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4.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5.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6.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7.xml" ContentType="application/vnd.openxmlformats-officedocument.theme+xml"/>
  <Override PartName="/ppt/theme/themeOverride1.xml" ContentType="application/vnd.openxmlformats-officedocument.themeOverrid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8.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9.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60.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61.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62.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63.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4.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65.xml" ContentType="application/vnd.openxmlformats-officedocument.theme+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66.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7.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8.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69.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70.xml" ContentType="application/vnd.openxmlformats-officedocument.them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theme/theme71.xml" ContentType="application/vnd.openxmlformats-officedocument.theme+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theme/theme72.xml" ContentType="application/vnd.openxmlformats-officedocument.theme+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73.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theme/theme74.xml" ContentType="application/vnd.openxmlformats-officedocument.theme+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75.xml" ContentType="application/vnd.openxmlformats-officedocument.theme+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theme/theme76.xml" ContentType="application/vnd.openxmlformats-officedocument.theme+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77.xml" ContentType="application/vnd.openxmlformats-officedocument.theme+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78.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79.xml" ContentType="application/vnd.openxmlformats-officedocument.theme+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80.xml" ContentType="application/vnd.openxmlformats-officedocument.theme+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theme/theme81.xml" ContentType="application/vnd.openxmlformats-officedocument.theme+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theme/theme82.xml" ContentType="application/vnd.openxmlformats-officedocument.theme+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theme/theme83.xml" ContentType="application/vnd.openxmlformats-officedocument.theme+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theme/theme84.xml" ContentType="application/vnd.openxmlformats-officedocument.theme+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85.xml" ContentType="application/vnd.openxmlformats-officedocument.theme+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theme/theme86.xml" ContentType="application/vnd.openxmlformats-officedocument.theme+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theme/theme87.xml" ContentType="application/vnd.openxmlformats-officedocument.theme+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theme/theme88.xml" ContentType="application/vnd.openxmlformats-officedocument.theme+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theme/theme89.xml" ContentType="application/vnd.openxmlformats-officedocument.theme+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theme/theme90.xml" ContentType="application/vnd.openxmlformats-officedocument.theme+xml"/>
  <Override PartName="/ppt/theme/themeOverride2.xml" ContentType="application/vnd.openxmlformats-officedocument.themeOverride+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theme/theme91.xml" ContentType="application/vnd.openxmlformats-officedocument.theme+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theme/theme92.xml" ContentType="application/vnd.openxmlformats-officedocument.theme+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theme/theme93.xml" ContentType="application/vnd.openxmlformats-officedocument.theme+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theme/theme94.xml" ContentType="application/vnd.openxmlformats-officedocument.theme+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theme/theme95.xml" ContentType="application/vnd.openxmlformats-officedocument.theme+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theme/theme96.xml" ContentType="application/vnd.openxmlformats-officedocument.theme+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theme/theme97.xml" ContentType="application/vnd.openxmlformats-officedocument.theme+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theme/theme98.xml" ContentType="application/vnd.openxmlformats-officedocument.theme+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theme/theme99.xml" ContentType="application/vnd.openxmlformats-officedocument.theme+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theme/theme100.xml" ContentType="application/vnd.openxmlformats-officedocument.theme+xml"/>
  <Override PartName="/ppt/theme/theme101.xml" ContentType="application/vnd.openxmlformats-officedocument.theme+xml"/>
  <Override PartName="/ppt/theme/theme10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36" r:id="rId5"/>
    <p:sldMasterId id="2147483848" r:id="rId6"/>
    <p:sldMasterId id="2147483860" r:id="rId7"/>
    <p:sldMasterId id="2147483872" r:id="rId8"/>
    <p:sldMasterId id="2147483909" r:id="rId9"/>
    <p:sldMasterId id="2147483924" r:id="rId10"/>
    <p:sldMasterId id="2147483936" r:id="rId11"/>
    <p:sldMasterId id="2147483948" r:id="rId12"/>
    <p:sldMasterId id="2147483977" r:id="rId13"/>
    <p:sldMasterId id="2147484002" r:id="rId14"/>
    <p:sldMasterId id="2147484062" r:id="rId15"/>
    <p:sldMasterId id="2147484087" r:id="rId16"/>
    <p:sldMasterId id="2147484099" r:id="rId17"/>
    <p:sldMasterId id="2147484111" r:id="rId18"/>
    <p:sldMasterId id="2147484195" r:id="rId19"/>
    <p:sldMasterId id="2147484245" r:id="rId20"/>
    <p:sldMasterId id="2147484281" r:id="rId21"/>
    <p:sldMasterId id="2147484306" r:id="rId22"/>
    <p:sldMasterId id="2147484354" r:id="rId23"/>
    <p:sldMasterId id="2147484366" r:id="rId24"/>
    <p:sldMasterId id="2147484378" r:id="rId25"/>
    <p:sldMasterId id="2147484402" r:id="rId26"/>
    <p:sldMasterId id="2147484414" r:id="rId27"/>
    <p:sldMasterId id="2147484450" r:id="rId28"/>
    <p:sldMasterId id="2147484462" r:id="rId29"/>
    <p:sldMasterId id="2147484474" r:id="rId30"/>
    <p:sldMasterId id="2147484486" r:id="rId31"/>
    <p:sldMasterId id="2147484534" r:id="rId32"/>
    <p:sldMasterId id="2147484546" r:id="rId33"/>
    <p:sldMasterId id="2147484558" r:id="rId34"/>
    <p:sldMasterId id="2147484630" r:id="rId35"/>
    <p:sldMasterId id="2147484642" r:id="rId36"/>
    <p:sldMasterId id="2147484679" r:id="rId37"/>
    <p:sldMasterId id="2147484704" r:id="rId38"/>
    <p:sldMasterId id="2147484768" r:id="rId39"/>
    <p:sldMasterId id="2147484780" r:id="rId40"/>
    <p:sldMasterId id="2147484792" r:id="rId41"/>
    <p:sldMasterId id="2147484804" r:id="rId42"/>
    <p:sldMasterId id="2147484816" r:id="rId43"/>
    <p:sldMasterId id="2147484828" r:id="rId44"/>
    <p:sldMasterId id="2147484840" r:id="rId45"/>
    <p:sldMasterId id="2147484853" r:id="rId46"/>
    <p:sldMasterId id="2147484865" r:id="rId47"/>
    <p:sldMasterId id="2147484877" r:id="rId48"/>
    <p:sldMasterId id="2147484903" r:id="rId49"/>
    <p:sldMasterId id="2147484917" r:id="rId50"/>
    <p:sldMasterId id="2147484920" r:id="rId51"/>
    <p:sldMasterId id="2147484948" r:id="rId52"/>
    <p:sldMasterId id="2147484951" r:id="rId53"/>
    <p:sldMasterId id="2147484965" r:id="rId54"/>
    <p:sldMasterId id="2147484977" r:id="rId55"/>
    <p:sldMasterId id="2147485002" r:id="rId56"/>
    <p:sldMasterId id="2147485014" r:id="rId57"/>
    <p:sldMasterId id="2147485027" r:id="rId58"/>
    <p:sldMasterId id="2147485052" r:id="rId59"/>
    <p:sldMasterId id="2147485064" r:id="rId60"/>
    <p:sldMasterId id="2147485077" r:id="rId61"/>
    <p:sldMasterId id="2147485089" r:id="rId62"/>
    <p:sldMasterId id="2147485101" r:id="rId63"/>
    <p:sldMasterId id="2147485125" r:id="rId64"/>
    <p:sldMasterId id="2147485137" r:id="rId65"/>
    <p:sldMasterId id="2147485149" r:id="rId66"/>
    <p:sldMasterId id="2147485162" r:id="rId67"/>
    <p:sldMasterId id="2147485198" r:id="rId68"/>
    <p:sldMasterId id="2147485222" r:id="rId69"/>
    <p:sldMasterId id="2147485234" r:id="rId70"/>
    <p:sldMasterId id="2147485246" r:id="rId71"/>
    <p:sldMasterId id="2147485270" r:id="rId72"/>
    <p:sldMasterId id="2147485295" r:id="rId73"/>
    <p:sldMasterId id="2147485320" r:id="rId74"/>
    <p:sldMasterId id="2147485360" r:id="rId75"/>
    <p:sldMasterId id="2147485410" r:id="rId76"/>
    <p:sldMasterId id="2147485422" r:id="rId77"/>
    <p:sldMasterId id="2147485434" r:id="rId78"/>
    <p:sldMasterId id="2147485446" r:id="rId79"/>
    <p:sldMasterId id="2147485458" r:id="rId80"/>
    <p:sldMasterId id="2147485470" r:id="rId81"/>
    <p:sldMasterId id="2147485482" r:id="rId82"/>
    <p:sldMasterId id="2147485495" r:id="rId83"/>
    <p:sldMasterId id="2147485508" r:id="rId84"/>
    <p:sldMasterId id="2147485521" r:id="rId85"/>
    <p:sldMasterId id="2147485533" r:id="rId86"/>
    <p:sldMasterId id="2147485545" r:id="rId87"/>
    <p:sldMasterId id="2147485557" r:id="rId88"/>
    <p:sldMasterId id="2147485570" r:id="rId89"/>
    <p:sldMasterId id="2147485584" r:id="rId90"/>
    <p:sldMasterId id="2147485597" r:id="rId91"/>
    <p:sldMasterId id="2147485610" r:id="rId92"/>
    <p:sldMasterId id="2147485622" r:id="rId93"/>
    <p:sldMasterId id="2147485634" r:id="rId94"/>
    <p:sldMasterId id="2147485647" r:id="rId95"/>
    <p:sldMasterId id="2147485659" r:id="rId96"/>
    <p:sldMasterId id="2147485672" r:id="rId97"/>
    <p:sldMasterId id="2147485684" r:id="rId98"/>
    <p:sldMasterId id="2147485696" r:id="rId99"/>
    <p:sldMasterId id="2147485709" r:id="rId100"/>
  </p:sldMasterIdLst>
  <p:notesMasterIdLst>
    <p:notesMasterId r:id="rId232"/>
  </p:notesMasterIdLst>
  <p:handoutMasterIdLst>
    <p:handoutMasterId r:id="rId233"/>
  </p:handoutMasterIdLst>
  <p:sldIdLst>
    <p:sldId id="2399" r:id="rId101"/>
    <p:sldId id="2400" r:id="rId102"/>
    <p:sldId id="2027" r:id="rId103"/>
    <p:sldId id="2348" r:id="rId104"/>
    <p:sldId id="2028" r:id="rId105"/>
    <p:sldId id="2029" r:id="rId106"/>
    <p:sldId id="2401" r:id="rId107"/>
    <p:sldId id="2031" r:id="rId108"/>
    <p:sldId id="2354" r:id="rId109"/>
    <p:sldId id="2351" r:id="rId110"/>
    <p:sldId id="2352" r:id="rId111"/>
    <p:sldId id="2353" r:id="rId112"/>
    <p:sldId id="2032" r:id="rId113"/>
    <p:sldId id="2033" r:id="rId114"/>
    <p:sldId id="2034" r:id="rId115"/>
    <p:sldId id="2035" r:id="rId116"/>
    <p:sldId id="2036" r:id="rId117"/>
    <p:sldId id="2347" r:id="rId118"/>
    <p:sldId id="2405" r:id="rId119"/>
    <p:sldId id="2402" r:id="rId120"/>
    <p:sldId id="2403" r:id="rId121"/>
    <p:sldId id="2404" r:id="rId122"/>
    <p:sldId id="2299" r:id="rId123"/>
    <p:sldId id="2296" r:id="rId124"/>
    <p:sldId id="2297" r:id="rId125"/>
    <p:sldId id="2298" r:id="rId126"/>
    <p:sldId id="2355" r:id="rId127"/>
    <p:sldId id="2049" r:id="rId128"/>
    <p:sldId id="2050" r:id="rId129"/>
    <p:sldId id="2051" r:id="rId130"/>
    <p:sldId id="2357" r:id="rId131"/>
    <p:sldId id="2358" r:id="rId132"/>
    <p:sldId id="2356" r:id="rId133"/>
    <p:sldId id="2052" r:id="rId134"/>
    <p:sldId id="2349" r:id="rId135"/>
    <p:sldId id="2053" r:id="rId136"/>
    <p:sldId id="2054" r:id="rId137"/>
    <p:sldId id="2379" r:id="rId138"/>
    <p:sldId id="2250" r:id="rId139"/>
    <p:sldId id="2350" r:id="rId140"/>
    <p:sldId id="2369" r:id="rId141"/>
    <p:sldId id="2370" r:id="rId142"/>
    <p:sldId id="2371" r:id="rId143"/>
    <p:sldId id="2366" r:id="rId144"/>
    <p:sldId id="2321" r:id="rId145"/>
    <p:sldId id="2362" r:id="rId146"/>
    <p:sldId id="2363" r:id="rId147"/>
    <p:sldId id="2364" r:id="rId148"/>
    <p:sldId id="2365" r:id="rId149"/>
    <p:sldId id="2372" r:id="rId150"/>
    <p:sldId id="2367" r:id="rId151"/>
    <p:sldId id="2322" r:id="rId152"/>
    <p:sldId id="2368" r:id="rId153"/>
    <p:sldId id="2434" r:id="rId154"/>
    <p:sldId id="2317" r:id="rId155"/>
    <p:sldId id="2378" r:id="rId156"/>
    <p:sldId id="2319" r:id="rId157"/>
    <p:sldId id="2407" r:id="rId158"/>
    <p:sldId id="2411" r:id="rId159"/>
    <p:sldId id="2412" r:id="rId160"/>
    <p:sldId id="2413" r:id="rId161"/>
    <p:sldId id="2414" r:id="rId162"/>
    <p:sldId id="2415" r:id="rId163"/>
    <p:sldId id="2416" r:id="rId164"/>
    <p:sldId id="2432" r:id="rId165"/>
    <p:sldId id="2418" r:id="rId166"/>
    <p:sldId id="2419" r:id="rId167"/>
    <p:sldId id="2420" r:id="rId168"/>
    <p:sldId id="2433" r:id="rId169"/>
    <p:sldId id="2422" r:id="rId170"/>
    <p:sldId id="2423" r:id="rId171"/>
    <p:sldId id="2424" r:id="rId172"/>
    <p:sldId id="2425" r:id="rId173"/>
    <p:sldId id="2426" r:id="rId174"/>
    <p:sldId id="2427" r:id="rId175"/>
    <p:sldId id="2428" r:id="rId176"/>
    <p:sldId id="2429" r:id="rId177"/>
    <p:sldId id="2430" r:id="rId178"/>
    <p:sldId id="2431" r:id="rId179"/>
    <p:sldId id="2435" r:id="rId180"/>
    <p:sldId id="2436" r:id="rId181"/>
    <p:sldId id="2437" r:id="rId182"/>
    <p:sldId id="2409" r:id="rId183"/>
    <p:sldId id="2377" r:id="rId184"/>
    <p:sldId id="2410" r:id="rId185"/>
    <p:sldId id="2345" r:id="rId186"/>
    <p:sldId id="2438" r:id="rId187"/>
    <p:sldId id="2439" r:id="rId188"/>
    <p:sldId id="2440" r:id="rId189"/>
    <p:sldId id="2441" r:id="rId190"/>
    <p:sldId id="2442" r:id="rId191"/>
    <p:sldId id="2443" r:id="rId192"/>
    <p:sldId id="2344" r:id="rId193"/>
    <p:sldId id="2303" r:id="rId194"/>
    <p:sldId id="2240" r:id="rId195"/>
    <p:sldId id="2114" r:id="rId196"/>
    <p:sldId id="2115" r:id="rId197"/>
    <p:sldId id="2218" r:id="rId198"/>
    <p:sldId id="2246" r:id="rId199"/>
    <p:sldId id="2335" r:id="rId200"/>
    <p:sldId id="2336" r:id="rId201"/>
    <p:sldId id="2337" r:id="rId202"/>
    <p:sldId id="2338" r:id="rId203"/>
    <p:sldId id="2339" r:id="rId204"/>
    <p:sldId id="2340" r:id="rId205"/>
    <p:sldId id="2341" r:id="rId206"/>
    <p:sldId id="2342" r:id="rId207"/>
    <p:sldId id="2343" r:id="rId208"/>
    <p:sldId id="2332" r:id="rId209"/>
    <p:sldId id="2333" r:id="rId210"/>
    <p:sldId id="2334" r:id="rId211"/>
    <p:sldId id="2328" r:id="rId212"/>
    <p:sldId id="2329" r:id="rId213"/>
    <p:sldId id="2331" r:id="rId214"/>
    <p:sldId id="2330" r:id="rId215"/>
    <p:sldId id="2380" r:id="rId216"/>
    <p:sldId id="2381" r:id="rId217"/>
    <p:sldId id="2382" r:id="rId218"/>
    <p:sldId id="2385" r:id="rId219"/>
    <p:sldId id="2386" r:id="rId220"/>
    <p:sldId id="2387" r:id="rId221"/>
    <p:sldId id="2388" r:id="rId222"/>
    <p:sldId id="2389" r:id="rId223"/>
    <p:sldId id="2390" r:id="rId224"/>
    <p:sldId id="2391" r:id="rId225"/>
    <p:sldId id="2392" r:id="rId226"/>
    <p:sldId id="2393" r:id="rId227"/>
    <p:sldId id="2394" r:id="rId228"/>
    <p:sldId id="2395" r:id="rId229"/>
    <p:sldId id="2396" r:id="rId230"/>
    <p:sldId id="2397" r:id="rId2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5D6"/>
    <a:srgbClr val="8C0000"/>
    <a:srgbClr val="663D63"/>
    <a:srgbClr val="66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73" autoAdjust="0"/>
    <p:restoredTop sz="99219" autoAdjust="0"/>
  </p:normalViewPr>
  <p:slideViewPr>
    <p:cSldViewPr>
      <p:cViewPr varScale="1">
        <p:scale>
          <a:sx n="94" d="100"/>
          <a:sy n="94" d="100"/>
        </p:scale>
        <p:origin x="-888" y="-104"/>
      </p:cViewPr>
      <p:guideLst>
        <p:guide orient="horz" pos="2160"/>
        <p:guide pos="2880"/>
      </p:guideLst>
    </p:cSldViewPr>
  </p:slideViewPr>
  <p:outlineViewPr>
    <p:cViewPr>
      <p:scale>
        <a:sx n="33" d="100"/>
        <a:sy n="33" d="100"/>
      </p:scale>
      <p:origin x="0" y="131472"/>
    </p:cViewPr>
  </p:outlineViewPr>
  <p:notesTextViewPr>
    <p:cViewPr>
      <p:scale>
        <a:sx n="100" d="100"/>
        <a:sy n="100" d="100"/>
      </p:scale>
      <p:origin x="0" y="0"/>
    </p:cViewPr>
  </p:notesTextViewPr>
  <p:sorterViewPr>
    <p:cViewPr>
      <p:scale>
        <a:sx n="66" d="100"/>
        <a:sy n="66" d="100"/>
      </p:scale>
      <p:origin x="0" y="10064"/>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6.xml"/><Relationship Id="rId107" Type="http://schemas.openxmlformats.org/officeDocument/2006/relationships/slide" Target="slides/slide7.xml"/><Relationship Id="rId108" Type="http://schemas.openxmlformats.org/officeDocument/2006/relationships/slide" Target="slides/slide8.xml"/><Relationship Id="rId109" Type="http://schemas.openxmlformats.org/officeDocument/2006/relationships/slide" Target="slides/slide9.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70" Type="http://schemas.openxmlformats.org/officeDocument/2006/relationships/slide" Target="slides/slide70.xml"/><Relationship Id="rId171" Type="http://schemas.openxmlformats.org/officeDocument/2006/relationships/slide" Target="slides/slide71.xml"/><Relationship Id="rId172" Type="http://schemas.openxmlformats.org/officeDocument/2006/relationships/slide" Target="slides/slide72.xml"/><Relationship Id="rId173" Type="http://schemas.openxmlformats.org/officeDocument/2006/relationships/slide" Target="slides/slide73.xml"/><Relationship Id="rId174" Type="http://schemas.openxmlformats.org/officeDocument/2006/relationships/slide" Target="slides/slide74.xml"/><Relationship Id="rId175" Type="http://schemas.openxmlformats.org/officeDocument/2006/relationships/slide" Target="slides/slide75.xml"/><Relationship Id="rId176" Type="http://schemas.openxmlformats.org/officeDocument/2006/relationships/slide" Target="slides/slide76.xml"/><Relationship Id="rId177" Type="http://schemas.openxmlformats.org/officeDocument/2006/relationships/slide" Target="slides/slide77.xml"/><Relationship Id="rId178" Type="http://schemas.openxmlformats.org/officeDocument/2006/relationships/slide" Target="slides/slide78.xml"/><Relationship Id="rId179" Type="http://schemas.openxmlformats.org/officeDocument/2006/relationships/slide" Target="slides/slide7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10" Type="http://schemas.openxmlformats.org/officeDocument/2006/relationships/slide" Target="slides/slide10.xml"/><Relationship Id="rId111" Type="http://schemas.openxmlformats.org/officeDocument/2006/relationships/slide" Target="slides/slide11.xml"/><Relationship Id="rId112" Type="http://schemas.openxmlformats.org/officeDocument/2006/relationships/slide" Target="slides/slide12.xml"/><Relationship Id="rId113" Type="http://schemas.openxmlformats.org/officeDocument/2006/relationships/slide" Target="slides/slide13.xml"/><Relationship Id="rId114" Type="http://schemas.openxmlformats.org/officeDocument/2006/relationships/slide" Target="slides/slide14.xml"/><Relationship Id="rId115" Type="http://schemas.openxmlformats.org/officeDocument/2006/relationships/slide" Target="slides/slide15.xml"/><Relationship Id="rId116" Type="http://schemas.openxmlformats.org/officeDocument/2006/relationships/slide" Target="slides/slide16.xml"/><Relationship Id="rId117" Type="http://schemas.openxmlformats.org/officeDocument/2006/relationships/slide" Target="slides/slide17.xml"/><Relationship Id="rId118" Type="http://schemas.openxmlformats.org/officeDocument/2006/relationships/slide" Target="slides/slide18.xml"/><Relationship Id="rId119" Type="http://schemas.openxmlformats.org/officeDocument/2006/relationships/slide" Target="slides/slide19.xml"/><Relationship Id="rId200" Type="http://schemas.openxmlformats.org/officeDocument/2006/relationships/slide" Target="slides/slide100.xml"/><Relationship Id="rId201" Type="http://schemas.openxmlformats.org/officeDocument/2006/relationships/slide" Target="slides/slide101.xml"/><Relationship Id="rId202" Type="http://schemas.openxmlformats.org/officeDocument/2006/relationships/slide" Target="slides/slide102.xml"/><Relationship Id="rId203" Type="http://schemas.openxmlformats.org/officeDocument/2006/relationships/slide" Target="slides/slide103.xml"/><Relationship Id="rId204" Type="http://schemas.openxmlformats.org/officeDocument/2006/relationships/slide" Target="slides/slide104.xml"/><Relationship Id="rId205" Type="http://schemas.openxmlformats.org/officeDocument/2006/relationships/slide" Target="slides/slide105.xml"/><Relationship Id="rId206" Type="http://schemas.openxmlformats.org/officeDocument/2006/relationships/slide" Target="slides/slide106.xml"/><Relationship Id="rId207" Type="http://schemas.openxmlformats.org/officeDocument/2006/relationships/slide" Target="slides/slide107.xml"/><Relationship Id="rId208" Type="http://schemas.openxmlformats.org/officeDocument/2006/relationships/slide" Target="slides/slide108.xml"/><Relationship Id="rId209" Type="http://schemas.openxmlformats.org/officeDocument/2006/relationships/slide" Target="slides/slide10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80" Type="http://schemas.openxmlformats.org/officeDocument/2006/relationships/slide" Target="slides/slide80.xml"/><Relationship Id="rId181" Type="http://schemas.openxmlformats.org/officeDocument/2006/relationships/slide" Target="slides/slide81.xml"/><Relationship Id="rId182" Type="http://schemas.openxmlformats.org/officeDocument/2006/relationships/slide" Target="slides/slide82.xml"/><Relationship Id="rId183" Type="http://schemas.openxmlformats.org/officeDocument/2006/relationships/slide" Target="slides/slide83.xml"/><Relationship Id="rId184" Type="http://schemas.openxmlformats.org/officeDocument/2006/relationships/slide" Target="slides/slide84.xml"/><Relationship Id="rId185" Type="http://schemas.openxmlformats.org/officeDocument/2006/relationships/slide" Target="slides/slide85.xml"/><Relationship Id="rId186" Type="http://schemas.openxmlformats.org/officeDocument/2006/relationships/slide" Target="slides/slide86.xml"/><Relationship Id="rId187" Type="http://schemas.openxmlformats.org/officeDocument/2006/relationships/slide" Target="slides/slide87.xml"/><Relationship Id="rId188" Type="http://schemas.openxmlformats.org/officeDocument/2006/relationships/slide" Target="slides/slide88.xml"/><Relationship Id="rId189" Type="http://schemas.openxmlformats.org/officeDocument/2006/relationships/slide" Target="slides/slide8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20" Type="http://schemas.openxmlformats.org/officeDocument/2006/relationships/slide" Target="slides/slide20.xml"/><Relationship Id="rId121" Type="http://schemas.openxmlformats.org/officeDocument/2006/relationships/slide" Target="slides/slide21.xml"/><Relationship Id="rId122" Type="http://schemas.openxmlformats.org/officeDocument/2006/relationships/slide" Target="slides/slide22.xml"/><Relationship Id="rId123" Type="http://schemas.openxmlformats.org/officeDocument/2006/relationships/slide" Target="slides/slide23.xml"/><Relationship Id="rId124" Type="http://schemas.openxmlformats.org/officeDocument/2006/relationships/slide" Target="slides/slide24.xml"/><Relationship Id="rId125" Type="http://schemas.openxmlformats.org/officeDocument/2006/relationships/slide" Target="slides/slide25.xml"/><Relationship Id="rId126" Type="http://schemas.openxmlformats.org/officeDocument/2006/relationships/slide" Target="slides/slide26.xml"/><Relationship Id="rId127" Type="http://schemas.openxmlformats.org/officeDocument/2006/relationships/slide" Target="slides/slide27.xml"/><Relationship Id="rId128" Type="http://schemas.openxmlformats.org/officeDocument/2006/relationships/slide" Target="slides/slide28.xml"/><Relationship Id="rId129" Type="http://schemas.openxmlformats.org/officeDocument/2006/relationships/slide" Target="slides/slide29.xml"/><Relationship Id="rId210" Type="http://schemas.openxmlformats.org/officeDocument/2006/relationships/slide" Target="slides/slide110.xml"/><Relationship Id="rId211" Type="http://schemas.openxmlformats.org/officeDocument/2006/relationships/slide" Target="slides/slide111.xml"/><Relationship Id="rId212" Type="http://schemas.openxmlformats.org/officeDocument/2006/relationships/slide" Target="slides/slide112.xml"/><Relationship Id="rId213" Type="http://schemas.openxmlformats.org/officeDocument/2006/relationships/slide" Target="slides/slide113.xml"/><Relationship Id="rId214" Type="http://schemas.openxmlformats.org/officeDocument/2006/relationships/slide" Target="slides/slide114.xml"/><Relationship Id="rId215" Type="http://schemas.openxmlformats.org/officeDocument/2006/relationships/slide" Target="slides/slide115.xml"/><Relationship Id="rId216" Type="http://schemas.openxmlformats.org/officeDocument/2006/relationships/slide" Target="slides/slide116.xml"/><Relationship Id="rId217" Type="http://schemas.openxmlformats.org/officeDocument/2006/relationships/slide" Target="slides/slide117.xml"/><Relationship Id="rId218" Type="http://schemas.openxmlformats.org/officeDocument/2006/relationships/slide" Target="slides/slide118.xml"/><Relationship Id="rId219" Type="http://schemas.openxmlformats.org/officeDocument/2006/relationships/slide" Target="slides/slide119.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Master" Target="slideMasters/slideMaster94.xml"/><Relationship Id="rId95" Type="http://schemas.openxmlformats.org/officeDocument/2006/relationships/slideMaster" Target="slideMasters/slideMaster95.xml"/><Relationship Id="rId96" Type="http://schemas.openxmlformats.org/officeDocument/2006/relationships/slideMaster" Target="slideMasters/slideMaster96.xml"/><Relationship Id="rId97" Type="http://schemas.openxmlformats.org/officeDocument/2006/relationships/slideMaster" Target="slideMasters/slideMaster97.xml"/><Relationship Id="rId98" Type="http://schemas.openxmlformats.org/officeDocument/2006/relationships/slideMaster" Target="slideMasters/slideMaster98.xml"/><Relationship Id="rId99" Type="http://schemas.openxmlformats.org/officeDocument/2006/relationships/slideMaster" Target="slideMasters/slideMaster99.xml"/><Relationship Id="rId190" Type="http://schemas.openxmlformats.org/officeDocument/2006/relationships/slide" Target="slides/slide90.xml"/><Relationship Id="rId191" Type="http://schemas.openxmlformats.org/officeDocument/2006/relationships/slide" Target="slides/slide91.xml"/><Relationship Id="rId192" Type="http://schemas.openxmlformats.org/officeDocument/2006/relationships/slide" Target="slides/slide92.xml"/><Relationship Id="rId193" Type="http://schemas.openxmlformats.org/officeDocument/2006/relationships/slide" Target="slides/slide93.xml"/><Relationship Id="rId194" Type="http://schemas.openxmlformats.org/officeDocument/2006/relationships/slide" Target="slides/slide94.xml"/><Relationship Id="rId195" Type="http://schemas.openxmlformats.org/officeDocument/2006/relationships/slide" Target="slides/slide95.xml"/><Relationship Id="rId196" Type="http://schemas.openxmlformats.org/officeDocument/2006/relationships/slide" Target="slides/slide96.xml"/><Relationship Id="rId197" Type="http://schemas.openxmlformats.org/officeDocument/2006/relationships/slide" Target="slides/slide97.xml"/><Relationship Id="rId198" Type="http://schemas.openxmlformats.org/officeDocument/2006/relationships/slide" Target="slides/slide98.xml"/><Relationship Id="rId199" Type="http://schemas.openxmlformats.org/officeDocument/2006/relationships/slide" Target="slides/slide9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30" Type="http://schemas.openxmlformats.org/officeDocument/2006/relationships/slide" Target="slides/slide30.xml"/><Relationship Id="rId131" Type="http://schemas.openxmlformats.org/officeDocument/2006/relationships/slide" Target="slides/slide31.xml"/><Relationship Id="rId132" Type="http://schemas.openxmlformats.org/officeDocument/2006/relationships/slide" Target="slides/slide32.xml"/><Relationship Id="rId133" Type="http://schemas.openxmlformats.org/officeDocument/2006/relationships/slide" Target="slides/slide33.xml"/><Relationship Id="rId220" Type="http://schemas.openxmlformats.org/officeDocument/2006/relationships/slide" Target="slides/slide120.xml"/><Relationship Id="rId221" Type="http://schemas.openxmlformats.org/officeDocument/2006/relationships/slide" Target="slides/slide121.xml"/><Relationship Id="rId222" Type="http://schemas.openxmlformats.org/officeDocument/2006/relationships/slide" Target="slides/slide122.xml"/><Relationship Id="rId223" Type="http://schemas.openxmlformats.org/officeDocument/2006/relationships/slide" Target="slides/slide123.xml"/><Relationship Id="rId224" Type="http://schemas.openxmlformats.org/officeDocument/2006/relationships/slide" Target="slides/slide124.xml"/><Relationship Id="rId225" Type="http://schemas.openxmlformats.org/officeDocument/2006/relationships/slide" Target="slides/slide125.xml"/><Relationship Id="rId226" Type="http://schemas.openxmlformats.org/officeDocument/2006/relationships/slide" Target="slides/slide126.xml"/><Relationship Id="rId227" Type="http://schemas.openxmlformats.org/officeDocument/2006/relationships/slide" Target="slides/slide127.xml"/><Relationship Id="rId228" Type="http://schemas.openxmlformats.org/officeDocument/2006/relationships/slide" Target="slides/slide128.xml"/><Relationship Id="rId229" Type="http://schemas.openxmlformats.org/officeDocument/2006/relationships/slide" Target="slides/slide129.xml"/><Relationship Id="rId134" Type="http://schemas.openxmlformats.org/officeDocument/2006/relationships/slide" Target="slides/slide34.xml"/><Relationship Id="rId135" Type="http://schemas.openxmlformats.org/officeDocument/2006/relationships/slide" Target="slides/slide35.xml"/><Relationship Id="rId136" Type="http://schemas.openxmlformats.org/officeDocument/2006/relationships/slide" Target="slides/slide36.xml"/><Relationship Id="rId137" Type="http://schemas.openxmlformats.org/officeDocument/2006/relationships/slide" Target="slides/slide37.xml"/><Relationship Id="rId138" Type="http://schemas.openxmlformats.org/officeDocument/2006/relationships/slide" Target="slides/slide38.xml"/><Relationship Id="rId139" Type="http://schemas.openxmlformats.org/officeDocument/2006/relationships/slide" Target="slides/slide39.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40" Type="http://schemas.openxmlformats.org/officeDocument/2006/relationships/slide" Target="slides/slide40.xml"/><Relationship Id="rId141" Type="http://schemas.openxmlformats.org/officeDocument/2006/relationships/slide" Target="slides/slide41.xml"/><Relationship Id="rId142" Type="http://schemas.openxmlformats.org/officeDocument/2006/relationships/slide" Target="slides/slide42.xml"/><Relationship Id="rId143" Type="http://schemas.openxmlformats.org/officeDocument/2006/relationships/slide" Target="slides/slide43.xml"/><Relationship Id="rId144" Type="http://schemas.openxmlformats.org/officeDocument/2006/relationships/slide" Target="slides/slide44.xml"/><Relationship Id="rId145" Type="http://schemas.openxmlformats.org/officeDocument/2006/relationships/slide" Target="slides/slide45.xml"/><Relationship Id="rId146" Type="http://schemas.openxmlformats.org/officeDocument/2006/relationships/slide" Target="slides/slide46.xml"/><Relationship Id="rId147" Type="http://schemas.openxmlformats.org/officeDocument/2006/relationships/slide" Target="slides/slide47.xml"/><Relationship Id="rId148" Type="http://schemas.openxmlformats.org/officeDocument/2006/relationships/slide" Target="slides/slide48.xml"/><Relationship Id="rId149" Type="http://schemas.openxmlformats.org/officeDocument/2006/relationships/slide" Target="slides/slide49.xml"/><Relationship Id="rId230" Type="http://schemas.openxmlformats.org/officeDocument/2006/relationships/slide" Target="slides/slide130.xml"/><Relationship Id="rId231" Type="http://schemas.openxmlformats.org/officeDocument/2006/relationships/slide" Target="slides/slide131.xml"/><Relationship Id="rId232" Type="http://schemas.openxmlformats.org/officeDocument/2006/relationships/notesMaster" Target="notesMasters/notesMaster1.xml"/><Relationship Id="rId233" Type="http://schemas.openxmlformats.org/officeDocument/2006/relationships/handoutMaster" Target="handoutMasters/handoutMaster1.xml"/><Relationship Id="rId234" Type="http://schemas.openxmlformats.org/officeDocument/2006/relationships/printerSettings" Target="printerSettings/printerSettings1.bin"/><Relationship Id="rId235" Type="http://schemas.openxmlformats.org/officeDocument/2006/relationships/presProps" Target="presProps.xml"/><Relationship Id="rId236" Type="http://schemas.openxmlformats.org/officeDocument/2006/relationships/viewProps" Target="viewProps.xml"/><Relationship Id="rId237" Type="http://schemas.openxmlformats.org/officeDocument/2006/relationships/theme" Target="theme/theme1.xml"/><Relationship Id="rId238" Type="http://schemas.openxmlformats.org/officeDocument/2006/relationships/tableStyles" Target="tableStyles.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50" Type="http://schemas.openxmlformats.org/officeDocument/2006/relationships/slide" Target="slides/slide50.xml"/><Relationship Id="rId151" Type="http://schemas.openxmlformats.org/officeDocument/2006/relationships/slide" Target="slides/slide51.xml"/><Relationship Id="rId152" Type="http://schemas.openxmlformats.org/officeDocument/2006/relationships/slide" Target="slides/slide52.xml"/><Relationship Id="rId153" Type="http://schemas.openxmlformats.org/officeDocument/2006/relationships/slide" Target="slides/slide53.xml"/><Relationship Id="rId154" Type="http://schemas.openxmlformats.org/officeDocument/2006/relationships/slide" Target="slides/slide54.xml"/><Relationship Id="rId155" Type="http://schemas.openxmlformats.org/officeDocument/2006/relationships/slide" Target="slides/slide55.xml"/><Relationship Id="rId156" Type="http://schemas.openxmlformats.org/officeDocument/2006/relationships/slide" Target="slides/slide56.xml"/><Relationship Id="rId157" Type="http://schemas.openxmlformats.org/officeDocument/2006/relationships/slide" Target="slides/slide57.xml"/><Relationship Id="rId158" Type="http://schemas.openxmlformats.org/officeDocument/2006/relationships/slide" Target="slides/slide58.xml"/><Relationship Id="rId159" Type="http://schemas.openxmlformats.org/officeDocument/2006/relationships/slide" Target="slides/slide5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60" Type="http://schemas.openxmlformats.org/officeDocument/2006/relationships/slide" Target="slides/slide60.xml"/><Relationship Id="rId161" Type="http://schemas.openxmlformats.org/officeDocument/2006/relationships/slide" Target="slides/slide61.xml"/><Relationship Id="rId162" Type="http://schemas.openxmlformats.org/officeDocument/2006/relationships/slide" Target="slides/slide62.xml"/><Relationship Id="rId163" Type="http://schemas.openxmlformats.org/officeDocument/2006/relationships/slide" Target="slides/slide63.xml"/><Relationship Id="rId164" Type="http://schemas.openxmlformats.org/officeDocument/2006/relationships/slide" Target="slides/slide64.xml"/><Relationship Id="rId165" Type="http://schemas.openxmlformats.org/officeDocument/2006/relationships/slide" Target="slides/slide65.xml"/><Relationship Id="rId166" Type="http://schemas.openxmlformats.org/officeDocument/2006/relationships/slide" Target="slides/slide66.xml"/><Relationship Id="rId167" Type="http://schemas.openxmlformats.org/officeDocument/2006/relationships/slide" Target="slides/slide67.xml"/><Relationship Id="rId168" Type="http://schemas.openxmlformats.org/officeDocument/2006/relationships/slide" Target="slides/slide68.xml"/><Relationship Id="rId169" Type="http://schemas.openxmlformats.org/officeDocument/2006/relationships/slide" Target="slides/slide69.xml"/><Relationship Id="rId100" Type="http://schemas.openxmlformats.org/officeDocument/2006/relationships/slideMaster" Target="slideMasters/slideMaster100.xml"/><Relationship Id="rId101" Type="http://schemas.openxmlformats.org/officeDocument/2006/relationships/slide" Target="slides/slide1.xml"/><Relationship Id="rId102" Type="http://schemas.openxmlformats.org/officeDocument/2006/relationships/slide" Target="slides/slide2.xml"/><Relationship Id="rId103" Type="http://schemas.openxmlformats.org/officeDocument/2006/relationships/slide" Target="slides/slide3.xml"/><Relationship Id="rId104" Type="http://schemas.openxmlformats.org/officeDocument/2006/relationships/slide" Target="slides/slide4.xml"/><Relationship Id="rId105"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4/21/17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4/21/17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executed the code on four different processors, all four of them yielded errors. Intel </a:t>
            </a:r>
            <a:r>
              <a:rPr lang="en-US" baseline="0" dirty="0" err="1" smtClean="0"/>
              <a:t>Haswell</a:t>
            </a:r>
            <a:r>
              <a:rPr lang="en-US" baseline="0" dirty="0" smtClean="0"/>
              <a:t> has the most errors, at 23 thousand, because it has the highest rate of accessing DRAM.</a:t>
            </a:r>
          </a:p>
          <a:p>
            <a:endParaRPr lang="en-US" baseline="0" dirty="0" smtClean="0"/>
          </a:p>
          <a:p>
            <a:r>
              <a:rPr lang="en-US" baseline="0" dirty="0" smtClean="0"/>
              <a:t>Later on, I’ll show that we can induce as many as ten million disturbance errors in a more controlled environment.</a:t>
            </a:r>
          </a:p>
          <a:p>
            <a:endParaRPr lang="en-US" baseline="0" dirty="0" smtClean="0"/>
          </a:p>
          <a:p>
            <a:r>
              <a:rPr lang="en-US" baseline="0" dirty="0" smtClean="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046293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the article:</a:t>
            </a:r>
          </a:p>
          <a:p>
            <a:r>
              <a:rPr lang="en-US" dirty="0" smtClean="0"/>
              <a:t>http://</a:t>
            </a:r>
            <a:r>
              <a:rPr lang="en-US" dirty="0" err="1" smtClean="0"/>
              <a:t>thehackernews.com</a:t>
            </a:r>
            <a:r>
              <a:rPr lang="en-US" dirty="0" smtClean="0"/>
              <a:t>/2015/03/dram-</a:t>
            </a:r>
            <a:r>
              <a:rPr lang="en-US" dirty="0" err="1" smtClean="0"/>
              <a:t>rowhammer</a:t>
            </a:r>
            <a:r>
              <a:rPr lang="en-US" dirty="0" smtClean="0"/>
              <a:t>-</a:t>
            </a:r>
            <a:r>
              <a:rPr lang="en-US" dirty="0" err="1" smtClean="0"/>
              <a:t>vulnerability.html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91118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the errors occur? We see three possible causes.</a:t>
            </a:r>
          </a:p>
          <a:p>
            <a:endParaRPr lang="en-US" dirty="0" smtClean="0"/>
          </a:p>
          <a:p>
            <a:r>
              <a:rPr lang="en-US" dirty="0" smtClean="0"/>
              <a:t>First, there could electromagnetic</a:t>
            </a:r>
            <a:r>
              <a:rPr lang="en-US" baseline="0" dirty="0" smtClean="0"/>
              <a:t> coupling between adjacent </a:t>
            </a:r>
            <a:r>
              <a:rPr lang="en-US" baseline="0" dirty="0" err="1" smtClean="0"/>
              <a:t>wordlines</a:t>
            </a:r>
            <a:r>
              <a:rPr lang="en-US" baseline="0" dirty="0" smtClean="0"/>
              <a:t>. When the voltage of one is toggled, it could briefly increase the voltage of the other and facilitate the leakage of charge.</a:t>
            </a:r>
          </a:p>
          <a:p>
            <a:endParaRPr lang="en-US" baseline="0" dirty="0" smtClean="0"/>
          </a:p>
          <a:p>
            <a:r>
              <a:rPr lang="en-US" baseline="0" dirty="0" smtClean="0"/>
              <a:t>Two other possibilities are conductive bridges and hot-carrier injection.</a:t>
            </a:r>
          </a:p>
          <a:p>
            <a:endParaRPr lang="en-US" baseline="0" dirty="0" smtClean="0"/>
          </a:p>
          <a:p>
            <a:r>
              <a:rPr lang="en-US" baseline="0" dirty="0" smtClean="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3096099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present the characterization</a:t>
            </a:r>
            <a:r>
              <a:rPr lang="en-US" baseline="0" dirty="0" smtClean="0"/>
              <a:t> results, one-by-one.</a:t>
            </a:r>
          </a:p>
          <a:p>
            <a:endParaRPr lang="en-US" baseline="0" dirty="0" smtClean="0"/>
          </a:p>
          <a:p>
            <a:r>
              <a:rPr lang="en-US" baseline="0" dirty="0" smtClean="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2367990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a:t>
            </a:r>
            <a:r>
              <a:rPr lang="en-US" dirty="0" smtClean="0"/>
              <a:t> row-address difference</a:t>
            </a:r>
            <a:r>
              <a:rPr lang="en-US" baseline="0" dirty="0" smtClean="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smtClean="0"/>
          </a:p>
          <a:p>
            <a:r>
              <a:rPr lang="en-US" baseline="0" dirty="0" smtClean="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smtClean="0"/>
          </a:p>
          <a:p>
            <a:r>
              <a:rPr lang="en-US" baseline="0" dirty="0" smtClean="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436837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a:t>
            </a:r>
            <a:r>
              <a:rPr lang="en-US" baseline="0" dirty="0" smtClean="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smtClean="0"/>
          </a:p>
          <a:p>
            <a:r>
              <a:rPr lang="en-US" baseline="0" dirty="0" smtClean="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363424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a:t>
            </a:r>
            <a:r>
              <a:rPr lang="en-US" baseline="0" dirty="0" smtClean="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smtClean="0"/>
          </a:p>
          <a:p>
            <a:r>
              <a:rPr lang="en-US" baseline="0" dirty="0" smtClean="0"/>
              <a:t>From this, we conclude that more frequent accesses induce fewer errors.</a:t>
            </a:r>
            <a:endParaRPr lang="en-US" dirty="0" smtClean="0"/>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876260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tested the modules with four different data-patterns:</a:t>
            </a:r>
            <a:r>
              <a:rPr lang="en-US" baseline="0" dirty="0" smtClean="0"/>
              <a:t> Solid, inverse Solid, </a:t>
            </a:r>
            <a:r>
              <a:rPr lang="en-US" baseline="0" dirty="0" err="1" smtClean="0"/>
              <a:t>RowStripe</a:t>
            </a:r>
            <a:r>
              <a:rPr lang="en-US" baseline="0" dirty="0" smtClean="0"/>
              <a:t>, and inverse </a:t>
            </a:r>
            <a:r>
              <a:rPr lang="en-US" baseline="0" dirty="0" err="1" smtClean="0"/>
              <a:t>RowStripe</a:t>
            </a:r>
            <a:r>
              <a:rPr lang="en-US" baseline="0" dirty="0" smtClean="0"/>
              <a:t>. Solid and inverse Solid give us full coverage since each cell is tested with both 1s and 0s. And the same applies to </a:t>
            </a:r>
            <a:r>
              <a:rPr lang="en-US" baseline="0" dirty="0" err="1" smtClean="0"/>
              <a:t>RowStripe</a:t>
            </a:r>
            <a:r>
              <a:rPr lang="en-US" baseline="0" dirty="0" smtClean="0"/>
              <a:t> and its inverse.</a:t>
            </a:r>
          </a:p>
          <a:p>
            <a:endParaRPr lang="en-US" baseline="0" dirty="0" smtClean="0"/>
          </a:p>
          <a:p>
            <a:r>
              <a:rPr lang="en-US" baseline="0" dirty="0" smtClean="0"/>
              <a:t>However, we found that the </a:t>
            </a:r>
            <a:r>
              <a:rPr lang="en-US" baseline="0" dirty="0" err="1" smtClean="0"/>
              <a:t>rowstripe</a:t>
            </a:r>
            <a:r>
              <a:rPr lang="en-US" baseline="0" dirty="0" smtClean="0"/>
              <a:t> pattern had 10 times as more errors than the solid pattern. We also tested many other data-patterns, including random, but found </a:t>
            </a:r>
            <a:r>
              <a:rPr lang="en-US" baseline="0" dirty="0" err="1" smtClean="0"/>
              <a:t>RowStripe</a:t>
            </a:r>
            <a:r>
              <a:rPr lang="en-US" baseline="0" dirty="0" smtClean="0"/>
              <a:t> to induce the most errors.</a:t>
            </a:r>
          </a:p>
          <a:p>
            <a:endParaRPr lang="en-US" baseline="0" dirty="0" smtClean="0"/>
          </a:p>
          <a:p>
            <a:r>
              <a:rPr lang="en-US" baseline="0" dirty="0" smtClean="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852416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show that victim cells are not weak cells, which are cells that are inherently leaky. According to our experiments, we saw almost no overlap between them.</a:t>
            </a:r>
          </a:p>
          <a:p>
            <a:endParaRPr lang="en-US" baseline="0" dirty="0" smtClean="0"/>
          </a:p>
          <a:p>
            <a:r>
              <a:rPr lang="en-US" baseline="0" dirty="0" smtClean="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smtClean="0"/>
          </a:p>
          <a:p>
            <a:r>
              <a:rPr lang="en-US" baseline="0" dirty="0" smtClean="0"/>
              <a:t>Third, we show that errors are repeatable. Across ten iterations of testing, more than 70% of victim cells had errors in every iteration.</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55527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Fourth, we show that there</a:t>
            </a:r>
            <a:r>
              <a:rPr lang="en-US" baseline="0" dirty="0" smtClean="0"/>
              <a:t> are as many as four errors per </a:t>
            </a:r>
            <a:r>
              <a:rPr lang="en-US" baseline="0" dirty="0" err="1" smtClean="0"/>
              <a:t>cacheline</a:t>
            </a:r>
            <a:r>
              <a:rPr lang="en-US" baseline="0" dirty="0" smtClean="0"/>
              <a:t>. From this, we conclude that simple ECC schemes (for example, SECDED) cannot prevent all errors.</a:t>
            </a:r>
          </a:p>
          <a:p>
            <a:endParaRPr lang="en-US" baseline="0" dirty="0" smtClean="0"/>
          </a:p>
          <a:p>
            <a:r>
              <a:rPr lang="en-US" baseline="0" dirty="0" smtClean="0"/>
              <a:t>Fifth, we show that the number of cells &amp; rows affected by an aggressor can be as high as 110 or 9, respectively.</a:t>
            </a:r>
          </a:p>
          <a:p>
            <a:endParaRPr lang="en-US" baseline="0" dirty="0" smtClean="0"/>
          </a:p>
          <a:p>
            <a:r>
              <a:rPr lang="en-US" baseline="0" dirty="0" smtClean="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78185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0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5</a:t>
            </a:fld>
            <a:endParaRPr lang="en-US" sz="1200">
              <a:solidFill>
                <a:srgbClr val="000000"/>
              </a:solidFill>
              <a:latin typeface="Calibri"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a:t>
            </a:r>
            <a:r>
              <a:rPr lang="en-US" baseline="0" dirty="0" smtClean="0"/>
              <a:t> a list of four potential solutions to disturbance errors: making better DRAM chips, refreshing more frequently, employing sophisticated ECC schemes, and using hardware counters to track the number of accesses to different rows.</a:t>
            </a:r>
          </a:p>
          <a:p>
            <a:endParaRPr lang="en-US" baseline="0" dirty="0" smtClean="0"/>
          </a:p>
          <a:p>
            <a:r>
              <a:rPr lang="en-US" baseline="0" dirty="0" smtClean="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692034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what we learned from the sensitivity studies,</a:t>
            </a:r>
            <a:r>
              <a:rPr lang="en-US" baseline="0" dirty="0" smtClean="0"/>
              <a:t> there are two naive solutions that immediately present themselves.</a:t>
            </a:r>
          </a:p>
          <a:p>
            <a:endParaRPr lang="en-US" baseline="0" dirty="0" smtClean="0"/>
          </a:p>
          <a:p>
            <a:r>
              <a:rPr lang="en-US" baseline="0" dirty="0" smtClean="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smtClean="0"/>
          </a:p>
          <a:p>
            <a:r>
              <a:rPr lang="en-US" baseline="0" dirty="0" smtClean="0"/>
              <a:t>Second, we can refresh the module more frequently. If the refresh-interval is shortened by 7x, I showed how errors can be prevented.</a:t>
            </a:r>
          </a:p>
          <a:p>
            <a:endParaRPr lang="en-US" baseline="0" dirty="0" smtClean="0"/>
          </a:p>
          <a:p>
            <a:r>
              <a:rPr lang="en-US" baseline="0" dirty="0" smtClean="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369669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provide a more efficient solution, called PARA,</a:t>
            </a:r>
            <a:r>
              <a:rPr lang="en-US" dirty="0" smtClean="0"/>
              <a:t> which stands for probabilistic adjacent row activation.</a:t>
            </a:r>
          </a:p>
          <a:p>
            <a:endParaRPr lang="en-US" dirty="0" smtClean="0"/>
          </a:p>
          <a:p>
            <a:r>
              <a:rPr lang="en-US" dirty="0" smtClean="0"/>
              <a:t>The</a:t>
            </a:r>
            <a:r>
              <a:rPr lang="en-US" baseline="0" dirty="0" smtClean="0"/>
              <a:t> key idea is thus: after closing a row, we activate (i.e., refresh) one of its neighbors with a low probability, for example, p equal to 0.005.</a:t>
            </a:r>
          </a:p>
          <a:p>
            <a:endParaRPr lang="en-US" baseline="0" dirty="0" smtClean="0"/>
          </a:p>
          <a:p>
            <a:r>
              <a:rPr lang="en-US" baseline="0" dirty="0" smtClean="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smtClean="0"/>
          </a:p>
          <a:p>
            <a:r>
              <a:rPr lang="en-US" baseline="0" dirty="0" smtClean="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t>36</a:t>
            </a:fld>
            <a:endParaRPr lang="en-US"/>
          </a:p>
        </p:txBody>
      </p:sp>
    </p:spTree>
    <p:extLst>
      <p:ext uri="{BB962C8B-B14F-4D97-AF65-F5344CB8AC3E}">
        <p14:creationId xmlns:p14="http://schemas.microsoft.com/office/powerpoint/2010/main" val="1519072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 has many</a:t>
            </a:r>
            <a:r>
              <a:rPr lang="en-US" baseline="0" dirty="0" smtClean="0"/>
              <a:t> advantages. Since it refreshes row infrequently, it has low power and low performance-overhead. Simulated across 29 benchmarks, we saw an average of only 0.2% slowdown and a maximum of only 0.75% slowdown.</a:t>
            </a:r>
          </a:p>
          <a:p>
            <a:endParaRPr lang="en-US" baseline="0" dirty="0" smtClean="0"/>
          </a:p>
          <a:p>
            <a:r>
              <a:rPr lang="en-US" baseline="0" dirty="0" smtClean="0"/>
              <a:t>In addition, due to its stateless nature, PARA has low cost and complexity.</a:t>
            </a:r>
          </a:p>
          <a:p>
            <a:endParaRPr lang="en-US" baseline="0" dirty="0" smtClean="0"/>
          </a:p>
          <a:p>
            <a:r>
              <a:rPr lang="en-US" baseline="0" dirty="0" smtClean="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t>37</a:t>
            </a:fld>
            <a:endParaRPr lang="en-US"/>
          </a:p>
        </p:txBody>
      </p:sp>
    </p:spTree>
    <p:extLst>
      <p:ext uri="{BB962C8B-B14F-4D97-AF65-F5344CB8AC3E}">
        <p14:creationId xmlns:p14="http://schemas.microsoft.com/office/powerpoint/2010/main" val="580925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371F93-1368-364E-BACD-3968E0AEB83F}" type="slidenum">
              <a:rPr lang="en-US" sz="1200">
                <a:solidFill>
                  <a:prstClr val="black"/>
                </a:solidFill>
              </a:rPr>
              <a:pPr eaLnBrk="1" hangingPunct="1"/>
              <a:t>48</a:t>
            </a:fld>
            <a:endParaRPr lang="en-US" sz="120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63F22A-D283-BD47-9E59-796EDCCC2D37}" type="slidenum">
              <a:rPr lang="en-US" sz="1200">
                <a:solidFill>
                  <a:prstClr val="black"/>
                </a:solidFill>
              </a:rPr>
              <a:pPr eaLnBrk="1" hangingPunct="1"/>
              <a:t>60</a:t>
            </a:fld>
            <a:endParaRPr lang="en-US" sz="120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a:ln/>
        </p:spPr>
      </p:sp>
      <p:sp>
        <p:nvSpPr>
          <p:cNvPr id="225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25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34B16A-A8BD-244A-A6C6-576159C115D6}" type="slidenum">
              <a:rPr lang="en-US" sz="1200">
                <a:solidFill>
                  <a:prstClr val="black"/>
                </a:solidFill>
              </a:rPr>
              <a:pPr eaLnBrk="1" hangingPunct="1"/>
              <a:t>67</a:t>
            </a:fld>
            <a:endParaRPr lang="en-US" sz="120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When we read from one page in a block, we apply a high voltage to all the other pages in the same block. We will explain why later</a:t>
            </a: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C9ADEB-8BBF-1542-A789-E3417689B7C5}" type="slidenum">
              <a:rPr lang="en-US" sz="1200">
                <a:solidFill>
                  <a:srgbClr val="000000"/>
                </a:solidFill>
                <a:latin typeface="Calibri" charset="0"/>
              </a:rPr>
              <a:pPr eaLnBrk="1" hangingPunct="1"/>
              <a:t>71</a:t>
            </a:fld>
            <a:endParaRPr lang="en-US" sz="1200">
              <a:solidFill>
                <a:srgbClr val="000000"/>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to a single block of flash memory, which consists of an array of flash pages.</a:t>
            </a:r>
          </a:p>
          <a:p>
            <a:r>
              <a:rPr lang="en-US">
                <a:latin typeface="Arial" charset="0"/>
                <a:ea typeface="ＭＳ Ｐゴシック" charset="0"/>
                <a:cs typeface="ＭＳ Ｐゴシック" charset="0"/>
              </a:rPr>
              <a:t>Each flash page is written to flash cells located in the same row.</a:t>
            </a:r>
          </a:p>
          <a:p>
            <a:r>
              <a:rPr lang="en-US">
                <a:latin typeface="Arial" charset="0"/>
                <a:ea typeface="ＭＳ Ｐゴシック" charset="0"/>
                <a:cs typeface="ＭＳ Ｐゴシック" charset="0"/>
              </a:rPr>
              <a:t>Each row of cells are controlled by the same horizontal wire.</a:t>
            </a:r>
          </a:p>
          <a:p>
            <a:r>
              <a:rPr lang="en-US">
                <a:latin typeface="Arial" charset="0"/>
                <a:ea typeface="ＭＳ Ｐゴシック" charset="0"/>
                <a:cs typeface="ＭＳ Ｐゴシック" charset="0"/>
              </a:rPr>
              <a:t>Each column of cells are connected in series with a sense amplifier at the bottom. </a:t>
            </a: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1D6164-23B8-B046-BED0-9C1285A065B8}"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again to look at a single flash cell, or, it can also be called, a floating gate transistor.</a:t>
            </a:r>
          </a:p>
          <a:p>
            <a:endParaRPr lang="en-US">
              <a:latin typeface="Arial" charset="0"/>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1A3721-F261-6E4E-AC12-4A172EDBF29D}" type="slidenum">
              <a:rPr lang="en-US" sz="1200">
                <a:solidFill>
                  <a:srgbClr val="000000"/>
                </a:solidFill>
                <a:latin typeface="Calibri" charset="0"/>
              </a:rPr>
              <a:pPr eaLnBrk="1" hangingPunct="1"/>
              <a:t>73</a:t>
            </a:fld>
            <a:endParaRPr lang="en-US" sz="1200">
              <a:solidFill>
                <a:srgbClr val="000000"/>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098075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if we have two flash cells programmed to different threshold voltages, 2V and 3V, we can distinguish them with a read voltage of 2.5V.</a:t>
            </a:r>
          </a:p>
          <a:p>
            <a:r>
              <a:rPr lang="en-US">
                <a:latin typeface="Arial" charset="0"/>
                <a:ea typeface="ＭＳ Ｐゴシック" charset="0"/>
                <a:cs typeface="ＭＳ Ｐゴシック" charset="0"/>
              </a:rPr>
              <a:t>When we apply 2.5V to the gate, since the read voltage is higher than the threshold voltage, …</a:t>
            </a:r>
          </a:p>
          <a:p>
            <a:r>
              <a:rPr lang="en-US">
                <a:latin typeface="Arial" charset="0"/>
                <a:ea typeface="ＭＳ Ｐゴシック" charset="0"/>
                <a:cs typeface="ＭＳ Ｐゴシック" charset="0"/>
              </a:rPr>
              <a:t>Now if we look back at this example, we can see that the threshold voltage of each flash cell actually represents the value being stored.</a:t>
            </a:r>
          </a:p>
        </p:txBody>
      </p:sp>
      <p:sp>
        <p:nvSpPr>
          <p:cNvPr id="270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3212D5-35D4-D540-A8DC-0FFC637E3569}" type="slidenum">
              <a:rPr lang="en-US" sz="1200">
                <a:solidFill>
                  <a:srgbClr val="000000"/>
                </a:solidFill>
                <a:latin typeface="Calibri" charset="0"/>
              </a:rPr>
              <a:pPr eaLnBrk="1" hangingPunct="1"/>
              <a:t>74</a:t>
            </a:fld>
            <a:endParaRPr lang="en-US" sz="1200">
              <a:solidFill>
                <a:srgbClr val="000000"/>
              </a:solidFill>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a:ln/>
        </p:spPr>
      </p:sp>
      <p:sp>
        <p:nvSpPr>
          <p:cNvPr id="272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for the same cells, when we apply a high voltage to them, regardless of the threshold voltage, any cell will be passed-through.</a:t>
            </a:r>
          </a:p>
          <a:p>
            <a:r>
              <a:rPr lang="en-US">
                <a:latin typeface="Arial" charset="0"/>
                <a:ea typeface="ＭＳ Ｐゴシック" charset="0"/>
                <a:cs typeface="ＭＳ Ｐゴシック" charset="0"/>
              </a:rPr>
              <a:t>So we call this voltage pass-through voltage or Vpass</a:t>
            </a:r>
          </a:p>
        </p:txBody>
      </p:sp>
      <p:sp>
        <p:nvSpPr>
          <p:cNvPr id="272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1B18DF-D3E9-1B4A-AA18-92767ACC8EF4}" type="slidenum">
              <a:rPr lang="en-US" sz="1200">
                <a:solidFill>
                  <a:srgbClr val="000000"/>
                </a:solidFill>
                <a:latin typeface="Calibri" charset="0"/>
              </a:rPr>
              <a:pPr eaLnBrk="1" hangingPunct="1"/>
              <a:t>75</a:t>
            </a:fld>
            <a:endParaRPr lang="en-US" sz="1200">
              <a:solidFill>
                <a:srgbClr val="000000"/>
              </a:solidFill>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look at an example array of flash cells. </a:t>
            </a:r>
          </a:p>
          <a:p>
            <a:r>
              <a:rPr lang="en-US">
                <a:latin typeface="Arial" charset="0"/>
                <a:ea typeface="ＭＳ Ｐゴシック" charset="0"/>
                <a:cs typeface="ＭＳ Ｐゴシック" charset="0"/>
              </a:rPr>
              <a:t>In this example, we make up threshold voltage numbers for each cell. </a:t>
            </a:r>
          </a:p>
          <a:p>
            <a:r>
              <a:rPr lang="en-US">
                <a:latin typeface="Arial" charset="0"/>
                <a:ea typeface="ＭＳ Ｐゴシック" charset="0"/>
                <a:cs typeface="ＭＳ Ｐゴシック" charset="0"/>
              </a:rPr>
              <a:t>Let’s say we want to read from the second page in this array. </a:t>
            </a:r>
          </a:p>
          <a:p>
            <a:r>
              <a:rPr lang="en-US">
                <a:latin typeface="Arial" charset="0"/>
                <a:ea typeface="ＭＳ Ｐゴシック" charset="0"/>
                <a:cs typeface="ＭＳ Ｐゴシック" charset="0"/>
              </a:rPr>
              <a:t>So we apply a read voltage of 2.5 V to the second page</a:t>
            </a:r>
          </a:p>
          <a:p>
            <a:r>
              <a:rPr lang="en-US">
                <a:latin typeface="Arial" charset="0"/>
                <a:ea typeface="ＭＳ Ｐゴシック" charset="0"/>
                <a:cs typeface="ＭＳ Ｐゴシック" charset="0"/>
              </a:rPr>
              <a:t>And since all the other pages are connected in series, we apply a high pass-through voltage of 5 V to the other pages.</a:t>
            </a:r>
          </a:p>
          <a:p>
            <a:r>
              <a:rPr lang="en-US">
                <a:latin typeface="Arial" charset="0"/>
                <a:ea typeface="ＭＳ Ｐゴシック" charset="0"/>
                <a:cs typeface="ＭＳ Ｐゴシック" charset="0"/>
              </a:rPr>
              <a:t>As we can see, the high pass through voltage switches on all the flash pages being passed-through, allowing the sense amplifier to read the values stored in the second page.</a:t>
            </a:r>
          </a:p>
          <a:p>
            <a:r>
              <a:rPr lang="en-US">
                <a:latin typeface="Arial" charset="0"/>
                <a:ea typeface="ＭＳ Ｐゴシック" charset="0"/>
                <a:cs typeface="ＭＳ Ｐゴシック" charset="0"/>
              </a:rPr>
              <a:t>In this case, the correct values …</a:t>
            </a:r>
          </a:p>
        </p:txBody>
      </p:sp>
      <p:sp>
        <p:nvSpPr>
          <p:cNvPr id="274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B7274C-C746-1245-8EC9-47D814B7B19A}" type="slidenum">
              <a:rPr lang="en-US" sz="1200">
                <a:solidFill>
                  <a:srgbClr val="000000"/>
                </a:solidFill>
                <a:latin typeface="Calibri" charset="0"/>
              </a:rPr>
              <a:pPr eaLnBrk="1" hangingPunct="1"/>
              <a:t>76</a:t>
            </a:fld>
            <a:endParaRPr lang="en-US" sz="1200">
              <a:solidFill>
                <a:srgbClr val="000000"/>
              </a:solidFill>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the high pass through voltage can generate read disturb problem, which we will introduce now.</a:t>
            </a:r>
          </a:p>
          <a:p>
            <a:r>
              <a:rPr lang="en-US">
                <a:latin typeface="Arial" charset="0"/>
                <a:ea typeface="ＭＳ Ｐゴシック" charset="0"/>
                <a:cs typeface="ＭＳ Ｐゴシック" charset="0"/>
              </a:rPr>
              <a:t>When we want to read page 3, instead of page 2, this high pass through voltage now needs to be applied on the 2</a:t>
            </a:r>
            <a:r>
              <a:rPr lang="en-US" baseline="30000">
                <a:latin typeface="Arial" charset="0"/>
                <a:ea typeface="ＭＳ Ｐゴシック" charset="0"/>
                <a:cs typeface="ＭＳ Ｐゴシック" charset="0"/>
              </a:rPr>
              <a:t>nd</a:t>
            </a:r>
            <a:r>
              <a:rPr lang="en-US">
                <a:latin typeface="Arial" charset="0"/>
                <a:ea typeface="ＭＳ Ｐゴシック" charset="0"/>
                <a:cs typeface="ＭＳ Ｐゴシック" charset="0"/>
              </a:rPr>
              <a:t> page. </a:t>
            </a:r>
          </a:p>
          <a:p>
            <a:r>
              <a:rPr lang="en-US">
                <a:latin typeface="Arial" charset="0"/>
                <a:ea typeface="ＭＳ Ｐゴシック" charset="0"/>
                <a:cs typeface="ＭＳ Ｐゴシック" charset="0"/>
              </a:rPr>
              <a:t>When we repeatedly read page 3, the pass through voltage induces a weak programming effect on the second page.</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276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C48932-6149-C740-8971-A25EA3723FB1}" type="slidenum">
              <a:rPr lang="en-US" sz="1200">
                <a:solidFill>
                  <a:srgbClr val="000000"/>
                </a:solidFill>
                <a:latin typeface="Calibri" charset="0"/>
              </a:rPr>
              <a:pPr eaLnBrk="1" hangingPunct="1"/>
              <a:t>77</a:t>
            </a:fld>
            <a:endParaRPr lang="en-US" sz="1200">
              <a:solidFill>
                <a:srgbClr val="000000"/>
              </a:solidFill>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As the weak programming effect accumulates, the threshold voltage of each flash cell increases, and the threshold voltage state of a cell can be altered.</a:t>
            </a:r>
          </a:p>
          <a:p>
            <a:r>
              <a:rPr lang="en-US">
                <a:latin typeface="Arial" charset="0"/>
                <a:ea typeface="ＭＳ Ｐゴシック" charset="0"/>
                <a:cs typeface="ＭＳ Ｐゴシック" charset="0"/>
              </a:rPr>
              <a:t>In this case, when we read page 2 again, we will read incorrect values from page 2, 0001</a:t>
            </a:r>
          </a:p>
          <a:p>
            <a:r>
              <a:rPr lang="en-US">
                <a:latin typeface="Arial" charset="0"/>
                <a:ea typeface="ＭＳ Ｐゴシック" charset="0"/>
                <a:cs typeface="ＭＳ Ｐゴシック" charset="0"/>
              </a:rPr>
              <a:t>Flash vendors conservatively set this pass-through voltage to a high voltage.</a:t>
            </a:r>
          </a:p>
          <a:p>
            <a:r>
              <a:rPr lang="en-US">
                <a:latin typeface="Arial" charset="0"/>
                <a:ea typeface="ＭＳ Ｐゴシック" charset="0"/>
                <a:cs typeface="ＭＳ Ｐゴシック" charset="0"/>
              </a:rPr>
              <a:t>However, we find in the paper that it is unnecessary to set to this high, and that reducing this voltage by just a bit will reduce read disturb errors significantly in the future.</a:t>
            </a:r>
          </a:p>
          <a:p>
            <a:endParaRPr lang="en-US">
              <a:latin typeface="Arial" charset="0"/>
              <a:ea typeface="ＭＳ Ｐゴシック" charset="0"/>
              <a:cs typeface="ＭＳ Ｐゴシック" charset="0"/>
            </a:endParaRPr>
          </a:p>
        </p:txBody>
      </p:sp>
      <p:sp>
        <p:nvSpPr>
          <p:cNvPr id="278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E1217C-28FF-D34A-9FE1-C109057AC2E5}" type="slidenum">
              <a:rPr lang="en-US" sz="1200">
                <a:solidFill>
                  <a:srgbClr val="000000"/>
                </a:solidFill>
                <a:latin typeface="Calibri" charset="0"/>
              </a:rPr>
              <a:pPr eaLnBrk="1" hangingPunct="1"/>
              <a:t>78</a:t>
            </a:fld>
            <a:endParaRPr lang="en-US" sz="1200">
              <a:solidFill>
                <a:srgbClr val="000000"/>
              </a:solidFill>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708" indent="-174708">
              <a:buFontTx/>
              <a:buChar char="-"/>
            </a:pPr>
            <a:r>
              <a:rPr lang="en-US">
                <a:latin typeface="Arial" charset="0"/>
                <a:ea typeface="ＭＳ Ｐゴシック" charset="0"/>
                <a:cs typeface="ＭＳ Ｐゴシック" charset="0"/>
              </a:rPr>
              <a:t>When we read data from one page, we have to apply a high voltage to multiple other flash pages that are connected to this page, and we call this high pass-through voltage.</a:t>
            </a:r>
          </a:p>
          <a:p>
            <a:pPr marL="174708" indent="-174708">
              <a:buFontTx/>
              <a:buChar char="-"/>
            </a:pPr>
            <a:r>
              <a:rPr lang="en-US">
                <a:latin typeface="Arial" charset="0"/>
                <a:ea typeface="ＭＳ Ｐゴシック" charset="0"/>
                <a:cs typeface="ＭＳ Ｐゴシック" charset="0"/>
              </a:rPr>
              <a:t>Over time this high pass-through voltage can alter the values stored in unread flash pages.  We call this a read disturb error. </a:t>
            </a:r>
          </a:p>
          <a:p>
            <a:pPr marL="174708" indent="-174708">
              <a:buFontTx/>
              <a:buChar char="-"/>
            </a:pPr>
            <a:r>
              <a:rPr lang="en-US">
                <a:latin typeface="Arial" charset="0"/>
                <a:ea typeface="ＭＳ Ｐゴシック" charset="0"/>
                <a:cs typeface="ＭＳ Ｐゴシック" charset="0"/>
              </a:rPr>
              <a:t>For the first time in open literature, we characterize read disturb on real NAND flash chips, and show that read disturb errors exist in today’s flash chips and is expected to increase in the future.</a:t>
            </a:r>
          </a:p>
          <a:p>
            <a:pPr marL="174708" indent="-174708">
              <a:buFontTx/>
              <a:buChar char="-"/>
            </a:pPr>
            <a:r>
              <a:rPr lang="en-US">
                <a:latin typeface="Arial" charset="0"/>
                <a:ea typeface="ＭＳ Ｐゴシック" charset="0"/>
                <a:cs typeface="ＭＳ Ｐゴシック" charset="0"/>
              </a:rPr>
              <a:t>We make two key observations from the characterization.</a:t>
            </a:r>
          </a:p>
          <a:p>
            <a:pPr marL="174708" indent="-174708">
              <a:buFontTx/>
              <a:buChar char="-"/>
            </a:pPr>
            <a:r>
              <a:rPr lang="en-US">
                <a:latin typeface="Arial" charset="0"/>
                <a:ea typeface="ＭＳ Ｐゴシック" charset="0"/>
                <a:cs typeface="ＭＳ Ｐゴシック" charset="0"/>
              </a:rPr>
              <a:t>Using our characterization, we develop two techniques that can help flash memory tolerate such read disturb errors.</a:t>
            </a:r>
          </a:p>
        </p:txBody>
      </p:sp>
      <p:sp>
        <p:nvSpPr>
          <p:cNvPr id="2580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3AB9CB-DE53-BF46-ADB8-1FDD70EFBE71}" type="slidenum">
              <a:rPr lang="en-US" sz="1200">
                <a:solidFill>
                  <a:srgbClr val="000000"/>
                </a:solidFill>
                <a:latin typeface="Calibri" charset="0"/>
              </a:rPr>
              <a:pPr eaLnBrk="1" hangingPunct="1"/>
              <a:t>79</a:t>
            </a:fld>
            <a:endParaRPr lang="en-US" sz="1200">
              <a:solidFill>
                <a:srgbClr val="000000"/>
              </a:solidFill>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85</a:t>
            </a:fld>
            <a:endParaRPr lang="en-US">
              <a:solidFill>
                <a:prstClr val="black"/>
              </a:solidFill>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9EA23-718E-E549-9766-CDBEC39E0C3C}" type="slidenum">
              <a:rPr lang="en-US" sz="1200">
                <a:solidFill>
                  <a:srgbClr val="000000"/>
                </a:solidFill>
                <a:cs typeface="Arial" charset="0"/>
              </a:rPr>
              <a:pPr eaLnBrk="1" hangingPunct="1"/>
              <a:t>86</a:t>
            </a:fld>
            <a:endParaRPr lang="en-US" sz="1200">
              <a:solidFill>
                <a:srgbClr val="000000"/>
              </a:solidFill>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9EA23-718E-E549-9766-CDBEC39E0C3C}" type="slidenum">
              <a:rPr lang="en-US" sz="1200">
                <a:solidFill>
                  <a:srgbClr val="000000"/>
                </a:solidFill>
                <a:cs typeface="Arial" charset="0"/>
              </a:rPr>
              <a:pPr eaLnBrk="1" hangingPunct="1"/>
              <a:t>92</a:t>
            </a:fld>
            <a:endParaRPr lang="en-US" sz="1200">
              <a:solidFill>
                <a:srgbClr val="000000"/>
              </a:solidFill>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high-level</a:t>
            </a:r>
            <a:r>
              <a:rPr lang="en-US" baseline="0" dirty="0" smtClean="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solidFill>
                  <a:prstClr val="black"/>
                </a:solidFill>
                <a:latin typeface="Calibri"/>
              </a:rPr>
              <a:pPr/>
              <a:t>96</a:t>
            </a:fld>
            <a:endParaRPr lang="en-US">
              <a:solidFill>
                <a:prstClr val="black"/>
              </a:solidFill>
              <a:latin typeface="Calibri"/>
            </a:endParaRPr>
          </a:p>
        </p:txBody>
      </p:sp>
    </p:spTree>
    <p:extLst>
      <p:ext uri="{BB962C8B-B14F-4D97-AF65-F5344CB8AC3E}">
        <p14:creationId xmlns:p14="http://schemas.microsoft.com/office/powerpoint/2010/main" val="3144040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42006649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solidFill>
                  <a:prstClr val="black"/>
                </a:solidFill>
                <a:latin typeface="Calibri"/>
              </a:rPr>
              <a:pPr/>
              <a:t>97</a:t>
            </a:fld>
            <a:endParaRPr lang="en-US">
              <a:solidFill>
                <a:prstClr val="black"/>
              </a:solidFill>
              <a:latin typeface="Calibri"/>
            </a:endParaRPr>
          </a:p>
        </p:txBody>
      </p:sp>
    </p:spTree>
    <p:extLst>
      <p:ext uri="{BB962C8B-B14F-4D97-AF65-F5344CB8AC3E}">
        <p14:creationId xmlns:p14="http://schemas.microsoft.com/office/powerpoint/2010/main" val="346160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prstGeom prst="rect">
            <a:avLst/>
          </a:prstGeom>
        </p:spPr>
        <p:txBody>
          <a:bodyPr/>
          <a:lstStyle/>
          <a:p>
            <a:pPr lvl="0"/>
            <a:endParaRPr/>
          </a:p>
        </p:txBody>
      </p:sp>
      <p:sp>
        <p:nvSpPr>
          <p:cNvPr id="62" name="Shape 62"/>
          <p:cNvSpPr>
            <a:spLocks noGrp="1"/>
          </p:cNvSpPr>
          <p:nvPr>
            <p:ph type="body" sz="quarter" idx="1"/>
          </p:nvPr>
        </p:nvSpPr>
        <p:spPr>
          <a:prstGeom prst="rect">
            <a:avLst/>
          </a:prstGeom>
        </p:spPr>
        <p:txBody>
          <a:bodyPr/>
          <a:lstStyle/>
          <a:p>
            <a:pPr lvl="0"/>
            <a:r>
              <a:t>Unlike popularly believed, memory errors are not isolated events and can bombard a server, creating a kind of denial of service attack.</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pPr lvl="0"/>
            <a:endParaRPr/>
          </a:p>
        </p:txBody>
      </p:sp>
      <p:sp>
        <p:nvSpPr>
          <p:cNvPr id="302" name="Shape 302"/>
          <p:cNvSpPr>
            <a:spLocks noGrp="1"/>
          </p:cNvSpPr>
          <p:nvPr>
            <p:ph type="body" sz="quarter" idx="1"/>
          </p:nvPr>
        </p:nvSpPr>
        <p:spPr>
          <a:prstGeom prst="rect">
            <a:avLst/>
          </a:prstGeom>
        </p:spPr>
        <p:txBody>
          <a:bodyPr/>
          <a:lstStyle/>
          <a:p>
            <a:pPr lvl="0"/>
            <a:r>
              <a:t>- Correctable errors occur relatively commonly and affect around 2% of servers each month.</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9EA23-718E-E549-9766-CDBEC39E0C3C}" type="slidenum">
              <a:rPr lang="en-US" sz="1200">
                <a:solidFill>
                  <a:srgbClr val="000000"/>
                </a:solidFill>
                <a:cs typeface="Arial" charset="0"/>
              </a:rPr>
              <a:pPr eaLnBrk="1" hangingPunct="1"/>
              <a:t>116</a:t>
            </a:fld>
            <a:endParaRPr lang="en-US" sz="1200">
              <a:solidFill>
                <a:srgbClr val="000000"/>
              </a:solidFill>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1.png"/></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png"/></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png"/></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Master" Target="../slideMasters/slideMaster9.xml"/><Relationship Id="rId2" Type="http://schemas.openxmlformats.org/officeDocument/2006/relationships/image" Target="../media/image6.png"/></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1.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90.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4480487"/>
      </p:ext>
    </p:extLst>
  </p:cSld>
  <p:clrMapOvr>
    <a:masterClrMapping/>
  </p:clrMapOvr>
  <p:transition xmlns:p14="http://schemas.microsoft.com/office/powerpoint/2010/main"/>
</p:sldLayout>
</file>

<file path=ppt/slideLayouts/slideLayout10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5230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2292192"/>
      </p:ext>
    </p:extLst>
  </p:cSld>
  <p:clrMapOvr>
    <a:masterClrMapping/>
  </p:clrMapOvr>
  <p:transition xmlns:p14="http://schemas.microsoft.com/office/powerpoint/2010/main"/>
</p:sldLayout>
</file>

<file path=ppt/slideLayouts/slideLayout10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5069122"/>
      </p:ext>
    </p:extLst>
  </p:cSld>
  <p:clrMapOvr>
    <a:masterClrMapping/>
  </p:clrMapOvr>
  <p:transition xmlns:p14="http://schemas.microsoft.com/office/powerpoint/2010/main"/>
</p:sldLayout>
</file>

<file path=ppt/slideLayouts/slideLayout10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5441875"/>
      </p:ext>
    </p:extLst>
  </p:cSld>
  <p:clrMapOvr>
    <a:masterClrMapping/>
  </p:clrMapOvr>
  <p:transition xmlns:p14="http://schemas.microsoft.com/office/powerpoint/2010/main"/>
</p:sldLayout>
</file>

<file path=ppt/slideLayouts/slideLayout10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2457029"/>
      </p:ext>
    </p:extLst>
  </p:cSld>
  <p:clrMapOvr>
    <a:masterClrMapping/>
  </p:clrMapOvr>
  <p:transition xmlns:p14="http://schemas.microsoft.com/office/powerpoint/2010/main"/>
</p:sldLayout>
</file>

<file path=ppt/slideLayouts/slideLayout10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036059"/>
      </p:ext>
    </p:extLst>
  </p:cSld>
  <p:clrMapOvr>
    <a:masterClrMapping/>
  </p:clrMapOvr>
  <p:transition xmlns:p14="http://schemas.microsoft.com/office/powerpoint/2010/main"/>
</p:sldLayout>
</file>

<file path=ppt/slideLayouts/slideLayout10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824221"/>
      </p:ext>
    </p:extLst>
  </p:cSld>
  <p:clrMapOvr>
    <a:masterClrMapping/>
  </p:clrMapOvr>
  <p:transition xmlns:p14="http://schemas.microsoft.com/office/powerpoint/2010/main"/>
</p:sldLayout>
</file>

<file path=ppt/slideLayouts/slideLayout10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2132330"/>
      </p:ext>
    </p:extLst>
  </p:cSld>
  <p:clrMapOvr>
    <a:masterClrMapping/>
  </p:clrMapOvr>
  <p:transition xmlns:p14="http://schemas.microsoft.com/office/powerpoint/2010/main"/>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0377460"/>
      </p:ext>
    </p:extLst>
  </p:cSld>
  <p:clrMapOvr>
    <a:masterClrMapping/>
  </p:clrMapOvr>
  <p:transition xmlns:p14="http://schemas.microsoft.com/office/powerpoint/2010/main"/>
</p:sldLayout>
</file>

<file path=ppt/slideLayouts/slideLayout10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847961"/>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734701"/>
      </p:ext>
    </p:extLst>
  </p:cSld>
  <p:clrMapOvr>
    <a:masterClrMapping/>
  </p:clrMapOvr>
  <p:transition xmlns:p14="http://schemas.microsoft.com/office/powerpoint/2010/main"/>
</p:sldLayout>
</file>

<file path=ppt/slideLayouts/slideLayout10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42075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01701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07658"/>
      </p:ext>
    </p:extLst>
  </p:cSld>
  <p:clrMapOvr>
    <a:masterClrMapping/>
  </p:clrMapOvr>
  <p:transition xmlns:p14="http://schemas.microsoft.com/office/powerpoint/2010/main"/>
</p:sldLayout>
</file>

<file path=ppt/slideLayouts/slideLayout10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3439017"/>
      </p:ext>
    </p:extLst>
  </p:cSld>
  <p:clrMapOvr>
    <a:masterClrMapping/>
  </p:clrMapOvr>
  <p:transition xmlns:p14="http://schemas.microsoft.com/office/powerpoint/2010/main"/>
</p:sldLayout>
</file>

<file path=ppt/slideLayouts/slideLayout10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3389474"/>
      </p:ext>
    </p:extLst>
  </p:cSld>
  <p:clrMapOvr>
    <a:masterClrMapping/>
  </p:clrMapOvr>
  <p:transition xmlns:p14="http://schemas.microsoft.com/office/powerpoint/2010/main"/>
</p:sldLayout>
</file>

<file path=ppt/slideLayouts/slideLayout10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9309541"/>
      </p:ext>
    </p:extLst>
  </p:cSld>
  <p:clrMapOvr>
    <a:masterClrMapping/>
  </p:clrMapOvr>
  <p:transition xmlns:p14="http://schemas.microsoft.com/office/powerpoint/2010/main"/>
</p:sldLayout>
</file>

<file path=ppt/slideLayouts/slideLayout10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7619401"/>
      </p:ext>
    </p:extLst>
  </p:cSld>
  <p:clrMapOvr>
    <a:masterClrMapping/>
  </p:clrMapOvr>
  <p:transition xmlns:p14="http://schemas.microsoft.com/office/powerpoint/2010/main"/>
</p:sldLayout>
</file>

<file path=ppt/slideLayouts/slideLayout10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943317"/>
      </p:ext>
    </p:extLst>
  </p:cSld>
  <p:clrMapOvr>
    <a:masterClrMapping/>
  </p:clrMapOvr>
  <p:transition xmlns:p14="http://schemas.microsoft.com/office/powerpoint/2010/main"/>
</p:sldLayout>
</file>

<file path=ppt/slideLayouts/slideLayout10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9232524"/>
      </p:ext>
    </p:extLst>
  </p:cSld>
  <p:clrMapOvr>
    <a:masterClrMapping/>
  </p:clrMapOvr>
  <p:transition xmlns:p14="http://schemas.microsoft.com/office/powerpoint/2010/main"/>
</p:sldLayout>
</file>

<file path=ppt/slideLayouts/slideLayout10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0994389"/>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70275"/>
      </p:ext>
    </p:extLst>
  </p:cSld>
  <p:clrMapOvr>
    <a:masterClrMapping/>
  </p:clrMapOvr>
  <p:transition xmlns:p14="http://schemas.microsoft.com/office/powerpoint/2010/main"/>
</p:sldLayout>
</file>

<file path=ppt/slideLayouts/slideLayout10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6880661"/>
      </p:ext>
    </p:extLst>
  </p:cSld>
  <p:clrMapOvr>
    <a:masterClrMapping/>
  </p:clrMapOvr>
  <p:transition xmlns:p14="http://schemas.microsoft.com/office/powerpoint/2010/main"/>
</p:sldLayout>
</file>

<file path=ppt/slideLayouts/slideLayout1021.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034162825"/>
      </p:ext>
    </p:extLst>
  </p:cSld>
  <p:clrMapOvr>
    <a:masterClrMapping/>
  </p:clrMapOvr>
  <p:transition xmlns:p14="http://schemas.microsoft.com/office/powerpoint/2010/main" spd="med"/>
</p:sldLayout>
</file>

<file path=ppt/slideLayouts/slideLayout10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3786278179"/>
      </p:ext>
    </p:extLst>
  </p:cSld>
  <p:clrMapOvr>
    <a:masterClrMapping/>
  </p:clrMapOvr>
  <p:transition xmlns:p14="http://schemas.microsoft.com/office/powerpoint/2010/main"/>
</p:sldLayout>
</file>

<file path=ppt/slideLayouts/slideLayout10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98604634"/>
      </p:ext>
    </p:extLst>
  </p:cSld>
  <p:clrMapOvr>
    <a:masterClrMapping/>
  </p:clrMapOvr>
  <p:transition xmlns:p14="http://schemas.microsoft.com/office/powerpoint/2010/main"/>
</p:sldLayout>
</file>

<file path=ppt/slideLayouts/slideLayout10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1350086177"/>
      </p:ext>
    </p:extLst>
  </p:cSld>
  <p:clrMapOvr>
    <a:masterClrMapping/>
  </p:clrMapOvr>
  <p:transition xmlns:p14="http://schemas.microsoft.com/office/powerpoint/2010/main"/>
</p:sldLayout>
</file>

<file path=ppt/slideLayouts/slideLayout10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2983191468"/>
      </p:ext>
    </p:extLst>
  </p:cSld>
  <p:clrMapOvr>
    <a:masterClrMapping/>
  </p:clrMapOvr>
  <p:transition xmlns:p14="http://schemas.microsoft.com/office/powerpoint/2010/main"/>
</p:sldLayout>
</file>

<file path=ppt/slideLayouts/slideLayout10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1104952706"/>
      </p:ext>
    </p:extLst>
  </p:cSld>
  <p:clrMapOvr>
    <a:masterClrMapping/>
  </p:clrMapOvr>
  <p:transition xmlns:p14="http://schemas.microsoft.com/office/powerpoint/2010/main"/>
</p:sldLayout>
</file>

<file path=ppt/slideLayouts/slideLayout10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1441600209"/>
      </p:ext>
    </p:extLst>
  </p:cSld>
  <p:clrMapOvr>
    <a:masterClrMapping/>
  </p:clrMapOvr>
  <p:transition xmlns:p14="http://schemas.microsoft.com/office/powerpoint/2010/main"/>
</p:sldLayout>
</file>

<file path=ppt/slideLayouts/slideLayout10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481530220"/>
      </p:ext>
    </p:extLst>
  </p:cSld>
  <p:clrMapOvr>
    <a:masterClrMapping/>
  </p:clrMapOvr>
  <p:transition xmlns:p14="http://schemas.microsoft.com/office/powerpoint/2010/main"/>
</p:sldLayout>
</file>

<file path=ppt/slideLayouts/slideLayout10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1684010964"/>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6886317"/>
      </p:ext>
    </p:extLst>
  </p:cSld>
  <p:clrMapOvr>
    <a:masterClrMapping/>
  </p:clrMapOvr>
  <p:transition xmlns:p14="http://schemas.microsoft.com/office/powerpoint/2010/main"/>
</p:sldLayout>
</file>

<file path=ppt/slideLayouts/slideLayout10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919868755"/>
      </p:ext>
    </p:extLst>
  </p:cSld>
  <p:clrMapOvr>
    <a:masterClrMapping/>
  </p:clrMapOvr>
  <p:transition xmlns:p14="http://schemas.microsoft.com/office/powerpoint/2010/main"/>
</p:sldLayout>
</file>

<file path=ppt/slideLayouts/slideLayout10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295761268"/>
      </p:ext>
    </p:extLst>
  </p:cSld>
  <p:clrMapOvr>
    <a:masterClrMapping/>
  </p:clrMapOvr>
  <p:transition xmlns:p14="http://schemas.microsoft.com/office/powerpoint/2010/main"/>
</p:sldLayout>
</file>

<file path=ppt/slideLayouts/slideLayout10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0" y="2130425"/>
            <a:ext cx="91440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D58B9F-78D6-474A-B4A1-30F92F017107}" type="datetime1">
              <a:rPr lang="en-US"/>
              <a:pPr>
                <a:defRPr/>
              </a:pPr>
              <a:t>4/21/17</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19CD3F8-C83B-CD49-9180-D976955590CD}" type="slidenum">
              <a:rPr lang="en-US"/>
              <a:pPr>
                <a:defRPr/>
              </a:pPr>
              <a:t>‹#›</a:t>
            </a:fld>
            <a:endParaRPr lang="en-US"/>
          </a:p>
        </p:txBody>
      </p:sp>
    </p:spTree>
    <p:extLst>
      <p:ext uri="{BB962C8B-B14F-4D97-AF65-F5344CB8AC3E}">
        <p14:creationId xmlns:p14="http://schemas.microsoft.com/office/powerpoint/2010/main" val="3430547281"/>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E6DACDD-8A40-9C46-BD4A-B171AF1B92B6}" type="datetime1">
              <a:rPr lang="en-US"/>
              <a:pPr>
                <a:defRPr/>
              </a:pPr>
              <a:t>4/21/17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6CD442-EF4D-2B48-A340-495A4698F2CF}" type="slidenum">
              <a:rPr lang="en-US"/>
              <a:pPr>
                <a:defRPr/>
              </a:pPr>
              <a:t>‹#›</a:t>
            </a:fld>
            <a:endParaRPr lang="en-US"/>
          </a:p>
        </p:txBody>
      </p:sp>
    </p:spTree>
    <p:extLst>
      <p:ext uri="{BB962C8B-B14F-4D97-AF65-F5344CB8AC3E}">
        <p14:creationId xmlns:p14="http://schemas.microsoft.com/office/powerpoint/2010/main" val="4253803872"/>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CCC5E7-A30B-BA4C-B028-5930A2EE6403}" type="datetime1">
              <a:rPr lang="en-US"/>
              <a:pPr>
                <a:defRPr/>
              </a:pPr>
              <a:t>4/21/17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229EE0-A788-A349-A020-7F1FCE5DCBA8}" type="slidenum">
              <a:rPr lang="en-US"/>
              <a:pPr>
                <a:defRPr/>
              </a:pPr>
              <a:t>‹#›</a:t>
            </a:fld>
            <a:endParaRPr lang="en-US"/>
          </a:p>
        </p:txBody>
      </p:sp>
    </p:spTree>
    <p:extLst>
      <p:ext uri="{BB962C8B-B14F-4D97-AF65-F5344CB8AC3E}">
        <p14:creationId xmlns:p14="http://schemas.microsoft.com/office/powerpoint/2010/main" val="1112164800"/>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D6479F-329B-824F-AB83-C9C9D848ADAC}" type="datetime1">
              <a:rPr lang="en-US"/>
              <a:pPr>
                <a:defRPr/>
              </a:pPr>
              <a:t>4/21/17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5A80A1-75EE-1C4E-A2CB-B41883D27E3B}" type="slidenum">
              <a:rPr lang="en-US"/>
              <a:pPr>
                <a:defRPr/>
              </a:pPr>
              <a:t>‹#›</a:t>
            </a:fld>
            <a:endParaRPr lang="en-US"/>
          </a:p>
        </p:txBody>
      </p:sp>
    </p:spTree>
    <p:extLst>
      <p:ext uri="{BB962C8B-B14F-4D97-AF65-F5344CB8AC3E}">
        <p14:creationId xmlns:p14="http://schemas.microsoft.com/office/powerpoint/2010/main" val="3223604862"/>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7B74D31-30C6-CE49-B18E-02CD5163DE1A}" type="datetime1">
              <a:rPr lang="en-US"/>
              <a:pPr>
                <a:defRPr/>
              </a:pPr>
              <a:t>4/21/17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9FC713-899F-AC4D-8317-642C5D1BE609}" type="slidenum">
              <a:rPr lang="en-US"/>
              <a:pPr>
                <a:defRPr/>
              </a:pPr>
              <a:t>‹#›</a:t>
            </a:fld>
            <a:endParaRPr lang="en-US"/>
          </a:p>
        </p:txBody>
      </p:sp>
    </p:spTree>
    <p:extLst>
      <p:ext uri="{BB962C8B-B14F-4D97-AF65-F5344CB8AC3E}">
        <p14:creationId xmlns:p14="http://schemas.microsoft.com/office/powerpoint/2010/main" val="1022819637"/>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AA2E6B5-0805-2143-B85B-456CD56C0B34}" type="datetime1">
              <a:rPr lang="en-US"/>
              <a:pPr>
                <a:defRPr/>
              </a:pPr>
              <a:t>4/21/17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6961CF-A6F8-FD4A-A828-0B1E1D4CA4C3}" type="slidenum">
              <a:rPr lang="en-US"/>
              <a:pPr>
                <a:defRPr/>
              </a:pPr>
              <a:t>‹#›</a:t>
            </a:fld>
            <a:endParaRPr lang="en-US"/>
          </a:p>
        </p:txBody>
      </p:sp>
    </p:spTree>
    <p:extLst>
      <p:ext uri="{BB962C8B-B14F-4D97-AF65-F5344CB8AC3E}">
        <p14:creationId xmlns:p14="http://schemas.microsoft.com/office/powerpoint/2010/main" val="3923401959"/>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94755E-AEB7-9543-B435-CAD8FF56240C}" type="datetime1">
              <a:rPr lang="en-US"/>
              <a:pPr>
                <a:defRPr/>
              </a:pPr>
              <a:t>4/21/17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69718DA-DEEA-3243-954F-5CD660078CBA}" type="slidenum">
              <a:rPr lang="en-US"/>
              <a:pPr>
                <a:defRPr/>
              </a:pPr>
              <a:t>‹#›</a:t>
            </a:fld>
            <a:endParaRPr lang="en-US"/>
          </a:p>
        </p:txBody>
      </p:sp>
    </p:spTree>
    <p:extLst>
      <p:ext uri="{BB962C8B-B14F-4D97-AF65-F5344CB8AC3E}">
        <p14:creationId xmlns:p14="http://schemas.microsoft.com/office/powerpoint/2010/main" val="38664803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D05C70-86EF-B448-B912-1AE1DD6F3FB4}" type="datetime1">
              <a:rPr lang="en-US"/>
              <a:pPr>
                <a:defRPr/>
              </a:pPr>
              <a:t>4/21/17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77ECCC-2C4C-6E41-909E-06546A882713}" type="slidenum">
              <a:rPr lang="en-US"/>
              <a:pPr>
                <a:defRPr/>
              </a:pPr>
              <a:t>‹#›</a:t>
            </a:fld>
            <a:endParaRPr lang="en-US"/>
          </a:p>
        </p:txBody>
      </p:sp>
    </p:spTree>
    <p:extLst>
      <p:ext uri="{BB962C8B-B14F-4D97-AF65-F5344CB8AC3E}">
        <p14:creationId xmlns:p14="http://schemas.microsoft.com/office/powerpoint/2010/main" val="494168956"/>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93ABB-CAD2-E34C-9012-FEB1BE3C83FB}" type="datetime1">
              <a:rPr lang="en-US"/>
              <a:pPr>
                <a:defRPr/>
              </a:pPr>
              <a:t>4/21/17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C56FD6-2C75-224E-87EE-E409EB791069}" type="slidenum">
              <a:rPr lang="en-US"/>
              <a:pPr>
                <a:defRPr/>
              </a:pPr>
              <a:t>‹#›</a:t>
            </a:fld>
            <a:endParaRPr lang="en-US"/>
          </a:p>
        </p:txBody>
      </p:sp>
    </p:spTree>
    <p:extLst>
      <p:ext uri="{BB962C8B-B14F-4D97-AF65-F5344CB8AC3E}">
        <p14:creationId xmlns:p14="http://schemas.microsoft.com/office/powerpoint/2010/main" val="188408107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BD05E2-2B70-B144-94F5-59B68186DDF2}" type="datetime1">
              <a:rPr lang="en-US"/>
              <a:pPr>
                <a:defRPr/>
              </a:pPr>
              <a:t>4/21/17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198FC1-CCE4-5A43-98F7-1CDB260DEE1D}" type="slidenum">
              <a:rPr lang="en-US"/>
              <a:pPr>
                <a:defRPr/>
              </a:pPr>
              <a:t>‹#›</a:t>
            </a:fld>
            <a:endParaRPr lang="en-US"/>
          </a:p>
        </p:txBody>
      </p:sp>
    </p:spTree>
    <p:extLst>
      <p:ext uri="{BB962C8B-B14F-4D97-AF65-F5344CB8AC3E}">
        <p14:creationId xmlns:p14="http://schemas.microsoft.com/office/powerpoint/2010/main" val="545555109"/>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7FB7513-D9A0-314D-84F4-FBD754095A45}" type="datetime1">
              <a:rPr lang="en-US"/>
              <a:pPr>
                <a:defRPr/>
              </a:pPr>
              <a:t>4/21/17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27A9A9A-BBC5-F84A-BD6C-CB1C5943B0EE}" type="slidenum">
              <a:rPr lang="en-US"/>
              <a:pPr>
                <a:defRPr/>
              </a:pPr>
              <a:t>‹#›</a:t>
            </a:fld>
            <a:endParaRPr lang="en-US"/>
          </a:p>
        </p:txBody>
      </p:sp>
    </p:spTree>
    <p:extLst>
      <p:ext uri="{BB962C8B-B14F-4D97-AF65-F5344CB8AC3E}">
        <p14:creationId xmlns:p14="http://schemas.microsoft.com/office/powerpoint/2010/main" val="3920658400"/>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3142301007"/>
      </p:ext>
    </p:extLst>
  </p:cSld>
  <p:clrMapOvr>
    <a:masterClrMapping/>
  </p:clrMapOvr>
  <p:transition xmlns:p14="http://schemas.microsoft.com/office/powerpoint/2010/main"/>
</p:sldLayout>
</file>

<file path=ppt/slideLayouts/slideLayout10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2017207943"/>
      </p:ext>
    </p:extLst>
  </p:cSld>
  <p:clrMapOvr>
    <a:masterClrMapping/>
  </p:clrMapOvr>
  <p:transition xmlns:p14="http://schemas.microsoft.com/office/powerpoint/2010/main"/>
</p:sldLayout>
</file>

<file path=ppt/slideLayouts/slideLayout10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080841953"/>
      </p:ext>
    </p:extLst>
  </p:cSld>
  <p:clrMapOvr>
    <a:masterClrMapping/>
  </p:clrMapOvr>
  <p:transition xmlns:p14="http://schemas.microsoft.com/office/powerpoint/2010/main"/>
</p:sldLayout>
</file>

<file path=ppt/slideLayouts/slideLayout10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1992541068"/>
      </p:ext>
    </p:extLst>
  </p:cSld>
  <p:clrMapOvr>
    <a:masterClrMapping/>
  </p:clrMapOvr>
  <p:transition xmlns:p14="http://schemas.microsoft.com/office/powerpoint/2010/main"/>
</p:sldLayout>
</file>

<file path=ppt/slideLayouts/slideLayout10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819606210"/>
      </p:ext>
    </p:extLst>
  </p:cSld>
  <p:clrMapOvr>
    <a:masterClrMapping/>
  </p:clrMapOvr>
  <p:transition xmlns:p14="http://schemas.microsoft.com/office/powerpoint/2010/main"/>
</p:sldLayout>
</file>

<file path=ppt/slideLayouts/slideLayout10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1353601697"/>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xmlns:p14="http://schemas.microsoft.com/office/powerpoint/2010/main"/>
</p:sldLayout>
</file>

<file path=ppt/slideLayouts/slideLayout10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987803114"/>
      </p:ext>
    </p:extLst>
  </p:cSld>
  <p:clrMapOvr>
    <a:masterClrMapping/>
  </p:clrMapOvr>
  <p:transition xmlns:p14="http://schemas.microsoft.com/office/powerpoint/2010/main"/>
</p:sldLayout>
</file>

<file path=ppt/slideLayouts/slideLayout10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2801618867"/>
      </p:ext>
    </p:extLst>
  </p:cSld>
  <p:clrMapOvr>
    <a:masterClrMapping/>
  </p:clrMapOvr>
  <p:transition xmlns:p14="http://schemas.microsoft.com/office/powerpoint/2010/main"/>
</p:sldLayout>
</file>

<file path=ppt/slideLayouts/slideLayout10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1397633830"/>
      </p:ext>
    </p:extLst>
  </p:cSld>
  <p:clrMapOvr>
    <a:masterClrMapping/>
  </p:clrMapOvr>
  <p:transition xmlns:p14="http://schemas.microsoft.com/office/powerpoint/2010/main"/>
</p:sldLayout>
</file>

<file path=ppt/slideLayouts/slideLayout10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1360917146"/>
      </p:ext>
    </p:extLst>
  </p:cSld>
  <p:clrMapOvr>
    <a:masterClrMapping/>
  </p:clrMapOvr>
  <p:transition xmlns:p14="http://schemas.microsoft.com/office/powerpoint/2010/main"/>
</p:sldLayout>
</file>

<file path=ppt/slideLayouts/slideLayout10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3562061705"/>
      </p:ext>
    </p:extLst>
  </p:cSld>
  <p:clrMapOvr>
    <a:masterClrMapping/>
  </p:clrMapOvr>
  <p:transition xmlns:p14="http://schemas.microsoft.com/office/powerpoint/2010/main"/>
</p:sldLayout>
</file>

<file path=ppt/slideLayouts/slideLayout10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2754684197"/>
      </p:ext>
    </p:extLst>
  </p:cSld>
  <p:clrMapOvr>
    <a:masterClrMapping/>
  </p:clrMapOvr>
  <p:transition xmlns:p14="http://schemas.microsoft.com/office/powerpoint/2010/main"/>
</p:sldLayout>
</file>

<file path=ppt/slideLayouts/slideLayout10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3446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601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9729987"/>
      </p:ext>
    </p:extLst>
  </p:cSld>
  <p:clrMapOvr>
    <a:masterClrMapping/>
  </p:clrMapOvr>
  <p:transition xmlns:p14="http://schemas.microsoft.com/office/powerpoint/2010/main"/>
</p:sldLayout>
</file>

<file path=ppt/slideLayouts/slideLayout10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4573759"/>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xmlns:p14="http://schemas.microsoft.com/office/powerpoint/2010/main"/>
</p:sldLayout>
</file>

<file path=ppt/slideLayouts/slideLayout10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6223778"/>
      </p:ext>
    </p:extLst>
  </p:cSld>
  <p:clrMapOvr>
    <a:masterClrMapping/>
  </p:clrMapOvr>
  <p:transition xmlns:p14="http://schemas.microsoft.com/office/powerpoint/2010/main"/>
</p:sldLayout>
</file>

<file path=ppt/slideLayouts/slideLayout10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9806"/>
      </p:ext>
    </p:extLst>
  </p:cSld>
  <p:clrMapOvr>
    <a:masterClrMapping/>
  </p:clrMapOvr>
  <p:transition xmlns:p14="http://schemas.microsoft.com/office/powerpoint/2010/main"/>
</p:sldLayout>
</file>

<file path=ppt/slideLayouts/slideLayout10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9445407"/>
      </p:ext>
    </p:extLst>
  </p:cSld>
  <p:clrMapOvr>
    <a:masterClrMapping/>
  </p:clrMapOvr>
  <p:transition xmlns:p14="http://schemas.microsoft.com/office/powerpoint/2010/main"/>
</p:sldLayout>
</file>

<file path=ppt/slideLayouts/slideLayout10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677403"/>
      </p:ext>
    </p:extLst>
  </p:cSld>
  <p:clrMapOvr>
    <a:masterClrMapping/>
  </p:clrMapOvr>
  <p:transition xmlns:p14="http://schemas.microsoft.com/office/powerpoint/2010/main"/>
</p:sldLayout>
</file>

<file path=ppt/slideLayouts/slideLayout10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7321507"/>
      </p:ext>
    </p:extLst>
  </p:cSld>
  <p:clrMapOvr>
    <a:masterClrMapping/>
  </p:clrMapOvr>
  <p:transition xmlns:p14="http://schemas.microsoft.com/office/powerpoint/2010/main"/>
</p:sldLayout>
</file>

<file path=ppt/slideLayouts/slideLayout10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04162"/>
      </p:ext>
    </p:extLst>
  </p:cSld>
  <p:clrMapOvr>
    <a:masterClrMapping/>
  </p:clrMapOvr>
  <p:transition xmlns:p14="http://schemas.microsoft.com/office/powerpoint/2010/main"/>
</p:sldLayout>
</file>

<file path=ppt/slideLayouts/slideLayout10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8471775"/>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285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619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27360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670357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943002"/>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6321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325126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1439865"/>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74615"/>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7296944"/>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286941"/>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2239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337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9372347"/>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9682470"/>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260737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974552"/>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882175"/>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683289"/>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508187"/>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97154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6771473"/>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462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301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2834769"/>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47910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513993"/>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949556"/>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1659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98389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490541"/>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686928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957838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8022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096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34960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59640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621081"/>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44772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317963"/>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406183"/>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659816"/>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662183"/>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51389"/>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799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264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007866"/>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720055"/>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623489"/>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005390"/>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9155047"/>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413553"/>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724105"/>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914322"/>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9249492"/>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278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3940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656725"/>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471075"/>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4987662"/>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766688"/>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632561"/>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151603"/>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34268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655830"/>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45395"/>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793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531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289580"/>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854520"/>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893161"/>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157569"/>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8972205"/>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54219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630174"/>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94601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03970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1595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39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81863"/>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449378"/>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4656"/>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430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424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941473"/>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689527"/>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30779"/>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5938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136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119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4890"/>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6026373"/>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090810"/>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0889380"/>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365414"/>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18010"/>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3850849"/>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3783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2779224"/>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167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352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827745"/>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173958"/>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358044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017199"/>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146712"/>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6228247"/>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752461"/>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8282844"/>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656820"/>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196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525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36052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9259301"/>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8758866"/>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9375224"/>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954124"/>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90667"/>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2901596"/>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313692"/>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561422"/>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007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2577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978531"/>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2209066"/>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4964678"/>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7411852"/>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3554506"/>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397707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1238344"/>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305376"/>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0802031"/>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16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1846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1634"/>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1089725"/>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0963386"/>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7787234"/>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6569"/>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329160"/>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8742469"/>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336090"/>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21236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09073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176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827062"/>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7941156"/>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912523"/>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300637"/>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3576646"/>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6429744"/>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0743274"/>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7917564"/>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408409"/>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636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2909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353178"/>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723648"/>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060116"/>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6912335"/>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9561168"/>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870789"/>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69209"/>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6798280"/>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08722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67936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375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620144"/>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109253"/>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465854"/>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8155451"/>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6293718"/>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3059187"/>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7304265"/>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5890087"/>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8029173"/>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57632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691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5595660"/>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8350262"/>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1821857"/>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6637384"/>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2114630"/>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801025"/>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0875273"/>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2940110"/>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0055782"/>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6510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92099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799118"/>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2136889"/>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9587098"/>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348013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566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8407911"/>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518308"/>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8154989"/>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155783"/>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4240527"/>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5565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35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98724"/>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8503535"/>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5944712"/>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06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0599233"/>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775469"/>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509898"/>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9690849"/>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2582132"/>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450836"/>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3566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5707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600504"/>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525827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63551"/>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3100886"/>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643870"/>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8857325"/>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9020217"/>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843749"/>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182314"/>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5760394"/>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98160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72948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7471406"/>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947107"/>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9071685"/>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0580516"/>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0604236"/>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24080"/>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286913"/>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791115"/>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4628841"/>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1042499"/>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14567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104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959159"/>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96861"/>
      </p:ext>
    </p:extLst>
  </p:cSld>
  <p:clrMapOvr>
    <a:masterClrMapping/>
  </p:clrMapOvr>
  <p:transition xmlns:p14="http://schemas.microsoft.com/office/powerpoint/2010/mai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6733918"/>
      </p:ext>
    </p:extLst>
  </p:cSld>
  <p:clrMapOvr>
    <a:masterClrMapping/>
  </p:clrMapOvr>
  <p:transition xmlns:p14="http://schemas.microsoft.com/office/powerpoint/2010/mai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8627283"/>
      </p:ext>
    </p:extLst>
  </p:cSld>
  <p:clrMapOvr>
    <a:masterClrMapping/>
  </p:clrMapOvr>
  <p:transition xmlns:p14="http://schemas.microsoft.com/office/powerpoint/2010/mai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421476"/>
      </p:ext>
    </p:extLst>
  </p:cSld>
  <p:clrMapOvr>
    <a:masterClrMapping/>
  </p:clrMapOvr>
  <p:transition xmlns:p14="http://schemas.microsoft.com/office/powerpoint/2010/mai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6566364"/>
      </p:ext>
    </p:extLst>
  </p:cSld>
  <p:clrMapOvr>
    <a:masterClrMapping/>
  </p:clrMapOvr>
  <p:transition xmlns:p14="http://schemas.microsoft.com/office/powerpoint/2010/mai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240877"/>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5051029"/>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9965088"/>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0953776"/>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658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835762"/>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0321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608673"/>
      </p:ext>
    </p:extLst>
  </p:cSld>
  <p:clrMapOvr>
    <a:masterClrMapping/>
  </p:clrMapOvr>
  <p:transition xmlns:p14="http://schemas.microsoft.com/office/powerpoint/2010/mai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167199"/>
      </p:ext>
    </p:extLst>
  </p:cSld>
  <p:clrMapOvr>
    <a:masterClrMapping/>
  </p:clrMapOvr>
  <p:transition xmlns:p14="http://schemas.microsoft.com/office/powerpoint/2010/mai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237290"/>
      </p:ext>
    </p:extLst>
  </p:cSld>
  <p:clrMapOvr>
    <a:masterClrMapping/>
  </p:clrMapOvr>
  <p:transition xmlns:p14="http://schemas.microsoft.com/office/powerpoint/2010/mai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0266399"/>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3193925"/>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192130"/>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547407"/>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9134818"/>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1904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093410"/>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369" tIns="45685" rIns="91369" bIns="45685"/>
          <a:lstStyle/>
          <a:p>
            <a:pPr defTabSz="913696"/>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369" tIns="45685" rIns="91369" bIns="45685" numCol="1" anchor="b" anchorCtr="0" compatLnSpc="1">
            <a:prstTxWarp prst="textNoShape">
              <a:avLst/>
            </a:prstTxWarp>
          </a:bodyPr>
          <a:lstStyle>
            <a:lvl1pPr>
              <a:defRPr sz="1200">
                <a:latin typeface="Garamond" pitchFamily="18" charset="0"/>
              </a:defRPr>
            </a:lvl1pPr>
          </a:lstStyle>
          <a:p>
            <a:pPr defTabSz="913696"/>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8246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51076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2097242"/>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8791397"/>
      </p:ext>
    </p:extLst>
  </p:cSld>
  <p:clrMapOvr>
    <a:masterClrMapping/>
  </p:clrMapOvr>
  <p:transition xmlns:p14="http://schemas.microsoft.com/office/powerpoint/2010/mai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91561"/>
      </p:ext>
    </p:extLst>
  </p:cSld>
  <p:clrMapOvr>
    <a:masterClrMapping/>
  </p:clrMapOvr>
  <p:transition xmlns:p14="http://schemas.microsoft.com/office/powerpoint/2010/mai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4259371"/>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7069001"/>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9199"/>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249338"/>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069085"/>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3628895"/>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08239"/>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BF129586-08AE-6F47-AC40-42971C091E94}" type="slidenum">
              <a:rPr lang="en-US" altLang="en-US"/>
              <a:pPr>
                <a:defRPr/>
              </a:pPr>
              <a:t>‹#›</a:t>
            </a:fld>
            <a:endParaRPr lang="en-US" altLang="en-US"/>
          </a:p>
        </p:txBody>
      </p:sp>
    </p:spTree>
    <p:extLst>
      <p:ext uri="{BB962C8B-B14F-4D97-AF65-F5344CB8AC3E}">
        <p14:creationId xmlns:p14="http://schemas.microsoft.com/office/powerpoint/2010/main" val="1338490987"/>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082EEEB-CAE1-9D42-80F3-08555E478FEE}" type="slidenum">
              <a:rPr lang="en-US" altLang="en-US"/>
              <a:pPr>
                <a:defRPr/>
              </a:pPr>
              <a:t>‹#›</a:t>
            </a:fld>
            <a:endParaRPr lang="en-US" altLang="en-US"/>
          </a:p>
        </p:txBody>
      </p:sp>
    </p:spTree>
    <p:extLst>
      <p:ext uri="{BB962C8B-B14F-4D97-AF65-F5344CB8AC3E}">
        <p14:creationId xmlns:p14="http://schemas.microsoft.com/office/powerpoint/2010/main" val="340398164"/>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63EB114-84BD-D84E-A045-3368407B11DA}" type="slidenum">
              <a:rPr lang="en-US" altLang="en-US"/>
              <a:pPr>
                <a:defRPr/>
              </a:pPr>
              <a:t>‹#›</a:t>
            </a:fld>
            <a:endParaRPr lang="en-US" altLang="en-US"/>
          </a:p>
        </p:txBody>
      </p:sp>
    </p:spTree>
    <p:extLst>
      <p:ext uri="{BB962C8B-B14F-4D97-AF65-F5344CB8AC3E}">
        <p14:creationId xmlns:p14="http://schemas.microsoft.com/office/powerpoint/2010/main" val="3293634263"/>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776E826-88E8-9343-B8CE-14D360A83D78}" type="slidenum">
              <a:rPr lang="en-US" altLang="en-US"/>
              <a:pPr>
                <a:defRPr/>
              </a:pPr>
              <a:t>‹#›</a:t>
            </a:fld>
            <a:endParaRPr lang="en-US" altLang="en-US"/>
          </a:p>
        </p:txBody>
      </p:sp>
    </p:spTree>
    <p:extLst>
      <p:ext uri="{BB962C8B-B14F-4D97-AF65-F5344CB8AC3E}">
        <p14:creationId xmlns:p14="http://schemas.microsoft.com/office/powerpoint/2010/main" val="460283220"/>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C300DD-50E9-B241-B672-B3ED614A01F6}" type="slidenum">
              <a:rPr lang="en-US" altLang="en-US"/>
              <a:pPr>
                <a:defRPr/>
              </a:pPr>
              <a:t>‹#›</a:t>
            </a:fld>
            <a:endParaRPr lang="en-US" altLang="en-US"/>
          </a:p>
        </p:txBody>
      </p:sp>
    </p:spTree>
    <p:extLst>
      <p:ext uri="{BB962C8B-B14F-4D97-AF65-F5344CB8AC3E}">
        <p14:creationId xmlns:p14="http://schemas.microsoft.com/office/powerpoint/2010/main" val="194556474"/>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92E28BF-E5C2-9440-84A9-1C5C4EC3BB51}" type="slidenum">
              <a:rPr lang="en-US" altLang="en-US"/>
              <a:pPr>
                <a:defRPr/>
              </a:pPr>
              <a:t>‹#›</a:t>
            </a:fld>
            <a:endParaRPr lang="en-US" altLang="en-US"/>
          </a:p>
        </p:txBody>
      </p:sp>
    </p:spTree>
    <p:extLst>
      <p:ext uri="{BB962C8B-B14F-4D97-AF65-F5344CB8AC3E}">
        <p14:creationId xmlns:p14="http://schemas.microsoft.com/office/powerpoint/2010/main" val="343228343"/>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AB4768A-0B31-1341-95B8-ACCC602AC1ED}" type="slidenum">
              <a:rPr lang="en-US" altLang="en-US"/>
              <a:pPr>
                <a:defRPr/>
              </a:pPr>
              <a:t>‹#›</a:t>
            </a:fld>
            <a:endParaRPr lang="en-US" altLang="en-US"/>
          </a:p>
        </p:txBody>
      </p:sp>
    </p:spTree>
    <p:extLst>
      <p:ext uri="{BB962C8B-B14F-4D97-AF65-F5344CB8AC3E}">
        <p14:creationId xmlns:p14="http://schemas.microsoft.com/office/powerpoint/2010/main" val="2388469560"/>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91C9E0C-1943-654E-A858-D0B1037B7159}" type="slidenum">
              <a:rPr lang="en-US" altLang="en-US"/>
              <a:pPr>
                <a:defRPr/>
              </a:pPr>
              <a:t>‹#›</a:t>
            </a:fld>
            <a:endParaRPr lang="en-US" altLang="en-US"/>
          </a:p>
        </p:txBody>
      </p:sp>
    </p:spTree>
    <p:extLst>
      <p:ext uri="{BB962C8B-B14F-4D97-AF65-F5344CB8AC3E}">
        <p14:creationId xmlns:p14="http://schemas.microsoft.com/office/powerpoint/2010/main" val="3956588257"/>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4EAAF7E-5FC7-BF48-85B4-17B208F57909}" type="slidenum">
              <a:rPr lang="en-US" altLang="en-US"/>
              <a:pPr>
                <a:defRPr/>
              </a:pPr>
              <a:t>‹#›</a:t>
            </a:fld>
            <a:endParaRPr lang="en-US" altLang="en-US"/>
          </a:p>
        </p:txBody>
      </p:sp>
    </p:spTree>
    <p:extLst>
      <p:ext uri="{BB962C8B-B14F-4D97-AF65-F5344CB8AC3E}">
        <p14:creationId xmlns:p14="http://schemas.microsoft.com/office/powerpoint/2010/main" val="75430745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862991"/>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1539E80-CD55-B742-8023-B2B43C669C6C}" type="slidenum">
              <a:rPr lang="en-US" altLang="en-US"/>
              <a:pPr>
                <a:defRPr/>
              </a:pPr>
              <a:t>‹#›</a:t>
            </a:fld>
            <a:endParaRPr lang="en-US" altLang="en-US"/>
          </a:p>
        </p:txBody>
      </p:sp>
    </p:spTree>
    <p:extLst>
      <p:ext uri="{BB962C8B-B14F-4D97-AF65-F5344CB8AC3E}">
        <p14:creationId xmlns:p14="http://schemas.microsoft.com/office/powerpoint/2010/main" val="2618024252"/>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DE05FA7-E32E-224D-877F-442C3328AE5B}" type="slidenum">
              <a:rPr lang="en-US" altLang="en-US"/>
              <a:pPr>
                <a:defRPr/>
              </a:pPr>
              <a:t>‹#›</a:t>
            </a:fld>
            <a:endParaRPr lang="en-US" altLang="en-US"/>
          </a:p>
        </p:txBody>
      </p:sp>
    </p:spTree>
    <p:extLst>
      <p:ext uri="{BB962C8B-B14F-4D97-AF65-F5344CB8AC3E}">
        <p14:creationId xmlns:p14="http://schemas.microsoft.com/office/powerpoint/2010/main" val="2498337972"/>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9026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1319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528121"/>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763492"/>
      </p:ext>
    </p:extLst>
  </p:cSld>
  <p:clrMapOvr>
    <a:masterClrMapping/>
  </p:clrMapOvr>
  <p:transition xmlns:p14="http://schemas.microsoft.com/office/powerpoint/2010/mai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2894221"/>
      </p:ext>
    </p:extLst>
  </p:cSld>
  <p:clrMapOvr>
    <a:masterClrMapping/>
  </p:clrMapOvr>
  <p:transition xmlns:p14="http://schemas.microsoft.com/office/powerpoint/2010/mai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564091"/>
      </p:ext>
    </p:extLst>
  </p:cSld>
  <p:clrMapOvr>
    <a:masterClrMapping/>
  </p:clrMapOvr>
  <p:transition xmlns:p14="http://schemas.microsoft.com/office/powerpoint/2010/mai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537290"/>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9069574"/>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06283"/>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090071"/>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4773029"/>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3537786"/>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5068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50978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797828"/>
      </p:ext>
    </p:extLst>
  </p:cSld>
  <p:clrMapOvr>
    <a:masterClrMapping/>
  </p:clrMapOvr>
  <p:transition xmlns:p14="http://schemas.microsoft.com/office/powerpoint/2010/mai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87411"/>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481783"/>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7115759"/>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5426430"/>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327071"/>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6323045"/>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70500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4717988"/>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41648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794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62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937537"/>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5162539"/>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308808"/>
      </p:ext>
    </p:extLst>
  </p:cSld>
  <p:clrMapOvr>
    <a:masterClrMapping/>
  </p:clrMapOvr>
  <p:transition xmlns:p14="http://schemas.microsoft.com/office/powerpoint/2010/mai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6980890"/>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3988946"/>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647741"/>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201208"/>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527571"/>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9288646"/>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2226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01635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337019"/>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91913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4680724"/>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9304157"/>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4243055"/>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108516"/>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469287"/>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7447674"/>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2093199"/>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805D39-8A99-3244-8F9A-372BEEBCC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952734"/>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529F8-9DA9-694E-B83F-60BEDEBD4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815042"/>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141F8A-872E-3646-89B6-55BA95B3F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935299"/>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E43D1-58FC-C14A-A9F0-BDD7AF0437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677301"/>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F46380-4E56-A244-BA59-54B74623B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392996"/>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1D5ED1-33F2-2645-AF95-92848C055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877022"/>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C164A4-5DB4-2D45-ADFF-1E3FBB6A1F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3434297"/>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178E3-A4E9-8C44-9376-46FFDE548E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007563"/>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99267F-2B60-1142-AD94-1D907EA9F2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587792"/>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BE77B-E84C-FA4C-AF81-38E30AF71D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63478"/>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7964-A99D-DB4D-8E5A-4012C28607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64064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6B4C4BB4-B804-0A46-91EB-1C5EA2C8E2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875859"/>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0169019-BB41-6245-A1FF-2891AF1467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382570"/>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409D90B-F346-3C42-AD18-18315DB002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49904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1B757EB-4A8B-1044-BBB4-CE4A4AF139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319953"/>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5A9F90F7-73ED-7745-B383-3C29FF1DE0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196806"/>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CCB94D-0191-4749-BCBF-0FEB50E6E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098777"/>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E5D36DF0-1835-D14D-9D16-04855C8F5B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210223"/>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4D1BA1E-770A-6D4D-A1FD-36213ED27A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8150526"/>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D341FD7C-1AE1-0545-9494-DFC5ABA6D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430744"/>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DDD92E9B-C169-A540-8BBA-E3CEA95B4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136022"/>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E53C06E-1BA5-454B-AA9A-B7A05D87FB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66803"/>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716A9FA-F86C-8242-A499-74AAE05886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084447"/>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2695844501"/>
      </p:ext>
    </p:extLst>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2113009339"/>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842257355"/>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3814249059"/>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2433839088"/>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12622870"/>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2087616177"/>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2646255053"/>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835305242"/>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2204167407"/>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360247609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706093677"/>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CAF0C4-D837-6C46-94E3-5BC8E6610C9A}" type="slidenum">
              <a:rPr lang="en-US"/>
              <a:pPr>
                <a:defRPr/>
              </a:pPr>
              <a:t>‹#›</a:t>
            </a:fld>
            <a:endParaRPr lang="en-US"/>
          </a:p>
        </p:txBody>
      </p:sp>
    </p:spTree>
    <p:extLst>
      <p:ext uri="{BB962C8B-B14F-4D97-AF65-F5344CB8AC3E}">
        <p14:creationId xmlns:p14="http://schemas.microsoft.com/office/powerpoint/2010/main" val="1822636505"/>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40BA29-F9EE-E949-A023-5C86A1DB6E97}" type="slidenum">
              <a:rPr lang="en-US"/>
              <a:pPr>
                <a:defRPr/>
              </a:pPr>
              <a:t>‹#›</a:t>
            </a:fld>
            <a:endParaRPr lang="en-US"/>
          </a:p>
        </p:txBody>
      </p:sp>
    </p:spTree>
    <p:extLst>
      <p:ext uri="{BB962C8B-B14F-4D97-AF65-F5344CB8AC3E}">
        <p14:creationId xmlns:p14="http://schemas.microsoft.com/office/powerpoint/2010/main" val="475746241"/>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C4AF8-F565-FA4E-8274-2B4BC4F93B5A}" type="slidenum">
              <a:rPr lang="en-US"/>
              <a:pPr>
                <a:defRPr/>
              </a:pPr>
              <a:t>‹#›</a:t>
            </a:fld>
            <a:endParaRPr lang="en-US"/>
          </a:p>
        </p:txBody>
      </p:sp>
    </p:spTree>
    <p:extLst>
      <p:ext uri="{BB962C8B-B14F-4D97-AF65-F5344CB8AC3E}">
        <p14:creationId xmlns:p14="http://schemas.microsoft.com/office/powerpoint/2010/main" val="2581815902"/>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BD23F-ECFE-0D4D-B2E6-436DBE557B89}" type="slidenum">
              <a:rPr lang="en-US"/>
              <a:pPr>
                <a:defRPr/>
              </a:pPr>
              <a:t>‹#›</a:t>
            </a:fld>
            <a:endParaRPr lang="en-US"/>
          </a:p>
        </p:txBody>
      </p:sp>
    </p:spTree>
    <p:extLst>
      <p:ext uri="{BB962C8B-B14F-4D97-AF65-F5344CB8AC3E}">
        <p14:creationId xmlns:p14="http://schemas.microsoft.com/office/powerpoint/2010/main" val="1716858017"/>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1B8958-2976-E04C-95F2-F7BA9969FBF0}" type="slidenum">
              <a:rPr lang="en-US"/>
              <a:pPr>
                <a:defRPr/>
              </a:pPr>
              <a:t>‹#›</a:t>
            </a:fld>
            <a:endParaRPr lang="en-US"/>
          </a:p>
        </p:txBody>
      </p:sp>
    </p:spTree>
    <p:extLst>
      <p:ext uri="{BB962C8B-B14F-4D97-AF65-F5344CB8AC3E}">
        <p14:creationId xmlns:p14="http://schemas.microsoft.com/office/powerpoint/2010/main" val="2304279795"/>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7DA203-5F4A-D242-BFFC-E67BEF3CFE7E}" type="slidenum">
              <a:rPr lang="en-US"/>
              <a:pPr>
                <a:defRPr/>
              </a:pPr>
              <a:t>‹#›</a:t>
            </a:fld>
            <a:endParaRPr lang="en-US"/>
          </a:p>
        </p:txBody>
      </p:sp>
    </p:spTree>
    <p:extLst>
      <p:ext uri="{BB962C8B-B14F-4D97-AF65-F5344CB8AC3E}">
        <p14:creationId xmlns:p14="http://schemas.microsoft.com/office/powerpoint/2010/main" val="2528364278"/>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497C03-D1F7-7649-B25E-C69A9A058DFB}" type="slidenum">
              <a:rPr lang="en-US"/>
              <a:pPr>
                <a:defRPr/>
              </a:pPr>
              <a:t>‹#›</a:t>
            </a:fld>
            <a:endParaRPr lang="en-US"/>
          </a:p>
        </p:txBody>
      </p:sp>
    </p:spTree>
    <p:extLst>
      <p:ext uri="{BB962C8B-B14F-4D97-AF65-F5344CB8AC3E}">
        <p14:creationId xmlns:p14="http://schemas.microsoft.com/office/powerpoint/2010/main" val="1398082797"/>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C9D415-29BD-5044-BE0B-B5623DC50F46}" type="slidenum">
              <a:rPr lang="en-US"/>
              <a:pPr>
                <a:defRPr/>
              </a:pPr>
              <a:t>‹#›</a:t>
            </a:fld>
            <a:endParaRPr lang="en-US"/>
          </a:p>
        </p:txBody>
      </p:sp>
    </p:spTree>
    <p:extLst>
      <p:ext uri="{BB962C8B-B14F-4D97-AF65-F5344CB8AC3E}">
        <p14:creationId xmlns:p14="http://schemas.microsoft.com/office/powerpoint/2010/main" val="1392563092"/>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84EE9C-08F4-D945-A98A-16C395F1E5D2}" type="slidenum">
              <a:rPr lang="en-US"/>
              <a:pPr>
                <a:defRPr/>
              </a:pPr>
              <a:t>‹#›</a:t>
            </a:fld>
            <a:endParaRPr lang="en-US"/>
          </a:p>
        </p:txBody>
      </p:sp>
    </p:spTree>
    <p:extLst>
      <p:ext uri="{BB962C8B-B14F-4D97-AF65-F5344CB8AC3E}">
        <p14:creationId xmlns:p14="http://schemas.microsoft.com/office/powerpoint/2010/main" val="307006657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E85E11-9A4B-6843-BC27-2F8F67338CE2}" type="slidenum">
              <a:rPr lang="en-US"/>
              <a:pPr>
                <a:defRPr/>
              </a:pPr>
              <a:t>‹#›</a:t>
            </a:fld>
            <a:endParaRPr lang="en-US"/>
          </a:p>
        </p:txBody>
      </p:sp>
    </p:spTree>
    <p:extLst>
      <p:ext uri="{BB962C8B-B14F-4D97-AF65-F5344CB8AC3E}">
        <p14:creationId xmlns:p14="http://schemas.microsoft.com/office/powerpoint/2010/main" val="2988364294"/>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4EFA6-DAD4-8B47-9894-0243E5AC196B}" type="slidenum">
              <a:rPr lang="en-US"/>
              <a:pPr>
                <a:defRPr/>
              </a:pPr>
              <a:t>‹#›</a:t>
            </a:fld>
            <a:endParaRPr lang="en-US"/>
          </a:p>
        </p:txBody>
      </p:sp>
    </p:spTree>
    <p:extLst>
      <p:ext uri="{BB962C8B-B14F-4D97-AF65-F5344CB8AC3E}">
        <p14:creationId xmlns:p14="http://schemas.microsoft.com/office/powerpoint/2010/main" val="982126204"/>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27DA41EA-6AD8-A84E-A074-C1AD0F61773B}" type="slidenum">
              <a:rPr lang="en-US"/>
              <a:pPr>
                <a:defRPr/>
              </a:pPr>
              <a:t>‹#›</a:t>
            </a:fld>
            <a:endParaRPr lang="en-US"/>
          </a:p>
        </p:txBody>
      </p:sp>
    </p:spTree>
    <p:extLst>
      <p:ext uri="{BB962C8B-B14F-4D97-AF65-F5344CB8AC3E}">
        <p14:creationId xmlns:p14="http://schemas.microsoft.com/office/powerpoint/2010/main" val="1264077334"/>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5EF769A-21AF-414A-93C1-6CCCC861D6AA}" type="slidenum">
              <a:rPr lang="en-US"/>
              <a:pPr>
                <a:defRPr/>
              </a:pPr>
              <a:t>‹#›</a:t>
            </a:fld>
            <a:endParaRPr lang="en-US"/>
          </a:p>
        </p:txBody>
      </p:sp>
    </p:spTree>
    <p:extLst>
      <p:ext uri="{BB962C8B-B14F-4D97-AF65-F5344CB8AC3E}">
        <p14:creationId xmlns:p14="http://schemas.microsoft.com/office/powerpoint/2010/main" val="2427296815"/>
      </p:ext>
    </p:extLst>
  </p:cSld>
  <p:clrMapOvr>
    <a:masterClrMapping/>
  </p:clrMapOvr>
  <p:transition xmlns:p14="http://schemas.microsoft.com/office/powerpoint/2010/mai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6BBDD30-43F7-E347-81C9-5ABCA823DB5D}" type="slidenum">
              <a:rPr lang="en-US"/>
              <a:pPr>
                <a:defRPr/>
              </a:pPr>
              <a:t>‹#›</a:t>
            </a:fld>
            <a:endParaRPr lang="en-US"/>
          </a:p>
        </p:txBody>
      </p:sp>
    </p:spTree>
    <p:extLst>
      <p:ext uri="{BB962C8B-B14F-4D97-AF65-F5344CB8AC3E}">
        <p14:creationId xmlns:p14="http://schemas.microsoft.com/office/powerpoint/2010/main" val="3225436272"/>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A5BDAD92-39C3-FC48-BB61-090AABD77ABA}" type="slidenum">
              <a:rPr lang="en-US"/>
              <a:pPr>
                <a:defRPr/>
              </a:pPr>
              <a:t>‹#›</a:t>
            </a:fld>
            <a:endParaRPr lang="en-US"/>
          </a:p>
        </p:txBody>
      </p:sp>
    </p:spTree>
    <p:extLst>
      <p:ext uri="{BB962C8B-B14F-4D97-AF65-F5344CB8AC3E}">
        <p14:creationId xmlns:p14="http://schemas.microsoft.com/office/powerpoint/2010/main" val="2215902296"/>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A685A976-F99D-A54B-B526-B3E0C403CB9C}" type="slidenum">
              <a:rPr lang="en-US"/>
              <a:pPr>
                <a:defRPr/>
              </a:pPr>
              <a:t>‹#›</a:t>
            </a:fld>
            <a:endParaRPr lang="en-US"/>
          </a:p>
        </p:txBody>
      </p:sp>
    </p:spTree>
    <p:extLst>
      <p:ext uri="{BB962C8B-B14F-4D97-AF65-F5344CB8AC3E}">
        <p14:creationId xmlns:p14="http://schemas.microsoft.com/office/powerpoint/2010/main" val="3266292550"/>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D8132F35-3FFB-6045-A749-9F10694F9456}" type="slidenum">
              <a:rPr lang="en-US"/>
              <a:pPr>
                <a:defRPr/>
              </a:pPr>
              <a:t>‹#›</a:t>
            </a:fld>
            <a:endParaRPr lang="en-US"/>
          </a:p>
        </p:txBody>
      </p:sp>
    </p:spTree>
    <p:extLst>
      <p:ext uri="{BB962C8B-B14F-4D97-AF65-F5344CB8AC3E}">
        <p14:creationId xmlns:p14="http://schemas.microsoft.com/office/powerpoint/2010/main" val="1075629130"/>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CCD07EBC-6480-9A4A-85D2-A7E2CCF9BF77}" type="slidenum">
              <a:rPr lang="en-US"/>
              <a:pPr>
                <a:defRPr/>
              </a:pPr>
              <a:t>‹#›</a:t>
            </a:fld>
            <a:endParaRPr lang="en-US"/>
          </a:p>
        </p:txBody>
      </p:sp>
    </p:spTree>
    <p:extLst>
      <p:ext uri="{BB962C8B-B14F-4D97-AF65-F5344CB8AC3E}">
        <p14:creationId xmlns:p14="http://schemas.microsoft.com/office/powerpoint/2010/main" val="4053648270"/>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1D442D9-2A93-3048-AD6E-812CC59C86E7}" type="slidenum">
              <a:rPr lang="en-US"/>
              <a:pPr>
                <a:defRPr/>
              </a:pPr>
              <a:t>‹#›</a:t>
            </a:fld>
            <a:endParaRPr lang="en-US"/>
          </a:p>
        </p:txBody>
      </p:sp>
    </p:spTree>
    <p:extLst>
      <p:ext uri="{BB962C8B-B14F-4D97-AF65-F5344CB8AC3E}">
        <p14:creationId xmlns:p14="http://schemas.microsoft.com/office/powerpoint/2010/main" val="338743408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7BC29692-427A-D044-9850-338DF4B6D8DA}" type="slidenum">
              <a:rPr lang="en-US"/>
              <a:pPr>
                <a:defRPr/>
              </a:pPr>
              <a:t>‹#›</a:t>
            </a:fld>
            <a:endParaRPr lang="en-US"/>
          </a:p>
        </p:txBody>
      </p:sp>
    </p:spTree>
    <p:extLst>
      <p:ext uri="{BB962C8B-B14F-4D97-AF65-F5344CB8AC3E}">
        <p14:creationId xmlns:p14="http://schemas.microsoft.com/office/powerpoint/2010/main" val="404293997"/>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C302519-7011-7742-869E-263EBCE94EBC}" type="slidenum">
              <a:rPr lang="en-US"/>
              <a:pPr>
                <a:defRPr/>
              </a:pPr>
              <a:t>‹#›</a:t>
            </a:fld>
            <a:endParaRPr lang="en-US"/>
          </a:p>
        </p:txBody>
      </p:sp>
    </p:spTree>
    <p:extLst>
      <p:ext uri="{BB962C8B-B14F-4D97-AF65-F5344CB8AC3E}">
        <p14:creationId xmlns:p14="http://schemas.microsoft.com/office/powerpoint/2010/main" val="4066888386"/>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AF9E09C-CCCB-F34D-8B3D-3514A7054822}" type="slidenum">
              <a:rPr lang="en-US"/>
              <a:pPr>
                <a:defRPr/>
              </a:pPr>
              <a:t>‹#›</a:t>
            </a:fld>
            <a:endParaRPr lang="en-US"/>
          </a:p>
        </p:txBody>
      </p:sp>
    </p:spTree>
    <p:extLst>
      <p:ext uri="{BB962C8B-B14F-4D97-AF65-F5344CB8AC3E}">
        <p14:creationId xmlns:p14="http://schemas.microsoft.com/office/powerpoint/2010/main" val="1448884862"/>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6392D6-2602-0A4F-9B74-B323EC70C69E}" type="slidenum">
              <a:rPr lang="en-US"/>
              <a:pPr>
                <a:defRPr/>
              </a:pPr>
              <a:t>‹#›</a:t>
            </a:fld>
            <a:endParaRPr lang="en-US"/>
          </a:p>
        </p:txBody>
      </p:sp>
    </p:spTree>
    <p:extLst>
      <p:ext uri="{BB962C8B-B14F-4D97-AF65-F5344CB8AC3E}">
        <p14:creationId xmlns:p14="http://schemas.microsoft.com/office/powerpoint/2010/main" val="407577252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EE72C9BE-E5F4-4C4D-A2E6-8C0248ACC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0380503"/>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FF26340-CDE4-4E4A-9420-2A87E5020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95100"/>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1BF67AA-AE81-C945-8601-06951EFA2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209278"/>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CC518F6D-66A9-7548-8FEA-3AAEA8ABAE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590316"/>
      </p:ext>
    </p:extLst>
  </p:cSld>
  <p:clrMapOvr>
    <a:masterClrMapping/>
  </p:clrMapOvr>
  <p:transition xmlns:p14="http://schemas.microsoft.com/office/powerpoint/2010/mai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DB0DABC3-D591-1741-A3C4-2DCAC7BE9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4963445"/>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4240C5D0-DE20-F44C-9199-26925A0CD7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13049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94E95E8-6B2D-E046-9715-7EB4F7541B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94352"/>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C178BC5-7996-F840-84FA-40F1399D1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255533"/>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298E289-7A6A-0649-AE32-846A55D9B9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824946"/>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1855882-CF79-A248-88C2-2F45B3B28F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487409"/>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5FE53D0-0C84-884F-9305-71FBD6328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029969"/>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A4E8666-F172-8746-A4D3-B4623EB79F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19164"/>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6800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2687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0364283"/>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05438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5333705"/>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8803035"/>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261828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6360029"/>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8826934"/>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8031914"/>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9894710"/>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778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1129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8706453"/>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9693918"/>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3021594"/>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1842770"/>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641316"/>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1122003"/>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998866"/>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8705585"/>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344911"/>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92988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63101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870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152295"/>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0538"/>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8194837"/>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927410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9638978"/>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5074748"/>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6596420"/>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013835"/>
      </p:ext>
    </p:extLst>
  </p:cSld>
  <p:clrMapOvr>
    <a:masterClrMapping/>
  </p:clrMapOvr>
  <p:transition xmlns:p14="http://schemas.microsoft.com/office/powerpoint/2010/mai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925222"/>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5"/>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AD4463F-F2C4-BD43-9CF4-0EC14BFDF8D4}" type="datetime1">
              <a:rPr lang="en-US"/>
              <a:pPr>
                <a:defRPr/>
              </a:pPr>
              <a:t>4/21/17</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7460E46-E011-CA4B-B460-87BF7D156767}" type="slidenum">
              <a:rPr lang="en-US"/>
              <a:pPr>
                <a:defRPr/>
              </a:pPr>
              <a:t>‹#›</a:t>
            </a:fld>
            <a:endParaRPr lang="en-US" dirty="0"/>
          </a:p>
        </p:txBody>
      </p:sp>
    </p:spTree>
    <p:extLst>
      <p:ext uri="{BB962C8B-B14F-4D97-AF65-F5344CB8AC3E}">
        <p14:creationId xmlns:p14="http://schemas.microsoft.com/office/powerpoint/2010/main" val="3531343851"/>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6711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6FFB184-0EDF-4F42-861F-5CC2C08EEC50}" type="slidenum">
              <a:rPr lang="en-US"/>
              <a:pPr>
                <a:defRPr/>
              </a:pPr>
              <a:t>‹#›</a:t>
            </a:fld>
            <a:endParaRPr lang="en-US" dirty="0"/>
          </a:p>
        </p:txBody>
      </p:sp>
      <p:sp>
        <p:nvSpPr>
          <p:cNvPr id="7"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9F810F96-B0A2-3A4B-A5C0-B349BC103730}" type="datetime1">
              <a:rPr lang="en-US"/>
              <a:pPr>
                <a:defRPr/>
              </a:pPr>
              <a:t>4/21/17</a:t>
            </a:fld>
            <a:endParaRPr lang="en-US"/>
          </a:p>
        </p:txBody>
      </p:sp>
    </p:spTree>
    <p:extLst>
      <p:ext uri="{BB962C8B-B14F-4D97-AF65-F5344CB8AC3E}">
        <p14:creationId xmlns:p14="http://schemas.microsoft.com/office/powerpoint/2010/main" val="1998813599"/>
      </p:ext>
    </p:extLst>
  </p:cSld>
  <p:clrMapOvr>
    <a:overrideClrMapping bg1="lt1" tx1="dk1" bg2="lt2" tx2="dk2" accent1="accent1" accent2="accent2" accent3="accent3" accent4="accent4" accent5="accent5" accent6="accent6" hlink="hlink" folHlink="folHlink"/>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47AB44D-F518-5846-A0F3-D23C485E1DC1}" type="datetime1">
              <a:rPr lang="en-US"/>
              <a:pPr>
                <a:defRPr/>
              </a:pPr>
              <a:t>4/21/17</a:t>
            </a:fld>
            <a:endParaRPr 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fontAlgn="base">
              <a:spcBef>
                <a:spcPct val="0"/>
              </a:spcBef>
              <a:spcAft>
                <a:spcPct val="0"/>
              </a:spcAft>
              <a:defRPr>
                <a:ea typeface="ＭＳ Ｐゴシック" charset="0"/>
                <a:cs typeface="ＭＳ Ｐゴシック" charset="0"/>
              </a:defRPr>
            </a:lvl1pPr>
          </a:lstStyle>
          <a:p>
            <a:pPr>
              <a:defRPr/>
            </a:pPr>
            <a:fld id="{F6D417AC-0B7D-1544-9519-92C9BC378595}" type="slidenum">
              <a:rPr lang="en-US"/>
              <a:pPr>
                <a:defRPr/>
              </a:pPr>
              <a:t>‹#›</a:t>
            </a:fld>
            <a:endParaRPr lang="en-US" dirty="0"/>
          </a:p>
        </p:txBody>
      </p:sp>
    </p:spTree>
    <p:extLst>
      <p:ext uri="{BB962C8B-B14F-4D97-AF65-F5344CB8AC3E}">
        <p14:creationId xmlns:p14="http://schemas.microsoft.com/office/powerpoint/2010/main" val="301050025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837C38E7-792E-C949-BA89-014185BDF33F}" type="datetime1">
              <a:rPr lang="en-US"/>
              <a:pPr>
                <a:defRPr/>
              </a:pPr>
              <a:t>4/21/17</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691DE03-51FF-8143-BDE1-430BD10E2E4A}" type="slidenum">
              <a:rPr lang="en-US"/>
              <a:pPr>
                <a:defRPr/>
              </a:pPr>
              <a:t>‹#›</a:t>
            </a:fld>
            <a:endParaRPr lang="en-US" dirty="0"/>
          </a:p>
        </p:txBody>
      </p:sp>
    </p:spTree>
    <p:extLst>
      <p:ext uri="{BB962C8B-B14F-4D97-AF65-F5344CB8AC3E}">
        <p14:creationId xmlns:p14="http://schemas.microsoft.com/office/powerpoint/2010/main" val="83267182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CEBD8585-0863-9E4E-905D-9CEF8FDAD9EB}" type="datetime1">
              <a:rPr lang="en-US"/>
              <a:pPr>
                <a:defRPr/>
              </a:pPr>
              <a:t>4/21/17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20E52D-6757-584F-B7E7-785E1A237AA2}" type="slidenum">
              <a:rPr lang="en-US"/>
              <a:pPr>
                <a:defRPr/>
              </a:pPr>
              <a:t>‹#›</a:t>
            </a:fld>
            <a:endParaRPr lang="en-US" dirty="0"/>
          </a:p>
        </p:txBody>
      </p:sp>
    </p:spTree>
    <p:extLst>
      <p:ext uri="{BB962C8B-B14F-4D97-AF65-F5344CB8AC3E}">
        <p14:creationId xmlns:p14="http://schemas.microsoft.com/office/powerpoint/2010/main" val="369293290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056110C-D3FC-4B48-8CE3-9E44AE1FE741}" type="datetime1">
              <a:rPr lang="en-US"/>
              <a:pPr>
                <a:defRPr/>
              </a:pPr>
              <a:t>4/21/17</a:t>
            </a:fld>
            <a:endParaRPr 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66AD99-BF79-9947-A208-847908387E11}" type="slidenum">
              <a:rPr lang="en-US"/>
              <a:pPr>
                <a:defRPr/>
              </a:pPr>
              <a:t>‹#›</a:t>
            </a:fld>
            <a:endParaRPr lang="en-US" dirty="0"/>
          </a:p>
        </p:txBody>
      </p:sp>
    </p:spTree>
    <p:extLst>
      <p:ext uri="{BB962C8B-B14F-4D97-AF65-F5344CB8AC3E}">
        <p14:creationId xmlns:p14="http://schemas.microsoft.com/office/powerpoint/2010/main" val="299955321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F1868F6-D38B-C741-AF2B-0305D9AF5E8E}" type="datetime1">
              <a:rPr lang="en-US"/>
              <a:pPr>
                <a:defRPr/>
              </a:pPr>
              <a:t>4/21/17</a:t>
            </a:fld>
            <a:endParaRPr 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3E1AA0-5084-1342-BC23-437787FE5398}" type="slidenum">
              <a:rPr lang="en-US"/>
              <a:pPr>
                <a:defRPr/>
              </a:pPr>
              <a:t>‹#›</a:t>
            </a:fld>
            <a:endParaRPr lang="en-US" dirty="0"/>
          </a:p>
        </p:txBody>
      </p:sp>
    </p:spTree>
    <p:extLst>
      <p:ext uri="{BB962C8B-B14F-4D97-AF65-F5344CB8AC3E}">
        <p14:creationId xmlns:p14="http://schemas.microsoft.com/office/powerpoint/2010/main" val="259647315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CB047CC-DA7E-AE44-B7FA-AED6F144CC9D}" type="datetime1">
              <a:rPr lang="en-US"/>
              <a:pPr>
                <a:defRPr/>
              </a:pPr>
              <a:t>4/21/17</a:t>
            </a:fld>
            <a:endParaRPr 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6EB2A5-1CF7-C040-B3E4-57206D0ACC63}" type="slidenum">
              <a:rPr lang="en-US"/>
              <a:pPr>
                <a:defRPr/>
              </a:pPr>
              <a:t>‹#›</a:t>
            </a:fld>
            <a:endParaRPr lang="en-US" dirty="0"/>
          </a:p>
        </p:txBody>
      </p:sp>
    </p:spTree>
    <p:extLst>
      <p:ext uri="{BB962C8B-B14F-4D97-AF65-F5344CB8AC3E}">
        <p14:creationId xmlns:p14="http://schemas.microsoft.com/office/powerpoint/2010/main" val="5079207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7"/>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FAF63276-CF76-854C-BB3C-81762C11F6D2}" type="datetime1">
              <a:rPr lang="en-US"/>
              <a:pPr>
                <a:defRPr/>
              </a:pPr>
              <a:t>4/21/17</a:t>
            </a:fld>
            <a:endParaRPr 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B95DBBC-6EC3-AF4F-8A21-F3C5BF793469}" type="slidenum">
              <a:rPr lang="en-US"/>
              <a:pPr>
                <a:defRPr/>
              </a:pPr>
              <a:t>‹#›</a:t>
            </a:fld>
            <a:endParaRPr lang="en-US" dirty="0"/>
          </a:p>
        </p:txBody>
      </p:sp>
    </p:spTree>
    <p:extLst>
      <p:ext uri="{BB962C8B-B14F-4D97-AF65-F5344CB8AC3E}">
        <p14:creationId xmlns:p14="http://schemas.microsoft.com/office/powerpoint/2010/main" val="391394721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fontAlgn="base">
              <a:spcBef>
                <a:spcPct val="0"/>
              </a:spcBef>
              <a:spcAft>
                <a:spcPct val="0"/>
              </a:spcAft>
              <a:defRPr sz="950">
                <a:solidFill>
                  <a:prstClr val="white">
                    <a:lumMod val="65000"/>
                    <a:lumOff val="35000"/>
                    <a:alpha val="75000"/>
                  </a:prstClr>
                </a:solidFill>
                <a:ea typeface="ＭＳ Ｐゴシック" charset="0"/>
                <a:cs typeface="ＭＳ Ｐゴシック" charset="0"/>
              </a:defRPr>
            </a:lvl1pPr>
          </a:lstStyle>
          <a:p>
            <a:pPr>
              <a:defRPr/>
            </a:pPr>
            <a:fld id="{6C7C023C-D4B5-1643-94F9-F6C8C94697C0}" type="datetime1">
              <a:rPr lang="en-US"/>
              <a:pPr>
                <a:defRPr/>
              </a:pPr>
              <a:t>4/21/17</a:t>
            </a:fld>
            <a:endParaRPr 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solidFill>
                  <a:prstClr val="white">
                    <a:lumMod val="65000"/>
                    <a:lumOff val="35000"/>
                  </a:prstClr>
                </a:solidFill>
                <a:ea typeface="ＭＳ Ｐゴシック" charset="0"/>
                <a:cs typeface="ＭＳ Ｐゴシック" charset="0"/>
              </a:defRPr>
            </a:lvl1pPr>
          </a:lstStyle>
          <a:p>
            <a:pPr>
              <a:defRPr/>
            </a:pPr>
            <a:fld id="{68A0FFF1-7861-B740-AFE3-7C12C3BB2EA0}" type="slidenum">
              <a:rPr lang="en-US"/>
              <a:pPr>
                <a:defRPr/>
              </a:pPr>
              <a:t>‹#›</a:t>
            </a:fld>
            <a:endParaRPr lang="en-US" dirty="0"/>
          </a:p>
        </p:txBody>
      </p:sp>
    </p:spTree>
    <p:extLst>
      <p:ext uri="{BB962C8B-B14F-4D97-AF65-F5344CB8AC3E}">
        <p14:creationId xmlns:p14="http://schemas.microsoft.com/office/powerpoint/2010/main" val="1338581692"/>
      </p:ext>
    </p:extLst>
  </p:cSld>
  <p:clrMapOvr>
    <a:overrideClrMapping bg1="dk1" tx1="lt1" bg2="dk2" tx2="lt2" accent1="accent1" accent2="accent2" accent3="accent3" accent4="accent4" accent5="accent5" accent6="accent6" hlink="hlink" folHlink="folHlink"/>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367E4A7-226F-9141-A6D7-949194224FE7}" type="datetime1">
              <a:rPr lang="en-US"/>
              <a:pPr>
                <a:defRPr/>
              </a:pPr>
              <a:t>4/21/17</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43F04D-B50A-994F-9979-39A435F6C493}" type="slidenum">
              <a:rPr lang="en-US"/>
              <a:pPr>
                <a:defRPr/>
              </a:pPr>
              <a:t>‹#›</a:t>
            </a:fld>
            <a:endParaRPr lang="en-US" dirty="0"/>
          </a:p>
        </p:txBody>
      </p:sp>
    </p:spTree>
    <p:extLst>
      <p:ext uri="{BB962C8B-B14F-4D97-AF65-F5344CB8AC3E}">
        <p14:creationId xmlns:p14="http://schemas.microsoft.com/office/powerpoint/2010/main" val="2288307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64597"/>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B921374-CE6E-B44D-9CC1-EBE6EF70217F}" type="datetime1">
              <a:rPr lang="en-US"/>
              <a:pPr>
                <a:defRPr/>
              </a:pPr>
              <a:t>4/21/17</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1CBC36-8413-5444-B2AE-E8AB8CC5A05B}" type="slidenum">
              <a:rPr lang="en-US"/>
              <a:pPr>
                <a:defRPr/>
              </a:pPr>
              <a:t>‹#›</a:t>
            </a:fld>
            <a:endParaRPr lang="en-US" dirty="0"/>
          </a:p>
        </p:txBody>
      </p:sp>
    </p:spTree>
    <p:extLst>
      <p:ext uri="{BB962C8B-B14F-4D97-AF65-F5344CB8AC3E}">
        <p14:creationId xmlns:p14="http://schemas.microsoft.com/office/powerpoint/2010/main" val="189541014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910401414"/>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2271565500"/>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4061413240"/>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3415329898"/>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84820860"/>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462954300"/>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99755640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450409029"/>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986696970"/>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994818"/>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3255745669"/>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47096865"/>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360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5514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0974418"/>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7819677"/>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158867"/>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8639164"/>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0962387"/>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179259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571721"/>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8817800"/>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0878661"/>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01849"/>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969527265"/>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061862603"/>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146418325"/>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769708342"/>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807660448"/>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362373258"/>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35930048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1558049"/>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090933055"/>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531414644"/>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171887537"/>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983579206"/>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3027314285"/>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1384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7868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228103"/>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1576654"/>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459649"/>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567181"/>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150402"/>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417761"/>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674950"/>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804524"/>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4849884"/>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2082168"/>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8155094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537926205"/>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211220086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402296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492595"/>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1137313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309201907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4339796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268081607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259884656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3637960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219949960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687839611"/>
      </p:ext>
    </p:extLst>
  </p:cSld>
  <p:clrMapOvr>
    <a:masterClrMapping/>
  </p:clrMapOvr>
  <p:timing>
    <p:tnLst>
      <p:par>
        <p:cTn xmlns:p14="http://schemas.microsoft.com/office/powerpoint/2010/mai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495748"/>
      </p:ext>
    </p:extLst>
  </p:cSld>
  <p:clrMapOvr>
    <a:masterClrMapping/>
  </p:clrMapOvr>
  <p:timing>
    <p:tnLst>
      <p:par>
        <p:cTn xmlns:p14="http://schemas.microsoft.com/office/powerpoint/2010/mai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99593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163671"/>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166183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444587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095398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541178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88601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927056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223541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912367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4162209796"/>
      </p:ext>
    </p:extLst>
  </p:cSld>
  <p:clrMapOvr>
    <a:masterClrMapping/>
  </p:clrMapOvr>
  <p:timing>
    <p:tnLst>
      <p:par>
        <p:cTn xmlns:p14="http://schemas.microsoft.com/office/powerpoint/2010/mai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2462162154"/>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661300"/>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Tree>
    <p:extLst>
      <p:ext uri="{BB962C8B-B14F-4D97-AF65-F5344CB8AC3E}">
        <p14:creationId xmlns:p14="http://schemas.microsoft.com/office/powerpoint/2010/main" val="2676545168"/>
      </p:ext>
    </p:extLst>
  </p:cSld>
  <p:clrMapOvr>
    <a:masterClrMapping/>
  </p:clrMapOvr>
  <p:timing>
    <p:tnLst>
      <p:par>
        <p:cTn xmlns:p14="http://schemas.microsoft.com/office/powerpoint/2010/mai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50366721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11705325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60270466"/>
      </p:ext>
    </p:extLst>
  </p:cSld>
  <p:clrMapOvr>
    <a:masterClrMapping/>
  </p:clrMapOvr>
  <p:timing>
    <p:tnLst>
      <p:par>
        <p:cTn xmlns:p14="http://schemas.microsoft.com/office/powerpoint/2010/mai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98092221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46098856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41800301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21794383"/>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2949046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865406577"/>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901423"/>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595676"/>
      </p:ext>
    </p:extLst>
  </p:cSld>
  <p:clrMapOvr>
    <a:masterClrMapping/>
  </p:clrMapOvr>
  <p:timing>
    <p:tnLst>
      <p:par>
        <p:cTn xmlns:p14="http://schemas.microsoft.com/office/powerpoint/2010/mai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852458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97949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413916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176545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069753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3129965"/>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9344466"/>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428070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23840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815837682"/>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3256322409"/>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139869450"/>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1222663575"/>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27662723"/>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503070451"/>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3265949819"/>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54066524"/>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430650488"/>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648568013"/>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561740815"/>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608998057"/>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23206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3168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885299"/>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782170"/>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304052"/>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9674425"/>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4430214"/>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63137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8297684"/>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1470161"/>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130870"/>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324939800"/>
      </p:ext>
    </p:extLst>
  </p:cSld>
  <p:clrMapOvr>
    <a:masterClrMapping/>
  </p:clrMapOvr>
  <p:transition xmlns:p14="http://schemas.microsoft.com/office/powerpoint/2010/mai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2279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19355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4411120"/>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4834082"/>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7465237"/>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957172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1038780"/>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9779386"/>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068007"/>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7735840"/>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7764171"/>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002117272"/>
      </p:ext>
    </p:extLst>
  </p:cSld>
  <p:clrMapOvr>
    <a:masterClrMapping/>
  </p:clrMapOvr>
  <p:timing>
    <p:tnLst>
      <p:par>
        <p:cTn xmlns:p14="http://schemas.microsoft.com/office/powerpoint/2010/mai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525733"/>
      </p:ext>
    </p:extLst>
  </p:cSld>
  <p:clrMapOvr>
    <a:masterClrMapping/>
  </p:clrMapOvr>
  <p:timing>
    <p:tnLst>
      <p:par>
        <p:cTn xmlns:p14="http://schemas.microsoft.com/office/powerpoint/2010/mai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532815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8526539"/>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0322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432062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52187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645032"/>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3133081"/>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0871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131896"/>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544573735"/>
      </p:ext>
    </p:extLst>
  </p:cSld>
  <p:clrMapOvr>
    <a:masterClrMapping/>
  </p:clrMapOvr>
  <p:timing>
    <p:tnLst>
      <p:par>
        <p:cTn xmlns:p14="http://schemas.microsoft.com/office/powerpoint/2010/main" id="1" dur="indefinite" restart="never" nodeType="tmRoot"/>
      </p:par>
    </p:tnLst>
  </p:timing>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765160"/>
      </p:ext>
    </p:extLst>
  </p:cSld>
  <p:clrMapOvr>
    <a:masterClrMapping/>
  </p:clrMapOvr>
  <p:timing>
    <p:tnLst>
      <p:par>
        <p:cTn xmlns:p14="http://schemas.microsoft.com/office/powerpoint/2010/main" id="1" dur="indefinite" restart="never" nodeType="tmRoot"/>
      </p:par>
    </p:tnLst>
  </p:timing>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431699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0873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069552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3045607"/>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5546571"/>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8327666"/>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7783043"/>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086604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0461441"/>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00372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8695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308412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521384"/>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660507"/>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0368802"/>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7565352"/>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468891"/>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1187683"/>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9740060"/>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8274344"/>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1543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34604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856678"/>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258596"/>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7571157"/>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2493183"/>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4544380"/>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4047367"/>
      </p:ext>
    </p:extLst>
  </p:cSld>
  <p:clrMapOvr>
    <a:masterClrMapping/>
  </p:clrMapOvr>
  <p:transition xmlns:p14="http://schemas.microsoft.com/office/powerpoint/2010/main"/>
</p:sldLayout>
</file>

<file path=ppt/slideLayouts/slideLayout7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639211"/>
      </p:ext>
    </p:extLst>
  </p:cSld>
  <p:clrMapOvr>
    <a:masterClrMapping/>
  </p:clrMapOvr>
  <p:transition xmlns:p14="http://schemas.microsoft.com/office/powerpoint/2010/mai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861046"/>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2052179"/>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4/21/17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18017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4/21/17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68922"/>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4/21/17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272692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4/21/17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818706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4/21/17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008547"/>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4/21/17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8097085"/>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4/21/17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8758357"/>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4/21/17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7595460"/>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4/21/17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9734687"/>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4/21/17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1915676"/>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4/21/17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32944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7865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397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286403"/>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4558493"/>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458756"/>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8991311"/>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4826655"/>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201930"/>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6597831"/>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3501546"/>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4846180"/>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36509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8214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2469692"/>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8509529"/>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6830488"/>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5108999"/>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94509"/>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7269251"/>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58362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8978149"/>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67667"/>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616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709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1906804"/>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7738014"/>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8299136"/>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7553515"/>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0463943"/>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387919"/>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999452"/>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5847538"/>
      </p:ext>
    </p:extLst>
  </p:cSld>
  <p:clrMapOvr>
    <a:masterClrMapping/>
  </p:clrMapOvr>
  <p:transition xmlns:p14="http://schemas.microsoft.com/office/powerpoint/2010/main"/>
</p:sldLayout>
</file>

<file path=ppt/slideLayouts/slideLayout7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1430381"/>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73957"/>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0695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957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7162268"/>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378841"/>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980135"/>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7505840"/>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58002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47485846"/>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6448601"/>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256773"/>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9197623"/>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8169854"/>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107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136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3827702"/>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7442311"/>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6438355"/>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245546"/>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0542122"/>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3725372"/>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0041306"/>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654648"/>
      </p:ext>
    </p:extLst>
  </p:cSld>
  <p:clrMapOvr>
    <a:masterClrMapping/>
  </p:clrMapOvr>
  <p:transition xmlns:p14="http://schemas.microsoft.com/office/powerpoint/2010/mai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699016"/>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2270077"/>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34331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4498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8463681"/>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456355"/>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607443"/>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413185"/>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6579504"/>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2348027"/>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5496073"/>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3946313"/>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0555665"/>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6377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9429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99752"/>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384610"/>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6813581"/>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8133260"/>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2957489"/>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7023162"/>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4537563"/>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593014"/>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0280006"/>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6671981"/>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2333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028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203900"/>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9036697"/>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2155591"/>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6002645"/>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728059"/>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7861374"/>
      </p:ext>
    </p:extLst>
  </p:cSld>
  <p:clrMapOvr>
    <a:masterClrMapping/>
  </p:clrMapOvr>
  <p:transition xmlns:p14="http://schemas.microsoft.com/office/powerpoint/2010/main"/>
</p:sldLayout>
</file>

<file path=ppt/slideLayouts/slideLayout8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090818"/>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658975"/>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7767339"/>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241973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301850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01651248"/>
      </p:ext>
    </p:extLst>
  </p:cSld>
  <p:clrMapOvr>
    <a:masterClrMapping/>
  </p:clrMapOvr>
  <p:timing>
    <p:tnLst>
      <p:par>
        <p:cTn xmlns:p14="http://schemas.microsoft.com/office/powerpoint/2010/main" id="1" dur="indefinite" restart="never" nodeType="tmRoot"/>
      </p:par>
    </p:tnLst>
  </p:timing>
</p:sldLayout>
</file>

<file path=ppt/slideLayouts/slideLayout8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2091735"/>
      </p:ext>
    </p:extLst>
  </p:cSld>
  <p:clrMapOvr>
    <a:masterClrMapping/>
  </p:clrMapOvr>
  <p:timing>
    <p:tnLst>
      <p:par>
        <p:cTn xmlns:p14="http://schemas.microsoft.com/office/powerpoint/2010/main" id="1" dur="indefinite" restart="never" nodeType="tmRoot"/>
      </p:par>
    </p:tnLst>
  </p:timing>
</p:sldLayout>
</file>

<file path=ppt/slideLayouts/slideLayout8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98925192"/>
      </p:ext>
    </p:extLst>
  </p:cSld>
  <p:clrMapOvr>
    <a:masterClrMapping/>
  </p:clrMapOvr>
  <p:timing>
    <p:tnLst>
      <p:par>
        <p:cTn xmlns:p14="http://schemas.microsoft.com/office/powerpoint/2010/main" id="1" dur="indefinite" restart="never" nodeType="tmRoot"/>
      </p:par>
    </p:tnLst>
  </p:timing>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86156754"/>
      </p:ext>
    </p:extLst>
  </p:cSld>
  <p:clrMapOvr>
    <a:masterClrMapping/>
  </p:clrMapOvr>
  <p:timing>
    <p:tnLst>
      <p:par>
        <p:cTn xmlns:p14="http://schemas.microsoft.com/office/powerpoint/2010/main" id="1" dur="indefinite" restart="never" nodeType="tmRoot"/>
      </p:par>
    </p:tnLst>
  </p:timing>
</p:sldLayout>
</file>

<file path=ppt/slideLayouts/slideLayout8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06019270"/>
      </p:ext>
    </p:extLst>
  </p:cSld>
  <p:clrMapOvr>
    <a:masterClrMapping/>
  </p:clrMapOvr>
  <p:timing>
    <p:tnLst>
      <p:par>
        <p:cTn xmlns:p14="http://schemas.microsoft.com/office/powerpoint/2010/main" id="1" dur="indefinite" restart="never" nodeType="tmRoot"/>
      </p:par>
    </p:tnLst>
  </p:timing>
</p:sldLayout>
</file>

<file path=ppt/slideLayouts/slideLayout8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76589738"/>
      </p:ext>
    </p:extLst>
  </p:cSld>
  <p:clrMapOvr>
    <a:masterClrMapping/>
  </p:clrMapOvr>
  <p:timing>
    <p:tnLst>
      <p:par>
        <p:cTn xmlns:p14="http://schemas.microsoft.com/office/powerpoint/2010/main" id="1" dur="indefinite" restart="never" nodeType="tmRoot"/>
      </p:par>
    </p:tnLst>
  </p:timing>
</p:sldLayout>
</file>

<file path=ppt/slideLayouts/slideLayout8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7152300"/>
      </p:ext>
    </p:extLst>
  </p:cSld>
  <p:clrMapOvr>
    <a:masterClrMapping/>
  </p:clrMapOvr>
  <p:timing>
    <p:tnLst>
      <p:par>
        <p:cTn xmlns:p14="http://schemas.microsoft.com/office/powerpoint/2010/mai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4/21/17</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404768848"/>
      </p:ext>
    </p:extLst>
  </p:cSld>
  <p:clrMapOvr>
    <a:overrideClrMapping bg1="dk1" tx1="lt1" bg2="dk2" tx2="lt2" accent1="accent1" accent2="accent2" accent3="accent3" accent4="accent4" accent5="accent5" accent6="accent6" hlink="hlink" folHlink="folHlink"/>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77393157"/>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69652973"/>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4"/>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5306885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6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491516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Date Placeholder 1"/>
          <p:cNvSpPr>
            <a:spLocks noGrp="1"/>
          </p:cNvSpPr>
          <p:nvPr>
            <p:ph type="dt" sz="half" idx="12"/>
          </p:nvPr>
        </p:nvSpPr>
        <p:spPr/>
        <p:txBody>
          <a:bodyPr/>
          <a:lstStyle/>
          <a:p>
            <a:fld id="{7E91C678-4BCA-47DB-A467-32B445B5DAD1}"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3" name="Footer Placeholder 2"/>
          <p:cNvSpPr>
            <a:spLocks noGrp="1"/>
          </p:cNvSpPr>
          <p:nvPr>
            <p:ph type="ftr" sz="quarter" idx="13"/>
          </p:nvPr>
        </p:nvSpPr>
        <p:spPr/>
        <p:txBody>
          <a:bodyPr/>
          <a:lstStyle/>
          <a:p>
            <a:endParaRPr lang="en-US">
              <a:solidFill>
                <a:prstClr val="black">
                  <a:alpha val="75000"/>
                </a:prstClr>
              </a:solidFill>
              <a:latin typeface="Calibri"/>
            </a:endParaRPr>
          </a:p>
        </p:txBody>
      </p:sp>
      <p:sp>
        <p:nvSpPr>
          <p:cNvPr id="4" name="Slide Number Placeholder 3"/>
          <p:cNvSpPr>
            <a:spLocks noGrp="1"/>
          </p:cNvSpPr>
          <p:nvPr>
            <p:ph type="sldNum" sz="quarter" idx="14"/>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63579084"/>
      </p:ext>
    </p:extLst>
  </p:cSld>
  <p:clrMapOvr>
    <a:masterClrMapping/>
  </p:clrMapOvr>
  <p:timing>
    <p:tnLst>
      <p:par>
        <p:cTn xmlns:p14="http://schemas.microsoft.com/office/powerpoint/2010/main" id="1" dur="indefinite" restart="never" nodeType="tmRoot"/>
      </p:par>
    </p:tnLst>
  </p:timing>
</p:sldLayout>
</file>

<file path=ppt/slideLayouts/slideLayout8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84819339"/>
      </p:ext>
    </p:extLst>
  </p:cSld>
  <p:clrMapOvr>
    <a:masterClrMapping/>
  </p:clrMapOvr>
  <p:timing>
    <p:tnLst>
      <p:par>
        <p:cTn xmlns:p14="http://schemas.microsoft.com/office/powerpoint/2010/main" id="1" dur="indefinite" restart="never" nodeType="tmRoot"/>
      </p:par>
    </p:tnLst>
  </p:timing>
</p:sldLayout>
</file>

<file path=ppt/slideLayouts/slideLayout8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
        <p:nvSpPr>
          <p:cNvPr id="8" name="Date Placeholder 3"/>
          <p:cNvSpPr>
            <a:spLocks noGrp="1"/>
          </p:cNvSpPr>
          <p:nvPr>
            <p:ph type="dt" sz="half" idx="10"/>
          </p:nvPr>
        </p:nvSpPr>
        <p:spPr>
          <a:xfrm>
            <a:off x="188798" y="6405592"/>
            <a:ext cx="3086100" cy="228600"/>
          </a:xfrm>
        </p:spPr>
        <p:txBody>
          <a:bodyPr/>
          <a:lstStyle/>
          <a:p>
            <a:fld id="{631AED5B-0B8E-4D50-8AE6-A937FB3569CB}"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9" name="Footer Placeholder 4"/>
          <p:cNvSpPr>
            <a:spLocks noGrp="1"/>
          </p:cNvSpPr>
          <p:nvPr>
            <p:ph type="ftr" sz="quarter" idx="11"/>
          </p:nvPr>
        </p:nvSpPr>
        <p:spPr>
          <a:xfrm>
            <a:off x="3274898" y="6405592"/>
            <a:ext cx="3266295" cy="228600"/>
          </a:xfrm>
        </p:spPr>
        <p:txBody>
          <a:bodyPr/>
          <a:lstStyle/>
          <a:p>
            <a:endParaRPr lang="en-US">
              <a:solidFill>
                <a:prstClr val="black">
                  <a:alpha val="75000"/>
                </a:prstClr>
              </a:solidFill>
              <a:latin typeface="Calibri"/>
            </a:endParaRPr>
          </a:p>
        </p:txBody>
      </p:sp>
    </p:spTree>
    <p:extLst>
      <p:ext uri="{BB962C8B-B14F-4D97-AF65-F5344CB8AC3E}">
        <p14:creationId xmlns:p14="http://schemas.microsoft.com/office/powerpoint/2010/main" val="2178301522"/>
      </p:ext>
    </p:extLst>
  </p:cSld>
  <p:clrMapOvr>
    <a:masterClrMapping/>
  </p:clrMapOvr>
  <p:timing>
    <p:tnLst>
      <p:par>
        <p:cTn xmlns:p14="http://schemas.microsoft.com/office/powerpoint/2010/main" id="1" dur="indefinite" restart="never" nodeType="tmRoot"/>
      </p:par>
    </p:tnLst>
  </p:timing>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
        <p:nvSpPr>
          <p:cNvPr id="11" name="Date Placeholder 3"/>
          <p:cNvSpPr>
            <a:spLocks noGrp="1"/>
          </p:cNvSpPr>
          <p:nvPr>
            <p:ph type="dt" sz="half" idx="10"/>
          </p:nvPr>
        </p:nvSpPr>
        <p:spPr>
          <a:xfrm>
            <a:off x="188798" y="6405592"/>
            <a:ext cx="3086100" cy="228600"/>
          </a:xfrm>
        </p:spPr>
        <p:txBody>
          <a:bodyPr/>
          <a:lstStyle/>
          <a:p>
            <a:fld id="{93D63F6A-0689-4256-96F7-DFA80A71208E}"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12" name="Footer Placeholder 4"/>
          <p:cNvSpPr>
            <a:spLocks noGrp="1"/>
          </p:cNvSpPr>
          <p:nvPr>
            <p:ph type="ftr" sz="quarter" idx="11"/>
          </p:nvPr>
        </p:nvSpPr>
        <p:spPr>
          <a:xfrm>
            <a:off x="3274898" y="6405592"/>
            <a:ext cx="3266295" cy="228600"/>
          </a:xfrm>
        </p:spPr>
        <p:txBody>
          <a:bodyPr/>
          <a:lstStyle/>
          <a:p>
            <a:endParaRPr lang="en-US">
              <a:solidFill>
                <a:prstClr val="black">
                  <a:alpha val="75000"/>
                </a:prstClr>
              </a:solidFill>
              <a:latin typeface="Calibri"/>
            </a:endParaRPr>
          </a:p>
        </p:txBody>
      </p:sp>
    </p:spTree>
    <p:extLst>
      <p:ext uri="{BB962C8B-B14F-4D97-AF65-F5344CB8AC3E}">
        <p14:creationId xmlns:p14="http://schemas.microsoft.com/office/powerpoint/2010/main" val="246581036"/>
      </p:ext>
    </p:extLst>
  </p:cSld>
  <p:clrMapOvr>
    <a:masterClrMapping/>
  </p:clrMapOvr>
  <p:timing>
    <p:tnLst>
      <p:par>
        <p:cTn xmlns:p14="http://schemas.microsoft.com/office/powerpoint/2010/main" id="1" dur="indefinite" restart="never" nodeType="tmRoot"/>
      </p:par>
    </p:tnLst>
  </p:timing>
</p:sldLayout>
</file>

<file path=ppt/slideLayouts/slideLayout8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984735722"/>
      </p:ext>
    </p:extLst>
  </p:cSld>
  <p:clrMapOvr>
    <a:masterClrMapping/>
  </p:clrMapOvr>
  <p:timing>
    <p:tnLst>
      <p:par>
        <p:cTn xmlns:p14="http://schemas.microsoft.com/office/powerpoint/2010/main" id="1" dur="indefinite" restart="never" nodeType="tmRoot"/>
      </p:par>
    </p:tnLst>
  </p:timing>
</p:sldLayout>
</file>

<file path=ppt/slideLayouts/slideLayout8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A5FA3-3CD8-48C0-9A93-BD988252B551}"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latin typeface="Calibri"/>
            </a:endParaRPr>
          </a:p>
        </p:txBody>
      </p:sp>
      <p:sp>
        <p:nvSpPr>
          <p:cNvPr id="4" name="Slide Number Placeholder 3"/>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306110391"/>
      </p:ext>
    </p:extLst>
  </p:cSld>
  <p:clrMapOvr>
    <a:masterClrMapping/>
  </p:clrMapOvr>
  <p:timing>
    <p:tnLst>
      <p:par>
        <p:cTn xmlns:p14="http://schemas.microsoft.com/office/powerpoint/2010/main" id="1" dur="indefinite" restart="never" nodeType="tmRoot"/>
      </p:par>
    </p:tnLst>
  </p:timing>
</p:sldLayout>
</file>

<file path=ppt/slideLayouts/slideLayout8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4D082FB2-D5CA-4468-BD9F-CE329C05C7E1}"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latin typeface="Calibri"/>
            </a:endParaRPr>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lvl1pPr>
              <a:defRPr>
                <a:solidFill>
                  <a:srgbClr val="FFFFFF">
                    <a:alpha val="20000"/>
                  </a:srgbClr>
                </a:solidFill>
              </a:defRPr>
            </a:lvl1pPr>
          </a:lstStyle>
          <a:p>
            <a:fld id="{4DB4CB9A-C63F-4E87-AA38-9916D0B520C4}"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112852839"/>
      </p:ext>
    </p:extLst>
  </p:cSld>
  <p:clrMapOvr>
    <a:masterClrMapping/>
  </p:clrMapOvr>
  <p:timing>
    <p:tnLst>
      <p:par>
        <p:cTn xmlns:p14="http://schemas.microsoft.com/office/powerpoint/2010/main" id="1" dur="indefinite" restart="never" nodeType="tmRoot"/>
      </p:par>
    </p:tnLst>
  </p:timing>
</p:sldLayout>
</file>

<file path=ppt/slideLayouts/slideLayout86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12730508-2AE3-46B9-8E42-779036CDE91D}" type="datetime1">
              <a:rPr lang="en-US" smtClean="0">
                <a:latin typeface="Calibri"/>
              </a:rPr>
              <a:pPr/>
              <a:t>4/21/17</a:t>
            </a:fld>
            <a:endParaRPr lang="en-US">
              <a:latin typeface="Calibri"/>
            </a:endParaRPr>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latin typeface="Calibri"/>
            </a:endParaRPr>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lvl1pPr>
              <a:defRPr>
                <a:solidFill>
                  <a:srgbClr val="FFFFFF">
                    <a:alpha val="20000"/>
                  </a:srgbClr>
                </a:solidFill>
              </a:defRPr>
            </a:lvl1pPr>
          </a:lstStyle>
          <a:p>
            <a:fld id="{4DB4CB9A-C63F-4E87-AA38-9916D0B520C4}"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960579114"/>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1349733168"/>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10BBE7-97D0-4058-A938-1DB84AE8E331}"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383210344"/>
      </p:ext>
    </p:extLst>
  </p:cSld>
  <p:clrMapOvr>
    <a:masterClrMapping/>
  </p:clrMapOvr>
  <p:timing>
    <p:tnLst>
      <p:par>
        <p:cTn xmlns:p14="http://schemas.microsoft.com/office/powerpoint/2010/main" id="1" dur="indefinite" restart="never" nodeType="tmRoot"/>
      </p:par>
    </p:tnLst>
  </p:timing>
</p:sldLayout>
</file>

<file path=ppt/slideLayouts/slideLayout8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F7BD51-B50B-4149-8355-6A430C647D0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43709329"/>
      </p:ext>
    </p:extLst>
  </p:cSld>
  <p:clrMapOvr>
    <a:masterClrMapping/>
  </p:clrMapOvr>
  <p:timing>
    <p:tnLst>
      <p:par>
        <p:cTn xmlns:p14="http://schemas.microsoft.com/office/powerpoint/2010/main" id="1" dur="indefinite" restart="never" nodeType="tmRoot"/>
      </p:par>
    </p:tnLst>
  </p:timing>
</p:sldLayout>
</file>

<file path=ppt/slideLayouts/slideLayout87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8334943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7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9037646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0790320"/>
      </p:ext>
    </p:extLst>
  </p:cSld>
  <p:clrMapOvr>
    <a:masterClrMapping/>
  </p:clrMapOvr>
  <p:timing>
    <p:tnLst>
      <p:par>
        <p:cTn xmlns:p14="http://schemas.microsoft.com/office/powerpoint/2010/main" id="1" dur="indefinite" restart="never" nodeType="tmRoot"/>
      </p:par>
    </p:tnLst>
  </p:timing>
</p:sldLayout>
</file>

<file path=ppt/slideLayouts/slideLayout8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45251471"/>
      </p:ext>
    </p:extLst>
  </p:cSld>
  <p:clrMapOvr>
    <a:masterClrMapping/>
  </p:clrMapOvr>
  <p:timing>
    <p:tnLst>
      <p:par>
        <p:cTn xmlns:p14="http://schemas.microsoft.com/office/powerpoint/2010/main" id="1" dur="indefinite" restart="never" nodeType="tmRoot"/>
      </p:par>
    </p:tnLst>
  </p:timing>
</p:sldLayout>
</file>

<file path=ppt/slideLayouts/slideLayout8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75244683"/>
      </p:ext>
    </p:extLst>
  </p:cSld>
  <p:clrMapOvr>
    <a:masterClrMapping/>
  </p:clrMapOvr>
  <p:timing>
    <p:tnLst>
      <p:par>
        <p:cTn xmlns:p14="http://schemas.microsoft.com/office/powerpoint/2010/main" id="1" dur="indefinite" restart="never" nodeType="tmRoot"/>
      </p:par>
    </p:tnLst>
  </p:timing>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28164350"/>
      </p:ext>
    </p:extLst>
  </p:cSld>
  <p:clrMapOvr>
    <a:masterClrMapping/>
  </p:clrMapOvr>
  <p:timing>
    <p:tnLst>
      <p:par>
        <p:cTn xmlns:p14="http://schemas.microsoft.com/office/powerpoint/2010/mai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63660836"/>
      </p:ext>
    </p:extLst>
  </p:cSld>
  <p:clrMapOvr>
    <a:masterClrMapping/>
  </p:clrMapOvr>
  <p:timing>
    <p:tnLst>
      <p:par>
        <p:cTn xmlns:p14="http://schemas.microsoft.com/office/powerpoint/2010/mai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68421750"/>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43345180"/>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85014016"/>
      </p:ext>
    </p:extLst>
  </p:cSld>
  <p:clrMapOvr>
    <a:masterClrMapping/>
  </p:clrMapOvr>
  <p:timing>
    <p:tnLst>
      <p:par>
        <p:cTn xmlns:p14="http://schemas.microsoft.com/office/powerpoint/2010/main" id="1" dur="indefinite" restart="never" nodeType="tmRoot"/>
      </p:par>
    </p:tnLst>
  </p:timing>
</p:sldLayout>
</file>

<file path=ppt/slideLayouts/slideLayout88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4/21/17</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182636117"/>
      </p:ext>
    </p:extLst>
  </p:cSld>
  <p:clrMapOvr>
    <a:overrideClrMapping bg1="dk1" tx1="lt1" bg2="dk2" tx2="lt2" accent1="accent1" accent2="accent2" accent3="accent3" accent4="accent4" accent5="accent5" accent6="accent6" hlink="hlink" folHlink="folHlink"/>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5076689"/>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21324352"/>
      </p:ext>
    </p:extLst>
  </p:cSld>
  <p:clrMapOvr>
    <a:masterClrMapping/>
  </p:clrMapOvr>
  <p:timing>
    <p:tnLst>
      <p:par>
        <p:cTn xmlns:p14="http://schemas.microsoft.com/office/powerpoint/2010/main" id="1" dur="indefinite" restart="never" nodeType="tmRoot"/>
      </p:par>
    </p:tnLst>
  </p:timing>
</p:sldLayout>
</file>

<file path=ppt/slideLayouts/slideLayout8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421480703"/>
      </p:ext>
    </p:extLst>
  </p:cSld>
  <p:clrMapOvr>
    <a:masterClrMapping/>
  </p:clrMapOvr>
  <p:timing>
    <p:tnLst>
      <p:par>
        <p:cTn xmlns:p14="http://schemas.microsoft.com/office/powerpoint/2010/main" id="1" dur="indefinite" restart="never" nodeType="tmRoot"/>
      </p:par>
    </p:tnLst>
  </p:timing>
</p:sldLayout>
</file>

<file path=ppt/slideLayouts/slideLayout8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020511"/>
      </p:ext>
    </p:extLst>
  </p:cSld>
  <p:clrMapOvr>
    <a:masterClrMapping/>
  </p:clrMapOvr>
  <p:timing>
    <p:tnLst>
      <p:par>
        <p:cTn xmlns:p14="http://schemas.microsoft.com/office/powerpoint/2010/mai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6501893"/>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3653219"/>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8832481"/>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94623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3082049"/>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6302159"/>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3020877"/>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2147516"/>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6025"/>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424950"/>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709160613"/>
      </p:ext>
    </p:extLst>
  </p:cSld>
  <p:clrMapOvr>
    <a:masterClrMapping/>
  </p:clrMapOvr>
  <p:timing>
    <p:tnLst>
      <p:par>
        <p:cTn xmlns:p14="http://schemas.microsoft.com/office/powerpoint/2010/mai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622018"/>
      </p:ext>
    </p:extLst>
  </p:cSld>
  <p:clrMapOvr>
    <a:masterClrMapping/>
  </p:clrMapOvr>
  <p:timing>
    <p:tnLst>
      <p:par>
        <p:cTn xmlns:p14="http://schemas.microsoft.com/office/powerpoint/2010/mai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945141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7039851"/>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185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3807545"/>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1381125"/>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2377788"/>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4088640"/>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2327755"/>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20723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2346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33477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0185924"/>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2974166"/>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3701212"/>
      </p:ext>
    </p:extLst>
  </p:cSld>
  <p:clrMapOvr>
    <a:masterClrMapping/>
  </p:clrMapOvr>
  <p:transition xmlns:p14="http://schemas.microsoft.com/office/powerpoint/2010/main"/>
</p:sldLayout>
</file>

<file path=ppt/slideLayouts/slideLayout9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573769"/>
      </p:ext>
    </p:extLst>
  </p:cSld>
  <p:clrMapOvr>
    <a:masterClrMapping/>
  </p:clrMapOvr>
  <p:transition xmlns:p14="http://schemas.microsoft.com/office/powerpoint/2010/main"/>
</p:sldLayout>
</file>

<file path=ppt/slideLayouts/slideLayout9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2163801"/>
      </p:ext>
    </p:extLst>
  </p:cSld>
  <p:clrMapOvr>
    <a:masterClrMapping/>
  </p:clrMapOvr>
  <p:transition xmlns:p14="http://schemas.microsoft.com/office/powerpoint/2010/main"/>
</p:sldLayout>
</file>

<file path=ppt/slideLayouts/slideLayout9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2784626"/>
      </p:ext>
    </p:extLst>
  </p:cSld>
  <p:clrMapOvr>
    <a:masterClrMapping/>
  </p:clrMapOvr>
  <p:transition xmlns:p14="http://schemas.microsoft.com/office/powerpoint/2010/main"/>
</p:sldLayout>
</file>

<file path=ppt/slideLayouts/slideLayout9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699714"/>
      </p:ext>
    </p:extLst>
  </p:cSld>
  <p:clrMapOvr>
    <a:masterClrMapping/>
  </p:clrMapOvr>
  <p:transition xmlns:p14="http://schemas.microsoft.com/office/powerpoint/2010/main"/>
</p:sldLayout>
</file>

<file path=ppt/slideLayouts/slideLayout9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7293153"/>
      </p:ext>
    </p:extLst>
  </p:cSld>
  <p:clrMapOvr>
    <a:masterClrMapping/>
  </p:clrMapOvr>
  <p:transition xmlns:p14="http://schemas.microsoft.com/office/powerpoint/2010/main"/>
</p:sldLayout>
</file>

<file path=ppt/slideLayouts/slideLayout9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842512"/>
      </p:ext>
    </p:extLst>
  </p:cSld>
  <p:clrMapOvr>
    <a:masterClrMapping/>
  </p:clrMapOvr>
  <p:transition xmlns:p14="http://schemas.microsoft.com/office/powerpoint/2010/main"/>
</p:sldLayout>
</file>

<file path=ppt/slideLayouts/slideLayout9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998626564"/>
      </p:ext>
    </p:extLst>
  </p:cSld>
  <p:clrMapOvr>
    <a:masterClrMapping/>
  </p:clrMapOvr>
  <p:transition xmlns:p14="http://schemas.microsoft.com/office/powerpoint/2010/main"/>
</p:sldLayout>
</file>

<file path=ppt/slideLayouts/slideLayout9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494075240"/>
      </p:ext>
    </p:extLst>
  </p:cSld>
  <p:clrMapOvr>
    <a:masterClrMapping/>
  </p:clrMapOvr>
  <p:transition xmlns:p14="http://schemas.microsoft.com/office/powerpoint/2010/main"/>
</p:sldLayout>
</file>

<file path=ppt/slideLayouts/slideLayout9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8267902"/>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0567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979348326"/>
      </p:ext>
    </p:extLst>
  </p:cSld>
  <p:clrMapOvr>
    <a:masterClrMapping/>
  </p:clrMapOvr>
  <p:transition xmlns:p14="http://schemas.microsoft.com/office/powerpoint/2010/main"/>
</p:sldLayout>
</file>

<file path=ppt/slideLayouts/slideLayout9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967646971"/>
      </p:ext>
    </p:extLst>
  </p:cSld>
  <p:clrMapOvr>
    <a:masterClrMapping/>
  </p:clrMapOvr>
  <p:transition xmlns:p14="http://schemas.microsoft.com/office/powerpoint/2010/main"/>
</p:sldLayout>
</file>

<file path=ppt/slideLayouts/slideLayout9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72452061"/>
      </p:ext>
    </p:extLst>
  </p:cSld>
  <p:clrMapOvr>
    <a:masterClrMapping/>
  </p:clrMapOvr>
  <p:transition xmlns:p14="http://schemas.microsoft.com/office/powerpoint/2010/main"/>
</p:sldLayout>
</file>

<file path=ppt/slideLayouts/slideLayout9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345340448"/>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082399507"/>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579265150"/>
      </p:ext>
    </p:extLst>
  </p:cSld>
  <p:clrMapOvr>
    <a:masterClrMapping/>
  </p:clrMapOvr>
  <p:transition xmlns:p14="http://schemas.microsoft.com/office/powerpoint/2010/main"/>
</p:sldLayout>
</file>

<file path=ppt/slideLayouts/slideLayout9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141593258"/>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137050383"/>
      </p:ext>
    </p:extLst>
  </p:cSld>
  <p:clrMapOvr>
    <a:masterClrMapping/>
  </p:clrMapOvr>
  <p:transition xmlns:p14="http://schemas.microsoft.com/office/powerpoint/2010/main"/>
</p:sldLayout>
</file>

<file path=ppt/slideLayouts/slideLayout9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370198606"/>
      </p:ext>
    </p:extLst>
  </p:cSld>
  <p:clrMapOvr>
    <a:masterClrMapping/>
  </p:clrMapOvr>
  <p:transition xmlns:p14="http://schemas.microsoft.com/office/powerpoint/2010/main"/>
</p:sldLayout>
</file>

<file path=ppt/slideLayouts/slideLayout9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defTabSz="914263"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155671433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354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9"/>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353209041"/>
      </p:ext>
    </p:extLst>
  </p:cSld>
  <p:clrMapOvr>
    <a:masterClrMapping/>
  </p:clrMapOvr>
  <p:transition xmlns:p14="http://schemas.microsoft.com/office/powerpoint/2010/main"/>
</p:sldLayout>
</file>

<file path=ppt/slideLayouts/slideLayout9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48559360"/>
      </p:ext>
    </p:extLst>
  </p:cSld>
  <p:clrMapOvr>
    <a:masterClrMapping/>
  </p:clrMapOvr>
  <p:transition xmlns:p14="http://schemas.microsoft.com/office/powerpoint/2010/main"/>
</p:sldLayout>
</file>

<file path=ppt/slideLayouts/slideLayout9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749740514"/>
      </p:ext>
    </p:extLst>
  </p:cSld>
  <p:clrMapOvr>
    <a:masterClrMapping/>
  </p:clrMapOvr>
  <p:transition xmlns:p14="http://schemas.microsoft.com/office/powerpoint/2010/main"/>
</p:sldLayout>
</file>

<file path=ppt/slideLayouts/slideLayout9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4"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669639901"/>
      </p:ext>
    </p:extLst>
  </p:cSld>
  <p:clrMapOvr>
    <a:masterClrMapping/>
  </p:clrMapOvr>
  <p:transition xmlns:p14="http://schemas.microsoft.com/office/powerpoint/2010/main"/>
</p:sldLayout>
</file>

<file path=ppt/slideLayouts/slideLayout9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571379659"/>
      </p:ext>
    </p:extLst>
  </p:cSld>
  <p:clrMapOvr>
    <a:masterClrMapping/>
  </p:clrMapOvr>
  <p:transition xmlns:p14="http://schemas.microsoft.com/office/powerpoint/2010/main"/>
</p:sldLayout>
</file>

<file path=ppt/slideLayouts/slideLayout9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220836691"/>
      </p:ext>
    </p:extLst>
  </p:cSld>
  <p:clrMapOvr>
    <a:masterClrMapping/>
  </p:clrMapOvr>
  <p:transition xmlns:p14="http://schemas.microsoft.com/office/powerpoint/2010/main"/>
</p:sldLayout>
</file>

<file path=ppt/slideLayouts/slideLayout9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5"/>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1210048481"/>
      </p:ext>
    </p:extLst>
  </p:cSld>
  <p:clrMapOvr>
    <a:masterClrMapping/>
  </p:clrMapOvr>
  <p:transition xmlns:p14="http://schemas.microsoft.com/office/powerpoint/2010/main"/>
</p:sldLayout>
</file>

<file path=ppt/slideLayouts/slideLayout9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3507993873"/>
      </p:ext>
    </p:extLst>
  </p:cSld>
  <p:clrMapOvr>
    <a:masterClrMapping/>
  </p:clrMapOvr>
  <p:transition xmlns:p14="http://schemas.microsoft.com/office/powerpoint/2010/main"/>
</p:sldLayout>
</file>

<file path=ppt/slideLayouts/slideLayout9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843717371"/>
      </p:ext>
    </p:extLst>
  </p:cSld>
  <p:clrMapOvr>
    <a:masterClrMapping/>
  </p:clrMapOvr>
  <p:transition xmlns:p14="http://schemas.microsoft.com/office/powerpoint/2010/main"/>
</p:sldLayout>
</file>

<file path=ppt/slideLayouts/slideLayout9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1" y="152400"/>
            <a:ext cx="2152651"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152725273"/>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07276"/>
      </p:ext>
    </p:extLst>
  </p:cSld>
  <p:clrMapOvr>
    <a:masterClrMapping/>
  </p:clrMapOvr>
  <p:transition xmlns:p14="http://schemas.microsoft.com/office/powerpoint/2010/main"/>
</p:sldLayout>
</file>

<file path=ppt/slideLayouts/slideLayout9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3"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1556070006"/>
      </p:ext>
    </p:extLst>
  </p:cSld>
  <p:clrMapOvr>
    <a:masterClrMapping/>
  </p:clrMapOvr>
  <p:transition xmlns:p14="http://schemas.microsoft.com/office/powerpoint/2010/main"/>
</p:sldLayout>
</file>

<file path=ppt/slideLayouts/slideLayout941.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278732983"/>
      </p:ext>
    </p:extLst>
  </p:cSld>
  <p:clrMapOvr>
    <a:masterClrMapping/>
  </p:clrMapOvr>
  <p:transition xmlns:p14="http://schemas.microsoft.com/office/powerpoint/2010/main" spd="med"/>
</p:sldLayout>
</file>

<file path=ppt/slideLayouts/slideLayout9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5"/>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AD4463F-F2C4-BD43-9CF4-0EC14BFDF8D4}" type="datetime1">
              <a:rPr lang="en-US"/>
              <a:pPr>
                <a:defRPr/>
              </a:pPr>
              <a:t>4/21/17</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7460E46-E011-CA4B-B460-87BF7D156767}" type="slidenum">
              <a:rPr lang="en-US"/>
              <a:pPr>
                <a:defRPr/>
              </a:pPr>
              <a:t>‹#›</a:t>
            </a:fld>
            <a:endParaRPr lang="en-US" dirty="0"/>
          </a:p>
        </p:txBody>
      </p:sp>
    </p:spTree>
    <p:extLst>
      <p:ext uri="{BB962C8B-B14F-4D97-AF65-F5344CB8AC3E}">
        <p14:creationId xmlns:p14="http://schemas.microsoft.com/office/powerpoint/2010/main" val="919153930"/>
      </p:ext>
    </p:extLst>
  </p:cSld>
  <p:clrMapOvr>
    <a:overrideClrMapping bg1="lt1" tx1="dk1" bg2="lt2" tx2="dk2" accent1="accent1" accent2="accent2" accent3="accent3" accent4="accent4" accent5="accent5" accent6="accent6" hlink="hlink" folHlink="folHlink"/>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6FFB184-0EDF-4F42-861F-5CC2C08EEC50}" type="slidenum">
              <a:rPr lang="en-US"/>
              <a:pPr>
                <a:defRPr/>
              </a:pPr>
              <a:t>‹#›</a:t>
            </a:fld>
            <a:endParaRPr lang="en-US" dirty="0"/>
          </a:p>
        </p:txBody>
      </p:sp>
      <p:sp>
        <p:nvSpPr>
          <p:cNvPr id="7"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9F810F96-B0A2-3A4B-A5C0-B349BC103730}" type="datetime1">
              <a:rPr lang="en-US"/>
              <a:pPr>
                <a:defRPr/>
              </a:pPr>
              <a:t>4/21/17</a:t>
            </a:fld>
            <a:endParaRPr lang="en-US"/>
          </a:p>
        </p:txBody>
      </p:sp>
    </p:spTree>
    <p:extLst>
      <p:ext uri="{BB962C8B-B14F-4D97-AF65-F5344CB8AC3E}">
        <p14:creationId xmlns:p14="http://schemas.microsoft.com/office/powerpoint/2010/main" val="3853268296"/>
      </p:ext>
    </p:extLst>
  </p:cSld>
  <p:clrMapOvr>
    <a:overrideClrMapping bg1="lt1" tx1="dk1" bg2="lt2" tx2="dk2" accent1="accent1" accent2="accent2" accent3="accent3" accent4="accent4" accent5="accent5" accent6="accent6" hlink="hlink" folHlink="folHlink"/>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47AB44D-F518-5846-A0F3-D23C485E1DC1}" type="datetime1">
              <a:rPr lang="en-US"/>
              <a:pPr>
                <a:defRPr/>
              </a:pPr>
              <a:t>4/21/17</a:t>
            </a:fld>
            <a:endParaRPr 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fontAlgn="base">
              <a:spcBef>
                <a:spcPct val="0"/>
              </a:spcBef>
              <a:spcAft>
                <a:spcPct val="0"/>
              </a:spcAft>
              <a:defRPr>
                <a:ea typeface="ＭＳ Ｐゴシック" charset="0"/>
                <a:cs typeface="ＭＳ Ｐゴシック" charset="0"/>
              </a:defRPr>
            </a:lvl1pPr>
          </a:lstStyle>
          <a:p>
            <a:pPr>
              <a:defRPr/>
            </a:pPr>
            <a:fld id="{F6D417AC-0B7D-1544-9519-92C9BC378595}" type="slidenum">
              <a:rPr lang="en-US"/>
              <a:pPr>
                <a:defRPr/>
              </a:pPr>
              <a:t>‹#›</a:t>
            </a:fld>
            <a:endParaRPr lang="en-US" dirty="0"/>
          </a:p>
        </p:txBody>
      </p:sp>
    </p:spTree>
    <p:extLst>
      <p:ext uri="{BB962C8B-B14F-4D97-AF65-F5344CB8AC3E}">
        <p14:creationId xmlns:p14="http://schemas.microsoft.com/office/powerpoint/2010/main" val="479538067"/>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837C38E7-792E-C949-BA89-014185BDF33F}" type="datetime1">
              <a:rPr lang="en-US"/>
              <a:pPr>
                <a:defRPr/>
              </a:pPr>
              <a:t>4/21/17</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691DE03-51FF-8143-BDE1-430BD10E2E4A}" type="slidenum">
              <a:rPr lang="en-US"/>
              <a:pPr>
                <a:defRPr/>
              </a:pPr>
              <a:t>‹#›</a:t>
            </a:fld>
            <a:endParaRPr lang="en-US" dirty="0"/>
          </a:p>
        </p:txBody>
      </p:sp>
    </p:spTree>
    <p:extLst>
      <p:ext uri="{BB962C8B-B14F-4D97-AF65-F5344CB8AC3E}">
        <p14:creationId xmlns:p14="http://schemas.microsoft.com/office/powerpoint/2010/main" val="3359740631"/>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CEBD8585-0863-9E4E-905D-9CEF8FDAD9EB}" type="datetime1">
              <a:rPr lang="en-US"/>
              <a:pPr>
                <a:defRPr/>
              </a:pPr>
              <a:t>4/21/17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20E52D-6757-584F-B7E7-785E1A237AA2}" type="slidenum">
              <a:rPr lang="en-US"/>
              <a:pPr>
                <a:defRPr/>
              </a:pPr>
              <a:t>‹#›</a:t>
            </a:fld>
            <a:endParaRPr lang="en-US" dirty="0"/>
          </a:p>
        </p:txBody>
      </p:sp>
    </p:spTree>
    <p:extLst>
      <p:ext uri="{BB962C8B-B14F-4D97-AF65-F5344CB8AC3E}">
        <p14:creationId xmlns:p14="http://schemas.microsoft.com/office/powerpoint/2010/main" val="1702051737"/>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056110C-D3FC-4B48-8CE3-9E44AE1FE741}" type="datetime1">
              <a:rPr lang="en-US"/>
              <a:pPr>
                <a:defRPr/>
              </a:pPr>
              <a:t>4/21/17</a:t>
            </a:fld>
            <a:endParaRPr 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66AD99-BF79-9947-A208-847908387E11}" type="slidenum">
              <a:rPr lang="en-US"/>
              <a:pPr>
                <a:defRPr/>
              </a:pPr>
              <a:t>‹#›</a:t>
            </a:fld>
            <a:endParaRPr lang="en-US" dirty="0"/>
          </a:p>
        </p:txBody>
      </p:sp>
    </p:spTree>
    <p:extLst>
      <p:ext uri="{BB962C8B-B14F-4D97-AF65-F5344CB8AC3E}">
        <p14:creationId xmlns:p14="http://schemas.microsoft.com/office/powerpoint/2010/main" val="3601552635"/>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F1868F6-D38B-C741-AF2B-0305D9AF5E8E}" type="datetime1">
              <a:rPr lang="en-US"/>
              <a:pPr>
                <a:defRPr/>
              </a:pPr>
              <a:t>4/21/17</a:t>
            </a:fld>
            <a:endParaRPr 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3E1AA0-5084-1342-BC23-437787FE5398}" type="slidenum">
              <a:rPr lang="en-US"/>
              <a:pPr>
                <a:defRPr/>
              </a:pPr>
              <a:t>‹#›</a:t>
            </a:fld>
            <a:endParaRPr lang="en-US" dirty="0"/>
          </a:p>
        </p:txBody>
      </p:sp>
    </p:spTree>
    <p:extLst>
      <p:ext uri="{BB962C8B-B14F-4D97-AF65-F5344CB8AC3E}">
        <p14:creationId xmlns:p14="http://schemas.microsoft.com/office/powerpoint/2010/main" val="2928698826"/>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CB047CC-DA7E-AE44-B7FA-AED6F144CC9D}" type="datetime1">
              <a:rPr lang="en-US"/>
              <a:pPr>
                <a:defRPr/>
              </a:pPr>
              <a:t>4/21/17</a:t>
            </a:fld>
            <a:endParaRPr 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6EB2A5-1CF7-C040-B3E4-57206D0ACC63}" type="slidenum">
              <a:rPr lang="en-US"/>
              <a:pPr>
                <a:defRPr/>
              </a:pPr>
              <a:t>‹#›</a:t>
            </a:fld>
            <a:endParaRPr lang="en-US" dirty="0"/>
          </a:p>
        </p:txBody>
      </p:sp>
    </p:spTree>
    <p:extLst>
      <p:ext uri="{BB962C8B-B14F-4D97-AF65-F5344CB8AC3E}">
        <p14:creationId xmlns:p14="http://schemas.microsoft.com/office/powerpoint/2010/main" val="40404922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693663"/>
      </p:ext>
    </p:extLst>
  </p:cSld>
  <p:clrMapOvr>
    <a:masterClrMapping/>
  </p:clrMapOvr>
  <p:transition xmlns:p14="http://schemas.microsoft.com/office/powerpoint/2010/main"/>
</p:sldLayout>
</file>

<file path=ppt/slideLayouts/slideLayout9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7"/>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FAF63276-CF76-854C-BB3C-81762C11F6D2}" type="datetime1">
              <a:rPr lang="en-US"/>
              <a:pPr>
                <a:defRPr/>
              </a:pPr>
              <a:t>4/21/17</a:t>
            </a:fld>
            <a:endParaRPr 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B95DBBC-6EC3-AF4F-8A21-F3C5BF793469}" type="slidenum">
              <a:rPr lang="en-US"/>
              <a:pPr>
                <a:defRPr/>
              </a:pPr>
              <a:t>‹#›</a:t>
            </a:fld>
            <a:endParaRPr lang="en-US" dirty="0"/>
          </a:p>
        </p:txBody>
      </p:sp>
    </p:spTree>
    <p:extLst>
      <p:ext uri="{BB962C8B-B14F-4D97-AF65-F5344CB8AC3E}">
        <p14:creationId xmlns:p14="http://schemas.microsoft.com/office/powerpoint/2010/main" val="2266468252"/>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fontAlgn="base">
              <a:spcBef>
                <a:spcPct val="0"/>
              </a:spcBef>
              <a:spcAft>
                <a:spcPct val="0"/>
              </a:spcAft>
              <a:defRPr sz="950">
                <a:solidFill>
                  <a:prstClr val="white">
                    <a:lumMod val="65000"/>
                    <a:lumOff val="35000"/>
                    <a:alpha val="75000"/>
                  </a:prstClr>
                </a:solidFill>
                <a:ea typeface="ＭＳ Ｐゴシック" charset="0"/>
                <a:cs typeface="ＭＳ Ｐゴシック" charset="0"/>
              </a:defRPr>
            </a:lvl1pPr>
          </a:lstStyle>
          <a:p>
            <a:pPr>
              <a:defRPr/>
            </a:pPr>
            <a:fld id="{6C7C023C-D4B5-1643-94F9-F6C8C94697C0}" type="datetime1">
              <a:rPr lang="en-US"/>
              <a:pPr>
                <a:defRPr/>
              </a:pPr>
              <a:t>4/21/17</a:t>
            </a:fld>
            <a:endParaRPr 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solidFill>
                  <a:prstClr val="white">
                    <a:lumMod val="65000"/>
                    <a:lumOff val="35000"/>
                  </a:prstClr>
                </a:solidFill>
                <a:ea typeface="ＭＳ Ｐゴシック" charset="0"/>
                <a:cs typeface="ＭＳ Ｐゴシック" charset="0"/>
              </a:defRPr>
            </a:lvl1pPr>
          </a:lstStyle>
          <a:p>
            <a:pPr>
              <a:defRPr/>
            </a:pPr>
            <a:fld id="{68A0FFF1-7861-B740-AFE3-7C12C3BB2EA0}" type="slidenum">
              <a:rPr lang="en-US"/>
              <a:pPr>
                <a:defRPr/>
              </a:pPr>
              <a:t>‹#›</a:t>
            </a:fld>
            <a:endParaRPr lang="en-US" dirty="0"/>
          </a:p>
        </p:txBody>
      </p:sp>
    </p:spTree>
    <p:extLst>
      <p:ext uri="{BB962C8B-B14F-4D97-AF65-F5344CB8AC3E}">
        <p14:creationId xmlns:p14="http://schemas.microsoft.com/office/powerpoint/2010/main" val="2119457215"/>
      </p:ext>
    </p:extLst>
  </p:cSld>
  <p:clrMapOvr>
    <a:overrideClrMapping bg1="dk1" tx1="lt1" bg2="dk2" tx2="lt2" accent1="accent1" accent2="accent2" accent3="accent3" accent4="accent4" accent5="accent5" accent6="accent6" hlink="hlink" folHlink="folHlink"/>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367E4A7-226F-9141-A6D7-949194224FE7}" type="datetime1">
              <a:rPr lang="en-US"/>
              <a:pPr>
                <a:defRPr/>
              </a:pPr>
              <a:t>4/21/17</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43F04D-B50A-994F-9979-39A435F6C493}" type="slidenum">
              <a:rPr lang="en-US"/>
              <a:pPr>
                <a:defRPr/>
              </a:pPr>
              <a:t>‹#›</a:t>
            </a:fld>
            <a:endParaRPr lang="en-US" dirty="0"/>
          </a:p>
        </p:txBody>
      </p:sp>
    </p:spTree>
    <p:extLst>
      <p:ext uri="{BB962C8B-B14F-4D97-AF65-F5344CB8AC3E}">
        <p14:creationId xmlns:p14="http://schemas.microsoft.com/office/powerpoint/2010/main" val="3320673759"/>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B921374-CE6E-B44D-9CC1-EBE6EF70217F}" type="datetime1">
              <a:rPr lang="en-US"/>
              <a:pPr>
                <a:defRPr/>
              </a:pPr>
              <a:t>4/21/17</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1CBC36-8413-5444-B2AE-E8AB8CC5A05B}" type="slidenum">
              <a:rPr lang="en-US"/>
              <a:pPr>
                <a:defRPr/>
              </a:pPr>
              <a:t>‹#›</a:t>
            </a:fld>
            <a:endParaRPr lang="en-US" dirty="0"/>
          </a:p>
        </p:txBody>
      </p:sp>
    </p:spTree>
    <p:extLst>
      <p:ext uri="{BB962C8B-B14F-4D97-AF65-F5344CB8AC3E}">
        <p14:creationId xmlns:p14="http://schemas.microsoft.com/office/powerpoint/2010/main" val="804780979"/>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190612163"/>
      </p:ext>
    </p:extLst>
  </p:cSld>
  <p:clrMapOvr>
    <a:masterClrMapping/>
  </p:clrMapOvr>
  <p:timing>
    <p:tnLst>
      <p:par>
        <p:cTn xmlns:p14="http://schemas.microsoft.com/office/powerpoint/2010/mai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381871"/>
      </p:ext>
    </p:extLst>
  </p:cSld>
  <p:clrMapOvr>
    <a:masterClrMapping/>
  </p:clrMapOvr>
  <p:timing>
    <p:tnLst>
      <p:par>
        <p:cTn xmlns:p14="http://schemas.microsoft.com/office/powerpoint/2010/mai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926958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9071552"/>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9091896"/>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88149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206433"/>
      </p:ext>
    </p:extLst>
  </p:cSld>
  <p:clrMapOvr>
    <a:masterClrMapping/>
  </p:clrMapOvr>
  <p:transition xmlns:p14="http://schemas.microsoft.com/office/powerpoint/2010/main"/>
</p:sldLayout>
</file>

<file path=ppt/slideLayouts/slideLayout9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0303590"/>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7414266"/>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0932300"/>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2279154"/>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7830282"/>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049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5278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9078652"/>
      </p:ext>
    </p:extLst>
  </p:cSld>
  <p:clrMapOvr>
    <a:masterClrMapping/>
  </p:clrMapOvr>
  <p:transition xmlns:p14="http://schemas.microsoft.com/office/powerpoint/2010/main"/>
</p:sldLayout>
</file>

<file path=ppt/slideLayouts/slideLayout9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435836"/>
      </p:ext>
    </p:extLst>
  </p:cSld>
  <p:clrMapOvr>
    <a:masterClrMapping/>
  </p:clrMapOvr>
  <p:transition xmlns:p14="http://schemas.microsoft.com/office/powerpoint/2010/main"/>
</p:sldLayout>
</file>

<file path=ppt/slideLayouts/slideLayout9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9634926"/>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444643"/>
      </p:ext>
    </p:extLst>
  </p:cSld>
  <p:clrMapOvr>
    <a:masterClrMapping/>
  </p:clrMapOvr>
  <p:transition xmlns:p14="http://schemas.microsoft.com/office/powerpoint/2010/main"/>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592090"/>
      </p:ext>
    </p:extLst>
  </p:cSld>
  <p:clrMapOvr>
    <a:masterClrMapping/>
  </p:clrMapOvr>
  <p:transition xmlns:p14="http://schemas.microsoft.com/office/powerpoint/2010/main"/>
</p:sldLayout>
</file>

<file path=ppt/slideLayouts/slideLayout9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6549059"/>
      </p:ext>
    </p:extLst>
  </p:cSld>
  <p:clrMapOvr>
    <a:masterClrMapping/>
  </p:clrMapOvr>
  <p:transition xmlns:p14="http://schemas.microsoft.com/office/powerpoint/2010/main"/>
</p:sldLayout>
</file>

<file path=ppt/slideLayouts/slideLayout9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551672"/>
      </p:ext>
    </p:extLst>
  </p:cSld>
  <p:clrMapOvr>
    <a:masterClrMapping/>
  </p:clrMapOvr>
  <p:transition xmlns:p14="http://schemas.microsoft.com/office/powerpoint/2010/main"/>
</p:sldLayout>
</file>

<file path=ppt/slideLayouts/slideLayout9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373027"/>
      </p:ext>
    </p:extLst>
  </p:cSld>
  <p:clrMapOvr>
    <a:masterClrMapping/>
  </p:clrMapOvr>
  <p:transition xmlns:p14="http://schemas.microsoft.com/office/powerpoint/2010/main"/>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6765451"/>
      </p:ext>
    </p:extLst>
  </p:cSld>
  <p:clrMapOvr>
    <a:masterClrMapping/>
  </p:clrMapOvr>
  <p:transition xmlns:p14="http://schemas.microsoft.com/office/powerpoint/2010/main"/>
</p:sldLayout>
</file>

<file path=ppt/slideLayouts/slideLayout9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846165"/>
      </p:ext>
    </p:extLst>
  </p:cSld>
  <p:clrMapOvr>
    <a:masterClrMapping/>
  </p:clrMapOvr>
  <p:transition xmlns:p14="http://schemas.microsoft.com/office/powerpoint/2010/main"/>
</p:sldLayout>
</file>

<file path=ppt/slideLayouts/slideLayout9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511389260"/>
      </p:ext>
    </p:extLst>
  </p:cSld>
  <p:clrMapOvr>
    <a:masterClrMapping/>
  </p:clrMapOvr>
  <p:timing>
    <p:tnLst>
      <p:par>
        <p:cTn xmlns:p14="http://schemas.microsoft.com/office/powerpoint/2010/mai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143212"/>
      </p:ext>
    </p:extLst>
  </p:cSld>
  <p:clrMapOvr>
    <a:masterClrMapping/>
  </p:clrMapOvr>
  <p:timing>
    <p:tnLst>
      <p:par>
        <p:cTn xmlns:p14="http://schemas.microsoft.com/office/powerpoint/2010/mai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4879309"/>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11970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1686507"/>
      </p:ext>
    </p:extLst>
  </p:cSld>
  <p:clrMapOvr>
    <a:masterClrMapping/>
  </p:clrMapOvr>
  <p:transition xmlns:p14="http://schemas.microsoft.com/office/powerpoint/2010/main"/>
</p:sldLayout>
</file>

<file path=ppt/slideLayouts/slideLayout9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0943213"/>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1366480"/>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8590535"/>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8592109"/>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2763054"/>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3270773"/>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70914"/>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41754EB1-C6F4-D441-BBE9-68409D6BFC2D}" type="slidenum">
              <a:rPr lang="en-US"/>
              <a:pPr>
                <a:defRPr/>
              </a:pPr>
              <a:t>‹#›</a:t>
            </a:fld>
            <a:endParaRPr lang="en-US"/>
          </a:p>
        </p:txBody>
      </p:sp>
    </p:spTree>
    <p:extLst>
      <p:ext uri="{BB962C8B-B14F-4D97-AF65-F5344CB8AC3E}">
        <p14:creationId xmlns:p14="http://schemas.microsoft.com/office/powerpoint/2010/main" val="3903184660"/>
      </p:ext>
    </p:extLst>
  </p:cSld>
  <p:clrMapOvr>
    <a:masterClrMapping/>
  </p:clrMapOvr>
  <p:transition xmlns:p14="http://schemas.microsoft.com/office/powerpoint/2010/main"/>
</p:sldLayout>
</file>

<file path=ppt/slideLayouts/slideLayout9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2D8AA964-3921-934E-AA23-FA8E03EDCC40}" type="slidenum">
              <a:rPr lang="en-US"/>
              <a:pPr>
                <a:defRPr/>
              </a:pPr>
              <a:t>‹#›</a:t>
            </a:fld>
            <a:endParaRPr lang="en-US"/>
          </a:p>
        </p:txBody>
      </p:sp>
    </p:spTree>
    <p:extLst>
      <p:ext uri="{BB962C8B-B14F-4D97-AF65-F5344CB8AC3E}">
        <p14:creationId xmlns:p14="http://schemas.microsoft.com/office/powerpoint/2010/main" val="205086216"/>
      </p:ext>
    </p:extLst>
  </p:cSld>
  <p:clrMapOvr>
    <a:masterClrMapping/>
  </p:clrMapOvr>
  <p:transition xmlns:p14="http://schemas.microsoft.com/office/powerpoint/2010/main"/>
</p:sldLayout>
</file>

<file path=ppt/slideLayouts/slideLayout9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3BE3F7CF-9831-434B-BBF9-A589CCDD342D}" type="slidenum">
              <a:rPr lang="en-US"/>
              <a:pPr>
                <a:defRPr/>
              </a:pPr>
              <a:t>‹#›</a:t>
            </a:fld>
            <a:endParaRPr lang="en-US"/>
          </a:p>
        </p:txBody>
      </p:sp>
    </p:spTree>
    <p:extLst>
      <p:ext uri="{BB962C8B-B14F-4D97-AF65-F5344CB8AC3E}">
        <p14:creationId xmlns:p14="http://schemas.microsoft.com/office/powerpoint/2010/main" val="2728903112"/>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991134"/>
      </p:ext>
    </p:extLst>
  </p:cSld>
  <p:clrMapOvr>
    <a:masterClrMapping/>
  </p:clrMapOvr>
  <p:transition xmlns:p14="http://schemas.microsoft.com/office/powerpoint/2010/main"/>
</p:sldLayout>
</file>

<file path=ppt/slideLayouts/slideLayout9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392BB794-32BC-2641-BBC1-E484C75C9F96}" type="slidenum">
              <a:rPr lang="en-US"/>
              <a:pPr>
                <a:defRPr/>
              </a:pPr>
              <a:t>‹#›</a:t>
            </a:fld>
            <a:endParaRPr lang="en-US"/>
          </a:p>
        </p:txBody>
      </p:sp>
    </p:spTree>
    <p:extLst>
      <p:ext uri="{BB962C8B-B14F-4D97-AF65-F5344CB8AC3E}">
        <p14:creationId xmlns:p14="http://schemas.microsoft.com/office/powerpoint/2010/main" val="175492835"/>
      </p:ext>
    </p:extLst>
  </p:cSld>
  <p:clrMapOvr>
    <a:masterClrMapping/>
  </p:clrMapOvr>
  <p:transition xmlns:p14="http://schemas.microsoft.com/office/powerpoint/2010/main"/>
</p:sldLayout>
</file>

<file path=ppt/slideLayouts/slideLayout9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8C41C003-AB7A-2D4E-9F69-59BAD3CA714B}" type="slidenum">
              <a:rPr lang="en-US"/>
              <a:pPr>
                <a:defRPr/>
              </a:pPr>
              <a:t>‹#›</a:t>
            </a:fld>
            <a:endParaRPr lang="en-US"/>
          </a:p>
        </p:txBody>
      </p:sp>
    </p:spTree>
    <p:extLst>
      <p:ext uri="{BB962C8B-B14F-4D97-AF65-F5344CB8AC3E}">
        <p14:creationId xmlns:p14="http://schemas.microsoft.com/office/powerpoint/2010/main" val="914692519"/>
      </p:ext>
    </p:extLst>
  </p:cSld>
  <p:clrMapOvr>
    <a:masterClrMapping/>
  </p:clrMapOvr>
  <p:transition xmlns:p14="http://schemas.microsoft.com/office/powerpoint/2010/main"/>
</p:sldLayout>
</file>

<file path=ppt/slideLayouts/slideLayout9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A305B21B-0072-DB46-B5F5-310DC5BA549D}" type="slidenum">
              <a:rPr lang="en-US"/>
              <a:pPr>
                <a:defRPr/>
              </a:pPr>
              <a:t>‹#›</a:t>
            </a:fld>
            <a:endParaRPr lang="en-US"/>
          </a:p>
        </p:txBody>
      </p:sp>
    </p:spTree>
    <p:extLst>
      <p:ext uri="{BB962C8B-B14F-4D97-AF65-F5344CB8AC3E}">
        <p14:creationId xmlns:p14="http://schemas.microsoft.com/office/powerpoint/2010/main" val="1904415934"/>
      </p:ext>
    </p:extLst>
  </p:cSld>
  <p:clrMapOvr>
    <a:masterClrMapping/>
  </p:clrMapOvr>
  <p:transition xmlns:p14="http://schemas.microsoft.com/office/powerpoint/2010/main"/>
</p:sldLayout>
</file>

<file path=ppt/slideLayouts/slideLayout9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7651A836-9F94-7849-9DF3-787DFC979551}" type="slidenum">
              <a:rPr lang="en-US"/>
              <a:pPr>
                <a:defRPr/>
              </a:pPr>
              <a:t>‹#›</a:t>
            </a:fld>
            <a:endParaRPr lang="en-US"/>
          </a:p>
        </p:txBody>
      </p:sp>
    </p:spTree>
    <p:extLst>
      <p:ext uri="{BB962C8B-B14F-4D97-AF65-F5344CB8AC3E}">
        <p14:creationId xmlns:p14="http://schemas.microsoft.com/office/powerpoint/2010/main" val="1812348771"/>
      </p:ext>
    </p:extLst>
  </p:cSld>
  <p:clrMapOvr>
    <a:masterClrMapping/>
  </p:clrMapOvr>
  <p:transition xmlns:p14="http://schemas.microsoft.com/office/powerpoint/2010/main"/>
</p:sldLayout>
</file>

<file path=ppt/slideLayouts/slideLayout9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0F58AB33-C697-1540-BA96-7A360601393C}" type="slidenum">
              <a:rPr lang="en-US"/>
              <a:pPr>
                <a:defRPr/>
              </a:pPr>
              <a:t>‹#›</a:t>
            </a:fld>
            <a:endParaRPr lang="en-US"/>
          </a:p>
        </p:txBody>
      </p:sp>
    </p:spTree>
    <p:extLst>
      <p:ext uri="{BB962C8B-B14F-4D97-AF65-F5344CB8AC3E}">
        <p14:creationId xmlns:p14="http://schemas.microsoft.com/office/powerpoint/2010/main" val="3078712803"/>
      </p:ext>
    </p:extLst>
  </p:cSld>
  <p:clrMapOvr>
    <a:masterClrMapping/>
  </p:clrMapOvr>
  <p:transition xmlns:p14="http://schemas.microsoft.com/office/powerpoint/2010/main"/>
</p:sldLayout>
</file>

<file path=ppt/slideLayouts/slideLayout9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0EEC9BFF-8825-E942-9D03-48A3EE6A4051}" type="slidenum">
              <a:rPr lang="en-US"/>
              <a:pPr>
                <a:defRPr/>
              </a:pPr>
              <a:t>‹#›</a:t>
            </a:fld>
            <a:endParaRPr lang="en-US"/>
          </a:p>
        </p:txBody>
      </p:sp>
    </p:spTree>
    <p:extLst>
      <p:ext uri="{BB962C8B-B14F-4D97-AF65-F5344CB8AC3E}">
        <p14:creationId xmlns:p14="http://schemas.microsoft.com/office/powerpoint/2010/main" val="1343699276"/>
      </p:ext>
    </p:extLst>
  </p:cSld>
  <p:clrMapOvr>
    <a:masterClrMapping/>
  </p:clrMapOvr>
  <p:transition xmlns:p14="http://schemas.microsoft.com/office/powerpoint/2010/main"/>
</p:sldLayout>
</file>

<file path=ppt/slideLayouts/slideLayout9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A491E9E3-29FA-9A4C-9C4F-2D5FF7D08F71}" type="slidenum">
              <a:rPr lang="en-US"/>
              <a:pPr>
                <a:defRPr/>
              </a:pPr>
              <a:t>‹#›</a:t>
            </a:fld>
            <a:endParaRPr lang="en-US"/>
          </a:p>
        </p:txBody>
      </p:sp>
    </p:spTree>
    <p:extLst>
      <p:ext uri="{BB962C8B-B14F-4D97-AF65-F5344CB8AC3E}">
        <p14:creationId xmlns:p14="http://schemas.microsoft.com/office/powerpoint/2010/main" val="1713438143"/>
      </p:ext>
    </p:extLst>
  </p:cSld>
  <p:clrMapOvr>
    <a:masterClrMapping/>
  </p:clrMapOvr>
  <p:transition xmlns:p14="http://schemas.microsoft.com/office/powerpoint/2010/main"/>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A0C407-3134-DA46-A25D-C5FFE0577E60}" type="slidenum">
              <a:rPr lang="en-US"/>
              <a:pPr>
                <a:defRPr/>
              </a:pPr>
              <a:t>‹#›</a:t>
            </a:fld>
            <a:endParaRPr lang="en-US"/>
          </a:p>
        </p:txBody>
      </p:sp>
    </p:spTree>
    <p:extLst>
      <p:ext uri="{BB962C8B-B14F-4D97-AF65-F5344CB8AC3E}">
        <p14:creationId xmlns:p14="http://schemas.microsoft.com/office/powerpoint/2010/main" val="1675325023"/>
      </p:ext>
    </p:extLst>
  </p:cSld>
  <p:clrMapOvr>
    <a:masterClrMapping/>
  </p:clrMapOvr>
  <p:transition xmlns:p14="http://schemas.microsoft.com/office/powerpoint/2010/main"/>
</p:sldLayout>
</file>

<file path=ppt/slideLayouts/slideLayout9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D3B616D7-1F25-0D40-BEED-4B7B1DF33602}" type="slidenum">
              <a:rPr lang="en-US"/>
              <a:pPr>
                <a:defRPr/>
              </a:pPr>
              <a:t>‹#›</a:t>
            </a:fld>
            <a:endParaRPr lang="en-US"/>
          </a:p>
        </p:txBody>
      </p:sp>
    </p:spTree>
    <p:extLst>
      <p:ext uri="{BB962C8B-B14F-4D97-AF65-F5344CB8AC3E}">
        <p14:creationId xmlns:p14="http://schemas.microsoft.com/office/powerpoint/2010/main" val="3439027647"/>
      </p:ext>
    </p:extLst>
  </p:cSld>
  <p:clrMapOvr>
    <a:masterClrMapping/>
  </p:clrMapOvr>
  <p:transition xmlns:p14="http://schemas.microsoft.com/office/powerpoint/2010/main"/>
</p:sldLayout>
</file>

<file path=ppt/slideLayouts/slideLayout9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89392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10.xml"/><Relationship Id="rId13" Type="http://schemas.openxmlformats.org/officeDocument/2006/relationships/image" Target="../media/image1.png"/><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100.xml.rels><?xml version="1.0" encoding="UTF-8" standalone="yes"?>
<Relationships xmlns="http://schemas.openxmlformats.org/package/2006/relationships"><Relationship Id="rId11" Type="http://schemas.openxmlformats.org/officeDocument/2006/relationships/slideLayout" Target="../slideLayouts/slideLayout1066.xml"/><Relationship Id="rId12" Type="http://schemas.openxmlformats.org/officeDocument/2006/relationships/theme" Target="../theme/theme100.xml"/><Relationship Id="rId13" Type="http://schemas.openxmlformats.org/officeDocument/2006/relationships/image" Target="../media/image1.png"/><Relationship Id="rId1" Type="http://schemas.openxmlformats.org/officeDocument/2006/relationships/slideLayout" Target="../slideLayouts/slideLayout1056.xml"/><Relationship Id="rId2" Type="http://schemas.openxmlformats.org/officeDocument/2006/relationships/slideLayout" Target="../slideLayouts/slideLayout1057.xml"/><Relationship Id="rId3" Type="http://schemas.openxmlformats.org/officeDocument/2006/relationships/slideLayout" Target="../slideLayouts/slideLayout1058.xml"/><Relationship Id="rId4" Type="http://schemas.openxmlformats.org/officeDocument/2006/relationships/slideLayout" Target="../slideLayouts/slideLayout1059.xml"/><Relationship Id="rId5" Type="http://schemas.openxmlformats.org/officeDocument/2006/relationships/slideLayout" Target="../slideLayouts/slideLayout1060.xml"/><Relationship Id="rId6" Type="http://schemas.openxmlformats.org/officeDocument/2006/relationships/slideLayout" Target="../slideLayouts/slideLayout1061.xml"/><Relationship Id="rId7" Type="http://schemas.openxmlformats.org/officeDocument/2006/relationships/slideLayout" Target="../slideLayouts/slideLayout1062.xml"/><Relationship Id="rId8" Type="http://schemas.openxmlformats.org/officeDocument/2006/relationships/slideLayout" Target="../slideLayouts/slideLayout1063.xml"/><Relationship Id="rId9" Type="http://schemas.openxmlformats.org/officeDocument/2006/relationships/slideLayout" Target="../slideLayouts/slideLayout1064.xml"/><Relationship Id="rId10" Type="http://schemas.openxmlformats.org/officeDocument/2006/relationships/slideLayout" Target="../slideLayouts/slideLayout106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79.xml"/><Relationship Id="rId12" Type="http://schemas.openxmlformats.org/officeDocument/2006/relationships/theme" Target="../theme/theme17.xml"/><Relationship Id="rId13" Type="http://schemas.openxmlformats.org/officeDocument/2006/relationships/image" Target="../media/image1.png"/><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slideLayout" Target="../slideLayouts/slideLayout171.xml"/><Relationship Id="rId4" Type="http://schemas.openxmlformats.org/officeDocument/2006/relationships/slideLayout" Target="../slideLayouts/slideLayout172.xml"/><Relationship Id="rId5" Type="http://schemas.openxmlformats.org/officeDocument/2006/relationships/slideLayout" Target="../slideLayouts/slideLayout173.xml"/><Relationship Id="rId6" Type="http://schemas.openxmlformats.org/officeDocument/2006/relationships/slideLayout" Target="../slideLayouts/slideLayout174.xml"/><Relationship Id="rId7" Type="http://schemas.openxmlformats.org/officeDocument/2006/relationships/slideLayout" Target="../slideLayouts/slideLayout175.xml"/><Relationship Id="rId8" Type="http://schemas.openxmlformats.org/officeDocument/2006/relationships/slideLayout" Target="../slideLayouts/slideLayout176.xml"/><Relationship Id="rId9" Type="http://schemas.openxmlformats.org/officeDocument/2006/relationships/slideLayout" Target="../slideLayouts/slideLayout177.xml"/><Relationship Id="rId10"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0.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1.xml"/><Relationship Id="rId12" Type="http://schemas.openxmlformats.org/officeDocument/2006/relationships/theme" Target="../theme/theme19.xml"/><Relationship Id="rId13" Type="http://schemas.openxmlformats.org/officeDocument/2006/relationships/image" Target="../media/image1.png"/><Relationship Id="rId1" Type="http://schemas.openxmlformats.org/officeDocument/2006/relationships/slideLayout" Target="../slideLayouts/slideLayout191.xml"/><Relationship Id="rId2" Type="http://schemas.openxmlformats.org/officeDocument/2006/relationships/slideLayout" Target="../slideLayouts/slideLayout192.xml"/><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2.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 Id="rId9" Type="http://schemas.openxmlformats.org/officeDocument/2006/relationships/slideLayout" Target="../slideLayouts/slideLayout210.xml"/><Relationship Id="rId10"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theme" Target="../theme/theme21.xml"/><Relationship Id="rId13" Type="http://schemas.openxmlformats.org/officeDocument/2006/relationships/image" Target="../media/image1.png"/><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theme" Target="../theme/theme22.xml"/><Relationship Id="rId13" Type="http://schemas.openxmlformats.org/officeDocument/2006/relationships/image" Target="../media/image1.png"/><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5.xml"/><Relationship Id="rId12" Type="http://schemas.openxmlformats.org/officeDocument/2006/relationships/theme" Target="../theme/theme23.xml"/><Relationship Id="rId13" Type="http://schemas.openxmlformats.org/officeDocument/2006/relationships/image" Target="../media/image1.png"/><Relationship Id="rId1" Type="http://schemas.openxmlformats.org/officeDocument/2006/relationships/slideLayout" Target="../slideLayouts/slideLayout235.xml"/><Relationship Id="rId2" Type="http://schemas.openxmlformats.org/officeDocument/2006/relationships/slideLayout" Target="../slideLayouts/slideLayout236.xml"/><Relationship Id="rId3" Type="http://schemas.openxmlformats.org/officeDocument/2006/relationships/slideLayout" Target="../slideLayouts/slideLayout237.xml"/><Relationship Id="rId4" Type="http://schemas.openxmlformats.org/officeDocument/2006/relationships/slideLayout" Target="../slideLayouts/slideLayout238.xml"/><Relationship Id="rId5" Type="http://schemas.openxmlformats.org/officeDocument/2006/relationships/slideLayout" Target="../slideLayouts/slideLayout239.xml"/><Relationship Id="rId6" Type="http://schemas.openxmlformats.org/officeDocument/2006/relationships/slideLayout" Target="../slideLayouts/slideLayout240.xml"/><Relationship Id="rId7" Type="http://schemas.openxmlformats.org/officeDocument/2006/relationships/slideLayout" Target="../slideLayouts/slideLayout241.xml"/><Relationship Id="rId8" Type="http://schemas.openxmlformats.org/officeDocument/2006/relationships/slideLayout" Target="../slideLayouts/slideLayout242.xml"/><Relationship Id="rId9" Type="http://schemas.openxmlformats.org/officeDocument/2006/relationships/slideLayout" Target="../slideLayouts/slideLayout243.xml"/><Relationship Id="rId10"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6.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9" Type="http://schemas.openxmlformats.org/officeDocument/2006/relationships/slideLayout" Target="../slideLayouts/slideLayout254.xml"/><Relationship Id="rId10"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67.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57.xml"/><Relationship Id="rId2" Type="http://schemas.openxmlformats.org/officeDocument/2006/relationships/slideLayout" Target="../slideLayouts/slideLayout258.xml"/><Relationship Id="rId3" Type="http://schemas.openxmlformats.org/officeDocument/2006/relationships/slideLayout" Target="../slideLayouts/slideLayout259.xml"/><Relationship Id="rId4" Type="http://schemas.openxmlformats.org/officeDocument/2006/relationships/slideLayout" Target="../slideLayouts/slideLayout260.xml"/><Relationship Id="rId5" Type="http://schemas.openxmlformats.org/officeDocument/2006/relationships/slideLayout" Target="../slideLayouts/slideLayout261.xml"/><Relationship Id="rId6" Type="http://schemas.openxmlformats.org/officeDocument/2006/relationships/slideLayout" Target="../slideLayouts/slideLayout262.xml"/><Relationship Id="rId7" Type="http://schemas.openxmlformats.org/officeDocument/2006/relationships/slideLayout" Target="../slideLayouts/slideLayout263.xml"/><Relationship Id="rId8" Type="http://schemas.openxmlformats.org/officeDocument/2006/relationships/slideLayout" Target="../slideLayouts/slideLayout264.xml"/><Relationship Id="rId9" Type="http://schemas.openxmlformats.org/officeDocument/2006/relationships/slideLayout" Target="../slideLayouts/slideLayout265.xml"/><Relationship Id="rId10" Type="http://schemas.openxmlformats.org/officeDocument/2006/relationships/slideLayout" Target="../slideLayouts/slideLayout266.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78.xml"/><Relationship Id="rId12" Type="http://schemas.openxmlformats.org/officeDocument/2006/relationships/theme" Target="../theme/theme26.xml"/><Relationship Id="rId13" Type="http://schemas.openxmlformats.org/officeDocument/2006/relationships/image" Target="../media/image1.png"/><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9" Type="http://schemas.openxmlformats.org/officeDocument/2006/relationships/slideLayout" Target="../slideLayouts/slideLayout276.xml"/><Relationship Id="rId10" Type="http://schemas.openxmlformats.org/officeDocument/2006/relationships/slideLayout" Target="../slideLayouts/slideLayout277.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89.xml"/><Relationship Id="rId12" Type="http://schemas.openxmlformats.org/officeDocument/2006/relationships/theme" Target="../theme/theme27.xml"/><Relationship Id="rId13" Type="http://schemas.openxmlformats.org/officeDocument/2006/relationships/image" Target="../media/image1.png"/><Relationship Id="rId1" Type="http://schemas.openxmlformats.org/officeDocument/2006/relationships/slideLayout" Target="../slideLayouts/slideLayout279.xml"/><Relationship Id="rId2" Type="http://schemas.openxmlformats.org/officeDocument/2006/relationships/slideLayout" Target="../slideLayouts/slideLayout280.xml"/><Relationship Id="rId3" Type="http://schemas.openxmlformats.org/officeDocument/2006/relationships/slideLayout" Target="../slideLayouts/slideLayout281.xml"/><Relationship Id="rId4" Type="http://schemas.openxmlformats.org/officeDocument/2006/relationships/slideLayout" Target="../slideLayouts/slideLayout282.xml"/><Relationship Id="rId5" Type="http://schemas.openxmlformats.org/officeDocument/2006/relationships/slideLayout" Target="../slideLayouts/slideLayout283.xml"/><Relationship Id="rId6" Type="http://schemas.openxmlformats.org/officeDocument/2006/relationships/slideLayout" Target="../slideLayouts/slideLayout284.xml"/><Relationship Id="rId7" Type="http://schemas.openxmlformats.org/officeDocument/2006/relationships/slideLayout" Target="../slideLayouts/slideLayout285.xml"/><Relationship Id="rId8" Type="http://schemas.openxmlformats.org/officeDocument/2006/relationships/slideLayout" Target="../slideLayouts/slideLayout286.xml"/><Relationship Id="rId9" Type="http://schemas.openxmlformats.org/officeDocument/2006/relationships/slideLayout" Target="../slideLayouts/slideLayout287.xml"/><Relationship Id="rId10" Type="http://schemas.openxmlformats.org/officeDocument/2006/relationships/slideLayout" Target="../slideLayouts/slideLayout288.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0.xml"/><Relationship Id="rId12" Type="http://schemas.openxmlformats.org/officeDocument/2006/relationships/theme" Target="../theme/theme28.xml"/><Relationship Id="rId1" Type="http://schemas.openxmlformats.org/officeDocument/2006/relationships/slideLayout" Target="../slideLayouts/slideLayout290.xml"/><Relationship Id="rId2" Type="http://schemas.openxmlformats.org/officeDocument/2006/relationships/slideLayout" Target="../slideLayouts/slideLayout291.xml"/><Relationship Id="rId3" Type="http://schemas.openxmlformats.org/officeDocument/2006/relationships/slideLayout" Target="../slideLayouts/slideLayout292.xml"/><Relationship Id="rId4" Type="http://schemas.openxmlformats.org/officeDocument/2006/relationships/slideLayout" Target="../slideLayouts/slideLayout293.xml"/><Relationship Id="rId5" Type="http://schemas.openxmlformats.org/officeDocument/2006/relationships/slideLayout" Target="../slideLayouts/slideLayout294.xml"/><Relationship Id="rId6" Type="http://schemas.openxmlformats.org/officeDocument/2006/relationships/slideLayout" Target="../slideLayouts/slideLayout295.xml"/><Relationship Id="rId7" Type="http://schemas.openxmlformats.org/officeDocument/2006/relationships/slideLayout" Target="../slideLayouts/slideLayout296.xml"/><Relationship Id="rId8" Type="http://schemas.openxmlformats.org/officeDocument/2006/relationships/slideLayout" Target="../slideLayouts/slideLayout297.xml"/><Relationship Id="rId9" Type="http://schemas.openxmlformats.org/officeDocument/2006/relationships/slideLayout" Target="../slideLayouts/slideLayout298.xml"/><Relationship Id="rId10" Type="http://schemas.openxmlformats.org/officeDocument/2006/relationships/slideLayout" Target="../slideLayouts/slideLayout299.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1.xml"/><Relationship Id="rId12" Type="http://schemas.openxmlformats.org/officeDocument/2006/relationships/theme" Target="../theme/theme29.xml"/><Relationship Id="rId1" Type="http://schemas.openxmlformats.org/officeDocument/2006/relationships/slideLayout" Target="../slideLayouts/slideLayout301.xml"/><Relationship Id="rId2" Type="http://schemas.openxmlformats.org/officeDocument/2006/relationships/slideLayout" Target="../slideLayouts/slideLayout302.xml"/><Relationship Id="rId3" Type="http://schemas.openxmlformats.org/officeDocument/2006/relationships/slideLayout" Target="../slideLayouts/slideLayout303.xml"/><Relationship Id="rId4" Type="http://schemas.openxmlformats.org/officeDocument/2006/relationships/slideLayout" Target="../slideLayouts/slideLayout304.xml"/><Relationship Id="rId5" Type="http://schemas.openxmlformats.org/officeDocument/2006/relationships/slideLayout" Target="../slideLayouts/slideLayout305.xml"/><Relationship Id="rId6" Type="http://schemas.openxmlformats.org/officeDocument/2006/relationships/slideLayout" Target="../slideLayouts/slideLayout306.xml"/><Relationship Id="rId7" Type="http://schemas.openxmlformats.org/officeDocument/2006/relationships/slideLayout" Target="../slideLayouts/slideLayout307.xml"/><Relationship Id="rId8" Type="http://schemas.openxmlformats.org/officeDocument/2006/relationships/slideLayout" Target="../slideLayouts/slideLayout308.xml"/><Relationship Id="rId9" Type="http://schemas.openxmlformats.org/officeDocument/2006/relationships/slideLayout" Target="../slideLayouts/slideLayout309.xml"/><Relationship Id="rId10"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2.xml"/><Relationship Id="rId12" Type="http://schemas.openxmlformats.org/officeDocument/2006/relationships/theme" Target="../theme/theme30.xml"/><Relationship Id="rId13" Type="http://schemas.openxmlformats.org/officeDocument/2006/relationships/image" Target="../media/image1.png"/><Relationship Id="rId1" Type="http://schemas.openxmlformats.org/officeDocument/2006/relationships/slideLayout" Target="../slideLayouts/slideLayout312.xml"/><Relationship Id="rId2" Type="http://schemas.openxmlformats.org/officeDocument/2006/relationships/slideLayout" Target="../slideLayouts/slideLayout313.xml"/><Relationship Id="rId3" Type="http://schemas.openxmlformats.org/officeDocument/2006/relationships/slideLayout" Target="../slideLayouts/slideLayout314.xml"/><Relationship Id="rId4" Type="http://schemas.openxmlformats.org/officeDocument/2006/relationships/slideLayout" Target="../slideLayouts/slideLayout315.xml"/><Relationship Id="rId5" Type="http://schemas.openxmlformats.org/officeDocument/2006/relationships/slideLayout" Target="../slideLayouts/slideLayout316.xml"/><Relationship Id="rId6" Type="http://schemas.openxmlformats.org/officeDocument/2006/relationships/slideLayout" Target="../slideLayouts/slideLayout317.xml"/><Relationship Id="rId7" Type="http://schemas.openxmlformats.org/officeDocument/2006/relationships/slideLayout" Target="../slideLayouts/slideLayout318.xml"/><Relationship Id="rId8" Type="http://schemas.openxmlformats.org/officeDocument/2006/relationships/slideLayout" Target="../slideLayouts/slideLayout319.xml"/><Relationship Id="rId9" Type="http://schemas.openxmlformats.org/officeDocument/2006/relationships/slideLayout" Target="../slideLayouts/slideLayout320.xml"/><Relationship Id="rId10"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3.xml"/><Relationship Id="rId12" Type="http://schemas.openxmlformats.org/officeDocument/2006/relationships/theme" Target="../theme/theme31.xml"/><Relationship Id="rId1" Type="http://schemas.openxmlformats.org/officeDocument/2006/relationships/slideLayout" Target="../slideLayouts/slideLayout323.xml"/><Relationship Id="rId2" Type="http://schemas.openxmlformats.org/officeDocument/2006/relationships/slideLayout" Target="../slideLayouts/slideLayout324.xml"/><Relationship Id="rId3" Type="http://schemas.openxmlformats.org/officeDocument/2006/relationships/slideLayout" Target="../slideLayouts/slideLayout325.xml"/><Relationship Id="rId4" Type="http://schemas.openxmlformats.org/officeDocument/2006/relationships/slideLayout" Target="../slideLayouts/slideLayout326.xml"/><Relationship Id="rId5" Type="http://schemas.openxmlformats.org/officeDocument/2006/relationships/slideLayout" Target="../slideLayouts/slideLayout327.xml"/><Relationship Id="rId6" Type="http://schemas.openxmlformats.org/officeDocument/2006/relationships/slideLayout" Target="../slideLayouts/slideLayout328.xml"/><Relationship Id="rId7" Type="http://schemas.openxmlformats.org/officeDocument/2006/relationships/slideLayout" Target="../slideLayouts/slideLayout329.xml"/><Relationship Id="rId8" Type="http://schemas.openxmlformats.org/officeDocument/2006/relationships/slideLayout" Target="../slideLayouts/slideLayout330.xml"/><Relationship Id="rId9" Type="http://schemas.openxmlformats.org/officeDocument/2006/relationships/slideLayout" Target="../slideLayouts/slideLayout331.xml"/><Relationship Id="rId10"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4.xml"/><Relationship Id="rId12" Type="http://schemas.openxmlformats.org/officeDocument/2006/relationships/theme" Target="../theme/theme32.xml"/><Relationship Id="rId13" Type="http://schemas.openxmlformats.org/officeDocument/2006/relationships/image" Target="../media/image1.png"/><Relationship Id="rId1" Type="http://schemas.openxmlformats.org/officeDocument/2006/relationships/slideLayout" Target="../slideLayouts/slideLayout334.xml"/><Relationship Id="rId2" Type="http://schemas.openxmlformats.org/officeDocument/2006/relationships/slideLayout" Target="../slideLayouts/slideLayout335.xml"/><Relationship Id="rId3" Type="http://schemas.openxmlformats.org/officeDocument/2006/relationships/slideLayout" Target="../slideLayouts/slideLayout336.xml"/><Relationship Id="rId4" Type="http://schemas.openxmlformats.org/officeDocument/2006/relationships/slideLayout" Target="../slideLayouts/slideLayout337.xml"/><Relationship Id="rId5" Type="http://schemas.openxmlformats.org/officeDocument/2006/relationships/slideLayout" Target="../slideLayouts/slideLayout338.xml"/><Relationship Id="rId6" Type="http://schemas.openxmlformats.org/officeDocument/2006/relationships/slideLayout" Target="../slideLayouts/slideLayout339.xml"/><Relationship Id="rId7" Type="http://schemas.openxmlformats.org/officeDocument/2006/relationships/slideLayout" Target="../slideLayouts/slideLayout340.xml"/><Relationship Id="rId8" Type="http://schemas.openxmlformats.org/officeDocument/2006/relationships/slideLayout" Target="../slideLayouts/slideLayout341.xml"/><Relationship Id="rId9" Type="http://schemas.openxmlformats.org/officeDocument/2006/relationships/slideLayout" Target="../slideLayouts/slideLayout342.xml"/><Relationship Id="rId10"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5.xml"/><Relationship Id="rId12" Type="http://schemas.openxmlformats.org/officeDocument/2006/relationships/theme" Target="../theme/theme33.xml"/><Relationship Id="rId13" Type="http://schemas.openxmlformats.org/officeDocument/2006/relationships/image" Target="../media/image1.png"/><Relationship Id="rId1" Type="http://schemas.openxmlformats.org/officeDocument/2006/relationships/slideLayout" Target="../slideLayouts/slideLayout345.xml"/><Relationship Id="rId2" Type="http://schemas.openxmlformats.org/officeDocument/2006/relationships/slideLayout" Target="../slideLayouts/slideLayout346.xml"/><Relationship Id="rId3" Type="http://schemas.openxmlformats.org/officeDocument/2006/relationships/slideLayout" Target="../slideLayouts/slideLayout347.xml"/><Relationship Id="rId4" Type="http://schemas.openxmlformats.org/officeDocument/2006/relationships/slideLayout" Target="../slideLayouts/slideLayout348.xml"/><Relationship Id="rId5" Type="http://schemas.openxmlformats.org/officeDocument/2006/relationships/slideLayout" Target="../slideLayouts/slideLayout349.xml"/><Relationship Id="rId6" Type="http://schemas.openxmlformats.org/officeDocument/2006/relationships/slideLayout" Target="../slideLayouts/slideLayout350.xml"/><Relationship Id="rId7" Type="http://schemas.openxmlformats.org/officeDocument/2006/relationships/slideLayout" Target="../slideLayouts/slideLayout351.xml"/><Relationship Id="rId8" Type="http://schemas.openxmlformats.org/officeDocument/2006/relationships/slideLayout" Target="../slideLayouts/slideLayout352.xml"/><Relationship Id="rId9" Type="http://schemas.openxmlformats.org/officeDocument/2006/relationships/slideLayout" Target="../slideLayouts/slideLayout353.xml"/><Relationship Id="rId10"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66.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56.xml"/><Relationship Id="rId2" Type="http://schemas.openxmlformats.org/officeDocument/2006/relationships/slideLayout" Target="../slideLayouts/slideLayout357.xml"/><Relationship Id="rId3" Type="http://schemas.openxmlformats.org/officeDocument/2006/relationships/slideLayout" Target="../slideLayouts/slideLayout358.xml"/><Relationship Id="rId4" Type="http://schemas.openxmlformats.org/officeDocument/2006/relationships/slideLayout" Target="../slideLayouts/slideLayout359.xml"/><Relationship Id="rId5" Type="http://schemas.openxmlformats.org/officeDocument/2006/relationships/slideLayout" Target="../slideLayouts/slideLayout360.xml"/><Relationship Id="rId6" Type="http://schemas.openxmlformats.org/officeDocument/2006/relationships/slideLayout" Target="../slideLayouts/slideLayout361.xml"/><Relationship Id="rId7" Type="http://schemas.openxmlformats.org/officeDocument/2006/relationships/slideLayout" Target="../slideLayouts/slideLayout362.xml"/><Relationship Id="rId8" Type="http://schemas.openxmlformats.org/officeDocument/2006/relationships/slideLayout" Target="../slideLayouts/slideLayout363.xml"/><Relationship Id="rId9" Type="http://schemas.openxmlformats.org/officeDocument/2006/relationships/slideLayout" Target="../slideLayouts/slideLayout364.xml"/><Relationship Id="rId10"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77.xml"/><Relationship Id="rId12" Type="http://schemas.openxmlformats.org/officeDocument/2006/relationships/theme" Target="../theme/theme35.xml"/><Relationship Id="rId13" Type="http://schemas.openxmlformats.org/officeDocument/2006/relationships/image" Target="../media/image1.png"/><Relationship Id="rId1" Type="http://schemas.openxmlformats.org/officeDocument/2006/relationships/slideLayout" Target="../slideLayouts/slideLayout367.xml"/><Relationship Id="rId2" Type="http://schemas.openxmlformats.org/officeDocument/2006/relationships/slideLayout" Target="../slideLayouts/slideLayout368.xml"/><Relationship Id="rId3" Type="http://schemas.openxmlformats.org/officeDocument/2006/relationships/slideLayout" Target="../slideLayouts/slideLayout369.xml"/><Relationship Id="rId4" Type="http://schemas.openxmlformats.org/officeDocument/2006/relationships/slideLayout" Target="../slideLayouts/slideLayout370.xml"/><Relationship Id="rId5" Type="http://schemas.openxmlformats.org/officeDocument/2006/relationships/slideLayout" Target="../slideLayouts/slideLayout371.xml"/><Relationship Id="rId6" Type="http://schemas.openxmlformats.org/officeDocument/2006/relationships/slideLayout" Target="../slideLayouts/slideLayout372.xml"/><Relationship Id="rId7" Type="http://schemas.openxmlformats.org/officeDocument/2006/relationships/slideLayout" Target="../slideLayouts/slideLayout373.xml"/><Relationship Id="rId8" Type="http://schemas.openxmlformats.org/officeDocument/2006/relationships/slideLayout" Target="../slideLayouts/slideLayout374.xml"/><Relationship Id="rId9" Type="http://schemas.openxmlformats.org/officeDocument/2006/relationships/slideLayout" Target="../slideLayouts/slideLayout375.xml"/><Relationship Id="rId10"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6.xml"/><Relationship Id="rId13" Type="http://schemas.openxmlformats.org/officeDocument/2006/relationships/image" Target="../media/image1.png"/><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7.xml"/><Relationship Id="rId13" Type="http://schemas.openxmlformats.org/officeDocument/2006/relationships/image" Target="../media/image1.png"/><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1.xml"/><Relationship Id="rId12" Type="http://schemas.openxmlformats.org/officeDocument/2006/relationships/theme" Target="../theme/theme39.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 Id="rId9" Type="http://schemas.openxmlformats.org/officeDocument/2006/relationships/slideLayout" Target="../slideLayouts/slideLayout419.xml"/><Relationship Id="rId10"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32.xml"/><Relationship Id="rId12" Type="http://schemas.openxmlformats.org/officeDocument/2006/relationships/theme" Target="../theme/theme40.xml"/><Relationship Id="rId13" Type="http://schemas.openxmlformats.org/officeDocument/2006/relationships/image" Target="../media/image1.png"/><Relationship Id="rId1" Type="http://schemas.openxmlformats.org/officeDocument/2006/relationships/slideLayout" Target="../slideLayouts/slideLayout422.xml"/><Relationship Id="rId2" Type="http://schemas.openxmlformats.org/officeDocument/2006/relationships/slideLayout" Target="../slideLayouts/slideLayout423.xml"/><Relationship Id="rId3" Type="http://schemas.openxmlformats.org/officeDocument/2006/relationships/slideLayout" Target="../slideLayouts/slideLayout424.xml"/><Relationship Id="rId4" Type="http://schemas.openxmlformats.org/officeDocument/2006/relationships/slideLayout" Target="../slideLayouts/slideLayout425.xml"/><Relationship Id="rId5" Type="http://schemas.openxmlformats.org/officeDocument/2006/relationships/slideLayout" Target="../slideLayouts/slideLayout426.xml"/><Relationship Id="rId6" Type="http://schemas.openxmlformats.org/officeDocument/2006/relationships/slideLayout" Target="../slideLayouts/slideLayout427.xml"/><Relationship Id="rId7" Type="http://schemas.openxmlformats.org/officeDocument/2006/relationships/slideLayout" Target="../slideLayouts/slideLayout428.xml"/><Relationship Id="rId8" Type="http://schemas.openxmlformats.org/officeDocument/2006/relationships/slideLayout" Target="../slideLayouts/slideLayout429.xml"/><Relationship Id="rId9" Type="http://schemas.openxmlformats.org/officeDocument/2006/relationships/slideLayout" Target="../slideLayouts/slideLayout430.xml"/><Relationship Id="rId10"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3.xml"/><Relationship Id="rId12" Type="http://schemas.openxmlformats.org/officeDocument/2006/relationships/theme" Target="../theme/theme41.xml"/><Relationship Id="rId13" Type="http://schemas.openxmlformats.org/officeDocument/2006/relationships/image" Target="../media/image1.png"/><Relationship Id="rId1" Type="http://schemas.openxmlformats.org/officeDocument/2006/relationships/slideLayout" Target="../slideLayouts/slideLayout433.xml"/><Relationship Id="rId2" Type="http://schemas.openxmlformats.org/officeDocument/2006/relationships/slideLayout" Target="../slideLayouts/slideLayout434.xml"/><Relationship Id="rId3" Type="http://schemas.openxmlformats.org/officeDocument/2006/relationships/slideLayout" Target="../slideLayouts/slideLayout435.xml"/><Relationship Id="rId4" Type="http://schemas.openxmlformats.org/officeDocument/2006/relationships/slideLayout" Target="../slideLayouts/slideLayout436.xml"/><Relationship Id="rId5" Type="http://schemas.openxmlformats.org/officeDocument/2006/relationships/slideLayout" Target="../slideLayouts/slideLayout437.xml"/><Relationship Id="rId6" Type="http://schemas.openxmlformats.org/officeDocument/2006/relationships/slideLayout" Target="../slideLayouts/slideLayout438.xml"/><Relationship Id="rId7" Type="http://schemas.openxmlformats.org/officeDocument/2006/relationships/slideLayout" Target="../slideLayouts/slideLayout439.xml"/><Relationship Id="rId8" Type="http://schemas.openxmlformats.org/officeDocument/2006/relationships/slideLayout" Target="../slideLayouts/slideLayout440.xml"/><Relationship Id="rId9" Type="http://schemas.openxmlformats.org/officeDocument/2006/relationships/slideLayout" Target="../slideLayouts/slideLayout441.xml"/><Relationship Id="rId10"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4.xml"/><Relationship Id="rId12" Type="http://schemas.openxmlformats.org/officeDocument/2006/relationships/theme" Target="../theme/theme42.xml"/><Relationship Id="rId1" Type="http://schemas.openxmlformats.org/officeDocument/2006/relationships/slideLayout" Target="../slideLayouts/slideLayout444.xml"/><Relationship Id="rId2" Type="http://schemas.openxmlformats.org/officeDocument/2006/relationships/slideLayout" Target="../slideLayouts/slideLayout445.xml"/><Relationship Id="rId3" Type="http://schemas.openxmlformats.org/officeDocument/2006/relationships/slideLayout" Target="../slideLayouts/slideLayout446.xml"/><Relationship Id="rId4" Type="http://schemas.openxmlformats.org/officeDocument/2006/relationships/slideLayout" Target="../slideLayouts/slideLayout447.xml"/><Relationship Id="rId5" Type="http://schemas.openxmlformats.org/officeDocument/2006/relationships/slideLayout" Target="../slideLayouts/slideLayout448.xml"/><Relationship Id="rId6" Type="http://schemas.openxmlformats.org/officeDocument/2006/relationships/slideLayout" Target="../slideLayouts/slideLayout449.xml"/><Relationship Id="rId7" Type="http://schemas.openxmlformats.org/officeDocument/2006/relationships/slideLayout" Target="../slideLayouts/slideLayout450.xml"/><Relationship Id="rId8" Type="http://schemas.openxmlformats.org/officeDocument/2006/relationships/slideLayout" Target="../slideLayouts/slideLayout451.xml"/><Relationship Id="rId9" Type="http://schemas.openxmlformats.org/officeDocument/2006/relationships/slideLayout" Target="../slideLayouts/slideLayout452.xml"/><Relationship Id="rId10"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5.xml"/><Relationship Id="rId12" Type="http://schemas.openxmlformats.org/officeDocument/2006/relationships/theme" Target="../theme/theme43.xml"/><Relationship Id="rId13" Type="http://schemas.openxmlformats.org/officeDocument/2006/relationships/image" Target="../media/image1.png"/><Relationship Id="rId1" Type="http://schemas.openxmlformats.org/officeDocument/2006/relationships/slideLayout" Target="../slideLayouts/slideLayout455.xml"/><Relationship Id="rId2" Type="http://schemas.openxmlformats.org/officeDocument/2006/relationships/slideLayout" Target="../slideLayouts/slideLayout456.xml"/><Relationship Id="rId3" Type="http://schemas.openxmlformats.org/officeDocument/2006/relationships/slideLayout" Target="../slideLayouts/slideLayout457.xml"/><Relationship Id="rId4" Type="http://schemas.openxmlformats.org/officeDocument/2006/relationships/slideLayout" Target="../slideLayouts/slideLayout458.xml"/><Relationship Id="rId5" Type="http://schemas.openxmlformats.org/officeDocument/2006/relationships/slideLayout" Target="../slideLayouts/slideLayout459.xml"/><Relationship Id="rId6" Type="http://schemas.openxmlformats.org/officeDocument/2006/relationships/slideLayout" Target="../slideLayouts/slideLayout460.xml"/><Relationship Id="rId7" Type="http://schemas.openxmlformats.org/officeDocument/2006/relationships/slideLayout" Target="../slideLayouts/slideLayout461.xml"/><Relationship Id="rId8" Type="http://schemas.openxmlformats.org/officeDocument/2006/relationships/slideLayout" Target="../slideLayouts/slideLayout462.xml"/><Relationship Id="rId9" Type="http://schemas.openxmlformats.org/officeDocument/2006/relationships/slideLayout" Target="../slideLayouts/slideLayout463.xml"/><Relationship Id="rId10"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76.xml"/><Relationship Id="rId12" Type="http://schemas.openxmlformats.org/officeDocument/2006/relationships/theme" Target="../theme/theme44.xml"/><Relationship Id="rId1" Type="http://schemas.openxmlformats.org/officeDocument/2006/relationships/slideLayout" Target="../slideLayouts/slideLayout466.xml"/><Relationship Id="rId2" Type="http://schemas.openxmlformats.org/officeDocument/2006/relationships/slideLayout" Target="../slideLayouts/slideLayout467.xml"/><Relationship Id="rId3" Type="http://schemas.openxmlformats.org/officeDocument/2006/relationships/slideLayout" Target="../slideLayouts/slideLayout468.xml"/><Relationship Id="rId4" Type="http://schemas.openxmlformats.org/officeDocument/2006/relationships/slideLayout" Target="../slideLayouts/slideLayout469.xml"/><Relationship Id="rId5" Type="http://schemas.openxmlformats.org/officeDocument/2006/relationships/slideLayout" Target="../slideLayouts/slideLayout470.xml"/><Relationship Id="rId6" Type="http://schemas.openxmlformats.org/officeDocument/2006/relationships/slideLayout" Target="../slideLayouts/slideLayout471.xml"/><Relationship Id="rId7" Type="http://schemas.openxmlformats.org/officeDocument/2006/relationships/slideLayout" Target="../slideLayouts/slideLayout472.xml"/><Relationship Id="rId8" Type="http://schemas.openxmlformats.org/officeDocument/2006/relationships/slideLayout" Target="../slideLayouts/slideLayout473.xml"/><Relationship Id="rId9" Type="http://schemas.openxmlformats.org/officeDocument/2006/relationships/slideLayout" Target="../slideLayouts/slideLayout474.xml"/><Relationship Id="rId10"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87.xml"/><Relationship Id="rId12" Type="http://schemas.openxmlformats.org/officeDocument/2006/relationships/slideLayout" Target="../slideLayouts/slideLayout488.xml"/><Relationship Id="rId13" Type="http://schemas.openxmlformats.org/officeDocument/2006/relationships/slideLayout" Target="../slideLayouts/slideLayout489.xml"/><Relationship Id="rId14" Type="http://schemas.openxmlformats.org/officeDocument/2006/relationships/theme" Target="../theme/theme45.xml"/><Relationship Id="rId15" Type="http://schemas.openxmlformats.org/officeDocument/2006/relationships/image" Target="../media/image1.png"/><Relationship Id="rId1" Type="http://schemas.openxmlformats.org/officeDocument/2006/relationships/slideLayout" Target="../slideLayouts/slideLayout477.xml"/><Relationship Id="rId2" Type="http://schemas.openxmlformats.org/officeDocument/2006/relationships/slideLayout" Target="../slideLayouts/slideLayout478.xml"/><Relationship Id="rId3" Type="http://schemas.openxmlformats.org/officeDocument/2006/relationships/slideLayout" Target="../slideLayouts/slideLayout479.xml"/><Relationship Id="rId4" Type="http://schemas.openxmlformats.org/officeDocument/2006/relationships/slideLayout" Target="../slideLayouts/slideLayout480.xml"/><Relationship Id="rId5" Type="http://schemas.openxmlformats.org/officeDocument/2006/relationships/slideLayout" Target="../slideLayouts/slideLayout481.xml"/><Relationship Id="rId6" Type="http://schemas.openxmlformats.org/officeDocument/2006/relationships/slideLayout" Target="../slideLayouts/slideLayout482.xml"/><Relationship Id="rId7" Type="http://schemas.openxmlformats.org/officeDocument/2006/relationships/slideLayout" Target="../slideLayouts/slideLayout483.xml"/><Relationship Id="rId8" Type="http://schemas.openxmlformats.org/officeDocument/2006/relationships/slideLayout" Target="../slideLayouts/slideLayout484.xml"/><Relationship Id="rId9" Type="http://schemas.openxmlformats.org/officeDocument/2006/relationships/slideLayout" Target="../slideLayouts/slideLayout485.xml"/><Relationship Id="rId10"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0.xml"/><Relationship Id="rId12" Type="http://schemas.openxmlformats.org/officeDocument/2006/relationships/theme" Target="../theme/theme46.xml"/><Relationship Id="rId13" Type="http://schemas.openxmlformats.org/officeDocument/2006/relationships/image" Target="../media/image1.png"/><Relationship Id="rId1" Type="http://schemas.openxmlformats.org/officeDocument/2006/relationships/slideLayout" Target="../slideLayouts/slideLayout490.xml"/><Relationship Id="rId2" Type="http://schemas.openxmlformats.org/officeDocument/2006/relationships/slideLayout" Target="../slideLayouts/slideLayout491.xml"/><Relationship Id="rId3" Type="http://schemas.openxmlformats.org/officeDocument/2006/relationships/slideLayout" Target="../slideLayouts/slideLayout492.xml"/><Relationship Id="rId4" Type="http://schemas.openxmlformats.org/officeDocument/2006/relationships/slideLayout" Target="../slideLayouts/slideLayout493.xml"/><Relationship Id="rId5" Type="http://schemas.openxmlformats.org/officeDocument/2006/relationships/slideLayout" Target="../slideLayouts/slideLayout494.xml"/><Relationship Id="rId6" Type="http://schemas.openxmlformats.org/officeDocument/2006/relationships/slideLayout" Target="../slideLayouts/slideLayout495.xml"/><Relationship Id="rId7" Type="http://schemas.openxmlformats.org/officeDocument/2006/relationships/slideLayout" Target="../slideLayouts/slideLayout496.xml"/><Relationship Id="rId8" Type="http://schemas.openxmlformats.org/officeDocument/2006/relationships/slideLayout" Target="../slideLayouts/slideLayout497.xml"/><Relationship Id="rId9" Type="http://schemas.openxmlformats.org/officeDocument/2006/relationships/slideLayout" Target="../slideLayouts/slideLayout498.xml"/><Relationship Id="rId10"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theme" Target="../theme/theme47.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2.xml"/><Relationship Id="rId12" Type="http://schemas.openxmlformats.org/officeDocument/2006/relationships/slideLayout" Target="../slideLayouts/slideLayout523.xml"/><Relationship Id="rId13" Type="http://schemas.openxmlformats.org/officeDocument/2006/relationships/theme" Target="../theme/theme48.xml"/><Relationship Id="rId14" Type="http://schemas.openxmlformats.org/officeDocument/2006/relationships/image" Target="../media/image1.png"/><Relationship Id="rId1" Type="http://schemas.openxmlformats.org/officeDocument/2006/relationships/slideLayout" Target="../slideLayouts/slideLayout512.xml"/><Relationship Id="rId2" Type="http://schemas.openxmlformats.org/officeDocument/2006/relationships/slideLayout" Target="../slideLayouts/slideLayout513.xml"/><Relationship Id="rId3" Type="http://schemas.openxmlformats.org/officeDocument/2006/relationships/slideLayout" Target="../slideLayouts/slideLayout514.xml"/><Relationship Id="rId4" Type="http://schemas.openxmlformats.org/officeDocument/2006/relationships/slideLayout" Target="../slideLayouts/slideLayout515.xml"/><Relationship Id="rId5" Type="http://schemas.openxmlformats.org/officeDocument/2006/relationships/slideLayout" Target="../slideLayouts/slideLayout516.xml"/><Relationship Id="rId6" Type="http://schemas.openxmlformats.org/officeDocument/2006/relationships/slideLayout" Target="../slideLayouts/slideLayout517.xml"/><Relationship Id="rId7" Type="http://schemas.openxmlformats.org/officeDocument/2006/relationships/slideLayout" Target="../slideLayouts/slideLayout518.xml"/><Relationship Id="rId8" Type="http://schemas.openxmlformats.org/officeDocument/2006/relationships/slideLayout" Target="../slideLayouts/slideLayout519.xml"/><Relationship Id="rId9" Type="http://schemas.openxmlformats.org/officeDocument/2006/relationships/slideLayout" Target="../slideLayouts/slideLayout520.xml"/><Relationship Id="rId10"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4.xml"/><Relationship Id="rId12" Type="http://schemas.openxmlformats.org/officeDocument/2006/relationships/slideLayout" Target="../slideLayouts/slideLayout535.xml"/><Relationship Id="rId13" Type="http://schemas.openxmlformats.org/officeDocument/2006/relationships/theme" Target="../theme/theme49.xml"/><Relationship Id="rId14" Type="http://schemas.openxmlformats.org/officeDocument/2006/relationships/image" Target="../media/image7.jpeg"/><Relationship Id="rId15" Type="http://schemas.openxmlformats.org/officeDocument/2006/relationships/image" Target="../media/image1.png"/><Relationship Id="rId1" Type="http://schemas.openxmlformats.org/officeDocument/2006/relationships/slideLayout" Target="../slideLayouts/slideLayout524.xml"/><Relationship Id="rId2" Type="http://schemas.openxmlformats.org/officeDocument/2006/relationships/slideLayout" Target="../slideLayouts/slideLayout525.xml"/><Relationship Id="rId3" Type="http://schemas.openxmlformats.org/officeDocument/2006/relationships/slideLayout" Target="../slideLayouts/slideLayout526.xml"/><Relationship Id="rId4" Type="http://schemas.openxmlformats.org/officeDocument/2006/relationships/slideLayout" Target="../slideLayouts/slideLayout527.xml"/><Relationship Id="rId5" Type="http://schemas.openxmlformats.org/officeDocument/2006/relationships/slideLayout" Target="../slideLayouts/slideLayout528.xml"/><Relationship Id="rId6" Type="http://schemas.openxmlformats.org/officeDocument/2006/relationships/slideLayout" Target="../slideLayouts/slideLayout529.xml"/><Relationship Id="rId7" Type="http://schemas.openxmlformats.org/officeDocument/2006/relationships/slideLayout" Target="../slideLayouts/slideLayout530.xml"/><Relationship Id="rId8" Type="http://schemas.openxmlformats.org/officeDocument/2006/relationships/slideLayout" Target="../slideLayouts/slideLayout531.xml"/><Relationship Id="rId9" Type="http://schemas.openxmlformats.org/officeDocument/2006/relationships/slideLayout" Target="../slideLayouts/slideLayout532.xml"/><Relationship Id="rId10"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5.xml"/><Relationship Id="rId13" Type="http://schemas.openxmlformats.org/officeDocument/2006/relationships/image" Target="../media/image1.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46.xml"/><Relationship Id="rId12" Type="http://schemas.openxmlformats.org/officeDocument/2006/relationships/theme" Target="../theme/theme54.xml"/><Relationship Id="rId13" Type="http://schemas.openxmlformats.org/officeDocument/2006/relationships/image" Target="../media/image1.png"/><Relationship Id="rId1" Type="http://schemas.openxmlformats.org/officeDocument/2006/relationships/slideLayout" Target="../slideLayouts/slideLayout536.xml"/><Relationship Id="rId2" Type="http://schemas.openxmlformats.org/officeDocument/2006/relationships/slideLayout" Target="../slideLayouts/slideLayout537.xml"/><Relationship Id="rId3" Type="http://schemas.openxmlformats.org/officeDocument/2006/relationships/slideLayout" Target="../slideLayouts/slideLayout538.xml"/><Relationship Id="rId4" Type="http://schemas.openxmlformats.org/officeDocument/2006/relationships/slideLayout" Target="../slideLayouts/slideLayout539.xml"/><Relationship Id="rId5" Type="http://schemas.openxmlformats.org/officeDocument/2006/relationships/slideLayout" Target="../slideLayouts/slideLayout540.xml"/><Relationship Id="rId6" Type="http://schemas.openxmlformats.org/officeDocument/2006/relationships/slideLayout" Target="../slideLayouts/slideLayout541.xml"/><Relationship Id="rId7" Type="http://schemas.openxmlformats.org/officeDocument/2006/relationships/slideLayout" Target="../slideLayouts/slideLayout542.xml"/><Relationship Id="rId8" Type="http://schemas.openxmlformats.org/officeDocument/2006/relationships/slideLayout" Target="../slideLayouts/slideLayout543.xml"/><Relationship Id="rId9" Type="http://schemas.openxmlformats.org/officeDocument/2006/relationships/slideLayout" Target="../slideLayouts/slideLayout544.xml"/><Relationship Id="rId10" Type="http://schemas.openxmlformats.org/officeDocument/2006/relationships/slideLayout" Target="../slideLayouts/slideLayout545.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557.xml"/><Relationship Id="rId12" Type="http://schemas.openxmlformats.org/officeDocument/2006/relationships/theme" Target="../theme/theme55.xml"/><Relationship Id="rId13" Type="http://schemas.openxmlformats.org/officeDocument/2006/relationships/image" Target="../media/image1.png"/><Relationship Id="rId1" Type="http://schemas.openxmlformats.org/officeDocument/2006/relationships/slideLayout" Target="../slideLayouts/slideLayout547.xml"/><Relationship Id="rId2" Type="http://schemas.openxmlformats.org/officeDocument/2006/relationships/slideLayout" Target="../slideLayouts/slideLayout548.xml"/><Relationship Id="rId3" Type="http://schemas.openxmlformats.org/officeDocument/2006/relationships/slideLayout" Target="../slideLayouts/slideLayout549.xml"/><Relationship Id="rId4" Type="http://schemas.openxmlformats.org/officeDocument/2006/relationships/slideLayout" Target="../slideLayouts/slideLayout550.xml"/><Relationship Id="rId5" Type="http://schemas.openxmlformats.org/officeDocument/2006/relationships/slideLayout" Target="../slideLayouts/slideLayout551.xml"/><Relationship Id="rId6" Type="http://schemas.openxmlformats.org/officeDocument/2006/relationships/slideLayout" Target="../slideLayouts/slideLayout552.xml"/><Relationship Id="rId7" Type="http://schemas.openxmlformats.org/officeDocument/2006/relationships/slideLayout" Target="../slideLayouts/slideLayout553.xml"/><Relationship Id="rId8" Type="http://schemas.openxmlformats.org/officeDocument/2006/relationships/slideLayout" Target="../slideLayouts/slideLayout554.xml"/><Relationship Id="rId9" Type="http://schemas.openxmlformats.org/officeDocument/2006/relationships/slideLayout" Target="../slideLayouts/slideLayout555.xml"/><Relationship Id="rId10" Type="http://schemas.openxmlformats.org/officeDocument/2006/relationships/slideLayout" Target="../slideLayouts/slideLayout5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568.xml"/><Relationship Id="rId12" Type="http://schemas.openxmlformats.org/officeDocument/2006/relationships/theme" Target="../theme/theme56.xml"/><Relationship Id="rId13" Type="http://schemas.openxmlformats.org/officeDocument/2006/relationships/image" Target="../media/image1.png"/><Relationship Id="rId1" Type="http://schemas.openxmlformats.org/officeDocument/2006/relationships/slideLayout" Target="../slideLayouts/slideLayout558.xml"/><Relationship Id="rId2" Type="http://schemas.openxmlformats.org/officeDocument/2006/relationships/slideLayout" Target="../slideLayouts/slideLayout559.xml"/><Relationship Id="rId3" Type="http://schemas.openxmlformats.org/officeDocument/2006/relationships/slideLayout" Target="../slideLayouts/slideLayout560.xml"/><Relationship Id="rId4" Type="http://schemas.openxmlformats.org/officeDocument/2006/relationships/slideLayout" Target="../slideLayouts/slideLayout561.xml"/><Relationship Id="rId5" Type="http://schemas.openxmlformats.org/officeDocument/2006/relationships/slideLayout" Target="../slideLayouts/slideLayout562.xml"/><Relationship Id="rId6" Type="http://schemas.openxmlformats.org/officeDocument/2006/relationships/slideLayout" Target="../slideLayouts/slideLayout563.xml"/><Relationship Id="rId7" Type="http://schemas.openxmlformats.org/officeDocument/2006/relationships/slideLayout" Target="../slideLayouts/slideLayout564.xml"/><Relationship Id="rId8" Type="http://schemas.openxmlformats.org/officeDocument/2006/relationships/slideLayout" Target="../slideLayouts/slideLayout565.xml"/><Relationship Id="rId9" Type="http://schemas.openxmlformats.org/officeDocument/2006/relationships/slideLayout" Target="../slideLayouts/slideLayout566.xml"/><Relationship Id="rId10" Type="http://schemas.openxmlformats.org/officeDocument/2006/relationships/slideLayout" Target="../slideLayouts/slideLayout567.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579.xml"/><Relationship Id="rId12" Type="http://schemas.openxmlformats.org/officeDocument/2006/relationships/slideLayout" Target="../slideLayouts/slideLayout580.xml"/><Relationship Id="rId13" Type="http://schemas.openxmlformats.org/officeDocument/2006/relationships/theme" Target="../theme/theme57.xml"/><Relationship Id="rId14" Type="http://schemas.openxmlformats.org/officeDocument/2006/relationships/image" Target="../media/image8.png"/><Relationship Id="rId15" Type="http://schemas.openxmlformats.org/officeDocument/2006/relationships/image" Target="../media/image1.png"/><Relationship Id="rId1" Type="http://schemas.openxmlformats.org/officeDocument/2006/relationships/slideLayout" Target="../slideLayouts/slideLayout569.xml"/><Relationship Id="rId2" Type="http://schemas.openxmlformats.org/officeDocument/2006/relationships/slideLayout" Target="../slideLayouts/slideLayout570.xml"/><Relationship Id="rId3" Type="http://schemas.openxmlformats.org/officeDocument/2006/relationships/slideLayout" Target="../slideLayouts/slideLayout571.xml"/><Relationship Id="rId4" Type="http://schemas.openxmlformats.org/officeDocument/2006/relationships/slideLayout" Target="../slideLayouts/slideLayout572.xml"/><Relationship Id="rId5" Type="http://schemas.openxmlformats.org/officeDocument/2006/relationships/slideLayout" Target="../slideLayouts/slideLayout573.xml"/><Relationship Id="rId6" Type="http://schemas.openxmlformats.org/officeDocument/2006/relationships/slideLayout" Target="../slideLayouts/slideLayout574.xml"/><Relationship Id="rId7" Type="http://schemas.openxmlformats.org/officeDocument/2006/relationships/slideLayout" Target="../slideLayouts/slideLayout575.xml"/><Relationship Id="rId8" Type="http://schemas.openxmlformats.org/officeDocument/2006/relationships/slideLayout" Target="../slideLayouts/slideLayout576.xml"/><Relationship Id="rId9" Type="http://schemas.openxmlformats.org/officeDocument/2006/relationships/slideLayout" Target="../slideLayouts/slideLayout577.xml"/><Relationship Id="rId10" Type="http://schemas.openxmlformats.org/officeDocument/2006/relationships/slideLayout" Target="../slideLayouts/slideLayout578.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theme" Target="../theme/theme58.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02.xml"/><Relationship Id="rId12" Type="http://schemas.openxmlformats.org/officeDocument/2006/relationships/theme" Target="../theme/theme59.xml"/><Relationship Id="rId13" Type="http://schemas.openxmlformats.org/officeDocument/2006/relationships/image" Target="../media/image1.png"/><Relationship Id="rId1" Type="http://schemas.openxmlformats.org/officeDocument/2006/relationships/slideLayout" Target="../slideLayouts/slideLayout592.xml"/><Relationship Id="rId2" Type="http://schemas.openxmlformats.org/officeDocument/2006/relationships/slideLayout" Target="../slideLayouts/slideLayout593.xml"/><Relationship Id="rId3" Type="http://schemas.openxmlformats.org/officeDocument/2006/relationships/slideLayout" Target="../slideLayouts/slideLayout594.xml"/><Relationship Id="rId4" Type="http://schemas.openxmlformats.org/officeDocument/2006/relationships/slideLayout" Target="../slideLayouts/slideLayout595.xml"/><Relationship Id="rId5" Type="http://schemas.openxmlformats.org/officeDocument/2006/relationships/slideLayout" Target="../slideLayouts/slideLayout596.xml"/><Relationship Id="rId6" Type="http://schemas.openxmlformats.org/officeDocument/2006/relationships/slideLayout" Target="../slideLayouts/slideLayout597.xml"/><Relationship Id="rId7" Type="http://schemas.openxmlformats.org/officeDocument/2006/relationships/slideLayout" Target="../slideLayouts/slideLayout598.xml"/><Relationship Id="rId8" Type="http://schemas.openxmlformats.org/officeDocument/2006/relationships/slideLayout" Target="../slideLayouts/slideLayout599.xml"/><Relationship Id="rId9" Type="http://schemas.openxmlformats.org/officeDocument/2006/relationships/slideLayout" Target="../slideLayouts/slideLayout600.xml"/><Relationship Id="rId10" Type="http://schemas.openxmlformats.org/officeDocument/2006/relationships/slideLayout" Target="../slideLayouts/slideLayout60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13.xml"/><Relationship Id="rId12" Type="http://schemas.openxmlformats.org/officeDocument/2006/relationships/slideLayout" Target="../slideLayouts/slideLayout614.xml"/><Relationship Id="rId13" Type="http://schemas.openxmlformats.org/officeDocument/2006/relationships/theme" Target="../theme/theme60.xml"/><Relationship Id="rId14" Type="http://schemas.openxmlformats.org/officeDocument/2006/relationships/image" Target="../media/image1.png"/><Relationship Id="rId1" Type="http://schemas.openxmlformats.org/officeDocument/2006/relationships/slideLayout" Target="../slideLayouts/slideLayout603.xml"/><Relationship Id="rId2" Type="http://schemas.openxmlformats.org/officeDocument/2006/relationships/slideLayout" Target="../slideLayouts/slideLayout604.xml"/><Relationship Id="rId3" Type="http://schemas.openxmlformats.org/officeDocument/2006/relationships/slideLayout" Target="../slideLayouts/slideLayout605.xml"/><Relationship Id="rId4" Type="http://schemas.openxmlformats.org/officeDocument/2006/relationships/slideLayout" Target="../slideLayouts/slideLayout606.xml"/><Relationship Id="rId5" Type="http://schemas.openxmlformats.org/officeDocument/2006/relationships/slideLayout" Target="../slideLayouts/slideLayout607.xml"/><Relationship Id="rId6" Type="http://schemas.openxmlformats.org/officeDocument/2006/relationships/slideLayout" Target="../slideLayouts/slideLayout608.xml"/><Relationship Id="rId7" Type="http://schemas.openxmlformats.org/officeDocument/2006/relationships/slideLayout" Target="../slideLayouts/slideLayout609.xml"/><Relationship Id="rId8" Type="http://schemas.openxmlformats.org/officeDocument/2006/relationships/slideLayout" Target="../slideLayouts/slideLayout610.xml"/><Relationship Id="rId9" Type="http://schemas.openxmlformats.org/officeDocument/2006/relationships/slideLayout" Target="../slideLayouts/slideLayout611.xml"/><Relationship Id="rId10" Type="http://schemas.openxmlformats.org/officeDocument/2006/relationships/slideLayout" Target="../slideLayouts/slideLayout612.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25.xml"/><Relationship Id="rId12" Type="http://schemas.openxmlformats.org/officeDocument/2006/relationships/theme" Target="../theme/theme61.xml"/><Relationship Id="rId13" Type="http://schemas.openxmlformats.org/officeDocument/2006/relationships/image" Target="../media/image1.png"/><Relationship Id="rId1" Type="http://schemas.openxmlformats.org/officeDocument/2006/relationships/slideLayout" Target="../slideLayouts/slideLayout615.xml"/><Relationship Id="rId2" Type="http://schemas.openxmlformats.org/officeDocument/2006/relationships/slideLayout" Target="../slideLayouts/slideLayout616.xml"/><Relationship Id="rId3" Type="http://schemas.openxmlformats.org/officeDocument/2006/relationships/slideLayout" Target="../slideLayouts/slideLayout617.xml"/><Relationship Id="rId4" Type="http://schemas.openxmlformats.org/officeDocument/2006/relationships/slideLayout" Target="../slideLayouts/slideLayout618.xml"/><Relationship Id="rId5" Type="http://schemas.openxmlformats.org/officeDocument/2006/relationships/slideLayout" Target="../slideLayouts/slideLayout619.xml"/><Relationship Id="rId6" Type="http://schemas.openxmlformats.org/officeDocument/2006/relationships/slideLayout" Target="../slideLayouts/slideLayout620.xml"/><Relationship Id="rId7" Type="http://schemas.openxmlformats.org/officeDocument/2006/relationships/slideLayout" Target="../slideLayouts/slideLayout621.xml"/><Relationship Id="rId8" Type="http://schemas.openxmlformats.org/officeDocument/2006/relationships/slideLayout" Target="../slideLayouts/slideLayout622.xml"/><Relationship Id="rId9" Type="http://schemas.openxmlformats.org/officeDocument/2006/relationships/slideLayout" Target="../slideLayouts/slideLayout623.xml"/><Relationship Id="rId10" Type="http://schemas.openxmlformats.org/officeDocument/2006/relationships/slideLayout" Target="../slideLayouts/slideLayout624.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36.xml"/><Relationship Id="rId12" Type="http://schemas.openxmlformats.org/officeDocument/2006/relationships/theme" Target="../theme/theme62.xml"/><Relationship Id="rId1" Type="http://schemas.openxmlformats.org/officeDocument/2006/relationships/slideLayout" Target="../slideLayouts/slideLayout626.xml"/><Relationship Id="rId2" Type="http://schemas.openxmlformats.org/officeDocument/2006/relationships/slideLayout" Target="../slideLayouts/slideLayout627.xml"/><Relationship Id="rId3" Type="http://schemas.openxmlformats.org/officeDocument/2006/relationships/slideLayout" Target="../slideLayouts/slideLayout628.xml"/><Relationship Id="rId4" Type="http://schemas.openxmlformats.org/officeDocument/2006/relationships/slideLayout" Target="../slideLayouts/slideLayout629.xml"/><Relationship Id="rId5" Type="http://schemas.openxmlformats.org/officeDocument/2006/relationships/slideLayout" Target="../slideLayouts/slideLayout630.xml"/><Relationship Id="rId6" Type="http://schemas.openxmlformats.org/officeDocument/2006/relationships/slideLayout" Target="../slideLayouts/slideLayout631.xml"/><Relationship Id="rId7" Type="http://schemas.openxmlformats.org/officeDocument/2006/relationships/slideLayout" Target="../slideLayouts/slideLayout632.xml"/><Relationship Id="rId8" Type="http://schemas.openxmlformats.org/officeDocument/2006/relationships/slideLayout" Target="../slideLayouts/slideLayout633.xml"/><Relationship Id="rId9" Type="http://schemas.openxmlformats.org/officeDocument/2006/relationships/slideLayout" Target="../slideLayouts/slideLayout634.xml"/><Relationship Id="rId10" Type="http://schemas.openxmlformats.org/officeDocument/2006/relationships/slideLayout" Target="../slideLayouts/slideLayout635.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47.xml"/><Relationship Id="rId12" Type="http://schemas.openxmlformats.org/officeDocument/2006/relationships/theme" Target="../theme/theme63.xml"/><Relationship Id="rId1" Type="http://schemas.openxmlformats.org/officeDocument/2006/relationships/slideLayout" Target="../slideLayouts/slideLayout637.xml"/><Relationship Id="rId2" Type="http://schemas.openxmlformats.org/officeDocument/2006/relationships/slideLayout" Target="../slideLayouts/slideLayout638.xml"/><Relationship Id="rId3" Type="http://schemas.openxmlformats.org/officeDocument/2006/relationships/slideLayout" Target="../slideLayouts/slideLayout639.xml"/><Relationship Id="rId4" Type="http://schemas.openxmlformats.org/officeDocument/2006/relationships/slideLayout" Target="../slideLayouts/slideLayout640.xml"/><Relationship Id="rId5" Type="http://schemas.openxmlformats.org/officeDocument/2006/relationships/slideLayout" Target="../slideLayouts/slideLayout641.xml"/><Relationship Id="rId6" Type="http://schemas.openxmlformats.org/officeDocument/2006/relationships/slideLayout" Target="../slideLayouts/slideLayout642.xml"/><Relationship Id="rId7" Type="http://schemas.openxmlformats.org/officeDocument/2006/relationships/slideLayout" Target="../slideLayouts/slideLayout643.xml"/><Relationship Id="rId8" Type="http://schemas.openxmlformats.org/officeDocument/2006/relationships/slideLayout" Target="../slideLayouts/slideLayout644.xml"/><Relationship Id="rId9" Type="http://schemas.openxmlformats.org/officeDocument/2006/relationships/slideLayout" Target="../slideLayouts/slideLayout645.xml"/><Relationship Id="rId10" Type="http://schemas.openxmlformats.org/officeDocument/2006/relationships/slideLayout" Target="../slideLayouts/slideLayout646.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658.xml"/><Relationship Id="rId12" Type="http://schemas.openxmlformats.org/officeDocument/2006/relationships/theme" Target="../theme/theme64.xml"/><Relationship Id="rId1" Type="http://schemas.openxmlformats.org/officeDocument/2006/relationships/slideLayout" Target="../slideLayouts/slideLayout648.xml"/><Relationship Id="rId2" Type="http://schemas.openxmlformats.org/officeDocument/2006/relationships/slideLayout" Target="../slideLayouts/slideLayout649.xml"/><Relationship Id="rId3" Type="http://schemas.openxmlformats.org/officeDocument/2006/relationships/slideLayout" Target="../slideLayouts/slideLayout650.xml"/><Relationship Id="rId4" Type="http://schemas.openxmlformats.org/officeDocument/2006/relationships/slideLayout" Target="../slideLayouts/slideLayout651.xml"/><Relationship Id="rId5" Type="http://schemas.openxmlformats.org/officeDocument/2006/relationships/slideLayout" Target="../slideLayouts/slideLayout652.xml"/><Relationship Id="rId6" Type="http://schemas.openxmlformats.org/officeDocument/2006/relationships/slideLayout" Target="../slideLayouts/slideLayout653.xml"/><Relationship Id="rId7" Type="http://schemas.openxmlformats.org/officeDocument/2006/relationships/slideLayout" Target="../slideLayouts/slideLayout654.xml"/><Relationship Id="rId8" Type="http://schemas.openxmlformats.org/officeDocument/2006/relationships/slideLayout" Target="../slideLayouts/slideLayout655.xml"/><Relationship Id="rId9" Type="http://schemas.openxmlformats.org/officeDocument/2006/relationships/slideLayout" Target="../slideLayouts/slideLayout656.xml"/><Relationship Id="rId10" Type="http://schemas.openxmlformats.org/officeDocument/2006/relationships/slideLayout" Target="../slideLayouts/slideLayout657.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669.xml"/><Relationship Id="rId12" Type="http://schemas.openxmlformats.org/officeDocument/2006/relationships/theme" Target="../theme/theme65.xml"/><Relationship Id="rId1" Type="http://schemas.openxmlformats.org/officeDocument/2006/relationships/slideLayout" Target="../slideLayouts/slideLayout659.xml"/><Relationship Id="rId2" Type="http://schemas.openxmlformats.org/officeDocument/2006/relationships/slideLayout" Target="../slideLayouts/slideLayout660.xml"/><Relationship Id="rId3" Type="http://schemas.openxmlformats.org/officeDocument/2006/relationships/slideLayout" Target="../slideLayouts/slideLayout661.xml"/><Relationship Id="rId4" Type="http://schemas.openxmlformats.org/officeDocument/2006/relationships/slideLayout" Target="../slideLayouts/slideLayout662.xml"/><Relationship Id="rId5" Type="http://schemas.openxmlformats.org/officeDocument/2006/relationships/slideLayout" Target="../slideLayouts/slideLayout663.xml"/><Relationship Id="rId6" Type="http://schemas.openxmlformats.org/officeDocument/2006/relationships/slideLayout" Target="../slideLayouts/slideLayout664.xml"/><Relationship Id="rId7" Type="http://schemas.openxmlformats.org/officeDocument/2006/relationships/slideLayout" Target="../slideLayouts/slideLayout665.xml"/><Relationship Id="rId8" Type="http://schemas.openxmlformats.org/officeDocument/2006/relationships/slideLayout" Target="../slideLayouts/slideLayout666.xml"/><Relationship Id="rId9" Type="http://schemas.openxmlformats.org/officeDocument/2006/relationships/slideLayout" Target="../slideLayouts/slideLayout667.xml"/><Relationship Id="rId10" Type="http://schemas.openxmlformats.org/officeDocument/2006/relationships/slideLayout" Target="../slideLayouts/slideLayout668.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680.xml"/><Relationship Id="rId12" Type="http://schemas.openxmlformats.org/officeDocument/2006/relationships/slideLayout" Target="../slideLayouts/slideLayout681.xml"/><Relationship Id="rId13" Type="http://schemas.openxmlformats.org/officeDocument/2006/relationships/theme" Target="../theme/theme66.xml"/><Relationship Id="rId1" Type="http://schemas.openxmlformats.org/officeDocument/2006/relationships/slideLayout" Target="../slideLayouts/slideLayout670.xml"/><Relationship Id="rId2" Type="http://schemas.openxmlformats.org/officeDocument/2006/relationships/slideLayout" Target="../slideLayouts/slideLayout671.xml"/><Relationship Id="rId3" Type="http://schemas.openxmlformats.org/officeDocument/2006/relationships/slideLayout" Target="../slideLayouts/slideLayout672.xml"/><Relationship Id="rId4" Type="http://schemas.openxmlformats.org/officeDocument/2006/relationships/slideLayout" Target="../slideLayouts/slideLayout673.xml"/><Relationship Id="rId5" Type="http://schemas.openxmlformats.org/officeDocument/2006/relationships/slideLayout" Target="../slideLayouts/slideLayout674.xml"/><Relationship Id="rId6" Type="http://schemas.openxmlformats.org/officeDocument/2006/relationships/slideLayout" Target="../slideLayouts/slideLayout675.xml"/><Relationship Id="rId7" Type="http://schemas.openxmlformats.org/officeDocument/2006/relationships/slideLayout" Target="../slideLayouts/slideLayout676.xml"/><Relationship Id="rId8" Type="http://schemas.openxmlformats.org/officeDocument/2006/relationships/slideLayout" Target="../slideLayouts/slideLayout677.xml"/><Relationship Id="rId9" Type="http://schemas.openxmlformats.org/officeDocument/2006/relationships/slideLayout" Target="../slideLayouts/slideLayout678.xml"/><Relationship Id="rId10" Type="http://schemas.openxmlformats.org/officeDocument/2006/relationships/slideLayout" Target="../slideLayouts/slideLayout679.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692.xml"/><Relationship Id="rId12" Type="http://schemas.openxmlformats.org/officeDocument/2006/relationships/slideLayout" Target="../slideLayouts/slideLayout693.xml"/><Relationship Id="rId13" Type="http://schemas.openxmlformats.org/officeDocument/2006/relationships/theme" Target="../theme/theme67.xml"/><Relationship Id="rId14" Type="http://schemas.openxmlformats.org/officeDocument/2006/relationships/image" Target="../media/image1.png"/><Relationship Id="rId1" Type="http://schemas.openxmlformats.org/officeDocument/2006/relationships/slideLayout" Target="../slideLayouts/slideLayout682.xml"/><Relationship Id="rId2" Type="http://schemas.openxmlformats.org/officeDocument/2006/relationships/slideLayout" Target="../slideLayouts/slideLayout683.xml"/><Relationship Id="rId3" Type="http://schemas.openxmlformats.org/officeDocument/2006/relationships/slideLayout" Target="../slideLayouts/slideLayout684.xml"/><Relationship Id="rId4" Type="http://schemas.openxmlformats.org/officeDocument/2006/relationships/slideLayout" Target="../slideLayouts/slideLayout685.xml"/><Relationship Id="rId5" Type="http://schemas.openxmlformats.org/officeDocument/2006/relationships/slideLayout" Target="../slideLayouts/slideLayout686.xml"/><Relationship Id="rId6" Type="http://schemas.openxmlformats.org/officeDocument/2006/relationships/slideLayout" Target="../slideLayouts/slideLayout687.xml"/><Relationship Id="rId7" Type="http://schemas.openxmlformats.org/officeDocument/2006/relationships/slideLayout" Target="../slideLayouts/slideLayout688.xml"/><Relationship Id="rId8" Type="http://schemas.openxmlformats.org/officeDocument/2006/relationships/slideLayout" Target="../slideLayouts/slideLayout689.xml"/><Relationship Id="rId9" Type="http://schemas.openxmlformats.org/officeDocument/2006/relationships/slideLayout" Target="../slideLayouts/slideLayout690.xml"/><Relationship Id="rId10" Type="http://schemas.openxmlformats.org/officeDocument/2006/relationships/slideLayout" Target="../slideLayouts/slideLayout691.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04.xml"/><Relationship Id="rId12" Type="http://schemas.openxmlformats.org/officeDocument/2006/relationships/theme" Target="../theme/theme68.xml"/><Relationship Id="rId13" Type="http://schemas.openxmlformats.org/officeDocument/2006/relationships/image" Target="../media/image1.png"/><Relationship Id="rId1" Type="http://schemas.openxmlformats.org/officeDocument/2006/relationships/slideLayout" Target="../slideLayouts/slideLayout694.xml"/><Relationship Id="rId2" Type="http://schemas.openxmlformats.org/officeDocument/2006/relationships/slideLayout" Target="../slideLayouts/slideLayout695.xml"/><Relationship Id="rId3" Type="http://schemas.openxmlformats.org/officeDocument/2006/relationships/slideLayout" Target="../slideLayouts/slideLayout696.xml"/><Relationship Id="rId4" Type="http://schemas.openxmlformats.org/officeDocument/2006/relationships/slideLayout" Target="../slideLayouts/slideLayout697.xml"/><Relationship Id="rId5" Type="http://schemas.openxmlformats.org/officeDocument/2006/relationships/slideLayout" Target="../slideLayouts/slideLayout698.xml"/><Relationship Id="rId6" Type="http://schemas.openxmlformats.org/officeDocument/2006/relationships/slideLayout" Target="../slideLayouts/slideLayout699.xml"/><Relationship Id="rId7" Type="http://schemas.openxmlformats.org/officeDocument/2006/relationships/slideLayout" Target="../slideLayouts/slideLayout700.xml"/><Relationship Id="rId8" Type="http://schemas.openxmlformats.org/officeDocument/2006/relationships/slideLayout" Target="../slideLayouts/slideLayout701.xml"/><Relationship Id="rId9" Type="http://schemas.openxmlformats.org/officeDocument/2006/relationships/slideLayout" Target="../slideLayouts/slideLayout702.xml"/><Relationship Id="rId10" Type="http://schemas.openxmlformats.org/officeDocument/2006/relationships/slideLayout" Target="../slideLayouts/slideLayout70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15.xml"/><Relationship Id="rId12" Type="http://schemas.openxmlformats.org/officeDocument/2006/relationships/theme" Target="../theme/theme69.xml"/><Relationship Id="rId1" Type="http://schemas.openxmlformats.org/officeDocument/2006/relationships/slideLayout" Target="../slideLayouts/slideLayout705.xml"/><Relationship Id="rId2" Type="http://schemas.openxmlformats.org/officeDocument/2006/relationships/slideLayout" Target="../slideLayouts/slideLayout706.xml"/><Relationship Id="rId3" Type="http://schemas.openxmlformats.org/officeDocument/2006/relationships/slideLayout" Target="../slideLayouts/slideLayout707.xml"/><Relationship Id="rId4" Type="http://schemas.openxmlformats.org/officeDocument/2006/relationships/slideLayout" Target="../slideLayouts/slideLayout708.xml"/><Relationship Id="rId5" Type="http://schemas.openxmlformats.org/officeDocument/2006/relationships/slideLayout" Target="../slideLayouts/slideLayout709.xml"/><Relationship Id="rId6" Type="http://schemas.openxmlformats.org/officeDocument/2006/relationships/slideLayout" Target="../slideLayouts/slideLayout710.xml"/><Relationship Id="rId7" Type="http://schemas.openxmlformats.org/officeDocument/2006/relationships/slideLayout" Target="../slideLayouts/slideLayout711.xml"/><Relationship Id="rId8" Type="http://schemas.openxmlformats.org/officeDocument/2006/relationships/slideLayout" Target="../slideLayouts/slideLayout712.xml"/><Relationship Id="rId9" Type="http://schemas.openxmlformats.org/officeDocument/2006/relationships/slideLayout" Target="../slideLayouts/slideLayout713.xml"/><Relationship Id="rId10" Type="http://schemas.openxmlformats.org/officeDocument/2006/relationships/slideLayout" Target="../slideLayouts/slideLayout71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26.xml"/><Relationship Id="rId12" Type="http://schemas.openxmlformats.org/officeDocument/2006/relationships/theme" Target="../theme/theme70.xml"/><Relationship Id="rId1" Type="http://schemas.openxmlformats.org/officeDocument/2006/relationships/slideLayout" Target="../slideLayouts/slideLayout716.xml"/><Relationship Id="rId2" Type="http://schemas.openxmlformats.org/officeDocument/2006/relationships/slideLayout" Target="../slideLayouts/slideLayout717.xml"/><Relationship Id="rId3" Type="http://schemas.openxmlformats.org/officeDocument/2006/relationships/slideLayout" Target="../slideLayouts/slideLayout718.xml"/><Relationship Id="rId4" Type="http://schemas.openxmlformats.org/officeDocument/2006/relationships/slideLayout" Target="../slideLayouts/slideLayout719.xml"/><Relationship Id="rId5" Type="http://schemas.openxmlformats.org/officeDocument/2006/relationships/slideLayout" Target="../slideLayouts/slideLayout720.xml"/><Relationship Id="rId6" Type="http://schemas.openxmlformats.org/officeDocument/2006/relationships/slideLayout" Target="../slideLayouts/slideLayout721.xml"/><Relationship Id="rId7" Type="http://schemas.openxmlformats.org/officeDocument/2006/relationships/slideLayout" Target="../slideLayouts/slideLayout722.xml"/><Relationship Id="rId8" Type="http://schemas.openxmlformats.org/officeDocument/2006/relationships/slideLayout" Target="../slideLayouts/slideLayout723.xml"/><Relationship Id="rId9" Type="http://schemas.openxmlformats.org/officeDocument/2006/relationships/slideLayout" Target="../slideLayouts/slideLayout724.xml"/><Relationship Id="rId10" Type="http://schemas.openxmlformats.org/officeDocument/2006/relationships/slideLayout" Target="../slideLayouts/slideLayout725.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37.xml"/><Relationship Id="rId12" Type="http://schemas.openxmlformats.org/officeDocument/2006/relationships/theme" Target="../theme/theme71.xml"/><Relationship Id="rId13" Type="http://schemas.openxmlformats.org/officeDocument/2006/relationships/image" Target="../media/image1.png"/><Relationship Id="rId1" Type="http://schemas.openxmlformats.org/officeDocument/2006/relationships/slideLayout" Target="../slideLayouts/slideLayout727.xml"/><Relationship Id="rId2" Type="http://schemas.openxmlformats.org/officeDocument/2006/relationships/slideLayout" Target="../slideLayouts/slideLayout728.xml"/><Relationship Id="rId3" Type="http://schemas.openxmlformats.org/officeDocument/2006/relationships/slideLayout" Target="../slideLayouts/slideLayout729.xml"/><Relationship Id="rId4" Type="http://schemas.openxmlformats.org/officeDocument/2006/relationships/slideLayout" Target="../slideLayouts/slideLayout730.xml"/><Relationship Id="rId5" Type="http://schemas.openxmlformats.org/officeDocument/2006/relationships/slideLayout" Target="../slideLayouts/slideLayout731.xml"/><Relationship Id="rId6" Type="http://schemas.openxmlformats.org/officeDocument/2006/relationships/slideLayout" Target="../slideLayouts/slideLayout732.xml"/><Relationship Id="rId7" Type="http://schemas.openxmlformats.org/officeDocument/2006/relationships/slideLayout" Target="../slideLayouts/slideLayout733.xml"/><Relationship Id="rId8" Type="http://schemas.openxmlformats.org/officeDocument/2006/relationships/slideLayout" Target="../slideLayouts/slideLayout734.xml"/><Relationship Id="rId9" Type="http://schemas.openxmlformats.org/officeDocument/2006/relationships/slideLayout" Target="../slideLayouts/slideLayout735.xml"/><Relationship Id="rId10" Type="http://schemas.openxmlformats.org/officeDocument/2006/relationships/slideLayout" Target="../slideLayouts/slideLayout736.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48.xml"/><Relationship Id="rId12" Type="http://schemas.openxmlformats.org/officeDocument/2006/relationships/theme" Target="../theme/theme72.xml"/><Relationship Id="rId13" Type="http://schemas.openxmlformats.org/officeDocument/2006/relationships/image" Target="../media/image1.png"/><Relationship Id="rId1" Type="http://schemas.openxmlformats.org/officeDocument/2006/relationships/slideLayout" Target="../slideLayouts/slideLayout738.xml"/><Relationship Id="rId2" Type="http://schemas.openxmlformats.org/officeDocument/2006/relationships/slideLayout" Target="../slideLayouts/slideLayout739.xml"/><Relationship Id="rId3" Type="http://schemas.openxmlformats.org/officeDocument/2006/relationships/slideLayout" Target="../slideLayouts/slideLayout740.xml"/><Relationship Id="rId4" Type="http://schemas.openxmlformats.org/officeDocument/2006/relationships/slideLayout" Target="../slideLayouts/slideLayout741.xml"/><Relationship Id="rId5" Type="http://schemas.openxmlformats.org/officeDocument/2006/relationships/slideLayout" Target="../slideLayouts/slideLayout742.xml"/><Relationship Id="rId6" Type="http://schemas.openxmlformats.org/officeDocument/2006/relationships/slideLayout" Target="../slideLayouts/slideLayout743.xml"/><Relationship Id="rId7" Type="http://schemas.openxmlformats.org/officeDocument/2006/relationships/slideLayout" Target="../slideLayouts/slideLayout744.xml"/><Relationship Id="rId8" Type="http://schemas.openxmlformats.org/officeDocument/2006/relationships/slideLayout" Target="../slideLayouts/slideLayout745.xml"/><Relationship Id="rId9" Type="http://schemas.openxmlformats.org/officeDocument/2006/relationships/slideLayout" Target="../slideLayouts/slideLayout746.xml"/><Relationship Id="rId10" Type="http://schemas.openxmlformats.org/officeDocument/2006/relationships/slideLayout" Target="../slideLayouts/slideLayout74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759.xml"/><Relationship Id="rId12" Type="http://schemas.openxmlformats.org/officeDocument/2006/relationships/theme" Target="../theme/theme73.xml"/><Relationship Id="rId1" Type="http://schemas.openxmlformats.org/officeDocument/2006/relationships/slideLayout" Target="../slideLayouts/slideLayout749.xml"/><Relationship Id="rId2" Type="http://schemas.openxmlformats.org/officeDocument/2006/relationships/slideLayout" Target="../slideLayouts/slideLayout750.xml"/><Relationship Id="rId3" Type="http://schemas.openxmlformats.org/officeDocument/2006/relationships/slideLayout" Target="../slideLayouts/slideLayout751.xml"/><Relationship Id="rId4" Type="http://schemas.openxmlformats.org/officeDocument/2006/relationships/slideLayout" Target="../slideLayouts/slideLayout752.xml"/><Relationship Id="rId5" Type="http://schemas.openxmlformats.org/officeDocument/2006/relationships/slideLayout" Target="../slideLayouts/slideLayout753.xml"/><Relationship Id="rId6" Type="http://schemas.openxmlformats.org/officeDocument/2006/relationships/slideLayout" Target="../slideLayouts/slideLayout754.xml"/><Relationship Id="rId7" Type="http://schemas.openxmlformats.org/officeDocument/2006/relationships/slideLayout" Target="../slideLayouts/slideLayout755.xml"/><Relationship Id="rId8" Type="http://schemas.openxmlformats.org/officeDocument/2006/relationships/slideLayout" Target="../slideLayouts/slideLayout756.xml"/><Relationship Id="rId9" Type="http://schemas.openxmlformats.org/officeDocument/2006/relationships/slideLayout" Target="../slideLayouts/slideLayout757.xml"/><Relationship Id="rId10" Type="http://schemas.openxmlformats.org/officeDocument/2006/relationships/slideLayout" Target="../slideLayouts/slideLayout75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770.xml"/><Relationship Id="rId12" Type="http://schemas.openxmlformats.org/officeDocument/2006/relationships/theme" Target="../theme/theme74.xml"/><Relationship Id="rId13" Type="http://schemas.openxmlformats.org/officeDocument/2006/relationships/image" Target="../media/image1.png"/><Relationship Id="rId1" Type="http://schemas.openxmlformats.org/officeDocument/2006/relationships/slideLayout" Target="../slideLayouts/slideLayout760.xml"/><Relationship Id="rId2" Type="http://schemas.openxmlformats.org/officeDocument/2006/relationships/slideLayout" Target="../slideLayouts/slideLayout761.xml"/><Relationship Id="rId3" Type="http://schemas.openxmlformats.org/officeDocument/2006/relationships/slideLayout" Target="../slideLayouts/slideLayout762.xml"/><Relationship Id="rId4" Type="http://schemas.openxmlformats.org/officeDocument/2006/relationships/slideLayout" Target="../slideLayouts/slideLayout763.xml"/><Relationship Id="rId5" Type="http://schemas.openxmlformats.org/officeDocument/2006/relationships/slideLayout" Target="../slideLayouts/slideLayout764.xml"/><Relationship Id="rId6" Type="http://schemas.openxmlformats.org/officeDocument/2006/relationships/slideLayout" Target="../slideLayouts/slideLayout765.xml"/><Relationship Id="rId7" Type="http://schemas.openxmlformats.org/officeDocument/2006/relationships/slideLayout" Target="../slideLayouts/slideLayout766.xml"/><Relationship Id="rId8" Type="http://schemas.openxmlformats.org/officeDocument/2006/relationships/slideLayout" Target="../slideLayouts/slideLayout767.xml"/><Relationship Id="rId9" Type="http://schemas.openxmlformats.org/officeDocument/2006/relationships/slideLayout" Target="../slideLayouts/slideLayout768.xml"/><Relationship Id="rId10" Type="http://schemas.openxmlformats.org/officeDocument/2006/relationships/slideLayout" Target="../slideLayouts/slideLayout769.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781.xml"/><Relationship Id="rId12" Type="http://schemas.openxmlformats.org/officeDocument/2006/relationships/theme" Target="../theme/theme75.xml"/><Relationship Id="rId13" Type="http://schemas.openxmlformats.org/officeDocument/2006/relationships/image" Target="../media/image1.png"/><Relationship Id="rId1" Type="http://schemas.openxmlformats.org/officeDocument/2006/relationships/slideLayout" Target="../slideLayouts/slideLayout771.xml"/><Relationship Id="rId2" Type="http://schemas.openxmlformats.org/officeDocument/2006/relationships/slideLayout" Target="../slideLayouts/slideLayout772.xml"/><Relationship Id="rId3" Type="http://schemas.openxmlformats.org/officeDocument/2006/relationships/slideLayout" Target="../slideLayouts/slideLayout773.xml"/><Relationship Id="rId4" Type="http://schemas.openxmlformats.org/officeDocument/2006/relationships/slideLayout" Target="../slideLayouts/slideLayout774.xml"/><Relationship Id="rId5" Type="http://schemas.openxmlformats.org/officeDocument/2006/relationships/slideLayout" Target="../slideLayouts/slideLayout775.xml"/><Relationship Id="rId6" Type="http://schemas.openxmlformats.org/officeDocument/2006/relationships/slideLayout" Target="../slideLayouts/slideLayout776.xml"/><Relationship Id="rId7" Type="http://schemas.openxmlformats.org/officeDocument/2006/relationships/slideLayout" Target="../slideLayouts/slideLayout777.xml"/><Relationship Id="rId8" Type="http://schemas.openxmlformats.org/officeDocument/2006/relationships/slideLayout" Target="../slideLayouts/slideLayout778.xml"/><Relationship Id="rId9" Type="http://schemas.openxmlformats.org/officeDocument/2006/relationships/slideLayout" Target="../slideLayouts/slideLayout779.xml"/><Relationship Id="rId10" Type="http://schemas.openxmlformats.org/officeDocument/2006/relationships/slideLayout" Target="../slideLayouts/slideLayout780.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792.xml"/><Relationship Id="rId12" Type="http://schemas.openxmlformats.org/officeDocument/2006/relationships/theme" Target="../theme/theme76.xml"/><Relationship Id="rId13" Type="http://schemas.openxmlformats.org/officeDocument/2006/relationships/image" Target="../media/image1.png"/><Relationship Id="rId1" Type="http://schemas.openxmlformats.org/officeDocument/2006/relationships/slideLayout" Target="../slideLayouts/slideLayout782.xml"/><Relationship Id="rId2" Type="http://schemas.openxmlformats.org/officeDocument/2006/relationships/slideLayout" Target="../slideLayouts/slideLayout783.xml"/><Relationship Id="rId3" Type="http://schemas.openxmlformats.org/officeDocument/2006/relationships/slideLayout" Target="../slideLayouts/slideLayout784.xml"/><Relationship Id="rId4" Type="http://schemas.openxmlformats.org/officeDocument/2006/relationships/slideLayout" Target="../slideLayouts/slideLayout785.xml"/><Relationship Id="rId5" Type="http://schemas.openxmlformats.org/officeDocument/2006/relationships/slideLayout" Target="../slideLayouts/slideLayout786.xml"/><Relationship Id="rId6" Type="http://schemas.openxmlformats.org/officeDocument/2006/relationships/slideLayout" Target="../slideLayouts/slideLayout787.xml"/><Relationship Id="rId7" Type="http://schemas.openxmlformats.org/officeDocument/2006/relationships/slideLayout" Target="../slideLayouts/slideLayout788.xml"/><Relationship Id="rId8" Type="http://schemas.openxmlformats.org/officeDocument/2006/relationships/slideLayout" Target="../slideLayouts/slideLayout789.xml"/><Relationship Id="rId9" Type="http://schemas.openxmlformats.org/officeDocument/2006/relationships/slideLayout" Target="../slideLayouts/slideLayout790.xml"/><Relationship Id="rId10" Type="http://schemas.openxmlformats.org/officeDocument/2006/relationships/slideLayout" Target="../slideLayouts/slideLayout791.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803.xml"/><Relationship Id="rId12" Type="http://schemas.openxmlformats.org/officeDocument/2006/relationships/theme" Target="../theme/theme77.xml"/><Relationship Id="rId1" Type="http://schemas.openxmlformats.org/officeDocument/2006/relationships/slideLayout" Target="../slideLayouts/slideLayout793.xml"/><Relationship Id="rId2" Type="http://schemas.openxmlformats.org/officeDocument/2006/relationships/slideLayout" Target="../slideLayouts/slideLayout794.xml"/><Relationship Id="rId3" Type="http://schemas.openxmlformats.org/officeDocument/2006/relationships/slideLayout" Target="../slideLayouts/slideLayout795.xml"/><Relationship Id="rId4" Type="http://schemas.openxmlformats.org/officeDocument/2006/relationships/slideLayout" Target="../slideLayouts/slideLayout796.xml"/><Relationship Id="rId5" Type="http://schemas.openxmlformats.org/officeDocument/2006/relationships/slideLayout" Target="../slideLayouts/slideLayout797.xml"/><Relationship Id="rId6" Type="http://schemas.openxmlformats.org/officeDocument/2006/relationships/slideLayout" Target="../slideLayouts/slideLayout798.xml"/><Relationship Id="rId7" Type="http://schemas.openxmlformats.org/officeDocument/2006/relationships/slideLayout" Target="../slideLayouts/slideLayout799.xml"/><Relationship Id="rId8" Type="http://schemas.openxmlformats.org/officeDocument/2006/relationships/slideLayout" Target="../slideLayouts/slideLayout800.xml"/><Relationship Id="rId9" Type="http://schemas.openxmlformats.org/officeDocument/2006/relationships/slideLayout" Target="../slideLayouts/slideLayout801.xml"/><Relationship Id="rId10" Type="http://schemas.openxmlformats.org/officeDocument/2006/relationships/slideLayout" Target="../slideLayouts/slideLayout802.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814.xml"/><Relationship Id="rId12" Type="http://schemas.openxmlformats.org/officeDocument/2006/relationships/theme" Target="../theme/theme78.xml"/><Relationship Id="rId1" Type="http://schemas.openxmlformats.org/officeDocument/2006/relationships/slideLayout" Target="../slideLayouts/slideLayout804.xml"/><Relationship Id="rId2" Type="http://schemas.openxmlformats.org/officeDocument/2006/relationships/slideLayout" Target="../slideLayouts/slideLayout805.xml"/><Relationship Id="rId3" Type="http://schemas.openxmlformats.org/officeDocument/2006/relationships/slideLayout" Target="../slideLayouts/slideLayout806.xml"/><Relationship Id="rId4" Type="http://schemas.openxmlformats.org/officeDocument/2006/relationships/slideLayout" Target="../slideLayouts/slideLayout807.xml"/><Relationship Id="rId5" Type="http://schemas.openxmlformats.org/officeDocument/2006/relationships/slideLayout" Target="../slideLayouts/slideLayout808.xml"/><Relationship Id="rId6" Type="http://schemas.openxmlformats.org/officeDocument/2006/relationships/slideLayout" Target="../slideLayouts/slideLayout809.xml"/><Relationship Id="rId7" Type="http://schemas.openxmlformats.org/officeDocument/2006/relationships/slideLayout" Target="../slideLayouts/slideLayout810.xml"/><Relationship Id="rId8" Type="http://schemas.openxmlformats.org/officeDocument/2006/relationships/slideLayout" Target="../slideLayouts/slideLayout811.xml"/><Relationship Id="rId9" Type="http://schemas.openxmlformats.org/officeDocument/2006/relationships/slideLayout" Target="../slideLayouts/slideLayout812.xml"/><Relationship Id="rId10" Type="http://schemas.openxmlformats.org/officeDocument/2006/relationships/slideLayout" Target="../slideLayouts/slideLayout813.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825.xml"/><Relationship Id="rId12" Type="http://schemas.openxmlformats.org/officeDocument/2006/relationships/theme" Target="../theme/theme79.xml"/><Relationship Id="rId1" Type="http://schemas.openxmlformats.org/officeDocument/2006/relationships/slideLayout" Target="../slideLayouts/slideLayout815.xml"/><Relationship Id="rId2" Type="http://schemas.openxmlformats.org/officeDocument/2006/relationships/slideLayout" Target="../slideLayouts/slideLayout816.xml"/><Relationship Id="rId3" Type="http://schemas.openxmlformats.org/officeDocument/2006/relationships/slideLayout" Target="../slideLayouts/slideLayout817.xml"/><Relationship Id="rId4" Type="http://schemas.openxmlformats.org/officeDocument/2006/relationships/slideLayout" Target="../slideLayouts/slideLayout818.xml"/><Relationship Id="rId5" Type="http://schemas.openxmlformats.org/officeDocument/2006/relationships/slideLayout" Target="../slideLayouts/slideLayout819.xml"/><Relationship Id="rId6" Type="http://schemas.openxmlformats.org/officeDocument/2006/relationships/slideLayout" Target="../slideLayouts/slideLayout820.xml"/><Relationship Id="rId7" Type="http://schemas.openxmlformats.org/officeDocument/2006/relationships/slideLayout" Target="../slideLayouts/slideLayout821.xml"/><Relationship Id="rId8" Type="http://schemas.openxmlformats.org/officeDocument/2006/relationships/slideLayout" Target="../slideLayouts/slideLayout822.xml"/><Relationship Id="rId9" Type="http://schemas.openxmlformats.org/officeDocument/2006/relationships/slideLayout" Target="../slideLayouts/slideLayout823.xml"/><Relationship Id="rId10" Type="http://schemas.openxmlformats.org/officeDocument/2006/relationships/slideLayout" Target="../slideLayouts/slideLayout82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836.xml"/><Relationship Id="rId12" Type="http://schemas.openxmlformats.org/officeDocument/2006/relationships/theme" Target="../theme/theme80.xml"/><Relationship Id="rId1" Type="http://schemas.openxmlformats.org/officeDocument/2006/relationships/slideLayout" Target="../slideLayouts/slideLayout826.xml"/><Relationship Id="rId2" Type="http://schemas.openxmlformats.org/officeDocument/2006/relationships/slideLayout" Target="../slideLayouts/slideLayout827.xml"/><Relationship Id="rId3" Type="http://schemas.openxmlformats.org/officeDocument/2006/relationships/slideLayout" Target="../slideLayouts/slideLayout828.xml"/><Relationship Id="rId4" Type="http://schemas.openxmlformats.org/officeDocument/2006/relationships/slideLayout" Target="../slideLayouts/slideLayout829.xml"/><Relationship Id="rId5" Type="http://schemas.openxmlformats.org/officeDocument/2006/relationships/slideLayout" Target="../slideLayouts/slideLayout830.xml"/><Relationship Id="rId6" Type="http://schemas.openxmlformats.org/officeDocument/2006/relationships/slideLayout" Target="../slideLayouts/slideLayout831.xml"/><Relationship Id="rId7" Type="http://schemas.openxmlformats.org/officeDocument/2006/relationships/slideLayout" Target="../slideLayouts/slideLayout832.xml"/><Relationship Id="rId8" Type="http://schemas.openxmlformats.org/officeDocument/2006/relationships/slideLayout" Target="../slideLayouts/slideLayout833.xml"/><Relationship Id="rId9" Type="http://schemas.openxmlformats.org/officeDocument/2006/relationships/slideLayout" Target="../slideLayouts/slideLayout834.xml"/><Relationship Id="rId10" Type="http://schemas.openxmlformats.org/officeDocument/2006/relationships/slideLayout" Target="../slideLayouts/slideLayout835.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847.xml"/><Relationship Id="rId12" Type="http://schemas.openxmlformats.org/officeDocument/2006/relationships/theme" Target="../theme/theme81.xml"/><Relationship Id="rId1" Type="http://schemas.openxmlformats.org/officeDocument/2006/relationships/slideLayout" Target="../slideLayouts/slideLayout837.xml"/><Relationship Id="rId2" Type="http://schemas.openxmlformats.org/officeDocument/2006/relationships/slideLayout" Target="../slideLayouts/slideLayout838.xml"/><Relationship Id="rId3" Type="http://schemas.openxmlformats.org/officeDocument/2006/relationships/slideLayout" Target="../slideLayouts/slideLayout839.xml"/><Relationship Id="rId4" Type="http://schemas.openxmlformats.org/officeDocument/2006/relationships/slideLayout" Target="../slideLayouts/slideLayout840.xml"/><Relationship Id="rId5" Type="http://schemas.openxmlformats.org/officeDocument/2006/relationships/slideLayout" Target="../slideLayouts/slideLayout841.xml"/><Relationship Id="rId6" Type="http://schemas.openxmlformats.org/officeDocument/2006/relationships/slideLayout" Target="../slideLayouts/slideLayout842.xml"/><Relationship Id="rId7" Type="http://schemas.openxmlformats.org/officeDocument/2006/relationships/slideLayout" Target="../slideLayouts/slideLayout843.xml"/><Relationship Id="rId8" Type="http://schemas.openxmlformats.org/officeDocument/2006/relationships/slideLayout" Target="../slideLayouts/slideLayout844.xml"/><Relationship Id="rId9" Type="http://schemas.openxmlformats.org/officeDocument/2006/relationships/slideLayout" Target="../slideLayouts/slideLayout845.xml"/><Relationship Id="rId10" Type="http://schemas.openxmlformats.org/officeDocument/2006/relationships/slideLayout" Target="../slideLayouts/slideLayout846.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858.xml"/><Relationship Id="rId12" Type="http://schemas.openxmlformats.org/officeDocument/2006/relationships/slideLayout" Target="../slideLayouts/slideLayout859.xml"/><Relationship Id="rId13" Type="http://schemas.openxmlformats.org/officeDocument/2006/relationships/theme" Target="../theme/theme82.xml"/><Relationship Id="rId1" Type="http://schemas.openxmlformats.org/officeDocument/2006/relationships/slideLayout" Target="../slideLayouts/slideLayout848.xml"/><Relationship Id="rId2" Type="http://schemas.openxmlformats.org/officeDocument/2006/relationships/slideLayout" Target="../slideLayouts/slideLayout849.xml"/><Relationship Id="rId3" Type="http://schemas.openxmlformats.org/officeDocument/2006/relationships/slideLayout" Target="../slideLayouts/slideLayout850.xml"/><Relationship Id="rId4" Type="http://schemas.openxmlformats.org/officeDocument/2006/relationships/slideLayout" Target="../slideLayouts/slideLayout851.xml"/><Relationship Id="rId5" Type="http://schemas.openxmlformats.org/officeDocument/2006/relationships/slideLayout" Target="../slideLayouts/slideLayout852.xml"/><Relationship Id="rId6" Type="http://schemas.openxmlformats.org/officeDocument/2006/relationships/slideLayout" Target="../slideLayouts/slideLayout853.xml"/><Relationship Id="rId7" Type="http://schemas.openxmlformats.org/officeDocument/2006/relationships/slideLayout" Target="../slideLayouts/slideLayout854.xml"/><Relationship Id="rId8" Type="http://schemas.openxmlformats.org/officeDocument/2006/relationships/slideLayout" Target="../slideLayouts/slideLayout855.xml"/><Relationship Id="rId9" Type="http://schemas.openxmlformats.org/officeDocument/2006/relationships/slideLayout" Target="../slideLayouts/slideLayout856.xml"/><Relationship Id="rId10" Type="http://schemas.openxmlformats.org/officeDocument/2006/relationships/slideLayout" Target="../slideLayouts/slideLayout857.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870.xml"/><Relationship Id="rId12" Type="http://schemas.openxmlformats.org/officeDocument/2006/relationships/slideLayout" Target="../slideLayouts/slideLayout871.xml"/><Relationship Id="rId13" Type="http://schemas.openxmlformats.org/officeDocument/2006/relationships/theme" Target="../theme/theme83.xml"/><Relationship Id="rId1" Type="http://schemas.openxmlformats.org/officeDocument/2006/relationships/slideLayout" Target="../slideLayouts/slideLayout860.xml"/><Relationship Id="rId2" Type="http://schemas.openxmlformats.org/officeDocument/2006/relationships/slideLayout" Target="../slideLayouts/slideLayout861.xml"/><Relationship Id="rId3" Type="http://schemas.openxmlformats.org/officeDocument/2006/relationships/slideLayout" Target="../slideLayouts/slideLayout862.xml"/><Relationship Id="rId4" Type="http://schemas.openxmlformats.org/officeDocument/2006/relationships/slideLayout" Target="../slideLayouts/slideLayout863.xml"/><Relationship Id="rId5" Type="http://schemas.openxmlformats.org/officeDocument/2006/relationships/slideLayout" Target="../slideLayouts/slideLayout864.xml"/><Relationship Id="rId6" Type="http://schemas.openxmlformats.org/officeDocument/2006/relationships/slideLayout" Target="../slideLayouts/slideLayout865.xml"/><Relationship Id="rId7" Type="http://schemas.openxmlformats.org/officeDocument/2006/relationships/slideLayout" Target="../slideLayouts/slideLayout866.xml"/><Relationship Id="rId8" Type="http://schemas.openxmlformats.org/officeDocument/2006/relationships/slideLayout" Target="../slideLayouts/slideLayout867.xml"/><Relationship Id="rId9" Type="http://schemas.openxmlformats.org/officeDocument/2006/relationships/slideLayout" Target="../slideLayouts/slideLayout868.xml"/><Relationship Id="rId10" Type="http://schemas.openxmlformats.org/officeDocument/2006/relationships/slideLayout" Target="../slideLayouts/slideLayout869.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882.xml"/><Relationship Id="rId12" Type="http://schemas.openxmlformats.org/officeDocument/2006/relationships/slideLayout" Target="../slideLayouts/slideLayout883.xml"/><Relationship Id="rId13" Type="http://schemas.openxmlformats.org/officeDocument/2006/relationships/theme" Target="../theme/theme84.xml"/><Relationship Id="rId1" Type="http://schemas.openxmlformats.org/officeDocument/2006/relationships/slideLayout" Target="../slideLayouts/slideLayout872.xml"/><Relationship Id="rId2" Type="http://schemas.openxmlformats.org/officeDocument/2006/relationships/slideLayout" Target="../slideLayouts/slideLayout873.xml"/><Relationship Id="rId3" Type="http://schemas.openxmlformats.org/officeDocument/2006/relationships/slideLayout" Target="../slideLayouts/slideLayout874.xml"/><Relationship Id="rId4" Type="http://schemas.openxmlformats.org/officeDocument/2006/relationships/slideLayout" Target="../slideLayouts/slideLayout875.xml"/><Relationship Id="rId5" Type="http://schemas.openxmlformats.org/officeDocument/2006/relationships/slideLayout" Target="../slideLayouts/slideLayout876.xml"/><Relationship Id="rId6" Type="http://schemas.openxmlformats.org/officeDocument/2006/relationships/slideLayout" Target="../slideLayouts/slideLayout877.xml"/><Relationship Id="rId7" Type="http://schemas.openxmlformats.org/officeDocument/2006/relationships/slideLayout" Target="../slideLayouts/slideLayout878.xml"/><Relationship Id="rId8" Type="http://schemas.openxmlformats.org/officeDocument/2006/relationships/slideLayout" Target="../slideLayouts/slideLayout879.xml"/><Relationship Id="rId9" Type="http://schemas.openxmlformats.org/officeDocument/2006/relationships/slideLayout" Target="../slideLayouts/slideLayout880.xml"/><Relationship Id="rId10" Type="http://schemas.openxmlformats.org/officeDocument/2006/relationships/slideLayout" Target="../slideLayouts/slideLayout881.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894.xml"/><Relationship Id="rId12" Type="http://schemas.openxmlformats.org/officeDocument/2006/relationships/theme" Target="../theme/theme85.xml"/><Relationship Id="rId1" Type="http://schemas.openxmlformats.org/officeDocument/2006/relationships/slideLayout" Target="../slideLayouts/slideLayout884.xml"/><Relationship Id="rId2" Type="http://schemas.openxmlformats.org/officeDocument/2006/relationships/slideLayout" Target="../slideLayouts/slideLayout885.xml"/><Relationship Id="rId3" Type="http://schemas.openxmlformats.org/officeDocument/2006/relationships/slideLayout" Target="../slideLayouts/slideLayout886.xml"/><Relationship Id="rId4" Type="http://schemas.openxmlformats.org/officeDocument/2006/relationships/slideLayout" Target="../slideLayouts/slideLayout887.xml"/><Relationship Id="rId5" Type="http://schemas.openxmlformats.org/officeDocument/2006/relationships/slideLayout" Target="../slideLayouts/slideLayout888.xml"/><Relationship Id="rId6" Type="http://schemas.openxmlformats.org/officeDocument/2006/relationships/slideLayout" Target="../slideLayouts/slideLayout889.xml"/><Relationship Id="rId7" Type="http://schemas.openxmlformats.org/officeDocument/2006/relationships/slideLayout" Target="../slideLayouts/slideLayout890.xml"/><Relationship Id="rId8" Type="http://schemas.openxmlformats.org/officeDocument/2006/relationships/slideLayout" Target="../slideLayouts/slideLayout891.xml"/><Relationship Id="rId9" Type="http://schemas.openxmlformats.org/officeDocument/2006/relationships/slideLayout" Target="../slideLayouts/slideLayout892.xml"/><Relationship Id="rId10" Type="http://schemas.openxmlformats.org/officeDocument/2006/relationships/slideLayout" Target="../slideLayouts/slideLayout893.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905.xml"/><Relationship Id="rId12" Type="http://schemas.openxmlformats.org/officeDocument/2006/relationships/theme" Target="../theme/theme86.xml"/><Relationship Id="rId1" Type="http://schemas.openxmlformats.org/officeDocument/2006/relationships/slideLayout" Target="../slideLayouts/slideLayout895.xml"/><Relationship Id="rId2" Type="http://schemas.openxmlformats.org/officeDocument/2006/relationships/slideLayout" Target="../slideLayouts/slideLayout896.xml"/><Relationship Id="rId3" Type="http://schemas.openxmlformats.org/officeDocument/2006/relationships/slideLayout" Target="../slideLayouts/slideLayout897.xml"/><Relationship Id="rId4" Type="http://schemas.openxmlformats.org/officeDocument/2006/relationships/slideLayout" Target="../slideLayouts/slideLayout898.xml"/><Relationship Id="rId5" Type="http://schemas.openxmlformats.org/officeDocument/2006/relationships/slideLayout" Target="../slideLayouts/slideLayout899.xml"/><Relationship Id="rId6" Type="http://schemas.openxmlformats.org/officeDocument/2006/relationships/slideLayout" Target="../slideLayouts/slideLayout900.xml"/><Relationship Id="rId7" Type="http://schemas.openxmlformats.org/officeDocument/2006/relationships/slideLayout" Target="../slideLayouts/slideLayout901.xml"/><Relationship Id="rId8" Type="http://schemas.openxmlformats.org/officeDocument/2006/relationships/slideLayout" Target="../slideLayouts/slideLayout902.xml"/><Relationship Id="rId9" Type="http://schemas.openxmlformats.org/officeDocument/2006/relationships/slideLayout" Target="../slideLayouts/slideLayout903.xml"/><Relationship Id="rId10" Type="http://schemas.openxmlformats.org/officeDocument/2006/relationships/slideLayout" Target="../slideLayouts/slideLayout904.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916.xml"/><Relationship Id="rId12" Type="http://schemas.openxmlformats.org/officeDocument/2006/relationships/theme" Target="../theme/theme87.xml"/><Relationship Id="rId13" Type="http://schemas.openxmlformats.org/officeDocument/2006/relationships/image" Target="../media/image1.png"/><Relationship Id="rId1" Type="http://schemas.openxmlformats.org/officeDocument/2006/relationships/slideLayout" Target="../slideLayouts/slideLayout906.xml"/><Relationship Id="rId2" Type="http://schemas.openxmlformats.org/officeDocument/2006/relationships/slideLayout" Target="../slideLayouts/slideLayout907.xml"/><Relationship Id="rId3" Type="http://schemas.openxmlformats.org/officeDocument/2006/relationships/slideLayout" Target="../slideLayouts/slideLayout908.xml"/><Relationship Id="rId4" Type="http://schemas.openxmlformats.org/officeDocument/2006/relationships/slideLayout" Target="../slideLayouts/slideLayout909.xml"/><Relationship Id="rId5" Type="http://schemas.openxmlformats.org/officeDocument/2006/relationships/slideLayout" Target="../slideLayouts/slideLayout910.xml"/><Relationship Id="rId6" Type="http://schemas.openxmlformats.org/officeDocument/2006/relationships/slideLayout" Target="../slideLayouts/slideLayout911.xml"/><Relationship Id="rId7" Type="http://schemas.openxmlformats.org/officeDocument/2006/relationships/slideLayout" Target="../slideLayouts/slideLayout912.xml"/><Relationship Id="rId8" Type="http://schemas.openxmlformats.org/officeDocument/2006/relationships/slideLayout" Target="../slideLayouts/slideLayout913.xml"/><Relationship Id="rId9" Type="http://schemas.openxmlformats.org/officeDocument/2006/relationships/slideLayout" Target="../slideLayouts/slideLayout914.xml"/><Relationship Id="rId10" Type="http://schemas.openxmlformats.org/officeDocument/2006/relationships/slideLayout" Target="../slideLayouts/slideLayout915.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927.xml"/><Relationship Id="rId12" Type="http://schemas.openxmlformats.org/officeDocument/2006/relationships/slideLayout" Target="../slideLayouts/slideLayout928.xml"/><Relationship Id="rId13" Type="http://schemas.openxmlformats.org/officeDocument/2006/relationships/theme" Target="../theme/theme88.xml"/><Relationship Id="rId14" Type="http://schemas.openxmlformats.org/officeDocument/2006/relationships/image" Target="../media/image1.png"/><Relationship Id="rId1" Type="http://schemas.openxmlformats.org/officeDocument/2006/relationships/slideLayout" Target="../slideLayouts/slideLayout917.xml"/><Relationship Id="rId2" Type="http://schemas.openxmlformats.org/officeDocument/2006/relationships/slideLayout" Target="../slideLayouts/slideLayout918.xml"/><Relationship Id="rId3" Type="http://schemas.openxmlformats.org/officeDocument/2006/relationships/slideLayout" Target="../slideLayouts/slideLayout919.xml"/><Relationship Id="rId4" Type="http://schemas.openxmlformats.org/officeDocument/2006/relationships/slideLayout" Target="../slideLayouts/slideLayout920.xml"/><Relationship Id="rId5" Type="http://schemas.openxmlformats.org/officeDocument/2006/relationships/slideLayout" Target="../slideLayouts/slideLayout921.xml"/><Relationship Id="rId6" Type="http://schemas.openxmlformats.org/officeDocument/2006/relationships/slideLayout" Target="../slideLayouts/slideLayout922.xml"/><Relationship Id="rId7" Type="http://schemas.openxmlformats.org/officeDocument/2006/relationships/slideLayout" Target="../slideLayouts/slideLayout923.xml"/><Relationship Id="rId8" Type="http://schemas.openxmlformats.org/officeDocument/2006/relationships/slideLayout" Target="../slideLayouts/slideLayout924.xml"/><Relationship Id="rId9" Type="http://schemas.openxmlformats.org/officeDocument/2006/relationships/slideLayout" Target="../slideLayouts/slideLayout925.xml"/><Relationship Id="rId10" Type="http://schemas.openxmlformats.org/officeDocument/2006/relationships/slideLayout" Target="../slideLayouts/slideLayout926.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939.xml"/><Relationship Id="rId12" Type="http://schemas.openxmlformats.org/officeDocument/2006/relationships/slideLayout" Target="../slideLayouts/slideLayout940.xml"/><Relationship Id="rId13" Type="http://schemas.openxmlformats.org/officeDocument/2006/relationships/slideLayout" Target="../slideLayouts/slideLayout941.xml"/><Relationship Id="rId14" Type="http://schemas.openxmlformats.org/officeDocument/2006/relationships/theme" Target="../theme/theme89.xml"/><Relationship Id="rId1" Type="http://schemas.openxmlformats.org/officeDocument/2006/relationships/slideLayout" Target="../slideLayouts/slideLayout929.xml"/><Relationship Id="rId2" Type="http://schemas.openxmlformats.org/officeDocument/2006/relationships/slideLayout" Target="../slideLayouts/slideLayout930.xml"/><Relationship Id="rId3" Type="http://schemas.openxmlformats.org/officeDocument/2006/relationships/slideLayout" Target="../slideLayouts/slideLayout931.xml"/><Relationship Id="rId4" Type="http://schemas.openxmlformats.org/officeDocument/2006/relationships/slideLayout" Target="../slideLayouts/slideLayout932.xml"/><Relationship Id="rId5" Type="http://schemas.openxmlformats.org/officeDocument/2006/relationships/slideLayout" Target="../slideLayouts/slideLayout933.xml"/><Relationship Id="rId6" Type="http://schemas.openxmlformats.org/officeDocument/2006/relationships/slideLayout" Target="../slideLayouts/slideLayout934.xml"/><Relationship Id="rId7" Type="http://schemas.openxmlformats.org/officeDocument/2006/relationships/slideLayout" Target="../slideLayouts/slideLayout935.xml"/><Relationship Id="rId8" Type="http://schemas.openxmlformats.org/officeDocument/2006/relationships/slideLayout" Target="../slideLayouts/slideLayout936.xml"/><Relationship Id="rId9" Type="http://schemas.openxmlformats.org/officeDocument/2006/relationships/slideLayout" Target="../slideLayouts/slideLayout937.xml"/><Relationship Id="rId10" Type="http://schemas.openxmlformats.org/officeDocument/2006/relationships/slideLayout" Target="../slideLayouts/slideLayout93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slideLayout" Target="../slideLayouts/slideLayout91.xml"/><Relationship Id="rId15" Type="http://schemas.openxmlformats.org/officeDocument/2006/relationships/theme" Target="../theme/theme9.xml"/><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9" Type="http://schemas.openxmlformats.org/officeDocument/2006/relationships/image" Target="../media/image5.emf"/><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952.xml"/><Relationship Id="rId12" Type="http://schemas.openxmlformats.org/officeDocument/2006/relationships/slideLayout" Target="../slideLayouts/slideLayout953.xml"/><Relationship Id="rId13" Type="http://schemas.openxmlformats.org/officeDocument/2006/relationships/theme" Target="../theme/theme90.xml"/><Relationship Id="rId14" Type="http://schemas.openxmlformats.org/officeDocument/2006/relationships/image" Target="../media/image8.png"/><Relationship Id="rId15" Type="http://schemas.openxmlformats.org/officeDocument/2006/relationships/image" Target="../media/image1.png"/><Relationship Id="rId1" Type="http://schemas.openxmlformats.org/officeDocument/2006/relationships/slideLayout" Target="../slideLayouts/slideLayout942.xml"/><Relationship Id="rId2" Type="http://schemas.openxmlformats.org/officeDocument/2006/relationships/slideLayout" Target="../slideLayouts/slideLayout943.xml"/><Relationship Id="rId3" Type="http://schemas.openxmlformats.org/officeDocument/2006/relationships/slideLayout" Target="../slideLayouts/slideLayout944.xml"/><Relationship Id="rId4" Type="http://schemas.openxmlformats.org/officeDocument/2006/relationships/slideLayout" Target="../slideLayouts/slideLayout945.xml"/><Relationship Id="rId5" Type="http://schemas.openxmlformats.org/officeDocument/2006/relationships/slideLayout" Target="../slideLayouts/slideLayout946.xml"/><Relationship Id="rId6" Type="http://schemas.openxmlformats.org/officeDocument/2006/relationships/slideLayout" Target="../slideLayouts/slideLayout947.xml"/><Relationship Id="rId7" Type="http://schemas.openxmlformats.org/officeDocument/2006/relationships/slideLayout" Target="../slideLayouts/slideLayout948.xml"/><Relationship Id="rId8" Type="http://schemas.openxmlformats.org/officeDocument/2006/relationships/slideLayout" Target="../slideLayouts/slideLayout949.xml"/><Relationship Id="rId9" Type="http://schemas.openxmlformats.org/officeDocument/2006/relationships/slideLayout" Target="../slideLayouts/slideLayout950.xml"/><Relationship Id="rId10" Type="http://schemas.openxmlformats.org/officeDocument/2006/relationships/slideLayout" Target="../slideLayouts/slideLayout951.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964.xml"/><Relationship Id="rId12" Type="http://schemas.openxmlformats.org/officeDocument/2006/relationships/theme" Target="../theme/theme91.xml"/><Relationship Id="rId1" Type="http://schemas.openxmlformats.org/officeDocument/2006/relationships/slideLayout" Target="../slideLayouts/slideLayout954.xml"/><Relationship Id="rId2" Type="http://schemas.openxmlformats.org/officeDocument/2006/relationships/slideLayout" Target="../slideLayouts/slideLayout955.xml"/><Relationship Id="rId3" Type="http://schemas.openxmlformats.org/officeDocument/2006/relationships/slideLayout" Target="../slideLayouts/slideLayout956.xml"/><Relationship Id="rId4" Type="http://schemas.openxmlformats.org/officeDocument/2006/relationships/slideLayout" Target="../slideLayouts/slideLayout957.xml"/><Relationship Id="rId5" Type="http://schemas.openxmlformats.org/officeDocument/2006/relationships/slideLayout" Target="../slideLayouts/slideLayout958.xml"/><Relationship Id="rId6" Type="http://schemas.openxmlformats.org/officeDocument/2006/relationships/slideLayout" Target="../slideLayouts/slideLayout959.xml"/><Relationship Id="rId7" Type="http://schemas.openxmlformats.org/officeDocument/2006/relationships/slideLayout" Target="../slideLayouts/slideLayout960.xml"/><Relationship Id="rId8" Type="http://schemas.openxmlformats.org/officeDocument/2006/relationships/slideLayout" Target="../slideLayouts/slideLayout961.xml"/><Relationship Id="rId9" Type="http://schemas.openxmlformats.org/officeDocument/2006/relationships/slideLayout" Target="../slideLayouts/slideLayout962.xml"/><Relationship Id="rId10" Type="http://schemas.openxmlformats.org/officeDocument/2006/relationships/slideLayout" Target="../slideLayouts/slideLayout963.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975.xml"/><Relationship Id="rId12" Type="http://schemas.openxmlformats.org/officeDocument/2006/relationships/theme" Target="../theme/theme92.xml"/><Relationship Id="rId13" Type="http://schemas.openxmlformats.org/officeDocument/2006/relationships/image" Target="../media/image1.png"/><Relationship Id="rId1" Type="http://schemas.openxmlformats.org/officeDocument/2006/relationships/slideLayout" Target="../slideLayouts/slideLayout965.xml"/><Relationship Id="rId2" Type="http://schemas.openxmlformats.org/officeDocument/2006/relationships/slideLayout" Target="../slideLayouts/slideLayout966.xml"/><Relationship Id="rId3" Type="http://schemas.openxmlformats.org/officeDocument/2006/relationships/slideLayout" Target="../slideLayouts/slideLayout967.xml"/><Relationship Id="rId4" Type="http://schemas.openxmlformats.org/officeDocument/2006/relationships/slideLayout" Target="../slideLayouts/slideLayout968.xml"/><Relationship Id="rId5" Type="http://schemas.openxmlformats.org/officeDocument/2006/relationships/slideLayout" Target="../slideLayouts/slideLayout969.xml"/><Relationship Id="rId6" Type="http://schemas.openxmlformats.org/officeDocument/2006/relationships/slideLayout" Target="../slideLayouts/slideLayout970.xml"/><Relationship Id="rId7" Type="http://schemas.openxmlformats.org/officeDocument/2006/relationships/slideLayout" Target="../slideLayouts/slideLayout971.xml"/><Relationship Id="rId8" Type="http://schemas.openxmlformats.org/officeDocument/2006/relationships/slideLayout" Target="../slideLayouts/slideLayout972.xml"/><Relationship Id="rId9" Type="http://schemas.openxmlformats.org/officeDocument/2006/relationships/slideLayout" Target="../slideLayouts/slideLayout973.xml"/><Relationship Id="rId10" Type="http://schemas.openxmlformats.org/officeDocument/2006/relationships/slideLayout" Target="../slideLayouts/slideLayout974.xml"/></Relationships>
</file>

<file path=ppt/slideMasters/_rels/slideMaster93.xml.rels><?xml version="1.0" encoding="UTF-8" standalone="yes"?>
<Relationships xmlns="http://schemas.openxmlformats.org/package/2006/relationships"><Relationship Id="rId11" Type="http://schemas.openxmlformats.org/officeDocument/2006/relationships/slideLayout" Target="../slideLayouts/slideLayout986.xml"/><Relationship Id="rId12" Type="http://schemas.openxmlformats.org/officeDocument/2006/relationships/theme" Target="../theme/theme93.xml"/><Relationship Id="rId1" Type="http://schemas.openxmlformats.org/officeDocument/2006/relationships/slideLayout" Target="../slideLayouts/slideLayout976.xml"/><Relationship Id="rId2" Type="http://schemas.openxmlformats.org/officeDocument/2006/relationships/slideLayout" Target="../slideLayouts/slideLayout977.xml"/><Relationship Id="rId3" Type="http://schemas.openxmlformats.org/officeDocument/2006/relationships/slideLayout" Target="../slideLayouts/slideLayout978.xml"/><Relationship Id="rId4" Type="http://schemas.openxmlformats.org/officeDocument/2006/relationships/slideLayout" Target="../slideLayouts/slideLayout979.xml"/><Relationship Id="rId5" Type="http://schemas.openxmlformats.org/officeDocument/2006/relationships/slideLayout" Target="../slideLayouts/slideLayout980.xml"/><Relationship Id="rId6" Type="http://schemas.openxmlformats.org/officeDocument/2006/relationships/slideLayout" Target="../slideLayouts/slideLayout981.xml"/><Relationship Id="rId7" Type="http://schemas.openxmlformats.org/officeDocument/2006/relationships/slideLayout" Target="../slideLayouts/slideLayout982.xml"/><Relationship Id="rId8" Type="http://schemas.openxmlformats.org/officeDocument/2006/relationships/slideLayout" Target="../slideLayouts/slideLayout983.xml"/><Relationship Id="rId9" Type="http://schemas.openxmlformats.org/officeDocument/2006/relationships/slideLayout" Target="../slideLayouts/slideLayout984.xml"/><Relationship Id="rId10" Type="http://schemas.openxmlformats.org/officeDocument/2006/relationships/slideLayout" Target="../slideLayouts/slideLayout985.xml"/></Relationships>
</file>

<file path=ppt/slideMasters/_rels/slideMaster94.xml.rels><?xml version="1.0" encoding="UTF-8" standalone="yes"?>
<Relationships xmlns="http://schemas.openxmlformats.org/package/2006/relationships"><Relationship Id="rId11" Type="http://schemas.openxmlformats.org/officeDocument/2006/relationships/slideLayout" Target="../slideLayouts/slideLayout997.xml"/><Relationship Id="rId12" Type="http://schemas.openxmlformats.org/officeDocument/2006/relationships/slideLayout" Target="../slideLayouts/slideLayout998.xml"/><Relationship Id="rId13" Type="http://schemas.openxmlformats.org/officeDocument/2006/relationships/theme" Target="../theme/theme94.xml"/><Relationship Id="rId1" Type="http://schemas.openxmlformats.org/officeDocument/2006/relationships/slideLayout" Target="../slideLayouts/slideLayout987.xml"/><Relationship Id="rId2" Type="http://schemas.openxmlformats.org/officeDocument/2006/relationships/slideLayout" Target="../slideLayouts/slideLayout988.xml"/><Relationship Id="rId3" Type="http://schemas.openxmlformats.org/officeDocument/2006/relationships/slideLayout" Target="../slideLayouts/slideLayout989.xml"/><Relationship Id="rId4" Type="http://schemas.openxmlformats.org/officeDocument/2006/relationships/slideLayout" Target="../slideLayouts/slideLayout990.xml"/><Relationship Id="rId5" Type="http://schemas.openxmlformats.org/officeDocument/2006/relationships/slideLayout" Target="../slideLayouts/slideLayout991.xml"/><Relationship Id="rId6" Type="http://schemas.openxmlformats.org/officeDocument/2006/relationships/slideLayout" Target="../slideLayouts/slideLayout992.xml"/><Relationship Id="rId7" Type="http://schemas.openxmlformats.org/officeDocument/2006/relationships/slideLayout" Target="../slideLayouts/slideLayout993.xml"/><Relationship Id="rId8" Type="http://schemas.openxmlformats.org/officeDocument/2006/relationships/slideLayout" Target="../slideLayouts/slideLayout994.xml"/><Relationship Id="rId9" Type="http://schemas.openxmlformats.org/officeDocument/2006/relationships/slideLayout" Target="../slideLayouts/slideLayout995.xml"/><Relationship Id="rId10" Type="http://schemas.openxmlformats.org/officeDocument/2006/relationships/slideLayout" Target="../slideLayouts/slideLayout996.xml"/></Relationships>
</file>

<file path=ppt/slideMasters/_rels/slideMaster95.xml.rels><?xml version="1.0" encoding="UTF-8" standalone="yes"?>
<Relationships xmlns="http://schemas.openxmlformats.org/package/2006/relationships"><Relationship Id="rId11" Type="http://schemas.openxmlformats.org/officeDocument/2006/relationships/slideLayout" Target="../slideLayouts/slideLayout1009.xml"/><Relationship Id="rId12" Type="http://schemas.openxmlformats.org/officeDocument/2006/relationships/theme" Target="../theme/theme95.xml"/><Relationship Id="rId13" Type="http://schemas.openxmlformats.org/officeDocument/2006/relationships/image" Target="../media/image1.png"/><Relationship Id="rId1" Type="http://schemas.openxmlformats.org/officeDocument/2006/relationships/slideLayout" Target="../slideLayouts/slideLayout999.xml"/><Relationship Id="rId2" Type="http://schemas.openxmlformats.org/officeDocument/2006/relationships/slideLayout" Target="../slideLayouts/slideLayout1000.xml"/><Relationship Id="rId3" Type="http://schemas.openxmlformats.org/officeDocument/2006/relationships/slideLayout" Target="../slideLayouts/slideLayout1001.xml"/><Relationship Id="rId4" Type="http://schemas.openxmlformats.org/officeDocument/2006/relationships/slideLayout" Target="../slideLayouts/slideLayout1002.xml"/><Relationship Id="rId5" Type="http://schemas.openxmlformats.org/officeDocument/2006/relationships/slideLayout" Target="../slideLayouts/slideLayout1003.xml"/><Relationship Id="rId6" Type="http://schemas.openxmlformats.org/officeDocument/2006/relationships/slideLayout" Target="../slideLayouts/slideLayout1004.xml"/><Relationship Id="rId7" Type="http://schemas.openxmlformats.org/officeDocument/2006/relationships/slideLayout" Target="../slideLayouts/slideLayout1005.xml"/><Relationship Id="rId8" Type="http://schemas.openxmlformats.org/officeDocument/2006/relationships/slideLayout" Target="../slideLayouts/slideLayout1006.xml"/><Relationship Id="rId9" Type="http://schemas.openxmlformats.org/officeDocument/2006/relationships/slideLayout" Target="../slideLayouts/slideLayout1007.xml"/><Relationship Id="rId10" Type="http://schemas.openxmlformats.org/officeDocument/2006/relationships/slideLayout" Target="../slideLayouts/slideLayout1008.xml"/></Relationships>
</file>

<file path=ppt/slideMasters/_rels/slideMaster96.xml.rels><?xml version="1.0" encoding="UTF-8" standalone="yes"?>
<Relationships xmlns="http://schemas.openxmlformats.org/package/2006/relationships"><Relationship Id="rId11" Type="http://schemas.openxmlformats.org/officeDocument/2006/relationships/slideLayout" Target="../slideLayouts/slideLayout1020.xml"/><Relationship Id="rId12" Type="http://schemas.openxmlformats.org/officeDocument/2006/relationships/slideLayout" Target="../slideLayouts/slideLayout1021.xml"/><Relationship Id="rId13" Type="http://schemas.openxmlformats.org/officeDocument/2006/relationships/theme" Target="../theme/theme96.xml"/><Relationship Id="rId14" Type="http://schemas.openxmlformats.org/officeDocument/2006/relationships/image" Target="../media/image1.png"/><Relationship Id="rId1" Type="http://schemas.openxmlformats.org/officeDocument/2006/relationships/slideLayout" Target="../slideLayouts/slideLayout1010.xml"/><Relationship Id="rId2" Type="http://schemas.openxmlformats.org/officeDocument/2006/relationships/slideLayout" Target="../slideLayouts/slideLayout1011.xml"/><Relationship Id="rId3" Type="http://schemas.openxmlformats.org/officeDocument/2006/relationships/slideLayout" Target="../slideLayouts/slideLayout1012.xml"/><Relationship Id="rId4" Type="http://schemas.openxmlformats.org/officeDocument/2006/relationships/slideLayout" Target="../slideLayouts/slideLayout1013.xml"/><Relationship Id="rId5" Type="http://schemas.openxmlformats.org/officeDocument/2006/relationships/slideLayout" Target="../slideLayouts/slideLayout1014.xml"/><Relationship Id="rId6" Type="http://schemas.openxmlformats.org/officeDocument/2006/relationships/slideLayout" Target="../slideLayouts/slideLayout1015.xml"/><Relationship Id="rId7" Type="http://schemas.openxmlformats.org/officeDocument/2006/relationships/slideLayout" Target="../slideLayouts/slideLayout1016.xml"/><Relationship Id="rId8" Type="http://schemas.openxmlformats.org/officeDocument/2006/relationships/slideLayout" Target="../slideLayouts/slideLayout1017.xml"/><Relationship Id="rId9" Type="http://schemas.openxmlformats.org/officeDocument/2006/relationships/slideLayout" Target="../slideLayouts/slideLayout1018.xml"/><Relationship Id="rId10" Type="http://schemas.openxmlformats.org/officeDocument/2006/relationships/slideLayout" Target="../slideLayouts/slideLayout1019.xml"/></Relationships>
</file>

<file path=ppt/slideMasters/_rels/slideMaster97.xml.rels><?xml version="1.0" encoding="UTF-8" standalone="yes"?>
<Relationships xmlns="http://schemas.openxmlformats.org/package/2006/relationships"><Relationship Id="rId11" Type="http://schemas.openxmlformats.org/officeDocument/2006/relationships/slideLayout" Target="../slideLayouts/slideLayout1032.xml"/><Relationship Id="rId12" Type="http://schemas.openxmlformats.org/officeDocument/2006/relationships/theme" Target="../theme/theme97.xml"/><Relationship Id="rId13" Type="http://schemas.openxmlformats.org/officeDocument/2006/relationships/image" Target="../media/image1.png"/><Relationship Id="rId1" Type="http://schemas.openxmlformats.org/officeDocument/2006/relationships/slideLayout" Target="../slideLayouts/slideLayout1022.xml"/><Relationship Id="rId2" Type="http://schemas.openxmlformats.org/officeDocument/2006/relationships/slideLayout" Target="../slideLayouts/slideLayout1023.xml"/><Relationship Id="rId3" Type="http://schemas.openxmlformats.org/officeDocument/2006/relationships/slideLayout" Target="../slideLayouts/slideLayout1024.xml"/><Relationship Id="rId4" Type="http://schemas.openxmlformats.org/officeDocument/2006/relationships/slideLayout" Target="../slideLayouts/slideLayout1025.xml"/><Relationship Id="rId5" Type="http://schemas.openxmlformats.org/officeDocument/2006/relationships/slideLayout" Target="../slideLayouts/slideLayout1026.xml"/><Relationship Id="rId6" Type="http://schemas.openxmlformats.org/officeDocument/2006/relationships/slideLayout" Target="../slideLayouts/slideLayout1027.xml"/><Relationship Id="rId7" Type="http://schemas.openxmlformats.org/officeDocument/2006/relationships/slideLayout" Target="../slideLayouts/slideLayout1028.xml"/><Relationship Id="rId8" Type="http://schemas.openxmlformats.org/officeDocument/2006/relationships/slideLayout" Target="../slideLayouts/slideLayout1029.xml"/><Relationship Id="rId9" Type="http://schemas.openxmlformats.org/officeDocument/2006/relationships/slideLayout" Target="../slideLayouts/slideLayout1030.xml"/><Relationship Id="rId10" Type="http://schemas.openxmlformats.org/officeDocument/2006/relationships/slideLayout" Target="../slideLayouts/slideLayout1031.xml"/></Relationships>
</file>

<file path=ppt/slideMasters/_rels/slideMaster98.xml.rels><?xml version="1.0" encoding="UTF-8" standalone="yes"?>
<Relationships xmlns="http://schemas.openxmlformats.org/package/2006/relationships"><Relationship Id="rId11" Type="http://schemas.openxmlformats.org/officeDocument/2006/relationships/slideLayout" Target="../slideLayouts/slideLayout1043.xml"/><Relationship Id="rId12" Type="http://schemas.openxmlformats.org/officeDocument/2006/relationships/theme" Target="../theme/theme98.xml"/><Relationship Id="rId13" Type="http://schemas.openxmlformats.org/officeDocument/2006/relationships/image" Target="../media/image1.png"/><Relationship Id="rId1" Type="http://schemas.openxmlformats.org/officeDocument/2006/relationships/slideLayout" Target="../slideLayouts/slideLayout1033.xml"/><Relationship Id="rId2" Type="http://schemas.openxmlformats.org/officeDocument/2006/relationships/slideLayout" Target="../slideLayouts/slideLayout1034.xml"/><Relationship Id="rId3" Type="http://schemas.openxmlformats.org/officeDocument/2006/relationships/slideLayout" Target="../slideLayouts/slideLayout1035.xml"/><Relationship Id="rId4" Type="http://schemas.openxmlformats.org/officeDocument/2006/relationships/slideLayout" Target="../slideLayouts/slideLayout1036.xml"/><Relationship Id="rId5" Type="http://schemas.openxmlformats.org/officeDocument/2006/relationships/slideLayout" Target="../slideLayouts/slideLayout1037.xml"/><Relationship Id="rId6" Type="http://schemas.openxmlformats.org/officeDocument/2006/relationships/slideLayout" Target="../slideLayouts/slideLayout1038.xml"/><Relationship Id="rId7" Type="http://schemas.openxmlformats.org/officeDocument/2006/relationships/slideLayout" Target="../slideLayouts/slideLayout1039.xml"/><Relationship Id="rId8" Type="http://schemas.openxmlformats.org/officeDocument/2006/relationships/slideLayout" Target="../slideLayouts/slideLayout1040.xml"/><Relationship Id="rId9" Type="http://schemas.openxmlformats.org/officeDocument/2006/relationships/slideLayout" Target="../slideLayouts/slideLayout1041.xml"/><Relationship Id="rId10" Type="http://schemas.openxmlformats.org/officeDocument/2006/relationships/slideLayout" Target="../slideLayouts/slideLayout1042.xml"/></Relationships>
</file>

<file path=ppt/slideMasters/_rels/slideMaster99.xml.rels><?xml version="1.0" encoding="UTF-8" standalone="yes"?>
<Relationships xmlns="http://schemas.openxmlformats.org/package/2006/relationships"><Relationship Id="rId11" Type="http://schemas.openxmlformats.org/officeDocument/2006/relationships/slideLayout" Target="../slideLayouts/slideLayout1054.xml"/><Relationship Id="rId12" Type="http://schemas.openxmlformats.org/officeDocument/2006/relationships/slideLayout" Target="../slideLayouts/slideLayout1055.xml"/><Relationship Id="rId13" Type="http://schemas.openxmlformats.org/officeDocument/2006/relationships/theme" Target="../theme/theme99.xml"/><Relationship Id="rId1" Type="http://schemas.openxmlformats.org/officeDocument/2006/relationships/slideLayout" Target="../slideLayouts/slideLayout1044.xml"/><Relationship Id="rId2" Type="http://schemas.openxmlformats.org/officeDocument/2006/relationships/slideLayout" Target="../slideLayouts/slideLayout1045.xml"/><Relationship Id="rId3" Type="http://schemas.openxmlformats.org/officeDocument/2006/relationships/slideLayout" Target="../slideLayouts/slideLayout1046.xml"/><Relationship Id="rId4" Type="http://schemas.openxmlformats.org/officeDocument/2006/relationships/slideLayout" Target="../slideLayouts/slideLayout1047.xml"/><Relationship Id="rId5" Type="http://schemas.openxmlformats.org/officeDocument/2006/relationships/slideLayout" Target="../slideLayouts/slideLayout1048.xml"/><Relationship Id="rId6" Type="http://schemas.openxmlformats.org/officeDocument/2006/relationships/slideLayout" Target="../slideLayouts/slideLayout1049.xml"/><Relationship Id="rId7" Type="http://schemas.openxmlformats.org/officeDocument/2006/relationships/slideLayout" Target="../slideLayouts/slideLayout1050.xml"/><Relationship Id="rId8" Type="http://schemas.openxmlformats.org/officeDocument/2006/relationships/slideLayout" Target="../slideLayouts/slideLayout1051.xml"/><Relationship Id="rId9" Type="http://schemas.openxmlformats.org/officeDocument/2006/relationships/slideLayout" Target="../slideLayouts/slideLayout1052.xml"/><Relationship Id="rId10" Type="http://schemas.openxmlformats.org/officeDocument/2006/relationships/slideLayout" Target="../slideLayouts/slideLayout10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960624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96510263"/>
      </p:ext>
    </p:extLst>
  </p:cSld>
  <p:clrMap bg1="lt1" tx1="dk1" bg2="lt2" tx2="dk2" accent1="accent1" accent2="accent2" accent3="accent3" accent4="accent4" accent5="accent5" accent6="accent6" hlink="hlink" folHlink="folHlink"/>
  <p:sldLayoutIdLst>
    <p:sldLayoutId id="2147485710" r:id="rId1"/>
    <p:sldLayoutId id="2147485711" r:id="rId2"/>
    <p:sldLayoutId id="2147485712" r:id="rId3"/>
    <p:sldLayoutId id="2147485713" r:id="rId4"/>
    <p:sldLayoutId id="2147485714" r:id="rId5"/>
    <p:sldLayoutId id="2147485715" r:id="rId6"/>
    <p:sldLayoutId id="2147485716" r:id="rId7"/>
    <p:sldLayoutId id="2147485717" r:id="rId8"/>
    <p:sldLayoutId id="2147485718" r:id="rId9"/>
    <p:sldLayoutId id="2147485719" r:id="rId10"/>
    <p:sldLayoutId id="214748572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1020579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890369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351791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524515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4676171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5133402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32045670"/>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6234506"/>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97489780"/>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3695533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25046945"/>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70183243"/>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62455760"/>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4392997"/>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923615628"/>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36232708"/>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2386331085"/>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91815299"/>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084451837"/>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5321066"/>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61136409"/>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46060081"/>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15600325"/>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ctr">
              <a:defRPr sz="1200">
                <a:latin typeface="Garamond" pitchFamily="18" charset="0"/>
              </a:defRPr>
            </a:lvl1pPr>
          </a:lstStyle>
          <a:p>
            <a:pPr defTabSz="913696"/>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r">
              <a:defRPr sz="1600">
                <a:latin typeface="Garamond" pitchFamily="18" charset="0"/>
              </a:defRPr>
            </a:lvl1pPr>
          </a:lstStyle>
          <a:p>
            <a:pPr defTabSz="913696"/>
            <a:fld id="{6F400BD0-49BF-48FC-8114-37C1D4F5AB3D}" type="slidenum">
              <a:rPr lang="en-US" altLang="en-US">
                <a:solidFill>
                  <a:srgbClr val="000000"/>
                </a:solidFill>
              </a:rPr>
              <a:pPr defTabSz="913696"/>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282804562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6846" algn="l" rtl="0" fontAlgn="base">
        <a:spcBef>
          <a:spcPct val="0"/>
        </a:spcBef>
        <a:spcAft>
          <a:spcPct val="0"/>
        </a:spcAft>
        <a:defRPr sz="4000">
          <a:solidFill>
            <a:schemeClr val="tx2"/>
          </a:solidFill>
          <a:latin typeface="Garamond" pitchFamily="18" charset="0"/>
        </a:defRPr>
      </a:lvl6pPr>
      <a:lvl7pPr marL="913696" algn="l" rtl="0" fontAlgn="base">
        <a:spcBef>
          <a:spcPct val="0"/>
        </a:spcBef>
        <a:spcAft>
          <a:spcPct val="0"/>
        </a:spcAft>
        <a:defRPr sz="4000">
          <a:solidFill>
            <a:schemeClr val="tx2"/>
          </a:solidFill>
          <a:latin typeface="Garamond" pitchFamily="18" charset="0"/>
        </a:defRPr>
      </a:lvl7pPr>
      <a:lvl8pPr marL="1370550" algn="l" rtl="0" fontAlgn="base">
        <a:spcBef>
          <a:spcPct val="0"/>
        </a:spcBef>
        <a:spcAft>
          <a:spcPct val="0"/>
        </a:spcAft>
        <a:defRPr sz="4000">
          <a:solidFill>
            <a:schemeClr val="tx2"/>
          </a:solidFill>
          <a:latin typeface="Garamond" pitchFamily="18" charset="0"/>
        </a:defRPr>
      </a:lvl8pPr>
      <a:lvl9pPr marL="1827398" algn="l" rtl="0" fontAlgn="base">
        <a:spcBef>
          <a:spcPct val="0"/>
        </a:spcBef>
        <a:spcAft>
          <a:spcPct val="0"/>
        </a:spcAft>
        <a:defRPr sz="4000">
          <a:solidFill>
            <a:schemeClr val="tx2"/>
          </a:solidFill>
          <a:latin typeface="Garamond" pitchFamily="18" charset="0"/>
        </a:defRPr>
      </a:lvl9pPr>
    </p:titleStyle>
    <p:bodyStyle>
      <a:lvl1pPr marL="342640" indent="-34264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411" indent="-325189"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568" indent="-35056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8821" indent="-31567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79873" indent="-339466"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6728"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3569"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0421"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7263"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2DDFB6AD-FE1B-B34C-B1D2-58136F130176}" type="slidenum">
              <a:rPr lang="en-US" altLang="en-US"/>
              <a:pPr>
                <a:defRPr/>
              </a:pPr>
              <a:t>‹#›</a:t>
            </a:fld>
            <a:endParaRPr lang="en-US" altLang="en-US"/>
          </a:p>
        </p:txBody>
      </p:sp>
      <p:sp>
        <p:nvSpPr>
          <p:cNvPr id="2663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663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4285788"/>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59609221"/>
      </p:ext>
    </p:extLst>
  </p:cSld>
  <p:clrMap bg1="lt1" tx1="dk1" bg2="lt2" tx2="dk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79272848"/>
      </p:ext>
    </p:extLst>
  </p:cSld>
  <p:clrMap bg1="lt1" tx1="dk1" bg2="lt2" tx2="dk2" accent1="accent1" accent2="accent2" accent3="accent3" accent4="accent4" accent5="accent5" accent6="accent6" hlink="hlink" folHlink="folHlink"/>
  <p:sldLayoutIdLst>
    <p:sldLayoutId id="2147484793" r:id="rId1"/>
    <p:sldLayoutId id="2147484794" r:id="rId2"/>
    <p:sldLayoutId id="2147484795" r:id="rId3"/>
    <p:sldLayoutId id="2147484796" r:id="rId4"/>
    <p:sldLayoutId id="2147484797" r:id="rId5"/>
    <p:sldLayoutId id="2147484798" r:id="rId6"/>
    <p:sldLayoutId id="2147484799" r:id="rId7"/>
    <p:sldLayoutId id="2147484800" r:id="rId8"/>
    <p:sldLayoutId id="2147484801" r:id="rId9"/>
    <p:sldLayoutId id="2147484802" r:id="rId10"/>
    <p:sldLayoutId id="214748480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395893746"/>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88975140"/>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 id="2147484821" r:id="rId5"/>
    <p:sldLayoutId id="2147484822" r:id="rId6"/>
    <p:sldLayoutId id="2147484823" r:id="rId7"/>
    <p:sldLayoutId id="2147484824" r:id="rId8"/>
    <p:sldLayoutId id="2147484825" r:id="rId9"/>
    <p:sldLayoutId id="2147484826" r:id="rId10"/>
    <p:sldLayoutId id="21474848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9"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0"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1"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42"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mj-lt"/>
                <a:ea typeface="+mn-ea"/>
                <a:cs typeface="+mn-cs"/>
              </a:defRPr>
            </a:lvl1pPr>
          </a:lstStyle>
          <a:p>
            <a:pPr fontAlgn="base">
              <a:spcBef>
                <a:spcPct val="0"/>
              </a:spcBef>
              <a:spcAft>
                <a:spcPct val="0"/>
              </a:spcAft>
              <a:defRPr/>
            </a:pPr>
            <a:r>
              <a:rPr lang="en-US">
                <a:solidFill>
                  <a:srgbClr val="000000"/>
                </a:solidFill>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fontAlgn="base">
              <a:spcBef>
                <a:spcPct val="0"/>
              </a:spcBef>
              <a:spcAft>
                <a:spcPct val="0"/>
              </a:spcAft>
              <a:defRPr/>
            </a:pPr>
            <a:fld id="{777C48D1-0A2D-6448-BAD7-D50BFB3AECB5}"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83198966"/>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EEEC5A93-40C1-004C-AC49-AA5A1C7A8159}"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649295"/>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 id="2147484852" r:id="rId12"/>
    <p:sldLayoutId id="214748530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581855"/>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5586"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95587"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95588"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95589"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95590"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4CAB802D-25DB-1149-B44D-EAC195EDF7D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92468080"/>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82B7CA05-D08B-324A-B21A-98259EFDA3FC}"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100842"/>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Burgundy_CMU_JPG_Logo.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62800" y="6488113"/>
            <a:ext cx="1549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Text Placeholder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2690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3603C470-0343-5644-A9B5-95349323097B}"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1"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3" name="Picture 7"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795042"/>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209194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349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59D6C4E-5E10-8D45-B291-D2068DCF206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21410924"/>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765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mj-lt"/>
                <a:ea typeface="+mn-ea"/>
                <a:cs typeface="+mn-cs"/>
              </a:defRPr>
            </a:lvl1pPr>
          </a:lstStyle>
          <a:p>
            <a:pPr fontAlgn="base">
              <a:spcBef>
                <a:spcPct val="0"/>
              </a:spcBef>
              <a:spcAft>
                <a:spcPct val="0"/>
              </a:spcAft>
              <a:defRPr/>
            </a:pPr>
            <a:r>
              <a:rPr lang="en-US">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2D48118-C85A-8346-A308-D7686941111E}"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80278531"/>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349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59D6C4E-5E10-8D45-B291-D2068DCF206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18123008"/>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765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mj-lt"/>
                <a:ea typeface="+mn-ea"/>
                <a:cs typeface="+mn-cs"/>
              </a:defRPr>
            </a:lvl1pPr>
          </a:lstStyle>
          <a:p>
            <a:pPr fontAlgn="base">
              <a:spcBef>
                <a:spcPct val="0"/>
              </a:spcBef>
              <a:spcAft>
                <a:spcPct val="0"/>
              </a:spcAft>
              <a:defRPr/>
            </a:pPr>
            <a:r>
              <a:rPr lang="en-US">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2D48118-C85A-8346-A308-D7686941111E}"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84068238"/>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1025731"/>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24034637"/>
      </p:ext>
    </p:extLst>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 id="2147484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51566456"/>
      </p:ext>
    </p:extLst>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sp>
        <p:nvSpPr>
          <p:cNvPr id="225283" name="Text Placeholder 2"/>
          <p:cNvSpPr>
            <a:spLocks noGrp="1"/>
          </p:cNvSpPr>
          <p:nvPr>
            <p:ph type="body" idx="1"/>
          </p:nvPr>
        </p:nvSpPr>
        <p:spPr bwMode="auto">
          <a:xfrm>
            <a:off x="123825" y="1250950"/>
            <a:ext cx="889793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lIns="91440" tIns="45720" rIns="91440" bIns="45720" rtlCol="0" anchor="ctr"/>
          <a:lstStyle>
            <a:lvl1pPr algn="l" fontAlgn="auto">
              <a:spcBef>
                <a:spcPts val="0"/>
              </a:spcBef>
              <a:spcAft>
                <a:spcPts val="0"/>
              </a:spcAft>
              <a:defRPr sz="900">
                <a:solidFill>
                  <a:prstClr val="black">
                    <a:lumMod val="65000"/>
                    <a:lumOff val="35000"/>
                    <a:alpha val="75000"/>
                  </a:prstClr>
                </a:solidFill>
                <a:latin typeface="Calibri"/>
                <a:ea typeface="+mn-ea"/>
                <a:cs typeface="+mn-cs"/>
              </a:defRPr>
            </a:lvl1pPr>
          </a:lstStyle>
          <a:p>
            <a:pPr>
              <a:defRPr/>
            </a:pPr>
            <a:fld id="{B1AC335E-35A0-FD4D-BCD5-54BB91F67C51}" type="datetime1">
              <a:rPr lang="en-US"/>
              <a:pPr>
                <a:defRPr/>
              </a:pPr>
              <a:t>4/21/17</a:t>
            </a:fld>
            <a:endParaRPr lang="en-US" dirty="0"/>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lIns="91440" tIns="45720" rIns="91440" bIns="45720" rtlCol="0" anchor="ctr"/>
          <a:lstStyle>
            <a:lvl1pPr algn="r" fontAlgn="auto">
              <a:spcBef>
                <a:spcPts val="0"/>
              </a:spcBef>
              <a:spcAft>
                <a:spcPts val="0"/>
              </a:spcAft>
              <a:defRPr sz="1600">
                <a:solidFill>
                  <a:prstClr val="black">
                    <a:lumMod val="65000"/>
                    <a:lumOff val="35000"/>
                  </a:prstClr>
                </a:solidFill>
                <a:latin typeface="Calibri"/>
                <a:ea typeface="+mn-ea"/>
                <a:cs typeface="+mn-cs"/>
              </a:defRPr>
            </a:lvl1pPr>
          </a:lstStyle>
          <a:p>
            <a:pPr>
              <a:defRPr/>
            </a:pPr>
            <a:fld id="{BFCEF44F-023C-3C4F-B2E3-6DD80F318BEB}" type="slidenum">
              <a:rPr lang="en-US"/>
              <a:pPr>
                <a:defRPr/>
              </a:pPr>
              <a:t>‹#›</a:t>
            </a:fld>
            <a:endParaRPr lang="en-US" dirty="0"/>
          </a:p>
        </p:txBody>
      </p:sp>
      <p:pic>
        <p:nvPicPr>
          <p:cNvPr id="225287"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058083"/>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 id="2147485026" r:id="rId12"/>
  </p:sldLayoutIdLst>
  <p:timing>
    <p:tnLst>
      <p:par>
        <p:cTn xmlns:p14="http://schemas.microsoft.com/office/powerpoint/2010/main" id="1" dur="indefinite" restart="never" nodeType="tmRoot"/>
      </p:par>
    </p:tnLst>
  </p:timing>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92399763"/>
      </p:ext>
    </p:extLst>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769905"/>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944501052"/>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 id="214748507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7938783"/>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861771771"/>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Ls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9132951"/>
      </p:ext>
    </p:extLst>
  </p:cSld>
  <p:clrMap bg1="lt1" tx1="dk1" bg2="lt2" tx2="dk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182407174"/>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4261403"/>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67142735"/>
      </p:ext>
    </p:extLst>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 id="2147485159" r:id="rId10"/>
    <p:sldLayoutId id="2147485160" r:id="rId11"/>
    <p:sldLayoutId id="214748516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69779114"/>
      </p:ext>
    </p:extLst>
  </p:cSld>
  <p:clrMap bg1="lt1" tx1="dk1" bg2="lt2" tx2="dk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 id="214748560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47418363"/>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8047304"/>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1013062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7006900"/>
      </p:ext>
    </p:extLst>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9792351"/>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84883192"/>
      </p:ext>
    </p:extLst>
  </p:cSld>
  <p:clrMap bg1="lt1" tx1="dk1" bg2="lt2" tx2="dk2" accent1="accent1" accent2="accent2" accent3="accent3" accent4="accent4" accent5="accent5" accent6="accent6" hlink="hlink" folHlink="folHlink"/>
  <p:sldLayoutIdLst>
    <p:sldLayoutId id="2147485271" r:id="rId1"/>
    <p:sldLayoutId id="2147485272" r:id="rId2"/>
    <p:sldLayoutId id="2147485273" r:id="rId3"/>
    <p:sldLayoutId id="2147485274" r:id="rId4"/>
    <p:sldLayoutId id="2147485275" r:id="rId5"/>
    <p:sldLayoutId id="2147485276" r:id="rId6"/>
    <p:sldLayoutId id="2147485277" r:id="rId7"/>
    <p:sldLayoutId id="2147485278" r:id="rId8"/>
    <p:sldLayoutId id="2147485279" r:id="rId9"/>
    <p:sldLayoutId id="2147485280" r:id="rId10"/>
    <p:sldLayoutId id="21474852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4/21/17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0109923"/>
      </p:ext>
    </p:extLst>
  </p:cSld>
  <p:clrMap bg1="lt1" tx1="dk1" bg2="lt2" tx2="dk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89532321"/>
      </p:ext>
    </p:extLst>
  </p:cSld>
  <p:clrMap bg1="lt1" tx1="dk1" bg2="lt2" tx2="dk2" accent1="accent1" accent2="accent2" accent3="accent3" accent4="accent4" accent5="accent5" accent6="accent6" hlink="hlink" folHlink="folHlink"/>
  <p:sldLayoutIdLst>
    <p:sldLayoutId id="2147485321" r:id="rId1"/>
    <p:sldLayoutId id="2147485322" r:id="rId2"/>
    <p:sldLayoutId id="2147485323" r:id="rId3"/>
    <p:sldLayoutId id="2147485324" r:id="rId4"/>
    <p:sldLayoutId id="2147485325" r:id="rId5"/>
    <p:sldLayoutId id="2147485326" r:id="rId6"/>
    <p:sldLayoutId id="2147485327" r:id="rId7"/>
    <p:sldLayoutId id="2147485328" r:id="rId8"/>
    <p:sldLayoutId id="2147485329" r:id="rId9"/>
    <p:sldLayoutId id="2147485330" r:id="rId10"/>
    <p:sldLayoutId id="21474853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56417034"/>
      </p:ext>
    </p:extLst>
  </p:cSld>
  <p:clrMap bg1="lt1" tx1="dk1" bg2="lt2" tx2="dk2" accent1="accent1" accent2="accent2" accent3="accent3" accent4="accent4" accent5="accent5" accent6="accent6" hlink="hlink" folHlink="folHlink"/>
  <p:sldLayoutIdLst>
    <p:sldLayoutId id="2147485361" r:id="rId1"/>
    <p:sldLayoutId id="2147485362" r:id="rId2"/>
    <p:sldLayoutId id="2147485363" r:id="rId3"/>
    <p:sldLayoutId id="2147485364" r:id="rId4"/>
    <p:sldLayoutId id="2147485365" r:id="rId5"/>
    <p:sldLayoutId id="2147485366" r:id="rId6"/>
    <p:sldLayoutId id="2147485367" r:id="rId7"/>
    <p:sldLayoutId id="2147485368" r:id="rId8"/>
    <p:sldLayoutId id="2147485369" r:id="rId9"/>
    <p:sldLayoutId id="2147485370" r:id="rId10"/>
    <p:sldLayoutId id="21474853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49784051"/>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912695655"/>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 id="2147485430" r:id="rId8"/>
    <p:sldLayoutId id="2147485431" r:id="rId9"/>
    <p:sldLayoutId id="2147485432" r:id="rId10"/>
    <p:sldLayoutId id="21474854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322228118"/>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60077688"/>
      </p:ext>
    </p:extLst>
  </p:cSld>
  <p:clrMap bg1="lt1" tx1="dk1" bg2="lt2" tx2="dk2" accent1="accent1" accent2="accent2" accent3="accent3" accent4="accent4" accent5="accent5" accent6="accent6" hlink="hlink" folHlink="folHlink"/>
  <p:sldLayoutIdLst>
    <p:sldLayoutId id="2147485447" r:id="rId1"/>
    <p:sldLayoutId id="2147485448" r:id="rId2"/>
    <p:sldLayoutId id="2147485449" r:id="rId3"/>
    <p:sldLayoutId id="2147485450" r:id="rId4"/>
    <p:sldLayoutId id="2147485451" r:id="rId5"/>
    <p:sldLayoutId id="2147485452" r:id="rId6"/>
    <p:sldLayoutId id="2147485453" r:id="rId7"/>
    <p:sldLayoutId id="2147485454" r:id="rId8"/>
    <p:sldLayoutId id="2147485455" r:id="rId9"/>
    <p:sldLayoutId id="2147485456" r:id="rId10"/>
    <p:sldLayoutId id="214748545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175614744"/>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400176890"/>
      </p:ext>
    </p:extLst>
  </p:cSld>
  <p:clrMap bg1="lt1" tx1="dk1" bg2="lt2" tx2="dk2" accent1="accent1" accent2="accent2" accent3="accent3" accent4="accent4" accent5="accent5" accent6="accent6" hlink="hlink" folHlink="folHlink"/>
  <p:sldLayoutIdLst>
    <p:sldLayoutId id="2147485471" r:id="rId1"/>
    <p:sldLayoutId id="2147485472" r:id="rId2"/>
    <p:sldLayoutId id="2147485473" r:id="rId3"/>
    <p:sldLayoutId id="2147485474" r:id="rId4"/>
    <p:sldLayoutId id="2147485475" r:id="rId5"/>
    <p:sldLayoutId id="2147485476" r:id="rId6"/>
    <p:sldLayoutId id="2147485477" r:id="rId7"/>
    <p:sldLayoutId id="2147485478" r:id="rId8"/>
    <p:sldLayoutId id="2147485479" r:id="rId9"/>
    <p:sldLayoutId id="2147485480" r:id="rId10"/>
    <p:sldLayoutId id="21474854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34219460"/>
      </p:ext>
    </p:extLst>
  </p:cSld>
  <p:clrMap bg1="lt1" tx1="dk1" bg2="lt2" tx2="dk2" accent1="accent1" accent2="accent2" accent3="accent3" accent4="accent4" accent5="accent5" accent6="accent6" hlink="hlink" folHlink="folHlink"/>
  <p:sldLayoutIdLst>
    <p:sldLayoutId id="2147485483"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 id="2147485494"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7E91C678-4BCA-47DB-A467-32B445B5DAD1}"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07847"/>
            <a:ext cx="2057400" cy="365125"/>
          </a:xfrm>
          <a:prstGeom prst="rect">
            <a:avLst/>
          </a:prstGeom>
        </p:spPr>
        <p:txBody>
          <a:bodyPr vert="horz" lIns="91440" tIns="45720" rIns="91440" bIns="45720" rtlCol="0" anchor="ctr"/>
          <a:lstStyle>
            <a:lvl1pPr algn="r">
              <a:defRPr sz="1600">
                <a:solidFill>
                  <a:schemeClr val="tx1"/>
                </a:solidFill>
              </a:defRPr>
            </a:lvl1p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81762907"/>
      </p:ext>
    </p:extLst>
  </p:cSld>
  <p:clrMap bg1="lt1" tx1="dk1" bg2="lt2" tx2="dk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 id="2147485507"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4/21/17</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56487346"/>
      </p:ext>
    </p:extLst>
  </p:cSld>
  <p:clrMap bg1="lt1" tx1="dk1" bg2="lt2" tx2="dk2" accent1="accent1" accent2="accent2" accent3="accent3" accent4="accent4" accent5="accent5" accent6="accent6" hlink="hlink" folHlink="folHlink"/>
  <p:sldLayoutIdLst>
    <p:sldLayoutId id="2147485509" r:id="rId1"/>
    <p:sldLayoutId id="2147485510" r:id="rId2"/>
    <p:sldLayoutId id="2147485511" r:id="rId3"/>
    <p:sldLayoutId id="2147485512" r:id="rId4"/>
    <p:sldLayoutId id="2147485513" r:id="rId5"/>
    <p:sldLayoutId id="2147485514" r:id="rId6"/>
    <p:sldLayoutId id="2147485515" r:id="rId7"/>
    <p:sldLayoutId id="2147485516" r:id="rId8"/>
    <p:sldLayoutId id="2147485517" r:id="rId9"/>
    <p:sldLayoutId id="2147485518" r:id="rId10"/>
    <p:sldLayoutId id="2147485519" r:id="rId11"/>
    <p:sldLayoutId id="2147485520"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3056376"/>
      </p:ext>
    </p:extLst>
  </p:cSld>
  <p:clrMap bg1="lt1" tx1="dk1" bg2="lt2" tx2="dk2" accent1="accent1" accent2="accent2" accent3="accent3" accent4="accent4" accent5="accent5" accent6="accent6" hlink="hlink" folHlink="folHlink"/>
  <p:sldLayoutIdLst>
    <p:sldLayoutId id="2147485522"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4961082"/>
      </p:ext>
    </p:extLst>
  </p:cSld>
  <p:clrMap bg1="lt1" tx1="dk1" bg2="lt2" tx2="dk2" accent1="accent1" accent2="accent2" accent3="accent3" accent4="accent4" accent5="accent5" accent6="accent6" hlink="hlink" folHlink="folHlink"/>
  <p:sldLayoutIdLst>
    <p:sldLayoutId id="2147485534" r:id="rId1"/>
    <p:sldLayoutId id="2147485535" r:id="rId2"/>
    <p:sldLayoutId id="2147485536" r:id="rId3"/>
    <p:sldLayoutId id="2147485537" r:id="rId4"/>
    <p:sldLayoutId id="2147485538" r:id="rId5"/>
    <p:sldLayoutId id="2147485539" r:id="rId6"/>
    <p:sldLayoutId id="2147485540" r:id="rId7"/>
    <p:sldLayoutId id="2147485541" r:id="rId8"/>
    <p:sldLayoutId id="2147485542" r:id="rId9"/>
    <p:sldLayoutId id="2147485543" r:id="rId10"/>
    <p:sldLayoutId id="2147485544"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22738675"/>
      </p:ext>
    </p:extLst>
  </p:cSld>
  <p:clrMap bg1="lt1" tx1="dk1" bg2="lt2" tx2="dk2" accent1="accent1" accent2="accent2" accent3="accent3" accent4="accent4" accent5="accent5" accent6="accent6" hlink="hlink" folHlink="folHlink"/>
  <p:sldLayoutIdLst>
    <p:sldLayoutId id="2147485546" r:id="rId1"/>
    <p:sldLayoutId id="2147485547" r:id="rId2"/>
    <p:sldLayoutId id="2147485548" r:id="rId3"/>
    <p:sldLayoutId id="2147485549" r:id="rId4"/>
    <p:sldLayoutId id="2147485550" r:id="rId5"/>
    <p:sldLayoutId id="2147485551" r:id="rId6"/>
    <p:sldLayoutId id="2147485552" r:id="rId7"/>
    <p:sldLayoutId id="2147485553" r:id="rId8"/>
    <p:sldLayoutId id="2147485554" r:id="rId9"/>
    <p:sldLayoutId id="2147485555" r:id="rId10"/>
    <p:sldLayoutId id="21474855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530218631"/>
      </p:ext>
    </p:extLst>
  </p:cSld>
  <p:clrMap bg1="lt1" tx1="dk1" bg2="lt2" tx2="dk2" accent1="accent1" accent2="accent2" accent3="accent3" accent4="accent4" accent5="accent5" accent6="accent6" hlink="hlink" folHlink="folHlink"/>
  <p:sldLayoutIdLst>
    <p:sldLayoutId id="2147485558" r:id="rId1"/>
    <p:sldLayoutId id="2147485559" r:id="rId2"/>
    <p:sldLayoutId id="2147485560" r:id="rId3"/>
    <p:sldLayoutId id="2147485561" r:id="rId4"/>
    <p:sldLayoutId id="2147485562" r:id="rId5"/>
    <p:sldLayoutId id="2147485563" r:id="rId6"/>
    <p:sldLayoutId id="2147485564" r:id="rId7"/>
    <p:sldLayoutId id="2147485565" r:id="rId8"/>
    <p:sldLayoutId id="2147485566" r:id="rId9"/>
    <p:sldLayoutId id="2147485567" r:id="rId10"/>
    <p:sldLayoutId id="2147485568" r:id="rId11"/>
    <p:sldLayoutId id="214748556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defTabSz="914263"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cs typeface="Arial" charset="0"/>
              </a:defRPr>
            </a:lvl1pPr>
          </a:lstStyle>
          <a:p>
            <a:pPr defTabSz="914263" fontAlgn="base">
              <a:spcBef>
                <a:spcPct val="0"/>
              </a:spcBef>
              <a:spcAft>
                <a:spcPct val="0"/>
              </a:spcAft>
              <a:defRPr/>
            </a:pPr>
            <a:fld id="{A22E6346-468B-3E4F-8804-5358276127F2}" type="slidenum">
              <a:rPr lang="en-US">
                <a:ea typeface="ＭＳ Ｐゴシック" charset="0"/>
              </a:rPr>
              <a:pPr defTabSz="914263"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09528196"/>
      </p:ext>
    </p:extLst>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 id="2147485582" r:id="rId12"/>
    <p:sldLayoutId id="214748558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6"/>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smtClean="0"/>
              <a:t>Click edit Master title style</a:t>
            </a:r>
            <a:endParaRPr lang="en-US" dirty="0"/>
          </a:p>
        </p:txBody>
      </p:sp>
      <p:pic>
        <p:nvPicPr>
          <p:cNvPr id="9" name="Picture 8" descr="footer.png"/>
          <p:cNvPicPr>
            <a:picLocks noChangeAspect="1"/>
          </p:cNvPicPr>
          <p:nvPr userDrawn="1"/>
        </p:nvPicPr>
        <p:blipFill>
          <a:blip r:embed="rId17"/>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8">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9"/>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sp>
        <p:nvSpPr>
          <p:cNvPr id="225283" name="Text Placeholder 2"/>
          <p:cNvSpPr>
            <a:spLocks noGrp="1"/>
          </p:cNvSpPr>
          <p:nvPr>
            <p:ph type="body" idx="1"/>
          </p:nvPr>
        </p:nvSpPr>
        <p:spPr bwMode="auto">
          <a:xfrm>
            <a:off x="123825" y="1250950"/>
            <a:ext cx="889793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lIns="91440" tIns="45720" rIns="91440" bIns="45720" rtlCol="0" anchor="ctr"/>
          <a:lstStyle>
            <a:lvl1pPr algn="l" fontAlgn="auto">
              <a:spcBef>
                <a:spcPts val="0"/>
              </a:spcBef>
              <a:spcAft>
                <a:spcPts val="0"/>
              </a:spcAft>
              <a:defRPr sz="900">
                <a:solidFill>
                  <a:prstClr val="black">
                    <a:lumMod val="65000"/>
                    <a:lumOff val="35000"/>
                    <a:alpha val="75000"/>
                  </a:prstClr>
                </a:solidFill>
                <a:latin typeface="Calibri"/>
                <a:ea typeface="+mn-ea"/>
                <a:cs typeface="+mn-cs"/>
              </a:defRPr>
            </a:lvl1pPr>
          </a:lstStyle>
          <a:p>
            <a:pPr>
              <a:defRPr/>
            </a:pPr>
            <a:fld id="{B1AC335E-35A0-FD4D-BCD5-54BB91F67C51}" type="datetime1">
              <a:rPr lang="en-US"/>
              <a:pPr>
                <a:defRPr/>
              </a:pPr>
              <a:t>4/21/17</a:t>
            </a:fld>
            <a:endParaRPr lang="en-US" dirty="0"/>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lIns="91440" tIns="45720" rIns="91440" bIns="45720" rtlCol="0" anchor="ctr"/>
          <a:lstStyle>
            <a:lvl1pPr algn="r" fontAlgn="auto">
              <a:spcBef>
                <a:spcPts val="0"/>
              </a:spcBef>
              <a:spcAft>
                <a:spcPts val="0"/>
              </a:spcAft>
              <a:defRPr sz="1600">
                <a:solidFill>
                  <a:prstClr val="black">
                    <a:lumMod val="65000"/>
                    <a:lumOff val="35000"/>
                  </a:prstClr>
                </a:solidFill>
                <a:latin typeface="Calibri"/>
                <a:ea typeface="+mn-ea"/>
                <a:cs typeface="+mn-cs"/>
              </a:defRPr>
            </a:lvl1pPr>
          </a:lstStyle>
          <a:p>
            <a:pPr>
              <a:defRPr/>
            </a:pPr>
            <a:fld id="{BFCEF44F-023C-3C4F-B2E3-6DD80F318BEB}" type="slidenum">
              <a:rPr lang="en-US"/>
              <a:pPr>
                <a:defRPr/>
              </a:pPr>
              <a:t>‹#›</a:t>
            </a:fld>
            <a:endParaRPr lang="en-US" dirty="0"/>
          </a:p>
        </p:txBody>
      </p:sp>
      <p:pic>
        <p:nvPicPr>
          <p:cNvPr id="225287"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09592"/>
      </p:ext>
    </p:extLst>
  </p:cSld>
  <p:clrMap bg1="lt1" tx1="dk1" bg2="lt2" tx2="dk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Lst>
  <p:timing>
    <p:tnLst>
      <p:par>
        <p:cTn xmlns:p14="http://schemas.microsoft.com/office/powerpoint/2010/main" id="1" dur="indefinite" restart="never" nodeType="tmRoot"/>
      </p:par>
    </p:tnLst>
  </p:timing>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3565416"/>
      </p:ext>
    </p:extLst>
  </p:cSld>
  <p:clrMap bg1="lt1" tx1="dk1" bg2="lt2" tx2="dk2" accent1="accent1" accent2="accent2" accent3="accent3" accent4="accent4" accent5="accent5" accent6="accent6" hlink="hlink" folHlink="folHlink"/>
  <p:sldLayoutIdLst>
    <p:sldLayoutId id="2147485598" r:id="rId1"/>
    <p:sldLayoutId id="2147485599" r:id="rId2"/>
    <p:sldLayoutId id="2147485600" r:id="rId3"/>
    <p:sldLayoutId id="2147485601" r:id="rId4"/>
    <p:sldLayoutId id="2147485602" r:id="rId5"/>
    <p:sldLayoutId id="2147485603" r:id="rId6"/>
    <p:sldLayoutId id="2147485604" r:id="rId7"/>
    <p:sldLayoutId id="2147485605" r:id="rId8"/>
    <p:sldLayoutId id="2147485606" r:id="rId9"/>
    <p:sldLayoutId id="2147485607" r:id="rId10"/>
    <p:sldLayoutId id="2147485608"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85105992"/>
      </p:ext>
    </p:extLst>
  </p:cSld>
  <p:clrMap bg1="lt1" tx1="dk1" bg2="lt2" tx2="dk2" accent1="accent1" accent2="accent2" accent3="accent3" accent4="accent4" accent5="accent5" accent6="accent6" hlink="hlink" folHlink="folHlink"/>
  <p:sldLayoutIdLst>
    <p:sldLayoutId id="2147485611" r:id="rId1"/>
    <p:sldLayoutId id="2147485612" r:id="rId2"/>
    <p:sldLayoutId id="2147485613" r:id="rId3"/>
    <p:sldLayoutId id="2147485614" r:id="rId4"/>
    <p:sldLayoutId id="2147485615" r:id="rId5"/>
    <p:sldLayoutId id="2147485616" r:id="rId6"/>
    <p:sldLayoutId id="2147485617" r:id="rId7"/>
    <p:sldLayoutId id="2147485618" r:id="rId8"/>
    <p:sldLayoutId id="2147485619" r:id="rId9"/>
    <p:sldLayoutId id="2147485620" r:id="rId10"/>
    <p:sldLayoutId id="21474856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531071"/>
      </p:ext>
    </p:extLst>
  </p:cSld>
  <p:clrMap bg1="lt1" tx1="dk1" bg2="lt2" tx2="dk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0" r:id="rId8"/>
    <p:sldLayoutId id="2147485631" r:id="rId9"/>
    <p:sldLayoutId id="2147485632" r:id="rId10"/>
    <p:sldLayoutId id="214748563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47C7B587-253D-944A-B5BD-5A401E4768DB}"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029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029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33108723"/>
      </p:ext>
    </p:extLst>
  </p:cSld>
  <p:clrMap bg1="lt1" tx1="dk1" bg2="lt2" tx2="dk2" accent1="accent1" accent2="accent2" accent3="accent3" accent4="accent4" accent5="accent5" accent6="accent6" hlink="hlink" folHlink="folHlink"/>
  <p:sldLayoutIdLst>
    <p:sldLayoutId id="2147485635" r:id="rId1"/>
    <p:sldLayoutId id="2147485636" r:id="rId2"/>
    <p:sldLayoutId id="2147485637" r:id="rId3"/>
    <p:sldLayoutId id="2147485638" r:id="rId4"/>
    <p:sldLayoutId id="2147485639" r:id="rId5"/>
    <p:sldLayoutId id="2147485640" r:id="rId6"/>
    <p:sldLayoutId id="2147485641" r:id="rId7"/>
    <p:sldLayoutId id="2147485642" r:id="rId8"/>
    <p:sldLayoutId id="2147485643" r:id="rId9"/>
    <p:sldLayoutId id="2147485644" r:id="rId10"/>
    <p:sldLayoutId id="2147485645" r:id="rId11"/>
    <p:sldLayoutId id="214748564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8222178"/>
      </p:ext>
    </p:extLst>
  </p:cSld>
  <p:clrMap bg1="lt1" tx1="dk1" bg2="lt2" tx2="dk2" accent1="accent1" accent2="accent2" accent3="accent3" accent4="accent4" accent5="accent5" accent6="accent6" hlink="hlink" folHlink="folHlink"/>
  <p:sldLayoutIdLst>
    <p:sldLayoutId id="2147485648" r:id="rId1"/>
    <p:sldLayoutId id="2147485649" r:id="rId2"/>
    <p:sldLayoutId id="2147485650" r:id="rId3"/>
    <p:sldLayoutId id="2147485651" r:id="rId4"/>
    <p:sldLayoutId id="2147485652" r:id="rId5"/>
    <p:sldLayoutId id="2147485653" r:id="rId6"/>
    <p:sldLayoutId id="2147485654" r:id="rId7"/>
    <p:sldLayoutId id="2147485655" r:id="rId8"/>
    <p:sldLayoutId id="2147485656" r:id="rId9"/>
    <p:sldLayoutId id="2147485657" r:id="rId10"/>
    <p:sldLayoutId id="21474856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846918822"/>
      </p:ext>
    </p:extLst>
  </p:cSld>
  <p:clrMap bg1="lt1" tx1="dk1" bg2="lt2" tx2="dk2" accent1="accent1" accent2="accent2" accent3="accent3" accent4="accent4" accent5="accent5" accent6="accent6" hlink="hlink" folHlink="folHlink"/>
  <p:sldLayoutIdLst>
    <p:sldLayoutId id="2147485660" r:id="rId1"/>
    <p:sldLayoutId id="2147485661" r:id="rId2"/>
    <p:sldLayoutId id="2147485662" r:id="rId3"/>
    <p:sldLayoutId id="2147485663" r:id="rId4"/>
    <p:sldLayoutId id="2147485664" r:id="rId5"/>
    <p:sldLayoutId id="2147485665" r:id="rId6"/>
    <p:sldLayoutId id="2147485666" r:id="rId7"/>
    <p:sldLayoutId id="2147485667" r:id="rId8"/>
    <p:sldLayoutId id="2147485668" r:id="rId9"/>
    <p:sldLayoutId id="2147485669" r:id="rId10"/>
    <p:sldLayoutId id="2147485670" r:id="rId11"/>
    <p:sldLayoutId id="214748567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417920"/>
      </p:ext>
    </p:extLst>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B036D78A-1E37-5B42-95DC-BFAC45B0B0ED}" type="datetime1">
              <a:rPr lang="en-US"/>
              <a:pPr>
                <a:defRPr/>
              </a:pPr>
              <a:t>4/21/17</a:t>
            </a:fld>
            <a:endParaRPr lang="en-US"/>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11949605-1987-924F-9E72-94902DD86B7C}" type="slidenum">
              <a:rPr lang="en-US"/>
              <a:pPr>
                <a:defRPr/>
              </a:pPr>
              <a:t>‹#›</a:t>
            </a:fld>
            <a:endParaRPr lang="en-US"/>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403046"/>
      </p:ext>
    </p:extLst>
  </p:cSld>
  <p:clrMap bg1="lt1" tx1="dk1" bg2="lt2" tx2="dk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12405416"/>
      </p:ext>
    </p:extLst>
  </p:cSld>
  <p:clrMap bg1="lt1" tx1="dk1" bg2="lt2" tx2="dk2" accent1="accent1" accent2="accent2" accent3="accent3" accent4="accent4" accent5="accent5" accent6="accent6" hlink="hlink" folHlink="folHlink"/>
  <p:sldLayoutIdLst>
    <p:sldLayoutId id="2147485697" r:id="rId1"/>
    <p:sldLayoutId id="2147485698" r:id="rId2"/>
    <p:sldLayoutId id="2147485699" r:id="rId3"/>
    <p:sldLayoutId id="2147485700" r:id="rId4"/>
    <p:sldLayoutId id="2147485701" r:id="rId5"/>
    <p:sldLayoutId id="2147485702" r:id="rId6"/>
    <p:sldLayoutId id="2147485703" r:id="rId7"/>
    <p:sldLayoutId id="2147485704" r:id="rId8"/>
    <p:sldLayoutId id="2147485705" r:id="rId9"/>
    <p:sldLayoutId id="2147485706" r:id="rId10"/>
    <p:sldLayoutId id="2147485707" r:id="rId11"/>
    <p:sldLayoutId id="2147485708"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nur.mutlu@inf.ethz.ch" TargetMode="External"/><Relationship Id="rId4" Type="http://schemas.openxmlformats.org/officeDocument/2006/relationships/hyperlink" Target="https://people.inf.ethz.ch/omutlu" TargetMode="External"/><Relationship Id="rId5" Type="http://schemas.openxmlformats.org/officeDocument/2006/relationships/image" Target="../media/image1.png"/><Relationship Id="rId6" Type="http://schemas.openxmlformats.org/officeDocument/2006/relationships/image" Target="../media/image9.wmf"/><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wdp"/><Relationship Id="rId5" Type="http://schemas.openxmlformats.org/officeDocument/2006/relationships/image" Target="../media/image23.jpeg"/><Relationship Id="rId6" Type="http://schemas.openxmlformats.org/officeDocument/2006/relationships/hyperlink" Target="https://github.com/CMU-SAFARI/rowhammer" TargetMode="External"/><Relationship Id="rId1" Type="http://schemas.openxmlformats.org/officeDocument/2006/relationships/slideLayout" Target="../slideLayouts/slideLayout649.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8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notesSlide" Target="../notesSlides/notesSlide41.xml"/><Relationship Id="rId3" Type="http://schemas.openxmlformats.org/officeDocument/2006/relationships/image" Target="../media/image7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7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7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7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7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notesSlide" Target="../notesSlides/notesSlide42.xml"/><Relationship Id="rId3" Type="http://schemas.openxmlformats.org/officeDocument/2006/relationships/image" Target="../media/image7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7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80.png"/></Relationships>
</file>

<file path=ppt/slides/_rels/slide109.xml.rels><?xml version="1.0" encoding="UTF-8" standalone="yes"?>
<Relationships xmlns="http://schemas.openxmlformats.org/package/2006/relationships"><Relationship Id="rId3" Type="http://schemas.openxmlformats.org/officeDocument/2006/relationships/hyperlink" Target="http://users.ece.cmu.edu/~omutlu/pub/flash-memory-data-retention_hpca15.pdf" TargetMode="External"/><Relationship Id="rId4" Type="http://schemas.openxmlformats.org/officeDocument/2006/relationships/hyperlink" Target="http://users.ece.cmu.edu/~omutlu/pub/warm-flash-write-hotness-aware-retention-management_msst15.pdf" TargetMode="External"/><Relationship Id="rId5" Type="http://schemas.openxmlformats.org/officeDocument/2006/relationships/hyperlink" Target="http://ieeexplore.ieee.org/xpl/login.jsp?tp=&amp;arnumber=5771258&amp;url=http://ieeexplore.ieee.org/xpls/abs_all.jsp?arnumber=5771258" TargetMode="External"/><Relationship Id="rId1" Type="http://schemas.openxmlformats.org/officeDocument/2006/relationships/slideLayout" Target="../slideLayouts/slideLayout944.xml"/><Relationship Id="rId2" Type="http://schemas.openxmlformats.org/officeDocument/2006/relationships/hyperlink" Target="http://users.ece.cmu.edu/~omutlu/pub/flash-correct-and-refresh_iccd12.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wdp"/><Relationship Id="rId5" Type="http://schemas.openxmlformats.org/officeDocument/2006/relationships/image" Target="../media/image23.jpeg"/><Relationship Id="rId6" Type="http://schemas.openxmlformats.org/officeDocument/2006/relationships/hyperlink" Target="https://github.com/CMU-SAFARI/rowhammer" TargetMode="External"/><Relationship Id="rId1" Type="http://schemas.openxmlformats.org/officeDocument/2006/relationships/slideLayout" Target="../slideLayouts/slideLayout649.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3" Type="http://schemas.openxmlformats.org/officeDocument/2006/relationships/hyperlink" Target="http://users.ece.cmu.edu/~omutlu/pub/flash-error-analysis-and-management_itj13.pdf" TargetMode="External"/><Relationship Id="rId4" Type="http://schemas.openxmlformats.org/officeDocument/2006/relationships/hyperlink" Target="http://users.ece.cmu.edu/~omutlu/pub/flash-memory-voltage-characterization_date13.pdf" TargetMode="External"/><Relationship Id="rId1" Type="http://schemas.openxmlformats.org/officeDocument/2006/relationships/slideLayout" Target="../slideLayouts/slideLayout944.xml"/><Relationship Id="rId2" Type="http://schemas.openxmlformats.org/officeDocument/2006/relationships/hyperlink" Target="http://users.ece.cmu.edu/~omutlu/pub/flash-error-patterns_date12.pdf"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users.ece.cmu.edu/~omutlu/pub/neighbor-assisted-error-correction-in-flash_sigmetrics14.pdf" TargetMode="External"/><Relationship Id="rId4" Type="http://schemas.openxmlformats.org/officeDocument/2006/relationships/hyperlink" Target="http://users.ece.cmu.edu/~omutlu/pub/flash-read-disturb-errors_dsn15.pdf" TargetMode="External"/><Relationship Id="rId5"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944.xml"/><Relationship Id="rId2" Type="http://schemas.openxmlformats.org/officeDocument/2006/relationships/hyperlink" Target="http://users.ece.cmu.edu/~omutlu/pub/flash-programming-interference_iccd13.pdf"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darksilicon.org/hpca/" TargetMode="External"/><Relationship Id="rId4" Type="http://schemas.openxmlformats.org/officeDocument/2006/relationships/hyperlink" Target="http://users.ece.cmu.edu/~omutlu/pub/flash-memory-data-retention_yixin_hpca15-talk.pptx" TargetMode="External"/><Relationship Id="rId5" Type="http://schemas.openxmlformats.org/officeDocument/2006/relationships/hyperlink" Target="http://users.ece.cmu.edu/~omutlu/pub/flash-memory-data-retention_yixin_hpca15-talk.pdf" TargetMode="External"/><Relationship Id="rId6" Type="http://schemas.openxmlformats.org/officeDocument/2006/relationships/image" Target="../media/image8.png"/><Relationship Id="rId7" Type="http://schemas.openxmlformats.org/officeDocument/2006/relationships/image" Target="../media/image81.png"/><Relationship Id="rId1" Type="http://schemas.openxmlformats.org/officeDocument/2006/relationships/slideLayout" Target="../slideLayouts/slideLayout930.xml"/><Relationship Id="rId2" Type="http://schemas.openxmlformats.org/officeDocument/2006/relationships/hyperlink" Target="http://users.ece.cmu.edu/~omutlu/pub/flash-memory-data-retention_hpca15.pdf"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image" Target="../media/image8.png"/><Relationship Id="rId5" Type="http://schemas.openxmlformats.org/officeDocument/2006/relationships/image" Target="../media/image63.png"/><Relationship Id="rId1" Type="http://schemas.openxmlformats.org/officeDocument/2006/relationships/slideLayout" Target="../slideLayouts/slideLayout930.xml"/><Relationship Id="rId2" Type="http://schemas.openxmlformats.org/officeDocument/2006/relationships/hyperlink" Target="http://users.ece.cmu.edu/~omutlu/pub/flash-read-disturb-errors_dsn15.pdf"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www.date-conference.com/" TargetMode="External"/><Relationship Id="rId4" Type="http://schemas.openxmlformats.org/officeDocument/2006/relationships/hyperlink" Target="http://users.ece.cmu.edu/~omutlu/pub/cai_date12_talk.ppt" TargetMode="External"/><Relationship Id="rId5" Type="http://schemas.openxmlformats.org/officeDocument/2006/relationships/image" Target="../media/image8.png"/><Relationship Id="rId6" Type="http://schemas.openxmlformats.org/officeDocument/2006/relationships/image" Target="../media/image60.png"/><Relationship Id="rId1" Type="http://schemas.openxmlformats.org/officeDocument/2006/relationships/slideLayout" Target="../slideLayouts/slideLayout930.xml"/><Relationship Id="rId2" Type="http://schemas.openxmlformats.org/officeDocument/2006/relationships/hyperlink" Target="http://users.ece.cmu.edu/~omutlu/pub/flash-error-patterns_date12.pdf"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noggin.intel.com/technology-journal/2013/171/memory-resiliency" TargetMode="External"/><Relationship Id="rId4" Type="http://schemas.openxmlformats.org/officeDocument/2006/relationships/image" Target="../media/image82.png"/><Relationship Id="rId1" Type="http://schemas.openxmlformats.org/officeDocument/2006/relationships/slideLayout" Target="../slideLayouts/slideLayout930.xml"/><Relationship Id="rId2" Type="http://schemas.openxmlformats.org/officeDocument/2006/relationships/hyperlink" Target="http://users.ece.cmu.edu/~omutlu/pub/flash-error-analysis-and-management_itj13.pdf"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29.xml"/><Relationship Id="rId2" Type="http://schemas.openxmlformats.org/officeDocument/2006/relationships/notesSlide" Target="../notesSlides/notesSlide43.xml"/><Relationship Id="rId3" Type="http://schemas.openxmlformats.org/officeDocument/2006/relationships/hyperlink" Target="https://www.blackhat.com/docs/us-15/materials/us-15-Seaborn-Exploiting-The-DRAM-Rowhammer-Bug-To-Gain-Kernel-Privileges.pdf"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83.png"/><Relationship Id="rId3" Type="http://schemas.openxmlformats.org/officeDocument/2006/relationships/hyperlink" Target="https://www.blackhat.com/docs/us-15/materials/us-15-Seaborn-Exploiting-The-DRAM-Rowhammer-Bug-To-Gain-Kernel-Privileges.pdf"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84.png"/><Relationship Id="rId3" Type="http://schemas.openxmlformats.org/officeDocument/2006/relationships/hyperlink" Target="https://www.blackhat.com/docs/us-15/materials/us-15-Seaborn-Exploiting-The-DRAM-Rowhammer-Bug-To-Gain-Kernel-Privileges.pdf"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85.png"/><Relationship Id="rId3" Type="http://schemas.openxmlformats.org/officeDocument/2006/relationships/hyperlink" Target="https://www.blackhat.com/docs/us-15/materials/us-15-Seaborn-Exploiting-The-DRAM-Rowhammer-Bug-To-Gain-Kernel-Privileges.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wdp"/><Relationship Id="rId5" Type="http://schemas.openxmlformats.org/officeDocument/2006/relationships/image" Target="../media/image23.jpeg"/><Relationship Id="rId6" Type="http://schemas.openxmlformats.org/officeDocument/2006/relationships/hyperlink" Target="https://github.com/CMU-SAFARI/rowhammer" TargetMode="External"/><Relationship Id="rId1" Type="http://schemas.openxmlformats.org/officeDocument/2006/relationships/slideLayout" Target="../slideLayouts/slideLayout649.xml"/><Relationship Id="rId2" Type="http://schemas.openxmlformats.org/officeDocument/2006/relationships/notesSlide" Target="../notesSlides/notesSlide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86.png"/><Relationship Id="rId3" Type="http://schemas.openxmlformats.org/officeDocument/2006/relationships/hyperlink" Target="https://www.blackhat.com/docs/us-15/materials/us-15-Seaborn-Exploiting-The-DRAM-Rowhammer-Bug-To-Gain-Kernel-Privileges.pdf"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87.png"/><Relationship Id="rId3" Type="http://schemas.openxmlformats.org/officeDocument/2006/relationships/hyperlink" Target="https://www.blackhat.com/docs/us-15/materials/us-15-Seaborn-Exploiting-The-DRAM-Rowhammer-Bug-To-Gain-Kernel-Privileges.pdf"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88.png"/><Relationship Id="rId3" Type="http://schemas.openxmlformats.org/officeDocument/2006/relationships/hyperlink" Target="https://www.blackhat.com/docs/us-15/materials/us-15-Seaborn-Exploiting-The-DRAM-Rowhammer-Bug-To-Gain-Kernel-Privileges.pdf"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89.png"/><Relationship Id="rId3" Type="http://schemas.openxmlformats.org/officeDocument/2006/relationships/hyperlink" Target="https://www.blackhat.com/docs/us-15/materials/us-15-Seaborn-Exploiting-The-DRAM-Rowhammer-Bug-To-Gain-Kernel-Privileges.pdf"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90.png"/><Relationship Id="rId3" Type="http://schemas.openxmlformats.org/officeDocument/2006/relationships/hyperlink" Target="https://www.blackhat.com/docs/us-15/materials/us-15-Seaborn-Exploiting-The-DRAM-Rowhammer-Bug-To-Gain-Kernel-Privileges.pdf"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91.png"/><Relationship Id="rId3" Type="http://schemas.openxmlformats.org/officeDocument/2006/relationships/hyperlink" Target="https://www.blackhat.com/docs/us-15/materials/us-15-Seaborn-Exploiting-The-DRAM-Rowhammer-Bug-To-Gain-Kernel-Privileges.pdf"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92.png"/><Relationship Id="rId3" Type="http://schemas.openxmlformats.org/officeDocument/2006/relationships/hyperlink" Target="https://www.blackhat.com/docs/us-15/materials/us-15-Seaborn-Exploiting-The-DRAM-Rowhammer-Bug-To-Gain-Kernel-Privileges.pdf"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93.png"/><Relationship Id="rId3" Type="http://schemas.openxmlformats.org/officeDocument/2006/relationships/hyperlink" Target="https://www.blackhat.com/docs/us-15/materials/us-15-Seaborn-Exploiting-The-DRAM-Rowhammer-Bug-To-Gain-Kernel-Privileges.pdf"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94.png"/><Relationship Id="rId3" Type="http://schemas.openxmlformats.org/officeDocument/2006/relationships/hyperlink" Target="https://www.blackhat.com/docs/us-15/materials/us-15-Seaborn-Exploiting-The-DRAM-Rowhammer-Bug-To-Gain-Kernel-Privileges.pdf"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9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0.xml"/><Relationship Id="rId2" Type="http://schemas.openxmlformats.org/officeDocument/2006/relationships/notesSlide" Target="../notesSlides/notesSlide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96.png"/><Relationship Id="rId3" Type="http://schemas.openxmlformats.org/officeDocument/2006/relationships/hyperlink" Target="https://www.blackhat.com/docs/us-15/materials/us-15-Seaborn-Exploiting-The-DRAM-Rowhammer-Bug-To-Gain-Kernel-Privileges.pdf"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97.png"/><Relationship Id="rId3" Type="http://schemas.openxmlformats.org/officeDocument/2006/relationships/hyperlink" Target="https://www.blackhat.com/docs/us-15/materials/us-15-Seaborn-Exploiting-The-DRAM-Rowhammer-Bug-To-Gain-Kernel-Privileges.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hyperlink" Target="http://googleprojectzero.blogspot.com/2015/03/exploiting-dram-rowhammer-bug-to-gain.html" TargetMode="External"/><Relationship Id="rId6" Type="http://schemas.openxmlformats.org/officeDocument/2006/relationships/hyperlink" Target="http://users.ece.cmu.edu/~omutlu/pub/dram-row-hammer_isca14.pdf" TargetMode="External"/><Relationship Id="rId1" Type="http://schemas.openxmlformats.org/officeDocument/2006/relationships/slideLayout" Target="../slideLayouts/slideLayout671.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1.xml"/><Relationship Id="rId2" Type="http://schemas.openxmlformats.org/officeDocument/2006/relationships/hyperlink" Target="http://users.ece.cmu.edu/~omutlu/pub/dram-row-hammer_isca14.pdf" TargetMode="External"/><Relationship Id="rId3" Type="http://schemas.openxmlformats.org/officeDocument/2006/relationships/hyperlink" Target="http://googleprojectzero.blogspot.com/2015/03/exploiting-dram-rowhammer-bug-to-gain.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671.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hyperlink" Target="http://cag.engr.uconn.edu/isca2014/" TargetMode="External"/><Relationship Id="rId4" Type="http://schemas.openxmlformats.org/officeDocument/2006/relationships/hyperlink" Target="http://users.ece.cmu.edu/~omutlu/pub/dram-row-hammer_kim_talk_isca14.pptx" TargetMode="External"/><Relationship Id="rId5" Type="http://schemas.openxmlformats.org/officeDocument/2006/relationships/hyperlink" Target="http://users.ece.cmu.edu/~omutlu/pub/dram-row-hammer_kim_talk_isca14.pdf" TargetMode="External"/><Relationship Id="rId6" Type="http://schemas.openxmlformats.org/officeDocument/2006/relationships/hyperlink" Target="http://users.ece.cmu.edu/~omutlu/pub/dram-row-hammer_kim_lightning-talk_isca14.pptx" TargetMode="External"/><Relationship Id="rId7" Type="http://schemas.openxmlformats.org/officeDocument/2006/relationships/hyperlink" Target="http://users.ece.cmu.edu/~omutlu/pub/dram-row-hammer_kim_lightning-talk_isca14.pdf" TargetMode="External"/><Relationship Id="rId8" Type="http://schemas.openxmlformats.org/officeDocument/2006/relationships/hyperlink" Target="https://github.com/CMU-SAFARI/rowhammer" TargetMode="External"/><Relationship Id="rId9" Type="http://schemas.openxmlformats.org/officeDocument/2006/relationships/hyperlink" Target="http://googleprojectzero.blogspot.com/2015/03/exploiting-dram-rowhammer-bug-to-gain.html" TargetMode="External"/><Relationship Id="rId10" Type="http://schemas.openxmlformats.org/officeDocument/2006/relationships/hyperlink" Target="https://github.com/google/rowhammer-test" TargetMode="External"/><Relationship Id="rId1" Type="http://schemas.openxmlformats.org/officeDocument/2006/relationships/slideLayout" Target="../slideLayouts/slideLayout671.xml"/><Relationship Id="rId2" Type="http://schemas.openxmlformats.org/officeDocument/2006/relationships/hyperlink" Target="http://users.ece.cmu.edu/~omutlu/pub/dram-row-hammer_isca14.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4" Type="http://schemas.openxmlformats.org/officeDocument/2006/relationships/hyperlink" Target="http://dl.acm.org/citation.cfm?doid=2872362.2872390" TargetMode="External"/><Relationship Id="rId1" Type="http://schemas.openxmlformats.org/officeDocument/2006/relationships/slideLayout" Target="../slideLayouts/slideLayout671.xml"/><Relationship Id="rId2" Type="http://schemas.openxmlformats.org/officeDocument/2006/relationships/hyperlink" Target="http://arxiv.org/abs/1507.06955"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1.xml"/><Relationship Id="rId2" Type="http://schemas.openxmlformats.org/officeDocument/2006/relationships/hyperlink" Target="https://www.usenix.org/system/files/conference/usenixsecurity16/sec16_paper_razavi.pdf" TargetMode="External"/><Relationship Id="rId3" Type="http://schemas.openxmlformats.org/officeDocument/2006/relationships/hyperlink" Target="http://dl.acm.org/citation.cfm?id=2976749.297840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604.xml"/><Relationship Id="rId2"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88.xml"/><Relationship Id="rId2" Type="http://schemas.openxmlformats.org/officeDocument/2006/relationships/hyperlink" Target="https://lab.dsst.io/32c3-slides/7197.html" TargetMode="External"/><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88.xml"/><Relationship Id="rId2"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88.xml"/><Relationship Id="rId2"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96.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85.xml"/><Relationship Id="rId2" Type="http://schemas.openxmlformats.org/officeDocument/2006/relationships/notesSlide" Target="../notesSlides/notesSlide13.xml"/><Relationship Id="rId3" Type="http://schemas.openxmlformats.org/officeDocument/2006/relationships/hyperlink" Target="http://users.ece.cmu.edu/~omutlu/pub/dram-row-hammer_isca14.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955.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1" Type="http://schemas.openxmlformats.org/officeDocument/2006/relationships/slideLayout" Target="../slideLayouts/slideLayout706.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1" Type="http://schemas.openxmlformats.org/officeDocument/2006/relationships/slideLayout" Target="../slideLayouts/slideLayout706.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16.xml"/><Relationship Id="rId2"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06.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55.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5.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1.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17.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71.xml"/><Relationship Id="rId2" Type="http://schemas.openxmlformats.org/officeDocument/2006/relationships/hyperlink" Target="https://support.apple.com/en-gb/HT204934" TargetMode="Externa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17.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17.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https://people.inf.ethz.ch/omutlu/pub/rowhammer-and-other-memory-issues_date17.pdf" TargetMode="External"/><Relationship Id="rId1" Type="http://schemas.openxmlformats.org/officeDocument/2006/relationships/slideLayout" Target="../slideLayouts/slideLayout478.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616.xml"/><Relationship Id="rId2"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3.xml"/></Relationships>
</file>

<file path=ppt/slides/_rels/slide41.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hyperlink" Target="http://users.ece.cmu.edu/~omutlu/pub/memory-errors-at-facebook_dsn15-talk.pptx" TargetMode="External"/><Relationship Id="rId5" Type="http://schemas.openxmlformats.org/officeDocument/2006/relationships/hyperlink" Target="http://users.ece.cmu.edu/~omutlu/pub/memory-errors-at-facebook_dsn15-talk.pdf" TargetMode="External"/><Relationship Id="rId6" Type="http://schemas.openxmlformats.org/officeDocument/2006/relationships/hyperlink" Target="https://www.ece.cmu.edu/~safari/tools/memerr/index.html" TargetMode="External"/><Relationship Id="rId7" Type="http://schemas.openxmlformats.org/officeDocument/2006/relationships/image" Target="../media/image43.png"/><Relationship Id="rId1" Type="http://schemas.openxmlformats.org/officeDocument/2006/relationships/slideLayout" Target="../slideLayouts/slideLayout683.xml"/><Relationship Id="rId2" Type="http://schemas.openxmlformats.org/officeDocument/2006/relationships/hyperlink" Target="http://users.ece.cmu.edu/~omutlu/pub/memory-errors-at-facebook_dsn15.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93.xml"/><Relationship Id="rId2"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8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3.xml"/><Relationship Id="rId2"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7.xml"/><Relationship Id="rId2" Type="http://schemas.openxmlformats.org/officeDocument/2006/relationships/notesSlide" Target="../notesSlides/notesSlide2.xml"/><Relationship Id="rId3" Type="http://schemas.openxmlformats.org/officeDocument/2006/relationships/hyperlink" Target="http://users.ece.cmu.edu/~omutlu/pub/dram-row-hammer_isca14.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image" Target="../media/image4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image" Target="../media/image48.png"/><Relationship Id="rId3"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83.xml"/><Relationship Id="rId2"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83.xml"/><Relationship Id="rId2"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83.xml"/><Relationship Id="rId2"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0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0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07.xml"/><Relationship Id="rId2" Type="http://schemas.openxmlformats.org/officeDocument/2006/relationships/image" Target="../media/image3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07.xml"/><Relationship Id="rId2"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11.xml"/><Relationship Id="rId2" Type="http://schemas.openxmlformats.org/officeDocument/2006/relationships/image" Target="../media/image54.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1.wdp"/><Relationship Id="rId5" Type="http://schemas.openxmlformats.org/officeDocument/2006/relationships/hyperlink" Target="http://users.ece.cmu.edu/~omutlu/pub/dram-row-hammer_isca14.pdf" TargetMode="External"/><Relationship Id="rId1" Type="http://schemas.openxmlformats.org/officeDocument/2006/relationships/slideLayout" Target="../slideLayouts/slideLayout638.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11.xml"/><Relationship Id="rId2" Type="http://schemas.openxmlformats.org/officeDocument/2006/relationships/notesSlide" Target="../notesSlides/notesSlide25.xml"/><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11.xml"/><Relationship Id="rId2" Type="http://schemas.openxmlformats.org/officeDocument/2006/relationships/image" Target="../media/image5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11.xml"/><Relationship Id="rId2" Type="http://schemas.openxmlformats.org/officeDocument/2006/relationships/image" Target="../media/image57.png"/><Relationship Id="rId3"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11.xml"/><Relationship Id="rId2" Type="http://schemas.openxmlformats.org/officeDocument/2006/relationships/image" Target="../media/image5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11.xml"/><Relationship Id="rId2" Type="http://schemas.openxmlformats.org/officeDocument/2006/relationships/image" Target="../media/image5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11.xml"/><Relationship Id="rId2" Type="http://schemas.openxmlformats.org/officeDocument/2006/relationships/notesSlide" Target="../notesSlides/notesSlide26.xml"/><Relationship Id="rId3"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hyperlink" Target="http://www.date-conference.com/" TargetMode="External"/><Relationship Id="rId4" Type="http://schemas.openxmlformats.org/officeDocument/2006/relationships/hyperlink" Target="http://users.ece.cmu.edu/~omutlu/pub/cai_date12_talk.ppt" TargetMode="External"/><Relationship Id="rId5" Type="http://schemas.openxmlformats.org/officeDocument/2006/relationships/image" Target="../media/image60.png"/><Relationship Id="rId1" Type="http://schemas.openxmlformats.org/officeDocument/2006/relationships/slideLayout" Target="../slideLayouts/slideLayout1011.xml"/><Relationship Id="rId2" Type="http://schemas.openxmlformats.org/officeDocument/2006/relationships/hyperlink" Target="http://users.ece.cmu.edu/~omutlu/pub/flash-error-patterns_date12.pdf"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11.xml"/><Relationship Id="rId2"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97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2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62.jpeg"/><Relationship Id="rId1" Type="http://schemas.openxmlformats.org/officeDocument/2006/relationships/tags" Target="../tags/tag1.xml"/><Relationship Id="rId2" Type="http://schemas.openxmlformats.org/officeDocument/2006/relationships/slideLayout" Target="../slideLayouts/slideLayout1038.xml"/></Relationships>
</file>

<file path=ppt/slides/_rels/slide72.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1038.xml"/><Relationship Id="rId3" Type="http://schemas.openxmlformats.org/officeDocument/2006/relationships/notesSlide" Target="../notesSlides/notesSlide28.xml"/></Relationships>
</file>

<file path=ppt/slides/_rels/slide73.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1038.xml"/><Relationship Id="rId3" Type="http://schemas.openxmlformats.org/officeDocument/2006/relationships/notesSlide" Target="../notesSlides/notesSlide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38.xml"/><Relationship Id="rId2" Type="http://schemas.openxmlformats.org/officeDocument/2006/relationships/notesSlide" Target="../notesSlides/notesSlide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38.xml"/><Relationship Id="rId2" Type="http://schemas.openxmlformats.org/officeDocument/2006/relationships/notesSlide" Target="../notesSlides/notesSlide31.xml"/></Relationships>
</file>

<file path=ppt/slides/_rels/slide76.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1038.xml"/><Relationship Id="rId3" Type="http://schemas.openxmlformats.org/officeDocument/2006/relationships/notesSlide" Target="../notesSlides/notesSlide32.xml"/></Relationships>
</file>

<file path=ppt/slides/_rels/slide77.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1038.xml"/><Relationship Id="rId3" Type="http://schemas.openxmlformats.org/officeDocument/2006/relationships/notesSlide" Target="../notesSlides/notesSlide33.xml"/></Relationships>
</file>

<file path=ppt/slides/_rels/slide78.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1038.xml"/><Relationship Id="rId3" Type="http://schemas.openxmlformats.org/officeDocument/2006/relationships/notesSlide" Target="../notesSlides/notesSlide3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8.png"/><Relationship Id="rId1" Type="http://schemas.openxmlformats.org/officeDocument/2006/relationships/tags" Target="../tags/tag7.xml"/><Relationship Id="rId2" Type="http://schemas.openxmlformats.org/officeDocument/2006/relationships/slideLayout" Target="../slideLayouts/slideLayout103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wdp"/><Relationship Id="rId5" Type="http://schemas.openxmlformats.org/officeDocument/2006/relationships/image" Target="../media/image23.jpeg"/><Relationship Id="rId6" Type="http://schemas.openxmlformats.org/officeDocument/2006/relationships/hyperlink" Target="https://github.com/CMU-SAFARI/rowhammer" TargetMode="External"/><Relationship Id="rId1" Type="http://schemas.openxmlformats.org/officeDocument/2006/relationships/slideLayout" Target="../slideLayouts/slideLayout649.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image" Target="../media/image63.png"/><Relationship Id="rId1" Type="http://schemas.openxmlformats.org/officeDocument/2006/relationships/slideLayout" Target="../slideLayouts/slideLayout918.xml"/><Relationship Id="rId2" Type="http://schemas.openxmlformats.org/officeDocument/2006/relationships/hyperlink" Target="http://users.ece.cmu.edu/~omutlu/pub/flash-read-disturb-errors_dsn15.pdf"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sigmetrics.org/sigmetrics2015/" TargetMode="External"/><Relationship Id="rId4" Type="http://schemas.openxmlformats.org/officeDocument/2006/relationships/hyperlink" Target="http://users.ece.cmu.edu/~omutlu/pub/flash-memory-failures-in-the-field-at-facebook_sigmetrics15-talk.pptx" TargetMode="External"/><Relationship Id="rId5" Type="http://schemas.openxmlformats.org/officeDocument/2006/relationships/hyperlink" Target="http://users.ece.cmu.edu/~omutlu/pub/flash-memory-failures-in-the-field-at-facebook_sigmetrics15-talk.pdf" TargetMode="External"/><Relationship Id="rId6" Type="http://schemas.openxmlformats.org/officeDocument/2006/relationships/hyperlink" Target="http://www.zdnet.com/article/facebooks-ssd-experience/" TargetMode="External"/><Relationship Id="rId7" Type="http://schemas.openxmlformats.org/officeDocument/2006/relationships/hyperlink" Target="http://www.theregister.co.uk/2015/06/22/facebook_reveals_ssd_failure_rate_trough/" TargetMode="External"/><Relationship Id="rId8" Type="http://schemas.openxmlformats.org/officeDocument/2006/relationships/hyperlink" Target="http://www.techspot.com/news/61090-researchers-publish-first-large-scale-field-ssd-reliability.html" TargetMode="External"/><Relationship Id="rId9" Type="http://schemas.openxmlformats.org/officeDocument/2006/relationships/hyperlink" Target="http://techreport.com/news/28519/facebook-ssd-reliability-study-shows-early-burnouts" TargetMode="External"/><Relationship Id="rId10" Type="http://schemas.openxmlformats.org/officeDocument/2006/relationships/image" Target="../media/image64.png"/><Relationship Id="rId1" Type="http://schemas.openxmlformats.org/officeDocument/2006/relationships/slideLayout" Target="../slideLayouts/slideLayout918.xml"/><Relationship Id="rId2" Type="http://schemas.openxmlformats.org/officeDocument/2006/relationships/hyperlink" Target="http://users.ece.cmu.edu/~omutlu/pub/flash-memory-failures-in-the-field-at-facebook_sigmetrics15.pdf"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ww.flashmemorysummit.com/" TargetMode="External"/><Relationship Id="rId4" Type="http://schemas.openxmlformats.org/officeDocument/2006/relationships/hyperlink" Target="http://users.ece.cmu.edu/~omutlu/pub/flash-memory-errors_mutlu_fms14-talk.ppt" TargetMode="External"/><Relationship Id="rId1" Type="http://schemas.openxmlformats.org/officeDocument/2006/relationships/slideLayout" Target="../slideLayouts/slideLayout918.xml"/><Relationship Id="rId2" Type="http://schemas.openxmlformats.org/officeDocument/2006/relationships/hyperlink" Target="http://users.ece.cmu.edu/~omutlu/pub/flash-memory-errors_mutlu_fms14-talk.pdf"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hyperlink" Target="https://people.inf.ethz.ch/omutlu/pub/flash-memory-programming-vulnerabilities_hpca17.pdf" TargetMode="External"/><Relationship Id="rId1" Type="http://schemas.openxmlformats.org/officeDocument/2006/relationships/slideLayout" Target="../slideLayouts/slideLayout918.xml"/><Relationship Id="rId2" Type="http://schemas.openxmlformats.org/officeDocument/2006/relationships/image" Target="../media/image6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30.xml"/></Relationships>
</file>

<file path=ppt/slides/_rels/slide85.xml.rels><?xml version="1.0" encoding="UTF-8" standalone="yes"?>
<Relationships xmlns="http://schemas.openxmlformats.org/package/2006/relationships"><Relationship Id="rId3" Type="http://schemas.openxmlformats.org/officeDocument/2006/relationships/hyperlink" Target="mailto:onur.mutlu@inf.ethz.ch" TargetMode="External"/><Relationship Id="rId4" Type="http://schemas.openxmlformats.org/officeDocument/2006/relationships/hyperlink" Target="https://people.inf.ethz.ch/omutlu" TargetMode="External"/><Relationship Id="rId5" Type="http://schemas.openxmlformats.org/officeDocument/2006/relationships/image" Target="../media/image1.png"/><Relationship Id="rId6" Type="http://schemas.openxmlformats.org/officeDocument/2006/relationships/image" Target="../media/image9.wmf"/><Relationship Id="rId7" Type="http://schemas.openxmlformats.org/officeDocument/2006/relationships/image" Target="../media/image10.png"/><Relationship Id="rId1" Type="http://schemas.openxmlformats.org/officeDocument/2006/relationships/slideLayout" Target="../slideLayouts/slideLayout999.xml"/><Relationship Id="rId2" Type="http://schemas.openxmlformats.org/officeDocument/2006/relationships/notesSlide" Target="../notesSlides/notesSlide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notesSlide" Target="../notesSlides/notesSlide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45.xml"/><Relationship Id="rId2" Type="http://schemas.openxmlformats.org/officeDocument/2006/relationships/image" Target="../media/image1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45.xml"/><Relationship Id="rId2" Type="http://schemas.openxmlformats.org/officeDocument/2006/relationships/image" Target="../media/image6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45.xml"/><Relationship Id="rId2"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wdp"/><Relationship Id="rId5" Type="http://schemas.openxmlformats.org/officeDocument/2006/relationships/image" Target="../media/image23.jpeg"/><Relationship Id="rId6" Type="http://schemas.openxmlformats.org/officeDocument/2006/relationships/hyperlink" Target="https://github.com/CMU-SAFARI/rowhammer" TargetMode="External"/><Relationship Id="rId1" Type="http://schemas.openxmlformats.org/officeDocument/2006/relationships/slideLayout" Target="../slideLayouts/slideLayout649.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45.xml"/><Relationship Id="rId2" Type="http://schemas.openxmlformats.org/officeDocument/2006/relationships/image" Target="../media/image6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57.xml"/><Relationship Id="rId2" Type="http://schemas.openxmlformats.org/officeDocument/2006/relationships/image" Target="../media/image70.png"/><Relationship Id="rId3" Type="http://schemas.openxmlformats.org/officeDocument/2006/relationships/image" Target="../media/image7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56.xml"/><Relationship Id="rId2" Type="http://schemas.openxmlformats.org/officeDocument/2006/relationships/notesSlide" Target="../notesSlides/notesSlide38.xml"/></Relationships>
</file>

<file path=ppt/slides/_rels/slide93.xml.rels><?xml version="1.0" encoding="UTF-8" standalone="yes"?>
<Relationships xmlns="http://schemas.openxmlformats.org/package/2006/relationships"><Relationship Id="rId3" Type="http://schemas.openxmlformats.org/officeDocument/2006/relationships/hyperlink" Target="https://twitter.com/hashtag/rowhammer?f=realtime" TargetMode="External"/><Relationship Id="rId4" Type="http://schemas.openxmlformats.org/officeDocument/2006/relationships/hyperlink" Target="http://www.rowhammer.com/" TargetMode="External"/><Relationship Id="rId5" Type="http://schemas.openxmlformats.org/officeDocument/2006/relationships/hyperlink" Target="http://www.zdnet.com/article/flipping-dram-bits-maliciously/" TargetMode="External"/><Relationship Id="rId6" Type="http://schemas.openxmlformats.org/officeDocument/2006/relationships/hyperlink" Target="http://www.infoworld.com/article/2894497/security/rowhammer-hardware-bug-threatens-to-smashnotebook-" TargetMode="External"/><Relationship Id="rId7" Type="http://schemas.openxmlformats.org/officeDocument/2006/relationships/hyperlink" Target="http://www.zdnet.com/article/rowhammer-dram-flaw-could-be-widespread-says-google/" TargetMode="External"/><Relationship Id="rId8" Type="http://schemas.openxmlformats.org/officeDocument/2006/relationships/hyperlink" Target="http://arstechnica.com/security/2015/03/cutting-edge-hack-gives-super-user-status-by-exploiting-dramweakness/" TargetMode="External"/><Relationship Id="rId9" Type="http://schemas.openxmlformats.org/officeDocument/2006/relationships/hyperlink" Target="https://www.youtube.com/watch?v=H63dUfGBpxE" TargetMode="External"/><Relationship Id="rId10" Type="http://schemas.openxmlformats.org/officeDocument/2006/relationships/hyperlink" Target="http://www.wired.com/2015/03/google-hack-dram-memory-electric-leaks/" TargetMode="External"/><Relationship Id="rId11" Type="http://schemas.openxmlformats.org/officeDocument/2006/relationships/hyperlink" Target="https://www.grc.com/sn/sn-498-notes.pdf" TargetMode="External"/><Relationship Id="rId1" Type="http://schemas.openxmlformats.org/officeDocument/2006/relationships/slideLayout" Target="../slideLayouts/slideLayout907.xml"/><Relationship Id="rId2" Type="http://schemas.openxmlformats.org/officeDocument/2006/relationships/hyperlink" Target="https://en.wikipedia.org/wiki/Row_hammer"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83.xml"/><Relationship Id="rId2" Type="http://schemas.openxmlformats.org/officeDocument/2006/relationships/image" Target="../media/image48.png"/><Relationship Id="rId3" Type="http://schemas.openxmlformats.org/officeDocument/2006/relationships/image" Target="../media/image49.png"/></Relationships>
</file>

<file path=ppt/slides/_rels/slide95.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4" Type="http://schemas.openxmlformats.org/officeDocument/2006/relationships/hyperlink" Target="http://users.ece.cmu.edu/~omutlu/pub/mutlu_isca13_talk.ppt" TargetMode="External"/><Relationship Id="rId5" Type="http://schemas.openxmlformats.org/officeDocument/2006/relationships/hyperlink" Target="http://users.ece.cmu.edu/~omutlu/pub/mutlu_isca13_talk.pdf" TargetMode="External"/><Relationship Id="rId6" Type="http://schemas.openxmlformats.org/officeDocument/2006/relationships/image" Target="../media/image72.png"/><Relationship Id="rId1" Type="http://schemas.openxmlformats.org/officeDocument/2006/relationships/slideLayout" Target="../slideLayouts/slideLayout478.xml"/><Relationship Id="rId2" Type="http://schemas.openxmlformats.org/officeDocument/2006/relationships/hyperlink" Target="http://users.ece.cmu.edu/~omutlu/pub/dram-retention-time-characterization_isca13.pdf"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50.xml"/><Relationship Id="rId2" Type="http://schemas.openxmlformats.org/officeDocument/2006/relationships/notesSlide" Target="../notesSlides/notesSlide39.xml"/></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750.xml"/><Relationship Id="rId2" Type="http://schemas.openxmlformats.org/officeDocument/2006/relationships/notesSlide" Target="../notesSlides/notesSlide40.xml"/></Relationships>
</file>

<file path=ppt/slides/_rels/slide98.xml.rels><?xml version="1.0" encoding="UTF-8" standalone="yes"?>
<Relationships xmlns="http://schemas.openxmlformats.org/package/2006/relationships"><Relationship Id="rId3" Type="http://schemas.openxmlformats.org/officeDocument/2006/relationships/hyperlink" Target="http://www.sigmetrics.org/sigmetrics2014/" TargetMode="External"/><Relationship Id="rId4" Type="http://schemas.openxmlformats.org/officeDocument/2006/relationships/hyperlink" Target="http://users.ece.cmu.edu/~omutlu/pub/error-mitigation-for-intermittent-dram-failures_khan_sigmetrics14-talk.pptx" TargetMode="External"/><Relationship Id="rId5" Type="http://schemas.openxmlformats.org/officeDocument/2006/relationships/hyperlink" Target="http://users.ece.cmu.edu/~omutlu/pub/error-mitigation-for-intermittent-dram-failures_khan_sigmetrics14-talk.pdf" TargetMode="External"/><Relationship Id="rId6" Type="http://schemas.openxmlformats.org/officeDocument/2006/relationships/hyperlink" Target="http://users.ece.cmu.edu/~omutlu/pub/error-mitigation-for-intermittent-dram-failures_khan_sigmetrics14-poster.pptx" TargetMode="External"/><Relationship Id="rId7" Type="http://schemas.openxmlformats.org/officeDocument/2006/relationships/hyperlink" Target="http://users.ece.cmu.edu/~omutlu/pub/error-mitigation-for-intermittent-dram-failures_khan_sigmetrics14-poster.pdf" TargetMode="External"/><Relationship Id="rId8" Type="http://schemas.openxmlformats.org/officeDocument/2006/relationships/hyperlink" Target="http://www.ece.cmu.edu/~safari/tools/dram-sigmetrics2014-fulldata.html" TargetMode="External"/><Relationship Id="rId9" Type="http://schemas.openxmlformats.org/officeDocument/2006/relationships/image" Target="../media/image75.png"/><Relationship Id="rId1" Type="http://schemas.openxmlformats.org/officeDocument/2006/relationships/slideLayout" Target="../slideLayouts/slideLayout478.xml"/><Relationship Id="rId2" Type="http://schemas.openxmlformats.org/officeDocument/2006/relationships/hyperlink" Target="http://users.ece.cmu.edu/~omutlu/pub/error-mitigation-for-intermittent-dram-failures_sigmetrics14.pdf"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hyperlink" Target="http://users.ece.cmu.edu/~omutlu/pub/memory-errors-at-facebook_dsn15-talk.pptx" TargetMode="External"/><Relationship Id="rId5" Type="http://schemas.openxmlformats.org/officeDocument/2006/relationships/hyperlink" Target="http://users.ece.cmu.edu/~omutlu/pub/memory-errors-at-facebook_dsn15-talk.pdf" TargetMode="External"/><Relationship Id="rId6" Type="http://schemas.openxmlformats.org/officeDocument/2006/relationships/hyperlink" Target="https://www.ece.cmu.edu/~safari/tools/memerr/index.html" TargetMode="External"/><Relationship Id="rId7" Type="http://schemas.openxmlformats.org/officeDocument/2006/relationships/image" Target="../media/image43.png"/><Relationship Id="rId1" Type="http://schemas.openxmlformats.org/officeDocument/2006/relationships/slideLayout" Target="../slideLayouts/slideLayout478.xml"/><Relationship Id="rId2" Type="http://schemas.openxmlformats.org/officeDocument/2006/relationships/hyperlink" Target="http://users.ece.cmu.edu/~omutlu/pub/memory-errors-at-facebook_dsn15.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onur.mutlu@inf.ethz.ch</a:t>
            </a:r>
            <a:r>
              <a:rPr lang="en-US" sz="2200" dirty="0" smtClean="0"/>
              <a:t> </a:t>
            </a:r>
            <a:endParaRPr lang="en-US" sz="2200" dirty="0"/>
          </a:p>
          <a:p>
            <a:r>
              <a:rPr lang="en-US" sz="2200" dirty="0">
                <a:hlinkClick r:id="rId4"/>
              </a:rPr>
              <a:t>https://people.inf.ethz.ch/</a:t>
            </a:r>
            <a:r>
              <a:rPr lang="en-US" sz="2200" dirty="0" smtClean="0">
                <a:hlinkClick r:id="rId4"/>
              </a:rPr>
              <a:t>omutlu</a:t>
            </a:r>
            <a:endParaRPr lang="en-US" sz="2200" dirty="0" smtClean="0"/>
          </a:p>
          <a:p>
            <a:r>
              <a:rPr lang="en-US" sz="2200" dirty="0" smtClean="0"/>
              <a:t>April 21, </a:t>
            </a:r>
            <a:r>
              <a:rPr lang="en-US" sz="2200" dirty="0" smtClean="0"/>
              <a:t>2017</a:t>
            </a:r>
          </a:p>
          <a:p>
            <a:r>
              <a:rPr lang="en-US" sz="2200" dirty="0" smtClean="0"/>
              <a:t>CFAED Workshop </a:t>
            </a:r>
            <a:r>
              <a:rPr lang="en-US" sz="2200" dirty="0" smtClean="0"/>
              <a:t>on Resilient Systems Keynote</a:t>
            </a:r>
            <a:endParaRPr lang="en-US" sz="2200" dirty="0" smtClean="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95536" y="1268760"/>
            <a:ext cx="8382000" cy="2201416"/>
          </a:xfrm>
        </p:spPr>
        <p:txBody>
          <a:bodyPr>
            <a:normAutofit/>
          </a:bodyPr>
          <a:lstStyle/>
          <a:p>
            <a:pPr algn="ctr"/>
            <a:r>
              <a:rPr lang="en-US" sz="4400" dirty="0"/>
              <a:t>The </a:t>
            </a:r>
            <a:r>
              <a:rPr lang="en-US" sz="4400" dirty="0" err="1"/>
              <a:t>RowHammer</a:t>
            </a:r>
            <a:r>
              <a:rPr lang="en-US" sz="4400" dirty="0"/>
              <a:t> Problem </a:t>
            </a:r>
            <a:br>
              <a:rPr lang="en-US" sz="4400" dirty="0"/>
            </a:br>
            <a:r>
              <a:rPr lang="en-US" sz="3800" dirty="0">
                <a:solidFill>
                  <a:srgbClr val="FF0000"/>
                </a:solidFill>
              </a:rPr>
              <a:t>and Other Issues We May Face </a:t>
            </a:r>
            <a:br>
              <a:rPr lang="en-US" sz="3800" dirty="0">
                <a:solidFill>
                  <a:srgbClr val="FF0000"/>
                </a:solidFill>
              </a:rPr>
            </a:br>
            <a:r>
              <a:rPr lang="en-US" sz="3800" dirty="0">
                <a:solidFill>
                  <a:srgbClr val="FF0000"/>
                </a:solidFill>
              </a:rPr>
              <a:t>as Memory Becomes Denser</a:t>
            </a:r>
          </a:p>
        </p:txBody>
      </p:sp>
    </p:spTree>
    <p:extLst>
      <p:ext uri="{BB962C8B-B14F-4D97-AF65-F5344CB8AC3E}">
        <p14:creationId xmlns:p14="http://schemas.microsoft.com/office/powerpoint/2010/main" val="29179708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0350340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dirty="0">
                <a:solidFill>
                  <a:srgbClr val="FFFFFF"/>
                </a:solidFill>
                <a:latin typeface="Garamond"/>
                <a:sym typeface="Vista Sans OT Medium"/>
              </a:rPr>
              <a:t>New</a:t>
            </a:r>
            <a:br>
              <a:rPr sz="3800" dirty="0">
                <a:solidFill>
                  <a:srgbClr val="FFFFFF"/>
                </a:solidFill>
                <a:latin typeface="Garamond"/>
                <a:sym typeface="Vista Sans OT Medium"/>
              </a:rPr>
            </a:br>
            <a:r>
              <a:rPr sz="3800" dirty="0">
                <a:solidFill>
                  <a:srgbClr val="FFFFFF"/>
                </a:solidFill>
                <a:latin typeface="Garamond"/>
                <a:sym typeface="Vista Sans OT Medium"/>
              </a:rPr>
              <a:t>reliabili</a:t>
            </a:r>
            <a:r>
              <a:rPr lang="en-US" sz="3800" dirty="0">
                <a:solidFill>
                  <a:srgbClr val="FFFFFF"/>
                </a:solidFill>
                <a:latin typeface="Garamond"/>
                <a:sym typeface="Vista Sans OT Medium"/>
              </a:rPr>
              <a:t>t</a:t>
            </a:r>
            <a:r>
              <a:rPr sz="3800" dirty="0">
                <a:solidFill>
                  <a:srgbClr val="FFFFFF"/>
                </a:solidFill>
                <a:latin typeface="Garamond"/>
                <a:sym typeface="Vista Sans OT Medium"/>
              </a:rPr>
              <a:t>y</a:t>
            </a:r>
            <a:br>
              <a:rPr sz="3800" dirty="0">
                <a:solidFill>
                  <a:srgbClr val="FFFFFF"/>
                </a:solidFill>
                <a:latin typeface="Garamond"/>
                <a:sym typeface="Vista Sans OT Medium"/>
              </a:rPr>
            </a:br>
            <a:r>
              <a:rPr sz="3800" dirty="0">
                <a:solidFill>
                  <a:srgbClr val="FFFFFF"/>
                </a:solidFill>
                <a:latin typeface="Garamond"/>
                <a:sym typeface="Vista Sans OT Medium"/>
              </a:rPr>
              <a:t>trends</a:t>
            </a:r>
          </a:p>
        </p:txBody>
      </p:sp>
      <p:sp>
        <p:nvSpPr>
          <p:cNvPr id="42" name="Shape 42"/>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43" name="Shape 43"/>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44" name="Shape 44"/>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45" name="Shape 45"/>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46" name="Shape 46"/>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47" name="Shape 47"/>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Tree>
    <p:extLst>
      <p:ext uri="{BB962C8B-B14F-4D97-AF65-F5344CB8AC3E}">
        <p14:creationId xmlns:p14="http://schemas.microsoft.com/office/powerpoint/2010/main" val="22554014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50" name="Shape 50"/>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51" name="Shape 51"/>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52" name="Shape 52"/>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53" name="Shape 53"/>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54" name="Shape 54"/>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55" name="Shape 55"/>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56" name="Shape 56"/>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57" name="Shape 57"/>
          <p:cNvSpPr/>
          <p:nvPr/>
        </p:nvSpPr>
        <p:spPr>
          <a:xfrm>
            <a:off x="1488293" y="2284312"/>
            <a:ext cx="6187551" cy="1321858"/>
          </a:xfrm>
          <a:custGeom>
            <a:avLst/>
            <a:gdLst/>
            <a:ahLst/>
            <a:cxnLst>
              <a:cxn ang="0">
                <a:pos x="wd2" y="hd2"/>
              </a:cxn>
              <a:cxn ang="5400000">
                <a:pos x="wd2" y="hd2"/>
              </a:cxn>
              <a:cxn ang="10800000">
                <a:pos x="wd2" y="hd2"/>
              </a:cxn>
              <a:cxn ang="16200000">
                <a:pos x="wd2" y="hd2"/>
              </a:cxn>
            </a:cxnLst>
            <a:rect l="0" t="0" r="r" b="b"/>
            <a:pathLst>
              <a:path w="21600" h="21600" extrusionOk="0">
                <a:moveTo>
                  <a:pt x="0" y="15742"/>
                </a:moveTo>
                <a:lnTo>
                  <a:pt x="10820" y="0"/>
                </a:lnTo>
                <a:lnTo>
                  <a:pt x="21600" y="15630"/>
                </a:lnTo>
                <a:lnTo>
                  <a:pt x="10645" y="21600"/>
                </a:lnTo>
                <a:lnTo>
                  <a:pt x="0" y="15742"/>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60" name="Group 60"/>
          <p:cNvGrpSpPr/>
          <p:nvPr/>
        </p:nvGrpSpPr>
        <p:grpSpPr>
          <a:xfrm>
            <a:off x="1410805" y="3223612"/>
            <a:ext cx="6313462" cy="2149604"/>
            <a:chOff x="-215900" y="-139700"/>
            <a:chExt cx="8979145" cy="2292706"/>
          </a:xfrm>
        </p:grpSpPr>
        <p:sp>
          <p:nvSpPr>
            <p:cNvPr id="59" name="Shape 59"/>
            <p:cNvSpPr/>
            <p:nvPr/>
          </p:nvSpPr>
          <p:spPr>
            <a:xfrm>
              <a:off x="0" y="0"/>
              <a:ext cx="8547345" cy="197888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a:lnSpc>
                  <a:spcPct val="90000"/>
                </a:lnSpc>
                <a:defRPr spc="0">
                  <a:solidFill>
                    <a:srgbClr val="000000"/>
                  </a:solidFill>
                </a:defRPr>
              </a:pPr>
              <a:r>
                <a:rPr sz="3000" spc="-30">
                  <a:solidFill>
                    <a:srgbClr val="405F82"/>
                  </a:solidFill>
                  <a:latin typeface="Tahoma"/>
                </a:rPr>
                <a:t>Errors follow a </a:t>
              </a:r>
              <a:r>
                <a:rPr sz="3000" b="1" i="1" spc="-30">
                  <a:solidFill>
                    <a:srgbClr val="405F82"/>
                  </a:solidFill>
                  <a:latin typeface="Tahoma"/>
                </a:rPr>
                <a:t>power-law distribution</a:t>
              </a:r>
              <a:r>
                <a:rPr sz="3000" spc="-30">
                  <a:solidFill>
                    <a:srgbClr val="405F82"/>
                  </a:solidFill>
                  <a:latin typeface="Tahoma"/>
                </a:rPr>
                <a:t> and a large number of errors occur due to </a:t>
              </a:r>
              <a:r>
                <a:rPr sz="3000" b="1" i="1" spc="-30">
                  <a:solidFill>
                    <a:srgbClr val="405F82"/>
                  </a:solidFill>
                  <a:latin typeface="Tahoma"/>
                </a:rPr>
                <a:t>sockets/channels</a:t>
              </a:r>
            </a:p>
          </p:txBody>
        </p:sp>
        <p:pic>
          <p:nvPicPr>
            <p:cNvPr id="58" name="Picture 57"/>
            <p:cNvPicPr/>
            <p:nvPr/>
          </p:nvPicPr>
          <p:blipFill>
            <a:blip r:embed="rId3">
              <a:extLst/>
            </a:blip>
            <a:stretch>
              <a:fillRect/>
            </a:stretch>
          </p:blipFill>
          <p:spPr>
            <a:xfrm>
              <a:off x="-215900" y="-139700"/>
              <a:ext cx="8979145" cy="2292706"/>
            </a:xfrm>
            <a:prstGeom prst="rect">
              <a:avLst/>
            </a:prstGeom>
            <a:effectLst/>
          </p:spPr>
        </p:pic>
      </p:grpSp>
    </p:spTree>
    <p:extLst>
      <p:ext uri="{BB962C8B-B14F-4D97-AF65-F5344CB8AC3E}">
        <p14:creationId xmlns:p14="http://schemas.microsoft.com/office/powerpoint/2010/main" val="25359316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65" name="Shape 65"/>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66" name="Shape 66"/>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67" name="Shape 67"/>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68" name="Shape 68"/>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69" name="Shape 69"/>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70" name="Shape 70"/>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71" name="Shape 71"/>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72" name="Shape 72"/>
          <p:cNvSpPr/>
          <p:nvPr/>
        </p:nvSpPr>
        <p:spPr>
          <a:xfrm>
            <a:off x="4810659" y="2645545"/>
            <a:ext cx="1290690" cy="1689609"/>
          </a:xfrm>
          <a:custGeom>
            <a:avLst/>
            <a:gdLst/>
            <a:ahLst/>
            <a:cxnLst>
              <a:cxn ang="0">
                <a:pos x="wd2" y="hd2"/>
              </a:cxn>
              <a:cxn ang="5400000">
                <a:pos x="wd2" y="hd2"/>
              </a:cxn>
              <a:cxn ang="10800000">
                <a:pos x="wd2" y="hd2"/>
              </a:cxn>
              <a:cxn ang="16200000">
                <a:pos x="wd2" y="hd2"/>
              </a:cxn>
            </a:cxnLst>
            <a:rect l="0" t="0" r="r" b="b"/>
            <a:pathLst>
              <a:path w="21600" h="21600" extrusionOk="0">
                <a:moveTo>
                  <a:pt x="21600" y="12069"/>
                </a:moveTo>
                <a:lnTo>
                  <a:pt x="7592" y="0"/>
                </a:lnTo>
                <a:lnTo>
                  <a:pt x="0" y="11617"/>
                </a:lnTo>
                <a:lnTo>
                  <a:pt x="7726" y="21600"/>
                </a:lnTo>
                <a:lnTo>
                  <a:pt x="21600" y="12069"/>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75" name="Group 75"/>
          <p:cNvGrpSpPr/>
          <p:nvPr/>
        </p:nvGrpSpPr>
        <p:grpSpPr>
          <a:xfrm>
            <a:off x="339911" y="2633214"/>
            <a:ext cx="4969649" cy="1934472"/>
            <a:chOff x="-215900" y="-139700"/>
            <a:chExt cx="7067943" cy="2292706"/>
          </a:xfrm>
        </p:grpSpPr>
        <p:sp>
          <p:nvSpPr>
            <p:cNvPr id="74" name="Shape 74"/>
            <p:cNvSpPr/>
            <p:nvPr/>
          </p:nvSpPr>
          <p:spPr>
            <a:xfrm>
              <a:off x="0" y="123730"/>
              <a:ext cx="6636143"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nSpc>
                  <a:spcPct val="90000"/>
                </a:lnSpc>
                <a:defRPr spc="0">
                  <a:solidFill>
                    <a:srgbClr val="000000"/>
                  </a:solidFill>
                </a:defRPr>
              </a:pPr>
              <a:r>
                <a:rPr sz="3000" spc="-30">
                  <a:solidFill>
                    <a:srgbClr val="405F82"/>
                  </a:solidFill>
                  <a:latin typeface="Tahoma"/>
                </a:rPr>
                <a:t>We find that </a:t>
              </a:r>
              <a:r>
                <a:rPr sz="3000" b="1" i="1" spc="-30">
                  <a:solidFill>
                    <a:srgbClr val="405F82"/>
                  </a:solidFill>
                  <a:latin typeface="Tahoma"/>
                </a:rPr>
                <a:t>newer</a:t>
              </a:r>
              <a:r>
                <a:rPr sz="3000" spc="-30">
                  <a:solidFill>
                    <a:srgbClr val="405F82"/>
                  </a:solidFill>
                  <a:latin typeface="Tahoma"/>
                </a:rPr>
                <a:t> cell fabrication technologies have </a:t>
              </a:r>
              <a:r>
                <a:rPr sz="3000" b="1" i="1" spc="-30">
                  <a:solidFill>
                    <a:srgbClr val="405F82"/>
                  </a:solidFill>
                  <a:latin typeface="Tahoma"/>
                </a:rPr>
                <a:t>higher failure rates</a:t>
              </a:r>
            </a:p>
          </p:txBody>
        </p:sp>
        <p:pic>
          <p:nvPicPr>
            <p:cNvPr id="73" name="Picture 72"/>
            <p:cNvPicPr/>
            <p:nvPr/>
          </p:nvPicPr>
          <p:blipFill>
            <a:blip r:embed="rId2">
              <a:extLst/>
            </a:blip>
            <a:stretch>
              <a:fillRect/>
            </a:stretch>
          </p:blipFill>
          <p:spPr>
            <a:xfrm>
              <a:off x="-215900" y="-139700"/>
              <a:ext cx="7067943" cy="2292706"/>
            </a:xfrm>
            <a:prstGeom prst="rect">
              <a:avLst/>
            </a:prstGeom>
            <a:effectLst/>
          </p:spPr>
        </p:pic>
      </p:grpSp>
    </p:spTree>
    <p:extLst>
      <p:ext uri="{BB962C8B-B14F-4D97-AF65-F5344CB8AC3E}">
        <p14:creationId xmlns:p14="http://schemas.microsoft.com/office/powerpoint/2010/main" val="23542819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78" name="Shape 78"/>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79" name="Shape 79"/>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80" name="Shape 80"/>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81" name="Shape 81"/>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82" name="Shape 82"/>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83" name="Shape 83"/>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84" name="Shape 84"/>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85" name="Shape 85"/>
          <p:cNvSpPr/>
          <p:nvPr/>
        </p:nvSpPr>
        <p:spPr>
          <a:xfrm>
            <a:off x="1488642" y="3766651"/>
            <a:ext cx="6206861" cy="1941387"/>
          </a:xfrm>
          <a:custGeom>
            <a:avLst/>
            <a:gdLst/>
            <a:ahLst/>
            <a:cxnLst>
              <a:cxn ang="0">
                <a:pos x="wd2" y="hd2"/>
              </a:cxn>
              <a:cxn ang="5400000">
                <a:pos x="wd2" y="hd2"/>
              </a:cxn>
              <a:cxn ang="10800000">
                <a:pos x="wd2" y="hd2"/>
              </a:cxn>
              <a:cxn ang="16200000">
                <a:pos x="wd2" y="hd2"/>
              </a:cxn>
            </a:cxnLst>
            <a:rect l="0" t="0" r="r" b="b"/>
            <a:pathLst>
              <a:path w="21600" h="21600" extrusionOk="0">
                <a:moveTo>
                  <a:pt x="16722" y="21600"/>
                </a:moveTo>
                <a:lnTo>
                  <a:pt x="0" y="7962"/>
                </a:lnTo>
                <a:lnTo>
                  <a:pt x="10098" y="0"/>
                </a:lnTo>
                <a:lnTo>
                  <a:pt x="21600" y="8304"/>
                </a:lnTo>
                <a:lnTo>
                  <a:pt x="16722" y="21600"/>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88" name="Group 88"/>
          <p:cNvGrpSpPr/>
          <p:nvPr/>
        </p:nvGrpSpPr>
        <p:grpSpPr>
          <a:xfrm>
            <a:off x="1410805" y="2420888"/>
            <a:ext cx="6313462" cy="2316588"/>
            <a:chOff x="-215900" y="-244981"/>
            <a:chExt cx="8979145" cy="2397987"/>
          </a:xfrm>
        </p:grpSpPr>
        <p:sp>
          <p:nvSpPr>
            <p:cNvPr id="87" name="Shape 87"/>
            <p:cNvSpPr/>
            <p:nvPr/>
          </p:nvSpPr>
          <p:spPr>
            <a:xfrm>
              <a:off x="0" y="-244981"/>
              <a:ext cx="8547345" cy="197888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b">
              <a:spAutoFit/>
            </a:bodyPr>
            <a:lstStyle/>
            <a:p>
              <a:pPr>
                <a:lnSpc>
                  <a:spcPct val="90000"/>
                </a:lnSpc>
                <a:defRPr spc="0">
                  <a:solidFill>
                    <a:srgbClr val="000000"/>
                  </a:solidFill>
                </a:defRPr>
              </a:pPr>
              <a:r>
                <a:rPr sz="3000" b="1" i="1" spc="-30">
                  <a:solidFill>
                    <a:srgbClr val="405F82"/>
                  </a:solidFill>
                  <a:latin typeface="Tahoma"/>
                </a:rPr>
                <a:t>Chips per DIMM</a:t>
              </a:r>
              <a:r>
                <a:rPr sz="3000" spc="-30">
                  <a:solidFill>
                    <a:srgbClr val="405F82"/>
                  </a:solidFill>
                  <a:latin typeface="Tahoma"/>
                </a:rPr>
                <a:t>, </a:t>
              </a:r>
              <a:r>
                <a:rPr sz="3000" b="1" i="1" spc="-30">
                  <a:solidFill>
                    <a:srgbClr val="405F82"/>
                  </a:solidFill>
                  <a:latin typeface="Tahoma"/>
                </a:rPr>
                <a:t>transfer width</a:t>
              </a:r>
              <a:r>
                <a:rPr sz="3000" spc="-30">
                  <a:solidFill>
                    <a:srgbClr val="405F82"/>
                  </a:solidFill>
                  <a:latin typeface="Tahoma"/>
                </a:rPr>
                <a:t>, and </a:t>
              </a:r>
              <a:r>
                <a:rPr sz="3000" b="1" i="1" spc="-30">
                  <a:solidFill>
                    <a:srgbClr val="405F82"/>
                  </a:solidFill>
                  <a:latin typeface="Tahoma"/>
                </a:rPr>
                <a:t>workload type</a:t>
              </a:r>
              <a:r>
                <a:rPr sz="3000" spc="-30">
                  <a:solidFill>
                    <a:srgbClr val="405F82"/>
                  </a:solidFill>
                  <a:latin typeface="Tahoma"/>
                </a:rPr>
                <a:t> (not necessarily CPU/memory utilization) affect reliability</a:t>
              </a:r>
            </a:p>
          </p:txBody>
        </p:sp>
        <p:pic>
          <p:nvPicPr>
            <p:cNvPr id="86" name="Picture 85"/>
            <p:cNvPicPr/>
            <p:nvPr/>
          </p:nvPicPr>
          <p:blipFill>
            <a:blip r:embed="rId2">
              <a:extLst/>
            </a:blip>
            <a:stretch>
              <a:fillRect/>
            </a:stretch>
          </p:blipFill>
          <p:spPr>
            <a:xfrm>
              <a:off x="-215900" y="-139700"/>
              <a:ext cx="8979145" cy="2292706"/>
            </a:xfrm>
            <a:prstGeom prst="rect">
              <a:avLst/>
            </a:prstGeom>
            <a:effectLst/>
          </p:spPr>
        </p:pic>
      </p:grpSp>
    </p:spTree>
    <p:extLst>
      <p:ext uri="{BB962C8B-B14F-4D97-AF65-F5344CB8AC3E}">
        <p14:creationId xmlns:p14="http://schemas.microsoft.com/office/powerpoint/2010/main" val="6241072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91" name="Shape 91"/>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92" name="Shape 92"/>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93" name="Shape 93"/>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94" name="Shape 94"/>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95" name="Shape 95"/>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96" name="Shape 96"/>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97" name="Shape 97"/>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98" name="Shape 98"/>
          <p:cNvSpPr/>
          <p:nvPr/>
        </p:nvSpPr>
        <p:spPr>
          <a:xfrm flipH="1">
            <a:off x="1488642" y="3766651"/>
            <a:ext cx="6206861" cy="1941387"/>
          </a:xfrm>
          <a:custGeom>
            <a:avLst/>
            <a:gdLst/>
            <a:ahLst/>
            <a:cxnLst>
              <a:cxn ang="0">
                <a:pos x="wd2" y="hd2"/>
              </a:cxn>
              <a:cxn ang="5400000">
                <a:pos x="wd2" y="hd2"/>
              </a:cxn>
              <a:cxn ang="10800000">
                <a:pos x="wd2" y="hd2"/>
              </a:cxn>
              <a:cxn ang="16200000">
                <a:pos x="wd2" y="hd2"/>
              </a:cxn>
            </a:cxnLst>
            <a:rect l="0" t="0" r="r" b="b"/>
            <a:pathLst>
              <a:path w="21600" h="21600" extrusionOk="0">
                <a:moveTo>
                  <a:pt x="16722" y="21600"/>
                </a:moveTo>
                <a:lnTo>
                  <a:pt x="0" y="7962"/>
                </a:lnTo>
                <a:lnTo>
                  <a:pt x="10098" y="0"/>
                </a:lnTo>
                <a:lnTo>
                  <a:pt x="21600" y="8304"/>
                </a:lnTo>
                <a:lnTo>
                  <a:pt x="16722" y="21600"/>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101" name="Group 101"/>
          <p:cNvGrpSpPr/>
          <p:nvPr/>
        </p:nvGrpSpPr>
        <p:grpSpPr>
          <a:xfrm>
            <a:off x="1410805" y="2803003"/>
            <a:ext cx="6313462" cy="1934473"/>
            <a:chOff x="-215900" y="-139700"/>
            <a:chExt cx="8979145" cy="2292706"/>
          </a:xfrm>
        </p:grpSpPr>
        <p:sp>
          <p:nvSpPr>
            <p:cNvPr id="100" name="Shape 100"/>
            <p:cNvSpPr/>
            <p:nvPr/>
          </p:nvSpPr>
          <p:spPr>
            <a:xfrm>
              <a:off x="0" y="247461"/>
              <a:ext cx="8547345"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b">
              <a:spAutoFit/>
            </a:bodyPr>
            <a:lstStyle/>
            <a:p>
              <a:pPr>
                <a:lnSpc>
                  <a:spcPct val="90000"/>
                </a:lnSpc>
                <a:defRPr spc="0">
                  <a:solidFill>
                    <a:srgbClr val="000000"/>
                  </a:solidFill>
                </a:defRPr>
              </a:pPr>
              <a:r>
                <a:rPr sz="3000" spc="-30">
                  <a:solidFill>
                    <a:srgbClr val="405F82"/>
                  </a:solidFill>
                  <a:latin typeface="Tahoma"/>
                </a:rPr>
                <a:t>We have made publicly available a </a:t>
              </a:r>
              <a:r>
                <a:rPr sz="3000" b="1" i="1" spc="-30">
                  <a:solidFill>
                    <a:srgbClr val="405F82"/>
                  </a:solidFill>
                  <a:latin typeface="Tahoma"/>
                </a:rPr>
                <a:t>statistical model</a:t>
              </a:r>
              <a:r>
                <a:rPr sz="3000" spc="-30">
                  <a:solidFill>
                    <a:srgbClr val="405F82"/>
                  </a:solidFill>
                  <a:latin typeface="Tahoma"/>
                </a:rPr>
                <a:t> for assessing server memory reliability</a:t>
              </a:r>
            </a:p>
          </p:txBody>
        </p:sp>
        <p:pic>
          <p:nvPicPr>
            <p:cNvPr id="99" name="Picture 98"/>
            <p:cNvPicPr/>
            <p:nvPr/>
          </p:nvPicPr>
          <p:blipFill>
            <a:blip r:embed="rId2">
              <a:extLst/>
            </a:blip>
            <a:stretch>
              <a:fillRect/>
            </a:stretch>
          </p:blipFill>
          <p:spPr>
            <a:xfrm>
              <a:off x="-215900" y="-139700"/>
              <a:ext cx="8979145" cy="2292706"/>
            </a:xfrm>
            <a:prstGeom prst="rect">
              <a:avLst/>
            </a:prstGeom>
            <a:effectLst/>
          </p:spPr>
        </p:pic>
      </p:grpSp>
    </p:spTree>
    <p:extLst>
      <p:ext uri="{BB962C8B-B14F-4D97-AF65-F5344CB8AC3E}">
        <p14:creationId xmlns:p14="http://schemas.microsoft.com/office/powerpoint/2010/main" val="15213297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104" name="Shape 104"/>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105" name="Shape 105"/>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106" name="Shape 106"/>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107" name="Shape 107"/>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108" name="Shape 108"/>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109" name="Shape 109"/>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110" name="Shape 110"/>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111" name="Shape 111"/>
          <p:cNvSpPr/>
          <p:nvPr/>
        </p:nvSpPr>
        <p:spPr>
          <a:xfrm flipH="1">
            <a:off x="3042581" y="2656261"/>
            <a:ext cx="1290690" cy="1689609"/>
          </a:xfrm>
          <a:custGeom>
            <a:avLst/>
            <a:gdLst/>
            <a:ahLst/>
            <a:cxnLst>
              <a:cxn ang="0">
                <a:pos x="wd2" y="hd2"/>
              </a:cxn>
              <a:cxn ang="5400000">
                <a:pos x="wd2" y="hd2"/>
              </a:cxn>
              <a:cxn ang="10800000">
                <a:pos x="wd2" y="hd2"/>
              </a:cxn>
              <a:cxn ang="16200000">
                <a:pos x="wd2" y="hd2"/>
              </a:cxn>
            </a:cxnLst>
            <a:rect l="0" t="0" r="r" b="b"/>
            <a:pathLst>
              <a:path w="21600" h="21600" extrusionOk="0">
                <a:moveTo>
                  <a:pt x="21600" y="12069"/>
                </a:moveTo>
                <a:lnTo>
                  <a:pt x="7592" y="0"/>
                </a:lnTo>
                <a:lnTo>
                  <a:pt x="0" y="11617"/>
                </a:lnTo>
                <a:lnTo>
                  <a:pt x="7726" y="21600"/>
                </a:lnTo>
                <a:lnTo>
                  <a:pt x="21600" y="12069"/>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114" name="Group 114"/>
          <p:cNvGrpSpPr/>
          <p:nvPr/>
        </p:nvGrpSpPr>
        <p:grpSpPr>
          <a:xfrm>
            <a:off x="3822489" y="2633214"/>
            <a:ext cx="4969649" cy="1934472"/>
            <a:chOff x="-215900" y="-139700"/>
            <a:chExt cx="7067943" cy="2292706"/>
          </a:xfrm>
        </p:grpSpPr>
        <p:sp>
          <p:nvSpPr>
            <p:cNvPr id="113" name="Shape 113"/>
            <p:cNvSpPr/>
            <p:nvPr/>
          </p:nvSpPr>
          <p:spPr>
            <a:xfrm>
              <a:off x="0" y="123730"/>
              <a:ext cx="6636143"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nSpc>
                  <a:spcPct val="90000"/>
                </a:lnSpc>
                <a:defRPr spc="0">
                  <a:solidFill>
                    <a:srgbClr val="000000"/>
                  </a:solidFill>
                </a:defRPr>
              </a:pPr>
              <a:r>
                <a:rPr sz="3000" b="1" i="1" spc="-30">
                  <a:solidFill>
                    <a:srgbClr val="405F82"/>
                  </a:solidFill>
                  <a:latin typeface="Tahoma"/>
                </a:rPr>
                <a:t>First large-scale study</a:t>
              </a:r>
              <a:r>
                <a:rPr sz="3000" spc="-30">
                  <a:solidFill>
                    <a:srgbClr val="405F82"/>
                  </a:solidFill>
                  <a:latin typeface="Tahoma"/>
                </a:rPr>
                <a:t> of page offlining; real-world </a:t>
              </a:r>
              <a:r>
                <a:rPr sz="3000" b="1" i="1" spc="-30">
                  <a:solidFill>
                    <a:srgbClr val="405F82"/>
                  </a:solidFill>
                  <a:latin typeface="Tahoma"/>
                </a:rPr>
                <a:t>limitations</a:t>
              </a:r>
              <a:r>
                <a:rPr sz="3000" spc="-30">
                  <a:solidFill>
                    <a:srgbClr val="405F82"/>
                  </a:solidFill>
                  <a:latin typeface="Tahoma"/>
                </a:rPr>
                <a:t> of technique</a:t>
              </a:r>
            </a:p>
          </p:txBody>
        </p:sp>
        <p:pic>
          <p:nvPicPr>
            <p:cNvPr id="112" name="Picture 111"/>
            <p:cNvPicPr/>
            <p:nvPr/>
          </p:nvPicPr>
          <p:blipFill>
            <a:blip r:embed="rId2">
              <a:extLst/>
            </a:blip>
            <a:stretch>
              <a:fillRect/>
            </a:stretch>
          </p:blipFill>
          <p:spPr>
            <a:xfrm>
              <a:off x="-215900" y="-139700"/>
              <a:ext cx="7067943" cy="2292706"/>
            </a:xfrm>
            <a:prstGeom prst="rect">
              <a:avLst/>
            </a:prstGeom>
            <a:effectLst/>
          </p:spPr>
        </p:pic>
      </p:grpSp>
    </p:spTree>
    <p:extLst>
      <p:ext uri="{BB962C8B-B14F-4D97-AF65-F5344CB8AC3E}">
        <p14:creationId xmlns:p14="http://schemas.microsoft.com/office/powerpoint/2010/main" val="21913096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p:nvPr/>
        </p:nvSpPr>
        <p:spPr>
          <a:xfrm>
            <a:off x="499205" y="434190"/>
            <a:ext cx="5674836"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sz="6100" b="0" spc="-60">
                <a:latin typeface="Tahoma"/>
              </a:rPr>
              <a:t>Server error rate</a:t>
            </a:r>
          </a:p>
        </p:txBody>
      </p:sp>
      <p:pic>
        <p:nvPicPr>
          <p:cNvPr id="2" name="Picture 1"/>
          <p:cNvPicPr>
            <a:picLocks noChangeAspect="1"/>
          </p:cNvPicPr>
          <p:nvPr/>
        </p:nvPicPr>
        <p:blipFill>
          <a:blip r:embed="rId3"/>
          <a:stretch>
            <a:fillRect/>
          </a:stretch>
        </p:blipFill>
        <p:spPr>
          <a:xfrm>
            <a:off x="899592" y="1340768"/>
            <a:ext cx="7416800" cy="5626100"/>
          </a:xfrm>
          <a:prstGeom prst="rect">
            <a:avLst/>
          </a:prstGeom>
        </p:spPr>
      </p:pic>
    </p:spTree>
    <p:extLst>
      <p:ext uri="{BB962C8B-B14F-4D97-AF65-F5344CB8AC3E}">
        <p14:creationId xmlns:p14="http://schemas.microsoft.com/office/powerpoint/2010/main" val="41770850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distribution_600ppi.png"/>
          <p:cNvPicPr/>
          <p:nvPr/>
        </p:nvPicPr>
        <p:blipFill>
          <a:blip r:embed="rId2">
            <a:extLst/>
          </a:blip>
          <a:stretch>
            <a:fillRect/>
          </a:stretch>
        </p:blipFill>
        <p:spPr>
          <a:xfrm>
            <a:off x="1043608" y="1340768"/>
            <a:ext cx="6840760" cy="5517232"/>
          </a:xfrm>
          <a:prstGeom prst="rect">
            <a:avLst/>
          </a:prstGeom>
          <a:ln w="12700">
            <a:miter lim="400000"/>
          </a:ln>
        </p:spPr>
      </p:pic>
      <p:sp>
        <p:nvSpPr>
          <p:cNvPr id="305" name="Shape 305"/>
          <p:cNvSpPr/>
          <p:nvPr/>
        </p:nvSpPr>
        <p:spPr>
          <a:xfrm>
            <a:off x="499205" y="434190"/>
            <a:ext cx="8672825"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sz="6100" b="0" spc="-60" dirty="0">
                <a:latin typeface="Tahoma"/>
              </a:rPr>
              <a:t>Memory error distribution</a:t>
            </a:r>
          </a:p>
        </p:txBody>
      </p:sp>
    </p:spTree>
    <p:extLst>
      <p:ext uri="{BB962C8B-B14F-4D97-AF65-F5344CB8AC3E}">
        <p14:creationId xmlns:p14="http://schemas.microsoft.com/office/powerpoint/2010/main" val="20083455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p:nvPr/>
        </p:nvSpPr>
        <p:spPr>
          <a:xfrm>
            <a:off x="499205" y="434190"/>
            <a:ext cx="8672825"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sz="6100" b="0" spc="-60" dirty="0">
                <a:latin typeface="Tahoma"/>
              </a:rPr>
              <a:t>Memory error distribution</a:t>
            </a:r>
          </a:p>
        </p:txBody>
      </p:sp>
      <p:pic>
        <p:nvPicPr>
          <p:cNvPr id="2" name="Picture 1"/>
          <p:cNvPicPr>
            <a:picLocks noChangeAspect="1"/>
          </p:cNvPicPr>
          <p:nvPr/>
        </p:nvPicPr>
        <p:blipFill>
          <a:blip r:embed="rId2"/>
          <a:stretch>
            <a:fillRect/>
          </a:stretch>
        </p:blipFill>
        <p:spPr>
          <a:xfrm>
            <a:off x="1403648" y="1484784"/>
            <a:ext cx="5184576" cy="4904573"/>
          </a:xfrm>
          <a:prstGeom prst="rect">
            <a:avLst/>
          </a:prstGeom>
        </p:spPr>
      </p:pic>
      <p:sp>
        <p:nvSpPr>
          <p:cNvPr id="6" name="Shape 309"/>
          <p:cNvSpPr/>
          <p:nvPr/>
        </p:nvSpPr>
        <p:spPr>
          <a:xfrm rot="548035">
            <a:off x="6689651" y="2844051"/>
            <a:ext cx="1816190" cy="142295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none" lIns="0" tIns="0" rIns="0" bIns="0" anchor="b">
            <a:spAutoFit/>
          </a:bodyPr>
          <a:lstStyle/>
          <a:p>
            <a:pPr algn="ctr">
              <a:lnSpc>
                <a:spcPct val="80000"/>
              </a:lnSpc>
              <a:defRPr spc="0">
                <a:solidFill>
                  <a:srgbClr val="000000"/>
                </a:solidFill>
              </a:defRPr>
            </a:pPr>
            <a:r>
              <a:rPr sz="3800" i="1" spc="-38" dirty="0">
                <a:solidFill>
                  <a:srgbClr val="CB733E"/>
                </a:solidFill>
                <a:latin typeface="Garamond"/>
                <a:sym typeface="Vista Sans OT Medium"/>
              </a:rPr>
              <a:t>Decreasing</a:t>
            </a:r>
            <a:br>
              <a:rPr sz="3800" i="1" spc="-38" dirty="0">
                <a:solidFill>
                  <a:srgbClr val="CB733E"/>
                </a:solidFill>
                <a:latin typeface="Garamond"/>
                <a:sym typeface="Vista Sans OT Medium"/>
              </a:rPr>
            </a:br>
            <a:r>
              <a:rPr sz="3800" i="1" spc="-38" dirty="0">
                <a:solidFill>
                  <a:srgbClr val="CB733E"/>
                </a:solidFill>
                <a:latin typeface="Garamond"/>
                <a:sym typeface="Vista Sans OT Medium"/>
              </a:rPr>
              <a:t>hazard</a:t>
            </a:r>
            <a:br>
              <a:rPr sz="3800" i="1" spc="-38" dirty="0">
                <a:solidFill>
                  <a:srgbClr val="CB733E"/>
                </a:solidFill>
                <a:latin typeface="Garamond"/>
                <a:sym typeface="Vista Sans OT Medium"/>
              </a:rPr>
            </a:br>
            <a:r>
              <a:rPr sz="3800" i="1" spc="-38" dirty="0">
                <a:solidFill>
                  <a:srgbClr val="CB733E"/>
                </a:solidFill>
                <a:latin typeface="Garamond"/>
                <a:sym typeface="Vista Sans OT Medium"/>
              </a:rPr>
              <a:t>rate</a:t>
            </a:r>
          </a:p>
        </p:txBody>
      </p:sp>
    </p:spTree>
    <p:extLst>
      <p:ext uri="{BB962C8B-B14F-4D97-AF65-F5344CB8AC3E}">
        <p14:creationId xmlns:p14="http://schemas.microsoft.com/office/powerpoint/2010/main" val="11282971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085850"/>
          </a:xfrm>
        </p:spPr>
        <p:txBody>
          <a:bodyPr/>
          <a:lstStyle/>
          <a:p>
            <a:pPr eaLnBrk="1" fontAlgn="auto" hangingPunct="1">
              <a:spcAft>
                <a:spcPts val="0"/>
              </a:spcAft>
              <a:defRPr/>
            </a:pPr>
            <a:r>
              <a:rPr lang="en-US" dirty="0" smtClean="0">
                <a:ea typeface="+mj-ea"/>
                <a:cs typeface="+mj-cs"/>
              </a:rPr>
              <a:t>Errors in Flash Memory (I)</a:t>
            </a:r>
            <a:endParaRPr lang="en-US" dirty="0">
              <a:ea typeface="+mj-ea"/>
              <a:cs typeface="+mj-cs"/>
            </a:endParaRPr>
          </a:p>
        </p:txBody>
      </p:sp>
      <p:sp>
        <p:nvSpPr>
          <p:cNvPr id="3" name="Content Placeholder 2"/>
          <p:cNvSpPr>
            <a:spLocks noGrp="1"/>
          </p:cNvSpPr>
          <p:nvPr>
            <p:ph sz="quarter" idx="11"/>
          </p:nvPr>
        </p:nvSpPr>
        <p:spPr>
          <a:xfrm>
            <a:off x="123825" y="1241425"/>
            <a:ext cx="8897938" cy="5224463"/>
          </a:xfrm>
        </p:spPr>
        <p:txBody>
          <a:bodyPr rtlCol="0">
            <a:noAutofit/>
          </a:bodyPr>
          <a:lstStyle/>
          <a:p>
            <a:pPr marL="457200" indent="-457200" eaLnBrk="1" fontAlgn="auto" hangingPunct="1">
              <a:spcAft>
                <a:spcPts val="0"/>
              </a:spcAft>
              <a:buFont typeface="+mj-lt"/>
              <a:buAutoNum type="arabicPeriod"/>
              <a:defRPr/>
            </a:pPr>
            <a:r>
              <a:rPr lang="en-US" sz="2600" b="1" i="0" u="sng" dirty="0" smtClean="0">
                <a:ea typeface="+mn-ea"/>
                <a:cs typeface="+mn-cs"/>
              </a:rPr>
              <a:t>Retention </a:t>
            </a:r>
            <a:r>
              <a:rPr lang="en-US" sz="2600" b="1" i="0" u="sng" dirty="0">
                <a:ea typeface="+mn-ea"/>
                <a:cs typeface="+mn-cs"/>
              </a:rPr>
              <a:t>noise study and </a:t>
            </a:r>
            <a:r>
              <a:rPr lang="en-US" sz="2600" b="1" i="0" u="sng" dirty="0" smtClean="0">
                <a:ea typeface="+mn-ea"/>
                <a:cs typeface="+mn-cs"/>
              </a:rPr>
              <a:t>management</a:t>
            </a:r>
          </a:p>
          <a:p>
            <a:pPr marL="640080" lvl="1" indent="-457200" eaLnBrk="1" fontAlgn="auto" hangingPunct="1">
              <a:spcAft>
                <a:spcPts val="0"/>
              </a:spcAft>
              <a:buFont typeface="+mj-lt"/>
              <a:buAutoNum type="arabicParenR"/>
              <a:defRPr/>
            </a:pPr>
            <a:r>
              <a:rPr lang="en-US" sz="2000" dirty="0">
                <a:ea typeface="+mn-ea"/>
              </a:rPr>
              <a:t>Yu </a:t>
            </a:r>
            <a:r>
              <a:rPr lang="en-US" sz="2000" dirty="0" err="1">
                <a:ea typeface="+mn-ea"/>
              </a:rPr>
              <a:t>Cai</a:t>
            </a:r>
            <a:r>
              <a:rPr lang="en-US" sz="2000" dirty="0">
                <a:ea typeface="+mn-ea"/>
              </a:rPr>
              <a:t>, </a:t>
            </a:r>
            <a:r>
              <a:rPr lang="en-US" sz="2000" dirty="0" err="1">
                <a:ea typeface="+mn-ea"/>
              </a:rPr>
              <a:t>Gulay</a:t>
            </a:r>
            <a:r>
              <a:rPr lang="en-US" sz="2000" dirty="0">
                <a:ea typeface="+mn-ea"/>
              </a:rPr>
              <a:t> </a:t>
            </a:r>
            <a:r>
              <a:rPr lang="en-US" sz="2000" dirty="0" err="1">
                <a:ea typeface="+mn-ea"/>
              </a:rPr>
              <a:t>Yalcin</a:t>
            </a:r>
            <a:r>
              <a:rPr lang="en-US" sz="2000" dirty="0">
                <a:ea typeface="+mn-ea"/>
              </a:rPr>
              <a:t>, Onur Mutlu, Erich F. </a:t>
            </a:r>
            <a:r>
              <a:rPr lang="en-US" sz="2000" dirty="0" err="1">
                <a:ea typeface="+mn-ea"/>
              </a:rPr>
              <a:t>Haratsch</a:t>
            </a:r>
            <a:r>
              <a:rPr lang="en-US" sz="2000" dirty="0">
                <a:ea typeface="+mn-ea"/>
              </a:rPr>
              <a:t>, Adrian Cristal, Osman </a:t>
            </a:r>
            <a:r>
              <a:rPr lang="en-US" sz="2000" dirty="0" err="1">
                <a:ea typeface="+mn-ea"/>
              </a:rPr>
              <a:t>Unsal</a:t>
            </a:r>
            <a:r>
              <a:rPr lang="en-US" sz="2000" dirty="0">
                <a:ea typeface="+mn-ea"/>
              </a:rPr>
              <a:t>, and Ken Mai</a:t>
            </a:r>
            <a:r>
              <a:rPr lang="en-US" sz="2000" dirty="0" smtClean="0">
                <a:ea typeface="+mn-ea"/>
              </a:rPr>
              <a:t>, </a:t>
            </a:r>
            <a:r>
              <a:rPr lang="en-US" sz="2000" b="1" dirty="0" smtClean="0">
                <a:ea typeface="+mn-ea"/>
                <a:hlinkClick r:id="rId2"/>
              </a:rPr>
              <a:t>Flash </a:t>
            </a:r>
            <a:r>
              <a:rPr lang="en-US" sz="2000" b="1" dirty="0">
                <a:ea typeface="+mn-ea"/>
                <a:hlinkClick r:id="rId2"/>
              </a:rPr>
              <a:t>Correct-and-Refresh: Retention-Aware Error Management for Increased Flash Memory </a:t>
            </a:r>
            <a:r>
              <a:rPr lang="en-US" sz="2000" b="1" dirty="0" smtClean="0">
                <a:ea typeface="+mn-ea"/>
                <a:hlinkClick r:id="rId2"/>
              </a:rPr>
              <a:t>Lifetime</a:t>
            </a:r>
            <a:r>
              <a:rPr lang="en-US" sz="2000" dirty="0" smtClean="0">
                <a:ea typeface="+mn-ea"/>
              </a:rPr>
              <a:t>, ICCD 2012.</a:t>
            </a:r>
          </a:p>
          <a:p>
            <a:pPr marL="640080" lvl="1" indent="-457200" eaLnBrk="1" fontAlgn="auto" hangingPunct="1">
              <a:spcAft>
                <a:spcPts val="0"/>
              </a:spcAft>
              <a:buFont typeface="+mj-lt"/>
              <a:buAutoNum type="arabicParenR"/>
              <a:defRPr/>
            </a:pPr>
            <a:r>
              <a:rPr lang="en-US" sz="2000" dirty="0">
                <a:ea typeface="+mn-ea"/>
              </a:rPr>
              <a:t>Yu </a:t>
            </a:r>
            <a:r>
              <a:rPr lang="en-US" sz="2000" dirty="0" err="1">
                <a:ea typeface="+mn-ea"/>
              </a:rPr>
              <a:t>Cai</a:t>
            </a:r>
            <a:r>
              <a:rPr lang="en-US" sz="2000" dirty="0">
                <a:ea typeface="+mn-ea"/>
              </a:rPr>
              <a:t>, Yixin Luo, Erich F. </a:t>
            </a:r>
            <a:r>
              <a:rPr lang="en-US" sz="2000" dirty="0" err="1">
                <a:ea typeface="+mn-ea"/>
              </a:rPr>
              <a:t>Haratsch</a:t>
            </a:r>
            <a:r>
              <a:rPr lang="en-US" sz="2000" dirty="0">
                <a:ea typeface="+mn-ea"/>
              </a:rPr>
              <a:t>, Ken Mai, and Onur Mutlu</a:t>
            </a:r>
            <a:r>
              <a:rPr lang="en-US" sz="2000" dirty="0" smtClean="0">
                <a:ea typeface="+mn-ea"/>
              </a:rPr>
              <a:t>, </a:t>
            </a:r>
            <a:r>
              <a:rPr lang="en-US" sz="2000" b="1" dirty="0" smtClean="0">
                <a:ea typeface="+mn-ea"/>
                <a:hlinkClick r:id="rId3"/>
              </a:rPr>
              <a:t>Data </a:t>
            </a:r>
            <a:r>
              <a:rPr lang="en-US" sz="2000" b="1" dirty="0">
                <a:ea typeface="+mn-ea"/>
                <a:hlinkClick r:id="rId3"/>
              </a:rPr>
              <a:t>Retention in MLC NAND Flash Memory: Characterization, Optimization and </a:t>
            </a:r>
            <a:r>
              <a:rPr lang="en-US" sz="2000" b="1" dirty="0" smtClean="0">
                <a:ea typeface="+mn-ea"/>
                <a:hlinkClick r:id="rId3"/>
              </a:rPr>
              <a:t>Recovery</a:t>
            </a:r>
            <a:r>
              <a:rPr lang="en-US" sz="2000" dirty="0" smtClean="0">
                <a:ea typeface="+mn-ea"/>
              </a:rPr>
              <a:t>, HPCA 2015.</a:t>
            </a:r>
          </a:p>
          <a:p>
            <a:pPr marL="640080" lvl="1" indent="-457200" eaLnBrk="1" fontAlgn="auto" hangingPunct="1">
              <a:spcAft>
                <a:spcPts val="0"/>
              </a:spcAft>
              <a:buFont typeface="+mj-lt"/>
              <a:buAutoNum type="arabicParenR"/>
              <a:defRPr/>
            </a:pPr>
            <a:r>
              <a:rPr lang="en-US" sz="2000" dirty="0">
                <a:ea typeface="+mn-ea"/>
              </a:rPr>
              <a:t>Yixin Luo, Yu </a:t>
            </a:r>
            <a:r>
              <a:rPr lang="en-US" sz="2000" dirty="0" err="1">
                <a:ea typeface="+mn-ea"/>
              </a:rPr>
              <a:t>Cai</a:t>
            </a:r>
            <a:r>
              <a:rPr lang="en-US" sz="2000" dirty="0">
                <a:ea typeface="+mn-ea"/>
              </a:rPr>
              <a:t>, Saugata Ghose, </a:t>
            </a:r>
            <a:r>
              <a:rPr lang="en-US" sz="2000" dirty="0" err="1">
                <a:ea typeface="+mn-ea"/>
              </a:rPr>
              <a:t>Jongmoo</a:t>
            </a:r>
            <a:r>
              <a:rPr lang="en-US" sz="2000" dirty="0">
                <a:ea typeface="+mn-ea"/>
              </a:rPr>
              <a:t> Choi, and Onur Mutlu</a:t>
            </a:r>
            <a:r>
              <a:rPr lang="en-US" sz="2000" dirty="0" smtClean="0">
                <a:ea typeface="+mn-ea"/>
              </a:rPr>
              <a:t>, </a:t>
            </a:r>
            <a:r>
              <a:rPr lang="en-US" sz="2000" b="1" dirty="0" smtClean="0">
                <a:ea typeface="+mn-ea"/>
                <a:hlinkClick r:id="rId4"/>
              </a:rPr>
              <a:t>WARM</a:t>
            </a:r>
            <a:r>
              <a:rPr lang="en-US" sz="2000" b="1" dirty="0">
                <a:ea typeface="+mn-ea"/>
                <a:hlinkClick r:id="rId4"/>
              </a:rPr>
              <a:t>: Improving NAND Flash Memory Lifetime with Write-hotness Aware Retention </a:t>
            </a:r>
            <a:r>
              <a:rPr lang="en-US" sz="2000" b="1" dirty="0" smtClean="0">
                <a:ea typeface="+mn-ea"/>
                <a:hlinkClick r:id="rId4"/>
              </a:rPr>
              <a:t>Management</a:t>
            </a:r>
            <a:r>
              <a:rPr lang="en-US" sz="2000" dirty="0" smtClean="0">
                <a:ea typeface="+mn-ea"/>
              </a:rPr>
              <a:t>, MSST 2015.</a:t>
            </a:r>
          </a:p>
          <a:p>
            <a:pPr marL="640080" lvl="1" indent="-457200" eaLnBrk="1" fontAlgn="auto" hangingPunct="1">
              <a:spcAft>
                <a:spcPts val="0"/>
              </a:spcAft>
              <a:buFont typeface="+mj-lt"/>
              <a:buAutoNum type="arabicParenR"/>
              <a:defRPr/>
            </a:pPr>
            <a:endParaRPr lang="en-US" sz="2000" dirty="0" smtClean="0">
              <a:ea typeface="+mn-ea"/>
            </a:endParaRPr>
          </a:p>
          <a:p>
            <a:pPr marL="457200" indent="-457200" eaLnBrk="1" fontAlgn="auto" hangingPunct="1">
              <a:spcAft>
                <a:spcPts val="0"/>
              </a:spcAft>
              <a:buFont typeface="+mj-lt"/>
              <a:buAutoNum type="arabicPeriod"/>
              <a:defRPr/>
            </a:pPr>
            <a:r>
              <a:rPr lang="en-US" sz="2600" b="1" i="0" u="sng" dirty="0" smtClean="0">
                <a:ea typeface="+mn-ea"/>
                <a:cs typeface="+mn-cs"/>
              </a:rPr>
              <a:t>Flash-based SSD prototyping and testing platform</a:t>
            </a:r>
            <a:endParaRPr lang="en-US" sz="2600" b="1" i="0" u="sng" dirty="0">
              <a:ea typeface="+mn-ea"/>
              <a:cs typeface="+mn-cs"/>
            </a:endParaRPr>
          </a:p>
          <a:p>
            <a:pPr marL="640080" lvl="1" indent="-457200" eaLnBrk="1" fontAlgn="auto" hangingPunct="1">
              <a:spcAft>
                <a:spcPts val="0"/>
              </a:spcAft>
              <a:buFont typeface="+mj-lt"/>
              <a:buAutoNum type="arabicParenR" startAt="4"/>
              <a:defRPr/>
            </a:pPr>
            <a:r>
              <a:rPr lang="en-US" sz="2000" dirty="0" smtClean="0">
                <a:ea typeface="+mn-ea"/>
              </a:rPr>
              <a:t>Yu </a:t>
            </a:r>
            <a:r>
              <a:rPr lang="en-US" sz="2000" dirty="0" err="1" smtClean="0">
                <a:ea typeface="+mn-ea"/>
              </a:rPr>
              <a:t>Cai</a:t>
            </a:r>
            <a:r>
              <a:rPr lang="en-US" sz="2000" dirty="0" smtClean="0">
                <a:ea typeface="+mn-ea"/>
              </a:rPr>
              <a:t>, Erich F. </a:t>
            </a:r>
            <a:r>
              <a:rPr lang="en-US" sz="2000" dirty="0" err="1" smtClean="0">
                <a:ea typeface="+mn-ea"/>
              </a:rPr>
              <a:t>Haratsh</a:t>
            </a:r>
            <a:r>
              <a:rPr lang="en-US" sz="2000" dirty="0">
                <a:ea typeface="+mn-ea"/>
              </a:rPr>
              <a:t>, Mark McCartney, Ken </a:t>
            </a:r>
            <a:r>
              <a:rPr lang="en-US" sz="2000" dirty="0" smtClean="0">
                <a:ea typeface="+mn-ea"/>
              </a:rPr>
              <a:t>Mai</a:t>
            </a:r>
            <a:r>
              <a:rPr lang="en-US" sz="2000" dirty="0">
                <a:ea typeface="+mn-ea"/>
              </a:rPr>
              <a:t>, </a:t>
            </a:r>
            <a:r>
              <a:rPr lang="en-US" sz="2000" b="1" dirty="0" smtClean="0">
                <a:ea typeface="+mn-ea"/>
                <a:hlinkClick r:id="rId5"/>
              </a:rPr>
              <a:t>FPGA</a:t>
            </a:r>
            <a:r>
              <a:rPr lang="en-US" sz="2000" b="1" dirty="0">
                <a:ea typeface="+mn-ea"/>
                <a:hlinkClick r:id="rId5"/>
              </a:rPr>
              <a:t>-based solid-state drive prototyping </a:t>
            </a:r>
            <a:r>
              <a:rPr lang="en-US" sz="2000" b="1" dirty="0" smtClean="0">
                <a:ea typeface="+mn-ea"/>
                <a:hlinkClick r:id="rId5"/>
              </a:rPr>
              <a:t>platform</a:t>
            </a:r>
            <a:r>
              <a:rPr lang="en-US" sz="2000" dirty="0" smtClean="0">
                <a:ea typeface="+mn-ea"/>
              </a:rPr>
              <a:t>, FCCM 2011.</a:t>
            </a:r>
          </a:p>
        </p:txBody>
      </p:sp>
      <p:sp>
        <p:nvSpPr>
          <p:cNvPr id="333827"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0A01C5-D665-2242-A7C0-39A8AD6E39D0}" type="slidenum">
              <a:rPr lang="en-US" sz="1600">
                <a:solidFill>
                  <a:srgbClr val="595959"/>
                </a:solidFill>
                <a:latin typeface="Calibri" charset="0"/>
              </a:rPr>
              <a:pPr eaLnBrk="1" hangingPunct="1"/>
              <a:t>109</a:t>
            </a:fld>
            <a:endParaRPr lang="en-US" sz="1600">
              <a:solidFill>
                <a:srgbClr val="595959"/>
              </a:solidFill>
              <a:latin typeface="Calibri" charset="0"/>
            </a:endParaRPr>
          </a:p>
        </p:txBody>
      </p:sp>
    </p:spTree>
    <p:extLst>
      <p:ext uri="{BB962C8B-B14F-4D97-AF65-F5344CB8AC3E}">
        <p14:creationId xmlns:p14="http://schemas.microsoft.com/office/powerpoint/2010/main" val="30224797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03503401"/>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085850"/>
          </a:xfrm>
        </p:spPr>
        <p:txBody>
          <a:bodyPr/>
          <a:lstStyle/>
          <a:p>
            <a:pPr eaLnBrk="1" fontAlgn="auto" hangingPunct="1">
              <a:spcAft>
                <a:spcPts val="0"/>
              </a:spcAft>
              <a:defRPr/>
            </a:pPr>
            <a:r>
              <a:rPr lang="en-US" dirty="0" smtClean="0"/>
              <a:t>Errors in </a:t>
            </a:r>
            <a:r>
              <a:rPr lang="en-US" dirty="0"/>
              <a:t>Flash Memory </a:t>
            </a:r>
            <a:r>
              <a:rPr lang="en-US" dirty="0" smtClean="0">
                <a:ea typeface="+mj-ea"/>
                <a:cs typeface="+mj-cs"/>
              </a:rPr>
              <a:t>(II)</a:t>
            </a:r>
            <a:endParaRPr lang="en-US" dirty="0">
              <a:ea typeface="+mj-ea"/>
              <a:cs typeface="+mj-cs"/>
            </a:endParaRPr>
          </a:p>
        </p:txBody>
      </p:sp>
      <p:sp>
        <p:nvSpPr>
          <p:cNvPr id="3" name="Content Placeholder 2"/>
          <p:cNvSpPr>
            <a:spLocks noGrp="1"/>
          </p:cNvSpPr>
          <p:nvPr>
            <p:ph sz="quarter" idx="11"/>
          </p:nvPr>
        </p:nvSpPr>
        <p:spPr>
          <a:xfrm>
            <a:off x="123825" y="1241425"/>
            <a:ext cx="8897938" cy="5224463"/>
          </a:xfrm>
        </p:spPr>
        <p:txBody>
          <a:bodyPr rtlCol="0">
            <a:noAutofit/>
          </a:bodyPr>
          <a:lstStyle/>
          <a:p>
            <a:pPr marL="457200" indent="-457200" eaLnBrk="1" fontAlgn="auto" hangingPunct="1">
              <a:lnSpc>
                <a:spcPts val="2000"/>
              </a:lnSpc>
              <a:spcAft>
                <a:spcPts val="0"/>
              </a:spcAft>
              <a:buFont typeface="+mj-lt"/>
              <a:buAutoNum type="arabicPeriod" startAt="3"/>
              <a:defRPr/>
            </a:pPr>
            <a:r>
              <a:rPr lang="en-US" sz="2600" b="1" i="0" u="sng" dirty="0">
                <a:ea typeface="+mn-ea"/>
                <a:cs typeface="+mn-cs"/>
              </a:rPr>
              <a:t>Overall flash error analysis</a:t>
            </a:r>
          </a:p>
          <a:p>
            <a:pPr marL="640080" lvl="1" indent="-457200" eaLnBrk="1" fontAlgn="auto" hangingPunct="1">
              <a:lnSpc>
                <a:spcPts val="2000"/>
              </a:lnSpc>
              <a:spcAft>
                <a:spcPts val="0"/>
              </a:spcAft>
              <a:buFont typeface="+mj-lt"/>
              <a:buAutoNum type="arabicParenR" startAt="5"/>
              <a:defRPr/>
            </a:pPr>
            <a:r>
              <a:rPr lang="en-US" sz="2000" dirty="0">
                <a:ea typeface="+mn-ea"/>
              </a:rPr>
              <a:t>Yu </a:t>
            </a:r>
            <a:r>
              <a:rPr lang="en-US" sz="2000" dirty="0" err="1">
                <a:ea typeface="+mn-ea"/>
              </a:rPr>
              <a:t>Cai</a:t>
            </a:r>
            <a:r>
              <a:rPr lang="en-US" sz="2000" dirty="0">
                <a:ea typeface="+mn-ea"/>
              </a:rPr>
              <a:t>, Erich F. </a:t>
            </a:r>
            <a:r>
              <a:rPr lang="en-US" sz="2000" dirty="0" err="1">
                <a:ea typeface="+mn-ea"/>
              </a:rPr>
              <a:t>Haratsch</a:t>
            </a:r>
            <a:r>
              <a:rPr lang="en-US" sz="2000" dirty="0">
                <a:ea typeface="+mn-ea"/>
              </a:rPr>
              <a:t>, Onur Mutlu, and Ken Mai, </a:t>
            </a:r>
            <a:r>
              <a:rPr lang="en-US" sz="2000" b="1" dirty="0" smtClean="0">
                <a:ea typeface="+mn-ea"/>
                <a:hlinkClick r:id="rId2"/>
              </a:rPr>
              <a:t>Error </a:t>
            </a:r>
            <a:r>
              <a:rPr lang="en-US" sz="2000" b="1" dirty="0">
                <a:ea typeface="+mn-ea"/>
                <a:hlinkClick r:id="rId2"/>
              </a:rPr>
              <a:t>Patterns in MLC NAND Flash Memory: Measurement, Characterization, and </a:t>
            </a:r>
            <a:r>
              <a:rPr lang="en-US" sz="2000" b="1" dirty="0" smtClean="0">
                <a:ea typeface="+mn-ea"/>
                <a:hlinkClick r:id="rId2"/>
              </a:rPr>
              <a:t>Analysis</a:t>
            </a:r>
            <a:r>
              <a:rPr lang="en-US" sz="2000" dirty="0" smtClean="0">
                <a:ea typeface="+mn-ea"/>
              </a:rPr>
              <a:t>, </a:t>
            </a:r>
            <a:r>
              <a:rPr lang="en-US" sz="2000" dirty="0">
                <a:ea typeface="+mn-ea"/>
              </a:rPr>
              <a:t>DATE 2012.</a:t>
            </a:r>
          </a:p>
          <a:p>
            <a:pPr marL="640080" lvl="1" indent="-457200" eaLnBrk="1" fontAlgn="auto" hangingPunct="1">
              <a:lnSpc>
                <a:spcPts val="2000"/>
              </a:lnSpc>
              <a:spcAft>
                <a:spcPts val="0"/>
              </a:spcAft>
              <a:buFont typeface="+mj-lt"/>
              <a:buAutoNum type="arabicParenR" startAt="5"/>
              <a:defRPr/>
            </a:pPr>
            <a:r>
              <a:rPr lang="en-US" sz="2000" dirty="0">
                <a:ea typeface="+mn-ea"/>
              </a:rPr>
              <a:t>Yu </a:t>
            </a:r>
            <a:r>
              <a:rPr lang="en-US" sz="2000" dirty="0" err="1">
                <a:ea typeface="+mn-ea"/>
              </a:rPr>
              <a:t>Cai</a:t>
            </a:r>
            <a:r>
              <a:rPr lang="en-US" sz="2000" dirty="0">
                <a:ea typeface="+mn-ea"/>
              </a:rPr>
              <a:t>, </a:t>
            </a:r>
            <a:r>
              <a:rPr lang="en-US" sz="2000" dirty="0" err="1">
                <a:ea typeface="+mn-ea"/>
              </a:rPr>
              <a:t>Gulay</a:t>
            </a:r>
            <a:r>
              <a:rPr lang="en-US" sz="2000" dirty="0">
                <a:ea typeface="+mn-ea"/>
              </a:rPr>
              <a:t> </a:t>
            </a:r>
            <a:r>
              <a:rPr lang="en-US" sz="2000" dirty="0" err="1">
                <a:ea typeface="+mn-ea"/>
              </a:rPr>
              <a:t>Yalcin</a:t>
            </a:r>
            <a:r>
              <a:rPr lang="en-US" sz="2000" dirty="0">
                <a:ea typeface="+mn-ea"/>
              </a:rPr>
              <a:t>, Onur Mutlu, Erich F. </a:t>
            </a:r>
            <a:r>
              <a:rPr lang="en-US" sz="2000" dirty="0" err="1">
                <a:ea typeface="+mn-ea"/>
              </a:rPr>
              <a:t>Haratsch</a:t>
            </a:r>
            <a:r>
              <a:rPr lang="en-US" sz="2000" dirty="0">
                <a:ea typeface="+mn-ea"/>
              </a:rPr>
              <a:t>, Adrian Cristal, Osman </a:t>
            </a:r>
            <a:r>
              <a:rPr lang="en-US" sz="2000" dirty="0" err="1">
                <a:ea typeface="+mn-ea"/>
              </a:rPr>
              <a:t>Unsal</a:t>
            </a:r>
            <a:r>
              <a:rPr lang="en-US" sz="2000" dirty="0">
                <a:ea typeface="+mn-ea"/>
              </a:rPr>
              <a:t>, and Ken </a:t>
            </a:r>
            <a:r>
              <a:rPr lang="en-US" sz="2000" dirty="0" smtClean="0">
                <a:ea typeface="+mn-ea"/>
              </a:rPr>
              <a:t>Mai, </a:t>
            </a:r>
            <a:r>
              <a:rPr lang="en-US" sz="2000" b="1" dirty="0" smtClean="0">
                <a:ea typeface="+mn-ea"/>
                <a:hlinkClick r:id="rId3"/>
              </a:rPr>
              <a:t>Error </a:t>
            </a:r>
            <a:r>
              <a:rPr lang="en-US" sz="2000" b="1" dirty="0">
                <a:ea typeface="+mn-ea"/>
                <a:hlinkClick r:id="rId3"/>
              </a:rPr>
              <a:t>Analysis and Retention-Aware Error Management for NAND Flash </a:t>
            </a:r>
            <a:r>
              <a:rPr lang="en-US" sz="2000" b="1" dirty="0" smtClean="0">
                <a:ea typeface="+mn-ea"/>
                <a:hlinkClick r:id="rId3"/>
              </a:rPr>
              <a:t>Memory</a:t>
            </a:r>
            <a:r>
              <a:rPr lang="en-US" sz="2000" dirty="0" smtClean="0">
                <a:ea typeface="+mn-ea"/>
              </a:rPr>
              <a:t>, ITJ 2013.</a:t>
            </a:r>
          </a:p>
          <a:p>
            <a:pPr marL="640080" lvl="1" indent="-457200" eaLnBrk="1" fontAlgn="auto" hangingPunct="1">
              <a:lnSpc>
                <a:spcPts val="2000"/>
              </a:lnSpc>
              <a:spcAft>
                <a:spcPts val="0"/>
              </a:spcAft>
              <a:buFont typeface="+mj-lt"/>
              <a:buAutoNum type="arabicParenR" startAt="5"/>
              <a:defRPr/>
            </a:pPr>
            <a:endParaRPr lang="en-US" sz="2000" dirty="0">
              <a:ea typeface="+mn-ea"/>
            </a:endParaRPr>
          </a:p>
          <a:p>
            <a:pPr marL="457200" indent="-457200" eaLnBrk="1" fontAlgn="auto" hangingPunct="1">
              <a:lnSpc>
                <a:spcPts val="2000"/>
              </a:lnSpc>
              <a:spcAft>
                <a:spcPts val="0"/>
              </a:spcAft>
              <a:buFont typeface="+mj-lt"/>
              <a:buAutoNum type="arabicPeriod" startAt="3"/>
              <a:defRPr/>
            </a:pPr>
            <a:r>
              <a:rPr lang="en-US" sz="2600" b="1" i="0" u="sng" dirty="0">
                <a:ea typeface="+mn-ea"/>
                <a:cs typeface="+mn-cs"/>
              </a:rPr>
              <a:t>Program and </a:t>
            </a:r>
            <a:r>
              <a:rPr lang="en-US" sz="2600" b="1" i="0" u="sng" dirty="0" smtClean="0">
                <a:ea typeface="+mn-ea"/>
                <a:cs typeface="+mn-cs"/>
              </a:rPr>
              <a:t>erase noise study</a:t>
            </a:r>
            <a:endParaRPr lang="en-US" sz="2600" i="0" u="sng" dirty="0" smtClean="0">
              <a:ea typeface="+mn-ea"/>
              <a:cs typeface="+mn-cs"/>
            </a:endParaRPr>
          </a:p>
          <a:p>
            <a:pPr marL="640080" lvl="1" indent="-457200" eaLnBrk="1" fontAlgn="auto" hangingPunct="1">
              <a:lnSpc>
                <a:spcPts val="2000"/>
              </a:lnSpc>
              <a:spcAft>
                <a:spcPts val="0"/>
              </a:spcAft>
              <a:buFont typeface="+mj-lt"/>
              <a:buAutoNum type="arabicParenR" startAt="7"/>
              <a:defRPr/>
            </a:pPr>
            <a:r>
              <a:rPr lang="en-US" sz="2000" dirty="0">
                <a:ea typeface="+mn-ea"/>
              </a:rPr>
              <a:t>Yu </a:t>
            </a:r>
            <a:r>
              <a:rPr lang="en-US" sz="2000" dirty="0" err="1">
                <a:ea typeface="+mn-ea"/>
              </a:rPr>
              <a:t>Cai</a:t>
            </a:r>
            <a:r>
              <a:rPr lang="en-US" sz="2000" dirty="0">
                <a:ea typeface="+mn-ea"/>
              </a:rPr>
              <a:t>, Erich F. </a:t>
            </a:r>
            <a:r>
              <a:rPr lang="en-US" sz="2000" dirty="0" err="1">
                <a:ea typeface="+mn-ea"/>
              </a:rPr>
              <a:t>Haratsch</a:t>
            </a:r>
            <a:r>
              <a:rPr lang="en-US" sz="2000" dirty="0">
                <a:ea typeface="+mn-ea"/>
              </a:rPr>
              <a:t>, Onur Mutlu, and Ken Mai</a:t>
            </a:r>
            <a:r>
              <a:rPr lang="en-US" sz="2000" dirty="0" smtClean="0">
                <a:ea typeface="+mn-ea"/>
              </a:rPr>
              <a:t>, </a:t>
            </a:r>
            <a:r>
              <a:rPr lang="en-US" sz="2000" b="1" dirty="0" smtClean="0">
                <a:ea typeface="+mn-ea"/>
                <a:hlinkClick r:id="rId4"/>
              </a:rPr>
              <a:t>Threshold </a:t>
            </a:r>
            <a:r>
              <a:rPr lang="en-US" sz="2000" b="1" dirty="0">
                <a:ea typeface="+mn-ea"/>
                <a:hlinkClick r:id="rId4"/>
              </a:rPr>
              <a:t>Voltage Distribution in MLC NAND Flash Memory: Characterization, Analysis and </a:t>
            </a:r>
            <a:r>
              <a:rPr lang="en-US" sz="2000" b="1" dirty="0" smtClean="0">
                <a:ea typeface="+mn-ea"/>
                <a:hlinkClick r:id="rId4"/>
              </a:rPr>
              <a:t>Modeling</a:t>
            </a:r>
            <a:r>
              <a:rPr lang="en-US" sz="2000" dirty="0" smtClean="0">
                <a:ea typeface="+mn-ea"/>
              </a:rPr>
              <a:t>, DATE 2013.</a:t>
            </a:r>
            <a:endParaRPr lang="en-US" sz="2000" dirty="0">
              <a:ea typeface="+mn-ea"/>
            </a:endParaRPr>
          </a:p>
          <a:p>
            <a:pPr marL="457200" indent="-457200" eaLnBrk="1" fontAlgn="auto" hangingPunct="1">
              <a:lnSpc>
                <a:spcPts val="2000"/>
              </a:lnSpc>
              <a:spcAft>
                <a:spcPts val="0"/>
              </a:spcAft>
              <a:buFont typeface="+mj-lt"/>
              <a:buAutoNum type="arabicPeriod" startAt="3"/>
              <a:defRPr/>
            </a:pPr>
            <a:endParaRPr lang="en-US" sz="2000" i="0" dirty="0">
              <a:ea typeface="+mn-ea"/>
              <a:cs typeface="+mn-cs"/>
            </a:endParaRPr>
          </a:p>
        </p:txBody>
      </p:sp>
      <p:sp>
        <p:nvSpPr>
          <p:cNvPr id="334851"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BE9829-30BE-534E-86AE-EAD5439C9508}" type="slidenum">
              <a:rPr lang="en-US" sz="1600">
                <a:solidFill>
                  <a:srgbClr val="595959"/>
                </a:solidFill>
                <a:latin typeface="Calibri" charset="0"/>
              </a:rPr>
              <a:pPr eaLnBrk="1" hangingPunct="1"/>
              <a:t>110</a:t>
            </a:fld>
            <a:endParaRPr lang="en-US" sz="1600">
              <a:solidFill>
                <a:srgbClr val="595959"/>
              </a:solidFill>
              <a:latin typeface="Calibri" charset="0"/>
            </a:endParaRPr>
          </a:p>
        </p:txBody>
      </p:sp>
    </p:spTree>
    <p:extLst>
      <p:ext uri="{BB962C8B-B14F-4D97-AF65-F5344CB8AC3E}">
        <p14:creationId xmlns:p14="http://schemas.microsoft.com/office/powerpoint/2010/main" val="311366541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085850"/>
          </a:xfrm>
        </p:spPr>
        <p:txBody>
          <a:bodyPr/>
          <a:lstStyle/>
          <a:p>
            <a:pPr eaLnBrk="1" fontAlgn="auto" hangingPunct="1">
              <a:spcAft>
                <a:spcPts val="0"/>
              </a:spcAft>
              <a:defRPr/>
            </a:pPr>
            <a:r>
              <a:rPr lang="en-US" dirty="0" smtClean="0"/>
              <a:t>Errors in </a:t>
            </a:r>
            <a:r>
              <a:rPr lang="en-US" dirty="0"/>
              <a:t>Flash Memory </a:t>
            </a:r>
            <a:r>
              <a:rPr lang="en-US" dirty="0" smtClean="0">
                <a:ea typeface="+mj-ea"/>
                <a:cs typeface="+mj-cs"/>
              </a:rPr>
              <a:t>(III)</a:t>
            </a:r>
            <a:endParaRPr lang="en-US" dirty="0">
              <a:ea typeface="+mj-ea"/>
              <a:cs typeface="+mj-cs"/>
            </a:endParaRPr>
          </a:p>
        </p:txBody>
      </p:sp>
      <p:sp>
        <p:nvSpPr>
          <p:cNvPr id="3" name="Content Placeholder 2"/>
          <p:cNvSpPr>
            <a:spLocks noGrp="1"/>
          </p:cNvSpPr>
          <p:nvPr>
            <p:ph sz="quarter" idx="11"/>
          </p:nvPr>
        </p:nvSpPr>
        <p:spPr>
          <a:xfrm>
            <a:off x="123825" y="1100138"/>
            <a:ext cx="8897938" cy="5224462"/>
          </a:xfrm>
        </p:spPr>
        <p:txBody>
          <a:bodyPr rtlCol="0">
            <a:noAutofit/>
          </a:bodyPr>
          <a:lstStyle/>
          <a:p>
            <a:pPr marL="0" indent="0" eaLnBrk="1" fontAlgn="auto" hangingPunct="1">
              <a:lnSpc>
                <a:spcPts val="2000"/>
              </a:lnSpc>
              <a:spcAft>
                <a:spcPts val="0"/>
              </a:spcAft>
              <a:buFont typeface="Arial" panose="020B0604020202020204" pitchFamily="34" charset="0"/>
              <a:buNone/>
              <a:defRPr/>
            </a:pPr>
            <a:r>
              <a:rPr lang="en-US" sz="2600" b="1" i="0" u="sng" dirty="0" smtClean="0">
                <a:ea typeface="+mn-ea"/>
                <a:cs typeface="+mn-cs"/>
              </a:rPr>
              <a:t>5. Cell</a:t>
            </a:r>
            <a:r>
              <a:rPr lang="en-US" sz="2600" b="1" i="0" u="sng" dirty="0">
                <a:ea typeface="+mn-ea"/>
                <a:cs typeface="+mn-cs"/>
              </a:rPr>
              <a:t>-to-cell interference </a:t>
            </a:r>
            <a:r>
              <a:rPr lang="en-US" sz="2600" b="1" i="0" u="sng" dirty="0" smtClean="0">
                <a:ea typeface="+mn-ea"/>
                <a:cs typeface="+mn-cs"/>
              </a:rPr>
              <a:t>characterization</a:t>
            </a:r>
            <a:r>
              <a:rPr lang="en-US" sz="2600" b="1" i="0" u="sng" dirty="0">
                <a:ea typeface="+mn-ea"/>
                <a:cs typeface="+mn-cs"/>
              </a:rPr>
              <a:t> </a:t>
            </a:r>
            <a:r>
              <a:rPr lang="en-US" sz="2600" b="1" i="0" u="sng" dirty="0" smtClean="0">
                <a:ea typeface="+mn-ea"/>
                <a:cs typeface="+mn-cs"/>
              </a:rPr>
              <a:t>and tolerance</a:t>
            </a:r>
            <a:endParaRPr lang="en-US" sz="2600" b="1" i="0" u="sng" dirty="0">
              <a:ea typeface="+mn-ea"/>
              <a:cs typeface="+mn-cs"/>
            </a:endParaRPr>
          </a:p>
          <a:p>
            <a:pPr marL="640080" lvl="1" indent="-457200" eaLnBrk="1" fontAlgn="auto" hangingPunct="1">
              <a:lnSpc>
                <a:spcPts val="2000"/>
              </a:lnSpc>
              <a:spcAft>
                <a:spcPts val="0"/>
              </a:spcAft>
              <a:buFont typeface="+mj-lt"/>
              <a:buAutoNum type="arabicParenR" startAt="8"/>
              <a:defRPr/>
            </a:pPr>
            <a:r>
              <a:rPr lang="en-US" sz="2000" dirty="0">
                <a:ea typeface="+mn-ea"/>
              </a:rPr>
              <a:t>Yu </a:t>
            </a:r>
            <a:r>
              <a:rPr lang="en-US" sz="2000" dirty="0" err="1">
                <a:ea typeface="+mn-ea"/>
              </a:rPr>
              <a:t>Cai</a:t>
            </a:r>
            <a:r>
              <a:rPr lang="en-US" sz="2000" dirty="0">
                <a:ea typeface="+mn-ea"/>
              </a:rPr>
              <a:t>, Onur Mutlu, Erich F. </a:t>
            </a:r>
            <a:r>
              <a:rPr lang="en-US" sz="2000" dirty="0" err="1">
                <a:ea typeface="+mn-ea"/>
              </a:rPr>
              <a:t>Haratsch</a:t>
            </a:r>
            <a:r>
              <a:rPr lang="en-US" sz="2000" dirty="0">
                <a:ea typeface="+mn-ea"/>
              </a:rPr>
              <a:t>, and Ken Mai, </a:t>
            </a:r>
            <a:r>
              <a:rPr lang="en-US" sz="2000" b="1" dirty="0" smtClean="0">
                <a:ea typeface="+mn-ea"/>
                <a:hlinkClick r:id="rId2"/>
              </a:rPr>
              <a:t>Program </a:t>
            </a:r>
            <a:r>
              <a:rPr lang="en-US" sz="2000" b="1" dirty="0">
                <a:ea typeface="+mn-ea"/>
                <a:hlinkClick r:id="rId2"/>
              </a:rPr>
              <a:t>Interference in MLC NAND Flash Memory: Characterization, Modeling, and </a:t>
            </a:r>
            <a:r>
              <a:rPr lang="en-US" sz="2000" b="1" dirty="0" smtClean="0">
                <a:ea typeface="+mn-ea"/>
                <a:hlinkClick r:id="rId2"/>
              </a:rPr>
              <a:t>Mitigation</a:t>
            </a:r>
            <a:r>
              <a:rPr lang="en-US" sz="2000" dirty="0" smtClean="0">
                <a:ea typeface="+mn-ea"/>
              </a:rPr>
              <a:t>, </a:t>
            </a:r>
            <a:r>
              <a:rPr lang="en-US" sz="2000" dirty="0">
                <a:ea typeface="+mn-ea"/>
              </a:rPr>
              <a:t>ICCD 2013. </a:t>
            </a:r>
          </a:p>
          <a:p>
            <a:pPr marL="640080" lvl="1" indent="-457200" eaLnBrk="1" fontAlgn="auto" hangingPunct="1">
              <a:lnSpc>
                <a:spcPts val="2000"/>
              </a:lnSpc>
              <a:spcAft>
                <a:spcPts val="0"/>
              </a:spcAft>
              <a:buFont typeface="+mj-lt"/>
              <a:buAutoNum type="arabicParenR" startAt="8"/>
              <a:defRPr/>
            </a:pPr>
            <a:r>
              <a:rPr lang="en-US" sz="2000" dirty="0">
                <a:ea typeface="+mn-ea"/>
              </a:rPr>
              <a:t>Yu </a:t>
            </a:r>
            <a:r>
              <a:rPr lang="en-US" sz="2000" dirty="0" err="1">
                <a:ea typeface="+mn-ea"/>
              </a:rPr>
              <a:t>Cai</a:t>
            </a:r>
            <a:r>
              <a:rPr lang="en-US" sz="2000" dirty="0">
                <a:ea typeface="+mn-ea"/>
              </a:rPr>
              <a:t>, </a:t>
            </a:r>
            <a:r>
              <a:rPr lang="en-US" sz="2000" dirty="0" err="1">
                <a:ea typeface="+mn-ea"/>
              </a:rPr>
              <a:t>Gulay</a:t>
            </a:r>
            <a:r>
              <a:rPr lang="en-US" sz="2000" dirty="0">
                <a:ea typeface="+mn-ea"/>
              </a:rPr>
              <a:t> </a:t>
            </a:r>
            <a:r>
              <a:rPr lang="en-US" sz="2000" dirty="0" err="1">
                <a:ea typeface="+mn-ea"/>
              </a:rPr>
              <a:t>Yalcin</a:t>
            </a:r>
            <a:r>
              <a:rPr lang="en-US" sz="2000" dirty="0">
                <a:ea typeface="+mn-ea"/>
              </a:rPr>
              <a:t>, Onur Mutlu, Erich F. </a:t>
            </a:r>
            <a:r>
              <a:rPr lang="en-US" sz="2000" dirty="0" err="1">
                <a:ea typeface="+mn-ea"/>
              </a:rPr>
              <a:t>Haratsch</a:t>
            </a:r>
            <a:r>
              <a:rPr lang="en-US" sz="2000" dirty="0">
                <a:ea typeface="+mn-ea"/>
              </a:rPr>
              <a:t>, Osman </a:t>
            </a:r>
            <a:r>
              <a:rPr lang="en-US" sz="2000" dirty="0" err="1">
                <a:ea typeface="+mn-ea"/>
              </a:rPr>
              <a:t>Unsal</a:t>
            </a:r>
            <a:r>
              <a:rPr lang="en-US" sz="2000" dirty="0">
                <a:ea typeface="+mn-ea"/>
              </a:rPr>
              <a:t>, Adrian Cristal, and Ken Mai, </a:t>
            </a:r>
            <a:r>
              <a:rPr lang="en-US" sz="2000" b="1" dirty="0" smtClean="0">
                <a:ea typeface="+mn-ea"/>
                <a:hlinkClick r:id="rId3"/>
              </a:rPr>
              <a:t>Neighbor</a:t>
            </a:r>
            <a:r>
              <a:rPr lang="en-US" sz="2000" b="1" dirty="0">
                <a:ea typeface="+mn-ea"/>
                <a:hlinkClick r:id="rId3"/>
              </a:rPr>
              <a:t>-Cell Assisted Error Correction for MLC NAND Flash </a:t>
            </a:r>
            <a:r>
              <a:rPr lang="en-US" sz="2000" b="1" dirty="0" smtClean="0">
                <a:ea typeface="+mn-ea"/>
                <a:hlinkClick r:id="rId3"/>
              </a:rPr>
              <a:t>Memories</a:t>
            </a:r>
            <a:r>
              <a:rPr lang="en-US" sz="2000" dirty="0" smtClean="0">
                <a:ea typeface="+mn-ea"/>
              </a:rPr>
              <a:t>, </a:t>
            </a:r>
            <a:r>
              <a:rPr lang="en-US" sz="2000" dirty="0">
                <a:ea typeface="+mn-ea"/>
              </a:rPr>
              <a:t>SIGMETRICS 2014</a:t>
            </a:r>
            <a:r>
              <a:rPr lang="en-US" sz="2000" dirty="0" smtClean="0">
                <a:ea typeface="+mn-ea"/>
              </a:rPr>
              <a:t>.</a:t>
            </a:r>
          </a:p>
          <a:p>
            <a:pPr marL="182880" lvl="1" indent="0" eaLnBrk="1" fontAlgn="auto" hangingPunct="1">
              <a:lnSpc>
                <a:spcPts val="2000"/>
              </a:lnSpc>
              <a:spcAft>
                <a:spcPts val="0"/>
              </a:spcAft>
              <a:buFont typeface="Calibri" panose="020F0502020204030204" pitchFamily="34" charset="0"/>
              <a:buNone/>
              <a:defRPr/>
            </a:pPr>
            <a:endParaRPr lang="en-US" sz="2000" b="1" dirty="0">
              <a:ea typeface="+mn-ea"/>
            </a:endParaRPr>
          </a:p>
          <a:p>
            <a:pPr marL="0" lvl="1" indent="0" eaLnBrk="1" fontAlgn="auto" hangingPunct="1">
              <a:lnSpc>
                <a:spcPts val="2000"/>
              </a:lnSpc>
              <a:spcAft>
                <a:spcPts val="0"/>
              </a:spcAft>
              <a:buFont typeface="Calibri" panose="020F0502020204030204" pitchFamily="34" charset="0"/>
              <a:buNone/>
              <a:defRPr/>
            </a:pPr>
            <a:r>
              <a:rPr lang="en-US" sz="2600" b="1" u="sng" dirty="0" smtClean="0">
                <a:ea typeface="+mn-ea"/>
              </a:rPr>
              <a:t>6. Read </a:t>
            </a:r>
            <a:r>
              <a:rPr lang="en-US" sz="2600" b="1" u="sng" dirty="0">
                <a:ea typeface="+mn-ea"/>
              </a:rPr>
              <a:t>disturb noise study</a:t>
            </a:r>
            <a:endParaRPr lang="en-US" sz="2600" b="1" u="sng" dirty="0" smtClean="0">
              <a:ea typeface="+mn-ea"/>
            </a:endParaRPr>
          </a:p>
          <a:p>
            <a:pPr marL="640080" lvl="1" indent="-457200" eaLnBrk="1" fontAlgn="auto" hangingPunct="1">
              <a:lnSpc>
                <a:spcPts val="2000"/>
              </a:lnSpc>
              <a:spcAft>
                <a:spcPts val="0"/>
              </a:spcAft>
              <a:buFont typeface="+mj-lt"/>
              <a:buAutoNum type="arabicParenR" startAt="10"/>
              <a:defRPr/>
            </a:pPr>
            <a:r>
              <a:rPr lang="en-US" sz="2000" dirty="0">
                <a:ea typeface="+mn-ea"/>
              </a:rPr>
              <a:t>Yu </a:t>
            </a:r>
            <a:r>
              <a:rPr lang="en-US" sz="2000" dirty="0" err="1">
                <a:ea typeface="+mn-ea"/>
              </a:rPr>
              <a:t>Cai</a:t>
            </a:r>
            <a:r>
              <a:rPr lang="en-US" sz="2000" dirty="0">
                <a:ea typeface="+mn-ea"/>
              </a:rPr>
              <a:t>, Yixin Luo, Saugata Ghose, Erich F. </a:t>
            </a:r>
            <a:r>
              <a:rPr lang="en-US" sz="2000" dirty="0" err="1">
                <a:ea typeface="+mn-ea"/>
              </a:rPr>
              <a:t>Haratsch</a:t>
            </a:r>
            <a:r>
              <a:rPr lang="en-US" sz="2000" dirty="0">
                <a:ea typeface="+mn-ea"/>
              </a:rPr>
              <a:t>, Ken Mai, and Onur Mutlu,</a:t>
            </a:r>
            <a:br>
              <a:rPr lang="en-US" sz="2000" dirty="0">
                <a:ea typeface="+mn-ea"/>
              </a:rPr>
            </a:br>
            <a:r>
              <a:rPr lang="en-US" sz="2000" b="1" dirty="0" smtClean="0">
                <a:ea typeface="+mn-ea"/>
                <a:hlinkClick r:id="rId4"/>
              </a:rPr>
              <a:t>Read </a:t>
            </a:r>
            <a:r>
              <a:rPr lang="en-US" sz="2000" b="1" dirty="0">
                <a:ea typeface="+mn-ea"/>
                <a:hlinkClick r:id="rId4"/>
              </a:rPr>
              <a:t>Disturb Errors in MLC NAND Flash Memory: Characterization and </a:t>
            </a:r>
            <a:r>
              <a:rPr lang="en-US" sz="2000" b="1" dirty="0" smtClean="0">
                <a:ea typeface="+mn-ea"/>
                <a:hlinkClick r:id="rId4"/>
              </a:rPr>
              <a:t>Mitigation</a:t>
            </a:r>
            <a:r>
              <a:rPr lang="en-US" sz="2000" dirty="0" smtClean="0">
                <a:ea typeface="+mn-ea"/>
              </a:rPr>
              <a:t>, DSN 2015.</a:t>
            </a:r>
          </a:p>
          <a:p>
            <a:pPr marL="640080" lvl="1" indent="-457200" eaLnBrk="1" fontAlgn="auto" hangingPunct="1">
              <a:lnSpc>
                <a:spcPts val="2000"/>
              </a:lnSpc>
              <a:spcAft>
                <a:spcPts val="0"/>
              </a:spcAft>
              <a:buFont typeface="+mj-lt"/>
              <a:buAutoNum type="arabicParenR" startAt="10"/>
              <a:defRPr/>
            </a:pPr>
            <a:endParaRPr lang="en-US" sz="2000" dirty="0" smtClean="0">
              <a:ea typeface="+mn-ea"/>
            </a:endParaRPr>
          </a:p>
          <a:p>
            <a:pPr marL="0" indent="0" eaLnBrk="1" fontAlgn="auto" hangingPunct="1">
              <a:lnSpc>
                <a:spcPts val="2000"/>
              </a:lnSpc>
              <a:spcAft>
                <a:spcPts val="0"/>
              </a:spcAft>
              <a:buFont typeface="Arial" panose="020B0604020202020204" pitchFamily="34" charset="0"/>
              <a:buNone/>
              <a:defRPr/>
            </a:pPr>
            <a:r>
              <a:rPr lang="en-US" sz="2600" b="1" i="0" u="sng" dirty="0" smtClean="0">
                <a:ea typeface="+mn-ea"/>
                <a:cs typeface="+mn-cs"/>
              </a:rPr>
              <a:t>7. Flash errors in the field</a:t>
            </a:r>
          </a:p>
          <a:p>
            <a:pPr marL="640080" lvl="1" indent="-457200" eaLnBrk="1" fontAlgn="auto" hangingPunct="1">
              <a:lnSpc>
                <a:spcPts val="2000"/>
              </a:lnSpc>
              <a:spcAft>
                <a:spcPts val="0"/>
              </a:spcAft>
              <a:buFont typeface="+mj-lt"/>
              <a:buAutoNum type="arabicParenR" startAt="11"/>
              <a:defRPr/>
            </a:pPr>
            <a:r>
              <a:rPr lang="en-US" sz="2000" dirty="0">
                <a:ea typeface="+mn-ea"/>
              </a:rPr>
              <a:t>Justin Meza, </a:t>
            </a:r>
            <a:r>
              <a:rPr lang="en-US" sz="2000" dirty="0" err="1">
                <a:ea typeface="+mn-ea"/>
              </a:rPr>
              <a:t>Qiang</a:t>
            </a:r>
            <a:r>
              <a:rPr lang="en-US" sz="2000" dirty="0">
                <a:ea typeface="+mn-ea"/>
              </a:rPr>
              <a:t> Wu, Sanjeev Kumar, and Onur Mutlu</a:t>
            </a:r>
            <a:r>
              <a:rPr lang="en-US" sz="2000" dirty="0" smtClean="0">
                <a:ea typeface="+mn-ea"/>
              </a:rPr>
              <a:t>, </a:t>
            </a:r>
            <a:r>
              <a:rPr lang="en-US" sz="2000" b="1" dirty="0" smtClean="0">
                <a:ea typeface="+mn-ea"/>
                <a:hlinkClick r:id="rId5"/>
              </a:rPr>
              <a:t>A </a:t>
            </a:r>
            <a:r>
              <a:rPr lang="en-US" sz="2000" b="1" dirty="0">
                <a:ea typeface="+mn-ea"/>
                <a:hlinkClick r:id="rId5"/>
              </a:rPr>
              <a:t>Large-Scale Study of Flash Memory Errors in the </a:t>
            </a:r>
            <a:r>
              <a:rPr lang="en-US" sz="2000" b="1" dirty="0" smtClean="0">
                <a:ea typeface="+mn-ea"/>
                <a:hlinkClick r:id="rId5"/>
              </a:rPr>
              <a:t>Field</a:t>
            </a:r>
            <a:r>
              <a:rPr lang="en-US" sz="2000" dirty="0" smtClean="0">
                <a:ea typeface="+mn-ea"/>
              </a:rPr>
              <a:t>, SIGMETRICS 2015.</a:t>
            </a:r>
            <a:endParaRPr lang="en-US" sz="2000" dirty="0">
              <a:ea typeface="+mn-ea"/>
            </a:endParaRPr>
          </a:p>
        </p:txBody>
      </p:sp>
      <p:sp>
        <p:nvSpPr>
          <p:cNvPr id="33587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DBCD14-A185-B84A-BD18-FAE066692DFF}" type="slidenum">
              <a:rPr lang="en-US" sz="1600">
                <a:solidFill>
                  <a:srgbClr val="595959"/>
                </a:solidFill>
                <a:latin typeface="Calibri" charset="0"/>
              </a:rPr>
              <a:pPr eaLnBrk="1" hangingPunct="1"/>
              <a:t>111</a:t>
            </a:fld>
            <a:endParaRPr lang="en-US" sz="1600">
              <a:solidFill>
                <a:srgbClr val="595959"/>
              </a:solidFill>
              <a:latin typeface="Calibri" charset="0"/>
            </a:endParaRPr>
          </a:p>
        </p:txBody>
      </p:sp>
    </p:spTree>
    <p:extLst>
      <p:ext uri="{BB962C8B-B14F-4D97-AF65-F5344CB8AC3E}">
        <p14:creationId xmlns:p14="http://schemas.microsoft.com/office/powerpoint/2010/main" val="82231601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smtClean="0">
                <a:latin typeface="Garamond" charset="0"/>
              </a:rPr>
              <a:t>More on Flash Retention Errors</a:t>
            </a:r>
            <a:endParaRPr lang="en-US" dirty="0">
              <a:latin typeface="Garamond" charset="0"/>
            </a:endParaRPr>
          </a:p>
        </p:txBody>
      </p:sp>
      <p:sp>
        <p:nvSpPr>
          <p:cNvPr id="256002" name="Content Placeholder 2"/>
          <p:cNvSpPr>
            <a:spLocks noGrp="1"/>
          </p:cNvSpPr>
          <p:nvPr>
            <p:ph idx="1"/>
          </p:nvPr>
        </p:nvSpPr>
        <p:spPr>
          <a:xfrm>
            <a:off x="228600" y="1055688"/>
            <a:ext cx="8610600" cy="5192712"/>
          </a:xfrm>
        </p:spPr>
        <p:txBody>
          <a:bodyPr/>
          <a:lstStyle/>
          <a:p>
            <a:r>
              <a:rPr lang="en-US" sz="2000" dirty="0"/>
              <a:t>Yu </a:t>
            </a:r>
            <a:r>
              <a:rPr lang="en-US" sz="2000" dirty="0" err="1"/>
              <a:t>Cai</a:t>
            </a:r>
            <a:r>
              <a:rPr lang="en-US" sz="2000" dirty="0"/>
              <a:t>, </a:t>
            </a:r>
            <a:r>
              <a:rPr lang="en-US" sz="2000" dirty="0" err="1"/>
              <a:t>Yixin</a:t>
            </a:r>
            <a:r>
              <a:rPr lang="en-US" sz="2000" dirty="0"/>
              <a:t> </a:t>
            </a:r>
            <a:r>
              <a:rPr lang="en-US" sz="2000" dirty="0" err="1"/>
              <a:t>Luo</a:t>
            </a:r>
            <a:r>
              <a:rPr lang="en-US" sz="2000" dirty="0"/>
              <a:t>, Erich F. </a:t>
            </a:r>
            <a:r>
              <a:rPr lang="en-US" sz="2000" dirty="0" err="1"/>
              <a:t>Haratsch</a:t>
            </a:r>
            <a:r>
              <a:rPr lang="en-US" sz="2000" dirty="0"/>
              <a:t>, Ken Mai, and Onur Mutlu,</a:t>
            </a:r>
            <a:br>
              <a:rPr lang="en-US" sz="2000" dirty="0"/>
            </a:br>
            <a:r>
              <a:rPr lang="en-US" sz="2000" b="1" dirty="0">
                <a:hlinkClick r:id="rId2"/>
              </a:rPr>
              <a:t>"Data Retention in MLC NAND Flash Memory: Characterization, Optimization and Recovery"</a:t>
            </a:r>
            <a:r>
              <a:rPr lang="en-US" sz="2000" dirty="0"/>
              <a:t> </a:t>
            </a:r>
            <a:br>
              <a:rPr lang="en-US" sz="2000" dirty="0"/>
            </a:br>
            <a:r>
              <a:rPr lang="en-US" sz="2000" i="1" dirty="0"/>
              <a:t>Proceedings of the </a:t>
            </a:r>
            <a:r>
              <a:rPr lang="en-US" sz="2000" i="1" dirty="0">
                <a:hlinkClick r:id="rId3"/>
              </a:rPr>
              <a:t>21st International Symposium on High-Performance Computer Architecture</a:t>
            </a:r>
            <a:r>
              <a:rPr lang="en-US" sz="2000" i="1" dirty="0"/>
              <a:t> (</a:t>
            </a:r>
            <a:r>
              <a:rPr lang="en-US" sz="2000" b="1" i="1" dirty="0"/>
              <a:t>HPCA</a:t>
            </a:r>
            <a:r>
              <a:rPr lang="en-US" sz="2000" i="1" dirty="0"/>
              <a:t>)</a:t>
            </a:r>
            <a:r>
              <a:rPr lang="en-US" sz="2000" dirty="0"/>
              <a:t>, Bay Area, CA, February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endParaRPr lang="en-US" sz="2200"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8D43E4-1AEE-4448-972F-6510E7266E37}" type="slidenum">
              <a:rPr lang="en-US" sz="1600">
                <a:solidFill>
                  <a:srgbClr val="000000"/>
                </a:solidFill>
                <a:latin typeface="Garamond" charset="0"/>
              </a:rPr>
              <a:pPr eaLnBrk="1" hangingPunct="1"/>
              <a:t>112</a:t>
            </a:fld>
            <a:endParaRPr lang="en-US" sz="1600">
              <a:solidFill>
                <a:srgbClr val="000000"/>
              </a:solidFill>
              <a:latin typeface="Garamond" charset="0"/>
            </a:endParaRPr>
          </a:p>
        </p:txBody>
      </p:sp>
      <p:pic>
        <p:nvPicPr>
          <p:cNvPr id="256004" name="Picture 6" descr="FMS_logo_lightbluematte_3C5CAE.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0" y="4077072"/>
            <a:ext cx="9144000" cy="2061523"/>
          </a:xfrm>
          <a:prstGeom prst="rect">
            <a:avLst/>
          </a:prstGeom>
        </p:spPr>
      </p:pic>
    </p:spTree>
    <p:extLst>
      <p:ext uri="{BB962C8B-B14F-4D97-AF65-F5344CB8AC3E}">
        <p14:creationId xmlns:p14="http://schemas.microsoft.com/office/powerpoint/2010/main" val="3384647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smtClean="0">
                <a:latin typeface="Garamond" charset="0"/>
              </a:rPr>
              <a:t>More on Flash Read Disturb Errors</a:t>
            </a:r>
            <a:endParaRPr lang="en-US" dirty="0">
              <a:latin typeface="Garamond" charset="0"/>
            </a:endParaRPr>
          </a:p>
        </p:txBody>
      </p:sp>
      <p:sp>
        <p:nvSpPr>
          <p:cNvPr id="256002" name="Content Placeholder 2"/>
          <p:cNvSpPr>
            <a:spLocks noGrp="1"/>
          </p:cNvSpPr>
          <p:nvPr>
            <p:ph idx="1"/>
          </p:nvPr>
        </p:nvSpPr>
        <p:spPr>
          <a:xfrm>
            <a:off x="228600" y="1055688"/>
            <a:ext cx="8610600" cy="5192712"/>
          </a:xfrm>
        </p:spPr>
        <p:txBody>
          <a:bodyPr/>
          <a:lstStyle/>
          <a:p>
            <a:r>
              <a:rPr lang="en-US" sz="2200" dirty="0" smtClean="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Yixin</a:t>
            </a:r>
            <a:r>
              <a:rPr lang="en-US" sz="2200" dirty="0">
                <a:latin typeface="Tahoma" charset="0"/>
              </a:rPr>
              <a:t> </a:t>
            </a:r>
            <a:r>
              <a:rPr lang="en-US" sz="2200" dirty="0" err="1">
                <a:latin typeface="Tahoma" charset="0"/>
              </a:rPr>
              <a:t>Luo</a:t>
            </a:r>
            <a:r>
              <a:rPr lang="en-US" sz="2200" dirty="0">
                <a:latin typeface="Tahoma" charset="0"/>
              </a:rPr>
              <a:t>, </a:t>
            </a:r>
            <a:r>
              <a:rPr lang="en-US" sz="2200" dirty="0" err="1">
                <a:latin typeface="Tahoma" charset="0"/>
              </a:rPr>
              <a:t>Saugata</a:t>
            </a:r>
            <a:r>
              <a:rPr lang="en-US" sz="2200" dirty="0">
                <a:latin typeface="Tahoma" charset="0"/>
              </a:rPr>
              <a:t> </a:t>
            </a:r>
            <a:r>
              <a:rPr lang="en-US" sz="2200" dirty="0" err="1">
                <a:latin typeface="Tahoma" charset="0"/>
              </a:rPr>
              <a:t>Ghose</a:t>
            </a:r>
            <a:r>
              <a:rPr lang="en-US" sz="2200" dirty="0">
                <a:latin typeface="Tahoma" charset="0"/>
              </a:rPr>
              <a:t>, Erich F. </a:t>
            </a:r>
            <a:r>
              <a:rPr lang="en-US" sz="2200" dirty="0" err="1">
                <a:latin typeface="Tahoma" charset="0"/>
              </a:rPr>
              <a:t>Haratsch</a:t>
            </a:r>
            <a:r>
              <a:rPr lang="en-US" sz="2200" dirty="0">
                <a:latin typeface="Tahoma" charset="0"/>
              </a:rPr>
              <a:t>, Ken Mai, and Onur Mutlu,</a:t>
            </a:r>
            <a:br>
              <a:rPr lang="en-US" sz="2200" dirty="0">
                <a:latin typeface="Tahoma" charset="0"/>
              </a:rPr>
            </a:br>
            <a:r>
              <a:rPr lang="en-US" sz="2200" b="1" dirty="0">
                <a:latin typeface="Tahoma" charset="0"/>
                <a:hlinkClick r:id="rId2"/>
              </a:rPr>
              <a:t>"Read Disturb Errors in MLC NAND Flash Memory: Characterization and Mitigation"</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45th Annual IEEE/IFIP International Conference on Dependable Systems and Networks</a:t>
            </a:r>
            <a:r>
              <a:rPr lang="en-US" sz="2200" i="1" dirty="0">
                <a:latin typeface="Tahoma" charset="0"/>
              </a:rPr>
              <a:t> (</a:t>
            </a:r>
            <a:r>
              <a:rPr lang="en-US" sz="2200" b="1" i="1" dirty="0">
                <a:latin typeface="Tahoma" charset="0"/>
              </a:rPr>
              <a:t>DSN</a:t>
            </a:r>
            <a:r>
              <a:rPr lang="en-US" sz="2200" i="1" dirty="0">
                <a:latin typeface="Tahoma" charset="0"/>
              </a:rPr>
              <a:t>)</a:t>
            </a:r>
            <a:r>
              <a:rPr lang="en-US" sz="2200" dirty="0">
                <a:latin typeface="Tahoma" charset="0"/>
              </a:rPr>
              <a:t>, Rio de Janeiro, Brazil, June 2015. </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8D43E4-1AEE-4448-972F-6510E7266E37}" type="slidenum">
              <a:rPr lang="en-US" sz="1600">
                <a:solidFill>
                  <a:srgbClr val="000000"/>
                </a:solidFill>
                <a:latin typeface="Garamond" charset="0"/>
              </a:rPr>
              <a:pPr eaLnBrk="1" hangingPunct="1"/>
              <a:t>113</a:t>
            </a:fld>
            <a:endParaRPr lang="en-US" sz="1600">
              <a:solidFill>
                <a:srgbClr val="000000"/>
              </a:solidFill>
              <a:latin typeface="Garamond" charset="0"/>
            </a:endParaRPr>
          </a:p>
        </p:txBody>
      </p:sp>
      <p:pic>
        <p:nvPicPr>
          <p:cNvPr id="256004"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0" y="4213019"/>
            <a:ext cx="9144000" cy="1808269"/>
          </a:xfrm>
          <a:prstGeom prst="rect">
            <a:avLst/>
          </a:prstGeom>
        </p:spPr>
      </p:pic>
    </p:spTree>
    <p:extLst>
      <p:ext uri="{BB962C8B-B14F-4D97-AF65-F5344CB8AC3E}">
        <p14:creationId xmlns:p14="http://schemas.microsoft.com/office/powerpoint/2010/main" val="19840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"Error Patterns in MLC NAND Flash Memory: Measurement, Characterization, and Analysis"</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Dresden, Germany, March 2012. </a:t>
            </a:r>
            <a:r>
              <a:rPr lang="en-US">
                <a:latin typeface="Tahoma" charset="0"/>
                <a:hlinkClick r:id="rId4"/>
              </a:rPr>
              <a:t>Slides (ppt)</a:t>
            </a:r>
            <a:endParaRPr lang="en-US">
              <a:latin typeface="Tahoma" charset="0"/>
            </a:endParaRPr>
          </a:p>
          <a:p>
            <a:endParaRPr lang="en-US">
              <a:latin typeface="Tahoma" charset="0"/>
            </a:endParaRPr>
          </a:p>
          <a:p>
            <a:endParaRPr lang="en-US">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C5A756-10A1-6C48-8C00-705E2B8E71EB}" type="slidenum">
              <a:rPr lang="en-US" sz="1600">
                <a:solidFill>
                  <a:srgbClr val="000000"/>
                </a:solidFill>
                <a:latin typeface="Garamond" charset="0"/>
              </a:rPr>
              <a:pPr eaLnBrk="1" hangingPunct="1"/>
              <a:t>114</a:t>
            </a:fld>
            <a:endParaRPr lang="en-US" sz="1600">
              <a:solidFill>
                <a:srgbClr val="000000"/>
              </a:solidFill>
              <a:latin typeface="Garamond" charset="0"/>
            </a:endParaRPr>
          </a:p>
        </p:txBody>
      </p:sp>
      <p:pic>
        <p:nvPicPr>
          <p:cNvPr id="229380" name="Picture 6" descr="FMS_logo_lightbluematte_3C5CA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0" y="3998757"/>
            <a:ext cx="9144000" cy="2094539"/>
          </a:xfrm>
          <a:prstGeom prst="rect">
            <a:avLst/>
          </a:prstGeom>
        </p:spPr>
      </p:pic>
    </p:spTree>
    <p:extLst>
      <p:ext uri="{BB962C8B-B14F-4D97-AF65-F5344CB8AC3E}">
        <p14:creationId xmlns:p14="http://schemas.microsoft.com/office/powerpoint/2010/main" val="24598572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 on Flash Error Analysis</a:t>
            </a:r>
            <a:endParaRPr lang="en-US" dirty="0"/>
          </a:p>
        </p:txBody>
      </p:sp>
      <p:sp>
        <p:nvSpPr>
          <p:cNvPr id="3" name="Content Placeholder 2"/>
          <p:cNvSpPr>
            <a:spLocks noGrp="1"/>
          </p:cNvSpPr>
          <p:nvPr>
            <p:ph idx="1"/>
          </p:nvPr>
        </p:nvSpPr>
        <p:spPr/>
        <p:txBody>
          <a:bodyPr/>
          <a:lstStyle/>
          <a:p>
            <a:r>
              <a:rPr lang="en-US" dirty="0"/>
              <a:t>Yu </a:t>
            </a:r>
            <a:r>
              <a:rPr lang="en-US" dirty="0" err="1"/>
              <a:t>Cai</a:t>
            </a:r>
            <a:r>
              <a:rPr lang="en-US" dirty="0"/>
              <a:t>, </a:t>
            </a:r>
            <a:r>
              <a:rPr lang="en-US" dirty="0" err="1"/>
              <a:t>Gulay</a:t>
            </a:r>
            <a:r>
              <a:rPr lang="en-US" dirty="0"/>
              <a:t> </a:t>
            </a:r>
            <a:r>
              <a:rPr lang="en-US" dirty="0" err="1"/>
              <a:t>Yalcin</a:t>
            </a:r>
            <a:r>
              <a:rPr lang="en-US" dirty="0"/>
              <a:t>, Onur Mutlu, Erich F. </a:t>
            </a:r>
            <a:r>
              <a:rPr lang="en-US" dirty="0" err="1"/>
              <a:t>Haratsch</a:t>
            </a:r>
            <a:r>
              <a:rPr lang="en-US" dirty="0"/>
              <a:t>, Adrian Cristal, Osman </a:t>
            </a:r>
            <a:r>
              <a:rPr lang="en-US" dirty="0" err="1"/>
              <a:t>Unsal</a:t>
            </a:r>
            <a:r>
              <a:rPr lang="en-US" dirty="0"/>
              <a:t>, and Ken Mai,</a:t>
            </a:r>
            <a:br>
              <a:rPr lang="en-US" dirty="0"/>
            </a:br>
            <a:r>
              <a:rPr lang="en-US" b="1" dirty="0">
                <a:hlinkClick r:id="rId2"/>
              </a:rPr>
              <a:t>"Error Analysis and Retention-Aware Error Management for NAND Flash Memory"</a:t>
            </a:r>
            <a:r>
              <a:rPr lang="en-US" dirty="0"/>
              <a:t/>
            </a:r>
            <a:br>
              <a:rPr lang="en-US" dirty="0"/>
            </a:br>
            <a:r>
              <a:rPr lang="en-US" i="1" dirty="0">
                <a:hlinkClick r:id="rId3"/>
              </a:rPr>
              <a:t>Intel Technology Journal</a:t>
            </a:r>
            <a:r>
              <a:rPr lang="en-US" i="1" dirty="0"/>
              <a:t> (</a:t>
            </a:r>
            <a:r>
              <a:rPr lang="en-US" b="1" i="1" dirty="0"/>
              <a:t>ITJ</a:t>
            </a:r>
            <a:r>
              <a:rPr lang="en-US" i="1" dirty="0"/>
              <a:t>) Special Issue on Memory Resiliency</a:t>
            </a:r>
            <a:r>
              <a:rPr lang="en-US" dirty="0"/>
              <a:t>, Vol. 17, No. 1, May 2013. </a:t>
            </a:r>
            <a:endParaRPr lang="en-US" dirty="0" smtClean="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115</a:t>
            </a:fld>
            <a:endParaRPr lang="en-US"/>
          </a:p>
        </p:txBody>
      </p:sp>
      <p:pic>
        <p:nvPicPr>
          <p:cNvPr id="5" name="Picture 4"/>
          <p:cNvPicPr>
            <a:picLocks noChangeAspect="1"/>
          </p:cNvPicPr>
          <p:nvPr/>
        </p:nvPicPr>
        <p:blipFill>
          <a:blip r:embed="rId4"/>
          <a:stretch>
            <a:fillRect/>
          </a:stretch>
        </p:blipFill>
        <p:spPr>
          <a:xfrm>
            <a:off x="0" y="4365104"/>
            <a:ext cx="9144000" cy="1575685"/>
          </a:xfrm>
          <a:prstGeom prst="rect">
            <a:avLst/>
          </a:prstGeom>
        </p:spPr>
      </p:pic>
    </p:spTree>
    <p:extLst>
      <p:ext uri="{BB962C8B-B14F-4D97-AF65-F5344CB8AC3E}">
        <p14:creationId xmlns:p14="http://schemas.microsoft.com/office/powerpoint/2010/main" val="15196282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44675"/>
            <a:ext cx="8794750" cy="822325"/>
          </a:xfrm>
        </p:spPr>
        <p:txBody>
          <a:bodyPr/>
          <a:lstStyle/>
          <a:p>
            <a:pPr algn="ctr" eaLnBrk="1" hangingPunct="1"/>
            <a:r>
              <a:rPr lang="en-US" sz="4000" dirty="0" smtClean="0">
                <a:latin typeface="Garamond" charset="0"/>
              </a:rPr>
              <a:t>Google’s </a:t>
            </a:r>
            <a:r>
              <a:rPr lang="en-US" sz="4000" dirty="0" err="1" smtClean="0">
                <a:latin typeface="Garamond" charset="0"/>
              </a:rPr>
              <a:t>RowHammer</a:t>
            </a:r>
            <a:r>
              <a:rPr lang="en-US" sz="4000" dirty="0" smtClean="0">
                <a:latin typeface="Garamond" charset="0"/>
              </a:rPr>
              <a:t> Attack</a:t>
            </a:r>
            <a:endParaRPr lang="en-US" sz="4000" dirty="0">
              <a:latin typeface="Garamond" charset="0"/>
            </a:endParaRPr>
          </a:p>
        </p:txBody>
      </p:sp>
      <p:sp>
        <p:nvSpPr>
          <p:cNvPr id="2" name="TextBox 1"/>
          <p:cNvSpPr txBox="1"/>
          <p:nvPr/>
        </p:nvSpPr>
        <p:spPr>
          <a:xfrm>
            <a:off x="35496" y="4797152"/>
            <a:ext cx="9225602" cy="830997"/>
          </a:xfrm>
          <a:prstGeom prst="rect">
            <a:avLst/>
          </a:prstGeom>
          <a:noFill/>
        </p:spPr>
        <p:txBody>
          <a:bodyPr wrap="none" rtlCol="0">
            <a:spAutoFit/>
          </a:bodyPr>
          <a:lstStyle/>
          <a:p>
            <a:pPr algn="ctr"/>
            <a:r>
              <a:rPr lang="en-US" dirty="0" smtClean="0"/>
              <a:t>The following slides are 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talk</a:t>
            </a:r>
          </a:p>
          <a:p>
            <a:pPr algn="ctr"/>
            <a:endParaRPr lang="en-US"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22356907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117</a:t>
            </a:fld>
            <a:endParaRPr lang="en-US"/>
          </a:p>
        </p:txBody>
      </p:sp>
      <p:pic>
        <p:nvPicPr>
          <p:cNvPr id="6" name="Picture 5"/>
          <p:cNvPicPr>
            <a:picLocks noChangeAspect="1"/>
          </p:cNvPicPr>
          <p:nvPr/>
        </p:nvPicPr>
        <p:blipFill>
          <a:blip r:embed="rId2"/>
          <a:stretch>
            <a:fillRect/>
          </a:stretch>
        </p:blipFill>
        <p:spPr>
          <a:xfrm>
            <a:off x="0" y="1104900"/>
            <a:ext cx="9144000" cy="4642747"/>
          </a:xfrm>
          <a:prstGeom prst="rect">
            <a:avLst/>
          </a:prstGeom>
        </p:spPr>
      </p:pic>
      <p:sp>
        <p:nvSpPr>
          <p:cNvPr id="7" name="TextBox 6"/>
          <p:cNvSpPr txBox="1"/>
          <p:nvPr/>
        </p:nvSpPr>
        <p:spPr>
          <a:xfrm>
            <a:off x="35496" y="5781164"/>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28945167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118</a:t>
            </a:fld>
            <a:endParaRPr lang="en-US"/>
          </a:p>
        </p:txBody>
      </p:sp>
      <p:pic>
        <p:nvPicPr>
          <p:cNvPr id="5" name="Picture 4"/>
          <p:cNvPicPr>
            <a:picLocks noChangeAspect="1"/>
          </p:cNvPicPr>
          <p:nvPr/>
        </p:nvPicPr>
        <p:blipFill>
          <a:blip r:embed="rId2"/>
          <a:stretch>
            <a:fillRect/>
          </a:stretch>
        </p:blipFill>
        <p:spPr>
          <a:xfrm>
            <a:off x="0" y="914400"/>
            <a:ext cx="9144000" cy="5009834"/>
          </a:xfrm>
          <a:prstGeom prst="rect">
            <a:avLst/>
          </a:prstGeom>
        </p:spPr>
      </p:pic>
      <p:sp>
        <p:nvSpPr>
          <p:cNvPr id="6" name="TextBox 5"/>
          <p:cNvSpPr txBox="1"/>
          <p:nvPr/>
        </p:nvSpPr>
        <p:spPr>
          <a:xfrm>
            <a:off x="35496" y="6165304"/>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23006915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119</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TextBox 5"/>
          <p:cNvSpPr txBox="1"/>
          <p:nvPr/>
        </p:nvSpPr>
        <p:spPr>
          <a:xfrm>
            <a:off x="35496" y="6237312"/>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31331504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Error"/>
          <p:cNvSpPr/>
          <p:nvPr/>
        </p:nvSpPr>
        <p:spPr>
          <a:xfrm>
            <a:off x="6981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Error"/>
          <p:cNvSpPr/>
          <p:nvPr/>
        </p:nvSpPr>
        <p:spPr>
          <a:xfrm>
            <a:off x="6600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Error"/>
          <p:cNvSpPr/>
          <p:nvPr/>
        </p:nvSpPr>
        <p:spPr>
          <a:xfrm>
            <a:off x="7362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Error"/>
          <p:cNvSpPr/>
          <p:nvPr/>
        </p:nvSpPr>
        <p:spPr>
          <a:xfrm>
            <a:off x="7743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Error"/>
          <p:cNvSpPr/>
          <p:nvPr/>
        </p:nvSpPr>
        <p:spPr>
          <a:xfrm>
            <a:off x="7743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Error"/>
          <p:cNvSpPr/>
          <p:nvPr/>
        </p:nvSpPr>
        <p:spPr>
          <a:xfrm>
            <a:off x="7362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Error"/>
          <p:cNvSpPr/>
          <p:nvPr/>
        </p:nvSpPr>
        <p:spPr>
          <a:xfrm>
            <a:off x="6981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Error"/>
          <p:cNvSpPr/>
          <p:nvPr/>
        </p:nvSpPr>
        <p:spPr>
          <a:xfrm>
            <a:off x="6981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Error"/>
          <p:cNvSpPr/>
          <p:nvPr/>
        </p:nvSpPr>
        <p:spPr>
          <a:xfrm>
            <a:off x="6219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Error"/>
          <p:cNvSpPr/>
          <p:nvPr/>
        </p:nvSpPr>
        <p:spPr>
          <a:xfrm>
            <a:off x="6219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Error"/>
          <p:cNvSpPr/>
          <p:nvPr/>
        </p:nvSpPr>
        <p:spPr>
          <a:xfrm>
            <a:off x="6219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Error"/>
          <p:cNvSpPr/>
          <p:nvPr/>
        </p:nvSpPr>
        <p:spPr>
          <a:xfrm>
            <a:off x="7362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Tree>
    <p:extLst>
      <p:ext uri="{BB962C8B-B14F-4D97-AF65-F5344CB8AC3E}">
        <p14:creationId xmlns:p14="http://schemas.microsoft.com/office/powerpoint/2010/main" val="1303503401"/>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120</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TextBox 5"/>
          <p:cNvSpPr txBox="1"/>
          <p:nvPr/>
        </p:nvSpPr>
        <p:spPr>
          <a:xfrm>
            <a:off x="35496" y="6237312"/>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3813211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121</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TextBox 5"/>
          <p:cNvSpPr txBox="1"/>
          <p:nvPr/>
        </p:nvSpPr>
        <p:spPr>
          <a:xfrm>
            <a:off x="35496" y="6237312"/>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22766290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122</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TextBox 5"/>
          <p:cNvSpPr txBox="1"/>
          <p:nvPr/>
        </p:nvSpPr>
        <p:spPr>
          <a:xfrm>
            <a:off x="35496" y="6237312"/>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30294894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123</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TextBox 5"/>
          <p:cNvSpPr txBox="1"/>
          <p:nvPr/>
        </p:nvSpPr>
        <p:spPr>
          <a:xfrm>
            <a:off x="35496" y="6237312"/>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266402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124</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TextBox 5"/>
          <p:cNvSpPr txBox="1"/>
          <p:nvPr/>
        </p:nvSpPr>
        <p:spPr>
          <a:xfrm>
            <a:off x="35496" y="6237312"/>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38165032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125</a:t>
            </a:fld>
            <a:endParaRPr lang="en-US"/>
          </a:p>
        </p:txBody>
      </p:sp>
      <p:pic>
        <p:nvPicPr>
          <p:cNvPr id="6" name="Picture 5"/>
          <p:cNvPicPr>
            <a:picLocks noChangeAspect="1"/>
          </p:cNvPicPr>
          <p:nvPr/>
        </p:nvPicPr>
        <p:blipFill>
          <a:blip r:embed="rId2"/>
          <a:stretch>
            <a:fillRect/>
          </a:stretch>
        </p:blipFill>
        <p:spPr>
          <a:xfrm>
            <a:off x="0" y="571500"/>
            <a:ext cx="9144000" cy="5715000"/>
          </a:xfrm>
          <a:prstGeom prst="rect">
            <a:avLst/>
          </a:prstGeom>
        </p:spPr>
      </p:pic>
      <p:sp>
        <p:nvSpPr>
          <p:cNvPr id="5" name="TextBox 4"/>
          <p:cNvSpPr txBox="1"/>
          <p:nvPr/>
        </p:nvSpPr>
        <p:spPr>
          <a:xfrm>
            <a:off x="35496" y="6237312"/>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3095243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126</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TextBox 5"/>
          <p:cNvSpPr txBox="1"/>
          <p:nvPr/>
        </p:nvSpPr>
        <p:spPr>
          <a:xfrm>
            <a:off x="35496" y="6237312"/>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3627409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127</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TextBox 5"/>
          <p:cNvSpPr txBox="1"/>
          <p:nvPr/>
        </p:nvSpPr>
        <p:spPr>
          <a:xfrm>
            <a:off x="35496" y="6237312"/>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28729834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128</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TextBox 5"/>
          <p:cNvSpPr txBox="1"/>
          <p:nvPr/>
        </p:nvSpPr>
        <p:spPr>
          <a:xfrm>
            <a:off x="35496" y="6237312"/>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2792996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129</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050013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sz="2400" i="1" dirty="0" smtClean="0">
              <a:solidFill>
                <a:srgbClr val="FF0000"/>
              </a:solidFill>
            </a:endParaRPr>
          </a:p>
          <a:p>
            <a:r>
              <a:rPr lang="en-US" sz="3200" i="1" dirty="0">
                <a:solidFill>
                  <a:srgbClr val="FF0000"/>
                </a:solidFill>
              </a:rPr>
              <a:t>A real reliability &amp; security issue </a:t>
            </a:r>
          </a:p>
          <a:p>
            <a:r>
              <a:rPr lang="en-US" sz="3200" i="1" dirty="0" smtClean="0"/>
              <a:t>In a more controlled environment, we can induce as many as </a:t>
            </a:r>
            <a:r>
              <a:rPr lang="en-US" sz="3200" i="1" dirty="0" smtClean="0">
                <a:solidFill>
                  <a:srgbClr val="FF0000"/>
                </a:solidFill>
              </a:rPr>
              <a:t>ten million</a:t>
            </a:r>
            <a:r>
              <a:rPr lang="en-US" sz="3200" i="1" dirty="0" smtClean="0"/>
              <a:t> disturbance errors</a:t>
            </a:r>
          </a:p>
        </p:txBody>
      </p:sp>
      <p:graphicFrame>
        <p:nvGraphicFramePr>
          <p:cNvPr id="4" name="Content Placeholder 4"/>
          <p:cNvGraphicFramePr>
            <a:graphicFrameLocks/>
          </p:cNvGraphicFramePr>
          <p:nvPr>
            <p:extLst>
              <p:ext uri="{D42A27DB-BD31-4B8C-83A1-F6EECF244321}">
                <p14:modId xmlns:p14="http://schemas.microsoft.com/office/powerpoint/2010/main" val="2313701591"/>
              </p:ext>
            </p:extLst>
          </p:nvPr>
        </p:nvGraphicFramePr>
        <p:xfrm>
          <a:off x="761999" y="1143000"/>
          <a:ext cx="7620002" cy="3200400"/>
        </p:xfrm>
        <a:graphic>
          <a:graphicData uri="http://schemas.openxmlformats.org/drawingml/2006/table">
            <a:tbl>
              <a:tblPr>
                <a:tableStyleId>{9D7B26C5-4107-4FEC-AEDC-1716B250A1EF}</a:tableStyleId>
              </a:tblPr>
              <a:tblGrid>
                <a:gridCol w="3736732"/>
                <a:gridCol w="1597269"/>
                <a:gridCol w="2286001"/>
              </a:tblGrid>
              <a:tr h="640080">
                <a:tc>
                  <a:txBody>
                    <a:bodyPr/>
                    <a:lstStyle/>
                    <a:p>
                      <a:pPr algn="ctr"/>
                      <a:r>
                        <a:rPr lang="en-US" sz="3200" b="1" dirty="0" smtClean="0">
                          <a:solidFill>
                            <a:schemeClr val="bg1"/>
                          </a:solidFill>
                          <a:latin typeface="+mj-lt"/>
                        </a:rPr>
                        <a:t>CPU Architecture</a:t>
                      </a:r>
                      <a:endParaRPr lang="en-US" sz="3200" b="1" dirty="0">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smtClean="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smtClean="0">
                          <a:solidFill>
                            <a:schemeClr val="bg1"/>
                          </a:solidFill>
                          <a:latin typeface="+mj-lt"/>
                        </a:rPr>
                        <a:t>Access-Rate</a:t>
                      </a:r>
                      <a:endParaRPr lang="en-US" sz="3200" b="1">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640080">
                <a:tc>
                  <a:txBody>
                    <a:bodyPr/>
                    <a:lstStyle/>
                    <a:p>
                      <a:r>
                        <a:rPr lang="en-US" sz="2800" b="0" smtClean="0">
                          <a:solidFill>
                            <a:schemeClr val="tx1"/>
                          </a:solidFill>
                          <a:latin typeface="+mj-lt"/>
                        </a:rPr>
                        <a:t>Intel Haswell (2013)</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12.3M/sec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Ivy</a:t>
                      </a:r>
                      <a:r>
                        <a:rPr lang="en-US" sz="2800" b="0" baseline="0" smtClean="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11.7M/sec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Sandy Bridge (2011)</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11.6M/sec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AMD</a:t>
                      </a:r>
                      <a:r>
                        <a:rPr lang="en-US" sz="2800" b="0" baseline="0" smtClean="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Cambria" panose="02040503050406030204" pitchFamily="18" charset="0"/>
                        </a:rPr>
                        <a:t>6.1M/sec</a:t>
                      </a:r>
                      <a:endParaRPr lang="en-US" sz="2800" dirty="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13</a:t>
            </a:fld>
            <a:endParaRPr lang="en-US">
              <a:solidFill>
                <a:prstClr val="black">
                  <a:tint val="75000"/>
                </a:prstClr>
              </a:solidFill>
            </a:endParaRPr>
          </a:p>
        </p:txBody>
      </p:sp>
      <p:sp>
        <p:nvSpPr>
          <p:cNvPr id="7" name="Rectangle 6"/>
          <p:cNvSpPr/>
          <p:nvPr/>
        </p:nvSpPr>
        <p:spPr>
          <a:xfrm>
            <a:off x="107504" y="6239053"/>
            <a:ext cx="8242270" cy="646331"/>
          </a:xfrm>
          <a:prstGeom prst="rect">
            <a:avLst/>
          </a:prstGeom>
        </p:spPr>
        <p:txBody>
          <a:bodyPr wrap="square">
            <a:spAutoFit/>
          </a:bodyPr>
          <a:lstStyle/>
          <a:p>
            <a:r>
              <a:rPr lang="en-US" dirty="0">
                <a:solidFill>
                  <a:prstClr val="black"/>
                </a:solidFill>
                <a:latin typeface="Tahoma" charset="0"/>
                <a:ea typeface="ＭＳ Ｐゴシック" charset="0"/>
                <a:cs typeface="ＭＳ Ｐゴシック" charset="0"/>
              </a:rPr>
              <a:t>Kim+, “</a:t>
            </a:r>
            <a:r>
              <a:rPr lang="en-US" dirty="0">
                <a:solidFill>
                  <a:srgbClr val="0000FF"/>
                </a:solidFill>
                <a:latin typeface="Calibri"/>
              </a:rPr>
              <a:t>Flipping Bits in Memory Without Accessing Them: An Experimental Study of DRAM Disturbance Errors</a:t>
            </a:r>
            <a:r>
              <a:rPr lang="en-US" dirty="0">
                <a:solidFill>
                  <a:prstClr val="black"/>
                </a:solidFill>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Observed Errors in Real Systems</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4086927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130</a:t>
            </a:fld>
            <a:endParaRPr lang="en-US"/>
          </a:p>
        </p:txBody>
      </p:sp>
      <p:pic>
        <p:nvPicPr>
          <p:cNvPr id="6" name="Picture 5"/>
          <p:cNvPicPr>
            <a:picLocks noChangeAspect="1"/>
          </p:cNvPicPr>
          <p:nvPr/>
        </p:nvPicPr>
        <p:blipFill>
          <a:blip r:embed="rId2"/>
          <a:stretch>
            <a:fillRect/>
          </a:stretch>
        </p:blipFill>
        <p:spPr>
          <a:xfrm>
            <a:off x="0" y="571500"/>
            <a:ext cx="9144000" cy="5715000"/>
          </a:xfrm>
          <a:prstGeom prst="rect">
            <a:avLst/>
          </a:prstGeom>
        </p:spPr>
      </p:pic>
      <p:sp>
        <p:nvSpPr>
          <p:cNvPr id="5" name="TextBox 4"/>
          <p:cNvSpPr txBox="1"/>
          <p:nvPr/>
        </p:nvSpPr>
        <p:spPr>
          <a:xfrm>
            <a:off x="35496" y="6237312"/>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3895975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131</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TextBox 5"/>
          <p:cNvSpPr txBox="1"/>
          <p:nvPr/>
        </p:nvSpPr>
        <p:spPr>
          <a:xfrm>
            <a:off x="35496" y="6237312"/>
            <a:ext cx="9225602" cy="600164"/>
          </a:xfrm>
          <a:prstGeom prst="rect">
            <a:avLst/>
          </a:prstGeom>
          <a:noFill/>
        </p:spPr>
        <p:txBody>
          <a:bodyPr wrap="none" rtlCol="0">
            <a:spAutoFit/>
          </a:bodyPr>
          <a:lstStyle/>
          <a:p>
            <a:pPr algn="ctr"/>
            <a:r>
              <a:rPr lang="en-US" dirty="0" smtClean="0"/>
              <a:t>This slide is </a:t>
            </a:r>
            <a:r>
              <a:rPr lang="en-US" dirty="0" smtClean="0"/>
              <a:t>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a:t>
            </a:r>
            <a:r>
              <a:rPr lang="en-US" dirty="0" smtClean="0"/>
              <a:t>talk</a:t>
            </a:r>
          </a:p>
          <a:p>
            <a:pPr algn="ctr"/>
            <a:endParaRPr lang="en-US" sz="300"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3140263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smtClean="0"/>
              <a:t>One Can Take Over an Otherwise-Secure System</a:t>
            </a:r>
            <a:endParaRPr lang="en-US" sz="34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latin typeface="Tahoma"/>
                <a:hlinkClick r:id="rId5"/>
              </a:rPr>
              <a:t>Exploiting the DRAM rowhammer bug to gain kernel </a:t>
            </a:r>
            <a:r>
              <a:rPr lang="en-US" dirty="0" smtClean="0">
                <a:solidFill>
                  <a:srgbClr val="0000FF"/>
                </a:solidFill>
                <a:latin typeface="Tahoma"/>
                <a:hlinkClick r:id="rId5"/>
              </a:rPr>
              <a:t>privileges </a:t>
            </a:r>
            <a:r>
              <a:rPr lang="en-US" dirty="0" smtClean="0">
                <a:solidFill>
                  <a:srgbClr val="0000FF"/>
                </a:solidFill>
                <a:latin typeface="Tahoma"/>
              </a:rPr>
              <a:t> (</a:t>
            </a:r>
            <a:r>
              <a:rPr lang="en-US" dirty="0" err="1" smtClean="0">
                <a:solidFill>
                  <a:srgbClr val="0000FF"/>
                </a:solidFill>
                <a:latin typeface="Tahoma"/>
              </a:rPr>
              <a:t>Seaborn</a:t>
            </a:r>
            <a:r>
              <a:rPr lang="en-US" dirty="0" smtClean="0">
                <a:solidFill>
                  <a:srgbClr val="0000FF"/>
                </a:solidFill>
                <a:latin typeface="Tahoma"/>
              </a:rPr>
              <a:t>, 2015)</a:t>
            </a:r>
            <a:endParaRPr lang="en-US" dirty="0">
              <a:solidFill>
                <a:srgbClr val="0000FF"/>
              </a:solidFill>
              <a:latin typeface="Tahoma"/>
            </a:endParaRP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smtClean="0">
                <a:solidFill>
                  <a:srgbClr val="0000FF"/>
                </a:solidFill>
                <a:latin typeface="Tahoma"/>
                <a:ea typeface="ＭＳ Ｐゴシック" charset="0"/>
                <a:cs typeface="ＭＳ Ｐゴシック" charset="0"/>
                <a:hlinkClick r:id="rId6"/>
              </a:rPr>
              <a:t>Flipping </a:t>
            </a:r>
            <a:r>
              <a:rPr lang="en-US" dirty="0">
                <a:solidFill>
                  <a:srgbClr val="0000FF"/>
                </a:solidFill>
                <a:latin typeface="Tahoma"/>
                <a:ea typeface="ＭＳ Ｐゴシック" charset="0"/>
                <a:cs typeface="ＭＳ Ｐゴシック" charset="0"/>
                <a:hlinkClick r:id="rId6"/>
              </a:rPr>
              <a:t>Bits in Memory Without Accessing Them: An Experimental Study of DRAM Disturbance </a:t>
            </a:r>
            <a:r>
              <a:rPr lang="en-US" dirty="0" smtClean="0">
                <a:solidFill>
                  <a:srgbClr val="0000FF"/>
                </a:solidFill>
                <a:latin typeface="Tahoma"/>
                <a:ea typeface="ＭＳ Ｐゴシック" charset="0"/>
                <a:cs typeface="ＭＳ Ｐゴシック" charset="0"/>
                <a:hlinkClick r:id="rId6"/>
              </a:rPr>
              <a:t>Errors</a:t>
            </a:r>
            <a:r>
              <a:rPr lang="en-US" dirty="0" smtClean="0">
                <a:solidFill>
                  <a:srgbClr val="0000FF"/>
                </a:solidFill>
                <a:latin typeface="Tahoma"/>
                <a:ea typeface="ＭＳ Ｐゴシック" charset="0"/>
                <a:cs typeface="ＭＳ Ｐゴシック" charset="0"/>
              </a:rPr>
              <a:t> (Kim et al., ISCA 2014)</a:t>
            </a:r>
            <a:endParaRPr lang="en-US" dirty="0">
              <a:solidFill>
                <a:srgbClr val="0000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7941897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RowHammer</a:t>
            </a:r>
            <a:r>
              <a:rPr lang="en-US" dirty="0" smtClean="0"/>
              <a:t> Security Attack Example</a:t>
            </a:r>
            <a:endParaRPr lang="en-US" dirty="0"/>
          </a:p>
        </p:txBody>
      </p:sp>
      <p:sp>
        <p:nvSpPr>
          <p:cNvPr id="3" name="Content Placeholder 2"/>
          <p:cNvSpPr>
            <a:spLocks noGrp="1"/>
          </p:cNvSpPr>
          <p:nvPr>
            <p:ph idx="1"/>
          </p:nvPr>
        </p:nvSpPr>
        <p:spPr>
          <a:xfrm>
            <a:off x="228600" y="908720"/>
            <a:ext cx="8915400" cy="5193723"/>
          </a:xfrm>
        </p:spPr>
        <p:txBody>
          <a:bodyPr/>
          <a:lstStyle/>
          <a:p>
            <a:r>
              <a:rPr lang="en-US" sz="2000" dirty="0" smtClean="0">
                <a:solidFill>
                  <a:srgbClr val="FF0000"/>
                </a:solidFill>
              </a:rPr>
              <a:t>“</a:t>
            </a:r>
            <a:r>
              <a:rPr lang="en-US" sz="2000" dirty="0" err="1" smtClean="0">
                <a:solidFill>
                  <a:srgbClr val="FF0000"/>
                </a:solidFill>
              </a:rPr>
              <a:t>Rowhammer</a:t>
            </a:r>
            <a:r>
              <a:rPr lang="en-US" sz="2000" dirty="0" smtClean="0">
                <a:solidFill>
                  <a:srgbClr val="FF0000"/>
                </a:solidFill>
              </a:rPr>
              <a:t>” is a problem with some recent DRAM devices in which repeatedly accessing a row of memory can cause bit flips in adjacent rows </a:t>
            </a:r>
            <a:r>
              <a:rPr lang="en-US" sz="2000" dirty="0" smtClean="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smtClean="0"/>
          </a:p>
          <a:p>
            <a:r>
              <a:rPr lang="en-US" sz="2000" dirty="0" smtClean="0"/>
              <a:t>We </a:t>
            </a:r>
            <a:r>
              <a:rPr lang="en-US" sz="2000" dirty="0"/>
              <a:t>tested a selection of laptops and found that a subset of them exhibited the problem. </a:t>
            </a:r>
            <a:endParaRPr lang="en-US" sz="2000" dirty="0" smtClean="0"/>
          </a:p>
          <a:p>
            <a:r>
              <a:rPr lang="en-US" sz="2000" dirty="0" smtClean="0"/>
              <a:t>We </a:t>
            </a:r>
            <a:r>
              <a:rPr lang="en-US" sz="2000" dirty="0"/>
              <a:t>built two working privilege escalation exploits that use this effect. </a:t>
            </a:r>
            <a:endParaRPr lang="en-US" sz="2000" dirty="0" smtClean="0"/>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800" dirty="0" err="1">
                <a:solidFill>
                  <a:srgbClr val="0000FF"/>
                </a:solidFill>
              </a:rPr>
              <a:t>Seaborn</a:t>
            </a:r>
            <a:r>
              <a:rPr lang="en-US" sz="1800" dirty="0">
                <a:solidFill>
                  <a:srgbClr val="0000FF"/>
                </a:solidFill>
              </a:rPr>
              <a:t>, 2015)</a:t>
            </a:r>
          </a:p>
          <a:p>
            <a:pPr lvl="1"/>
            <a:endParaRPr lang="en-US" sz="1400" dirty="0" smtClean="0"/>
          </a:p>
          <a:p>
            <a:r>
              <a:rPr lang="en-US" sz="2000" dirty="0" smtClean="0"/>
              <a:t>One </a:t>
            </a:r>
            <a:r>
              <a:rPr lang="en-US" sz="2000" dirty="0"/>
              <a:t>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endParaRPr lang="en-US" sz="2000" dirty="0" smtClean="0"/>
          </a:p>
          <a:p>
            <a:r>
              <a:rPr lang="en-US" sz="2000" dirty="0" smtClean="0">
                <a:solidFill>
                  <a:srgbClr val="FF0000"/>
                </a:solidFill>
              </a:rPr>
              <a:t>When </a:t>
            </a:r>
            <a:r>
              <a:rPr lang="en-US" sz="2000" dirty="0">
                <a:solidFill>
                  <a:srgbClr val="FF0000"/>
                </a:solidFill>
              </a:rPr>
              <a:t>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endParaRPr lang="en-US" sz="2000" dirty="0" smtClean="0">
              <a:solidFill>
                <a:srgbClr val="FF0000"/>
              </a:solidFill>
            </a:endParaRPr>
          </a:p>
          <a:p>
            <a:r>
              <a:rPr lang="en-US" sz="2000" dirty="0" smtClean="0">
                <a:solidFill>
                  <a:srgbClr val="0000FF"/>
                </a:solidFill>
              </a:rPr>
              <a:t>It </a:t>
            </a:r>
            <a:r>
              <a:rPr lang="en-US" sz="2000" dirty="0">
                <a:solidFill>
                  <a:srgbClr val="0000FF"/>
                </a:solidFill>
              </a:rPr>
              <a:t>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a:t>
            </a:fld>
            <a:endParaRPr lang="en-US"/>
          </a:p>
        </p:txBody>
      </p:sp>
      <p:sp>
        <p:nvSpPr>
          <p:cNvPr id="5" name="Rectangle 4"/>
          <p:cNvSpPr/>
          <p:nvPr/>
        </p:nvSpPr>
        <p:spPr>
          <a:xfrm>
            <a:off x="107504" y="6545534"/>
            <a:ext cx="8496944" cy="615553"/>
          </a:xfrm>
          <a:prstGeom prst="rect">
            <a:avLst/>
          </a:prstGeom>
        </p:spPr>
        <p:txBody>
          <a:bodyPr wrap="square">
            <a:spAutoFit/>
          </a:bodyPr>
          <a:lstStyle/>
          <a:p>
            <a:r>
              <a:rPr lang="en-US" sz="1600" dirty="0">
                <a:solidFill>
                  <a:srgbClr val="0000FF"/>
                </a:solidFill>
                <a:latin typeface="Tahoma"/>
                <a:hlinkClick r:id="rId3"/>
              </a:rPr>
              <a:t>Exploiting the DRAM rowhammer bug to gain kernel privileges </a:t>
            </a:r>
            <a:r>
              <a:rPr lang="en-US" sz="1600" dirty="0">
                <a:solidFill>
                  <a:srgbClr val="0000FF"/>
                </a:solidFill>
                <a:latin typeface="Tahoma"/>
              </a:rPr>
              <a:t> (</a:t>
            </a:r>
            <a:r>
              <a:rPr lang="en-US" sz="1600" dirty="0" err="1">
                <a:solidFill>
                  <a:srgbClr val="0000FF"/>
                </a:solidFill>
                <a:latin typeface="Tahoma"/>
              </a:rPr>
              <a:t>Seaborn</a:t>
            </a:r>
            <a:r>
              <a:rPr lang="en-US" sz="1600" dirty="0">
                <a:solidFill>
                  <a:srgbClr val="0000FF"/>
                </a:solidFill>
                <a:latin typeface="Tahoma"/>
              </a:rPr>
              <a:t>, 2015)</a:t>
            </a:r>
          </a:p>
          <a:p>
            <a:endParaRPr lang="en-US" dirty="0">
              <a:solidFill>
                <a:srgbClr val="0000FF"/>
              </a:solidFill>
              <a:latin typeface="Tahoma"/>
            </a:endParaRPr>
          </a:p>
        </p:txBody>
      </p:sp>
    </p:spTree>
    <p:extLst>
      <p:ext uri="{BB962C8B-B14F-4D97-AF65-F5344CB8AC3E}">
        <p14:creationId xmlns:p14="http://schemas.microsoft.com/office/powerpoint/2010/main" val="20497496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16</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6046535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smtClean="0">
                <a:latin typeface="Garamond" charset="0"/>
              </a:rPr>
              <a:t>Selected Readings on </a:t>
            </a:r>
            <a:r>
              <a:rPr lang="en-US" dirty="0" err="1" smtClean="0">
                <a:latin typeface="Garamond" charset="0"/>
              </a:rPr>
              <a:t>RowHammer</a:t>
            </a:r>
            <a:r>
              <a:rPr lang="en-US" dirty="0" smtClean="0">
                <a:latin typeface="Garamond" charset="0"/>
              </a:rPr>
              <a:t> (I)</a:t>
            </a:r>
            <a:endParaRPr lang="en-US" dirty="0">
              <a:latin typeface="Garamond" charset="0"/>
            </a:endParaRP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smtClean="0">
                <a:solidFill>
                  <a:srgbClr val="0000FF"/>
                </a:solidFill>
              </a:rPr>
              <a:t>Our first detailed study: </a:t>
            </a:r>
            <a:r>
              <a:rPr lang="en-US" sz="2000" dirty="0" err="1" smtClean="0">
                <a:solidFill>
                  <a:srgbClr val="0000FF"/>
                </a:solidFill>
              </a:rPr>
              <a:t>Rowhammer</a:t>
            </a:r>
            <a:r>
              <a:rPr lang="en-US" sz="2000" dirty="0" smtClean="0">
                <a:solidFill>
                  <a:srgbClr val="0000FF"/>
                </a:solidFill>
              </a:rPr>
              <a:t> analysis and solutions </a:t>
            </a:r>
            <a:r>
              <a:rPr lang="en-US" sz="2000" dirty="0" smtClean="0">
                <a:solidFill>
                  <a:srgbClr val="000000"/>
                </a:solidFill>
              </a:rPr>
              <a:t>(June 2014)</a:t>
            </a:r>
          </a:p>
          <a:p>
            <a:pPr lvl="1">
              <a:buFont typeface="Wingdings" pitchFamily="2" charset="2"/>
              <a:buChar char="n"/>
              <a:defRPr/>
            </a:pPr>
            <a:r>
              <a:rPr lang="en-US" sz="1800" dirty="0" smtClean="0"/>
              <a:t>Yoongu </a:t>
            </a:r>
            <a:r>
              <a:rPr lang="en-US" sz="1800" dirty="0"/>
              <a:t>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r>
              <a:rPr lang="en-US" sz="1800" dirty="0"/>
              <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endParaRPr lang="en-US" sz="1800" dirty="0" smtClean="0"/>
          </a:p>
          <a:p>
            <a:pPr marL="0" indent="0">
              <a:buFont typeface="Wingdings" pitchFamily="2" charset="2"/>
              <a:buNone/>
              <a:defRPr/>
            </a:pPr>
            <a:endParaRPr lang="en-US" sz="300" dirty="0" smtClean="0">
              <a:ea typeface="+mn-ea"/>
              <a:cs typeface="+mn-cs"/>
              <a:hlinkClick r:id="rId8"/>
            </a:endParaRPr>
          </a:p>
          <a:p>
            <a:pPr>
              <a:buFont typeface="Wingdings" pitchFamily="2" charset="2"/>
              <a:buChar char="n"/>
              <a:defRPr/>
            </a:pPr>
            <a:endParaRPr lang="en-US" sz="2000" dirty="0" smtClean="0">
              <a:ea typeface="+mn-ea"/>
              <a:cs typeface="+mn-cs"/>
            </a:endParaRPr>
          </a:p>
          <a:p>
            <a:pPr>
              <a:buFont typeface="Wingdings" pitchFamily="2" charset="2"/>
              <a:buChar char="n"/>
              <a:defRPr/>
            </a:pPr>
            <a:r>
              <a:rPr lang="en-US" sz="2000" dirty="0" smtClean="0">
                <a:solidFill>
                  <a:srgbClr val="0000FF"/>
                </a:solidFill>
                <a:ea typeface="+mn-ea"/>
                <a:cs typeface="+mn-cs"/>
              </a:rPr>
              <a:t>Our Source Code to Induce Errors in Modern DRAM Chips </a:t>
            </a:r>
            <a:r>
              <a:rPr lang="en-US" sz="2000" dirty="0" smtClean="0">
                <a:solidFill>
                  <a:srgbClr val="000000"/>
                </a:solidFill>
                <a:ea typeface="+mn-ea"/>
                <a:cs typeface="+mn-cs"/>
              </a:rPr>
              <a:t>(June 2014)</a:t>
            </a:r>
          </a:p>
          <a:p>
            <a:pPr lvl="1">
              <a:buFont typeface="Wingdings" pitchFamily="2" charset="2"/>
              <a:buChar char="n"/>
              <a:defRPr/>
            </a:pPr>
            <a:r>
              <a:rPr lang="en-US" sz="1800" dirty="0" smtClean="0">
                <a:hlinkClick r:id="rId8"/>
              </a:rPr>
              <a:t>https</a:t>
            </a:r>
            <a:r>
              <a:rPr lang="en-US" sz="1800" dirty="0">
                <a:hlinkClick r:id="rId8"/>
              </a:rPr>
              <a:t>://github.com/CMU-SAFARI/</a:t>
            </a:r>
            <a:r>
              <a:rPr lang="en-US" sz="1800" dirty="0" smtClean="0">
                <a:hlinkClick r:id="rId8"/>
              </a:rPr>
              <a:t>rowhammer</a:t>
            </a:r>
            <a:endParaRPr lang="en-US" sz="1800" dirty="0" smtClean="0"/>
          </a:p>
          <a:p>
            <a:pPr>
              <a:buFont typeface="Wingdings" pitchFamily="2" charset="2"/>
              <a:buChar char="n"/>
              <a:defRPr/>
            </a:pPr>
            <a:endParaRPr lang="en-US" sz="1000" dirty="0" smtClean="0">
              <a:ea typeface="+mn-ea"/>
              <a:cs typeface="+mn-cs"/>
            </a:endParaRPr>
          </a:p>
          <a:p>
            <a:pPr>
              <a:buFont typeface="Wingdings" pitchFamily="2" charset="2"/>
              <a:buChar char="n"/>
              <a:defRPr/>
            </a:pPr>
            <a:endParaRPr lang="en-US" sz="1000" dirty="0" smtClean="0">
              <a:ea typeface="+mn-ea"/>
              <a:cs typeface="+mn-cs"/>
            </a:endParaRPr>
          </a:p>
          <a:p>
            <a:pPr>
              <a:buFont typeface="Wingdings" pitchFamily="2" charset="2"/>
              <a:buChar char="n"/>
              <a:defRPr/>
            </a:pPr>
            <a:r>
              <a:rPr lang="en-US" sz="2000" dirty="0" smtClean="0">
                <a:solidFill>
                  <a:srgbClr val="0000FF"/>
                </a:solidFill>
                <a:ea typeface="+mn-ea"/>
                <a:cs typeface="+mn-cs"/>
              </a:rPr>
              <a:t>Google Project Zero’s Attack to Take Over a System </a:t>
            </a:r>
            <a:r>
              <a:rPr lang="en-US" sz="2000" dirty="0" smtClean="0">
                <a:ea typeface="+mn-ea"/>
                <a:cs typeface="+mn-cs"/>
              </a:rPr>
              <a:t>(March 2015)</a:t>
            </a:r>
            <a:endParaRPr lang="en-US" sz="2000" dirty="0">
              <a:ea typeface="+mn-ea"/>
              <a:cs typeface="+mn-cs"/>
            </a:endParaRPr>
          </a:p>
          <a:p>
            <a:pPr lvl="1">
              <a:buFont typeface="Wingdings" pitchFamily="2" charset="2"/>
              <a:buChar char="n"/>
              <a:defRPr/>
            </a:pPr>
            <a:r>
              <a:rPr lang="en-US" sz="1700" dirty="0" smtClean="0">
                <a:solidFill>
                  <a:srgbClr val="0000FF"/>
                </a:solidFill>
                <a:hlinkClick r:id="rId9"/>
              </a:rPr>
              <a:t>Exploiting </a:t>
            </a:r>
            <a:r>
              <a:rPr lang="en-US" sz="1700" dirty="0">
                <a:solidFill>
                  <a:srgbClr val="0000FF"/>
                </a:solidFill>
                <a:hlinkClick r:id="rId9"/>
              </a:rPr>
              <a:t>the DRAM rowhammer bug to gain kernel privileges </a:t>
            </a:r>
            <a:r>
              <a:rPr lang="en-US" sz="1700" dirty="0">
                <a:solidFill>
                  <a:srgbClr val="0000FF"/>
                </a:solidFill>
              </a:rPr>
              <a:t> </a:t>
            </a:r>
            <a:r>
              <a:rPr lang="en-US" sz="1700" dirty="0"/>
              <a:t>(</a:t>
            </a:r>
            <a:r>
              <a:rPr lang="en-US" sz="1700" dirty="0" err="1" smtClean="0"/>
              <a:t>Seaborn</a:t>
            </a:r>
            <a:r>
              <a:rPr lang="en-US" sz="1700" dirty="0" smtClean="0"/>
              <a:t>+, </a:t>
            </a:r>
            <a:r>
              <a:rPr lang="en-US" sz="1700" dirty="0"/>
              <a:t>2015)</a:t>
            </a:r>
          </a:p>
          <a:p>
            <a:pPr lvl="1">
              <a:buFont typeface="Wingdings" pitchFamily="2" charset="2"/>
              <a:buChar char="n"/>
              <a:defRPr/>
            </a:pPr>
            <a:r>
              <a:rPr lang="en-US" sz="1800" dirty="0">
                <a:ea typeface="+mn-ea"/>
                <a:cs typeface="+mn-cs"/>
                <a:hlinkClick r:id="rId10"/>
              </a:rPr>
              <a:t>https://github.com/google/rowhammer-</a:t>
            </a:r>
            <a:r>
              <a:rPr lang="en-US" sz="1800" dirty="0" smtClean="0">
                <a:ea typeface="+mn-ea"/>
                <a:cs typeface="+mn-cs"/>
                <a:hlinkClick r:id="rId10"/>
              </a:rPr>
              <a:t>test</a:t>
            </a:r>
            <a:r>
              <a:rPr lang="en-US" sz="1800" dirty="0" smtClean="0">
                <a:ea typeface="+mn-ea"/>
                <a:cs typeface="+mn-cs"/>
              </a:rPr>
              <a:t> </a:t>
            </a:r>
          </a:p>
          <a:p>
            <a:pPr lvl="1">
              <a:buFont typeface="Wingdings" pitchFamily="2" charset="2"/>
              <a:buChar char="n"/>
              <a:defRPr/>
            </a:pPr>
            <a:r>
              <a:rPr lang="en-US" sz="1800" b="1" dirty="0" smtClean="0">
                <a:ea typeface="+mn-ea"/>
                <a:cs typeface="+mn-cs"/>
              </a:rPr>
              <a:t>Double-sided </a:t>
            </a:r>
            <a:r>
              <a:rPr lang="en-US" sz="1800" b="1" dirty="0" err="1" smtClean="0">
                <a:ea typeface="+mn-ea"/>
                <a:cs typeface="+mn-cs"/>
              </a:rPr>
              <a:t>Rowhammer</a:t>
            </a:r>
            <a:endParaRPr lang="en-US" sz="1800" b="1" dirty="0" smtClean="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4CA1AC-9B89-0F47-9BBA-E71BD7C79945}" type="slidenum">
              <a:rPr lang="en-US" sz="1600">
                <a:solidFill>
                  <a:srgbClr val="000000"/>
                </a:solidFill>
                <a:latin typeface="Garamond" charset="0"/>
              </a:rPr>
              <a:pPr eaLnBrk="1" hangingPunct="1"/>
              <a:t>17</a:t>
            </a:fld>
            <a:endParaRPr lang="en-US" sz="1600">
              <a:solidFill>
                <a:srgbClr val="000000"/>
              </a:solidFill>
              <a:latin typeface="Garamond" charset="0"/>
            </a:endParaRPr>
          </a:p>
        </p:txBody>
      </p:sp>
    </p:spTree>
    <p:extLst>
      <p:ext uri="{BB962C8B-B14F-4D97-AF65-F5344CB8AC3E}">
        <p14:creationId xmlns:p14="http://schemas.microsoft.com/office/powerpoint/2010/main" val="24111539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a:t>
            </a:r>
            <a:r>
              <a:rPr lang="en-US" dirty="0" smtClean="0">
                <a:latin typeface="Garamond" charset="0"/>
              </a:rPr>
              <a:t>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endParaRPr lang="en-US" sz="1800" dirty="0" smtClean="0"/>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smtClean="0"/>
              <a:t>CLFLUSH</a:t>
            </a:r>
            <a:r>
              <a:rPr lang="en-US" sz="1800" b="1" dirty="0"/>
              <a:t>-free </a:t>
            </a:r>
            <a:r>
              <a:rPr lang="en-US" sz="1800" b="1" dirty="0" err="1"/>
              <a:t>Rowhammer</a:t>
            </a:r>
            <a:endParaRPr lang="en-US" sz="1800" b="1" dirty="0"/>
          </a:p>
          <a:p>
            <a:pPr lvl="1">
              <a:buFont typeface="Wingdings" pitchFamily="2" charset="2"/>
              <a:buChar char="n"/>
              <a:defRPr/>
            </a:pPr>
            <a:r>
              <a:rPr lang="en-US" sz="1800" dirty="0" smtClean="0"/>
              <a:t>“A fully </a:t>
            </a:r>
            <a:r>
              <a:rPr lang="en-US" sz="1800" dirty="0"/>
              <a:t>automated attack that requires nothing but a website with JavaScript to </a:t>
            </a:r>
            <a:r>
              <a:rPr lang="en-US" sz="1800" b="1" dirty="0"/>
              <a:t>trigger faults on remote hardware</a:t>
            </a:r>
            <a:r>
              <a:rPr lang="en-US" sz="1800" dirty="0" smtClean="0"/>
              <a:t>.” </a:t>
            </a:r>
          </a:p>
          <a:p>
            <a:pPr lvl="1">
              <a:buFont typeface="Wingdings" pitchFamily="2" charset="2"/>
              <a:buChar char="n"/>
              <a:defRPr/>
            </a:pPr>
            <a:r>
              <a:rPr lang="en-US" sz="1800" dirty="0" smtClean="0"/>
              <a:t>“We </a:t>
            </a:r>
            <a:r>
              <a:rPr lang="en-US" sz="1800" dirty="0"/>
              <a:t>can gain unrestricted access to systems of website visitors</a:t>
            </a:r>
            <a:r>
              <a:rPr lang="en-US" sz="1800" dirty="0" smtClean="0"/>
              <a:t>.”</a:t>
            </a:r>
          </a:p>
          <a:p>
            <a:endParaRPr lang="en-US" sz="2000" dirty="0" smtClean="0"/>
          </a:p>
          <a:p>
            <a:r>
              <a:rPr lang="en-US" sz="2000" dirty="0" smtClean="0">
                <a:solidFill>
                  <a:srgbClr val="0000FF"/>
                </a:solidFill>
              </a:rPr>
              <a:t>ANVIL</a:t>
            </a:r>
            <a:r>
              <a:rPr lang="en-US" sz="2000" dirty="0">
                <a:solidFill>
                  <a:srgbClr val="0000FF"/>
                </a:solidFill>
              </a:rPr>
              <a:t>: Software-Based Protection </a:t>
            </a:r>
            <a:r>
              <a:rPr lang="en-US" sz="2000" dirty="0" smtClean="0">
                <a:solidFill>
                  <a:srgbClr val="0000FF"/>
                </a:solidFill>
              </a:rPr>
              <a:t>Against Next</a:t>
            </a:r>
            <a:r>
              <a:rPr lang="en-US" sz="2000" dirty="0">
                <a:solidFill>
                  <a:srgbClr val="0000FF"/>
                </a:solidFill>
              </a:rPr>
              <a:t>-Generation </a:t>
            </a:r>
            <a:r>
              <a:rPr lang="en-US" sz="2000" dirty="0" err="1">
                <a:solidFill>
                  <a:srgbClr val="0000FF"/>
                </a:solidFill>
              </a:rPr>
              <a:t>Rowhammer</a:t>
            </a:r>
            <a:r>
              <a:rPr lang="en-US" sz="2000" dirty="0">
                <a:solidFill>
                  <a:srgbClr val="0000FF"/>
                </a:solidFill>
              </a:rPr>
              <a:t> </a:t>
            </a:r>
            <a:r>
              <a:rPr lang="en-US" sz="2000" dirty="0" smtClean="0">
                <a:solidFill>
                  <a:srgbClr val="0000FF"/>
                </a:solidFill>
              </a:rPr>
              <a:t>Attacks </a:t>
            </a:r>
            <a:r>
              <a:rPr lang="en-US" sz="2000" dirty="0" smtClean="0"/>
              <a:t>(March 2016)</a:t>
            </a:r>
          </a:p>
          <a:p>
            <a:pPr lvl="1"/>
            <a:r>
              <a:rPr lang="en-US" sz="1800" dirty="0">
                <a:hlinkClick r:id="rId4"/>
              </a:rPr>
              <a:t>http://dl.acm.org/citation.cfm?doid=</a:t>
            </a:r>
            <a:r>
              <a:rPr lang="en-US" sz="1800" dirty="0" smtClean="0">
                <a:hlinkClick r:id="rId4"/>
              </a:rPr>
              <a:t>2872362.2872390</a:t>
            </a:r>
            <a:r>
              <a:rPr lang="en-US" sz="1800" dirty="0" smtClean="0"/>
              <a:t> </a:t>
            </a:r>
          </a:p>
          <a:p>
            <a:pPr lvl="1"/>
            <a:r>
              <a:rPr lang="en-US" sz="1800" dirty="0" err="1"/>
              <a:t>Aweke</a:t>
            </a:r>
            <a:r>
              <a:rPr lang="en-US" sz="1800" dirty="0"/>
              <a:t> et al., ASPLOS 2016</a:t>
            </a:r>
          </a:p>
          <a:p>
            <a:pPr lvl="1"/>
            <a:r>
              <a:rPr lang="en-US" sz="1800" b="1" dirty="0" smtClean="0"/>
              <a:t>CLFLUSH-free </a:t>
            </a:r>
            <a:r>
              <a:rPr lang="en-US" sz="1800" b="1" dirty="0" err="1" smtClean="0"/>
              <a:t>Rowhammer</a:t>
            </a:r>
            <a:endParaRPr lang="en-US" sz="1800" b="1" dirty="0" smtClean="0"/>
          </a:p>
          <a:p>
            <a:pPr lvl="1"/>
            <a:r>
              <a:rPr lang="en-US" sz="1800" dirty="0" smtClean="0"/>
              <a:t>Software based monitoring for </a:t>
            </a:r>
            <a:r>
              <a:rPr lang="en-US" sz="1800" dirty="0" err="1" smtClean="0"/>
              <a:t>rowhammer</a:t>
            </a:r>
            <a:r>
              <a:rPr lang="en-US" sz="1800" dirty="0" smtClean="0"/>
              <a:t> detection</a:t>
            </a:r>
          </a:p>
          <a:p>
            <a:pPr lvl="1"/>
            <a:endParaRPr lang="en-US" sz="18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a:t>
            </a:fld>
            <a:endParaRPr lang="en-US"/>
          </a:p>
        </p:txBody>
      </p:sp>
    </p:spTree>
    <p:extLst>
      <p:ext uri="{BB962C8B-B14F-4D97-AF65-F5344CB8AC3E}">
        <p14:creationId xmlns:p14="http://schemas.microsoft.com/office/powerpoint/2010/main" val="42247477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a:t>
            </a:r>
            <a:r>
              <a:rPr lang="en-US" dirty="0" smtClean="0">
                <a:latin typeface="Garamond" charset="0"/>
              </a:rPr>
              <a:t>III)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smtClean="0">
                <a:solidFill>
                  <a:srgbClr val="0000FF"/>
                </a:solidFill>
              </a:rPr>
              <a:t>Flip </a:t>
            </a:r>
            <a:r>
              <a:rPr lang="en-US" sz="2000" dirty="0" err="1" smtClean="0">
                <a:solidFill>
                  <a:srgbClr val="0000FF"/>
                </a:solidFill>
              </a:rPr>
              <a:t>Feng</a:t>
            </a:r>
            <a:r>
              <a:rPr lang="en-US" sz="2000" dirty="0" smtClean="0">
                <a:solidFill>
                  <a:srgbClr val="0000FF"/>
                </a:solidFill>
              </a:rPr>
              <a:t> </a:t>
            </a:r>
            <a:r>
              <a:rPr lang="en-US" sz="2000" dirty="0" err="1" smtClean="0">
                <a:solidFill>
                  <a:srgbClr val="0000FF"/>
                </a:solidFill>
              </a:rPr>
              <a:t>Shui</a:t>
            </a:r>
            <a:r>
              <a:rPr lang="en-US" sz="2000" dirty="0" smtClean="0">
                <a:solidFill>
                  <a:srgbClr val="0000FF"/>
                </a:solidFill>
              </a:rPr>
              <a:t>: Hammering a Needle in the Software Stack </a:t>
            </a:r>
            <a:r>
              <a:rPr lang="en-US" sz="2000" dirty="0" smtClean="0"/>
              <a:t>(August 2016)</a:t>
            </a:r>
            <a:endParaRPr lang="en-US" sz="2000" dirty="0"/>
          </a:p>
          <a:p>
            <a:pPr lvl="1">
              <a:buFont typeface="Wingdings" pitchFamily="2" charset="2"/>
              <a:buChar char="n"/>
              <a:defRPr/>
            </a:pPr>
            <a:r>
              <a:rPr lang="en-US" sz="1800" dirty="0">
                <a:hlinkClick r:id="rId2"/>
              </a:rPr>
              <a:t>https://www.usenix.org/system/files/conference/usenixsecurity16/</a:t>
            </a:r>
            <a:r>
              <a:rPr lang="en-US" sz="1800" dirty="0" smtClean="0">
                <a:hlinkClick r:id="rId2"/>
              </a:rPr>
              <a:t>sec16_paper_razavi.pdf</a:t>
            </a:r>
            <a:r>
              <a:rPr lang="en-US" sz="1800" dirty="0" smtClean="0"/>
              <a:t> </a:t>
            </a:r>
          </a:p>
          <a:p>
            <a:pPr lvl="1">
              <a:buFont typeface="Wingdings" pitchFamily="2" charset="2"/>
              <a:buChar char="n"/>
              <a:defRPr/>
            </a:pPr>
            <a:r>
              <a:rPr lang="en-US" sz="1800" dirty="0" err="1" smtClean="0"/>
              <a:t>Razavi</a:t>
            </a:r>
            <a:r>
              <a:rPr lang="en-US" sz="1800" dirty="0" smtClean="0"/>
              <a:t> </a:t>
            </a:r>
            <a:r>
              <a:rPr lang="en-US" sz="1800" dirty="0"/>
              <a:t>et al., </a:t>
            </a:r>
            <a:r>
              <a:rPr lang="en-US" sz="1800" dirty="0" smtClean="0"/>
              <a:t>USENIX Security 2016</a:t>
            </a:r>
            <a:r>
              <a:rPr lang="en-US" sz="1800" dirty="0"/>
              <a:t>.</a:t>
            </a:r>
          </a:p>
          <a:p>
            <a:pPr lvl="1">
              <a:buFont typeface="Wingdings" pitchFamily="2" charset="2"/>
              <a:buChar char="n"/>
              <a:defRPr/>
            </a:pPr>
            <a:r>
              <a:rPr lang="en-US" sz="1800" dirty="0" smtClean="0"/>
              <a:t>Combines memory </a:t>
            </a:r>
            <a:r>
              <a:rPr lang="en-US" sz="1800" dirty="0" err="1" smtClean="0"/>
              <a:t>deduplication</a:t>
            </a:r>
            <a:r>
              <a:rPr lang="en-US" sz="1800" dirty="0" smtClean="0"/>
              <a:t> and RowHammer</a:t>
            </a:r>
            <a:endParaRPr lang="en-US" sz="1800" dirty="0"/>
          </a:p>
          <a:p>
            <a:pPr lvl="1">
              <a:buFont typeface="Wingdings" pitchFamily="2" charset="2"/>
              <a:buChar char="n"/>
              <a:defRPr/>
            </a:pPr>
            <a:r>
              <a:rPr lang="en-US" sz="1800" dirty="0" smtClean="0"/>
              <a:t>“</a:t>
            </a:r>
            <a:r>
              <a:rPr lang="en-US" sz="1800" b="1" dirty="0" smtClean="0"/>
              <a:t>A malicious VM can gain unauthorized access to a co-hosted VM running </a:t>
            </a:r>
            <a:r>
              <a:rPr lang="en-US" sz="1800" b="1" dirty="0" err="1" smtClean="0"/>
              <a:t>OpenSSH</a:t>
            </a:r>
            <a:r>
              <a:rPr lang="en-US" sz="1800" dirty="0" smtClean="0"/>
              <a:t>.”</a:t>
            </a:r>
          </a:p>
          <a:p>
            <a:pPr lvl="1">
              <a:buFont typeface="Wingdings" pitchFamily="2" charset="2"/>
              <a:buChar char="n"/>
              <a:defRPr/>
            </a:pPr>
            <a:r>
              <a:rPr lang="en-US" sz="1800" dirty="0" smtClean="0"/>
              <a:t>Breaks </a:t>
            </a:r>
            <a:r>
              <a:rPr lang="en-US" sz="1800" dirty="0" err="1" smtClean="0"/>
              <a:t>OpenSSH</a:t>
            </a:r>
            <a:r>
              <a:rPr lang="en-US" sz="1800" dirty="0" smtClean="0"/>
              <a:t> public key authentication </a:t>
            </a:r>
          </a:p>
          <a:p>
            <a:endParaRPr lang="en-US" sz="2000" dirty="0" smtClean="0"/>
          </a:p>
          <a:p>
            <a:r>
              <a:rPr lang="en-US" sz="2000" dirty="0" err="1" smtClean="0">
                <a:solidFill>
                  <a:srgbClr val="0000FF"/>
                </a:solidFill>
              </a:rPr>
              <a:t>Drammer</a:t>
            </a:r>
            <a:r>
              <a:rPr lang="en-US" sz="2000" dirty="0" smtClean="0">
                <a:solidFill>
                  <a:srgbClr val="0000FF"/>
                </a:solidFill>
              </a:rPr>
              <a:t>: Deterministic </a:t>
            </a:r>
            <a:r>
              <a:rPr lang="en-US" sz="2000" dirty="0" err="1" smtClean="0">
                <a:solidFill>
                  <a:srgbClr val="0000FF"/>
                </a:solidFill>
              </a:rPr>
              <a:t>Rowhammer</a:t>
            </a:r>
            <a:r>
              <a:rPr lang="en-US" sz="2000" dirty="0" smtClean="0">
                <a:solidFill>
                  <a:srgbClr val="0000FF"/>
                </a:solidFill>
              </a:rPr>
              <a:t> Attacks on Mobile Platforms </a:t>
            </a:r>
            <a:r>
              <a:rPr lang="en-US" sz="2000" dirty="0" smtClean="0"/>
              <a:t>(October 2016)</a:t>
            </a:r>
          </a:p>
          <a:p>
            <a:pPr lvl="1"/>
            <a:r>
              <a:rPr lang="en-US" sz="1800" dirty="0">
                <a:hlinkClick r:id="rId3"/>
              </a:rPr>
              <a:t>http://dl.acm.org/citation.cfm?id=</a:t>
            </a:r>
            <a:r>
              <a:rPr lang="en-US" sz="1800" dirty="0" smtClean="0">
                <a:hlinkClick r:id="rId3"/>
              </a:rPr>
              <a:t>2976749.2978406</a:t>
            </a:r>
            <a:r>
              <a:rPr lang="en-US" sz="1800" dirty="0" smtClean="0"/>
              <a:t> </a:t>
            </a:r>
          </a:p>
          <a:p>
            <a:pPr lvl="1"/>
            <a:r>
              <a:rPr lang="en-US" sz="1800" dirty="0" smtClean="0"/>
              <a:t>Van Der </a:t>
            </a:r>
            <a:r>
              <a:rPr lang="en-US" sz="1800" dirty="0" err="1" smtClean="0"/>
              <a:t>Veen</a:t>
            </a:r>
            <a:r>
              <a:rPr lang="en-US" sz="1800" dirty="0" smtClean="0"/>
              <a:t> </a:t>
            </a:r>
            <a:r>
              <a:rPr lang="en-US" sz="1800" dirty="0"/>
              <a:t>et al., </a:t>
            </a:r>
            <a:r>
              <a:rPr lang="en-US" sz="1800" dirty="0" smtClean="0"/>
              <a:t>CCS </a:t>
            </a:r>
            <a:r>
              <a:rPr lang="en-US" sz="1800" dirty="0"/>
              <a:t>2016</a:t>
            </a:r>
          </a:p>
          <a:p>
            <a:pPr lvl="1"/>
            <a:r>
              <a:rPr lang="en-US" sz="1800" b="1" dirty="0" smtClean="0"/>
              <a:t>Can take over an ARM-based Android system </a:t>
            </a:r>
            <a:r>
              <a:rPr lang="en-US" sz="1800" b="1" dirty="0" smtClean="0">
                <a:solidFill>
                  <a:srgbClr val="FF0000"/>
                </a:solidFill>
              </a:rPr>
              <a:t>deterministically</a:t>
            </a:r>
          </a:p>
          <a:p>
            <a:pPr lvl="1"/>
            <a:r>
              <a:rPr lang="en-US" sz="1800" dirty="0" smtClean="0"/>
              <a:t>Exploits predictable physical memory allocator behavior</a:t>
            </a:r>
          </a:p>
          <a:p>
            <a:pPr lvl="2"/>
            <a:r>
              <a:rPr lang="en-US" sz="1600" dirty="0" smtClean="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19</a:t>
            </a:fld>
            <a:endParaRPr lang="en-US"/>
          </a:p>
        </p:txBody>
      </p:sp>
    </p:spTree>
    <p:extLst>
      <p:ext uri="{BB962C8B-B14F-4D97-AF65-F5344CB8AC3E}">
        <p14:creationId xmlns:p14="http://schemas.microsoft.com/office/powerpoint/2010/main" val="40359903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a:t>
            </a:r>
            <a:r>
              <a:rPr lang="en-US" kern="0" dirty="0" smtClean="0">
                <a:solidFill>
                  <a:sysClr val="windowText" lastClr="000000"/>
                </a:solidFill>
                <a:latin typeface="Arial" pitchFamily="-107" charset="0"/>
                <a:ea typeface="Arial" pitchFamily="-107" charset="0"/>
                <a:cs typeface="Arial" pitchFamily="-107" charset="0"/>
              </a:rPr>
              <a:t>nd caches</a:t>
            </a:r>
            <a:endParaRPr lang="en-US" kern="0" dirty="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5"/>
          <a:stretch>
            <a:fillRect/>
          </a:stretch>
        </p:blipFill>
        <p:spPr>
          <a:xfrm>
            <a:off x="841096" y="1628800"/>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FPGAs</a:t>
            </a:r>
          </a:p>
        </p:txBody>
      </p:sp>
      <p:pic>
        <p:nvPicPr>
          <p:cNvPr id="4" name="Picture 3"/>
          <p:cNvPicPr>
            <a:picLocks noChangeAspect="1"/>
          </p:cNvPicPr>
          <p:nvPr/>
        </p:nvPicPr>
        <p:blipFill>
          <a:blip r:embed="rId6"/>
          <a:stretch>
            <a:fillRect/>
          </a:stretch>
        </p:blipFill>
        <p:spPr>
          <a:xfrm>
            <a:off x="837258" y="1269540"/>
            <a:ext cx="1673534" cy="1655404"/>
          </a:xfrm>
          <a:prstGeom prst="rect">
            <a:avLst/>
          </a:prstGeom>
        </p:spPr>
      </p:pic>
      <p:sp>
        <p:nvSpPr>
          <p:cNvPr id="5" name="TextBox 4"/>
          <p:cNvSpPr txBox="1"/>
          <p:nvPr/>
        </p:nvSpPr>
        <p:spPr>
          <a:xfrm>
            <a:off x="1403648" y="3068960"/>
            <a:ext cx="720382" cy="369332"/>
          </a:xfrm>
          <a:prstGeom prst="rect">
            <a:avLst/>
          </a:prstGeom>
          <a:noFill/>
        </p:spPr>
        <p:txBody>
          <a:bodyPr wrap="none" rtlCol="0">
            <a:spAutoFit/>
          </a:bodyPr>
          <a:lstStyle/>
          <a:p>
            <a:r>
              <a:rPr lang="en-US" dirty="0" smtClean="0"/>
              <a:t>GPUs</a:t>
            </a:r>
            <a:endParaRPr lang="en-US" dirty="0"/>
          </a:p>
        </p:txBody>
      </p:sp>
    </p:spTree>
    <p:extLst>
      <p:ext uri="{BB962C8B-B14F-4D97-AF65-F5344CB8AC3E}">
        <p14:creationId xmlns:p14="http://schemas.microsoft.com/office/powerpoint/2010/main" val="16429150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9" presetClass="exit" presetSubtype="0" fill="hold" grpId="0" nodeType="withEffect">
                                  <p:stCondLst>
                                    <p:cond delay="0"/>
                                  </p:stCondLst>
                                  <p:childTnLst>
                                    <p:animEffect transition="out" filter="dissolv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P spid="21" grpId="0"/>
      <p:bldP spid="22" grpId="0"/>
      <p:bldP spid="22" grpId="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20</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smtClean="0">
                <a:solidFill>
                  <a:srgbClr val="000000"/>
                </a:solidFill>
              </a:rPr>
              <a:t>Source: </a:t>
            </a:r>
            <a:r>
              <a:rPr lang="en-US" sz="1000" smtClean="0">
                <a:solidFill>
                  <a:srgbClr val="000000"/>
                </a:solidFill>
                <a:hlinkClick r:id="rId2"/>
              </a:rPr>
              <a:t>https://lab.dsst.io/32c3-slides/7197.html</a:t>
            </a:r>
            <a:r>
              <a:rPr lang="en-US" sz="1000" smtClean="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71600" y="6084004"/>
            <a:ext cx="784887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a:t>
            </a:r>
          </a:p>
        </p:txBody>
      </p:sp>
    </p:spTree>
    <p:extLst>
      <p:ext uri="{BB962C8B-B14F-4D97-AF65-F5344CB8AC3E}">
        <p14:creationId xmlns:p14="http://schemas.microsoft.com/office/powerpoint/2010/main" val="37416397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21</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smtClean="0">
                <a:solidFill>
                  <a:srgbClr val="000000"/>
                </a:solidFill>
              </a:rPr>
              <a:t>Source: https://fossbytes.com/drammer-rowhammer-attack-android-root-devices/</a:t>
            </a:r>
          </a:p>
        </p:txBody>
      </p:sp>
      <p:sp>
        <p:nvSpPr>
          <p:cNvPr id="2" name="Rectangle 1"/>
          <p:cNvSpPr/>
          <p:nvPr/>
        </p:nvSpPr>
        <p:spPr>
          <a:xfrm>
            <a:off x="5040560"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a:t>
            </a:r>
            <a:endParaRPr lang="en-US" dirty="0"/>
          </a:p>
        </p:txBody>
      </p:sp>
    </p:spTree>
    <p:extLst>
      <p:ext uri="{BB962C8B-B14F-4D97-AF65-F5344CB8AC3E}">
        <p14:creationId xmlns:p14="http://schemas.microsoft.com/office/powerpoint/2010/main" val="41036335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22</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107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smtClean="0"/>
              <a:t>Root Causes of Disturbance Errors</a:t>
            </a:r>
            <a:endParaRPr lang="en-US" dirty="0"/>
          </a:p>
        </p:txBody>
      </p:sp>
      <p:sp>
        <p:nvSpPr>
          <p:cNvPr id="3" name="Content Placeholder 2"/>
          <p:cNvSpPr>
            <a:spLocks noGrp="1"/>
          </p:cNvSpPr>
          <p:nvPr>
            <p:ph idx="1"/>
          </p:nvPr>
        </p:nvSpPr>
        <p:spPr/>
        <p:txBody>
          <a:bodyPr/>
          <a:lstStyle/>
          <a:p>
            <a:pPr>
              <a:lnSpc>
                <a:spcPct val="100000"/>
              </a:lnSpc>
            </a:pPr>
            <a:r>
              <a:rPr lang="en-US" i="1" dirty="0" smtClean="0">
                <a:solidFill>
                  <a:schemeClr val="tx2"/>
                </a:solidFill>
              </a:rPr>
              <a:t>Cause 1: Electromagnetic coupling</a:t>
            </a:r>
          </a:p>
          <a:p>
            <a:pPr lvl="1">
              <a:lnSpc>
                <a:spcPct val="100000"/>
              </a:lnSpc>
            </a:pPr>
            <a:r>
              <a:rPr lang="en-US" sz="2800" dirty="0" smtClean="0"/>
              <a:t>Toggling the </a:t>
            </a:r>
            <a:r>
              <a:rPr lang="en-US" sz="2800" dirty="0" err="1" smtClean="0"/>
              <a:t>wordline</a:t>
            </a:r>
            <a:r>
              <a:rPr lang="en-US" sz="2800" dirty="0" smtClean="0"/>
              <a:t> voltage briefly increases the voltage of adjacent </a:t>
            </a:r>
            <a:r>
              <a:rPr lang="en-US" sz="2800" dirty="0" err="1" smtClean="0"/>
              <a:t>wordlines</a:t>
            </a:r>
            <a:endParaRPr lang="en-US" sz="2800" dirty="0" smtClean="0"/>
          </a:p>
          <a:p>
            <a:pPr lvl="1">
              <a:lnSpc>
                <a:spcPct val="100000"/>
              </a:lnSpc>
            </a:pPr>
            <a:r>
              <a:rPr lang="en-US" sz="2800" dirty="0" smtClean="0"/>
              <a:t>Slightly opens adjacent rows </a:t>
            </a:r>
            <a:r>
              <a:rPr lang="en-US" sz="2400" dirty="0" smtClean="0">
                <a:sym typeface="Wingdings" panose="05000000000000000000" pitchFamily="2" charset="2"/>
              </a:rPr>
              <a:t></a:t>
            </a:r>
            <a:r>
              <a:rPr lang="en-US" sz="2800" dirty="0" smtClean="0">
                <a:sym typeface="Wingdings" panose="05000000000000000000" pitchFamily="2" charset="2"/>
              </a:rPr>
              <a:t> Charge </a:t>
            </a:r>
            <a:r>
              <a:rPr lang="en-US" sz="2800" dirty="0" smtClean="0"/>
              <a:t>leakage</a:t>
            </a:r>
          </a:p>
          <a:p>
            <a:pPr>
              <a:lnSpc>
                <a:spcPct val="100000"/>
              </a:lnSpc>
            </a:pPr>
            <a:r>
              <a:rPr lang="en-US" i="1" dirty="0" smtClean="0">
                <a:solidFill>
                  <a:schemeClr val="tx2"/>
                </a:solidFill>
              </a:rPr>
              <a:t>Cause 2: Conductive bridges</a:t>
            </a:r>
          </a:p>
          <a:p>
            <a:pPr>
              <a:lnSpc>
                <a:spcPct val="100000"/>
              </a:lnSpc>
            </a:pPr>
            <a:r>
              <a:rPr lang="en-US" i="1" dirty="0" smtClean="0">
                <a:solidFill>
                  <a:schemeClr val="tx2"/>
                </a:solidFill>
              </a:rPr>
              <a:t>Cause 3: Hot-carrier injection</a:t>
            </a:r>
            <a:endParaRPr lang="en-US" sz="1000" i="1" dirty="0" smtClean="0">
              <a:solidFill>
                <a:schemeClr val="tx2"/>
              </a:solidFill>
            </a:endParaRPr>
          </a:p>
          <a:p>
            <a:pPr marL="0" indent="0">
              <a:lnSpc>
                <a:spcPct val="100000"/>
              </a:lnSpc>
              <a:buNone/>
            </a:pPr>
            <a:endParaRPr lang="en-US" sz="1600" i="1" dirty="0" smtClean="0">
              <a:solidFill>
                <a:srgbClr val="FF0000"/>
              </a:solidFill>
            </a:endParaRPr>
          </a:p>
          <a:p>
            <a:pPr marL="0" indent="0">
              <a:lnSpc>
                <a:spcPct val="100000"/>
              </a:lnSpc>
              <a:buNone/>
            </a:pPr>
            <a:endParaRPr lang="en-US" sz="2800" i="1" dirty="0" smtClean="0">
              <a:solidFill>
                <a:srgbClr val="FF0000"/>
              </a:solidFill>
            </a:endParaRPr>
          </a:p>
          <a:p>
            <a:pPr marL="0" indent="0">
              <a:lnSpc>
                <a:spcPct val="100000"/>
              </a:lnSpc>
              <a:buNone/>
            </a:pPr>
            <a:r>
              <a:rPr lang="en-US" i="1" dirty="0" smtClean="0">
                <a:solidFill>
                  <a:srgbClr val="FF0000"/>
                </a:solidFill>
              </a:rPr>
              <a:t>Confirmed by at least one manufacturer</a:t>
            </a:r>
            <a:endParaRPr lang="en-US" i="1" dirty="0">
              <a:solidFill>
                <a:srgbClr val="FF0000"/>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36544283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3577618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25</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29706450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smtClean="0"/>
              <a:t>Most Modules Are at Risk</a:t>
            </a:r>
          </a:p>
          <a:p>
            <a:pPr marL="517525" indent="-517525">
              <a:buFont typeface="+mj-lt"/>
              <a:buAutoNum type="arabicPeriod"/>
            </a:pPr>
            <a:r>
              <a:rPr lang="en-US" sz="4000" dirty="0" smtClean="0"/>
              <a:t>Errors vs. Vintage</a:t>
            </a:r>
          </a:p>
          <a:p>
            <a:pPr marL="517525" indent="-517525">
              <a:buFont typeface="+mj-lt"/>
              <a:buAutoNum type="arabicPeriod"/>
            </a:pPr>
            <a:r>
              <a:rPr lang="en-US" sz="4000" dirty="0" smtClean="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smtClean="0"/>
              <a:t>Sensitivity Studies</a:t>
            </a:r>
            <a:endParaRPr lang="en-US" sz="2400" dirty="0" smtClean="0"/>
          </a:p>
          <a:p>
            <a:pPr marL="517525" indent="-517525">
              <a:buFont typeface="+mj-lt"/>
              <a:buAutoNum type="arabicPeriod"/>
            </a:pPr>
            <a:r>
              <a:rPr lang="en-US" sz="4000" dirty="0" smtClean="0"/>
              <a:t>Other Results in Paper</a:t>
            </a:r>
            <a:endParaRPr lang="en-US" sz="4000" dirty="0"/>
          </a:p>
          <a:p>
            <a:pPr marL="517525" indent="-517525">
              <a:buFont typeface="+mj-lt"/>
              <a:buAutoNum type="arabicPeriod"/>
            </a:pPr>
            <a:r>
              <a:rPr lang="en-US" sz="4000" dirty="0" smtClean="0"/>
              <a:t>Solution Space</a:t>
            </a:r>
            <a:endParaRPr lang="en-US" sz="4000" dirty="0"/>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26</a:t>
            </a:fld>
            <a:endParaRPr lang="en-US">
              <a:solidFill>
                <a:prstClr val="black">
                  <a:tint val="75000"/>
                </a:prstClr>
              </a:solidFill>
            </a:endParaRPr>
          </a:p>
        </p:txBody>
      </p:sp>
      <p:sp>
        <p:nvSpPr>
          <p:cNvPr id="6" name="Title 1"/>
          <p:cNvSpPr>
            <a:spLocks noGrp="1"/>
          </p:cNvSpPr>
          <p:nvPr>
            <p:ph type="title"/>
          </p:nvPr>
        </p:nvSpPr>
        <p:spPr>
          <a:xfrm>
            <a:off x="228600" y="-14064"/>
            <a:ext cx="8610600" cy="1066800"/>
          </a:xfrm>
        </p:spPr>
        <p:txBody>
          <a:bodyPr/>
          <a:lstStyle/>
          <a:p>
            <a:r>
              <a:rPr lang="en-US" sz="4400" b="0" dirty="0" err="1" smtClean="0">
                <a:solidFill>
                  <a:srgbClr val="1A5712"/>
                </a:solidFill>
                <a:latin typeface="Garamond" charset="0"/>
                <a:ea typeface="ＭＳ Ｐゴシック" charset="0"/>
                <a:cs typeface="ＭＳ Ｐゴシック" charset="0"/>
              </a:rPr>
              <a:t>RowHammer</a:t>
            </a:r>
            <a:r>
              <a:rPr lang="en-US" sz="4400" b="0" dirty="0" smtClean="0">
                <a:solidFill>
                  <a:srgbClr val="1A5712"/>
                </a:solidFill>
                <a:latin typeface="Garamond" charset="0"/>
                <a:ea typeface="ＭＳ Ｐゴシック" charset="0"/>
                <a:cs typeface="ＭＳ Ｐゴシック" charset="0"/>
              </a:rPr>
              <a:t> Characterization Results</a:t>
            </a:r>
            <a:endParaRPr lang="en-US" sz="4400" b="0" dirty="0">
              <a:solidFill>
                <a:srgbClr val="1A5712"/>
              </a:solidFill>
              <a:latin typeface="Garamond" charset="0"/>
              <a:ea typeface="ＭＳ Ｐゴシック" charset="0"/>
              <a:cs typeface="ＭＳ Ｐゴシック" charset="0"/>
            </a:endParaRPr>
          </a:p>
        </p:txBody>
      </p:sp>
      <p:sp>
        <p:nvSpPr>
          <p:cNvPr id="7" name="Rectangle 6"/>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34656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Adjacency: Aggressor &amp; Victim</a:t>
            </a:r>
            <a:endParaRPr lang="en-US" dirty="0"/>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rPr>
              <a:t>Most aggressors &amp; victims are adjacent</a:t>
            </a:r>
            <a:endParaRPr lang="en-US" sz="3600" i="1" dirty="0">
              <a:solidFill>
                <a:srgbClr val="FF0000"/>
              </a:solidFill>
              <a:latin typeface="Calibri Light"/>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27</a:t>
            </a:fld>
            <a:endParaRPr lang="en-US">
              <a:solidFill>
                <a:prstClr val="black">
                  <a:tint val="75000"/>
                </a:prstClr>
              </a:solidFill>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algn="ctr"/>
            <a:r>
              <a:rPr lang="en-US" sz="2400" i="1" dirty="0" smtClean="0">
                <a:solidFill>
                  <a:srgbClr val="E7E6E6">
                    <a:lumMod val="50000"/>
                  </a:srgbClr>
                </a:solidFill>
                <a:latin typeface="Calibri Light"/>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dirty="0" smtClean="0">
                <a:solidFill>
                  <a:prstClr val="white"/>
                </a:solidFill>
                <a:latin typeface="Calibri Light"/>
              </a:rPr>
              <a:t>Adjacent</a:t>
            </a:r>
            <a:endParaRPr lang="en-US" sz="3200" b="1" dirty="0">
              <a:solidFill>
                <a:prstClr val="white"/>
              </a:solidFill>
              <a:latin typeface="Calibri Light"/>
            </a:endParaRP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dirty="0" smtClean="0">
                <a:solidFill>
                  <a:prstClr val="white"/>
                </a:solidFill>
                <a:latin typeface="Calibri Light"/>
              </a:rPr>
              <a:t>Adjacent</a:t>
            </a:r>
            <a:endParaRPr lang="en-US" sz="3200" b="1" dirty="0">
              <a:solidFill>
                <a:prstClr val="white"/>
              </a:solidFill>
              <a:latin typeface="Calibri Light"/>
            </a:endParaRP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b="1" dirty="0" smtClean="0">
                <a:solidFill>
                  <a:prstClr val="white"/>
                </a:solidFill>
                <a:latin typeface="Calibri Light"/>
              </a:rPr>
              <a:t>Adjacent</a:t>
            </a:r>
            <a:endParaRPr lang="en-US" sz="2800" b="1" dirty="0">
              <a:solidFill>
                <a:prstClr val="white"/>
              </a:solidFill>
              <a:latin typeface="Calibri Light"/>
            </a:endParaRP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800" b="1" dirty="0" smtClean="0">
                <a:solidFill>
                  <a:prstClr val="white"/>
                </a:solidFill>
                <a:latin typeface="Calibri Light"/>
              </a:rPr>
              <a:t>Non-Adjacent</a:t>
            </a:r>
            <a:endParaRPr lang="en-US" sz="2800" b="1" dirty="0">
              <a:solidFill>
                <a:prstClr val="white"/>
              </a:solidFill>
              <a:latin typeface="Calibri Light"/>
            </a:endParaRP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800" b="1" dirty="0" smtClean="0">
                <a:solidFill>
                  <a:prstClr val="white"/>
                </a:solidFill>
                <a:latin typeface="Calibri Light"/>
              </a:rPr>
              <a:t>Non-Adjacent</a:t>
            </a:r>
            <a:endParaRPr lang="en-US" sz="2800" b="1" dirty="0">
              <a:solidFill>
                <a:prstClr val="white"/>
              </a:solidFill>
              <a:latin typeface="Calibri Light"/>
            </a:endParaRPr>
          </a:p>
        </p:txBody>
      </p:sp>
    </p:spTree>
    <p:extLst>
      <p:ext uri="{BB962C8B-B14F-4D97-AF65-F5344CB8AC3E}">
        <p14:creationId xmlns:p14="http://schemas.microsoft.com/office/powerpoint/2010/main" val="3800489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algn="ctr"/>
            <a:r>
              <a:rPr lang="en-US" sz="2400" i="1" dirty="0" smtClean="0">
                <a:solidFill>
                  <a:srgbClr val="E7E6E6">
                    <a:lumMod val="50000"/>
                  </a:srgbClr>
                </a:solidFill>
                <a:latin typeface="Calibri Light"/>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smtClean="0">
                <a:solidFill>
                  <a:prstClr val="white"/>
                </a:solidFill>
                <a:latin typeface="Calibri Light"/>
              </a:rPr>
              <a:t>Not Allowed</a:t>
            </a:r>
            <a:endParaRPr lang="en-US" sz="2400" b="1" dirty="0">
              <a:solidFill>
                <a:prstClr val="white"/>
              </a:solidFill>
              <a:latin typeface="Calibri Light"/>
            </a:endParaRP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rPr>
              <a:t>Less frequent accesses </a:t>
            </a:r>
            <a:r>
              <a:rPr lang="en-US" sz="3200" i="1" dirty="0" smtClean="0">
                <a:solidFill>
                  <a:srgbClr val="FF0000"/>
                </a:solidFill>
                <a:latin typeface="Calibri Light"/>
                <a:sym typeface="Wingdings" panose="05000000000000000000" pitchFamily="2" charset="2"/>
              </a:rPr>
              <a:t></a:t>
            </a:r>
            <a:r>
              <a:rPr lang="en-US" sz="3600" i="1" dirty="0" smtClean="0">
                <a:solidFill>
                  <a:srgbClr val="FF0000"/>
                </a:solidFill>
                <a:latin typeface="Calibri Light"/>
                <a:sym typeface="Wingdings" panose="05000000000000000000" pitchFamily="2" charset="2"/>
              </a:rPr>
              <a:t> Fewer errors</a:t>
            </a:r>
            <a:endParaRPr lang="en-US" sz="3600" i="1" dirty="0">
              <a:solidFill>
                <a:srgbClr val="FF0000"/>
              </a:solidFill>
              <a:latin typeface="Calibri Light"/>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nSpc>
                <a:spcPct val="80000"/>
              </a:lnSpc>
            </a:pPr>
            <a:r>
              <a:rPr lang="en-US" sz="2800" dirty="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nSpc>
                <a:spcPct val="80000"/>
              </a:lnSpc>
            </a:pPr>
            <a:r>
              <a:rPr lang="en-US" sz="2800" dirty="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28</a:t>
            </a:fld>
            <a:endParaRPr lang="en-US">
              <a:solidFill>
                <a:prstClr val="black">
                  <a:tint val="75000"/>
                </a:prstClr>
              </a:solidFill>
            </a:endParaRPr>
          </a:p>
        </p:txBody>
      </p:sp>
      <p:sp>
        <p:nvSpPr>
          <p:cNvPr id="2" name="Title 1"/>
          <p:cNvSpPr>
            <a:spLocks noGrp="1"/>
          </p:cNvSpPr>
          <p:nvPr>
            <p:ph type="title"/>
          </p:nvPr>
        </p:nvSpPr>
        <p:spPr/>
        <p:txBody>
          <a:bodyPr/>
          <a:lstStyle/>
          <a:p>
            <a:r>
              <a:rPr lang="en-US" sz="4000" dirty="0" smtClean="0"/>
              <a:t>❶ </a:t>
            </a:r>
            <a:r>
              <a:rPr lang="en-US" dirty="0" smtClean="0"/>
              <a:t>Access Interval (Aggressor)</a:t>
            </a:r>
            <a:endParaRPr lang="en-US" dirty="0"/>
          </a:p>
        </p:txBody>
      </p:sp>
    </p:spTree>
    <p:extLst>
      <p:ext uri="{BB962C8B-B14F-4D97-AF65-F5344CB8AC3E}">
        <p14:creationId xmlns:p14="http://schemas.microsoft.com/office/powerpoint/2010/main" val="2297750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algn="ctr"/>
            <a:r>
              <a:rPr lang="en-US" sz="2400" i="1" dirty="0" smtClean="0">
                <a:solidFill>
                  <a:srgbClr val="E7E6E6">
                    <a:lumMod val="50000"/>
                  </a:srgbClr>
                </a:solidFill>
                <a:latin typeface="Calibri Light"/>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sym typeface="Wingdings" panose="05000000000000000000" pitchFamily="2" charset="2"/>
              </a:rPr>
              <a:t>More frequent refreshes </a:t>
            </a:r>
            <a:r>
              <a:rPr lang="en-US" sz="3200" i="1" dirty="0" smtClean="0">
                <a:solidFill>
                  <a:srgbClr val="FF0000"/>
                </a:solidFill>
                <a:latin typeface="Calibri Light"/>
                <a:sym typeface="Wingdings" panose="05000000000000000000" pitchFamily="2" charset="2"/>
              </a:rPr>
              <a:t></a:t>
            </a:r>
            <a:r>
              <a:rPr lang="en-US" sz="3600" i="1" dirty="0" smtClean="0">
                <a:solidFill>
                  <a:srgbClr val="FF0000"/>
                </a:solidFill>
                <a:latin typeface="Calibri Light"/>
                <a:sym typeface="Wingdings" panose="05000000000000000000" pitchFamily="2" charset="2"/>
              </a:rPr>
              <a:t> Fewer errors</a:t>
            </a:r>
            <a:endParaRPr lang="en-US" sz="3600" i="1" dirty="0">
              <a:solidFill>
                <a:srgbClr val="FF0000"/>
              </a:solidFill>
              <a:latin typeface="Calibri Light"/>
              <a:sym typeface="Wingdings" panose="05000000000000000000" pitchFamily="2" charset="2"/>
            </a:endParaRP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latin typeface="Cambria Math" panose="02040503050406030204" pitchFamily="18" charset="0"/>
                <a:ea typeface="Cambria Math" panose="02040503050406030204" pitchFamily="18" charset="0"/>
              </a:rPr>
              <a:t>~7x</a:t>
            </a:r>
            <a:r>
              <a:rPr lang="en-US" sz="2400" dirty="0" smtClean="0">
                <a:solidFill>
                  <a:prstClr val="white"/>
                </a:solidFill>
                <a:latin typeface="Calibri Light"/>
                <a:ea typeface="Cambria Math" panose="02040503050406030204" pitchFamily="18" charset="0"/>
              </a:rPr>
              <a:t> frequent</a:t>
            </a:r>
            <a:endParaRPr lang="en-US" sz="2400" dirty="0">
              <a:solidFill>
                <a:prstClr val="white"/>
              </a:solidFill>
              <a:latin typeface="Calibri Light"/>
              <a:ea typeface="Cambria Math" panose="02040503050406030204" pitchFamily="18" charset="0"/>
            </a:endParaRP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nSpc>
                <a:spcPct val="80000"/>
              </a:lnSpc>
            </a:pPr>
            <a:r>
              <a:rPr lang="en-US" sz="2800" dirty="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29</a:t>
            </a:fld>
            <a:endParaRPr lang="en-US">
              <a:solidFill>
                <a:prstClr val="black">
                  <a:tint val="75000"/>
                </a:prstClr>
              </a:solidFill>
            </a:endParaRPr>
          </a:p>
        </p:txBody>
      </p:sp>
      <p:sp>
        <p:nvSpPr>
          <p:cNvPr id="2" name="Title 1"/>
          <p:cNvSpPr>
            <a:spLocks noGrp="1"/>
          </p:cNvSpPr>
          <p:nvPr>
            <p:ph type="title"/>
          </p:nvPr>
        </p:nvSpPr>
        <p:spPr/>
        <p:txBody>
          <a:bodyPr/>
          <a:lstStyle/>
          <a:p>
            <a:r>
              <a:rPr lang="en-US" sz="4000" dirty="0"/>
              <a:t>❷</a:t>
            </a:r>
            <a:r>
              <a:rPr lang="en-US" dirty="0" smtClean="0"/>
              <a:t> Refresh Interval</a:t>
            </a:r>
            <a:endParaRPr lang="en-US" dirty="0"/>
          </a:p>
        </p:txBody>
      </p:sp>
    </p:spTree>
    <p:extLst>
      <p:ext uri="{BB962C8B-B14F-4D97-AF65-F5344CB8AC3E}">
        <p14:creationId xmlns:p14="http://schemas.microsoft.com/office/powerpoint/2010/main" val="448240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dirty="0">
                <a:solidFill>
                  <a:srgbClr val="0000FF"/>
                </a:solidFill>
                <a:latin typeface="Tahoma" charset="0"/>
                <a:ea typeface="ＭＳ Ｐゴシック" charset="0"/>
                <a:cs typeface="ＭＳ Ｐゴシック" charset="0"/>
              </a:rPr>
              <a:t>DRAM stores charge in a capacitor (charge-based memory)</a:t>
            </a:r>
            <a:endParaRPr lang="en-US" sz="2000" dirty="0">
              <a:solidFill>
                <a:srgbClr val="0000FF"/>
              </a:solidFill>
              <a:latin typeface="Tahoma" charset="0"/>
              <a:ea typeface="ＭＳ Ｐゴシック" charset="0"/>
              <a:cs typeface="ＭＳ Ｐゴシック" charset="0"/>
            </a:endParaRPr>
          </a:p>
          <a:p>
            <a:pPr lvl="1"/>
            <a:r>
              <a:rPr lang="en-US" sz="2000" dirty="0">
                <a:latin typeface="Tahoma" charset="0"/>
                <a:ea typeface="ＭＳ Ｐゴシック" charset="0"/>
              </a:rPr>
              <a:t>Capacitor must be large enough for reliable sensing</a:t>
            </a:r>
          </a:p>
          <a:p>
            <a:pPr lvl="1"/>
            <a:r>
              <a:rPr lang="en-US" sz="2000" dirty="0">
                <a:latin typeface="Tahoma" charset="0"/>
                <a:ea typeface="ＭＳ Ｐゴシック" charset="0"/>
              </a:rPr>
              <a:t>Access transistor should be large enough for low leakage and high retention time</a:t>
            </a:r>
          </a:p>
          <a:p>
            <a:pPr lvl="1"/>
            <a:r>
              <a:rPr lang="en-US" sz="2000" dirty="0">
                <a:latin typeface="Tahoma" charset="0"/>
                <a:ea typeface="ＭＳ Ｐゴシック" charset="0"/>
              </a:rPr>
              <a:t>Scaling beyond 40-35nm (2013) is challenging [ITRS, 2009]</a:t>
            </a: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r>
              <a:rPr lang="en-US" dirty="0" smtClean="0">
                <a:solidFill>
                  <a:srgbClr val="FF0000"/>
                </a:solidFill>
                <a:latin typeface="Tahoma" charset="0"/>
                <a:ea typeface="ＭＳ Ｐゴシック" charset="0"/>
                <a:cs typeface="ＭＳ Ｐゴシック" charset="0"/>
              </a:rPr>
              <a:t>As DRAM cell becomes smaller, it becomes more vulnerable</a:t>
            </a:r>
            <a:endParaRPr lang="en-US" dirty="0">
              <a:solidFill>
                <a:srgbClr val="FF0000"/>
              </a:solidFill>
              <a:latin typeface="Tahoma" charset="0"/>
              <a:ea typeface="ＭＳ Ｐゴシック" charset="0"/>
              <a:cs typeface="ＭＳ Ｐゴシック" charset="0"/>
            </a:endParaRPr>
          </a:p>
          <a:p>
            <a:pPr lvl="2">
              <a:buFont typeface="Wingdings" charset="0"/>
              <a:buNone/>
            </a:pPr>
            <a:endParaRPr lang="en-US" sz="1800" dirty="0">
              <a:latin typeface="Tahoma" charset="0"/>
              <a:ea typeface="ＭＳ Ｐゴシック" charset="0"/>
            </a:endParaRPr>
          </a:p>
          <a:p>
            <a:endParaRPr lang="en-US" dirty="0">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574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solidFill>
                <a:prstClr val="white"/>
              </a:solidFill>
              <a:latin typeface="Calibri"/>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algn="ctr"/>
            <a:r>
              <a:rPr lang="en-US" sz="2800" dirty="0" err="1" smtClean="0">
                <a:solidFill>
                  <a:prstClr val="black"/>
                </a:solidFill>
                <a:latin typeface="Cambria Math" panose="02040503050406030204" pitchFamily="18" charset="0"/>
                <a:ea typeface="Cambria Math" panose="02040503050406030204" pitchFamily="18" charset="0"/>
              </a:rPr>
              <a:t>RowStripe</a:t>
            </a:r>
            <a:endParaRPr lang="en-US" sz="2800" dirty="0" smtClean="0">
              <a:solidFill>
                <a:prstClr val="black"/>
              </a:solidFill>
              <a:latin typeface="Cambria Math" panose="02040503050406030204" pitchFamily="18" charset="0"/>
              <a:ea typeface="Cambria Math" panose="02040503050406030204" pitchFamily="18" charset="0"/>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algn="ctr"/>
            <a:r>
              <a:rPr lang="en-US" sz="2800" dirty="0" smtClean="0">
                <a:solidFill>
                  <a:prstClr val="black"/>
                </a:solidFill>
                <a:latin typeface="Cambria Math" panose="02040503050406030204" pitchFamily="18" charset="0"/>
                <a:ea typeface="Cambria Math" panose="02040503050406030204" pitchFamily="18" charset="0"/>
              </a:rPr>
              <a:t>~</a:t>
            </a:r>
            <a:r>
              <a:rPr lang="en-US" sz="2800" dirty="0" err="1" smtClean="0">
                <a:solidFill>
                  <a:prstClr val="black"/>
                </a:solidFill>
                <a:latin typeface="Cambria Math" panose="02040503050406030204" pitchFamily="18" charset="0"/>
                <a:ea typeface="Cambria Math" panose="02040503050406030204" pitchFamily="18" charset="0"/>
              </a:rPr>
              <a:t>RowStripe</a:t>
            </a:r>
            <a:endParaRPr lang="en-US" sz="2800" dirty="0" smtClean="0">
              <a:solidFill>
                <a:prstClr val="black"/>
              </a:solidFill>
              <a:latin typeface="Cambria Math" panose="02040503050406030204" pitchFamily="18" charset="0"/>
              <a:ea typeface="Cambria Math" panose="02040503050406030204" pitchFamily="18" charset="0"/>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solidFill>
                <a:prstClr val="white"/>
              </a:solidFill>
              <a:latin typeface="Calibri"/>
            </a:endParaRPr>
          </a:p>
        </p:txBody>
      </p:sp>
      <p:sp>
        <p:nvSpPr>
          <p:cNvPr id="2" name="Title 1"/>
          <p:cNvSpPr>
            <a:spLocks noGrp="1"/>
          </p:cNvSpPr>
          <p:nvPr>
            <p:ph type="title"/>
          </p:nvPr>
        </p:nvSpPr>
        <p:spPr/>
        <p:txBody>
          <a:bodyPr/>
          <a:lstStyle/>
          <a:p>
            <a:r>
              <a:rPr lang="en-US" sz="4000" dirty="0" smtClean="0"/>
              <a:t>❸</a:t>
            </a:r>
            <a:r>
              <a:rPr lang="en-US" dirty="0" smtClean="0"/>
              <a:t> Data Pattern</a:t>
            </a:r>
            <a:endParaRPr lang="en-US" dirty="0"/>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a:solidFill>
                    <a:prstClr val="black"/>
                  </a:solidFill>
                  <a:latin typeface="Courier New" panose="02070309020205020404" pitchFamily="49" charset="0"/>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a:solidFill>
                    <a:prstClr val="black"/>
                  </a:solidFill>
                  <a:latin typeface="Courier New" panose="02070309020205020404" pitchFamily="49" charset="0"/>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a:solidFill>
                    <a:prstClr val="black"/>
                  </a:solidFill>
                  <a:latin typeface="Courier New" panose="02070309020205020404" pitchFamily="49" charset="0"/>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algn="ctr"/>
            <a:r>
              <a:rPr lang="en-US" sz="2800" dirty="0" smtClean="0">
                <a:solidFill>
                  <a:prstClr val="black"/>
                </a:solidFill>
                <a:latin typeface="Cambria Math" panose="02040503050406030204" pitchFamily="18" charset="0"/>
                <a:ea typeface="Cambria Math" panose="02040503050406030204" pitchFamily="18" charset="0"/>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algn="ctr"/>
            <a:r>
              <a:rPr lang="en-US" sz="2800" dirty="0" smtClean="0">
                <a:solidFill>
                  <a:prstClr val="black"/>
                </a:solidFill>
                <a:latin typeface="Cambria Math" panose="02040503050406030204" pitchFamily="18" charset="0"/>
                <a:ea typeface="Cambria Math" panose="02040503050406030204" pitchFamily="18" charset="0"/>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prstClr val="white"/>
                </a:solidFill>
                <a:latin typeface="Calibri Light"/>
              </a:rPr>
              <a:t>10x Errors</a:t>
            </a:r>
            <a:endParaRPr lang="en-US" sz="4800" b="1" dirty="0">
              <a:solidFill>
                <a:prstClr val="white"/>
              </a:solidFill>
              <a:latin typeface="Calibri Light"/>
            </a:endParaRP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rPr>
              <a:t>Errors affected by data stored in other cells </a:t>
            </a:r>
            <a:endParaRPr lang="en-US" sz="3600" i="1" dirty="0">
              <a:solidFill>
                <a:srgbClr val="FF0000"/>
              </a:solidFill>
              <a:latin typeface="Calibri Light"/>
            </a:endParaRPr>
          </a:p>
        </p:txBody>
      </p:sp>
      <p:sp>
        <p:nvSpPr>
          <p:cNvPr id="8" name="Slide Number Placeholder 7"/>
          <p:cNvSpPr>
            <a:spLocks noGrp="1"/>
          </p:cNvSpPr>
          <p:nvPr>
            <p:ph type="sldNum" sz="quarter" idx="12"/>
          </p:nvPr>
        </p:nvSpPr>
        <p:spPr/>
        <p:txBody>
          <a:bodyPr/>
          <a:lstStyle/>
          <a:p>
            <a:fld id="{D4D2B188-1D62-4FCA-8363-938AD4629BBB}"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1844192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dirty="0" smtClean="0"/>
              <a:t>. Other Results (in Paper)</a:t>
            </a:r>
            <a:endParaRPr lang="en-US" dirty="0"/>
          </a:p>
        </p:txBody>
      </p:sp>
      <p:sp>
        <p:nvSpPr>
          <p:cNvPr id="3" name="Content Placeholder 2"/>
          <p:cNvSpPr>
            <a:spLocks noGrp="1"/>
          </p:cNvSpPr>
          <p:nvPr>
            <p:ph idx="1"/>
          </p:nvPr>
        </p:nvSpPr>
        <p:spPr/>
        <p:txBody>
          <a:bodyPr/>
          <a:lstStyle/>
          <a:p>
            <a:r>
              <a:rPr lang="en-US" sz="3200" i="1" dirty="0" smtClean="0">
                <a:solidFill>
                  <a:schemeClr val="tx2"/>
                </a:solidFill>
              </a:rPr>
              <a:t>Victim </a:t>
            </a:r>
            <a:r>
              <a:rPr lang="en-US" sz="3200" i="1" dirty="0">
                <a:solidFill>
                  <a:schemeClr val="tx2"/>
                </a:solidFill>
              </a:rPr>
              <a:t>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smtClean="0"/>
          </a:p>
          <a:p>
            <a:r>
              <a:rPr lang="en-US" sz="3200" i="1" dirty="0" smtClean="0">
                <a:solidFill>
                  <a:schemeClr val="tx2"/>
                </a:solidFill>
              </a:rPr>
              <a:t>Errors not </a:t>
            </a:r>
            <a:r>
              <a:rPr lang="en-US" sz="3200" i="1" dirty="0">
                <a:solidFill>
                  <a:schemeClr val="tx2"/>
                </a:solidFill>
              </a:rPr>
              <a:t>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smtClean="0">
              <a:ea typeface="Cambria Math" panose="02040503050406030204" pitchFamily="18" charset="0"/>
            </a:endParaRPr>
          </a:p>
          <a:p>
            <a:r>
              <a:rPr lang="en-US" sz="3200" i="1" dirty="0" smtClean="0">
                <a:solidFill>
                  <a:srgbClr val="FF0000"/>
                </a:solidFill>
                <a:ea typeface="Cambria Math" panose="02040503050406030204" pitchFamily="18" charset="0"/>
              </a:rPr>
              <a:t>Errors are repeatable</a:t>
            </a:r>
          </a:p>
          <a:p>
            <a:pPr lvl="1"/>
            <a:r>
              <a:rPr lang="en-US" sz="2800" dirty="0" smtClean="0">
                <a:ea typeface="Cambria Math" panose="02040503050406030204" pitchFamily="18" charset="0"/>
              </a:rPr>
              <a:t>Across ten iterations of testing, &gt;</a:t>
            </a:r>
            <a:r>
              <a:rPr lang="en-US" sz="2600" dirty="0" smtClean="0">
                <a:latin typeface="Cambria Math" panose="02040503050406030204" pitchFamily="18" charset="0"/>
                <a:ea typeface="Cambria Math" panose="02040503050406030204" pitchFamily="18" charset="0"/>
              </a:rPr>
              <a:t>70%</a:t>
            </a:r>
            <a:r>
              <a:rPr lang="en-US" sz="2800" dirty="0" smtClean="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34688707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dirty="0" smtClean="0"/>
              <a:t>. Other Results (in Paper) cont’d</a:t>
            </a:r>
            <a:endParaRPr lang="en-US" dirty="0"/>
          </a:p>
        </p:txBody>
      </p:sp>
      <p:sp>
        <p:nvSpPr>
          <p:cNvPr id="3" name="Content Placeholder 2"/>
          <p:cNvSpPr>
            <a:spLocks noGrp="1"/>
          </p:cNvSpPr>
          <p:nvPr>
            <p:ph idx="1"/>
          </p:nvPr>
        </p:nvSpPr>
        <p:spPr/>
        <p:txBody>
          <a:bodyPr/>
          <a:lstStyle/>
          <a:p>
            <a:r>
              <a:rPr lang="en-US" sz="3200" i="1" dirty="0" smtClean="0">
                <a:solidFill>
                  <a:schemeClr val="tx2"/>
                </a:solidFill>
              </a:rPr>
              <a:t>As many as </a:t>
            </a:r>
            <a:r>
              <a:rPr lang="en-US" sz="3000" dirty="0" smtClean="0">
                <a:solidFill>
                  <a:schemeClr val="tx2"/>
                </a:solidFill>
                <a:latin typeface="Cambria Math" panose="02040503050406030204" pitchFamily="18" charset="0"/>
                <a:ea typeface="Cambria Math" panose="02040503050406030204" pitchFamily="18" charset="0"/>
              </a:rPr>
              <a:t>4</a:t>
            </a:r>
            <a:r>
              <a:rPr lang="en-US" sz="3200" i="1" dirty="0" smtClean="0">
                <a:solidFill>
                  <a:schemeClr val="tx2"/>
                </a:solidFill>
              </a:rPr>
              <a:t> errors per cache-line</a:t>
            </a:r>
            <a:endParaRPr lang="en-US" sz="3200" i="1" dirty="0" smtClean="0">
              <a:solidFill>
                <a:schemeClr val="tx2"/>
              </a:solidFill>
              <a:ea typeface="Cambria Math" panose="02040503050406030204" pitchFamily="18" charset="0"/>
            </a:endParaRPr>
          </a:p>
          <a:p>
            <a:pPr lvl="1"/>
            <a:r>
              <a:rPr lang="en-US" sz="2800" dirty="0" smtClean="0">
                <a:ea typeface="Cambria Math" panose="02040503050406030204" pitchFamily="18" charset="0"/>
              </a:rPr>
              <a:t>Simple ECC (e.g., SECDED) cannot prevent all errors</a:t>
            </a:r>
          </a:p>
          <a:p>
            <a:pPr lvl="1"/>
            <a:endParaRPr lang="en-US" dirty="0" smtClean="0"/>
          </a:p>
          <a:p>
            <a:r>
              <a:rPr lang="en-US" sz="3200" i="1" dirty="0" smtClean="0">
                <a:solidFill>
                  <a:schemeClr val="tx2"/>
                </a:solidFill>
              </a:rPr>
              <a:t>Number of cells &amp; rows affected by aggressor</a:t>
            </a:r>
            <a:endParaRPr lang="en-US" sz="3200" i="1" dirty="0">
              <a:solidFill>
                <a:schemeClr val="tx2"/>
              </a:solidFill>
            </a:endParaRPr>
          </a:p>
          <a:p>
            <a:pPr lvl="1"/>
            <a:r>
              <a:rPr lang="en-US" sz="2800" dirty="0" smtClean="0"/>
              <a:t>Victims cells per aggressor:  </a:t>
            </a:r>
            <a:r>
              <a:rPr lang="en-US" sz="2600" dirty="0" smtClean="0">
                <a:latin typeface="Cambria Math" panose="02040503050406030204" pitchFamily="18" charset="0"/>
                <a:ea typeface="Cambria Math" panose="02040503050406030204" pitchFamily="18" charset="0"/>
              </a:rPr>
              <a:t>≤110</a:t>
            </a:r>
            <a:endParaRPr lang="en-US" sz="2600" dirty="0">
              <a:latin typeface="Cambria Math" panose="02040503050406030204" pitchFamily="18" charset="0"/>
              <a:ea typeface="Cambria Math" panose="02040503050406030204" pitchFamily="18" charset="0"/>
            </a:endParaRPr>
          </a:p>
          <a:p>
            <a:pPr lvl="1"/>
            <a:r>
              <a:rPr lang="en-US" sz="2800" dirty="0"/>
              <a:t>Victims </a:t>
            </a:r>
            <a:r>
              <a:rPr lang="en-US" sz="2800" dirty="0" smtClean="0"/>
              <a:t>rows </a:t>
            </a:r>
            <a:r>
              <a:rPr lang="en-US" sz="2800" dirty="0"/>
              <a:t>per aggressor:  </a:t>
            </a:r>
            <a:r>
              <a:rPr lang="en-US" sz="2600" dirty="0" smtClean="0">
                <a:latin typeface="Cambria Math" panose="02040503050406030204" pitchFamily="18" charset="0"/>
                <a:ea typeface="Cambria Math" panose="02040503050406030204" pitchFamily="18" charset="0"/>
              </a:rPr>
              <a:t>≤9</a:t>
            </a:r>
            <a:endParaRPr lang="en-US" sz="2600" dirty="0">
              <a:latin typeface="Cambria Math" panose="02040503050406030204" pitchFamily="18" charset="0"/>
              <a:ea typeface="Cambria Math" panose="02040503050406030204" pitchFamily="18" charset="0"/>
            </a:endParaRPr>
          </a:p>
          <a:p>
            <a:pPr lvl="1"/>
            <a:endParaRPr lang="en-US" dirty="0" smtClean="0">
              <a:ea typeface="Cambria Math" panose="02040503050406030204" pitchFamily="18" charset="0"/>
            </a:endParaRPr>
          </a:p>
          <a:p>
            <a:r>
              <a:rPr lang="en-US" sz="3200" i="1" dirty="0">
                <a:solidFill>
                  <a:schemeClr val="tx2"/>
                </a:solidFill>
                <a:ea typeface="Cambria Math" panose="02040503050406030204" pitchFamily="18" charset="0"/>
              </a:rPr>
              <a:t>C</a:t>
            </a:r>
            <a:r>
              <a:rPr lang="en-US" sz="3200" i="1" dirty="0" smtClean="0">
                <a:solidFill>
                  <a:schemeClr val="tx2"/>
                </a:solidFill>
                <a:ea typeface="Cambria Math" panose="02040503050406030204" pitchFamily="18" charset="0"/>
              </a:rPr>
              <a:t>ells affected by two aggressors on either side</a:t>
            </a:r>
          </a:p>
          <a:p>
            <a:pPr lvl="1"/>
            <a:r>
              <a:rPr lang="en-US" sz="2800" dirty="0">
                <a:ea typeface="Cambria Math" panose="02040503050406030204" pitchFamily="18" charset="0"/>
              </a:rPr>
              <a:t>V</a:t>
            </a:r>
            <a:r>
              <a:rPr lang="en-US" sz="2800" dirty="0" smtClean="0">
                <a:ea typeface="Cambria Math" panose="02040503050406030204" pitchFamily="18" charset="0"/>
              </a:rPr>
              <a:t>ery small fraction of victim cells (</a:t>
            </a:r>
            <a:r>
              <a:rPr lang="en-US" sz="2600" dirty="0">
                <a:latin typeface="Cambria Math" panose="02040503050406030204" pitchFamily="18" charset="0"/>
                <a:ea typeface="Cambria Math" panose="02040503050406030204" pitchFamily="18" charset="0"/>
              </a:rPr>
              <a:t>&lt;</a:t>
            </a:r>
            <a:r>
              <a:rPr lang="en-US" sz="2600" dirty="0" smtClean="0">
                <a:latin typeface="Cambria Math" panose="02040503050406030204" pitchFamily="18" charset="0"/>
                <a:ea typeface="Cambria Math" panose="02040503050406030204" pitchFamily="18" charset="0"/>
              </a:rPr>
              <a:t>100</a:t>
            </a:r>
            <a:r>
              <a:rPr lang="en-US" sz="2800" dirty="0" smtClean="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721629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Potential Solutions</a:t>
            </a:r>
            <a:endParaRPr lang="en-US" dirty="0"/>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fld id="{D4D2B188-1D62-4FCA-8363-938AD4629BBB}" type="slidenum">
              <a:rPr lang="en-US" smtClean="0">
                <a:solidFill>
                  <a:prstClr val="black">
                    <a:tint val="75000"/>
                  </a:prstClr>
                </a:solidFill>
              </a:rPr>
              <a:pPr/>
              <a:t>33</a:t>
            </a:fld>
            <a:r>
              <a:rPr lang="en-US" dirty="0" smtClean="0">
                <a:solidFill>
                  <a:prstClr val="black">
                    <a:tint val="75000"/>
                  </a:prstClr>
                </a:solidFill>
              </a:rPr>
              <a:t> </a:t>
            </a:r>
            <a:endParaRPr lang="en-US" dirty="0">
              <a:solidFill>
                <a:prstClr val="black">
                  <a:tint val="75000"/>
                </a:prstClr>
              </a:solidFill>
            </a:endParaRP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Calibri"/>
              </a:rPr>
              <a:t>Cost</a:t>
            </a:r>
            <a:endParaRPr lang="en-US" sz="4000" dirty="0">
              <a:solidFill>
                <a:prstClr val="white"/>
              </a:solidFill>
              <a:latin typeface="Calibri"/>
            </a:endParaRP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indent="-282575">
              <a:buFont typeface="Arial" panose="020B0604020202020204" pitchFamily="34" charset="0"/>
              <a:buChar char="•"/>
            </a:pPr>
            <a:r>
              <a:rPr lang="en-US" sz="3200" dirty="0" smtClean="0">
                <a:solidFill>
                  <a:prstClr val="black"/>
                </a:solidFill>
                <a:latin typeface="Calibri Light"/>
              </a:rPr>
              <a:t>Make better DRAM chips</a:t>
            </a:r>
            <a:endParaRPr lang="en-US" sz="3200" dirty="0">
              <a:solidFill>
                <a:prstClr val="black"/>
              </a:solidFill>
              <a:latin typeface="Calibri Light"/>
            </a:endParaRP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Calibri"/>
              </a:rPr>
              <a:t>Cost, Power</a:t>
            </a:r>
            <a:endParaRPr lang="en-US" sz="4000" dirty="0">
              <a:solidFill>
                <a:prstClr val="white"/>
              </a:solidFill>
              <a:latin typeface="Calibri"/>
            </a:endParaRP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indent="-282575">
              <a:buFont typeface="Arial" panose="020B0604020202020204" pitchFamily="34" charset="0"/>
              <a:buChar char="•"/>
            </a:pPr>
            <a:r>
              <a:rPr lang="en-US" sz="3200" dirty="0" smtClean="0">
                <a:solidFill>
                  <a:prstClr val="black"/>
                </a:solidFill>
                <a:latin typeface="Calibri Light"/>
              </a:rPr>
              <a:t>Sophisticated ECC</a:t>
            </a:r>
            <a:endParaRPr lang="en-US" sz="3200" dirty="0">
              <a:solidFill>
                <a:prstClr val="black"/>
              </a:solidFill>
              <a:latin typeface="Calibri Light"/>
            </a:endParaRP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Calibri"/>
              </a:rPr>
              <a:t>Power, Performance</a:t>
            </a:r>
            <a:endParaRPr lang="en-US" sz="4000" dirty="0">
              <a:solidFill>
                <a:prstClr val="white"/>
              </a:solidFill>
              <a:latin typeface="Calibri"/>
            </a:endParaRP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indent="-282575">
              <a:buFont typeface="Arial" panose="020B0604020202020204" pitchFamily="34" charset="0"/>
              <a:buChar char="•"/>
            </a:pPr>
            <a:r>
              <a:rPr lang="en-US" sz="3200" dirty="0" smtClean="0">
                <a:solidFill>
                  <a:prstClr val="black"/>
                </a:solidFill>
                <a:latin typeface="Calibri Light"/>
              </a:rPr>
              <a:t>Refresh frequently</a:t>
            </a:r>
            <a:endParaRPr lang="en-US" sz="3200" dirty="0">
              <a:solidFill>
                <a:prstClr val="black"/>
              </a:solidFill>
              <a:latin typeface="Calibri Light"/>
            </a:endParaRP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Calibri"/>
              </a:rPr>
              <a:t>Cost, Power, Complexity</a:t>
            </a:r>
            <a:endParaRPr lang="en-US" sz="4000" dirty="0">
              <a:solidFill>
                <a:prstClr val="white"/>
              </a:solidFill>
              <a:latin typeface="Calibri"/>
            </a:endParaRP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indent="-282575">
              <a:buFont typeface="Arial" panose="020B0604020202020204" pitchFamily="34" charset="0"/>
              <a:buChar char="•"/>
            </a:pPr>
            <a:r>
              <a:rPr lang="en-US" sz="3200" dirty="0" smtClean="0">
                <a:solidFill>
                  <a:prstClr val="black"/>
                </a:solidFill>
                <a:latin typeface="Calibri Light"/>
              </a:rPr>
              <a:t>Access counters </a:t>
            </a:r>
            <a:endParaRPr lang="en-US" sz="3200" dirty="0">
              <a:solidFill>
                <a:prstClr val="black"/>
              </a:solidFill>
              <a:latin typeface="Calibri Light"/>
            </a:endParaRPr>
          </a:p>
        </p:txBody>
      </p:sp>
    </p:spTree>
    <p:extLst>
      <p:ext uri="{BB962C8B-B14F-4D97-AF65-F5344CB8AC3E}">
        <p14:creationId xmlns:p14="http://schemas.microsoft.com/office/powerpoint/2010/main" val="35624198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Naive Solutions</a:t>
            </a:r>
            <a:endParaRPr lang="en-US" dirty="0"/>
          </a:p>
        </p:txBody>
      </p:sp>
      <p:sp>
        <p:nvSpPr>
          <p:cNvPr id="3" name="Content Placeholder 2"/>
          <p:cNvSpPr>
            <a:spLocks noGrp="1"/>
          </p:cNvSpPr>
          <p:nvPr>
            <p:ph idx="1"/>
          </p:nvPr>
        </p:nvSpPr>
        <p:spPr/>
        <p:txBody>
          <a:bodyPr/>
          <a:lstStyle/>
          <a:p>
            <a:pPr marL="0" indent="0">
              <a:buNone/>
            </a:pPr>
            <a:r>
              <a:rPr lang="en-US" sz="3200" i="1" dirty="0" smtClean="0">
                <a:solidFill>
                  <a:schemeClr val="tx2"/>
                </a:solidFill>
              </a:rPr>
              <a:t>❶</a:t>
            </a:r>
            <a:r>
              <a:rPr lang="en-US" dirty="0" smtClean="0"/>
              <a:t> </a:t>
            </a:r>
            <a:r>
              <a:rPr lang="en-US" i="1" dirty="0" smtClean="0">
                <a:solidFill>
                  <a:schemeClr val="tx2"/>
                </a:solidFill>
              </a:rPr>
              <a:t>Throttle accesses to same row</a:t>
            </a:r>
          </a:p>
          <a:p>
            <a:pPr lvl="1"/>
            <a:r>
              <a:rPr lang="en-US" sz="2800" dirty="0" smtClean="0"/>
              <a:t>Limit access-interval: </a:t>
            </a:r>
            <a:r>
              <a:rPr lang="en-US" sz="2600" dirty="0" smtClean="0">
                <a:solidFill>
                  <a:srgbClr val="FF0000"/>
                </a:solidFill>
                <a:latin typeface="Cambria Math" panose="02040503050406030204" pitchFamily="18" charset="0"/>
                <a:ea typeface="Cambria Math" panose="02040503050406030204" pitchFamily="18" charset="0"/>
              </a:rPr>
              <a:t>≥500ns</a:t>
            </a:r>
          </a:p>
          <a:p>
            <a:pPr lvl="1"/>
            <a:r>
              <a:rPr lang="en-US" sz="2800" dirty="0" smtClean="0">
                <a:ea typeface="Cambria Math" panose="02040503050406030204" pitchFamily="18" charset="0"/>
              </a:rPr>
              <a:t>Limit number of accesses: </a:t>
            </a:r>
            <a:r>
              <a:rPr lang="en-US" sz="2600" dirty="0" smtClean="0">
                <a:solidFill>
                  <a:srgbClr val="FF0000"/>
                </a:solidFill>
                <a:latin typeface="Cambria Math" panose="02040503050406030204" pitchFamily="18" charset="0"/>
                <a:ea typeface="Cambria Math" panose="02040503050406030204" pitchFamily="18" charset="0"/>
              </a:rPr>
              <a:t>≤128K</a:t>
            </a:r>
            <a:r>
              <a:rPr lang="en-US" sz="2600" dirty="0" smtClean="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smtClean="0"/>
          </a:p>
          <a:p>
            <a:pPr marL="0" indent="0">
              <a:buNone/>
            </a:pPr>
            <a:r>
              <a:rPr lang="en-US" sz="3200" i="1" dirty="0" smtClean="0">
                <a:solidFill>
                  <a:schemeClr val="tx2"/>
                </a:solidFill>
              </a:rPr>
              <a:t>❷ </a:t>
            </a:r>
            <a:r>
              <a:rPr lang="en-US" i="1" dirty="0" smtClean="0">
                <a:solidFill>
                  <a:schemeClr val="tx2"/>
                </a:solidFill>
              </a:rPr>
              <a:t>Refresh more frequently</a:t>
            </a:r>
          </a:p>
          <a:p>
            <a:pPr lvl="1"/>
            <a:r>
              <a:rPr lang="en-US" sz="2800" dirty="0" smtClean="0"/>
              <a:t>Shorten refresh-interval by </a:t>
            </a:r>
            <a:r>
              <a:rPr lang="en-US" sz="2600" dirty="0" smtClean="0">
                <a:solidFill>
                  <a:srgbClr val="FF0000"/>
                </a:solidFill>
                <a:latin typeface="Cambria Math" panose="02040503050406030204" pitchFamily="18" charset="0"/>
                <a:ea typeface="Cambria Math" panose="02040503050406030204" pitchFamily="18" charset="0"/>
              </a:rPr>
              <a:t>~7x</a:t>
            </a:r>
          </a:p>
          <a:p>
            <a:endParaRPr lang="en-US" dirty="0" smtClean="0">
              <a:ea typeface="Cambria Math" panose="02040503050406030204" pitchFamily="18" charset="0"/>
            </a:endParaRPr>
          </a:p>
          <a:p>
            <a:pPr marL="0" indent="0">
              <a:buNone/>
            </a:pPr>
            <a:r>
              <a:rPr lang="en-US" i="1" dirty="0" smtClean="0">
                <a:solidFill>
                  <a:srgbClr val="FF0000"/>
                </a:solidFill>
                <a:ea typeface="Cambria Math" panose="02040503050406030204" pitchFamily="18" charset="0"/>
              </a:rPr>
              <a:t>Both naive solutions introduce significant overhead in performance</a:t>
            </a:r>
            <a:r>
              <a:rPr lang="en-US" i="1" dirty="0">
                <a:solidFill>
                  <a:srgbClr val="FF0000"/>
                </a:solidFill>
                <a:ea typeface="Cambria Math" panose="02040503050406030204" pitchFamily="18" charset="0"/>
              </a:rPr>
              <a:t> </a:t>
            </a:r>
            <a:r>
              <a:rPr lang="en-US" i="1" dirty="0" smtClean="0">
                <a:solidFill>
                  <a:srgbClr val="FF0000"/>
                </a:solidFill>
                <a:ea typeface="Cambria Math" panose="02040503050406030204" pitchFamily="18" charset="0"/>
              </a:rPr>
              <a:t>and power</a:t>
            </a:r>
            <a:endParaRPr lang="en-US" i="1" dirty="0">
              <a:solidFill>
                <a:srgbClr val="FF0000"/>
              </a:solidFill>
              <a:ea typeface="Cambria Math" panose="02040503050406030204" pitchFamily="18" charset="0"/>
            </a:endParaRP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205547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Apple’s Patch for </a:t>
            </a:r>
            <a:r>
              <a:rPr lang="en-US" dirty="0" err="1" smtClean="0"/>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a:t>
            </a:r>
            <a:r>
              <a:rPr lang="en-US" dirty="0" smtClean="0">
                <a:hlinkClick r:id="rId2"/>
              </a:rPr>
              <a:t>HT204934</a:t>
            </a:r>
            <a:r>
              <a:rPr lang="en-US" dirty="0" smtClean="0"/>
              <a:t> </a:t>
            </a:r>
          </a:p>
          <a:p>
            <a:endParaRPr lang="en-US" dirty="0" smtClean="0"/>
          </a:p>
          <a:p>
            <a:endParaRPr lang="en-US" dirty="0" smtClean="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 name="TextBox 3"/>
          <p:cNvSpPr txBox="1"/>
          <p:nvPr/>
        </p:nvSpPr>
        <p:spPr>
          <a:xfrm>
            <a:off x="2286234" y="5805264"/>
            <a:ext cx="4229982" cy="369332"/>
          </a:xfrm>
          <a:prstGeom prst="rect">
            <a:avLst/>
          </a:prstGeom>
          <a:noFill/>
        </p:spPr>
        <p:txBody>
          <a:bodyPr wrap="none" rtlCol="0">
            <a:spAutoFit/>
          </a:bodyPr>
          <a:lstStyle/>
          <a:p>
            <a:r>
              <a:rPr lang="en-US" dirty="0" smtClean="0">
                <a:solidFill>
                  <a:srgbClr val="0000FF"/>
                </a:solidFill>
                <a:latin typeface="Tahoma"/>
              </a:rPr>
              <a:t>HP and Lenovo released similar patches</a:t>
            </a:r>
            <a:endParaRPr lang="en-US" dirty="0">
              <a:solidFill>
                <a:srgbClr val="0000FF"/>
              </a:solidFill>
              <a:latin typeface="Tahoma"/>
            </a:endParaRPr>
          </a:p>
        </p:txBody>
      </p:sp>
    </p:spTree>
    <p:extLst>
      <p:ext uri="{BB962C8B-B14F-4D97-AF65-F5344CB8AC3E}">
        <p14:creationId xmlns:p14="http://schemas.microsoft.com/office/powerpoint/2010/main" val="36974154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Solution</a:t>
            </a:r>
            <a:endParaRPr lang="en-US" dirty="0"/>
          </a:p>
        </p:txBody>
      </p:sp>
      <p:sp>
        <p:nvSpPr>
          <p:cNvPr id="3" name="Content Placeholder 2"/>
          <p:cNvSpPr>
            <a:spLocks noGrp="1"/>
          </p:cNvSpPr>
          <p:nvPr>
            <p:ph idx="1"/>
          </p:nvPr>
        </p:nvSpPr>
        <p:spPr/>
        <p:txBody>
          <a:bodyPr/>
          <a:lstStyle/>
          <a:p>
            <a:pPr>
              <a:lnSpc>
                <a:spcPct val="100000"/>
              </a:lnSpc>
            </a:pPr>
            <a:r>
              <a:rPr lang="en-US" b="1" dirty="0" smtClean="0">
                <a:solidFill>
                  <a:schemeClr val="tx2"/>
                </a:solidFill>
              </a:rPr>
              <a:t>PARA: </a:t>
            </a:r>
            <a:r>
              <a:rPr lang="en-US" sz="3200" i="1" u="sng" dirty="0" smtClean="0">
                <a:solidFill>
                  <a:schemeClr val="tx2"/>
                </a:solidFill>
              </a:rPr>
              <a:t>P</a:t>
            </a:r>
            <a:r>
              <a:rPr lang="en-US" sz="3200" i="1" dirty="0" smtClean="0">
                <a:solidFill>
                  <a:schemeClr val="tx2"/>
                </a:solidFill>
              </a:rPr>
              <a:t>robabilistic </a:t>
            </a:r>
            <a:r>
              <a:rPr lang="en-US" sz="3200" i="1" u="sng" dirty="0" smtClean="0">
                <a:solidFill>
                  <a:schemeClr val="tx2"/>
                </a:solidFill>
              </a:rPr>
              <a:t>A</a:t>
            </a:r>
            <a:r>
              <a:rPr lang="en-US" sz="3200" i="1" dirty="0" smtClean="0">
                <a:solidFill>
                  <a:schemeClr val="tx2"/>
                </a:solidFill>
              </a:rPr>
              <a:t>djacent </a:t>
            </a:r>
            <a:r>
              <a:rPr lang="en-US" sz="3200" i="1" u="sng" dirty="0" smtClean="0">
                <a:solidFill>
                  <a:schemeClr val="tx2"/>
                </a:solidFill>
              </a:rPr>
              <a:t>R</a:t>
            </a:r>
            <a:r>
              <a:rPr lang="en-US" sz="3200" i="1" dirty="0" smtClean="0">
                <a:solidFill>
                  <a:schemeClr val="tx2"/>
                </a:solidFill>
              </a:rPr>
              <a:t>ow </a:t>
            </a:r>
            <a:r>
              <a:rPr lang="en-US" sz="3200" i="1" u="sng" dirty="0" smtClean="0">
                <a:solidFill>
                  <a:schemeClr val="tx2"/>
                </a:solidFill>
              </a:rPr>
              <a:t>A</a:t>
            </a:r>
            <a:r>
              <a:rPr lang="en-US" sz="3200" i="1" dirty="0" smtClean="0">
                <a:solidFill>
                  <a:schemeClr val="tx2"/>
                </a:solidFill>
              </a:rPr>
              <a:t>ctivation</a:t>
            </a:r>
          </a:p>
          <a:p>
            <a:pPr>
              <a:lnSpc>
                <a:spcPct val="100000"/>
              </a:lnSpc>
            </a:pPr>
            <a:endParaRPr lang="en-US" sz="600" b="1" dirty="0" smtClean="0">
              <a:solidFill>
                <a:schemeClr val="tx2"/>
              </a:solidFill>
            </a:endParaRPr>
          </a:p>
          <a:p>
            <a:pPr>
              <a:lnSpc>
                <a:spcPct val="100000"/>
              </a:lnSpc>
            </a:pPr>
            <a:r>
              <a:rPr lang="en-US" b="1" dirty="0" smtClean="0">
                <a:solidFill>
                  <a:schemeClr val="tx2"/>
                </a:solidFill>
              </a:rPr>
              <a:t>Key Idea</a:t>
            </a:r>
            <a:endParaRPr lang="en-US" sz="3200" i="1" dirty="0" smtClean="0">
              <a:solidFill>
                <a:schemeClr val="tx2"/>
              </a:solidFill>
            </a:endParaRPr>
          </a:p>
          <a:p>
            <a:pPr lvl="1">
              <a:lnSpc>
                <a:spcPct val="100000"/>
              </a:lnSpc>
            </a:pPr>
            <a:r>
              <a:rPr lang="en-US" sz="2800" b="1" dirty="0" smtClean="0">
                <a:solidFill>
                  <a:srgbClr val="0000FF"/>
                </a:solidFill>
              </a:rPr>
              <a:t>After closing a row, we activate (i.e., refresh) one of its neighbors with a low probability</a:t>
            </a:r>
            <a:r>
              <a:rPr lang="en-US" sz="2800" dirty="0" smtClean="0"/>
              <a:t>: </a:t>
            </a:r>
            <a:r>
              <a:rPr lang="en-US" sz="2600" dirty="0" smtClean="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smtClean="0">
              <a:solidFill>
                <a:schemeClr val="tx2"/>
              </a:solidFill>
              <a:ea typeface="Cambria Math" panose="02040503050406030204" pitchFamily="18" charset="0"/>
            </a:endParaRPr>
          </a:p>
          <a:p>
            <a:pPr>
              <a:lnSpc>
                <a:spcPct val="100000"/>
              </a:lnSpc>
            </a:pPr>
            <a:r>
              <a:rPr lang="en-US" b="1" dirty="0" smtClean="0">
                <a:solidFill>
                  <a:schemeClr val="tx2"/>
                </a:solidFill>
                <a:ea typeface="Cambria Math" panose="02040503050406030204" pitchFamily="18" charset="0"/>
              </a:rPr>
              <a:t>Reliability Guarantee</a:t>
            </a:r>
            <a:endParaRPr lang="en-US" sz="3200" i="1" dirty="0" smtClean="0">
              <a:solidFill>
                <a:schemeClr val="tx2"/>
              </a:solidFill>
              <a:ea typeface="Cambria Math" panose="02040503050406030204" pitchFamily="18" charset="0"/>
            </a:endParaRPr>
          </a:p>
          <a:p>
            <a:pPr lvl="1"/>
            <a:r>
              <a:rPr lang="en-US" sz="2800" dirty="0" smtClean="0"/>
              <a:t>When </a:t>
            </a:r>
            <a:r>
              <a:rPr lang="en-US" sz="2600" dirty="0" smtClean="0">
                <a:latin typeface="Cambria Math" panose="02040503050406030204" pitchFamily="18" charset="0"/>
                <a:ea typeface="Cambria Math" panose="02040503050406030204" pitchFamily="18" charset="0"/>
                <a:cs typeface="Courier New" panose="02070309020205020404" pitchFamily="49" charset="0"/>
              </a:rPr>
              <a:t>p=0.005</a:t>
            </a:r>
            <a:r>
              <a:rPr lang="en-US" sz="2800" dirty="0" smtClean="0"/>
              <a:t>, errors in one year</a:t>
            </a:r>
            <a:r>
              <a:rPr lang="en-US" sz="2800" dirty="0"/>
              <a:t>: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a:t>
            </a:r>
            <a:r>
              <a:rPr lang="en-US" sz="2800" dirty="0" smtClean="0">
                <a:ea typeface="Cambria Math" panose="02040503050406030204" pitchFamily="18" charset="0"/>
              </a:rPr>
              <a:t>vary the strength of protection against errors</a:t>
            </a:r>
            <a:endParaRPr lang="en-US" sz="2800" dirty="0">
              <a:ea typeface="Cambria Math" panose="02040503050406030204" pitchFamily="18" charset="0"/>
            </a:endParaRP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smtClean="0"/>
          </a:p>
        </p:txBody>
      </p:sp>
      <p:sp>
        <p:nvSpPr>
          <p:cNvPr id="5" name="Slide Number Placeholder 4"/>
          <p:cNvSpPr>
            <a:spLocks noGrp="1"/>
          </p:cNvSpPr>
          <p:nvPr>
            <p:ph type="sldNum" sz="quarter" idx="12"/>
          </p:nvPr>
        </p:nvSpPr>
        <p:spPr/>
        <p:txBody>
          <a:bodyPr/>
          <a:lstStyle/>
          <a:p>
            <a:fld id="{D4D2B188-1D62-4FCA-8363-938AD4629BBB}" type="slidenum">
              <a:rPr lang="en-US" smtClean="0"/>
              <a:pPr/>
              <a:t>36</a:t>
            </a:fld>
            <a:endParaRPr lang="en-US"/>
          </a:p>
        </p:txBody>
      </p:sp>
    </p:spTree>
    <p:extLst>
      <p:ext uri="{BB962C8B-B14F-4D97-AF65-F5344CB8AC3E}">
        <p14:creationId xmlns:p14="http://schemas.microsoft.com/office/powerpoint/2010/main" val="441458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PARA</a:t>
            </a:r>
            <a:endParaRPr lang="en-US" dirty="0"/>
          </a:p>
        </p:txBody>
      </p:sp>
      <p:sp>
        <p:nvSpPr>
          <p:cNvPr id="3" name="Content Placeholder 2"/>
          <p:cNvSpPr>
            <a:spLocks noGrp="1"/>
          </p:cNvSpPr>
          <p:nvPr>
            <p:ph idx="1"/>
          </p:nvPr>
        </p:nvSpPr>
        <p:spPr/>
        <p:txBody>
          <a:bodyPr/>
          <a:lstStyle/>
          <a:p>
            <a:r>
              <a:rPr lang="en-US" sz="3200" i="1" dirty="0" smtClean="0">
                <a:solidFill>
                  <a:schemeClr val="tx2"/>
                </a:solidFill>
                <a:sym typeface="Wingdings" panose="05000000000000000000" pitchFamily="2" charset="2"/>
              </a:rPr>
              <a:t>PARA refreshes rows infrequently</a:t>
            </a:r>
          </a:p>
          <a:p>
            <a:pPr lvl="1"/>
            <a:r>
              <a:rPr lang="en-US" sz="2800" dirty="0" smtClean="0">
                <a:sym typeface="Wingdings" panose="05000000000000000000" pitchFamily="2" charset="2"/>
              </a:rPr>
              <a:t>Low power</a:t>
            </a:r>
          </a:p>
          <a:p>
            <a:pPr lvl="1"/>
            <a:r>
              <a:rPr lang="en-US" sz="2800" dirty="0" smtClean="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smtClean="0"/>
              <a:t>Maximum slowdown: </a:t>
            </a:r>
            <a:r>
              <a:rPr lang="en-US" sz="2600" dirty="0" smtClean="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smtClean="0">
                <a:solidFill>
                  <a:schemeClr val="tx2"/>
                </a:solidFill>
              </a:rPr>
              <a:t>PARA is stateless</a:t>
            </a:r>
          </a:p>
          <a:p>
            <a:pPr lvl="1"/>
            <a:r>
              <a:rPr lang="en-US" sz="2800" dirty="0" smtClean="0">
                <a:sym typeface="Wingdings" panose="05000000000000000000" pitchFamily="2" charset="2"/>
              </a:rPr>
              <a:t>Low </a:t>
            </a:r>
            <a:r>
              <a:rPr lang="en-US" sz="2800" dirty="0">
                <a:sym typeface="Wingdings" panose="05000000000000000000" pitchFamily="2" charset="2"/>
              </a:rPr>
              <a:t>cost</a:t>
            </a:r>
          </a:p>
          <a:p>
            <a:pPr lvl="1"/>
            <a:r>
              <a:rPr lang="en-US" sz="2800" dirty="0">
                <a:sym typeface="Wingdings" panose="05000000000000000000" pitchFamily="2" charset="2"/>
              </a:rPr>
              <a:t>Low </a:t>
            </a:r>
            <a:r>
              <a:rPr lang="en-US" sz="2800" dirty="0" smtClean="0">
                <a:sym typeface="Wingdings" panose="05000000000000000000" pitchFamily="2" charset="2"/>
              </a:rPr>
              <a:t>complexity</a:t>
            </a:r>
          </a:p>
          <a:p>
            <a:endParaRPr lang="en-US" sz="2000" i="1" dirty="0" smtClean="0">
              <a:solidFill>
                <a:srgbClr val="FF0000"/>
              </a:solidFill>
              <a:ea typeface="Cambria Math" panose="02040503050406030204" pitchFamily="18" charset="0"/>
            </a:endParaRPr>
          </a:p>
          <a:p>
            <a:r>
              <a:rPr lang="en-US" sz="3200" i="1" dirty="0" smtClean="0">
                <a:solidFill>
                  <a:srgbClr val="FF0000"/>
                </a:solidFill>
                <a:ea typeface="Cambria Math" panose="02040503050406030204" pitchFamily="18" charset="0"/>
              </a:rPr>
              <a:t>PARA </a:t>
            </a:r>
            <a:r>
              <a:rPr lang="en-US" sz="3200" i="1" dirty="0">
                <a:solidFill>
                  <a:srgbClr val="FF0000"/>
                </a:solidFill>
                <a:ea typeface="Cambria Math" panose="02040503050406030204" pitchFamily="18" charset="0"/>
              </a:rPr>
              <a:t>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fld id="{D4D2B188-1D62-4FCA-8363-938AD4629BBB}" type="slidenum">
              <a:rPr lang="en-US" smtClean="0"/>
              <a:pPr/>
              <a:t>37</a:t>
            </a:fld>
            <a:endParaRPr lang="en-US"/>
          </a:p>
        </p:txBody>
      </p:sp>
    </p:spTree>
    <p:extLst>
      <p:ext uri="{BB962C8B-B14F-4D97-AF65-F5344CB8AC3E}">
        <p14:creationId xmlns:p14="http://schemas.microsoft.com/office/powerpoint/2010/main" val="3295850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for PARA</a:t>
            </a:r>
            <a:endParaRPr lang="en-US" dirty="0"/>
          </a:p>
        </p:txBody>
      </p:sp>
      <p:sp>
        <p:nvSpPr>
          <p:cNvPr id="3" name="Content Placeholder 2"/>
          <p:cNvSpPr>
            <a:spLocks noGrp="1"/>
          </p:cNvSpPr>
          <p:nvPr>
            <p:ph idx="1"/>
          </p:nvPr>
        </p:nvSpPr>
        <p:spPr>
          <a:xfrm>
            <a:off x="107504" y="1066800"/>
            <a:ext cx="8928992" cy="5638800"/>
          </a:xfrm>
        </p:spPr>
        <p:txBody>
          <a:bodyPr/>
          <a:lstStyle/>
          <a:p>
            <a:r>
              <a:rPr lang="en-US" sz="3200" dirty="0" smtClean="0"/>
              <a:t>If implemented in </a:t>
            </a:r>
            <a:r>
              <a:rPr lang="en-US" sz="3200" dirty="0" smtClean="0">
                <a:solidFill>
                  <a:srgbClr val="0000FF"/>
                </a:solidFill>
              </a:rPr>
              <a:t>DRAM chip</a:t>
            </a:r>
          </a:p>
          <a:p>
            <a:pPr lvl="1"/>
            <a:r>
              <a:rPr lang="en-US" sz="2800" dirty="0" smtClean="0"/>
              <a:t>Enough slack in timing parameters</a:t>
            </a:r>
          </a:p>
          <a:p>
            <a:pPr lvl="1"/>
            <a:r>
              <a:rPr lang="en-US" sz="2800" dirty="0" smtClean="0"/>
              <a:t>Plenty of slack today: </a:t>
            </a:r>
          </a:p>
          <a:p>
            <a:pPr lvl="2"/>
            <a:r>
              <a:rPr lang="en-US" sz="1600" dirty="0" smtClean="0"/>
              <a:t>Lee et al., “</a:t>
            </a:r>
            <a:r>
              <a:rPr lang="en-US" sz="1600" b="1" dirty="0" smtClean="0">
                <a:solidFill>
                  <a:srgbClr val="660066"/>
                </a:solidFill>
              </a:rPr>
              <a:t>Adaptive-Latency DRAM: Optimizing DRAM Timing for the Common Case</a:t>
            </a:r>
            <a:r>
              <a:rPr lang="en-US" sz="1600" dirty="0" smtClean="0"/>
              <a:t>,” HPCA 2015.</a:t>
            </a:r>
          </a:p>
          <a:p>
            <a:pPr lvl="2"/>
            <a:r>
              <a:rPr lang="en-US" sz="1600" dirty="0" smtClean="0"/>
              <a:t>Chang et al., “</a:t>
            </a:r>
            <a:r>
              <a:rPr lang="en-US" sz="1600" b="1" dirty="0" smtClean="0">
                <a:solidFill>
                  <a:srgbClr val="660066"/>
                </a:solidFill>
              </a:rPr>
              <a:t>Understanding Latency Variation in Modern DRAM Chips</a:t>
            </a:r>
            <a:r>
              <a:rPr lang="en-US" sz="1600" dirty="0" smtClean="0"/>
              <a:t>,” SIGMETRICS 2016</a:t>
            </a:r>
            <a:r>
              <a:rPr lang="en-US" sz="1600" dirty="0" smtClean="0"/>
              <a:t>.</a:t>
            </a:r>
          </a:p>
          <a:p>
            <a:pPr lvl="2"/>
            <a:r>
              <a:rPr lang="en-US" sz="1600" dirty="0" smtClean="0"/>
              <a:t>Lee et al., “</a:t>
            </a:r>
            <a:r>
              <a:rPr lang="en-US" sz="1600" b="1" dirty="0" smtClean="0">
                <a:solidFill>
                  <a:srgbClr val="660066"/>
                </a:solidFill>
              </a:rPr>
              <a:t>Design-Induced </a:t>
            </a:r>
            <a:r>
              <a:rPr lang="en-US" sz="1600" b="1" dirty="0">
                <a:solidFill>
                  <a:srgbClr val="660066"/>
                </a:solidFill>
              </a:rPr>
              <a:t>Latency Variation in Modern DRAM Chips</a:t>
            </a:r>
            <a:r>
              <a:rPr lang="en-US" sz="1600" dirty="0" smtClean="0"/>
              <a:t>,” SIGMETRICS 2017.</a:t>
            </a:r>
          </a:p>
          <a:p>
            <a:pPr lvl="2"/>
            <a:r>
              <a:rPr lang="en-US" sz="1600" dirty="0"/>
              <a:t>Chang et al., </a:t>
            </a:r>
            <a:r>
              <a:rPr lang="en-US" sz="1600" dirty="0" smtClean="0"/>
              <a:t>“</a:t>
            </a:r>
            <a:r>
              <a:rPr lang="en-US" sz="1600" b="1" dirty="0">
                <a:solidFill>
                  <a:srgbClr val="660066"/>
                </a:solidFill>
              </a:rPr>
              <a:t>Understanding Reduced-Voltage </a:t>
            </a:r>
            <a:r>
              <a:rPr lang="en-US" sz="1600" b="1" dirty="0" smtClean="0">
                <a:solidFill>
                  <a:srgbClr val="660066"/>
                </a:solidFill>
              </a:rPr>
              <a:t>Operation in </a:t>
            </a:r>
            <a:r>
              <a:rPr lang="en-US" sz="1600" b="1" dirty="0">
                <a:solidFill>
                  <a:srgbClr val="660066"/>
                </a:solidFill>
              </a:rPr>
              <a:t>Modern DRAM </a:t>
            </a:r>
            <a:r>
              <a:rPr lang="en-US" sz="1600" b="1" dirty="0" smtClean="0">
                <a:solidFill>
                  <a:srgbClr val="660066"/>
                </a:solidFill>
              </a:rPr>
              <a:t>Devices</a:t>
            </a:r>
            <a:r>
              <a:rPr lang="en-US" sz="1600" dirty="0" smtClean="0"/>
              <a:t>,</a:t>
            </a:r>
            <a:r>
              <a:rPr lang="en-US" sz="1600" dirty="0"/>
              <a:t>” SIGMETRICS </a:t>
            </a:r>
            <a:r>
              <a:rPr lang="en-US" sz="1600" dirty="0" smtClean="0"/>
              <a:t>2017.</a:t>
            </a:r>
          </a:p>
          <a:p>
            <a:pPr lvl="2"/>
            <a:endParaRPr lang="en-US" sz="1600" dirty="0"/>
          </a:p>
          <a:p>
            <a:r>
              <a:rPr lang="en-US" sz="3200" dirty="0" smtClean="0"/>
              <a:t>If implemented in </a:t>
            </a:r>
            <a:r>
              <a:rPr lang="en-US" sz="3200" dirty="0" smtClean="0">
                <a:solidFill>
                  <a:srgbClr val="0000FF"/>
                </a:solidFill>
              </a:rPr>
              <a:t>memory controller</a:t>
            </a:r>
          </a:p>
          <a:p>
            <a:pPr lvl="1"/>
            <a:r>
              <a:rPr lang="en-US" sz="2800" dirty="0" smtClean="0"/>
              <a:t>Better coordination between memory controller and DRAM</a:t>
            </a:r>
          </a:p>
          <a:p>
            <a:pPr lvl="1"/>
            <a:r>
              <a:rPr lang="en-US" sz="2800" dirty="0" smtClean="0"/>
              <a:t>Memory controller should know which rows are physically adjacent</a:t>
            </a:r>
          </a:p>
          <a:p>
            <a:pPr lvl="1"/>
            <a:endParaRPr lang="en-US" sz="2800" dirty="0"/>
          </a:p>
          <a:p>
            <a:endParaRPr lang="en-US" dirty="0" smtClean="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1305644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a:t>
            </a:r>
            <a:r>
              <a:rPr lang="en-US" dirty="0" err="1" smtClean="0"/>
              <a:t>RowHammer</a:t>
            </a:r>
            <a:r>
              <a:rPr lang="en-US" dirty="0" smtClean="0"/>
              <a:t> Analysis</a:t>
            </a:r>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39</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1141916"/>
            <a:ext cx="9144000" cy="2359092"/>
          </a:xfrm>
          <a:prstGeom prst="rect">
            <a:avLst/>
          </a:prstGeom>
        </p:spPr>
      </p:pic>
      <p:pic>
        <p:nvPicPr>
          <p:cNvPr id="3" name="Picture 2"/>
          <p:cNvPicPr>
            <a:picLocks noChangeAspect="1"/>
          </p:cNvPicPr>
          <p:nvPr/>
        </p:nvPicPr>
        <p:blipFill>
          <a:blip r:embed="rId3"/>
          <a:stretch>
            <a:fillRect/>
          </a:stretch>
        </p:blipFill>
        <p:spPr>
          <a:xfrm>
            <a:off x="15324" y="4365104"/>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hlinkClick r:id="rId4"/>
              </a:rPr>
              <a:t>https://people.inf.ethz.ch/omutlu/pub/rowhammer-and-other-memory-issues_date17.</a:t>
            </a:r>
            <a:r>
              <a:rPr lang="en-US" sz="1500" dirty="0" smtClean="0">
                <a:hlinkClick r:id="rId4"/>
              </a:rPr>
              <a:t>pdf</a:t>
            </a:r>
            <a:r>
              <a:rPr lang="en-US" sz="1500" dirty="0" smtClean="0"/>
              <a:t> </a:t>
            </a:r>
            <a:endParaRPr lang="en-US" sz="1500" dirty="0"/>
          </a:p>
        </p:txBody>
      </p:sp>
    </p:spTree>
    <p:extLst>
      <p:ext uri="{BB962C8B-B14F-4D97-AF65-F5344CB8AC3E}">
        <p14:creationId xmlns:p14="http://schemas.microsoft.com/office/powerpoint/2010/main" val="42584024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Testing DRAM Scaling Issues …</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
        <p:nvSpPr>
          <p:cNvPr id="9" name="AutoShape 25"/>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2160721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Main Memory</a:t>
            </a:r>
            <a:endParaRPr lang="en-US" dirty="0"/>
          </a:p>
        </p:txBody>
      </p:sp>
      <p:sp>
        <p:nvSpPr>
          <p:cNvPr id="3" name="Content Placeholder 2"/>
          <p:cNvSpPr>
            <a:spLocks noGrp="1"/>
          </p:cNvSpPr>
          <p:nvPr>
            <p:ph idx="1"/>
          </p:nvPr>
        </p:nvSpPr>
        <p:spPr>
          <a:xfrm>
            <a:off x="228600" y="1052736"/>
            <a:ext cx="8610600" cy="5195664"/>
          </a:xfrm>
        </p:spPr>
        <p:txBody>
          <a:bodyPr/>
          <a:lstStyle/>
          <a:p>
            <a:r>
              <a:rPr lang="en-US" dirty="0" smtClean="0"/>
              <a:t>DRAM is becoming less reliable </a:t>
            </a:r>
            <a:r>
              <a:rPr lang="en-US" dirty="0" smtClean="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40</a:t>
            </a:fld>
            <a:endParaRPr lang="en-US" altLang="en-US">
              <a:solidFill>
                <a:srgbClr val="000000"/>
              </a:solidFill>
            </a:endParaRPr>
          </a:p>
        </p:txBody>
      </p:sp>
    </p:spTree>
    <p:extLst>
      <p:ext uri="{BB962C8B-B14F-4D97-AF65-F5344CB8AC3E}">
        <p14:creationId xmlns:p14="http://schemas.microsoft.com/office/powerpoint/2010/main" val="14602753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smtClean="0"/>
              <a:t>Large-Scale Failure Analysis of DRAM Chips</a:t>
            </a:r>
            <a:endParaRPr lang="en-US" dirty="0"/>
          </a:p>
        </p:txBody>
      </p:sp>
      <p:sp>
        <p:nvSpPr>
          <p:cNvPr id="3" name="Content Placeholder 2"/>
          <p:cNvSpPr>
            <a:spLocks noGrp="1"/>
          </p:cNvSpPr>
          <p:nvPr>
            <p:ph idx="1"/>
          </p:nvPr>
        </p:nvSpPr>
        <p:spPr>
          <a:xfrm>
            <a:off x="228600" y="980728"/>
            <a:ext cx="8610600" cy="5153025"/>
          </a:xfrm>
        </p:spPr>
        <p:txBody>
          <a:bodyPr/>
          <a:lstStyle/>
          <a:p>
            <a:r>
              <a:rPr lang="en-US" dirty="0" smtClean="0">
                <a:solidFill>
                  <a:srgbClr val="0000FF"/>
                </a:solidFill>
              </a:rPr>
              <a:t>Analysis and modeling of memory errors found in all of Facebook’s server fleet</a:t>
            </a:r>
          </a:p>
          <a:p>
            <a:endParaRPr lang="en-US" dirty="0" smtClean="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41</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4413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non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405F82"/>
                </a:solidFill>
                <a:latin typeface="Garamond"/>
                <a:sym typeface="Vista Sans OT Medium"/>
              </a:rPr>
              <a:t>quadratic</a:t>
            </a:r>
            <a:br>
              <a:rPr sz="3800" i="1" spc="-38" dirty="0">
                <a:solidFill>
                  <a:srgbClr val="405F82"/>
                </a:solidFill>
                <a:latin typeface="Garamond"/>
                <a:sym typeface="Vista Sans OT Medium"/>
              </a:rPr>
            </a:br>
            <a:r>
              <a:rPr sz="3800" i="1" spc="-38" dirty="0">
                <a:solidFill>
                  <a:srgbClr val="405F82"/>
                </a:solidFill>
                <a:latin typeface="Garamond"/>
                <a:sym typeface="Vista Sans OT Medium"/>
              </a:rPr>
              <a:t>increase in</a:t>
            </a:r>
            <a:br>
              <a:rPr sz="3800" i="1" spc="-38" dirty="0">
                <a:solidFill>
                  <a:srgbClr val="405F82"/>
                </a:solidFill>
                <a:latin typeface="Garamond"/>
                <a:sym typeface="Vista Sans OT Medium"/>
              </a:rPr>
            </a:br>
            <a:r>
              <a:rPr sz="3800" i="1" spc="-38" dirty="0">
                <a:solidFill>
                  <a:srgbClr val="405F82"/>
                </a:solidFill>
                <a:latin typeface="Garamond"/>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DRAM Reliability Reducing</a:t>
            </a:r>
            <a:endParaRPr sz="6100" b="0" spc="-60" dirty="0">
              <a:latin typeface="Tahoma"/>
            </a:endParaRPr>
          </a:p>
        </p:txBody>
      </p:sp>
      <p:pic>
        <p:nvPicPr>
          <p:cNvPr id="3" name="Picture 2"/>
          <p:cNvPicPr>
            <a:picLocks noChangeAspect="1"/>
          </p:cNvPicPr>
          <p:nvPr/>
        </p:nvPicPr>
        <p:blipFill>
          <a:blip r:embed="rId2"/>
          <a:stretch>
            <a:fillRect/>
          </a:stretch>
        </p:blipFill>
        <p:spPr>
          <a:xfrm>
            <a:off x="1331640" y="1196752"/>
            <a:ext cx="5419912" cy="5436411"/>
          </a:xfrm>
          <a:prstGeom prst="rect">
            <a:avLst/>
          </a:prstGeom>
        </p:spPr>
      </p:pic>
    </p:spTree>
    <p:extLst>
      <p:ext uri="{BB962C8B-B14F-4D97-AF65-F5344CB8AC3E}">
        <p14:creationId xmlns:p14="http://schemas.microsoft.com/office/powerpoint/2010/main" val="39791070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Main Memory</a:t>
            </a:r>
            <a:endParaRPr lang="en-US" dirty="0"/>
          </a:p>
        </p:txBody>
      </p:sp>
      <p:sp>
        <p:nvSpPr>
          <p:cNvPr id="3" name="Content Placeholder 2"/>
          <p:cNvSpPr>
            <a:spLocks noGrp="1"/>
          </p:cNvSpPr>
          <p:nvPr>
            <p:ph idx="1"/>
          </p:nvPr>
        </p:nvSpPr>
        <p:spPr>
          <a:xfrm>
            <a:off x="228600" y="1052736"/>
            <a:ext cx="8610600" cy="5195664"/>
          </a:xfrm>
        </p:spPr>
        <p:txBody>
          <a:bodyPr/>
          <a:lstStyle/>
          <a:p>
            <a:r>
              <a:rPr lang="en-US" dirty="0" smtClean="0"/>
              <a:t>DRAM is becoming less reliable </a:t>
            </a:r>
            <a:r>
              <a:rPr lang="en-US" dirty="0" smtClean="0">
                <a:sym typeface="Wingdings"/>
              </a:rPr>
              <a:t> more vulnerable</a:t>
            </a:r>
          </a:p>
          <a:p>
            <a:endParaRPr lang="en-US" dirty="0">
              <a:sym typeface="Wingdings"/>
            </a:endParaRPr>
          </a:p>
          <a:p>
            <a:r>
              <a:rPr lang="en-US" dirty="0" smtClean="0">
                <a:sym typeface="Wingdings"/>
              </a:rPr>
              <a:t>Due to difficulties in DRAM scaling, other problems may also appear (or they may be going unnoticed)</a:t>
            </a:r>
          </a:p>
          <a:p>
            <a:endParaRPr lang="en-US" dirty="0">
              <a:sym typeface="Wingdings"/>
            </a:endParaRPr>
          </a:p>
          <a:p>
            <a:r>
              <a:rPr lang="en-US" dirty="0" smtClean="0">
                <a:sym typeface="Wingdings"/>
              </a:rPr>
              <a:t>Some errors may already be slipping into the field</a:t>
            </a:r>
          </a:p>
          <a:p>
            <a:pPr lvl="1"/>
            <a:r>
              <a:rPr lang="en-US" dirty="0" smtClean="0">
                <a:sym typeface="Wingdings"/>
              </a:rPr>
              <a:t>Read disturb errors (</a:t>
            </a:r>
            <a:r>
              <a:rPr lang="en-US" dirty="0" err="1" smtClean="0">
                <a:sym typeface="Wingdings"/>
              </a:rPr>
              <a:t>Rowhammer</a:t>
            </a:r>
            <a:r>
              <a:rPr lang="en-US" dirty="0" smtClean="0">
                <a:sym typeface="Wingdings"/>
              </a:rPr>
              <a:t>)</a:t>
            </a:r>
          </a:p>
          <a:p>
            <a:pPr lvl="1"/>
            <a:r>
              <a:rPr lang="en-US" dirty="0" smtClean="0">
                <a:sym typeface="Wingdings"/>
              </a:rPr>
              <a:t>Retention errors</a:t>
            </a:r>
          </a:p>
          <a:p>
            <a:pPr lvl="1"/>
            <a:r>
              <a:rPr lang="en-US" dirty="0" smtClean="0">
                <a:sym typeface="Wingdings"/>
              </a:rPr>
              <a:t>Read errors, write errors</a:t>
            </a:r>
          </a:p>
          <a:p>
            <a:pPr lvl="1"/>
            <a:r>
              <a:rPr lang="en-US" dirty="0" smtClean="0">
                <a:sym typeface="Wingdings"/>
              </a:rPr>
              <a:t>…</a:t>
            </a:r>
          </a:p>
          <a:p>
            <a:endParaRPr lang="en-US" dirty="0">
              <a:sym typeface="Wingdings"/>
            </a:endParaRPr>
          </a:p>
          <a:p>
            <a:r>
              <a:rPr lang="en-US" dirty="0" smtClean="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43</a:t>
            </a:fld>
            <a:endParaRPr lang="en-US" altLang="en-US">
              <a:solidFill>
                <a:srgbClr val="000000"/>
              </a:solidFill>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4309581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Data Retention Time Failures</a:t>
            </a:r>
            <a:endParaRPr lang="en-US" dirty="0"/>
          </a:p>
        </p:txBody>
      </p:sp>
      <p:sp>
        <p:nvSpPr>
          <p:cNvPr id="3" name="Content Placeholder 2"/>
          <p:cNvSpPr>
            <a:spLocks noGrp="1"/>
          </p:cNvSpPr>
          <p:nvPr>
            <p:ph idx="1"/>
          </p:nvPr>
        </p:nvSpPr>
        <p:spPr/>
        <p:txBody>
          <a:bodyPr/>
          <a:lstStyle/>
          <a:p>
            <a:r>
              <a:rPr lang="en-US" dirty="0" smtClean="0"/>
              <a:t>Determining the </a:t>
            </a:r>
            <a:r>
              <a:rPr lang="en-US" dirty="0" smtClean="0"/>
              <a:t>data retention </a:t>
            </a:r>
            <a:r>
              <a:rPr lang="en-US" dirty="0" smtClean="0"/>
              <a:t>time of a cell/row is getting more difficult</a:t>
            </a:r>
          </a:p>
          <a:p>
            <a:endParaRPr lang="en-US" dirty="0"/>
          </a:p>
          <a:p>
            <a:r>
              <a:rPr lang="en-US" dirty="0" smtClean="0"/>
              <a:t>Retention failures may already be slipping into the field</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44</a:t>
            </a:fld>
            <a:endParaRPr lang="en-US" altLang="en-US">
              <a:solidFill>
                <a:srgbClr val="000000"/>
              </a:solidFill>
            </a:endParaRPr>
          </a:p>
        </p:txBody>
      </p:sp>
    </p:spTree>
    <p:extLst>
      <p:ext uri="{BB962C8B-B14F-4D97-AF65-F5344CB8AC3E}">
        <p14:creationId xmlns:p14="http://schemas.microsoft.com/office/powerpoint/2010/main" val="5832900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Analysis of Data Retention Failures </a:t>
            </a:r>
            <a:r>
              <a:rPr lang="en-US" sz="3000" b="1" dirty="0" smtClean="0"/>
              <a:t>[ISCA’13]</a:t>
            </a:r>
            <a:endParaRPr lang="en-US" sz="30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45</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5" y="1666155"/>
            <a:ext cx="8853554" cy="4067101"/>
          </a:xfrm>
          <a:prstGeom prst="rect">
            <a:avLst/>
          </a:prstGeom>
        </p:spPr>
      </p:pic>
    </p:spTree>
    <p:extLst>
      <p:ext uri="{BB962C8B-B14F-4D97-AF65-F5344CB8AC3E}">
        <p14:creationId xmlns:p14="http://schemas.microsoft.com/office/powerpoint/2010/main" val="14279340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smtClean="0">
                <a:solidFill>
                  <a:srgbClr val="FF0000"/>
                </a:solidFill>
                <a:latin typeface="Tahoma" charset="0"/>
                <a:ea typeface="ＭＳ Ｐゴシック" charset="0"/>
                <a:cs typeface="ＭＳ Ｐゴシック" charset="0"/>
              </a:rPr>
              <a:t>Data </a:t>
            </a:r>
            <a:r>
              <a:rPr lang="en-US" dirty="0">
                <a:solidFill>
                  <a:srgbClr val="FF0000"/>
                </a:solidFill>
                <a:latin typeface="Tahoma" charset="0"/>
                <a:ea typeface="ＭＳ Ｐゴシック" charset="0"/>
                <a:cs typeface="ＭＳ Ｐゴシック" charset="0"/>
              </a:rPr>
              <a:t>Pattern Dependence (DPD</a:t>
            </a:r>
            <a:r>
              <a:rPr lang="en-US" dirty="0" smtClean="0">
                <a:solidFill>
                  <a:srgbClr val="FF0000"/>
                </a:solidFill>
                <a:latin typeface="Tahoma" charset="0"/>
                <a:ea typeface="ＭＳ Ｐゴシック" charset="0"/>
                <a:cs typeface="ＭＳ Ｐゴシック" charset="0"/>
              </a:rPr>
              <a:t>) </a:t>
            </a:r>
            <a:r>
              <a:rPr lang="en-US" dirty="0" smtClean="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smtClean="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smtClean="0">
                <a:solidFill>
                  <a:srgbClr val="FF0000"/>
                </a:solidFill>
                <a:latin typeface="Tahoma" charset="0"/>
                <a:ea typeface="ＭＳ Ｐゴシック" charset="0"/>
                <a:cs typeface="ＭＳ Ｐゴシック" charset="0"/>
              </a:rPr>
              <a:t>Variable Retention Time (VRT) </a:t>
            </a:r>
            <a:r>
              <a:rPr lang="en-US" dirty="0" smtClean="0">
                <a:solidFill>
                  <a:srgbClr val="000000"/>
                </a:solidFill>
                <a:latin typeface="Tahoma" charset="0"/>
                <a:ea typeface="ＭＳ Ｐゴシック" charset="0"/>
                <a:cs typeface="ＭＳ Ｐゴシック" charset="0"/>
              </a:rPr>
              <a:t>phenomenon</a:t>
            </a:r>
            <a:endParaRPr lang="en-US" dirty="0">
              <a:solidFill>
                <a:srgbClr val="000000"/>
              </a:solidFill>
              <a:latin typeface="Tahoma" charset="0"/>
              <a:ea typeface="ＭＳ Ｐゴシック" charset="0"/>
              <a:cs typeface="ＭＳ Ｐゴシック" charset="0"/>
            </a:endParaRPr>
          </a:p>
        </p:txBody>
      </p:sp>
      <p:sp>
        <p:nvSpPr>
          <p:cNvPr id="2222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BADDEA-2833-0049-8538-3BDE34A5F6C9}" type="slidenum">
              <a:rPr lang="en-US" sz="1600">
                <a:solidFill>
                  <a:srgbClr val="000000"/>
                </a:solidFill>
                <a:latin typeface="Garamond" charset="0"/>
              </a:rPr>
              <a:pPr eaLnBrk="1" hangingPunct="1"/>
              <a:t>46</a:t>
            </a:fld>
            <a:endParaRPr lang="en-US" sz="1600">
              <a:solidFill>
                <a:srgbClr val="000000"/>
              </a:solidFill>
              <a:latin typeface="Garamond" charset="0"/>
            </a:endParaRPr>
          </a:p>
        </p:txBody>
      </p:sp>
    </p:spTree>
    <p:extLst>
      <p:ext uri="{BB962C8B-B14F-4D97-AF65-F5344CB8AC3E}">
        <p14:creationId xmlns:p14="http://schemas.microsoft.com/office/powerpoint/2010/main" val="3109536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D2CC19-049F-354C-8180-33C2AEE3F683}" type="slidenum">
              <a:rPr lang="en-US" sz="1600">
                <a:solidFill>
                  <a:srgbClr val="000000"/>
                </a:solidFill>
                <a:latin typeface="Garamond" charset="0"/>
              </a:rPr>
              <a:pPr eaLnBrk="1" hangingPunct="1"/>
              <a:t>47</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8160961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smtClean="0">
                <a:latin typeface="Tahoma" charset="0"/>
                <a:ea typeface="ＭＳ Ｐゴシック" charset="0"/>
              </a:rPr>
              <a:t>Electrical noise on the </a:t>
            </a:r>
            <a:r>
              <a:rPr lang="en-US" sz="2000" dirty="0" err="1" smtClean="0">
                <a:latin typeface="Tahoma" charset="0"/>
                <a:ea typeface="ＭＳ Ｐゴシック" charset="0"/>
              </a:rPr>
              <a:t>bitline</a:t>
            </a:r>
            <a:r>
              <a:rPr lang="en-US" sz="2000" dirty="0">
                <a:latin typeface="Tahoma" charset="0"/>
                <a:ea typeface="ＭＳ Ｐゴシック" charset="0"/>
              </a:rPr>
              <a:t> </a:t>
            </a:r>
            <a:r>
              <a:rPr lang="en-US" sz="2000" dirty="0" smtClean="0">
                <a:latin typeface="Tahoma" charset="0"/>
                <a:ea typeface="ＭＳ Ｐゴシック" charset="0"/>
              </a:rPr>
              <a:t>affects reliable sensing of a DRAM cell</a:t>
            </a:r>
          </a:p>
          <a:p>
            <a:pPr>
              <a:defRPr/>
            </a:pPr>
            <a:r>
              <a:rPr lang="en-US" sz="2000" dirty="0" smtClean="0">
                <a:latin typeface="Tahoma" charset="0"/>
                <a:ea typeface="ＭＳ Ｐゴシック" charset="0"/>
              </a:rPr>
              <a:t>The magnitude of this noise is affected by values of nearby cells via</a:t>
            </a:r>
          </a:p>
          <a:p>
            <a:pPr lvl="1">
              <a:defRPr/>
            </a:pPr>
            <a:r>
              <a:rPr lang="en-US" sz="2000" dirty="0" err="1" smtClean="0">
                <a:latin typeface="Tahoma" charset="0"/>
                <a:ea typeface="ＭＳ Ｐゴシック" charset="0"/>
              </a:rPr>
              <a:t>Bitline-bitline</a:t>
            </a:r>
            <a:r>
              <a:rPr lang="en-US" sz="2000" dirty="0" smtClean="0">
                <a:latin typeface="Tahoma" charset="0"/>
                <a:ea typeface="ＭＳ Ｐゴシック" charset="0"/>
              </a:rPr>
              <a:t> coupling </a:t>
            </a:r>
            <a:r>
              <a:rPr lang="en-US" sz="2000" dirty="0" smtClean="0">
                <a:latin typeface="Tahoma" charset="0"/>
                <a:ea typeface="ＭＳ Ｐゴシック" charset="0"/>
                <a:sym typeface="Wingdings" charset="0"/>
              </a:rPr>
              <a:t> electrical coupling between adjacent </a:t>
            </a:r>
            <a:r>
              <a:rPr lang="en-US" sz="2000" dirty="0" err="1" smtClean="0">
                <a:latin typeface="Tahoma" charset="0"/>
                <a:ea typeface="ＭＳ Ｐゴシック" charset="0"/>
                <a:sym typeface="Wingdings" charset="0"/>
              </a:rPr>
              <a:t>bitlines</a:t>
            </a:r>
            <a:endParaRPr lang="en-US" sz="2000" dirty="0" smtClean="0">
              <a:latin typeface="Tahoma" charset="0"/>
              <a:ea typeface="ＭＳ Ｐゴシック" charset="0"/>
            </a:endParaRPr>
          </a:p>
          <a:p>
            <a:pPr lvl="1">
              <a:defRPr/>
            </a:pPr>
            <a:r>
              <a:rPr lang="en-US" sz="2000" dirty="0" err="1" smtClean="0">
                <a:latin typeface="Tahoma" charset="0"/>
                <a:ea typeface="ＭＳ Ｐゴシック" charset="0"/>
              </a:rPr>
              <a:t>Bitline-wordline</a:t>
            </a:r>
            <a:r>
              <a:rPr lang="en-US" sz="2000" dirty="0" smtClean="0">
                <a:latin typeface="Tahoma" charset="0"/>
                <a:ea typeface="ＭＳ Ｐゴシック" charset="0"/>
              </a:rPr>
              <a:t> coupling </a:t>
            </a:r>
            <a:r>
              <a:rPr lang="en-US" sz="2000" dirty="0" smtClean="0">
                <a:latin typeface="Tahoma" charset="0"/>
                <a:ea typeface="ＭＳ Ｐゴシック" charset="0"/>
                <a:sym typeface="Wingdings" charset="0"/>
              </a:rPr>
              <a:t> electrical coupling between each </a:t>
            </a:r>
            <a:r>
              <a:rPr lang="en-US" sz="2000" dirty="0" err="1" smtClean="0">
                <a:latin typeface="Tahoma" charset="0"/>
                <a:ea typeface="ＭＳ Ｐゴシック" charset="0"/>
                <a:sym typeface="Wingdings" charset="0"/>
              </a:rPr>
              <a:t>bitline</a:t>
            </a:r>
            <a:r>
              <a:rPr lang="en-US" sz="2000" dirty="0" smtClean="0">
                <a:latin typeface="Tahoma" charset="0"/>
                <a:ea typeface="ＭＳ Ｐゴシック" charset="0"/>
                <a:sym typeface="Wingdings" charset="0"/>
              </a:rPr>
              <a:t> and the activated </a:t>
            </a:r>
            <a:r>
              <a:rPr lang="en-US" sz="2000" dirty="0" err="1" smtClean="0">
                <a:latin typeface="Tahoma" charset="0"/>
                <a:ea typeface="ＭＳ Ｐゴシック" charset="0"/>
                <a:sym typeface="Wingdings" charset="0"/>
              </a:rPr>
              <a:t>wordline</a:t>
            </a:r>
            <a:endParaRPr lang="en-US" sz="2000" dirty="0" smtClean="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smtClean="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smtClean="0">
              <a:latin typeface="Tahoma" charset="0"/>
              <a:ea typeface="ＭＳ Ｐゴシック" charset="0"/>
              <a:sym typeface="Wingdings" charset="0"/>
            </a:endParaRPr>
          </a:p>
          <a:p>
            <a:pPr>
              <a:defRPr/>
            </a:pPr>
            <a:r>
              <a:rPr lang="en-US" dirty="0">
                <a:solidFill>
                  <a:srgbClr val="FF0000"/>
                </a:solidFill>
                <a:latin typeface="Tahoma" charset="0"/>
                <a:ea typeface="ＭＳ Ｐゴシック" charset="0"/>
              </a:rPr>
              <a:t>R</a:t>
            </a:r>
            <a:r>
              <a:rPr lang="en-US" dirty="0" smtClean="0">
                <a:solidFill>
                  <a:srgbClr val="FF0000"/>
                </a:solidFill>
                <a:latin typeface="Tahoma" charset="0"/>
                <a:ea typeface="ＭＳ Ｐゴシック" charset="0"/>
              </a:rPr>
              <a:t>etention time of a cell depends on data patterns stored in nearby cells </a:t>
            </a:r>
          </a:p>
          <a:p>
            <a:pPr marL="0" indent="0">
              <a:buFont typeface="Wingdings" charset="0"/>
              <a:buNone/>
              <a:defRPr/>
            </a:pPr>
            <a:r>
              <a:rPr lang="en-US" sz="2100" dirty="0" smtClean="0">
                <a:solidFill>
                  <a:srgbClr val="FF0000"/>
                </a:solidFill>
                <a:latin typeface="Tahoma" charset="0"/>
                <a:ea typeface="ＭＳ Ｐゴシック" charset="0"/>
                <a:sym typeface="Wingdings" charset="0"/>
              </a:rPr>
              <a:t>     need to find the worst data pattern to find worst-case retention time</a:t>
            </a:r>
          </a:p>
          <a:p>
            <a:pPr marL="0" indent="0">
              <a:buFont typeface="Wingdings" charset="0"/>
              <a:buNone/>
              <a:defRPr/>
            </a:pPr>
            <a:r>
              <a:rPr lang="en-US" sz="2100" dirty="0" smtClean="0">
                <a:solidFill>
                  <a:srgbClr val="FF0000"/>
                </a:solidFill>
                <a:latin typeface="Tahoma" charset="0"/>
                <a:ea typeface="ＭＳ Ｐゴシック" charset="0"/>
                <a:sym typeface="Wingdings" charset="0"/>
              </a:rPr>
              <a:t>    </a:t>
            </a:r>
            <a:r>
              <a:rPr lang="en-US" sz="2100" dirty="0" smtClean="0">
                <a:solidFill>
                  <a:srgbClr val="FF0000"/>
                </a:solidFill>
                <a:latin typeface="Tahoma" charset="0"/>
                <a:ea typeface="ＭＳ Ｐゴシック" charset="0"/>
                <a:sym typeface="Wingdings"/>
              </a:rPr>
              <a:t> this pattern is location dependent</a:t>
            </a:r>
            <a:endParaRPr lang="en-US" sz="2100" dirty="0" smtClean="0">
              <a:solidFill>
                <a:srgbClr val="FF0000"/>
              </a:solidFill>
              <a:latin typeface="Tahoma" charset="0"/>
              <a:ea typeface="ＭＳ Ｐゴシック" charset="0"/>
            </a:endParaRPr>
          </a:p>
          <a:p>
            <a:pPr>
              <a:defRPr/>
            </a:pPr>
            <a:endParaRPr lang="en-US" dirty="0">
              <a:latin typeface="Tahoma" charset="0"/>
              <a:ea typeface="ＭＳ Ｐゴシック"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F6AB2B-DEDA-4742-A655-AABB18ABF779}" type="slidenum">
              <a:rPr lang="en-US" sz="1600">
                <a:solidFill>
                  <a:srgbClr val="000000"/>
                </a:solidFill>
                <a:latin typeface="Garamond" charset="0"/>
              </a:rPr>
              <a:pPr eaLnBrk="1" hangingPunct="1"/>
              <a:t>48</a:t>
            </a:fld>
            <a:endParaRPr lang="en-US" sz="1600">
              <a:solidFill>
                <a:srgbClr val="000000"/>
              </a:solidFill>
              <a:latin typeface="Garamond"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8" name="Oval 7"/>
          <p:cNvSpPr/>
          <p:nvPr/>
        </p:nvSpPr>
        <p:spPr>
          <a:xfrm>
            <a:off x="5735638" y="3170238"/>
            <a:ext cx="187325" cy="17351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9" name="Oval 8"/>
          <p:cNvSpPr/>
          <p:nvPr/>
        </p:nvSpPr>
        <p:spPr>
          <a:xfrm>
            <a:off x="2895600" y="3171825"/>
            <a:ext cx="187325" cy="17351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0" name="Oval 9"/>
          <p:cNvSpPr/>
          <p:nvPr/>
        </p:nvSpPr>
        <p:spPr>
          <a:xfrm>
            <a:off x="2540000" y="3444875"/>
            <a:ext cx="4564063" cy="2143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40429262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3" nodeType="clickEffect">
                                  <p:stCondLst>
                                    <p:cond delay="0"/>
                                  </p:stCondLst>
                                  <p:childTnLst>
                                    <p:set>
                                      <p:cBhvr>
                                        <p:cTn id="40" dur="1" fill="hold">
                                          <p:stCondLst>
                                            <p:cond delay="0"/>
                                          </p:stCondLst>
                                        </p:cTn>
                                        <p:tgtEl>
                                          <p:spTgt spid="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P spid="8" grpId="0" animBg="1"/>
      <p:bldP spid="8" grpId="1" animBg="1"/>
      <p:bldP spid="9" grpId="0" animBg="1"/>
      <p:bldP spid="9" grpId="1" animBg="1"/>
      <p:bldP spid="10" grpId="0" animBg="1"/>
      <p:bldP spid="10"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r>
              <a:rPr lang="en-US" dirty="0" smtClean="0">
                <a:solidFill>
                  <a:srgbClr val="0000FF"/>
                </a:solidFill>
                <a:latin typeface="Tahoma" charset="0"/>
                <a:ea typeface="ＭＳ Ｐゴシック" charset="0"/>
              </a:rPr>
              <a:t>      </a:t>
            </a:r>
          </a:p>
          <a:p>
            <a:pPr lvl="2">
              <a:defRPr/>
            </a:pPr>
            <a:r>
              <a:rPr lang="en-US" dirty="0" smtClean="0">
                <a:solidFill>
                  <a:srgbClr val="0000FF"/>
                </a:solidFill>
                <a:latin typeface="Tahoma" charset="0"/>
                <a:ea typeface="ＭＳ Ｐゴシック" charset="0"/>
              </a:rPr>
              <a:t>a </a:t>
            </a:r>
            <a:r>
              <a:rPr lang="en-US" dirty="0">
                <a:solidFill>
                  <a:srgbClr val="0000FF"/>
                </a:solidFill>
                <a:latin typeface="Tahoma" charset="0"/>
                <a:ea typeface="ＭＳ Ｐゴシック" charset="0"/>
              </a:rPr>
              <a:t>cell alternates between multiple retention time </a:t>
            </a:r>
            <a:r>
              <a:rPr lang="en-US" dirty="0" smtClean="0">
                <a:solidFill>
                  <a:srgbClr val="0000FF"/>
                </a:solidFill>
                <a:latin typeface="Tahoma" charset="0"/>
                <a:ea typeface="ＭＳ Ｐゴシック" charset="0"/>
              </a:rPr>
              <a:t>states</a:t>
            </a:r>
            <a:endParaRPr lang="en-US" dirty="0">
              <a:solidFill>
                <a:srgbClr val="0000FF"/>
              </a:solidFill>
              <a:latin typeface="Tahoma" charset="0"/>
              <a:ea typeface="ＭＳ Ｐゴシック" charset="0"/>
            </a:endParaRP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a:t>
            </a:r>
            <a:r>
              <a:rPr lang="en-US" dirty="0" smtClean="0">
                <a:latin typeface="Tahoma" charset="0"/>
                <a:ea typeface="ＭＳ Ｐゴシック" charset="0"/>
              </a:rPr>
              <a:t>process </a:t>
            </a:r>
            <a:r>
              <a:rPr lang="en-US" sz="1800" b="1" dirty="0" smtClean="0">
                <a:solidFill>
                  <a:srgbClr val="2C6123"/>
                </a:solidFill>
                <a:latin typeface="Tahoma" charset="0"/>
                <a:ea typeface="ＭＳ Ｐゴシック" charset="0"/>
              </a:rPr>
              <a:t>[Kim+ IEEE TED’11]</a:t>
            </a:r>
            <a:endParaRPr lang="en-US" sz="1800" b="1" dirty="0">
              <a:solidFill>
                <a:srgbClr val="2C6123"/>
              </a:solidFill>
              <a:latin typeface="Tahoma" charset="0"/>
              <a:ea typeface="ＭＳ Ｐゴシック" charset="0"/>
            </a:endParaRPr>
          </a:p>
          <a:p>
            <a:pPr lvl="2">
              <a:defRPr/>
            </a:pPr>
            <a:endParaRPr lang="en-US" dirty="0">
              <a:latin typeface="Tahoma" charset="0"/>
              <a:ea typeface="ＭＳ Ｐゴシック" charset="0"/>
            </a:endParaRPr>
          </a:p>
          <a:p>
            <a:pPr lvl="1">
              <a:defRPr/>
            </a:pPr>
            <a:r>
              <a:rPr lang="en-US" dirty="0" smtClean="0">
                <a:solidFill>
                  <a:srgbClr val="FF0000"/>
                </a:solidFill>
                <a:latin typeface="Tahoma" charset="0"/>
                <a:ea typeface="ＭＳ Ｐゴシック" charset="0"/>
              </a:rPr>
              <a:t>Worst-case </a:t>
            </a:r>
            <a:r>
              <a:rPr lang="en-US" dirty="0">
                <a:solidFill>
                  <a:srgbClr val="FF0000"/>
                </a:solidFill>
                <a:latin typeface="Tahoma" charset="0"/>
                <a:ea typeface="ＭＳ Ｐゴシック" charset="0"/>
              </a:rPr>
              <a:t>retention time depends on a random process </a:t>
            </a:r>
            <a:endParaRPr lang="en-US" dirty="0" smtClean="0">
              <a:solidFill>
                <a:srgbClr val="FF0000"/>
              </a:solidFill>
              <a:latin typeface="Tahoma" charset="0"/>
              <a:ea typeface="ＭＳ Ｐゴシック" charset="0"/>
            </a:endParaRPr>
          </a:p>
          <a:p>
            <a:pPr marL="671512" lvl="2" indent="0">
              <a:buFont typeface="Wingdings" charset="0"/>
              <a:buNone/>
              <a:defRPr/>
            </a:pPr>
            <a:r>
              <a:rPr lang="en-US" dirty="0" smtClean="0">
                <a:solidFill>
                  <a:srgbClr val="FF0000"/>
                </a:solidFill>
                <a:latin typeface="Tahoma" charset="0"/>
                <a:ea typeface="ＭＳ Ｐゴシック" charset="0"/>
                <a:sym typeface="Wingdings" charset="0"/>
              </a:rPr>
              <a:t> </a:t>
            </a:r>
            <a:r>
              <a:rPr lang="en-US" dirty="0">
                <a:solidFill>
                  <a:srgbClr val="FF0000"/>
                </a:solidFill>
                <a:latin typeface="Tahoma" charset="0"/>
                <a:ea typeface="ＭＳ Ｐゴシック" charset="0"/>
                <a:sym typeface="Wingdings" charset="0"/>
              </a:rPr>
              <a:t>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74AD25-8CC2-CA49-83CB-00EA7636A2EA}" type="slidenum">
              <a:rPr lang="en-US" sz="1600">
                <a:solidFill>
                  <a:srgbClr val="000000"/>
                </a:solidFill>
                <a:latin typeface="Garamond" charset="0"/>
              </a:rPr>
              <a:pPr eaLnBrk="1" hangingPunct="1"/>
              <a:t>49</a:t>
            </a:fld>
            <a:endParaRPr lang="en-US" sz="1600">
              <a:solidFill>
                <a:srgbClr val="000000"/>
              </a:solidFill>
              <a:latin typeface="Garamond"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7199234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smtClean="0">
                <a:solidFill>
                  <a:prstClr val="white"/>
                </a:solidFill>
                <a:latin typeface="Calibri Light"/>
              </a:rPr>
              <a:t>Hammered Row</a:t>
            </a:r>
            <a:endParaRPr lang="en-US" sz="3600" b="1" dirty="0">
              <a:solidFill>
                <a:prstClr val="white"/>
              </a:solidFill>
              <a:latin typeface="Calibri Light"/>
            </a:endParaRP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dirty="0">
                <a:solidFill>
                  <a:prstClr val="black"/>
                </a:solidFill>
                <a:latin typeface="Calibri Light"/>
                <a:ea typeface="ＭＳ Ｐゴシック" charset="0"/>
                <a:cs typeface="ＭＳ Ｐゴシック" charset="0"/>
              </a:rPr>
              <a:t>Repeatedly opening and closing a row enough times within a refresh interval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adjacent rows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5</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smtClean="0">
                <a:solidFill>
                  <a:schemeClr val="accent6">
                    <a:lumMod val="50000"/>
                  </a:schemeClr>
                </a:solidFill>
                <a:latin typeface="Garamond" charset="0"/>
              </a:rPr>
              <a:t>Modern DRAM is Prone to Disturbance Errors</a:t>
            </a:r>
            <a:endParaRPr lang="en-US" sz="3600" b="0" dirty="0">
              <a:solidFill>
                <a:schemeClr val="accent6">
                  <a:lumMod val="50000"/>
                </a:schemeClr>
              </a:solidFill>
              <a:latin typeface="Garamond" charset="0"/>
            </a:endParaRP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07235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152400"/>
            <a:ext cx="9144000" cy="884238"/>
          </a:xfrm>
        </p:spPr>
        <p:txBody>
          <a:bodyPr/>
          <a:lstStyle/>
          <a:p>
            <a:r>
              <a:rPr lang="en-US" dirty="0" smtClean="0">
                <a:latin typeface="Garamond" charset="0"/>
                <a:ea typeface="ＭＳ Ｐゴシック" charset="0"/>
                <a:cs typeface="ＭＳ Ｐゴシック" charset="0"/>
              </a:rPr>
              <a:t>Modern DRAM Retention </a:t>
            </a:r>
            <a:r>
              <a:rPr lang="en-US" dirty="0">
                <a:latin typeface="Garamond" charset="0"/>
                <a:ea typeface="ＭＳ Ｐゴシック" charset="0"/>
                <a:cs typeface="ＭＳ Ｐゴシック" charset="0"/>
              </a:rPr>
              <a:t>Time Distribution</a:t>
            </a:r>
          </a:p>
        </p:txBody>
      </p:sp>
      <p:sp>
        <p:nvSpPr>
          <p:cNvPr id="241666" name="Slide Number Placeholder 3"/>
          <p:cNvSpPr>
            <a:spLocks noGrp="1"/>
          </p:cNvSpPr>
          <p:nvPr>
            <p:ph type="sldNum" sz="quarter" idx="11"/>
          </p:nvPr>
        </p:nvSpPr>
        <p:spPr>
          <a:xfrm>
            <a:off x="6946900" y="6424613"/>
            <a:ext cx="2133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01818D-C5CA-8E43-8FDB-60478C7F7E7C}" type="slidenum">
              <a:rPr lang="en-US" sz="1600">
                <a:solidFill>
                  <a:srgbClr val="000000"/>
                </a:solidFill>
                <a:latin typeface="Garamond" charset="0"/>
              </a:rPr>
              <a:pPr eaLnBrk="1" hangingPunct="1"/>
              <a:t>50</a:t>
            </a:fld>
            <a:endParaRPr lang="en-US" sz="1600">
              <a:solidFill>
                <a:srgbClr val="000000"/>
              </a:solidFill>
              <a:latin typeface="Garamond" charset="0"/>
            </a:endParaRPr>
          </a:p>
        </p:txBody>
      </p:sp>
      <p:pic>
        <p:nvPicPr>
          <p:cNvPr id="241667" name="Picture 4" descr="retention-distribu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949325"/>
            <a:ext cx="6929437"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07504" y="6029205"/>
            <a:ext cx="8594725" cy="830263"/>
          </a:xfrm>
          <a:prstGeom prst="rect">
            <a:avLst/>
          </a:prstGeom>
          <a:solidFill>
            <a:sysClr val="window" lastClr="FFFFFF"/>
          </a:solidFill>
          <a:ln w="25400" cap="flat" cmpd="sng" algn="ctr">
            <a:solidFill>
              <a:srgbClr val="0000FF"/>
            </a:solidFill>
            <a:prstDash val="solid"/>
          </a:ln>
          <a:effectLst/>
        </p:spPr>
        <p:txBody>
          <a:bodyPr>
            <a:spAutoFit/>
          </a:bodyPr>
          <a:lstStyle/>
          <a:p>
            <a:pPr algn="ctr">
              <a:defRPr/>
            </a:pPr>
            <a:r>
              <a:rPr lang="en-US" sz="2400" b="1" kern="0" dirty="0">
                <a:solidFill>
                  <a:srgbClr val="0000FF"/>
                </a:solidFill>
                <a:latin typeface="Calibri"/>
                <a:ea typeface="ＭＳ Ｐゴシック" charset="0"/>
                <a:cs typeface="ＭＳ Ｐゴシック" charset="0"/>
              </a:rPr>
              <a:t>Newer device families have more weak cells than older ones</a:t>
            </a:r>
          </a:p>
          <a:p>
            <a:pPr algn="ctr">
              <a:defRPr/>
            </a:pPr>
            <a:r>
              <a:rPr lang="en-US" sz="2400" b="1" kern="0" dirty="0">
                <a:solidFill>
                  <a:srgbClr val="0000FF"/>
                </a:solidFill>
                <a:latin typeface="Calibri"/>
                <a:ea typeface="ＭＳ Ｐゴシック" charset="0"/>
                <a:cs typeface="ＭＳ Ｐゴシック" charset="0"/>
              </a:rPr>
              <a:t>Likely a result of technology scaling</a:t>
            </a:r>
          </a:p>
        </p:txBody>
      </p:sp>
      <p:sp>
        <p:nvSpPr>
          <p:cNvPr id="10" name="Oval 9"/>
          <p:cNvSpPr/>
          <p:nvPr/>
        </p:nvSpPr>
        <p:spPr>
          <a:xfrm>
            <a:off x="7423150" y="43656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1" name="Oval 10"/>
          <p:cNvSpPr/>
          <p:nvPr/>
        </p:nvSpPr>
        <p:spPr>
          <a:xfrm>
            <a:off x="7431088" y="24098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2" name="TextBox 38"/>
          <p:cNvSpPr txBox="1">
            <a:spLocks noChangeArrowheads="1"/>
          </p:cNvSpPr>
          <p:nvPr/>
        </p:nvSpPr>
        <p:spPr bwMode="auto">
          <a:xfrm>
            <a:off x="8329613" y="4356100"/>
            <a:ext cx="890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smtClean="0">
                <a:solidFill>
                  <a:srgbClr val="FF0000"/>
                </a:solidFill>
              </a:rPr>
              <a:t>OLDER</a:t>
            </a:r>
          </a:p>
        </p:txBody>
      </p:sp>
      <p:sp>
        <p:nvSpPr>
          <p:cNvPr id="13" name="TextBox 38"/>
          <p:cNvSpPr txBox="1">
            <a:spLocks noChangeArrowheads="1"/>
          </p:cNvSpPr>
          <p:nvPr/>
        </p:nvSpPr>
        <p:spPr bwMode="auto">
          <a:xfrm>
            <a:off x="8289925" y="2439988"/>
            <a:ext cx="947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smtClean="0">
                <a:solidFill>
                  <a:srgbClr val="FF0000"/>
                </a:solidFill>
              </a:rPr>
              <a:t>NEWER</a:t>
            </a:r>
          </a:p>
        </p:txBody>
      </p:sp>
      <p:sp>
        <p:nvSpPr>
          <p:cNvPr id="14" name="Oval 13"/>
          <p:cNvSpPr/>
          <p:nvPr/>
        </p:nvSpPr>
        <p:spPr>
          <a:xfrm>
            <a:off x="7386638" y="51466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5" name="TextBox 38"/>
          <p:cNvSpPr txBox="1">
            <a:spLocks noChangeArrowheads="1"/>
          </p:cNvSpPr>
          <p:nvPr/>
        </p:nvSpPr>
        <p:spPr bwMode="auto">
          <a:xfrm>
            <a:off x="8329613" y="5186363"/>
            <a:ext cx="890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smtClean="0">
                <a:solidFill>
                  <a:srgbClr val="FF0000"/>
                </a:solidFill>
              </a:rPr>
              <a:t>OLDER</a:t>
            </a:r>
          </a:p>
        </p:txBody>
      </p:sp>
      <p:sp>
        <p:nvSpPr>
          <p:cNvPr id="16" name="Oval 15"/>
          <p:cNvSpPr/>
          <p:nvPr/>
        </p:nvSpPr>
        <p:spPr>
          <a:xfrm>
            <a:off x="7432675" y="18827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7" name="TextBox 38"/>
          <p:cNvSpPr txBox="1">
            <a:spLocks noChangeArrowheads="1"/>
          </p:cNvSpPr>
          <p:nvPr/>
        </p:nvSpPr>
        <p:spPr bwMode="auto">
          <a:xfrm>
            <a:off x="8291513" y="1912938"/>
            <a:ext cx="9477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smtClean="0">
                <a:solidFill>
                  <a:srgbClr val="FF0000"/>
                </a:solidFill>
              </a:rPr>
              <a:t>NEWER</a:t>
            </a:r>
          </a:p>
        </p:txBody>
      </p:sp>
    </p:spTree>
    <p:extLst>
      <p:ext uri="{BB962C8B-B14F-4D97-AF65-F5344CB8AC3E}">
        <p14:creationId xmlns:p14="http://schemas.microsoft.com/office/powerpoint/2010/main" val="31624453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p:bldP spid="12" grpId="1"/>
      <p:bldP spid="13" grpId="0"/>
      <p:bldP spid="13" grpId="1"/>
      <p:bldP spid="14" grpId="0" animBg="1"/>
      <p:bldP spid="15" grpId="0"/>
      <p:bldP spid="16" grpId="0" animBg="1"/>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Is Writing Papers About It, Too</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51</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3987284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smtClean="0"/>
              <a:t>Mitigation of Retention Issues </a:t>
            </a:r>
            <a:r>
              <a:rPr lang="en-US" sz="2600" b="1" dirty="0" smtClean="0"/>
              <a:t>[SIGMETRICS’14]</a:t>
            </a:r>
            <a:endParaRPr lang="en-US" sz="26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52</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7187" y="1700808"/>
            <a:ext cx="9144000" cy="3744416"/>
          </a:xfrm>
          <a:prstGeom prst="rect">
            <a:avLst/>
          </a:prstGeom>
        </p:spPr>
      </p:pic>
    </p:spTree>
    <p:extLst>
      <p:ext uri="{BB962C8B-B14F-4D97-AF65-F5344CB8AC3E}">
        <p14:creationId xmlns:p14="http://schemas.microsoft.com/office/powerpoint/2010/main" val="24198411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dirty="0" smtClean="0"/>
              <a:t>Handling Variable Retention Time </a:t>
            </a:r>
            <a:r>
              <a:rPr lang="en-US" sz="2600" b="1" dirty="0" smtClean="0">
                <a:solidFill>
                  <a:srgbClr val="006633"/>
                </a:solidFill>
              </a:rPr>
              <a:t>[DSN’15]</a:t>
            </a:r>
            <a:r>
              <a:rPr lang="en-US" sz="3400" dirty="0" smtClean="0"/>
              <a:t> </a:t>
            </a:r>
            <a:endParaRPr lang="en-US" sz="3400" dirty="0"/>
          </a:p>
        </p:txBody>
      </p:sp>
      <p:sp>
        <p:nvSpPr>
          <p:cNvPr id="3" name="Content Placeholder 2"/>
          <p:cNvSpPr>
            <a:spLocks noGrp="1"/>
          </p:cNvSpPr>
          <p:nvPr>
            <p:ph idx="1"/>
          </p:nvPr>
        </p:nvSpPr>
        <p:spPr>
          <a:xfrm>
            <a:off x="228600" y="940271"/>
            <a:ext cx="8610600" cy="5153025"/>
          </a:xfrm>
        </p:spPr>
        <p:txBody>
          <a:bodyPr/>
          <a:lstStyle/>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53</a:t>
            </a:fld>
            <a:endParaRPr lang="en-US">
              <a:solidFill>
                <a:srgbClr val="000000"/>
              </a:solidFill>
            </a:endParaRPr>
          </a:p>
        </p:txBody>
      </p:sp>
      <p:pic>
        <p:nvPicPr>
          <p:cNvPr id="5" name="Picture 4"/>
          <p:cNvPicPr>
            <a:picLocks noChangeAspect="1"/>
          </p:cNvPicPr>
          <p:nvPr/>
        </p:nvPicPr>
        <p:blipFill>
          <a:blip r:embed="rId2"/>
          <a:stretch>
            <a:fillRect/>
          </a:stretch>
        </p:blipFill>
        <p:spPr>
          <a:xfrm>
            <a:off x="0" y="2492896"/>
            <a:ext cx="9144000" cy="1642219"/>
          </a:xfrm>
          <a:prstGeom prst="rect">
            <a:avLst/>
          </a:prstGeom>
        </p:spPr>
      </p:pic>
    </p:spTree>
    <p:extLst>
      <p:ext uri="{BB962C8B-B14F-4D97-AF65-F5344CB8AC3E}">
        <p14:creationId xmlns:p14="http://schemas.microsoft.com/office/powerpoint/2010/main" val="19306970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Data-Dependent Failures </a:t>
            </a:r>
            <a:r>
              <a:rPr lang="en-US" sz="2600" b="1" dirty="0">
                <a:solidFill>
                  <a:srgbClr val="006633"/>
                </a:solidFill>
              </a:rPr>
              <a:t>[DSN’</a:t>
            </a:r>
            <a:r>
              <a:rPr lang="en-US" sz="2600" b="1" dirty="0" smtClean="0">
                <a:solidFill>
                  <a:srgbClr val="006633"/>
                </a:solidFill>
              </a:rPr>
              <a:t>16]</a:t>
            </a:r>
            <a:r>
              <a:rPr lang="en-US" sz="2600" dirty="0" smtClean="0"/>
              <a:t> </a:t>
            </a:r>
            <a:r>
              <a:rPr lang="en-US" dirty="0" smtClean="0"/>
              <a:t> </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2501900"/>
            <a:ext cx="9144000" cy="1839433"/>
          </a:xfrm>
          <a:prstGeom prst="rect">
            <a:avLst/>
          </a:prstGeom>
        </p:spPr>
      </p:pic>
    </p:spTree>
    <p:extLst>
      <p:ext uri="{BB962C8B-B14F-4D97-AF65-F5344CB8AC3E}">
        <p14:creationId xmlns:p14="http://schemas.microsoft.com/office/powerpoint/2010/main" val="17736462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Keep Memory Secure?</a:t>
            </a:r>
            <a:endParaRPr lang="en-US" dirty="0"/>
          </a:p>
        </p:txBody>
      </p:sp>
      <p:sp>
        <p:nvSpPr>
          <p:cNvPr id="3" name="Content Placeholder 2"/>
          <p:cNvSpPr>
            <a:spLocks noGrp="1"/>
          </p:cNvSpPr>
          <p:nvPr>
            <p:ph idx="1"/>
          </p:nvPr>
        </p:nvSpPr>
        <p:spPr>
          <a:xfrm>
            <a:off x="228600" y="1268760"/>
            <a:ext cx="8610600" cy="4979640"/>
          </a:xfrm>
        </p:spPr>
        <p:txBody>
          <a:bodyPr/>
          <a:lstStyle/>
          <a:p>
            <a:r>
              <a:rPr lang="en-US" dirty="0" smtClean="0"/>
              <a:t>DRAM</a:t>
            </a:r>
          </a:p>
          <a:p>
            <a:endParaRPr lang="en-US" dirty="0"/>
          </a:p>
          <a:p>
            <a:r>
              <a:rPr lang="en-US" dirty="0" smtClean="0"/>
              <a:t>Flash memory</a:t>
            </a:r>
          </a:p>
          <a:p>
            <a:endParaRPr lang="en-US" dirty="0"/>
          </a:p>
          <a:p>
            <a:r>
              <a:rPr lang="en-US" dirty="0" smtClean="0"/>
              <a:t>Emerging Technologies</a:t>
            </a:r>
          </a:p>
          <a:p>
            <a:pPr lvl="1"/>
            <a:r>
              <a:rPr lang="en-US" dirty="0" smtClean="0"/>
              <a:t>Phase Change Memory</a:t>
            </a:r>
          </a:p>
          <a:p>
            <a:pPr lvl="1"/>
            <a:r>
              <a:rPr lang="en-US" dirty="0" smtClean="0"/>
              <a:t>STT-MRAM</a:t>
            </a:r>
          </a:p>
          <a:p>
            <a:pPr lvl="1"/>
            <a:r>
              <a:rPr lang="en-US" dirty="0" smtClean="0"/>
              <a:t>RRAM, memristors</a:t>
            </a:r>
          </a:p>
          <a:p>
            <a:pPr lvl="1"/>
            <a:r>
              <a:rPr lang="en-US" dirty="0" smtClean="0"/>
              <a:t>… </a:t>
            </a:r>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55</a:t>
            </a:fld>
            <a:endParaRPr lang="en-US" altLang="en-US">
              <a:solidFill>
                <a:srgbClr val="000000"/>
              </a:solidFill>
            </a:endParaRPr>
          </a:p>
        </p:txBody>
      </p:sp>
    </p:spTree>
    <p:extLst>
      <p:ext uri="{BB962C8B-B14F-4D97-AF65-F5344CB8AC3E}">
        <p14:creationId xmlns:p14="http://schemas.microsoft.com/office/powerpoint/2010/main" val="4130074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0" y="1268760"/>
            <a:ext cx="9144000" cy="5112568"/>
          </a:xfrm>
        </p:spPr>
        <p:txBody>
          <a:bodyPr/>
          <a:lstStyle/>
          <a:p>
            <a:r>
              <a:rPr lang="en-US" dirty="0" smtClean="0">
                <a:solidFill>
                  <a:srgbClr val="FF0000"/>
                </a:solidFill>
              </a:rPr>
              <a:t>Understand:</a:t>
            </a:r>
            <a:r>
              <a:rPr lang="en-US" dirty="0" smtClean="0">
                <a:solidFill>
                  <a:srgbClr val="0000FF"/>
                </a:solidFill>
              </a:rPr>
              <a:t> Solid methodologies for failure modeling and discovery</a:t>
            </a:r>
          </a:p>
          <a:p>
            <a:pPr lvl="1"/>
            <a:r>
              <a:rPr lang="en-US" dirty="0" smtClean="0"/>
              <a:t>Modeling based on real device data – small scale and large scale</a:t>
            </a:r>
          </a:p>
          <a:p>
            <a:endParaRPr lang="en-US" dirty="0" smtClean="0"/>
          </a:p>
          <a:p>
            <a:pPr marL="0" indent="0">
              <a:buNone/>
            </a:pPr>
            <a:endParaRPr lang="en-US" dirty="0"/>
          </a:p>
          <a:p>
            <a:r>
              <a:rPr lang="en-US" dirty="0" smtClean="0">
                <a:solidFill>
                  <a:srgbClr val="FF0000"/>
                </a:solidFill>
              </a:rPr>
              <a:t>Architect:</a:t>
            </a:r>
            <a:r>
              <a:rPr lang="en-US" dirty="0" smtClean="0">
                <a:solidFill>
                  <a:srgbClr val="0000FF"/>
                </a:solidFill>
              </a:rPr>
              <a:t> Principled </a:t>
            </a:r>
            <a:r>
              <a:rPr lang="en-US" dirty="0">
                <a:solidFill>
                  <a:srgbClr val="0000FF"/>
                </a:solidFill>
              </a:rPr>
              <a:t>co-architecting of system and memory</a:t>
            </a:r>
          </a:p>
          <a:p>
            <a:pPr lvl="1"/>
            <a:r>
              <a:rPr lang="en-US" dirty="0" smtClean="0"/>
              <a:t>Good partitioning of duties across the stack</a:t>
            </a:r>
          </a:p>
          <a:p>
            <a:endParaRPr lang="en-US" dirty="0"/>
          </a:p>
          <a:p>
            <a:endParaRPr lang="en-US" dirty="0" smtClean="0"/>
          </a:p>
          <a:p>
            <a:r>
              <a:rPr lang="en-US" dirty="0" smtClean="0">
                <a:solidFill>
                  <a:srgbClr val="FF0000"/>
                </a:solidFill>
              </a:rPr>
              <a:t>Design &amp; Test:</a:t>
            </a:r>
            <a:r>
              <a:rPr lang="en-US" dirty="0" smtClean="0">
                <a:solidFill>
                  <a:srgbClr val="0000FF"/>
                </a:solidFill>
              </a:rPr>
              <a:t> Principled electronic design, automation, testing</a:t>
            </a:r>
          </a:p>
          <a:p>
            <a:pPr lvl="1"/>
            <a:r>
              <a:rPr lang="en-US" dirty="0" smtClean="0"/>
              <a:t>High coverage and good interaction with system reliability methods</a:t>
            </a:r>
          </a:p>
          <a:p>
            <a:endParaRPr lang="en-US" dirty="0" smtClean="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56</a:t>
            </a:fld>
            <a:endParaRPr lang="en-US"/>
          </a:p>
        </p:txBody>
      </p:sp>
    </p:spTree>
    <p:extLst>
      <p:ext uri="{BB962C8B-B14F-4D97-AF65-F5344CB8AC3E}">
        <p14:creationId xmlns:p14="http://schemas.microsoft.com/office/powerpoint/2010/main" val="4638791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 with Experiments (</a:t>
            </a:r>
            <a:r>
              <a:rPr lang="en-US" dirty="0"/>
              <a:t>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57</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132984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 with Experiments (Flash)</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58</a:t>
            </a:fld>
            <a:endParaRPr lang="en-US" altLang="en-US"/>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Virtex-II Pro</a:t>
              </a:r>
            </a:p>
            <a:p>
              <a:pPr algn="ctr">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Virtex-V FPGA</a:t>
            </a:r>
          </a:p>
          <a:p>
            <a:pPr algn="ctr">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0066CC"/>
                </a:solidFill>
                <a:latin typeface="Tahoma"/>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smtClean="0">
              <a:solidFill>
                <a:sysClr val="windowText" lastClr="000000"/>
              </a:solidFill>
              <a:latin typeface="Tahoma"/>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a:t>
            </a:r>
            <a:r>
              <a:rPr lang="en-US" sz="1800" kern="0" dirty="0" smtClean="0">
                <a:solidFill>
                  <a:srgbClr val="FFFF00"/>
                </a:solidFill>
              </a:rPr>
              <a:t>x-nm</a:t>
            </a:r>
          </a:p>
          <a:p>
            <a:pPr algn="ctr">
              <a:defRPr/>
            </a:pPr>
            <a:r>
              <a:rPr lang="en-US" sz="1800" kern="0" dirty="0" smtClean="0">
                <a:solidFill>
                  <a:srgbClr val="FFFF00"/>
                </a:solidFill>
              </a:rPr>
              <a:t>NAND Flash</a:t>
            </a:r>
          </a:p>
        </p:txBody>
      </p:sp>
      <p:sp>
        <p:nvSpPr>
          <p:cNvPr id="61" name="Rectangle 60"/>
          <p:cNvSpPr/>
          <p:nvPr/>
        </p:nvSpPr>
        <p:spPr>
          <a:xfrm>
            <a:off x="0" y="5877272"/>
            <a:ext cx="6588224" cy="523220"/>
          </a:xfrm>
          <a:prstGeom prst="rect">
            <a:avLst/>
          </a:prstGeom>
        </p:spPr>
        <p:txBody>
          <a:bodyPr wrap="square">
            <a:spAutoFit/>
          </a:bodyPr>
          <a:lstStyle/>
          <a:p>
            <a:r>
              <a:rPr lang="en-US" sz="1400" dirty="0" smtClean="0">
                <a:solidFill>
                  <a:srgbClr val="006633"/>
                </a:solidFill>
                <a:latin typeface="Tahoma"/>
              </a:rPr>
              <a:t>[DATE </a:t>
            </a:r>
            <a:r>
              <a:rPr lang="en-US" sz="1400" dirty="0">
                <a:solidFill>
                  <a:srgbClr val="006633"/>
                </a:solidFill>
                <a:latin typeface="Tahoma"/>
              </a:rPr>
              <a:t>2012, ICCD 2012, DATE 2013, ITJ 2013, ICCD 2013, SIGMETRICS </a:t>
            </a:r>
            <a:r>
              <a:rPr lang="en-US" sz="1400" dirty="0" smtClean="0">
                <a:solidFill>
                  <a:srgbClr val="006633"/>
                </a:solidFill>
                <a:latin typeface="Tahoma"/>
              </a:rPr>
              <a:t>2014, HPCA 2015, DSN 2015, MSST 2015, JSAC 2016, HPCA 2017, DFRWS 2017]</a:t>
            </a:r>
            <a:endParaRPr lang="en-US" sz="1400" dirty="0">
              <a:solidFill>
                <a:srgbClr val="000000"/>
              </a:solidFill>
              <a:latin typeface="Tahoma"/>
            </a:endParaRPr>
          </a:p>
        </p:txBody>
      </p:sp>
    </p:spTree>
    <p:extLst>
      <p:ext uri="{BB962C8B-B14F-4D97-AF65-F5344CB8AC3E}">
        <p14:creationId xmlns:p14="http://schemas.microsoft.com/office/powerpoint/2010/main" val="1497585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US">
                <a:latin typeface="Garamond" charset="0"/>
                <a:ea typeface="ＭＳ Ｐゴシック" charset="0"/>
                <a:cs typeface="MS PGothic" charset="0"/>
              </a:rPr>
              <a:t>Evolution of NAND Flash Memory</a:t>
            </a:r>
          </a:p>
        </p:txBody>
      </p:sp>
      <p:sp>
        <p:nvSpPr>
          <p:cNvPr id="207874" name="Content Placeholder 2"/>
          <p:cNvSpPr>
            <a:spLocks noGrp="1"/>
          </p:cNvSpPr>
          <p:nvPr>
            <p:ph idx="1"/>
          </p:nvPr>
        </p:nvSpPr>
        <p:spPr>
          <a:xfrm>
            <a:off x="85725" y="5303838"/>
            <a:ext cx="8972550" cy="841375"/>
          </a:xfrm>
        </p:spPr>
        <p:txBody>
          <a:bodyPr/>
          <a:lstStyle/>
          <a:p>
            <a:r>
              <a:rPr lang="en-US">
                <a:latin typeface="Arial" charset="0"/>
                <a:ea typeface="ＭＳ Ｐゴシック" charset="0"/>
                <a:cs typeface="MS PGothic" charset="0"/>
              </a:rPr>
              <a:t>Flash memory is widening its range of applications</a:t>
            </a:r>
          </a:p>
          <a:p>
            <a:pPr lvl="1"/>
            <a:r>
              <a:rPr lang="en-US">
                <a:latin typeface="Arial" charset="0"/>
                <a:ea typeface="ＭＳ Ｐゴシック" charset="0"/>
                <a:cs typeface="MS PGothic" charset="0"/>
              </a:rPr>
              <a:t>Portable consumer devices, laptop PCs and enterprise servers</a:t>
            </a:r>
          </a:p>
        </p:txBody>
      </p:sp>
      <p:sp>
        <p:nvSpPr>
          <p:cNvPr id="207875" name="Text Box 6"/>
          <p:cNvSpPr txBox="1">
            <a:spLocks noChangeArrowheads="1"/>
          </p:cNvSpPr>
          <p:nvPr/>
        </p:nvSpPr>
        <p:spPr bwMode="auto">
          <a:xfrm>
            <a:off x="1212850" y="4887913"/>
            <a:ext cx="6718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200">
                <a:solidFill>
                  <a:srgbClr val="000000"/>
                </a:solidFill>
                <a:ea typeface="宋体" charset="0"/>
                <a:cs typeface="宋体" charset="0"/>
              </a:rPr>
              <a:t>Seaung Suk Lee, “Emerging Challenges in NAND Flash Technology”, Flash Summit 2011 (Hynix)</a:t>
            </a:r>
          </a:p>
        </p:txBody>
      </p:sp>
      <p:pic>
        <p:nvPicPr>
          <p:cNvPr id="2078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008063"/>
            <a:ext cx="76898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Box 5"/>
          <p:cNvSpPr txBox="1">
            <a:spLocks noChangeArrowheads="1"/>
          </p:cNvSpPr>
          <p:nvPr/>
        </p:nvSpPr>
        <p:spPr bwMode="auto">
          <a:xfrm>
            <a:off x="6327775" y="2547938"/>
            <a:ext cx="2120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cs typeface="MS PGothic" charset="0"/>
              </a:rPr>
              <a:t>CMOS scaling</a:t>
            </a:r>
          </a:p>
          <a:p>
            <a:pPr eaLnBrk="1" hangingPunct="1"/>
            <a:r>
              <a:rPr lang="en-US" sz="1800" b="1">
                <a:solidFill>
                  <a:srgbClr val="FF0000"/>
                </a:solidFill>
                <a:cs typeface="MS PGothic" charset="0"/>
              </a:rPr>
              <a:t>More bits per Cell</a:t>
            </a:r>
          </a:p>
        </p:txBody>
      </p:sp>
      <p:sp>
        <p:nvSpPr>
          <p:cNvPr id="207878" name="Slide Number Placeholder 1"/>
          <p:cNvSpPr>
            <a:spLocks noGrp="1"/>
          </p:cNvSpPr>
          <p:nvPr>
            <p:ph type="sldNum" sz="quarter" idx="11"/>
          </p:nvPr>
        </p:nvSpPr>
        <p:spPr>
          <a:xfrm>
            <a:off x="6553200" y="6332538"/>
            <a:ext cx="2133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49DB7D-5EF2-3747-9747-0A1E16FC5B87}" type="slidenum">
              <a:rPr lang="en-US" sz="1600">
                <a:solidFill>
                  <a:srgbClr val="000000"/>
                </a:solidFill>
                <a:latin typeface="Garamond" charset="0"/>
              </a:rPr>
              <a:pPr eaLnBrk="1" hangingPunct="1"/>
              <a:t>59</a:t>
            </a:fld>
            <a:endParaRPr lang="en-US" sz="1600">
              <a:solidFill>
                <a:srgbClr val="000000"/>
              </a:solidFill>
              <a:latin typeface="Garamond" charset="0"/>
            </a:endParaRPr>
          </a:p>
        </p:txBody>
      </p:sp>
      <p:pic>
        <p:nvPicPr>
          <p:cNvPr id="207879"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8420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5B9BD5"/>
                </a:solidFill>
                <a:latin typeface="Calibri Light"/>
              </a:rPr>
              <a:t>A</a:t>
            </a:r>
            <a:r>
              <a:rPr lang="en-US" sz="4000" b="1" smtClean="0">
                <a:solidFill>
                  <a:srgbClr val="5B9BD5"/>
                </a:solidFill>
                <a:latin typeface="Calibri Light"/>
              </a:rPr>
              <a:t> </a:t>
            </a:r>
            <a:r>
              <a:rPr lang="en-US" sz="3200" smtClean="0">
                <a:solidFill>
                  <a:srgbClr val="5B9BD5"/>
                </a:solidFill>
                <a:latin typeface="Calibri Light"/>
              </a:rPr>
              <a:t>company</a:t>
            </a:r>
            <a:endParaRPr lang="en-US" sz="4000" smtClean="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ED7D31"/>
                </a:solidFill>
                <a:latin typeface="Calibri Light"/>
              </a:rPr>
              <a:t>B</a:t>
            </a:r>
            <a:r>
              <a:rPr lang="en-US" sz="4000" smtClean="0">
                <a:solidFill>
                  <a:srgbClr val="ED7D31"/>
                </a:solidFill>
                <a:latin typeface="Calibri Light"/>
              </a:rPr>
              <a:t> </a:t>
            </a:r>
            <a:r>
              <a:rPr lang="en-US" sz="3200" smtClean="0">
                <a:solidFill>
                  <a:srgbClr val="ED7D31"/>
                </a:solidFill>
                <a:latin typeface="Calibri Light"/>
              </a:rPr>
              <a:t>company</a:t>
            </a:r>
            <a:endParaRPr lang="en-US" sz="4000" smtClean="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70AD47"/>
                </a:solidFill>
                <a:latin typeface="Calibri Light"/>
              </a:rPr>
              <a:t>C </a:t>
            </a:r>
            <a:r>
              <a:rPr lang="en-US" sz="3200" smtClean="0">
                <a:solidFill>
                  <a:srgbClr val="70AD47"/>
                </a:solidFill>
                <a:latin typeface="Calibri Light"/>
              </a:rPr>
              <a:t>company</a:t>
            </a:r>
            <a:endParaRPr lang="en-US" sz="4000" smtClean="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5B9BD5"/>
                </a:solidFill>
                <a:latin typeface="Calibri Light"/>
                <a:cs typeface="Courier New" panose="02070309020205020404" pitchFamily="49" charset="0"/>
              </a:rPr>
              <a:t>Up to</a:t>
            </a:r>
          </a:p>
          <a:p>
            <a:pPr algn="ctr"/>
            <a:r>
              <a:rPr lang="en-US" sz="4400" b="1"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ED7D31"/>
                </a:solidFill>
                <a:latin typeface="Calibri Light"/>
                <a:cs typeface="Courier New" panose="02070309020205020404" pitchFamily="49" charset="0"/>
              </a:rPr>
              <a:t>Up to</a:t>
            </a:r>
          </a:p>
          <a:p>
            <a:pPr algn="ctr"/>
            <a:r>
              <a:rPr lang="en-US" sz="4400" b="1"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
            </a:r>
            <a:b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70AD47"/>
                </a:solidFill>
                <a:latin typeface="Calibri Light"/>
                <a:cs typeface="Courier New" panose="02070309020205020404" pitchFamily="49" charset="0"/>
              </a:rPr>
              <a:t>Up to</a:t>
            </a:r>
          </a:p>
          <a:p>
            <a:pPr algn="ctr"/>
            <a:r>
              <a:rPr lang="en-US" sz="4400" b="1"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6</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Most DRAM Modules Are Vulnerable</a:t>
            </a:r>
            <a:endParaRPr lang="en-US" sz="4400" b="0" dirty="0">
              <a:solidFill>
                <a:srgbClr val="1A5712"/>
              </a:solidFill>
              <a:latin typeface="Garamond" charset="0"/>
              <a:ea typeface="ＭＳ Ｐゴシック" charset="0"/>
              <a:cs typeface="ＭＳ Ｐゴシック" charset="0"/>
            </a:endParaRP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5"/>
              </a:rPr>
              <a:t>Flipping </a:t>
            </a:r>
            <a:r>
              <a:rPr lang="en-US" dirty="0">
                <a:solidFill>
                  <a:srgbClr val="0000FF"/>
                </a:solidFill>
                <a:latin typeface="Calibri"/>
                <a:ea typeface="ＭＳ Ｐゴシック" charset="0"/>
                <a:cs typeface="ＭＳ Ｐゴシック" charset="0"/>
                <a:hlinkClick r:id="rId5"/>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5"/>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3697178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228600" y="152400"/>
            <a:ext cx="8810625" cy="1066800"/>
          </a:xfrm>
        </p:spPr>
        <p:txBody>
          <a:bodyPr/>
          <a:lstStyle/>
          <a:p>
            <a:pPr eaLnBrk="1" hangingPunct="1"/>
            <a:r>
              <a:rPr lang="en-US">
                <a:latin typeface="Garamond" charset="0"/>
              </a:rPr>
              <a:t>Flash Challenges: Reliability and Endurance</a:t>
            </a:r>
          </a:p>
        </p:txBody>
      </p:sp>
      <p:pic>
        <p:nvPicPr>
          <p:cNvPr id="2088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123950"/>
            <a:ext cx="61880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Text Box 6"/>
          <p:cNvSpPr txBox="1">
            <a:spLocks noChangeArrowheads="1"/>
          </p:cNvSpPr>
          <p:nvPr/>
        </p:nvSpPr>
        <p:spPr bwMode="auto">
          <a:xfrm>
            <a:off x="438150" y="5745163"/>
            <a:ext cx="58578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100">
                <a:solidFill>
                  <a:srgbClr val="000000"/>
                </a:solidFill>
                <a:ea typeface="SimSun" charset="0"/>
                <a:cs typeface="SimSun" charset="0"/>
              </a:rPr>
              <a:t>E. Grochowski et al., “Future technology challenges for NAND flash and HDD products”, Flash Memory Summit 2012</a:t>
            </a:r>
          </a:p>
        </p:txBody>
      </p:sp>
      <p:sp>
        <p:nvSpPr>
          <p:cNvPr id="15" name="Rectangle 3"/>
          <p:cNvSpPr txBox="1">
            <a:spLocks noChangeArrowheads="1"/>
          </p:cNvSpPr>
          <p:nvPr/>
        </p:nvSpPr>
        <p:spPr bwMode="auto">
          <a:xfrm>
            <a:off x="6261100" y="2797175"/>
            <a:ext cx="2778125" cy="1309688"/>
          </a:xfrm>
          <a:prstGeom prst="rect">
            <a:avLst/>
          </a:prstGeom>
          <a:noFill/>
          <a:ln w="9525">
            <a:noFill/>
            <a:miter lim="800000"/>
            <a:headEnd/>
            <a:tailEnd/>
          </a:ln>
        </p:spPr>
        <p:txBody>
          <a:bodyPr/>
          <a:lstStyle/>
          <a:p>
            <a:pPr marL="342900" indent="-342900">
              <a:spcBef>
                <a:spcPct val="20000"/>
              </a:spcBef>
              <a:buClr>
                <a:srgbClr val="400561"/>
              </a:buClr>
              <a:buFont typeface="Wingdings" pitchFamily="2" charset="2"/>
              <a:buChar char="§"/>
              <a:defRPr/>
            </a:pPr>
            <a:r>
              <a:rPr lang="en-US" altLang="ko-KR" b="1" kern="0" dirty="0">
                <a:solidFill>
                  <a:srgbClr val="000000"/>
                </a:solidFill>
                <a:latin typeface="Tahoma"/>
                <a:ea typeface="굴림" charset="-127"/>
              </a:rPr>
              <a:t>P/E cycles (required)</a:t>
            </a:r>
          </a:p>
        </p:txBody>
      </p:sp>
      <p:sp>
        <p:nvSpPr>
          <p:cNvPr id="16" name="Rectangle 3"/>
          <p:cNvSpPr txBox="1">
            <a:spLocks noChangeArrowheads="1"/>
          </p:cNvSpPr>
          <p:nvPr/>
        </p:nvSpPr>
        <p:spPr bwMode="auto">
          <a:xfrm>
            <a:off x="6261100" y="1308100"/>
            <a:ext cx="2778125" cy="1309688"/>
          </a:xfrm>
          <a:prstGeom prst="rect">
            <a:avLst/>
          </a:prstGeom>
          <a:noFill/>
          <a:ln w="9525">
            <a:noFill/>
            <a:miter lim="800000"/>
            <a:headEnd/>
            <a:tailEnd/>
          </a:ln>
        </p:spPr>
        <p:txBody>
          <a:bodyPr/>
          <a:lstStyle/>
          <a:p>
            <a:pPr marL="342900" indent="-342900">
              <a:spcBef>
                <a:spcPct val="20000"/>
              </a:spcBef>
              <a:buClr>
                <a:srgbClr val="400561"/>
              </a:buClr>
              <a:buFont typeface="Wingdings" pitchFamily="2" charset="2"/>
              <a:buChar char="§"/>
              <a:defRPr/>
            </a:pPr>
            <a:r>
              <a:rPr lang="en-US" altLang="ko-KR" b="1" kern="0" dirty="0">
                <a:solidFill>
                  <a:srgbClr val="000000"/>
                </a:solidFill>
                <a:latin typeface="Tahoma"/>
                <a:ea typeface="굴림" charset="-127"/>
              </a:rPr>
              <a:t>P/E cycles (provided)</a:t>
            </a:r>
          </a:p>
        </p:txBody>
      </p:sp>
      <p:sp>
        <p:nvSpPr>
          <p:cNvPr id="17" name="TextBox 16"/>
          <p:cNvSpPr txBox="1">
            <a:spLocks noChangeArrowheads="1"/>
          </p:cNvSpPr>
          <p:nvPr/>
        </p:nvSpPr>
        <p:spPr bwMode="auto">
          <a:xfrm>
            <a:off x="6704013" y="2087563"/>
            <a:ext cx="1893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A few thousand</a:t>
            </a:r>
          </a:p>
        </p:txBody>
      </p:sp>
      <p:sp>
        <p:nvSpPr>
          <p:cNvPr id="24590" name="TextBox 11"/>
          <p:cNvSpPr txBox="1">
            <a:spLocks noChangeArrowheads="1"/>
          </p:cNvSpPr>
          <p:nvPr/>
        </p:nvSpPr>
        <p:spPr bwMode="auto">
          <a:xfrm>
            <a:off x="6329363" y="3551238"/>
            <a:ext cx="24098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000000"/>
                </a:solidFill>
              </a:rPr>
              <a:t>Writing </a:t>
            </a:r>
          </a:p>
          <a:p>
            <a:pPr algn="ctr" eaLnBrk="1" hangingPunct="1"/>
            <a:r>
              <a:rPr lang="en-US" sz="1800">
                <a:solidFill>
                  <a:srgbClr val="000000"/>
                </a:solidFill>
              </a:rPr>
              <a:t>the full capacity </a:t>
            </a:r>
          </a:p>
          <a:p>
            <a:pPr algn="ctr" eaLnBrk="1" hangingPunct="1"/>
            <a:r>
              <a:rPr lang="en-US" sz="1800">
                <a:solidFill>
                  <a:srgbClr val="000000"/>
                </a:solidFill>
              </a:rPr>
              <a:t>of the drive </a:t>
            </a:r>
          </a:p>
          <a:p>
            <a:pPr algn="ctr" eaLnBrk="1" hangingPunct="1"/>
            <a:r>
              <a:rPr lang="en-US" sz="1800">
                <a:solidFill>
                  <a:srgbClr val="0000FF"/>
                </a:solidFill>
              </a:rPr>
              <a:t>10 times per day </a:t>
            </a:r>
          </a:p>
          <a:p>
            <a:pPr algn="ctr" eaLnBrk="1" hangingPunct="1"/>
            <a:r>
              <a:rPr lang="en-US" sz="1800">
                <a:solidFill>
                  <a:srgbClr val="0000FF"/>
                </a:solidFill>
              </a:rPr>
              <a:t>for 5 years </a:t>
            </a:r>
          </a:p>
          <a:p>
            <a:pPr algn="ctr" eaLnBrk="1" hangingPunct="1"/>
            <a:r>
              <a:rPr lang="en-US" sz="1800">
                <a:solidFill>
                  <a:srgbClr val="000000"/>
                </a:solidFill>
              </a:rPr>
              <a:t>(STEC)</a:t>
            </a:r>
          </a:p>
        </p:txBody>
      </p:sp>
      <p:sp>
        <p:nvSpPr>
          <p:cNvPr id="22" name="TextBox 21"/>
          <p:cNvSpPr txBox="1">
            <a:spLocks noChangeArrowheads="1"/>
          </p:cNvSpPr>
          <p:nvPr/>
        </p:nvSpPr>
        <p:spPr bwMode="auto">
          <a:xfrm>
            <a:off x="6704013" y="5603875"/>
            <a:ext cx="2011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&gt; 50k P/E cycles</a:t>
            </a:r>
          </a:p>
        </p:txBody>
      </p:sp>
      <p:sp>
        <p:nvSpPr>
          <p:cNvPr id="20890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B08329-B652-724B-978B-915F0D48DA23}" type="slidenum">
              <a:rPr lang="en-US" sz="1600">
                <a:solidFill>
                  <a:srgbClr val="000000"/>
                </a:solidFill>
                <a:latin typeface="Garamond" charset="0"/>
              </a:rPr>
              <a:pPr eaLnBrk="1" hangingPunct="1"/>
              <a:t>60</a:t>
            </a:fld>
            <a:endParaRPr lang="en-US" sz="1600">
              <a:solidFill>
                <a:srgbClr val="000000"/>
              </a:solidFill>
              <a:latin typeface="Garamond" charset="0"/>
            </a:endParaRPr>
          </a:p>
        </p:txBody>
      </p:sp>
      <p:grpSp>
        <p:nvGrpSpPr>
          <p:cNvPr id="5" name="Group 4"/>
          <p:cNvGrpSpPr>
            <a:grpSpLocks/>
          </p:cNvGrpSpPr>
          <p:nvPr/>
        </p:nvGrpSpPr>
        <p:grpSpPr bwMode="auto">
          <a:xfrm>
            <a:off x="6353175" y="2008188"/>
            <a:ext cx="2362200" cy="4046537"/>
            <a:chOff x="6353175" y="2007554"/>
            <a:chExt cx="2362200" cy="4046854"/>
          </a:xfrm>
        </p:grpSpPr>
        <p:sp>
          <p:nvSpPr>
            <p:cNvPr id="208907" name="Oval 15"/>
            <p:cNvSpPr>
              <a:spLocks noChangeArrowheads="1"/>
            </p:cNvSpPr>
            <p:nvPr/>
          </p:nvSpPr>
          <p:spPr bwMode="auto">
            <a:xfrm>
              <a:off x="6353175" y="200755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latin typeface="Tahoma"/>
              </a:endParaRPr>
            </a:p>
          </p:txBody>
        </p:sp>
        <p:sp>
          <p:nvSpPr>
            <p:cNvPr id="208908" name="Oval 15"/>
            <p:cNvSpPr>
              <a:spLocks noChangeArrowheads="1"/>
            </p:cNvSpPr>
            <p:nvPr/>
          </p:nvSpPr>
          <p:spPr bwMode="auto">
            <a:xfrm>
              <a:off x="6353175" y="552799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latin typeface="Tahoma"/>
              </a:endParaRPr>
            </a:p>
          </p:txBody>
        </p:sp>
      </p:grpSp>
    </p:spTree>
    <p:extLst>
      <p:ext uri="{BB962C8B-B14F-4D97-AF65-F5344CB8AC3E}">
        <p14:creationId xmlns:p14="http://schemas.microsoft.com/office/powerpoint/2010/main" val="25014631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590" grpId="0"/>
      <p:bldP spid="2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228600" y="152400"/>
            <a:ext cx="8915400" cy="1066800"/>
          </a:xfrm>
        </p:spPr>
        <p:txBody>
          <a:bodyPr/>
          <a:lstStyle/>
          <a:p>
            <a:r>
              <a:rPr lang="en-US">
                <a:latin typeface="Garamond" charset="0"/>
              </a:rPr>
              <a:t>NAND Flash Memory is Increasingly Noisy</a:t>
            </a:r>
          </a:p>
        </p:txBody>
      </p:sp>
      <p:pic>
        <p:nvPicPr>
          <p:cNvPr id="2109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306638"/>
            <a:ext cx="25336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TextBox 58"/>
          <p:cNvSpPr txBox="1">
            <a:spLocks noChangeArrowheads="1"/>
          </p:cNvSpPr>
          <p:nvPr/>
        </p:nvSpPr>
        <p:spPr bwMode="auto">
          <a:xfrm>
            <a:off x="3368675" y="2925763"/>
            <a:ext cx="2201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a:solidFill>
                  <a:srgbClr val="FFFFFF"/>
                </a:solidFill>
              </a:rPr>
              <a:t>Noisy NAND</a:t>
            </a:r>
          </a:p>
        </p:txBody>
      </p:sp>
      <p:cxnSp>
        <p:nvCxnSpPr>
          <p:cNvPr id="210948" name="Straight Arrow Connector 7"/>
          <p:cNvCxnSpPr>
            <a:cxnSpLocks noChangeShapeType="1"/>
          </p:cNvCxnSpPr>
          <p:nvPr/>
        </p:nvCxnSpPr>
        <p:spPr bwMode="auto">
          <a:xfrm>
            <a:off x="2141538" y="31575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0949" name="Straight Arrow Connector 8"/>
          <p:cNvCxnSpPr>
            <a:cxnSpLocks noChangeShapeType="1"/>
          </p:cNvCxnSpPr>
          <p:nvPr/>
        </p:nvCxnSpPr>
        <p:spPr bwMode="auto">
          <a:xfrm>
            <a:off x="5683250" y="31511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0950" name="TextBox 67"/>
          <p:cNvSpPr txBox="1">
            <a:spLocks noChangeArrowheads="1"/>
          </p:cNvSpPr>
          <p:nvPr/>
        </p:nvSpPr>
        <p:spPr bwMode="auto">
          <a:xfrm>
            <a:off x="828675" y="2874963"/>
            <a:ext cx="101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a:solidFill>
                  <a:srgbClr val="000000"/>
                </a:solidFill>
              </a:rPr>
              <a:t>Write</a:t>
            </a:r>
          </a:p>
        </p:txBody>
      </p:sp>
      <p:sp>
        <p:nvSpPr>
          <p:cNvPr id="210951" name="TextBox 68"/>
          <p:cNvSpPr txBox="1">
            <a:spLocks noChangeArrowheads="1"/>
          </p:cNvSpPr>
          <p:nvPr/>
        </p:nvSpPr>
        <p:spPr bwMode="auto">
          <a:xfrm>
            <a:off x="6958013" y="2817813"/>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a:solidFill>
                  <a:srgbClr val="000000"/>
                </a:solidFill>
              </a:rPr>
              <a:t>Read</a:t>
            </a:r>
          </a:p>
        </p:txBody>
      </p:sp>
      <p:sp>
        <p:nvSpPr>
          <p:cNvPr id="21095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0627D4-C87F-CD43-AD6C-67E22DBAAEEB}" type="slidenum">
              <a:rPr lang="en-US" sz="1600">
                <a:solidFill>
                  <a:srgbClr val="000000"/>
                </a:solidFill>
                <a:latin typeface="Garamond" charset="0"/>
              </a:rPr>
              <a:pPr eaLnBrk="1" hangingPunct="1"/>
              <a:t>61</a:t>
            </a:fld>
            <a:endParaRPr lang="en-US" sz="1600">
              <a:solidFill>
                <a:srgbClr val="000000"/>
              </a:solidFill>
              <a:latin typeface="Garamond" charset="0"/>
            </a:endParaRPr>
          </a:p>
        </p:txBody>
      </p:sp>
    </p:spTree>
    <p:extLst>
      <p:ext uri="{BB962C8B-B14F-4D97-AF65-F5344CB8AC3E}">
        <p14:creationId xmlns:p14="http://schemas.microsoft.com/office/powerpoint/2010/main" val="31891032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228600" y="152400"/>
            <a:ext cx="8915400" cy="1066800"/>
          </a:xfrm>
        </p:spPr>
        <p:txBody>
          <a:bodyPr/>
          <a:lstStyle/>
          <a:p>
            <a:r>
              <a:rPr lang="en-US" altLang="zh-CN" sz="3600">
                <a:latin typeface="Garamond" charset="0"/>
                <a:ea typeface="SimSun" charset="0"/>
                <a:cs typeface="SimSun" charset="0"/>
              </a:rPr>
              <a:t>Future NAND Flash-based Storage Architecture</a:t>
            </a:r>
            <a:endParaRPr lang="en-US" sz="3600">
              <a:latin typeface="Garamond" charset="0"/>
            </a:endParaRPr>
          </a:p>
        </p:txBody>
      </p:sp>
      <p:pic>
        <p:nvPicPr>
          <p:cNvPr id="2119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305050"/>
            <a:ext cx="1844676"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084263"/>
            <a:ext cx="1905001"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a:cxnSpLocks noChangeShapeType="1"/>
          </p:cNvCxnSpPr>
          <p:nvPr/>
        </p:nvCxnSpPr>
        <p:spPr bwMode="auto">
          <a:xfrm>
            <a:off x="4316413" y="2522538"/>
            <a:ext cx="987425"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28" name="Group 21"/>
          <p:cNvGrpSpPr>
            <a:grpSpLocks/>
          </p:cNvGrpSpPr>
          <p:nvPr/>
        </p:nvGrpSpPr>
        <p:grpSpPr bwMode="auto">
          <a:xfrm>
            <a:off x="1570038" y="1379538"/>
            <a:ext cx="2673350" cy="2362200"/>
            <a:chOff x="2057400" y="1531938"/>
            <a:chExt cx="2673350" cy="2362200"/>
          </a:xfrm>
        </p:grpSpPr>
        <p:cxnSp>
          <p:nvCxnSpPr>
            <p:cNvPr id="29" name="Straight Connector 28"/>
            <p:cNvCxnSpPr>
              <a:cxnSpLocks noChangeShapeType="1"/>
            </p:cNvCxnSpPr>
            <p:nvPr/>
          </p:nvCxnSpPr>
          <p:spPr bwMode="auto">
            <a:xfrm>
              <a:off x="2057400" y="2674938"/>
              <a:ext cx="91440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211990" name="Group 16"/>
            <p:cNvGrpSpPr>
              <a:grpSpLocks/>
            </p:cNvGrpSpPr>
            <p:nvPr/>
          </p:nvGrpSpPr>
          <p:grpSpPr bwMode="auto">
            <a:xfrm>
              <a:off x="3021013" y="1531938"/>
              <a:ext cx="1709737" cy="2362200"/>
              <a:chOff x="2971800" y="1531938"/>
              <a:chExt cx="1709738" cy="2362200"/>
            </a:xfrm>
          </p:grpSpPr>
          <p:sp>
            <p:nvSpPr>
              <p:cNvPr id="31" name="Rectangle 30"/>
              <p:cNvSpPr/>
              <p:nvPr/>
            </p:nvSpPr>
            <p:spPr>
              <a:xfrm>
                <a:off x="2971799" y="1531938"/>
                <a:ext cx="1676401"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mtClean="0">
                  <a:solidFill>
                    <a:srgbClr val="FFFFFF"/>
                  </a:solidFill>
                </a:endParaRPr>
              </a:p>
            </p:txBody>
          </p:sp>
          <p:sp>
            <p:nvSpPr>
              <p:cNvPr id="211992" name="TextBox 16"/>
              <p:cNvSpPr txBox="1">
                <a:spLocks noChangeArrowheads="1"/>
              </p:cNvSpPr>
              <p:nvPr/>
            </p:nvSpPr>
            <p:spPr bwMode="auto">
              <a:xfrm>
                <a:off x="2971800" y="2063750"/>
                <a:ext cx="1709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rPr>
                  <a:t>Memory</a:t>
                </a:r>
              </a:p>
              <a:p>
                <a:pPr algn="ctr"/>
                <a:r>
                  <a:rPr lang="en-US">
                    <a:solidFill>
                      <a:srgbClr val="000000"/>
                    </a:solidFill>
                  </a:rPr>
                  <a:t>Signal </a:t>
                </a:r>
              </a:p>
              <a:p>
                <a:pPr algn="ctr"/>
                <a:r>
                  <a:rPr lang="en-US">
                    <a:solidFill>
                      <a:srgbClr val="000000"/>
                    </a:solidFill>
                  </a:rPr>
                  <a:t>Processing</a:t>
                </a:r>
              </a:p>
            </p:txBody>
          </p:sp>
        </p:grpSp>
      </p:grpSp>
      <p:grpSp>
        <p:nvGrpSpPr>
          <p:cNvPr id="33" name="Group 20"/>
          <p:cNvGrpSpPr>
            <a:grpSpLocks/>
          </p:cNvGrpSpPr>
          <p:nvPr/>
        </p:nvGrpSpPr>
        <p:grpSpPr bwMode="auto">
          <a:xfrm>
            <a:off x="5380038" y="1379538"/>
            <a:ext cx="1676400" cy="2362200"/>
            <a:chOff x="5867400" y="1531938"/>
            <a:chExt cx="1676400" cy="2362200"/>
          </a:xfrm>
        </p:grpSpPr>
        <p:sp>
          <p:nvSpPr>
            <p:cNvPr id="34" name="Rectangle 33"/>
            <p:cNvSpPr/>
            <p:nvPr/>
          </p:nvSpPr>
          <p:spPr>
            <a:xfrm>
              <a:off x="5867400" y="1531938"/>
              <a:ext cx="1676400"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mtClean="0">
                <a:solidFill>
                  <a:srgbClr val="FFFFFF"/>
                </a:solidFill>
              </a:endParaRPr>
            </a:p>
          </p:txBody>
        </p:sp>
        <p:sp>
          <p:nvSpPr>
            <p:cNvPr id="211988" name="TextBox 17"/>
            <p:cNvSpPr txBox="1">
              <a:spLocks noChangeArrowheads="1"/>
            </p:cNvSpPr>
            <p:nvPr/>
          </p:nvSpPr>
          <p:spPr bwMode="auto">
            <a:xfrm>
              <a:off x="5867400" y="2217738"/>
              <a:ext cx="1606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rPr>
                <a:t>Error</a:t>
              </a:r>
            </a:p>
            <a:p>
              <a:pPr algn="ctr"/>
              <a:r>
                <a:rPr lang="en-US">
                  <a:solidFill>
                    <a:srgbClr val="000000"/>
                  </a:solidFill>
                </a:rPr>
                <a:t>Correction</a:t>
              </a:r>
            </a:p>
          </p:txBody>
        </p:sp>
      </p:grpSp>
      <p:sp>
        <p:nvSpPr>
          <p:cNvPr id="211975" name="TextBox 18"/>
          <p:cNvSpPr txBox="1">
            <a:spLocks noChangeArrowheads="1"/>
          </p:cNvSpPr>
          <p:nvPr/>
        </p:nvSpPr>
        <p:spPr bwMode="auto">
          <a:xfrm>
            <a:off x="4160838" y="1800225"/>
            <a:ext cx="1249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solidFill>
                  <a:srgbClr val="000000"/>
                </a:solidFill>
              </a:rPr>
              <a:t>Raw Bit </a:t>
            </a:r>
          </a:p>
          <a:p>
            <a:pPr algn="ctr"/>
            <a:r>
              <a:rPr lang="en-US" sz="1800">
                <a:solidFill>
                  <a:srgbClr val="000000"/>
                </a:solidFill>
              </a:rPr>
              <a:t>Error Rate</a:t>
            </a:r>
          </a:p>
        </p:txBody>
      </p:sp>
      <p:grpSp>
        <p:nvGrpSpPr>
          <p:cNvPr id="38" name="Group 24"/>
          <p:cNvGrpSpPr>
            <a:grpSpLocks/>
          </p:cNvGrpSpPr>
          <p:nvPr/>
        </p:nvGrpSpPr>
        <p:grpSpPr bwMode="auto">
          <a:xfrm>
            <a:off x="7056438" y="1800225"/>
            <a:ext cx="1684337" cy="696913"/>
            <a:chOff x="7482840" y="1824724"/>
            <a:chExt cx="1685077" cy="697814"/>
          </a:xfrm>
        </p:grpSpPr>
        <p:cxnSp>
          <p:nvCxnSpPr>
            <p:cNvPr id="39" name="Straight Connector 38"/>
            <p:cNvCxnSpPr>
              <a:cxnSpLocks noChangeShapeType="1"/>
            </p:cNvCxnSpPr>
            <p:nvPr/>
          </p:nvCxnSpPr>
          <p:spPr bwMode="auto">
            <a:xfrm>
              <a:off x="7619425" y="2522538"/>
              <a:ext cx="141826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11986" name="TextBox 20"/>
            <p:cNvSpPr txBox="1">
              <a:spLocks noChangeArrowheads="1"/>
            </p:cNvSpPr>
            <p:nvPr/>
          </p:nvSpPr>
          <p:spPr bwMode="auto">
            <a:xfrm>
              <a:off x="7482840" y="1824724"/>
              <a:ext cx="16850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solidFill>
                    <a:srgbClr val="000000"/>
                  </a:solidFill>
                </a:rPr>
                <a:t>Uncorrectable </a:t>
              </a:r>
            </a:p>
            <a:p>
              <a:pPr algn="ctr"/>
              <a:r>
                <a:rPr lang="en-US" sz="1800">
                  <a:solidFill>
                    <a:srgbClr val="000000"/>
                  </a:solidFill>
                </a:rPr>
                <a:t>BER &lt; 10</a:t>
              </a:r>
              <a:r>
                <a:rPr lang="en-US" sz="1800" baseline="30000">
                  <a:solidFill>
                    <a:srgbClr val="000000"/>
                  </a:solidFill>
                </a:rPr>
                <a:t>-15</a:t>
              </a:r>
            </a:p>
          </p:txBody>
        </p:sp>
      </p:grpSp>
      <p:sp>
        <p:nvSpPr>
          <p:cNvPr id="211977" name="TextBox 17"/>
          <p:cNvSpPr txBox="1">
            <a:spLocks noChangeArrowheads="1"/>
          </p:cNvSpPr>
          <p:nvPr/>
        </p:nvSpPr>
        <p:spPr bwMode="auto">
          <a:xfrm>
            <a:off x="11113" y="2114550"/>
            <a:ext cx="1163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rPr>
              <a:t>Noisy</a:t>
            </a:r>
          </a:p>
        </p:txBody>
      </p:sp>
      <p:sp>
        <p:nvSpPr>
          <p:cNvPr id="44" name="TextBox 43"/>
          <p:cNvSpPr txBox="1">
            <a:spLocks noChangeArrowheads="1"/>
          </p:cNvSpPr>
          <p:nvPr/>
        </p:nvSpPr>
        <p:spPr bwMode="auto">
          <a:xfrm>
            <a:off x="4418013" y="2619375"/>
            <a:ext cx="65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solidFill>
                  <a:srgbClr val="000000"/>
                </a:solidFill>
              </a:rPr>
              <a:t>High</a:t>
            </a:r>
          </a:p>
        </p:txBody>
      </p:sp>
      <p:sp>
        <p:nvSpPr>
          <p:cNvPr id="45" name="TextBox 44"/>
          <p:cNvSpPr txBox="1">
            <a:spLocks noChangeArrowheads="1"/>
          </p:cNvSpPr>
          <p:nvPr/>
        </p:nvSpPr>
        <p:spPr bwMode="auto">
          <a:xfrm>
            <a:off x="4295775" y="2619375"/>
            <a:ext cx="86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rgbClr val="FF0000"/>
                </a:solidFill>
              </a:rPr>
              <a:t>Lower</a:t>
            </a:r>
          </a:p>
        </p:txBody>
      </p:sp>
      <p:sp>
        <p:nvSpPr>
          <p:cNvPr id="211980"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C87E67-9A24-9A4D-9794-E3D0DFA14B4E}" type="slidenum">
              <a:rPr lang="en-US" sz="1600">
                <a:solidFill>
                  <a:srgbClr val="000000"/>
                </a:solidFill>
                <a:latin typeface="Garamond" charset="0"/>
              </a:rPr>
              <a:pPr eaLnBrk="1" hangingPunct="1"/>
              <a:t>62</a:t>
            </a:fld>
            <a:endParaRPr lang="en-US" sz="1600">
              <a:solidFill>
                <a:srgbClr val="000000"/>
              </a:solidFill>
              <a:latin typeface="Garamond" charset="0"/>
            </a:endParaRPr>
          </a:p>
        </p:txBody>
      </p:sp>
      <p:sp>
        <p:nvSpPr>
          <p:cNvPr id="24" name="TextBox 21"/>
          <p:cNvSpPr txBox="1">
            <a:spLocks noChangeArrowheads="1"/>
          </p:cNvSpPr>
          <p:nvPr/>
        </p:nvSpPr>
        <p:spPr bwMode="auto">
          <a:xfrm>
            <a:off x="152400" y="4641850"/>
            <a:ext cx="70945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Build reliable error models for NAND flash memory </a:t>
            </a:r>
          </a:p>
        </p:txBody>
      </p:sp>
      <p:sp>
        <p:nvSpPr>
          <p:cNvPr id="25" name="TextBox 21"/>
          <p:cNvSpPr txBox="1">
            <a:spLocks noChangeArrowheads="1"/>
          </p:cNvSpPr>
          <p:nvPr/>
        </p:nvSpPr>
        <p:spPr bwMode="auto">
          <a:xfrm>
            <a:off x="142875" y="5118100"/>
            <a:ext cx="84248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Design efficient reliability mechanisms based on the model</a:t>
            </a:r>
          </a:p>
        </p:txBody>
      </p:sp>
      <p:sp>
        <p:nvSpPr>
          <p:cNvPr id="26" name="TextBox 21"/>
          <p:cNvSpPr txBox="1">
            <a:spLocks noChangeArrowheads="1"/>
          </p:cNvSpPr>
          <p:nvPr/>
        </p:nvSpPr>
        <p:spPr bwMode="auto">
          <a:xfrm>
            <a:off x="139700" y="4184650"/>
            <a:ext cx="16732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FF"/>
                </a:solidFill>
              </a:rPr>
              <a:t>Our Goals:</a:t>
            </a:r>
          </a:p>
        </p:txBody>
      </p:sp>
      <p:sp>
        <p:nvSpPr>
          <p:cNvPr id="30" name="TextBox 29"/>
          <p:cNvSpPr txBox="1">
            <a:spLocks noChangeArrowheads="1"/>
          </p:cNvSpPr>
          <p:nvPr/>
        </p:nvSpPr>
        <p:spPr bwMode="auto">
          <a:xfrm>
            <a:off x="5813425" y="3038475"/>
            <a:ext cx="852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rgbClr val="FF0000"/>
                </a:solidFill>
              </a:rPr>
              <a:t>Better</a:t>
            </a:r>
          </a:p>
        </p:txBody>
      </p:sp>
    </p:spTree>
    <p:extLst>
      <p:ext uri="{BB962C8B-B14F-4D97-AF65-F5344CB8AC3E}">
        <p14:creationId xmlns:p14="http://schemas.microsoft.com/office/powerpoint/2010/main" val="15279510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0" nodeType="clickEffect">
                                  <p:stCondLst>
                                    <p:cond delay="0"/>
                                  </p:stCondLst>
                                  <p:childTnLst>
                                    <p:animEffect transition="out" filter="blinds(horizontal)">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bg/>
                                          </p:spTgt>
                                        </p:tgtEl>
                                        <p:attrNameLst>
                                          <p:attrName>style.visibility</p:attrName>
                                        </p:attrNameLst>
                                      </p:cBhvr>
                                      <p:to>
                                        <p:strVal val="visible"/>
                                      </p:to>
                                    </p:set>
                                    <p:animEffect transition="in" filter="blinds(horizontal)">
                                      <p:cBhvr>
                                        <p:cTn id="32" dur="500"/>
                                        <p:tgtEl>
                                          <p:spTgt spid="26">
                                            <p:bg/>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blinds(horizontal)">
                                      <p:cBhvr>
                                        <p:cTn id="35" dur="500"/>
                                        <p:tgtEl>
                                          <p:spTgt spid="26">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4">
                                            <p:bg/>
                                          </p:spTgt>
                                        </p:tgtEl>
                                        <p:attrNameLst>
                                          <p:attrName>style.visibility</p:attrName>
                                        </p:attrNameLst>
                                      </p:cBhvr>
                                      <p:to>
                                        <p:strVal val="visible"/>
                                      </p:to>
                                    </p:set>
                                    <p:animEffect transition="in" filter="blinds(horizontal)">
                                      <p:cBhvr>
                                        <p:cTn id="40" dur="500"/>
                                        <p:tgtEl>
                                          <p:spTgt spid="24">
                                            <p:bg/>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animEffect transition="in" filter="blinds(horizontal)">
                                      <p:cBhvr>
                                        <p:cTn id="43" dur="500"/>
                                        <p:tgtEl>
                                          <p:spTgt spid="24">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
                                            <p:bg/>
                                          </p:spTgt>
                                        </p:tgtEl>
                                        <p:attrNameLst>
                                          <p:attrName>style.visibility</p:attrName>
                                        </p:attrNameLst>
                                      </p:cBhvr>
                                      <p:to>
                                        <p:strVal val="visible"/>
                                      </p:to>
                                    </p:set>
                                    <p:animEffect transition="in" filter="blinds(horizontal)">
                                      <p:cBhvr>
                                        <p:cTn id="48" dur="500"/>
                                        <p:tgtEl>
                                          <p:spTgt spid="25">
                                            <p:bg/>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animEffect transition="in" filter="blinds(horizontal)">
                                      <p:cBhvr>
                                        <p:cTn id="5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24" grpId="0" build="allAtOnce" animBg="1"/>
      <p:bldP spid="25" grpId="0" build="allAtOnce" animBg="1"/>
      <p:bldP spid="26" grpId="0" build="allAtOnce" animBg="1"/>
      <p:bldP spid="3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a:solidFill>
                  <a:srgbClr val="FFFFFF"/>
                </a:solidFill>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a:solidFill>
                  <a:srgbClr val="000000"/>
                </a:solidFill>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a:solidFill>
                  <a:srgbClr val="000000"/>
                </a:solidFill>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000" b="1" dirty="0">
                <a:solidFill>
                  <a:srgbClr val="3B812F"/>
                </a:solidFill>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indent="-91440" eaLnBrk="0" hangingPunct="0">
                <a:spcBef>
                  <a:spcPct val="20000"/>
                </a:spcBef>
                <a:buClr>
                  <a:srgbClr val="400561"/>
                </a:buClr>
                <a:buFont typeface="Wingdings" charset="2"/>
                <a:buChar char="§"/>
                <a:defRPr/>
              </a:pPr>
              <a:r>
                <a:rPr lang="en-US" sz="1600" b="1" kern="0" dirty="0">
                  <a:solidFill>
                    <a:srgbClr val="000000"/>
                  </a:solidFill>
                  <a:latin typeface="Tahoma"/>
                  <a:ea typeface="ＭＳ Ｐゴシック" charset="-128"/>
                </a:rPr>
                <a:t> Neighbor page </a:t>
              </a:r>
              <a:r>
                <a:rPr lang="en-US" sz="1600" b="1" kern="0" dirty="0" err="1" smtClean="0">
                  <a:solidFill>
                    <a:srgbClr val="000000"/>
                  </a:solidFill>
                  <a:latin typeface="Tahoma"/>
                  <a:ea typeface="ＭＳ Ｐゴシック" charset="-128"/>
                </a:rPr>
                <a:t>prog</a:t>
              </a:r>
              <a:r>
                <a:rPr lang="en-US" sz="1600" b="1" kern="0" dirty="0" smtClean="0">
                  <a:solidFill>
                    <a:srgbClr val="000000"/>
                  </a:solidFill>
                  <a:latin typeface="Tahoma"/>
                  <a:ea typeface="ＭＳ Ｐゴシック" charset="-128"/>
                </a:rPr>
                <a:t>/read (c-to-c interference)</a:t>
              </a:r>
              <a:endParaRPr lang="en-US" sz="1600" b="1" kern="0" dirty="0">
                <a:solidFill>
                  <a:srgbClr val="000000"/>
                </a:solidFill>
                <a:latin typeface="Tahoma"/>
                <a:ea typeface="ＭＳ Ｐゴシック" charset="-128"/>
              </a:endParaRP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0000"/>
                </a:solidFill>
                <a:latin typeface="Tahoma"/>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indent="-91440" eaLnBrk="0" hangingPunct="0">
                <a:spcBef>
                  <a:spcPct val="20000"/>
                </a:spcBef>
                <a:buClr>
                  <a:srgbClr val="400561"/>
                </a:buClr>
                <a:buFont typeface="Wingdings" charset="2"/>
                <a:buChar char="§"/>
                <a:defRPr/>
              </a:pPr>
              <a:r>
                <a:rPr lang="en-US" sz="1600" b="1" kern="0" dirty="0">
                  <a:solidFill>
                    <a:srgbClr val="000000"/>
                  </a:solidFill>
                  <a:latin typeface="Tahoma"/>
                  <a:ea typeface="ＭＳ Ｐゴシック" charset="-128"/>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0000"/>
                </a:solidFill>
                <a:latin typeface="Tahoma"/>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indent="-91440" eaLnBrk="0" hangingPunct="0">
                <a:spcBef>
                  <a:spcPct val="20000"/>
                </a:spcBef>
                <a:buClr>
                  <a:srgbClr val="400561"/>
                </a:buClr>
                <a:buFont typeface="Wingdings" charset="2"/>
                <a:buChar char="§"/>
                <a:defRPr/>
              </a:pPr>
              <a:r>
                <a:rPr lang="en-US" sz="1600" b="1" kern="0" dirty="0">
                  <a:solidFill>
                    <a:srgbClr val="000000"/>
                  </a:solidFill>
                  <a:latin typeface="Tahoma"/>
                  <a:ea typeface="ＭＳ Ｐゴシック" charset="-128"/>
                </a:rPr>
                <a:t> Erase </a:t>
              </a:r>
              <a:r>
                <a:rPr lang="en-US" sz="1600" b="1" kern="0" dirty="0" smtClean="0">
                  <a:solidFill>
                    <a:srgbClr val="000000"/>
                  </a:solidFill>
                  <a:latin typeface="Tahoma"/>
                  <a:ea typeface="ＭＳ Ｐゴシック" charset="-128"/>
                </a:rPr>
                <a:t>block</a:t>
              </a:r>
              <a:endParaRPr lang="en-US" sz="1600" b="1" kern="0" dirty="0">
                <a:solidFill>
                  <a:srgbClr val="000000"/>
                </a:solidFill>
                <a:latin typeface="Tahoma"/>
                <a:ea typeface="ＭＳ Ｐゴシック" charset="-128"/>
              </a:endParaRPr>
            </a:p>
            <a:p>
              <a:pPr marL="91440" indent="-91440" eaLnBrk="0" hangingPunct="0">
                <a:spcBef>
                  <a:spcPct val="20000"/>
                </a:spcBef>
                <a:buClr>
                  <a:srgbClr val="400561"/>
                </a:buClr>
                <a:buFont typeface="Wingdings" charset="2"/>
                <a:buChar char="§"/>
                <a:defRPr/>
              </a:pPr>
              <a:r>
                <a:rPr lang="en-US" sz="1600" b="1" kern="0" dirty="0">
                  <a:solidFill>
                    <a:srgbClr val="000000"/>
                  </a:solidFill>
                  <a:latin typeface="Tahoma"/>
                  <a:ea typeface="ＭＳ Ｐゴシック" charset="-128"/>
                </a:rPr>
                <a:t> Program </a:t>
              </a:r>
              <a:r>
                <a:rPr lang="en-US" sz="1600" b="1" kern="0" dirty="0" smtClean="0">
                  <a:solidFill>
                    <a:srgbClr val="000000"/>
                  </a:solidFill>
                  <a:latin typeface="Tahoma"/>
                  <a:ea typeface="ＭＳ Ｐゴシック" charset="-128"/>
                </a:rPr>
                <a:t>page</a:t>
              </a:r>
              <a:endParaRPr lang="en-US" sz="1600" b="1" kern="0" dirty="0">
                <a:solidFill>
                  <a:srgbClr val="000000"/>
                </a:solidFill>
                <a:latin typeface="Tahoma"/>
                <a:ea typeface="ＭＳ Ｐゴシック" charset="-128"/>
              </a:endParaRP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0000"/>
                </a:solidFill>
                <a:latin typeface="Tahoma"/>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a:solidFill>
                  <a:srgbClr val="000000"/>
                </a:solidFill>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a:solidFill>
                  <a:srgbClr val="000000"/>
                </a:solidFill>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0000FF"/>
                </a:solidFill>
              </a:rPr>
              <a:t>Cai et al., </a:t>
            </a:r>
            <a:r>
              <a:rPr lang="ja-JP" altLang="en-US" sz="1200" dirty="0">
                <a:solidFill>
                  <a:srgbClr val="0000FF"/>
                </a:solidFill>
              </a:rPr>
              <a:t>“</a:t>
            </a:r>
            <a:r>
              <a:rPr lang="en-US" altLang="ja-JP" sz="1200" dirty="0">
                <a:solidFill>
                  <a:srgbClr val="0000FF"/>
                </a:solidFill>
              </a:rPr>
              <a:t>Threshold voltage distribution in MLC NAND Flash Memory: Characterization, Analysis, and Modeling</a:t>
            </a:r>
            <a:r>
              <a:rPr lang="ja-JP" altLang="en-US" sz="1200" dirty="0">
                <a:solidFill>
                  <a:srgbClr val="0000FF"/>
                </a:solidFill>
              </a:rPr>
              <a:t>”</a:t>
            </a:r>
            <a:r>
              <a:rPr lang="en-US" altLang="ja-JP" sz="1200" dirty="0">
                <a:solidFill>
                  <a:srgbClr val="0000FF"/>
                </a:solidFill>
              </a:rPr>
              <a:t>, </a:t>
            </a:r>
            <a:r>
              <a:rPr lang="en-US" altLang="ja-JP" sz="1200" b="1" dirty="0">
                <a:solidFill>
                  <a:srgbClr val="0000FF"/>
                </a:solidFill>
              </a:rPr>
              <a:t>DATE </a:t>
            </a:r>
            <a:r>
              <a:rPr lang="en-US" altLang="ja-JP" sz="1200" b="1" dirty="0" smtClean="0">
                <a:solidFill>
                  <a:srgbClr val="0000FF"/>
                </a:solidFill>
              </a:rPr>
              <a:t>2013</a:t>
            </a:r>
          </a:p>
          <a:p>
            <a:pPr eaLnBrk="1" hangingPunct="1"/>
            <a:endParaRPr lang="en-US" sz="1200" b="1" dirty="0">
              <a:solidFill>
                <a:srgbClr val="0000FF"/>
              </a:solidFill>
            </a:endParaRPr>
          </a:p>
          <a:p>
            <a:pPr eaLnBrk="1" hangingPunct="1"/>
            <a:r>
              <a:rPr lang="en-US" sz="1200" dirty="0">
                <a:solidFill>
                  <a:srgbClr val="0000FF"/>
                </a:solidFill>
              </a:rPr>
              <a:t>Cai et al., </a:t>
            </a:r>
            <a:r>
              <a:rPr lang="ja-JP" altLang="en-US" sz="1200" dirty="0" smtClean="0">
                <a:solidFill>
                  <a:srgbClr val="0000FF"/>
                </a:solidFill>
              </a:rPr>
              <a:t>“</a:t>
            </a:r>
            <a:r>
              <a:rPr lang="en-US" altLang="ja-JP" sz="1200" dirty="0">
                <a:solidFill>
                  <a:srgbClr val="0000FF"/>
                </a:solidFill>
              </a:rPr>
              <a:t>Vulnerabilities in MLC NAND Flash Memory Programming: Experimental Analysis, Exploits, and Mitigation </a:t>
            </a:r>
            <a:r>
              <a:rPr lang="en-US" altLang="ja-JP" sz="1200" dirty="0" smtClean="0">
                <a:solidFill>
                  <a:srgbClr val="0000FF"/>
                </a:solidFill>
              </a:rPr>
              <a:t>Techniques</a:t>
            </a:r>
            <a:r>
              <a:rPr lang="ja-JP" altLang="en-US" sz="1200" dirty="0" smtClean="0">
                <a:solidFill>
                  <a:srgbClr val="0000FF"/>
                </a:solidFill>
              </a:rPr>
              <a:t>”</a:t>
            </a:r>
            <a:r>
              <a:rPr lang="en-US" altLang="ja-JP" sz="1200" dirty="0">
                <a:solidFill>
                  <a:srgbClr val="0000FF"/>
                </a:solidFill>
              </a:rPr>
              <a:t>, </a:t>
            </a:r>
            <a:r>
              <a:rPr lang="en-US" altLang="ja-JP" sz="1200" b="1" dirty="0" smtClean="0">
                <a:solidFill>
                  <a:srgbClr val="0000FF"/>
                </a:solidFill>
              </a:rPr>
              <a:t>HPCA 2017</a:t>
            </a:r>
            <a:endParaRPr lang="en-US" sz="1200" b="1" dirty="0">
              <a:solidFill>
                <a:srgbClr val="0000FF"/>
              </a:solidFill>
            </a:endParaRPr>
          </a:p>
          <a:p>
            <a:pPr eaLnBrk="1" hangingPunct="1"/>
            <a:endParaRPr lang="en-US" sz="1200" b="1" dirty="0">
              <a:solidFill>
                <a:srgbClr val="0000FF"/>
              </a:solidFill>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0000FF"/>
                </a:solidFill>
              </a:rPr>
              <a:t>Cai et al., </a:t>
            </a:r>
            <a:r>
              <a:rPr lang="ja-JP" altLang="en-US" sz="1200" dirty="0">
                <a:solidFill>
                  <a:srgbClr val="0000FF"/>
                </a:solidFill>
              </a:rPr>
              <a:t>“</a:t>
            </a:r>
            <a:r>
              <a:rPr lang="en-US" altLang="ja-JP" sz="1200" dirty="0">
                <a:solidFill>
                  <a:srgbClr val="0000FF"/>
                </a:solidFill>
              </a:rPr>
              <a:t>Flash Correct-and-Refresh: Retention-aware error management for increased flash memory lifetime</a:t>
            </a:r>
            <a:r>
              <a:rPr lang="ja-JP" altLang="en-US" sz="1200" dirty="0">
                <a:solidFill>
                  <a:srgbClr val="0000FF"/>
                </a:solidFill>
              </a:rPr>
              <a:t>”</a:t>
            </a:r>
            <a:r>
              <a:rPr lang="en-US" altLang="ja-JP" sz="1200" dirty="0">
                <a:solidFill>
                  <a:srgbClr val="0000FF"/>
                </a:solidFill>
              </a:rPr>
              <a:t>, </a:t>
            </a:r>
            <a:r>
              <a:rPr lang="en-US" altLang="ja-JP" sz="1200" b="1" dirty="0">
                <a:solidFill>
                  <a:srgbClr val="0000FF"/>
                </a:solidFill>
              </a:rPr>
              <a:t>ICCD 2012</a:t>
            </a:r>
            <a:endParaRPr lang="en-US" sz="1200" b="1" dirty="0">
              <a:solidFill>
                <a:srgbClr val="0000FF"/>
              </a:solidFill>
            </a:endParaRPr>
          </a:p>
        </p:txBody>
      </p:sp>
      <p:sp>
        <p:nvSpPr>
          <p:cNvPr id="21301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EE30EC-A97F-1C49-9637-E521652DD1DF}" type="slidenum">
              <a:rPr lang="en-US" sz="1600">
                <a:solidFill>
                  <a:srgbClr val="000000"/>
                </a:solidFill>
                <a:latin typeface="Garamond" charset="0"/>
              </a:rPr>
              <a:pPr eaLnBrk="1" hangingPunct="1"/>
              <a:t>63</a:t>
            </a:fld>
            <a:endParaRPr lang="en-US" sz="1600">
              <a:solidFill>
                <a:srgbClr val="000000"/>
              </a:solidFill>
              <a:latin typeface="Garamond"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0000FF"/>
                </a:solidFill>
              </a:rPr>
              <a:t>Cai et al., </a:t>
            </a:r>
            <a:r>
              <a:rPr lang="ja-JP" altLang="en-US" sz="1200" dirty="0">
                <a:solidFill>
                  <a:srgbClr val="0000FF"/>
                </a:solidFill>
              </a:rPr>
              <a:t>“</a:t>
            </a:r>
            <a:r>
              <a:rPr lang="en-US" altLang="ja-JP" sz="1200" dirty="0">
                <a:solidFill>
                  <a:srgbClr val="0000FF"/>
                </a:solidFill>
              </a:rPr>
              <a:t>Program Interference in MLC NAND Flash Memory: Characterization, Modeling, and Mitigation</a:t>
            </a:r>
            <a:r>
              <a:rPr lang="ja-JP" altLang="en-US" sz="1200" dirty="0">
                <a:solidFill>
                  <a:srgbClr val="0000FF"/>
                </a:solidFill>
              </a:rPr>
              <a:t>”</a:t>
            </a:r>
            <a:r>
              <a:rPr lang="en-US" altLang="ja-JP" sz="1200" dirty="0">
                <a:solidFill>
                  <a:srgbClr val="0000FF"/>
                </a:solidFill>
              </a:rPr>
              <a:t>, </a:t>
            </a:r>
            <a:r>
              <a:rPr lang="en-US" altLang="ja-JP" sz="1200" b="1" dirty="0">
                <a:solidFill>
                  <a:srgbClr val="0000FF"/>
                </a:solidFill>
              </a:rPr>
              <a:t>ICCD 2013</a:t>
            </a:r>
          </a:p>
          <a:p>
            <a:pPr eaLnBrk="1" hangingPunct="1"/>
            <a:endParaRPr lang="en-US" sz="400" dirty="0">
              <a:solidFill>
                <a:srgbClr val="2C6123"/>
              </a:solidFill>
            </a:endParaRPr>
          </a:p>
          <a:p>
            <a:pPr eaLnBrk="1" hangingPunct="1"/>
            <a:r>
              <a:rPr lang="en-US" sz="1200" dirty="0">
                <a:solidFill>
                  <a:srgbClr val="0000FF"/>
                </a:solidFill>
              </a:rPr>
              <a:t>Cai et al., “Neighbor-Cell Assisted Error Correction in MLC NAND Flash Memories”, </a:t>
            </a:r>
            <a:r>
              <a:rPr lang="en-US" sz="1200" b="1" dirty="0">
                <a:solidFill>
                  <a:srgbClr val="0000FF"/>
                </a:solidFill>
              </a:rPr>
              <a:t>SIGMETRICS </a:t>
            </a:r>
            <a:r>
              <a:rPr lang="en-US" sz="1200" b="1" dirty="0" smtClean="0">
                <a:solidFill>
                  <a:srgbClr val="0000FF"/>
                </a:solidFill>
              </a:rPr>
              <a:t>2014</a:t>
            </a:r>
          </a:p>
          <a:p>
            <a:pPr eaLnBrk="1" hangingPunct="1"/>
            <a:endParaRPr lang="en-US" sz="400" b="1" dirty="0">
              <a:solidFill>
                <a:srgbClr val="0000FF"/>
              </a:solidFill>
            </a:endParaRPr>
          </a:p>
          <a:p>
            <a:pPr eaLnBrk="1" hangingPunct="1"/>
            <a:r>
              <a:rPr lang="en-US" sz="1200" dirty="0">
                <a:solidFill>
                  <a:srgbClr val="0000FF"/>
                </a:solidFill>
              </a:rPr>
              <a:t>Cai et al., “Read Disturb Errors in MLC NAND Flash Memory: Characterization and </a:t>
            </a:r>
            <a:r>
              <a:rPr lang="en-US" sz="1200" dirty="0" smtClean="0">
                <a:solidFill>
                  <a:srgbClr val="0000FF"/>
                </a:solidFill>
              </a:rPr>
              <a:t>Mitigation”, </a:t>
            </a:r>
            <a:r>
              <a:rPr lang="en-US" sz="1200" b="1" dirty="0" smtClean="0">
                <a:solidFill>
                  <a:srgbClr val="0000FF"/>
                </a:solidFill>
              </a:rPr>
              <a:t>DSN 2015</a:t>
            </a:r>
          </a:p>
          <a:p>
            <a:pPr eaLnBrk="1" hangingPunct="1"/>
            <a:endParaRPr lang="en-US" sz="1200" b="1" dirty="0">
              <a:solidFill>
                <a:srgbClr val="0000FF"/>
              </a:solidFill>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solidFill>
                  <a:srgbClr val="0000FF"/>
                </a:solidFill>
                <a:latin typeface="Tahoma"/>
              </a:rPr>
              <a:t>Cai et al., “Error Patterns in MLC NAND Flash Memory: Measurement, Characterization, and Analysis””, </a:t>
            </a:r>
            <a:r>
              <a:rPr lang="en-US" sz="1200" b="1" dirty="0">
                <a:solidFill>
                  <a:srgbClr val="0000FF"/>
                </a:solidFill>
                <a:latin typeface="Tahoma"/>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solidFill>
                  <a:srgbClr val="0000FF"/>
                </a:solidFill>
                <a:latin typeface="Tahoma"/>
                <a:cs typeface="Arial" charset="0"/>
              </a:rPr>
              <a:t>Cai et al., “Error Analysis and Retention-Aware Error Management for NAND Flash Memory</a:t>
            </a:r>
            <a:r>
              <a:rPr lang="en-US" sz="1200" b="1" dirty="0">
                <a:solidFill>
                  <a:srgbClr val="0000FF"/>
                </a:solidFill>
                <a:latin typeface="Tahom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a:solidFill>
                  <a:srgbClr val="0000FF"/>
                </a:solidFill>
                <a:latin typeface="Tahoma"/>
                <a:cs typeface="Arial" charset="0"/>
              </a:rPr>
              <a:t>Cai et al., “Data Retention in MLC NAND Flash Memory: Characterization, Optimization and Recovery" </a:t>
            </a:r>
            <a:r>
              <a:rPr lang="en-US" sz="1200" b="1" dirty="0" smtClean="0">
                <a:solidFill>
                  <a:srgbClr val="0000FF"/>
                </a:solidFill>
                <a:latin typeface="Tahoma"/>
                <a:cs typeface="Arial" charset="0"/>
              </a:rPr>
              <a:t>, HPCA 2015</a:t>
            </a:r>
            <a:endParaRPr lang="en-US" sz="1200" b="1" dirty="0">
              <a:solidFill>
                <a:srgbClr val="0000FF"/>
              </a:solidFill>
              <a:latin typeface="Tahoma"/>
              <a:cs typeface="Arial" charset="0"/>
            </a:endParaRP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smtClean="0">
                <a:solidFill>
                  <a:srgbClr val="0000FF"/>
                </a:solidFill>
                <a:latin typeface="Tahoma"/>
              </a:rPr>
              <a:t>Luo </a:t>
            </a:r>
            <a:r>
              <a:rPr lang="en-US" sz="1200" dirty="0">
                <a:solidFill>
                  <a:srgbClr val="0000FF"/>
                </a:solidFill>
                <a:latin typeface="Tahoma"/>
              </a:rPr>
              <a:t>et al., </a:t>
            </a:r>
            <a:r>
              <a:rPr lang="en-US" sz="1200" dirty="0">
                <a:solidFill>
                  <a:srgbClr val="0000FF"/>
                </a:solidFill>
              </a:rPr>
              <a:t>“Enabling Accurate and Practical Online Flash Channel Modeling for Modern MLC NAND Flash </a:t>
            </a:r>
            <a:r>
              <a:rPr lang="en-US" sz="1200" dirty="0" smtClean="0">
                <a:solidFill>
                  <a:srgbClr val="0000FF"/>
                </a:solidFill>
              </a:rPr>
              <a:t>Memory”</a:t>
            </a:r>
            <a:r>
              <a:rPr lang="en-US" sz="1200" dirty="0" smtClean="0">
                <a:solidFill>
                  <a:srgbClr val="0000FF"/>
                </a:solidFill>
                <a:latin typeface="Tahoma"/>
              </a:rPr>
              <a:t>, </a:t>
            </a:r>
            <a:r>
              <a:rPr lang="en-US" sz="1200" b="1" dirty="0" smtClean="0">
                <a:solidFill>
                  <a:srgbClr val="0000FF"/>
                </a:solidFill>
                <a:latin typeface="Tahoma"/>
              </a:rPr>
              <a:t>JSAC 2016</a:t>
            </a:r>
            <a:endParaRPr lang="en-US" sz="1200" b="1" dirty="0">
              <a:solidFill>
                <a:srgbClr val="0000FF"/>
              </a:solidFill>
              <a:latin typeface="Tahoma"/>
            </a:endParaRPr>
          </a:p>
        </p:txBody>
      </p:sp>
    </p:spTree>
    <p:extLst>
      <p:ext uri="{BB962C8B-B14F-4D97-AF65-F5344CB8AC3E}">
        <p14:creationId xmlns:p14="http://schemas.microsoft.com/office/powerpoint/2010/main" val="15101018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P spid="33" grpId="0"/>
      <p:bldP spid="35" grpId="0"/>
      <p:bldP spid="32" grpId="0"/>
      <p:bldP spid="2" grpId="0"/>
      <p:bldP spid="5" grpId="0"/>
      <p:bldP spid="34" grpId="0"/>
      <p:bldP spid="3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Our Goals and Approach</a:t>
            </a:r>
          </a:p>
        </p:txBody>
      </p:sp>
      <p:sp>
        <p:nvSpPr>
          <p:cNvPr id="3" name="Content Placeholder 2"/>
          <p:cNvSpPr>
            <a:spLocks noGrp="1"/>
          </p:cNvSpPr>
          <p:nvPr>
            <p:ph idx="1"/>
          </p:nvPr>
        </p:nvSpPr>
        <p:spPr/>
        <p:txBody>
          <a:bodyPr/>
          <a:lstStyle/>
          <a:p>
            <a:r>
              <a:rPr lang="en-US" dirty="0">
                <a:latin typeface="Tahoma" charset="0"/>
              </a:rPr>
              <a:t>Goals:</a:t>
            </a:r>
          </a:p>
          <a:p>
            <a:pPr lvl="1"/>
            <a:r>
              <a:rPr lang="en-US" dirty="0">
                <a:solidFill>
                  <a:srgbClr val="0000FF"/>
                </a:solidFill>
                <a:latin typeface="Tahoma" charset="0"/>
              </a:rPr>
              <a:t>Understand error mechanisms and develop reliable predictive models </a:t>
            </a:r>
            <a:r>
              <a:rPr lang="en-US" dirty="0">
                <a:latin typeface="Tahoma" charset="0"/>
              </a:rPr>
              <a:t>for MLC NAND flash memory errors</a:t>
            </a:r>
          </a:p>
          <a:p>
            <a:pPr lvl="1"/>
            <a:r>
              <a:rPr lang="en-US" dirty="0">
                <a:solidFill>
                  <a:srgbClr val="0000FF"/>
                </a:solidFill>
                <a:latin typeface="Tahoma" charset="0"/>
              </a:rPr>
              <a:t>Develop efficient error management techniques </a:t>
            </a:r>
            <a:r>
              <a:rPr lang="en-US" dirty="0">
                <a:latin typeface="Tahoma" charset="0"/>
              </a:rPr>
              <a:t>to mitigate errors and improve flash reliability and endurance</a:t>
            </a:r>
          </a:p>
          <a:p>
            <a:endParaRPr lang="en-US" dirty="0">
              <a:latin typeface="Tahoma" charset="0"/>
            </a:endParaRPr>
          </a:p>
          <a:p>
            <a:r>
              <a:rPr lang="en-US" dirty="0">
                <a:latin typeface="Tahoma" charset="0"/>
              </a:rPr>
              <a:t>Approach:</a:t>
            </a:r>
          </a:p>
          <a:p>
            <a:pPr lvl="1"/>
            <a:r>
              <a:rPr lang="en-US" dirty="0">
                <a:latin typeface="Tahoma" charset="0"/>
              </a:rPr>
              <a:t>Solid </a:t>
            </a:r>
            <a:r>
              <a:rPr lang="en-US" dirty="0">
                <a:solidFill>
                  <a:srgbClr val="FF0000"/>
                </a:solidFill>
                <a:latin typeface="Tahoma" charset="0"/>
              </a:rPr>
              <a:t>experimental analyses of errors in real MLC NAND flash </a:t>
            </a:r>
            <a:r>
              <a:rPr lang="en-US" dirty="0">
                <a:latin typeface="Tahoma" charset="0"/>
              </a:rPr>
              <a:t>memory </a:t>
            </a:r>
            <a:r>
              <a:rPr lang="en-US" dirty="0">
                <a:latin typeface="Tahoma" charset="0"/>
                <a:sym typeface="Wingdings" charset="0"/>
              </a:rPr>
              <a:t> drive the understanding and models</a:t>
            </a:r>
          </a:p>
          <a:p>
            <a:pPr lvl="1"/>
            <a:r>
              <a:rPr lang="en-US" dirty="0">
                <a:solidFill>
                  <a:srgbClr val="FF0000"/>
                </a:solidFill>
                <a:latin typeface="Tahoma" charset="0"/>
                <a:sym typeface="Wingdings" charset="0"/>
              </a:rPr>
              <a:t>Understanding, </a:t>
            </a:r>
            <a:r>
              <a:rPr lang="en-US" dirty="0" smtClean="0">
                <a:solidFill>
                  <a:srgbClr val="FF0000"/>
                </a:solidFill>
                <a:latin typeface="Tahoma" charset="0"/>
                <a:sym typeface="Wingdings" charset="0"/>
              </a:rPr>
              <a:t>models, </a:t>
            </a:r>
            <a:r>
              <a:rPr lang="en-US" dirty="0">
                <a:solidFill>
                  <a:srgbClr val="FF0000"/>
                </a:solidFill>
                <a:latin typeface="Tahoma" charset="0"/>
                <a:sym typeface="Wingdings" charset="0"/>
              </a:rPr>
              <a:t>and creativity </a:t>
            </a:r>
            <a:r>
              <a:rPr lang="en-US" dirty="0">
                <a:latin typeface="Tahoma" charset="0"/>
                <a:sym typeface="Wingdings" charset="0"/>
              </a:rPr>
              <a:t> drive the new techniques</a:t>
            </a:r>
            <a:endParaRPr lang="en-US" dirty="0">
              <a:latin typeface="Tahoma" charset="0"/>
            </a:endParaRPr>
          </a:p>
          <a:p>
            <a:pPr lvl="1"/>
            <a:endParaRPr lang="en-US" dirty="0">
              <a:latin typeface="Tahoma" charset="0"/>
            </a:endParaRP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E853FF-C699-1F45-9011-37D75239EA89}" type="slidenum">
              <a:rPr lang="en-US" sz="1600">
                <a:solidFill>
                  <a:srgbClr val="000000"/>
                </a:solidFill>
                <a:latin typeface="Garamond" charset="0"/>
              </a:rPr>
              <a:pPr eaLnBrk="1" hangingPunct="1"/>
              <a:t>64</a:t>
            </a:fld>
            <a:endParaRPr lang="en-US" sz="1600">
              <a:solidFill>
                <a:srgbClr val="000000"/>
              </a:solidFill>
              <a:latin typeface="Garamond" charset="0"/>
            </a:endParaRPr>
          </a:p>
        </p:txBody>
      </p:sp>
    </p:spTree>
    <p:extLst>
      <p:ext uri="{BB962C8B-B14F-4D97-AF65-F5344CB8AC3E}">
        <p14:creationId xmlns:p14="http://schemas.microsoft.com/office/powerpoint/2010/main" val="34246232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Experimental Testing Platform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65</a:t>
            </a:fld>
            <a:endParaRPr lang="en-US" altLang="en-US"/>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Virtex-II Pro</a:t>
              </a:r>
            </a:p>
            <a:p>
              <a:pPr algn="ctr">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Virtex-V FPGA</a:t>
            </a:r>
          </a:p>
          <a:p>
            <a:pPr algn="ctr">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0066CC"/>
                </a:solidFill>
                <a:latin typeface="Tahoma"/>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smtClean="0">
              <a:solidFill>
                <a:sysClr val="windowText" lastClr="000000"/>
              </a:solidFill>
              <a:latin typeface="Tahoma"/>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a:t>
            </a:r>
            <a:r>
              <a:rPr lang="en-US" sz="1800" kern="0" dirty="0" smtClean="0">
                <a:solidFill>
                  <a:srgbClr val="FFFF00"/>
                </a:solidFill>
              </a:rPr>
              <a:t>x-nm</a:t>
            </a:r>
          </a:p>
          <a:p>
            <a:pPr algn="ctr">
              <a:defRPr/>
            </a:pPr>
            <a:r>
              <a:rPr lang="en-US" sz="1800" kern="0" dirty="0" smtClean="0">
                <a:solidFill>
                  <a:srgbClr val="FFFF00"/>
                </a:solidFill>
              </a:rPr>
              <a:t>NAND Flash</a:t>
            </a:r>
          </a:p>
        </p:txBody>
      </p:sp>
      <p:sp>
        <p:nvSpPr>
          <p:cNvPr id="61" name="Rectangle 60"/>
          <p:cNvSpPr/>
          <p:nvPr/>
        </p:nvSpPr>
        <p:spPr>
          <a:xfrm>
            <a:off x="0" y="5877272"/>
            <a:ext cx="6588224" cy="523220"/>
          </a:xfrm>
          <a:prstGeom prst="rect">
            <a:avLst/>
          </a:prstGeom>
        </p:spPr>
        <p:txBody>
          <a:bodyPr wrap="square">
            <a:spAutoFit/>
          </a:bodyPr>
          <a:lstStyle/>
          <a:p>
            <a:r>
              <a:rPr lang="en-US" sz="1400" dirty="0" smtClean="0">
                <a:solidFill>
                  <a:srgbClr val="006633"/>
                </a:solidFill>
                <a:latin typeface="Tahoma"/>
              </a:rPr>
              <a:t>[DATE </a:t>
            </a:r>
            <a:r>
              <a:rPr lang="en-US" sz="1400" dirty="0">
                <a:solidFill>
                  <a:srgbClr val="006633"/>
                </a:solidFill>
                <a:latin typeface="Tahoma"/>
              </a:rPr>
              <a:t>2012, ICCD 2012, DATE 2013, ITJ 2013, ICCD 2013, SIGMETRICS </a:t>
            </a:r>
            <a:r>
              <a:rPr lang="en-US" sz="1400" dirty="0" smtClean="0">
                <a:solidFill>
                  <a:srgbClr val="006633"/>
                </a:solidFill>
                <a:latin typeface="Tahoma"/>
              </a:rPr>
              <a:t>2014, HPCA 2015, DSN 2015, MSST 2015, JSAC 2016, HPCA 2017, DFRWS 2017]</a:t>
            </a:r>
            <a:endParaRPr lang="en-US" sz="1400" dirty="0">
              <a:solidFill>
                <a:srgbClr val="000000"/>
              </a:solidFill>
              <a:latin typeface="Tahoma"/>
            </a:endParaRPr>
          </a:p>
        </p:txBody>
      </p:sp>
      <p:sp>
        <p:nvSpPr>
          <p:cNvPr id="62" name="Rectangle 2"/>
          <p:cNvSpPr>
            <a:spLocks noChangeArrowheads="1"/>
          </p:cNvSpPr>
          <p:nvPr/>
        </p:nvSpPr>
        <p:spPr bwMode="auto">
          <a:xfrm>
            <a:off x="1447800" y="6427788"/>
            <a:ext cx="7696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a:solidFill>
                  <a:srgbClr val="000000"/>
                </a:solidFill>
                <a:latin typeface="Tahoma"/>
              </a:rPr>
              <a:t>Cai et al., </a:t>
            </a:r>
            <a:r>
              <a:rPr lang="en-US" sz="1600" dirty="0">
                <a:solidFill>
                  <a:srgbClr val="0000FF"/>
                </a:solidFill>
                <a:latin typeface="Tahoma"/>
              </a:rPr>
              <a:t>FPGA-based Solid-State Drive prototyping platform, </a:t>
            </a:r>
            <a:r>
              <a:rPr lang="en-US" sz="1600" dirty="0">
                <a:solidFill>
                  <a:srgbClr val="000000"/>
                </a:solidFill>
                <a:latin typeface="Tahoma"/>
              </a:rPr>
              <a:t>FCCM 2011.</a:t>
            </a:r>
          </a:p>
        </p:txBody>
      </p:sp>
    </p:spTree>
    <p:extLst>
      <p:ext uri="{BB962C8B-B14F-4D97-AF65-F5344CB8AC3E}">
        <p14:creationId xmlns:p14="http://schemas.microsoft.com/office/powerpoint/2010/main" val="35377724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a:latin typeface="Garamond" charset="0"/>
              </a:rPr>
              <a:t>NAND Flash Error Types</a:t>
            </a:r>
          </a:p>
        </p:txBody>
      </p:sp>
      <p:sp>
        <p:nvSpPr>
          <p:cNvPr id="3" name="Content Placeholder 2"/>
          <p:cNvSpPr>
            <a:spLocks noGrp="1"/>
          </p:cNvSpPr>
          <p:nvPr>
            <p:ph idx="1"/>
          </p:nvPr>
        </p:nvSpPr>
        <p:spPr>
          <a:xfrm>
            <a:off x="228600" y="1206500"/>
            <a:ext cx="8610600" cy="5041900"/>
          </a:xfrm>
        </p:spPr>
        <p:txBody>
          <a:bodyPr/>
          <a:lstStyle/>
          <a:p>
            <a:r>
              <a:rPr lang="en-US">
                <a:latin typeface="Tahoma" charset="0"/>
              </a:rPr>
              <a:t>Four types of errors [Cai+, DATE 2012]</a:t>
            </a:r>
          </a:p>
          <a:p>
            <a:endParaRPr lang="en-US">
              <a:latin typeface="Tahoma" charset="0"/>
            </a:endParaRPr>
          </a:p>
          <a:p>
            <a:r>
              <a:rPr lang="en-US">
                <a:latin typeface="Tahoma" charset="0"/>
              </a:rPr>
              <a:t>Caused by </a:t>
            </a:r>
            <a:r>
              <a:rPr lang="en-US">
                <a:solidFill>
                  <a:srgbClr val="FF0000"/>
                </a:solidFill>
                <a:latin typeface="Tahoma" charset="0"/>
              </a:rPr>
              <a:t>common flash operations</a:t>
            </a:r>
          </a:p>
          <a:p>
            <a:pPr lvl="1"/>
            <a:r>
              <a:rPr lang="en-US">
                <a:solidFill>
                  <a:srgbClr val="0000FF"/>
                </a:solidFill>
                <a:latin typeface="Tahoma" charset="0"/>
              </a:rPr>
              <a:t>Read</a:t>
            </a:r>
            <a:r>
              <a:rPr lang="en-US">
                <a:latin typeface="Tahoma" charset="0"/>
              </a:rPr>
              <a:t> errors</a:t>
            </a:r>
          </a:p>
          <a:p>
            <a:pPr lvl="1"/>
            <a:r>
              <a:rPr lang="en-US">
                <a:solidFill>
                  <a:srgbClr val="0000FF"/>
                </a:solidFill>
                <a:latin typeface="Tahoma" charset="0"/>
              </a:rPr>
              <a:t>Erase</a:t>
            </a:r>
            <a:r>
              <a:rPr lang="en-US">
                <a:latin typeface="Tahoma" charset="0"/>
              </a:rPr>
              <a:t> errors</a:t>
            </a:r>
          </a:p>
          <a:p>
            <a:pPr lvl="1"/>
            <a:r>
              <a:rPr lang="en-US">
                <a:solidFill>
                  <a:srgbClr val="0000FF"/>
                </a:solidFill>
                <a:latin typeface="Tahoma" charset="0"/>
              </a:rPr>
              <a:t>Program</a:t>
            </a:r>
            <a:r>
              <a:rPr lang="en-US">
                <a:latin typeface="Tahoma" charset="0"/>
              </a:rPr>
              <a:t> (interference) errors</a:t>
            </a:r>
          </a:p>
          <a:p>
            <a:pPr lvl="1"/>
            <a:endParaRPr lang="en-US">
              <a:latin typeface="Tahoma" charset="0"/>
            </a:endParaRPr>
          </a:p>
          <a:p>
            <a:r>
              <a:rPr lang="en-US">
                <a:latin typeface="Tahoma" charset="0"/>
              </a:rPr>
              <a:t>Caused by flash </a:t>
            </a:r>
            <a:r>
              <a:rPr lang="en-US">
                <a:solidFill>
                  <a:srgbClr val="FF0000"/>
                </a:solidFill>
                <a:latin typeface="Tahoma" charset="0"/>
              </a:rPr>
              <a:t>cell losing charge over time</a:t>
            </a:r>
          </a:p>
          <a:p>
            <a:pPr lvl="1"/>
            <a:r>
              <a:rPr lang="en-US">
                <a:solidFill>
                  <a:srgbClr val="0000FF"/>
                </a:solidFill>
                <a:latin typeface="Tahoma" charset="0"/>
              </a:rPr>
              <a:t>Retention</a:t>
            </a:r>
            <a:r>
              <a:rPr lang="en-US">
                <a:latin typeface="Tahoma" charset="0"/>
              </a:rPr>
              <a:t> errors</a:t>
            </a:r>
          </a:p>
          <a:p>
            <a:pPr lvl="2"/>
            <a:r>
              <a:rPr lang="en-US">
                <a:latin typeface="Tahoma" charset="0"/>
              </a:rPr>
              <a:t>Whether an error happens depends on required retention time</a:t>
            </a:r>
          </a:p>
          <a:p>
            <a:pPr lvl="2"/>
            <a:r>
              <a:rPr lang="en-US">
                <a:latin typeface="Tahoma" charset="0"/>
              </a:rPr>
              <a:t>Especially problematic in MLC flash because threshold voltage window to determine stored value is smaller</a:t>
            </a:r>
          </a:p>
          <a:p>
            <a:pPr lvl="2"/>
            <a:endParaRPr lang="en-US">
              <a:latin typeface="Tahoma" charset="0"/>
            </a:endParaRPr>
          </a:p>
        </p:txBody>
      </p:sp>
      <p:sp>
        <p:nvSpPr>
          <p:cNvPr id="22118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11EBAE-8EF2-2C41-8609-8DC2CFFBA5BE}" type="slidenum">
              <a:rPr lang="en-US" sz="1600">
                <a:solidFill>
                  <a:srgbClr val="000000"/>
                </a:solidFill>
                <a:latin typeface="Garamond" charset="0"/>
              </a:rPr>
              <a:pPr eaLnBrk="1" hangingPunct="1"/>
              <a:t>66</a:t>
            </a:fld>
            <a:endParaRPr lang="en-US" sz="1600">
              <a:solidFill>
                <a:srgbClr val="000000"/>
              </a:solidFill>
              <a:latin typeface="Garamond" charset="0"/>
            </a:endParaRPr>
          </a:p>
        </p:txBody>
      </p:sp>
    </p:spTree>
    <p:extLst>
      <p:ext uri="{BB962C8B-B14F-4D97-AF65-F5344CB8AC3E}">
        <p14:creationId xmlns:p14="http://schemas.microsoft.com/office/powerpoint/2010/main" val="33135544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7" name="Group 7"/>
          <p:cNvGrpSpPr>
            <a:grpSpLocks/>
          </p:cNvGrpSpPr>
          <p:nvPr/>
        </p:nvGrpSpPr>
        <p:grpSpPr bwMode="auto">
          <a:xfrm>
            <a:off x="63500" y="815975"/>
            <a:ext cx="9144000" cy="4351338"/>
            <a:chOff x="0" y="906463"/>
            <a:chExt cx="9144000" cy="4351337"/>
          </a:xfrm>
        </p:grpSpPr>
        <p:pic>
          <p:nvPicPr>
            <p:cNvPr id="224265" name="Picture 24" descr="all_error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6463"/>
              <a:ext cx="91440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6" name="Oval 15"/>
            <p:cNvSpPr>
              <a:spLocks noChangeArrowheads="1"/>
            </p:cNvSpPr>
            <p:nvPr/>
          </p:nvSpPr>
          <p:spPr bwMode="auto">
            <a:xfrm>
              <a:off x="7099300" y="1435100"/>
              <a:ext cx="469900" cy="1284288"/>
            </a:xfrm>
            <a:prstGeom prst="ellipse">
              <a:avLst/>
            </a:prstGeom>
            <a:noFill/>
            <a:ln w="285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latin typeface="Tahoma"/>
              </a:endParaRPr>
            </a:p>
          </p:txBody>
        </p:sp>
        <p:sp>
          <p:nvSpPr>
            <p:cNvPr id="224267" name="TextBox 16"/>
            <p:cNvSpPr txBox="1">
              <a:spLocks noChangeArrowheads="1"/>
            </p:cNvSpPr>
            <p:nvPr/>
          </p:nvSpPr>
          <p:spPr bwMode="auto">
            <a:xfrm>
              <a:off x="5118100" y="1104900"/>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retention errors</a:t>
              </a:r>
            </a:p>
          </p:txBody>
        </p:sp>
        <p:cxnSp>
          <p:nvCxnSpPr>
            <p:cNvPr id="224268" name="Straight Arrow Connector 22"/>
            <p:cNvCxnSpPr>
              <a:cxnSpLocks noChangeShapeType="1"/>
            </p:cNvCxnSpPr>
            <p:nvPr/>
          </p:nvCxnSpPr>
          <p:spPr bwMode="auto">
            <a:xfrm>
              <a:off x="6223000" y="1423988"/>
              <a:ext cx="876300"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20483" name="Content Placeholder 14"/>
          <p:cNvSpPr>
            <a:spLocks noGrp="1"/>
          </p:cNvSpPr>
          <p:nvPr>
            <p:ph idx="1"/>
          </p:nvPr>
        </p:nvSpPr>
        <p:spPr>
          <a:xfrm>
            <a:off x="117475" y="4962525"/>
            <a:ext cx="8850313" cy="1344613"/>
          </a:xfrm>
        </p:spPr>
        <p:txBody>
          <a:bodyPr/>
          <a:lstStyle/>
          <a:p>
            <a:r>
              <a:rPr lang="en-US">
                <a:solidFill>
                  <a:srgbClr val="0000FF"/>
                </a:solidFill>
                <a:latin typeface="Tahoma" charset="0"/>
              </a:rPr>
              <a:t>Raw bit error rate increases exponentially with P/E cycles</a:t>
            </a:r>
          </a:p>
          <a:p>
            <a:r>
              <a:rPr lang="en-US">
                <a:solidFill>
                  <a:srgbClr val="0000FF"/>
                </a:solidFill>
                <a:latin typeface="Tahoma" charset="0"/>
              </a:rPr>
              <a:t>Retention errors are dominant </a:t>
            </a:r>
            <a:r>
              <a:rPr lang="en-US">
                <a:latin typeface="Tahoma" charset="0"/>
              </a:rPr>
              <a:t>(&gt;99% for 1-year ret. time)</a:t>
            </a:r>
          </a:p>
          <a:p>
            <a:r>
              <a:rPr lang="en-US">
                <a:solidFill>
                  <a:srgbClr val="0000FF"/>
                </a:solidFill>
                <a:latin typeface="Tahoma" charset="0"/>
              </a:rPr>
              <a:t>Retention errors increase with retention time requirement</a:t>
            </a:r>
          </a:p>
          <a:p>
            <a:endParaRPr lang="en-US">
              <a:latin typeface="Tahoma" charset="0"/>
            </a:endParaRPr>
          </a:p>
        </p:txBody>
      </p:sp>
      <p:sp>
        <p:nvSpPr>
          <p:cNvPr id="224259" name="Title 1"/>
          <p:cNvSpPr>
            <a:spLocks noGrp="1"/>
          </p:cNvSpPr>
          <p:nvPr>
            <p:ph type="title"/>
          </p:nvPr>
        </p:nvSpPr>
        <p:spPr>
          <a:xfrm>
            <a:off x="228600" y="152400"/>
            <a:ext cx="8915400" cy="1066800"/>
          </a:xfrm>
        </p:spPr>
        <p:txBody>
          <a:bodyPr/>
          <a:lstStyle/>
          <a:p>
            <a:r>
              <a:rPr lang="en-US">
                <a:latin typeface="Garamond" charset="0"/>
              </a:rPr>
              <a:t>Observations: Flash Error Analysis</a:t>
            </a:r>
          </a:p>
        </p:txBody>
      </p:sp>
      <p:sp>
        <p:nvSpPr>
          <p:cNvPr id="2242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E76C40-A8C2-6749-A54E-AD8A0DE3FDE0}" type="slidenum">
              <a:rPr lang="en-US" sz="1600">
                <a:solidFill>
                  <a:srgbClr val="000000"/>
                </a:solidFill>
                <a:latin typeface="Garamond" charset="0"/>
              </a:rPr>
              <a:pPr eaLnBrk="1" hangingPunct="1"/>
              <a:t>67</a:t>
            </a:fld>
            <a:endParaRPr lang="en-US" sz="1600">
              <a:solidFill>
                <a:srgbClr val="000000"/>
              </a:solidFill>
              <a:latin typeface="Garamond" charset="0"/>
            </a:endParaRPr>
          </a:p>
        </p:txBody>
      </p:sp>
      <p:sp>
        <p:nvSpPr>
          <p:cNvPr id="224261" name="TextBox 1"/>
          <p:cNvSpPr txBox="1">
            <a:spLocks noChangeArrowheads="1"/>
          </p:cNvSpPr>
          <p:nvPr/>
        </p:nvSpPr>
        <p:spPr bwMode="auto">
          <a:xfrm>
            <a:off x="3543300" y="4673600"/>
            <a:ext cx="13128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rPr>
              <a:t>P/E Cycles</a:t>
            </a:r>
          </a:p>
        </p:txBody>
      </p:sp>
      <p:sp>
        <p:nvSpPr>
          <p:cNvPr id="11" name="TextBox 10"/>
          <p:cNvSpPr txBox="1"/>
          <p:nvPr/>
        </p:nvSpPr>
        <p:spPr>
          <a:xfrm>
            <a:off x="-850900" y="2679700"/>
            <a:ext cx="2108758" cy="369332"/>
          </a:xfrm>
          <a:prstGeom prst="rect">
            <a:avLst/>
          </a:prstGeom>
          <a:solidFill>
            <a:schemeClr val="bg1"/>
          </a:solidFill>
          <a:scene3d>
            <a:camera prst="orthographicFront">
              <a:rot lat="0" lon="0" rev="5400000"/>
            </a:camera>
            <a:lightRig rig="threePt" dir="t"/>
          </a:scene3d>
        </p:spPr>
        <p:txBody>
          <a:bodyPr wrap="none">
            <a:spAutoFit/>
          </a:bodyPr>
          <a:lstStyle/>
          <a:p>
            <a:pPr>
              <a:defRPr/>
            </a:pPr>
            <a:r>
              <a:rPr lang="en-US" dirty="0">
                <a:solidFill>
                  <a:srgbClr val="000000"/>
                </a:solidFill>
                <a:latin typeface="Tahoma"/>
              </a:rPr>
              <a:t>Raw Bit Error Rate</a:t>
            </a:r>
          </a:p>
        </p:txBody>
      </p:sp>
      <p:sp>
        <p:nvSpPr>
          <p:cNvPr id="224263" name="TextBox 1"/>
          <p:cNvSpPr txBox="1">
            <a:spLocks noChangeArrowheads="1"/>
          </p:cNvSpPr>
          <p:nvPr/>
        </p:nvSpPr>
        <p:spPr bwMode="auto">
          <a:xfrm>
            <a:off x="1371600" y="6464300"/>
            <a:ext cx="6988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Cai et al., </a:t>
            </a:r>
            <a:r>
              <a:rPr lang="en-US" sz="1800">
                <a:solidFill>
                  <a:srgbClr val="0000FF"/>
                </a:solidFill>
              </a:rPr>
              <a:t>Error Patterns in MLC NAND Flash Memory</a:t>
            </a:r>
            <a:r>
              <a:rPr lang="en-US" sz="1800">
                <a:solidFill>
                  <a:srgbClr val="000000"/>
                </a:solidFill>
              </a:rPr>
              <a:t>, DATE 2012.</a:t>
            </a:r>
          </a:p>
        </p:txBody>
      </p:sp>
    </p:spTree>
    <p:extLst>
      <p:ext uri="{BB962C8B-B14F-4D97-AF65-F5344CB8AC3E}">
        <p14:creationId xmlns:p14="http://schemas.microsoft.com/office/powerpoint/2010/main" val="30521594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a:xfrm>
            <a:off x="228600" y="1124744"/>
            <a:ext cx="8610600" cy="4876800"/>
          </a:xfrm>
        </p:spPr>
        <p:txBody>
          <a:bodyPr/>
          <a:lstStyle/>
          <a:p>
            <a:r>
              <a:rPr lang="en-US" dirty="0">
                <a:latin typeface="Tahoma" charset="0"/>
              </a:rPr>
              <a:t>Yu Cai, Erich F. </a:t>
            </a:r>
            <a:r>
              <a:rPr lang="en-US" dirty="0" err="1">
                <a:latin typeface="Tahoma" charset="0"/>
              </a:rPr>
              <a:t>Haratsch</a:t>
            </a:r>
            <a:r>
              <a:rPr lang="en-US" dirty="0">
                <a:latin typeface="Tahoma" charset="0"/>
              </a:rPr>
              <a:t>, Onur Mutlu, and Ken Mai,</a:t>
            </a:r>
            <a:br>
              <a:rPr lang="en-US" dirty="0">
                <a:latin typeface="Tahoma" charset="0"/>
              </a:rPr>
            </a:br>
            <a:r>
              <a:rPr lang="en-US" b="1" dirty="0">
                <a:latin typeface="Tahoma" charset="0"/>
                <a:hlinkClick r:id="rId2"/>
              </a:rPr>
              <a:t>"Error Patterns in MLC NAND Flash Memory: Measurement, Characterization, and Analysis"</a:t>
            </a:r>
            <a:r>
              <a:rPr lang="en-US" dirty="0">
                <a:latin typeface="Tahoma" charset="0"/>
              </a:rPr>
              <a:t> </a:t>
            </a:r>
            <a:br>
              <a:rPr lang="en-US" dirty="0">
                <a:latin typeface="Tahoma" charset="0"/>
              </a:rPr>
            </a:br>
            <a:r>
              <a:rPr lang="en-US" i="1" dirty="0">
                <a:latin typeface="Tahoma" charset="0"/>
              </a:rPr>
              <a:t>Proceedings of the </a:t>
            </a:r>
            <a:r>
              <a:rPr lang="en-US" i="1" dirty="0">
                <a:latin typeface="Tahoma" charset="0"/>
                <a:hlinkClick r:id="rId3"/>
              </a:rPr>
              <a:t>Design, Automation, and Test in Europe Conference</a:t>
            </a:r>
            <a:r>
              <a:rPr lang="en-US" i="1" dirty="0">
                <a:latin typeface="Tahoma" charset="0"/>
              </a:rPr>
              <a:t> (</a:t>
            </a:r>
            <a:r>
              <a:rPr lang="en-US" b="1" i="1" dirty="0">
                <a:latin typeface="Tahoma" charset="0"/>
              </a:rPr>
              <a:t>DATE</a:t>
            </a:r>
            <a:r>
              <a:rPr lang="en-US" i="1" dirty="0">
                <a:latin typeface="Tahoma" charset="0"/>
              </a:rPr>
              <a:t>)</a:t>
            </a:r>
            <a:r>
              <a:rPr lang="en-US" dirty="0">
                <a:latin typeface="Tahoma" charset="0"/>
              </a:rPr>
              <a:t>, Dresden, Germany, March 2012. </a:t>
            </a:r>
            <a:r>
              <a:rPr lang="en-US" dirty="0">
                <a:latin typeface="Tahoma" charset="0"/>
                <a:hlinkClick r:id="rId4"/>
              </a:rPr>
              <a:t>Slides (ppt)</a:t>
            </a:r>
            <a:endParaRPr lang="en-US" dirty="0">
              <a:latin typeface="Tahoma" charset="0"/>
            </a:endParaRPr>
          </a:p>
          <a:p>
            <a:endParaRPr lang="en-US" dirty="0">
              <a:latin typeface="Tahoma" charset="0"/>
            </a:endParaRPr>
          </a:p>
          <a:p>
            <a:endParaRPr lang="en-US" dirty="0">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C5A756-10A1-6C48-8C00-705E2B8E71EB}" type="slidenum">
              <a:rPr lang="en-US" sz="1600">
                <a:solidFill>
                  <a:srgbClr val="000000"/>
                </a:solidFill>
                <a:latin typeface="Garamond" charset="0"/>
              </a:rPr>
              <a:pPr eaLnBrk="1" hangingPunct="1"/>
              <a:t>68</a:t>
            </a:fld>
            <a:endParaRPr lang="en-US" sz="1600">
              <a:solidFill>
                <a:srgbClr val="000000"/>
              </a:solidFill>
              <a:latin typeface="Garamond" charset="0"/>
            </a:endParaRPr>
          </a:p>
        </p:txBody>
      </p:sp>
      <p:pic>
        <p:nvPicPr>
          <p:cNvPr id="2" name="Picture 1"/>
          <p:cNvPicPr>
            <a:picLocks noChangeAspect="1"/>
          </p:cNvPicPr>
          <p:nvPr/>
        </p:nvPicPr>
        <p:blipFill>
          <a:blip r:embed="rId5"/>
          <a:stretch>
            <a:fillRect/>
          </a:stretch>
        </p:blipFill>
        <p:spPr>
          <a:xfrm>
            <a:off x="0" y="3998757"/>
            <a:ext cx="9144000" cy="2094539"/>
          </a:xfrm>
          <a:prstGeom prst="rect">
            <a:avLst/>
          </a:prstGeom>
        </p:spPr>
      </p:pic>
    </p:spTree>
    <p:extLst>
      <p:ext uri="{BB962C8B-B14F-4D97-AF65-F5344CB8AC3E}">
        <p14:creationId xmlns:p14="http://schemas.microsoft.com/office/powerpoint/2010/main" val="40054002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to Retention Errors</a:t>
            </a:r>
            <a:endParaRPr lang="en-US" dirty="0"/>
          </a:p>
        </p:txBody>
      </p:sp>
      <p:sp>
        <p:nvSpPr>
          <p:cNvPr id="3" name="Content Placeholder 2"/>
          <p:cNvSpPr>
            <a:spLocks noGrp="1"/>
          </p:cNvSpPr>
          <p:nvPr>
            <p:ph idx="1"/>
          </p:nvPr>
        </p:nvSpPr>
        <p:spPr>
          <a:xfrm>
            <a:off x="228600" y="1124744"/>
            <a:ext cx="8610600" cy="4979640"/>
          </a:xfrm>
        </p:spPr>
        <p:txBody>
          <a:bodyPr/>
          <a:lstStyle/>
          <a:p>
            <a:r>
              <a:rPr lang="en-US" dirty="0" smtClean="0"/>
              <a:t>Refresh periodically</a:t>
            </a:r>
          </a:p>
          <a:p>
            <a:r>
              <a:rPr lang="en-US" dirty="0" smtClean="0"/>
              <a:t>Change the period based on P/E cycle </a:t>
            </a:r>
            <a:r>
              <a:rPr lang="en-US" dirty="0" err="1" smtClean="0"/>
              <a:t>wearout</a:t>
            </a:r>
            <a:endParaRPr lang="en-US" dirty="0" smtClean="0"/>
          </a:p>
          <a:p>
            <a:pPr lvl="1"/>
            <a:r>
              <a:rPr lang="en-US" dirty="0" smtClean="0"/>
              <a:t>Refresh more often at higher P/E cycles</a:t>
            </a:r>
          </a:p>
          <a:p>
            <a:r>
              <a:rPr lang="en-US" dirty="0" smtClean="0"/>
              <a:t>Use a combination of </a:t>
            </a:r>
            <a:r>
              <a:rPr lang="en-US" dirty="0" smtClean="0">
                <a:solidFill>
                  <a:srgbClr val="0000FF"/>
                </a:solidFill>
              </a:rPr>
              <a:t>in-place </a:t>
            </a:r>
            <a:r>
              <a:rPr lang="en-US" dirty="0" smtClean="0"/>
              <a:t>and </a:t>
            </a:r>
            <a:r>
              <a:rPr lang="en-US" dirty="0" smtClean="0">
                <a:solidFill>
                  <a:srgbClr val="0000FF"/>
                </a:solidFill>
              </a:rPr>
              <a:t>remapping-based </a:t>
            </a:r>
            <a:r>
              <a:rPr lang="en-US" dirty="0" smtClean="0"/>
              <a:t>refresh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69</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3548462"/>
            <a:ext cx="9144000" cy="2112786"/>
          </a:xfrm>
          <a:prstGeom prst="rect">
            <a:avLst/>
          </a:prstGeom>
        </p:spPr>
      </p:pic>
    </p:spTree>
    <p:extLst>
      <p:ext uri="{BB962C8B-B14F-4D97-AF65-F5344CB8AC3E}">
        <p14:creationId xmlns:p14="http://schemas.microsoft.com/office/powerpoint/2010/main" val="4729788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7</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smtClean="0">
                <a:solidFill>
                  <a:srgbClr val="FF0000"/>
                </a:solidFill>
                <a:latin typeface="Calibri Light"/>
              </a:rPr>
              <a:t>All modules from </a:t>
            </a:r>
            <a:r>
              <a:rPr lang="en-US" sz="3200" i="1" dirty="0" smtClean="0">
                <a:solidFill>
                  <a:srgbClr val="FF0000"/>
                </a:solidFill>
                <a:latin typeface="Cambria Math" panose="02040503050406030204" pitchFamily="18" charset="0"/>
                <a:ea typeface="Cambria Math" panose="02040503050406030204" pitchFamily="18" charset="0"/>
              </a:rPr>
              <a:t>2012–2013 </a:t>
            </a:r>
            <a:r>
              <a:rPr lang="en-US" sz="3600" i="1" dirty="0" smtClean="0">
                <a:solidFill>
                  <a:srgbClr val="FF0000"/>
                </a:solidFill>
                <a:latin typeface="Calibri Light"/>
              </a:rPr>
              <a:t>are vulnerable</a:t>
            </a:r>
            <a:endParaRPr lang="en-US" sz="3600" i="1" dirty="0">
              <a:solidFill>
                <a:srgbClr val="FF0000"/>
              </a:solidFill>
              <a:latin typeface="Calibri Light"/>
            </a:endParaRP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smtClean="0">
                <a:solidFill>
                  <a:srgbClr val="70AE46"/>
                </a:solidFill>
                <a:latin typeface="Calibri Light"/>
                <a:cs typeface="Courier New" panose="02070309020205020404" pitchFamily="49" charset="0"/>
              </a:rPr>
              <a:t>First</a:t>
            </a:r>
          </a:p>
          <a:p>
            <a:pPr algn="ctr">
              <a:lnSpc>
                <a:spcPct val="80000"/>
              </a:lnSpc>
            </a:pPr>
            <a:r>
              <a:rPr lang="en-US" sz="2800" i="1" dirty="0" smtClean="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47339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par>
                          <p:cTn id="8" fill="hold">
                            <p:stCondLst>
                              <p:cond delay="1500"/>
                            </p:stCondLst>
                            <p:childTnLst>
                              <p:par>
                                <p:cTn id="9" presetID="1"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500"/>
                                        <p:tgtEl>
                                          <p:spTgt spid="15"/>
                                        </p:tgtEl>
                                      </p:cBhvr>
                                    </p:animEffect>
                                    <p:set>
                                      <p:cBhvr>
                                        <p:cTn id="17" dur="1" fill="hold">
                                          <p:stCondLst>
                                            <p:cond delay="1499"/>
                                          </p:stCondLst>
                                        </p:cTn>
                                        <p:tgtEl>
                                          <p:spTgt spid="15"/>
                                        </p:tgtEl>
                                        <p:attrNameLst>
                                          <p:attrName>style.visibility</p:attrName>
                                        </p:attrNameLst>
                                      </p:cBhvr>
                                      <p:to>
                                        <p:strVal val="hidden"/>
                                      </p:to>
                                    </p:set>
                                  </p:childTnLst>
                                </p:cTn>
                              </p:par>
                              <p:par>
                                <p:cTn id="18" presetID="10" presetClass="entr" presetSubtype="0" fill="hold"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9" grpId="0" animBg="1"/>
      <p:bldP spid="9" grpId="0"/>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smtClean="0">
                <a:latin typeface="Garamond" charset="0"/>
              </a:rPr>
              <a:t>One Issue: Read Disturb in Flash Memory</a:t>
            </a:r>
            <a:endParaRPr lang="en-US" dirty="0">
              <a:latin typeface="Garamond" charset="0"/>
            </a:endParaRPr>
          </a:p>
        </p:txBody>
      </p:sp>
      <p:sp>
        <p:nvSpPr>
          <p:cNvPr id="256002" name="Content Placeholder 2"/>
          <p:cNvSpPr>
            <a:spLocks noGrp="1"/>
          </p:cNvSpPr>
          <p:nvPr>
            <p:ph idx="1"/>
          </p:nvPr>
        </p:nvSpPr>
        <p:spPr>
          <a:xfrm>
            <a:off x="228600" y="1055688"/>
            <a:ext cx="8610600" cy="5192712"/>
          </a:xfrm>
        </p:spPr>
        <p:txBody>
          <a:bodyPr/>
          <a:lstStyle/>
          <a:p>
            <a:r>
              <a:rPr lang="en-US" dirty="0" smtClean="0">
                <a:latin typeface="Tahoma" charset="0"/>
              </a:rPr>
              <a:t>All scaled memories are prone to read disturb errors</a:t>
            </a:r>
            <a:endParaRPr lang="en-US" dirty="0">
              <a:latin typeface="Tahoma" charset="0"/>
            </a:endParaRP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8D43E4-1AEE-4448-972F-6510E7266E37}" type="slidenum">
              <a:rPr lang="en-US" sz="1600">
                <a:solidFill>
                  <a:srgbClr val="000000"/>
                </a:solidFill>
                <a:latin typeface="Garamond" charset="0"/>
              </a:rPr>
              <a:pPr eaLnBrk="1" hangingPunct="1"/>
              <a:t>70</a:t>
            </a:fld>
            <a:endParaRPr lang="en-US" sz="1600">
              <a:solidFill>
                <a:srgbClr val="000000"/>
              </a:solidFill>
              <a:latin typeface="Garamond" charset="0"/>
            </a:endParaRPr>
          </a:p>
        </p:txBody>
      </p:sp>
    </p:spTree>
    <p:extLst>
      <p:ext uri="{BB962C8B-B14F-4D97-AF65-F5344CB8AC3E}">
        <p14:creationId xmlns:p14="http://schemas.microsoft.com/office/powerpoint/2010/main" val="9413444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pPr eaLnBrk="1" hangingPunct="1"/>
            <a:r>
              <a:rPr lang="en-US">
                <a:latin typeface="Calibri" charset="0"/>
              </a:rPr>
              <a:t>NAND Flash Memory Background</a:t>
            </a:r>
          </a:p>
        </p:txBody>
      </p:sp>
      <p:sp>
        <p:nvSpPr>
          <p:cNvPr id="43" name="Rectangle 42"/>
          <p:cNvSpPr/>
          <p:nvPr/>
        </p:nvSpPr>
        <p:spPr>
          <a:xfrm>
            <a:off x="738188" y="1085850"/>
            <a:ext cx="7693025" cy="36385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lstStyle/>
          <a:p>
            <a:pPr algn="ctr">
              <a:defRPr/>
            </a:pPr>
            <a:r>
              <a:rPr lang="en-US" sz="2800" kern="0" dirty="0">
                <a:solidFill>
                  <a:prstClr val="black"/>
                </a:solidFill>
                <a:latin typeface="Calibri"/>
                <a:ea typeface="ＭＳ Ｐゴシック" charset="0"/>
                <a:cs typeface="ＭＳ Ｐゴシック" charset="0"/>
              </a:rPr>
              <a:t>Flash Memory</a:t>
            </a:r>
          </a:p>
        </p:txBody>
      </p:sp>
      <p:grpSp>
        <p:nvGrpSpPr>
          <p:cNvPr id="44" name="Group 43"/>
          <p:cNvGrpSpPr/>
          <p:nvPr/>
        </p:nvGrpSpPr>
        <p:grpSpPr>
          <a:xfrm>
            <a:off x="874834" y="1734281"/>
            <a:ext cx="7420709" cy="2800352"/>
            <a:chOff x="1195753" y="1480770"/>
            <a:chExt cx="9894279" cy="2800352"/>
          </a:xfrm>
          <a:solidFill>
            <a:sysClr val="window" lastClr="FFFFFF"/>
          </a:solidFill>
        </p:grpSpPr>
        <p:sp>
          <p:nvSpPr>
            <p:cNvPr id="45" name="Rectangle 44"/>
            <p:cNvSpPr/>
            <p:nvPr/>
          </p:nvSpPr>
          <p:spPr>
            <a:xfrm>
              <a:off x="1195753" y="1879355"/>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1</a:t>
              </a:r>
            </a:p>
          </p:txBody>
        </p:sp>
        <p:sp>
          <p:nvSpPr>
            <p:cNvPr id="46" name="Rectangle 45"/>
            <p:cNvSpPr/>
            <p:nvPr/>
          </p:nvSpPr>
          <p:spPr>
            <a:xfrm>
              <a:off x="1195754" y="1480770"/>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0</a:t>
              </a:r>
            </a:p>
          </p:txBody>
        </p:sp>
        <p:sp>
          <p:nvSpPr>
            <p:cNvPr id="47" name="Rectangle 46"/>
            <p:cNvSpPr/>
            <p:nvPr/>
          </p:nvSpPr>
          <p:spPr>
            <a:xfrm>
              <a:off x="1195754" y="2277940"/>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2</a:t>
              </a:r>
            </a:p>
          </p:txBody>
        </p:sp>
        <p:sp>
          <p:nvSpPr>
            <p:cNvPr id="48" name="Rectangle 47"/>
            <p:cNvSpPr/>
            <p:nvPr/>
          </p:nvSpPr>
          <p:spPr>
            <a:xfrm>
              <a:off x="1195753" y="3882536"/>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255</a:t>
              </a:r>
            </a:p>
          </p:txBody>
        </p:sp>
        <p:sp>
          <p:nvSpPr>
            <p:cNvPr id="49" name="Rectangle 48"/>
            <p:cNvSpPr/>
            <p:nvPr/>
          </p:nvSpPr>
          <p:spPr>
            <a:xfrm>
              <a:off x="1195753"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algn="ctr">
                <a:defRPr/>
              </a:pPr>
              <a:r>
                <a:rPr lang="en-US" sz="2400" kern="0" dirty="0">
                  <a:solidFill>
                    <a:prstClr val="black"/>
                  </a:solidFill>
                  <a:latin typeface="Calibri"/>
                  <a:ea typeface="ＭＳ Ｐゴシック" charset="0"/>
                  <a:cs typeface="ＭＳ Ｐゴシック" charset="0"/>
                </a:rPr>
                <a:t>……</a:t>
              </a:r>
            </a:p>
          </p:txBody>
        </p:sp>
        <p:sp>
          <p:nvSpPr>
            <p:cNvPr id="50" name="Rectangle 49"/>
            <p:cNvSpPr/>
            <p:nvPr/>
          </p:nvSpPr>
          <p:spPr>
            <a:xfrm>
              <a:off x="3141784" y="1879355"/>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257</a:t>
              </a:r>
            </a:p>
          </p:txBody>
        </p:sp>
        <p:sp>
          <p:nvSpPr>
            <p:cNvPr id="51" name="Rectangle 50"/>
            <p:cNvSpPr/>
            <p:nvPr/>
          </p:nvSpPr>
          <p:spPr>
            <a:xfrm>
              <a:off x="3141785" y="1480770"/>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256</a:t>
              </a:r>
            </a:p>
          </p:txBody>
        </p:sp>
        <p:sp>
          <p:nvSpPr>
            <p:cNvPr id="52" name="Rectangle 51"/>
            <p:cNvSpPr/>
            <p:nvPr/>
          </p:nvSpPr>
          <p:spPr>
            <a:xfrm>
              <a:off x="3141785" y="2277940"/>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258</a:t>
              </a:r>
            </a:p>
          </p:txBody>
        </p:sp>
        <p:sp>
          <p:nvSpPr>
            <p:cNvPr id="53" name="Rectangle 52"/>
            <p:cNvSpPr/>
            <p:nvPr/>
          </p:nvSpPr>
          <p:spPr>
            <a:xfrm>
              <a:off x="3141784" y="3882536"/>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511</a:t>
              </a:r>
            </a:p>
          </p:txBody>
        </p:sp>
        <p:sp>
          <p:nvSpPr>
            <p:cNvPr id="54" name="Rectangle 53"/>
            <p:cNvSpPr/>
            <p:nvPr/>
          </p:nvSpPr>
          <p:spPr>
            <a:xfrm>
              <a:off x="3141784"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algn="ctr">
                <a:defRPr/>
              </a:pPr>
              <a:r>
                <a:rPr lang="en-US" sz="2400" kern="0" dirty="0">
                  <a:solidFill>
                    <a:prstClr val="black"/>
                  </a:solidFill>
                  <a:latin typeface="Calibri"/>
                  <a:ea typeface="ＭＳ Ｐゴシック" charset="0"/>
                  <a:cs typeface="ＭＳ Ｐゴシック" charset="0"/>
                </a:rPr>
                <a:t>……</a:t>
              </a:r>
            </a:p>
          </p:txBody>
        </p:sp>
        <p:sp>
          <p:nvSpPr>
            <p:cNvPr id="55" name="Rectangle 54"/>
            <p:cNvSpPr/>
            <p:nvPr/>
          </p:nvSpPr>
          <p:spPr>
            <a:xfrm>
              <a:off x="5087815" y="1480770"/>
              <a:ext cx="4056185" cy="2800352"/>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sz="2400" kern="0" dirty="0">
                  <a:solidFill>
                    <a:prstClr val="black"/>
                  </a:solidFill>
                  <a:latin typeface="Calibri"/>
                  <a:ea typeface="ＭＳ Ｐゴシック" charset="0"/>
                  <a:cs typeface="ＭＳ Ｐゴシック" charset="0"/>
                </a:rPr>
                <a:t>……</a:t>
              </a:r>
            </a:p>
          </p:txBody>
        </p:sp>
        <p:sp>
          <p:nvSpPr>
            <p:cNvPr id="56" name="Rectangle 55"/>
            <p:cNvSpPr/>
            <p:nvPr/>
          </p:nvSpPr>
          <p:spPr>
            <a:xfrm>
              <a:off x="9144000" y="1879355"/>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M+1</a:t>
              </a:r>
            </a:p>
          </p:txBody>
        </p:sp>
        <p:sp>
          <p:nvSpPr>
            <p:cNvPr id="57" name="Rectangle 56"/>
            <p:cNvSpPr/>
            <p:nvPr/>
          </p:nvSpPr>
          <p:spPr>
            <a:xfrm>
              <a:off x="9144001" y="1480770"/>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M</a:t>
              </a:r>
            </a:p>
          </p:txBody>
        </p:sp>
        <p:sp>
          <p:nvSpPr>
            <p:cNvPr id="58" name="Rectangle 57"/>
            <p:cNvSpPr/>
            <p:nvPr/>
          </p:nvSpPr>
          <p:spPr>
            <a:xfrm>
              <a:off x="9144001" y="2277940"/>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M+2</a:t>
              </a:r>
            </a:p>
          </p:txBody>
        </p:sp>
        <p:sp>
          <p:nvSpPr>
            <p:cNvPr id="59" name="Rectangle 58"/>
            <p:cNvSpPr/>
            <p:nvPr/>
          </p:nvSpPr>
          <p:spPr>
            <a:xfrm>
              <a:off x="9144000" y="3882536"/>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M+255</a:t>
              </a:r>
            </a:p>
          </p:txBody>
        </p:sp>
        <p:sp>
          <p:nvSpPr>
            <p:cNvPr id="60" name="Rectangle 59"/>
            <p:cNvSpPr/>
            <p:nvPr/>
          </p:nvSpPr>
          <p:spPr>
            <a:xfrm>
              <a:off x="9144000"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algn="ctr">
                <a:defRPr/>
              </a:pPr>
              <a:r>
                <a:rPr lang="en-US" sz="2400" kern="0" dirty="0">
                  <a:solidFill>
                    <a:prstClr val="black"/>
                  </a:solidFill>
                  <a:latin typeface="Calibri"/>
                  <a:ea typeface="ＭＳ Ｐゴシック" charset="0"/>
                  <a:cs typeface="ＭＳ Ｐゴシック" charset="0"/>
                </a:rPr>
                <a:t>……</a:t>
              </a:r>
            </a:p>
          </p:txBody>
        </p:sp>
      </p:grpSp>
      <p:cxnSp>
        <p:nvCxnSpPr>
          <p:cNvPr id="263172" name="Straight Connector 60"/>
          <p:cNvCxnSpPr>
            <a:cxnSpLocks noChangeShapeType="1"/>
          </p:cNvCxnSpPr>
          <p:nvPr/>
        </p:nvCxnSpPr>
        <p:spPr bwMode="auto">
          <a:xfrm>
            <a:off x="1133475" y="4724400"/>
            <a:ext cx="0" cy="1254125"/>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cxnSp>
      <p:cxnSp>
        <p:nvCxnSpPr>
          <p:cNvPr id="263173" name="Straight Connector 61"/>
          <p:cNvCxnSpPr>
            <a:cxnSpLocks noChangeShapeType="1"/>
            <a:endCxn id="63" idx="1"/>
          </p:cNvCxnSpPr>
          <p:nvPr/>
        </p:nvCxnSpPr>
        <p:spPr bwMode="auto">
          <a:xfrm>
            <a:off x="1133475" y="5978525"/>
            <a:ext cx="969963"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cxnSp>
      <p:sp>
        <p:nvSpPr>
          <p:cNvPr id="63" name="Rectangle 62"/>
          <p:cNvSpPr/>
          <p:nvPr/>
        </p:nvSpPr>
        <p:spPr>
          <a:xfrm>
            <a:off x="2103438" y="5562600"/>
            <a:ext cx="1554162" cy="8318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algn="ctr">
              <a:defRPr/>
            </a:pPr>
            <a:r>
              <a:rPr lang="en-US" sz="2400" kern="0" dirty="0">
                <a:solidFill>
                  <a:prstClr val="black"/>
                </a:solidFill>
                <a:latin typeface="Calibri"/>
                <a:ea typeface="ＭＳ Ｐゴシック" charset="0"/>
                <a:cs typeface="ＭＳ Ｐゴシック" charset="0"/>
              </a:rPr>
              <a:t>Flash Controller</a:t>
            </a:r>
          </a:p>
        </p:txBody>
      </p:sp>
      <p:cxnSp>
        <p:nvCxnSpPr>
          <p:cNvPr id="263175" name="Straight Connector 63"/>
          <p:cNvCxnSpPr>
            <a:cxnSpLocks noChangeShapeType="1"/>
            <a:stCxn id="63" idx="3"/>
          </p:cNvCxnSpPr>
          <p:nvPr/>
        </p:nvCxnSpPr>
        <p:spPr bwMode="auto">
          <a:xfrm>
            <a:off x="3657600" y="5978525"/>
            <a:ext cx="3565525"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cxnSp>
      <p:pic>
        <p:nvPicPr>
          <p:cNvPr id="263176" name="Picture 2" descr="http://www.computerclipart.com/computer_clipart_images/netbook_or_notebook_computer_cartoon_character_waving_0521-1004-3015-4036_S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4962525"/>
            <a:ext cx="18383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AF4636-A662-B64F-9DC7-C5F87E7AE8AC}" type="slidenum">
              <a:rPr lang="en-US" sz="1200">
                <a:solidFill>
                  <a:srgbClr val="898989"/>
                </a:solidFill>
                <a:latin typeface="Calibri" charset="0"/>
              </a:rPr>
              <a:pPr eaLnBrk="1" hangingPunct="1"/>
              <a:t>71</a:t>
            </a:fld>
            <a:endParaRPr lang="en-US" sz="1200">
              <a:solidFill>
                <a:srgbClr val="898989"/>
              </a:solidFill>
              <a:latin typeface="Calibri" charset="0"/>
            </a:endParaRPr>
          </a:p>
        </p:txBody>
      </p:sp>
      <p:sp>
        <p:nvSpPr>
          <p:cNvPr id="4" name="Rectangle 3"/>
          <p:cNvSpPr/>
          <p:nvPr/>
        </p:nvSpPr>
        <p:spPr>
          <a:xfrm>
            <a:off x="874713" y="1752600"/>
            <a:ext cx="1458912"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400" dirty="0">
                <a:solidFill>
                  <a:prstClr val="black"/>
                </a:solidFill>
                <a:latin typeface="Calibri"/>
              </a:rPr>
              <a:t>Block 0</a:t>
            </a:r>
          </a:p>
        </p:txBody>
      </p:sp>
      <p:sp>
        <p:nvSpPr>
          <p:cNvPr id="31" name="Rectangle 30"/>
          <p:cNvSpPr/>
          <p:nvPr/>
        </p:nvSpPr>
        <p:spPr>
          <a:xfrm>
            <a:off x="2330450" y="1752600"/>
            <a:ext cx="1458913"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400" dirty="0">
                <a:solidFill>
                  <a:prstClr val="black"/>
                </a:solidFill>
                <a:latin typeface="Calibri"/>
              </a:rPr>
              <a:t>Block 1</a:t>
            </a:r>
          </a:p>
        </p:txBody>
      </p:sp>
      <p:sp>
        <p:nvSpPr>
          <p:cNvPr id="32" name="Rectangle 31"/>
          <p:cNvSpPr/>
          <p:nvPr/>
        </p:nvSpPr>
        <p:spPr>
          <a:xfrm>
            <a:off x="6835775" y="1752600"/>
            <a:ext cx="1460500"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400" dirty="0">
                <a:solidFill>
                  <a:prstClr val="black"/>
                </a:solidFill>
                <a:latin typeface="Calibri"/>
              </a:rPr>
              <a:t>Block N</a:t>
            </a:r>
          </a:p>
        </p:txBody>
      </p:sp>
      <p:grpSp>
        <p:nvGrpSpPr>
          <p:cNvPr id="5" name="Group 4"/>
          <p:cNvGrpSpPr>
            <a:grpSpLocks/>
          </p:cNvGrpSpPr>
          <p:nvPr/>
        </p:nvGrpSpPr>
        <p:grpSpPr bwMode="auto">
          <a:xfrm>
            <a:off x="2330450" y="1733550"/>
            <a:ext cx="1463675" cy="2797175"/>
            <a:chOff x="2329807" y="1734280"/>
            <a:chExt cx="1464072" cy="2795939"/>
          </a:xfrm>
        </p:grpSpPr>
        <p:sp>
          <p:nvSpPr>
            <p:cNvPr id="33" name="Rectangle 32"/>
            <p:cNvSpPr/>
            <p:nvPr/>
          </p:nvSpPr>
          <p:spPr>
            <a:xfrm>
              <a:off x="2334571" y="1734280"/>
              <a:ext cx="1459308" cy="398287"/>
            </a:xfrm>
            <a:prstGeom prst="rect">
              <a:avLst/>
            </a:prstGeom>
            <a:solidFill>
              <a:schemeClr val="tx2"/>
            </a:solidFill>
            <a:ln w="12700" cap="flat" cmpd="sng" algn="ctr">
              <a:solidFill>
                <a:sysClr val="windowText" lastClr="000000"/>
              </a:solidFill>
              <a:prstDash val="solid"/>
              <a:miter lim="800000"/>
            </a:ln>
            <a:effectLst/>
          </p:spPr>
          <p:txBody>
            <a:bodyPr anchor="ctr"/>
            <a:lstStyle/>
            <a:p>
              <a:pPr algn="ctr">
                <a:defRPr/>
              </a:pPr>
              <a:r>
                <a:rPr lang="en-US" sz="2800" kern="0" dirty="0">
                  <a:solidFill>
                    <a:prstClr val="white"/>
                  </a:solidFill>
                  <a:latin typeface="Calibri"/>
                  <a:ea typeface="ＭＳ Ｐゴシック" charset="0"/>
                  <a:cs typeface="ＭＳ Ｐゴシック" charset="0"/>
                </a:rPr>
                <a:t>Read</a:t>
              </a:r>
            </a:p>
          </p:txBody>
        </p:sp>
        <p:sp>
          <p:nvSpPr>
            <p:cNvPr id="35" name="Rectangle 34"/>
            <p:cNvSpPr/>
            <p:nvPr/>
          </p:nvSpPr>
          <p:spPr>
            <a:xfrm>
              <a:off x="2334571" y="2134153"/>
              <a:ext cx="1459308" cy="39987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algn="ctr">
                <a:defRPr/>
              </a:pPr>
              <a:r>
                <a:rPr lang="en-US" sz="2800" kern="0" dirty="0">
                  <a:solidFill>
                    <a:prstClr val="white"/>
                  </a:solidFill>
                  <a:latin typeface="Calibri"/>
                  <a:ea typeface="ＭＳ Ｐゴシック" charset="0"/>
                  <a:cs typeface="ＭＳ Ｐゴシック" charset="0"/>
                </a:rPr>
                <a:t>Pass</a:t>
              </a:r>
            </a:p>
          </p:txBody>
        </p:sp>
        <p:sp>
          <p:nvSpPr>
            <p:cNvPr id="37" name="Rectangle 36"/>
            <p:cNvSpPr/>
            <p:nvPr/>
          </p:nvSpPr>
          <p:spPr>
            <a:xfrm>
              <a:off x="2334571" y="2537200"/>
              <a:ext cx="1459308" cy="398287"/>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algn="ctr">
                <a:defRPr/>
              </a:pPr>
              <a:r>
                <a:rPr lang="en-US" sz="2800" kern="0" dirty="0">
                  <a:solidFill>
                    <a:prstClr val="white"/>
                  </a:solidFill>
                  <a:latin typeface="Calibri"/>
                  <a:ea typeface="ＭＳ Ｐゴシック" charset="0"/>
                  <a:cs typeface="ＭＳ Ｐゴシック" charset="0"/>
                </a:rPr>
                <a:t>Pass</a:t>
              </a:r>
            </a:p>
          </p:txBody>
        </p:sp>
        <p:sp>
          <p:nvSpPr>
            <p:cNvPr id="38" name="Rectangle 37"/>
            <p:cNvSpPr/>
            <p:nvPr/>
          </p:nvSpPr>
          <p:spPr>
            <a:xfrm>
              <a:off x="2331395" y="2924379"/>
              <a:ext cx="1460896" cy="119803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algn="ctr">
                <a:defRPr/>
              </a:pPr>
              <a:r>
                <a:rPr lang="en-US" sz="2800" kern="0" dirty="0">
                  <a:solidFill>
                    <a:prstClr val="white"/>
                  </a:solidFill>
                  <a:latin typeface="Calibri"/>
                  <a:ea typeface="ＭＳ Ｐゴシック" charset="0"/>
                  <a:cs typeface="ＭＳ Ｐゴシック" charset="0"/>
                </a:rPr>
                <a:t>…</a:t>
              </a:r>
            </a:p>
          </p:txBody>
        </p:sp>
        <p:sp>
          <p:nvSpPr>
            <p:cNvPr id="39" name="Rectangle 38"/>
            <p:cNvSpPr/>
            <p:nvPr/>
          </p:nvSpPr>
          <p:spPr>
            <a:xfrm>
              <a:off x="2329807" y="4131933"/>
              <a:ext cx="1459309" cy="398286"/>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algn="ctr">
                <a:defRPr/>
              </a:pPr>
              <a:r>
                <a:rPr lang="en-US" sz="2800" kern="0" dirty="0">
                  <a:solidFill>
                    <a:prstClr val="white"/>
                  </a:solidFill>
                  <a:latin typeface="Calibri"/>
                  <a:ea typeface="ＭＳ Ｐゴシック" charset="0"/>
                  <a:cs typeface="ＭＳ Ｐゴシック" charset="0"/>
                </a:rPr>
                <a:t>Pass</a:t>
              </a:r>
            </a:p>
          </p:txBody>
        </p:sp>
      </p:grpSp>
    </p:spTree>
    <p:custDataLst>
      <p:tags r:id="rId1"/>
    </p:custDataLst>
    <p:extLst>
      <p:ext uri="{BB962C8B-B14F-4D97-AF65-F5344CB8AC3E}">
        <p14:creationId xmlns:p14="http://schemas.microsoft.com/office/powerpoint/2010/main" val="104019759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233"/>
          <p:cNvSpPr/>
          <p:nvPr/>
        </p:nvSpPr>
        <p:spPr>
          <a:xfrm>
            <a:off x="3532188" y="6373813"/>
            <a:ext cx="5143500" cy="427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black"/>
                </a:solidFill>
                <a:latin typeface="Calibri"/>
              </a:rPr>
              <a:t>Sense Amplifiers</a:t>
            </a:r>
          </a:p>
        </p:txBody>
      </p:sp>
      <p:cxnSp>
        <p:nvCxnSpPr>
          <p:cNvPr id="17" name="Straight Connector 16"/>
          <p:cNvCxnSpPr/>
          <p:nvPr/>
        </p:nvCxnSpPr>
        <p:spPr>
          <a:xfrm>
            <a:off x="2886075" y="20685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886075" y="31845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2886075" y="42989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886075" y="54165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5222" name="Title 1"/>
          <p:cNvSpPr>
            <a:spLocks noGrp="1"/>
          </p:cNvSpPr>
          <p:nvPr>
            <p:ph type="title"/>
          </p:nvPr>
        </p:nvSpPr>
        <p:spPr/>
        <p:txBody>
          <a:bodyPr/>
          <a:lstStyle/>
          <a:p>
            <a:pPr eaLnBrk="1" hangingPunct="1"/>
            <a:r>
              <a:rPr lang="en-US">
                <a:latin typeface="Calibri" charset="0"/>
              </a:rPr>
              <a:t>Flash Cell Array</a:t>
            </a:r>
          </a:p>
        </p:txBody>
      </p:sp>
      <p:grpSp>
        <p:nvGrpSpPr>
          <p:cNvPr id="265223" name="Group 176"/>
          <p:cNvGrpSpPr>
            <a:grpSpLocks/>
          </p:cNvGrpSpPr>
          <p:nvPr/>
        </p:nvGrpSpPr>
        <p:grpSpPr bwMode="auto">
          <a:xfrm>
            <a:off x="3346450" y="1270000"/>
            <a:ext cx="969963" cy="1601788"/>
            <a:chOff x="3079798" y="1981201"/>
            <a:chExt cx="1631998" cy="2694885"/>
          </a:xfrm>
        </p:grpSpPr>
        <p:cxnSp>
          <p:nvCxnSpPr>
            <p:cNvPr id="30" name="Straight Connector 29"/>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4" name="Group 40"/>
          <p:cNvGrpSpPr>
            <a:grpSpLocks/>
          </p:cNvGrpSpPr>
          <p:nvPr/>
        </p:nvGrpSpPr>
        <p:grpSpPr bwMode="auto">
          <a:xfrm>
            <a:off x="4640263" y="1260475"/>
            <a:ext cx="969962" cy="1601788"/>
            <a:chOff x="3079798" y="1981201"/>
            <a:chExt cx="1631998" cy="2694885"/>
          </a:xfrm>
        </p:grpSpPr>
        <p:cxnSp>
          <p:nvCxnSpPr>
            <p:cNvPr id="42" name="Straight Connector 4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5" name="Group 50"/>
          <p:cNvGrpSpPr>
            <a:grpSpLocks/>
          </p:cNvGrpSpPr>
          <p:nvPr/>
        </p:nvGrpSpPr>
        <p:grpSpPr bwMode="auto">
          <a:xfrm>
            <a:off x="5934075" y="1270000"/>
            <a:ext cx="971550" cy="1601788"/>
            <a:chOff x="3079798" y="1981201"/>
            <a:chExt cx="1631998" cy="2694885"/>
          </a:xfrm>
        </p:grpSpPr>
        <p:cxnSp>
          <p:nvCxnSpPr>
            <p:cNvPr id="52" name="Straight Connector 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6" name="Group 60"/>
          <p:cNvGrpSpPr>
            <a:grpSpLocks/>
          </p:cNvGrpSpPr>
          <p:nvPr/>
        </p:nvGrpSpPr>
        <p:grpSpPr bwMode="auto">
          <a:xfrm>
            <a:off x="7229475" y="12604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7" name="Group 70"/>
          <p:cNvGrpSpPr>
            <a:grpSpLocks/>
          </p:cNvGrpSpPr>
          <p:nvPr/>
        </p:nvGrpSpPr>
        <p:grpSpPr bwMode="auto">
          <a:xfrm>
            <a:off x="3346450" y="2389188"/>
            <a:ext cx="969963" cy="1601787"/>
            <a:chOff x="3079798" y="1981201"/>
            <a:chExt cx="1631998" cy="2694885"/>
          </a:xfrm>
        </p:grpSpPr>
        <p:cxnSp>
          <p:nvCxnSpPr>
            <p:cNvPr id="72" name="Straight Connector 7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8" name="Group 80"/>
          <p:cNvGrpSpPr>
            <a:grpSpLocks/>
          </p:cNvGrpSpPr>
          <p:nvPr/>
        </p:nvGrpSpPr>
        <p:grpSpPr bwMode="auto">
          <a:xfrm>
            <a:off x="4640263" y="2379663"/>
            <a:ext cx="969962" cy="1601787"/>
            <a:chOff x="3079798" y="1981201"/>
            <a:chExt cx="1631998" cy="2694885"/>
          </a:xfrm>
        </p:grpSpPr>
        <p:cxnSp>
          <p:nvCxnSpPr>
            <p:cNvPr id="82" name="Straight Connector 8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9" name="Group 90"/>
          <p:cNvGrpSpPr>
            <a:grpSpLocks/>
          </p:cNvGrpSpPr>
          <p:nvPr/>
        </p:nvGrpSpPr>
        <p:grpSpPr bwMode="auto">
          <a:xfrm>
            <a:off x="5934075" y="2389188"/>
            <a:ext cx="971550" cy="1601787"/>
            <a:chOff x="3079798" y="1981201"/>
            <a:chExt cx="1631998" cy="2694885"/>
          </a:xfrm>
        </p:grpSpPr>
        <p:cxnSp>
          <p:nvCxnSpPr>
            <p:cNvPr id="92" name="Straight Connector 9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0" name="Group 100"/>
          <p:cNvGrpSpPr>
            <a:grpSpLocks/>
          </p:cNvGrpSpPr>
          <p:nvPr/>
        </p:nvGrpSpPr>
        <p:grpSpPr bwMode="auto">
          <a:xfrm>
            <a:off x="7229475" y="2379663"/>
            <a:ext cx="969963" cy="1601787"/>
            <a:chOff x="3079798" y="1981201"/>
            <a:chExt cx="1631998" cy="2694885"/>
          </a:xfrm>
        </p:grpSpPr>
        <p:cxnSp>
          <p:nvCxnSpPr>
            <p:cNvPr id="102" name="Straight Connector 10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1" name="Group 110"/>
          <p:cNvGrpSpPr>
            <a:grpSpLocks/>
          </p:cNvGrpSpPr>
          <p:nvPr/>
        </p:nvGrpSpPr>
        <p:grpSpPr bwMode="auto">
          <a:xfrm>
            <a:off x="3346450" y="3500438"/>
            <a:ext cx="969963" cy="1603375"/>
            <a:chOff x="3079798" y="1981201"/>
            <a:chExt cx="1631998" cy="2694885"/>
          </a:xfrm>
        </p:grpSpPr>
        <p:cxnSp>
          <p:nvCxnSpPr>
            <p:cNvPr id="112" name="Straight Connector 11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2" name="Group 120"/>
          <p:cNvGrpSpPr>
            <a:grpSpLocks/>
          </p:cNvGrpSpPr>
          <p:nvPr/>
        </p:nvGrpSpPr>
        <p:grpSpPr bwMode="auto">
          <a:xfrm>
            <a:off x="4640263" y="3490913"/>
            <a:ext cx="969962" cy="1601787"/>
            <a:chOff x="3079798" y="1981201"/>
            <a:chExt cx="1631998" cy="2694885"/>
          </a:xfrm>
        </p:grpSpPr>
        <p:cxnSp>
          <p:nvCxnSpPr>
            <p:cNvPr id="122" name="Straight Connector 12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3" name="Group 130"/>
          <p:cNvGrpSpPr>
            <a:grpSpLocks/>
          </p:cNvGrpSpPr>
          <p:nvPr/>
        </p:nvGrpSpPr>
        <p:grpSpPr bwMode="auto">
          <a:xfrm>
            <a:off x="5934075" y="3500438"/>
            <a:ext cx="971550" cy="1603375"/>
            <a:chOff x="3079798" y="1981201"/>
            <a:chExt cx="1631998" cy="2694885"/>
          </a:xfrm>
        </p:grpSpPr>
        <p:cxnSp>
          <p:nvCxnSpPr>
            <p:cNvPr id="132" name="Straight Connector 13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464" y="2877717"/>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464" y="3774233"/>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4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6465"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3132" y="3028650"/>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4" name="Group 140"/>
          <p:cNvGrpSpPr>
            <a:grpSpLocks/>
          </p:cNvGrpSpPr>
          <p:nvPr/>
        </p:nvGrpSpPr>
        <p:grpSpPr bwMode="auto">
          <a:xfrm>
            <a:off x="7229475" y="3490913"/>
            <a:ext cx="969963" cy="1601787"/>
            <a:chOff x="3079798" y="1981201"/>
            <a:chExt cx="1631998" cy="2694885"/>
          </a:xfrm>
        </p:grpSpPr>
        <p:cxnSp>
          <p:nvCxnSpPr>
            <p:cNvPr id="142" name="Straight Connector 14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5" name="Group 150"/>
          <p:cNvGrpSpPr>
            <a:grpSpLocks/>
          </p:cNvGrpSpPr>
          <p:nvPr/>
        </p:nvGrpSpPr>
        <p:grpSpPr bwMode="auto">
          <a:xfrm>
            <a:off x="3346450" y="4622800"/>
            <a:ext cx="969963" cy="1601788"/>
            <a:chOff x="3079798" y="1981201"/>
            <a:chExt cx="1631998" cy="2694885"/>
          </a:xfrm>
        </p:grpSpPr>
        <p:cxnSp>
          <p:nvCxnSpPr>
            <p:cNvPr id="152" name="Straight Connector 1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6" name="Group 161"/>
          <p:cNvGrpSpPr>
            <a:grpSpLocks/>
          </p:cNvGrpSpPr>
          <p:nvPr/>
        </p:nvGrpSpPr>
        <p:grpSpPr bwMode="auto">
          <a:xfrm>
            <a:off x="4640263" y="4611688"/>
            <a:ext cx="969962" cy="1603375"/>
            <a:chOff x="3079798" y="1981201"/>
            <a:chExt cx="1631998" cy="2694885"/>
          </a:xfrm>
        </p:grpSpPr>
        <p:cxnSp>
          <p:nvCxnSpPr>
            <p:cNvPr id="163" name="Straight Connector 162"/>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1630" y="2877717"/>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163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1630" y="3774233"/>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748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644" y="3028139"/>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7" name="Group 171"/>
          <p:cNvGrpSpPr>
            <a:grpSpLocks/>
          </p:cNvGrpSpPr>
          <p:nvPr/>
        </p:nvGrpSpPr>
        <p:grpSpPr bwMode="auto">
          <a:xfrm>
            <a:off x="5934075" y="4622800"/>
            <a:ext cx="971550" cy="1601788"/>
            <a:chOff x="3079798" y="1981201"/>
            <a:chExt cx="1631998" cy="2694885"/>
          </a:xfrm>
        </p:grpSpPr>
        <p:cxnSp>
          <p:nvCxnSpPr>
            <p:cNvPr id="173" name="Straight Connector 17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8" name="Group 183"/>
          <p:cNvGrpSpPr>
            <a:grpSpLocks/>
          </p:cNvGrpSpPr>
          <p:nvPr/>
        </p:nvGrpSpPr>
        <p:grpSpPr bwMode="auto">
          <a:xfrm>
            <a:off x="7229475" y="4611688"/>
            <a:ext cx="969963" cy="1603375"/>
            <a:chOff x="3079798" y="1981201"/>
            <a:chExt cx="1631998" cy="2694885"/>
          </a:xfrm>
        </p:grpSpPr>
        <p:cxnSp>
          <p:nvCxnSpPr>
            <p:cNvPr id="185" name="Straight Connector 184"/>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 name="Table 3"/>
          <p:cNvGraphicFramePr>
            <a:graphicFrameLocks noGrp="1"/>
          </p:cNvGraphicFramePr>
          <p:nvPr/>
        </p:nvGraphicFramePr>
        <p:xfrm>
          <a:off x="322263" y="2636838"/>
          <a:ext cx="2082800" cy="1951040"/>
        </p:xfrm>
        <a:graphic>
          <a:graphicData uri="http://schemas.openxmlformats.org/drawingml/2006/table">
            <a:tbl>
              <a:tblPr firstRow="1" bandRow="1">
                <a:tableStyleId>{5940675A-B579-460E-94D1-54222C63F5DA}</a:tableStyleId>
              </a:tblPr>
              <a:tblGrid>
                <a:gridCol w="208280"/>
                <a:gridCol w="208280"/>
                <a:gridCol w="208280"/>
                <a:gridCol w="208280"/>
                <a:gridCol w="208280"/>
                <a:gridCol w="208280"/>
                <a:gridCol w="208280"/>
                <a:gridCol w="208280"/>
                <a:gridCol w="208280"/>
                <a:gridCol w="208280"/>
              </a:tblGrid>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r>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tc>
                  <a:txBody>
                    <a:bodyPr/>
                    <a:lstStyle/>
                    <a:p>
                      <a:endParaRPr lang="en-US" sz="1000" dirty="0"/>
                    </a:p>
                  </a:txBody>
                  <a:tcPr marT="45727" marB="45727"/>
                </a:tc>
              </a:tr>
            </a:tbl>
          </a:graphicData>
        </a:graphic>
      </p:graphicFrame>
      <p:sp>
        <p:nvSpPr>
          <p:cNvPr id="6" name="TextBox 5"/>
          <p:cNvSpPr txBox="1"/>
          <p:nvPr/>
        </p:nvSpPr>
        <p:spPr>
          <a:xfrm>
            <a:off x="896938" y="2266950"/>
            <a:ext cx="935037" cy="400050"/>
          </a:xfrm>
          <a:prstGeom prst="rect">
            <a:avLst/>
          </a:prstGeom>
          <a:noFill/>
        </p:spPr>
        <p:txBody>
          <a:bodyPr wrap="none">
            <a:spAutoFit/>
          </a:bodyPr>
          <a:lstStyle/>
          <a:p>
            <a:pPr>
              <a:defRPr/>
            </a:pPr>
            <a:r>
              <a:rPr lang="en-US" sz="2000" dirty="0">
                <a:solidFill>
                  <a:prstClr val="black"/>
                </a:solidFill>
                <a:latin typeface="Calibri"/>
                <a:ea typeface="ＭＳ Ｐゴシック" charset="0"/>
                <a:cs typeface="ＭＳ Ｐゴシック" charset="0"/>
              </a:rPr>
              <a:t>Block X</a:t>
            </a:r>
          </a:p>
        </p:txBody>
      </p:sp>
      <p:sp>
        <p:nvSpPr>
          <p:cNvPr id="7" name="Rectangle 6"/>
          <p:cNvSpPr/>
          <p:nvPr/>
        </p:nvSpPr>
        <p:spPr>
          <a:xfrm>
            <a:off x="330200" y="2879725"/>
            <a:ext cx="2066925"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black"/>
                </a:solidFill>
                <a:latin typeface="Calibri"/>
              </a:rPr>
              <a:t>Page Y</a:t>
            </a:r>
          </a:p>
        </p:txBody>
      </p:sp>
      <p:sp>
        <p:nvSpPr>
          <p:cNvPr id="8" name="Rectangle 7"/>
          <p:cNvSpPr/>
          <p:nvPr/>
        </p:nvSpPr>
        <p:spPr>
          <a:xfrm>
            <a:off x="1357313" y="3121025"/>
            <a:ext cx="841375" cy="969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10" name="Straight Connector 9"/>
          <p:cNvCxnSpPr/>
          <p:nvPr/>
        </p:nvCxnSpPr>
        <p:spPr>
          <a:xfrm flipV="1">
            <a:off x="2198688" y="1155700"/>
            <a:ext cx="1014412" cy="19780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a:xfrm>
            <a:off x="3224213" y="1155700"/>
            <a:ext cx="5462587" cy="51689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cxnSp>
        <p:nvCxnSpPr>
          <p:cNvPr id="216" name="Straight Connector 215"/>
          <p:cNvCxnSpPr/>
          <p:nvPr/>
        </p:nvCxnSpPr>
        <p:spPr>
          <a:xfrm>
            <a:off x="2219325" y="4102100"/>
            <a:ext cx="993775" cy="22225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a:xfrm>
            <a:off x="330200" y="4714875"/>
            <a:ext cx="20669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black"/>
                </a:solidFill>
                <a:latin typeface="Calibri"/>
              </a:rPr>
              <a:t>Sense Amplifiers</a:t>
            </a:r>
          </a:p>
        </p:txBody>
      </p:sp>
      <p:cxnSp>
        <p:nvCxnSpPr>
          <p:cNvPr id="20" name="Straight Connector 19"/>
          <p:cNvCxnSpPr/>
          <p:nvPr/>
        </p:nvCxnSpPr>
        <p:spPr>
          <a:xfrm>
            <a:off x="4270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350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8429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105092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2604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4684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6764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8843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0986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3066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305300"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55991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68945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188325"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536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027A8D-1323-994F-9FF2-8ED90404E46A}" type="slidenum">
              <a:rPr lang="en-US" sz="1200">
                <a:solidFill>
                  <a:srgbClr val="898989"/>
                </a:solidFill>
                <a:latin typeface="Calibri" charset="0"/>
              </a:rPr>
              <a:pPr eaLnBrk="1" hangingPunct="1"/>
              <a:t>72</a:t>
            </a:fld>
            <a:endParaRPr lang="en-US" sz="1200">
              <a:solidFill>
                <a:srgbClr val="898989"/>
              </a:solidFill>
              <a:latin typeface="Calibri" charset="0"/>
            </a:endParaRPr>
          </a:p>
        </p:txBody>
      </p:sp>
      <p:cxnSp>
        <p:nvCxnSpPr>
          <p:cNvPr id="197" name="Straight Connector 196"/>
          <p:cNvCxnSpPr/>
          <p:nvPr/>
        </p:nvCxnSpPr>
        <p:spPr>
          <a:xfrm>
            <a:off x="2886075" y="2078038"/>
            <a:ext cx="6096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3224213" y="1741488"/>
            <a:ext cx="5451475"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Row</a:t>
            </a:r>
          </a:p>
        </p:txBody>
      </p:sp>
      <p:sp>
        <p:nvSpPr>
          <p:cNvPr id="198" name="Rectangle 197"/>
          <p:cNvSpPr/>
          <p:nvPr/>
        </p:nvSpPr>
        <p:spPr>
          <a:xfrm rot="16200000">
            <a:off x="1438275" y="3402013"/>
            <a:ext cx="5151438"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Column</a:t>
            </a:r>
          </a:p>
        </p:txBody>
      </p:sp>
    </p:spTree>
    <p:custDataLst>
      <p:tags r:id="rId1"/>
    </p:custDataLst>
    <p:extLst>
      <p:ext uri="{BB962C8B-B14F-4D97-AF65-F5344CB8AC3E}">
        <p14:creationId xmlns:p14="http://schemas.microsoft.com/office/powerpoint/2010/main" val="66493471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83"/>
                                        </p:tgtEl>
                                      </p:cBhvr>
                                    </p:animEffect>
                                    <p:set>
                                      <p:cBhvr>
                                        <p:cTn id="12" dur="1" fill="hold">
                                          <p:stCondLst>
                                            <p:cond delay="499"/>
                                          </p:stCondLst>
                                        </p:cTn>
                                        <p:tgtEl>
                                          <p:spTgt spid="183"/>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500"/>
                                        <p:tgtEl>
                                          <p:spTgt spid="1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97"/>
                                        </p:tgtEl>
                                      </p:cBhvr>
                                    </p:animEffect>
                                    <p:set>
                                      <p:cBhvr>
                                        <p:cTn id="21" dur="1" fill="hold">
                                          <p:stCondLst>
                                            <p:cond delay="499"/>
                                          </p:stCondLst>
                                        </p:cTn>
                                        <p:tgtEl>
                                          <p:spTgt spid="197"/>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3" grpId="1" animBg="1"/>
      <p:bldP spid="19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pPr eaLnBrk="1" hangingPunct="1"/>
            <a:r>
              <a:rPr lang="en-US">
                <a:latin typeface="Calibri" charset="0"/>
              </a:rPr>
              <a:t>Flash Cell</a:t>
            </a:r>
          </a:p>
        </p:txBody>
      </p:sp>
      <p:grpSp>
        <p:nvGrpSpPr>
          <p:cNvPr id="267266" name="Group 176"/>
          <p:cNvGrpSpPr>
            <a:grpSpLocks/>
          </p:cNvGrpSpPr>
          <p:nvPr/>
        </p:nvGrpSpPr>
        <p:grpSpPr bwMode="auto">
          <a:xfrm>
            <a:off x="3079750" y="1981200"/>
            <a:ext cx="1631950" cy="2695575"/>
            <a:chOff x="3079798" y="1981201"/>
            <a:chExt cx="1631998" cy="2694885"/>
          </a:xfrm>
        </p:grpSpPr>
        <p:cxnSp>
          <p:nvCxnSpPr>
            <p:cNvPr id="30" name="Straight Connector 29"/>
            <p:cNvCxnSpPr/>
            <p:nvPr/>
          </p:nvCxnSpPr>
          <p:spPr>
            <a:xfrm>
              <a:off x="4711796" y="1981201"/>
              <a:ext cx="0" cy="896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4" y="2877909"/>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4"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4" y="3774617"/>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937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7"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9"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9" y="3027800"/>
              <a:ext cx="0" cy="6270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Arrow Connector 158"/>
          <p:cNvCxnSpPr>
            <a:stCxn id="161" idx="2"/>
          </p:cNvCxnSpPr>
          <p:nvPr/>
        </p:nvCxnSpPr>
        <p:spPr>
          <a:xfrm flipH="1">
            <a:off x="3954463" y="2259013"/>
            <a:ext cx="9525" cy="57626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3235325" y="1427163"/>
            <a:ext cx="1457325" cy="831850"/>
          </a:xfrm>
          <a:prstGeom prst="rect">
            <a:avLst/>
          </a:prstGeom>
          <a:noFill/>
        </p:spPr>
        <p:txBody>
          <a:bodyPr>
            <a:spAutoFit/>
          </a:bodyPr>
          <a:lstStyle/>
          <a:p>
            <a:pPr algn="ctr">
              <a:defRPr/>
            </a:pPr>
            <a:r>
              <a:rPr lang="en-US" sz="2400" dirty="0">
                <a:solidFill>
                  <a:srgbClr val="0000FF"/>
                </a:solidFill>
                <a:latin typeface="Calibri"/>
                <a:ea typeface="ＭＳ Ｐゴシック" charset="0"/>
                <a:cs typeface="ＭＳ Ｐゴシック" charset="0"/>
              </a:rPr>
              <a:t>Floating Gate</a:t>
            </a:r>
          </a:p>
        </p:txBody>
      </p:sp>
      <p:cxnSp>
        <p:nvCxnSpPr>
          <p:cNvPr id="167" name="Straight Arrow Connector 166"/>
          <p:cNvCxnSpPr>
            <a:stCxn id="168" idx="2"/>
          </p:cNvCxnSpPr>
          <p:nvPr/>
        </p:nvCxnSpPr>
        <p:spPr>
          <a:xfrm>
            <a:off x="2709863" y="2824163"/>
            <a:ext cx="363537"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1981200" y="2362200"/>
            <a:ext cx="1457325" cy="461963"/>
          </a:xfrm>
          <a:prstGeom prst="rect">
            <a:avLst/>
          </a:prstGeom>
          <a:noFill/>
        </p:spPr>
        <p:txBody>
          <a:bodyPr>
            <a:spAutoFit/>
          </a:bodyPr>
          <a:lstStyle/>
          <a:p>
            <a:pPr algn="ctr">
              <a:defRPr/>
            </a:pPr>
            <a:r>
              <a:rPr lang="en-US" sz="2400" dirty="0">
                <a:solidFill>
                  <a:srgbClr val="0000FF"/>
                </a:solidFill>
                <a:latin typeface="Calibri"/>
                <a:ea typeface="ＭＳ Ｐゴシック" charset="0"/>
                <a:cs typeface="ＭＳ Ｐゴシック" charset="0"/>
              </a:rPr>
              <a:t>Gate</a:t>
            </a:r>
          </a:p>
        </p:txBody>
      </p:sp>
      <p:cxnSp>
        <p:nvCxnSpPr>
          <p:cNvPr id="171" name="Straight Arrow Connector 170"/>
          <p:cNvCxnSpPr>
            <a:stCxn id="172" idx="2"/>
          </p:cNvCxnSpPr>
          <p:nvPr/>
        </p:nvCxnSpPr>
        <p:spPr>
          <a:xfrm flipH="1">
            <a:off x="4800600" y="16525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4876800" y="1190625"/>
            <a:ext cx="1457325" cy="461963"/>
          </a:xfrm>
          <a:prstGeom prst="rect">
            <a:avLst/>
          </a:prstGeom>
          <a:noFill/>
        </p:spPr>
        <p:txBody>
          <a:bodyPr>
            <a:spAutoFit/>
          </a:bodyPr>
          <a:lstStyle/>
          <a:p>
            <a:pPr algn="ctr">
              <a:defRPr/>
            </a:pPr>
            <a:r>
              <a:rPr lang="en-US" sz="2400" dirty="0">
                <a:solidFill>
                  <a:srgbClr val="0000FF"/>
                </a:solidFill>
                <a:latin typeface="Calibri"/>
                <a:ea typeface="ＭＳ Ｐゴシック" charset="0"/>
                <a:cs typeface="ＭＳ Ｐゴシック" charset="0"/>
              </a:rPr>
              <a:t>Drain</a:t>
            </a:r>
          </a:p>
        </p:txBody>
      </p:sp>
      <p:cxnSp>
        <p:nvCxnSpPr>
          <p:cNvPr id="174" name="Straight Arrow Connector 173"/>
          <p:cNvCxnSpPr>
            <a:stCxn id="175" idx="2"/>
          </p:cNvCxnSpPr>
          <p:nvPr/>
        </p:nvCxnSpPr>
        <p:spPr>
          <a:xfrm flipH="1">
            <a:off x="4867275" y="41671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4943475" y="3705225"/>
            <a:ext cx="1457325" cy="461963"/>
          </a:xfrm>
          <a:prstGeom prst="rect">
            <a:avLst/>
          </a:prstGeom>
          <a:noFill/>
        </p:spPr>
        <p:txBody>
          <a:bodyPr>
            <a:spAutoFit/>
          </a:bodyPr>
          <a:lstStyle/>
          <a:p>
            <a:pPr algn="ctr">
              <a:defRPr/>
            </a:pPr>
            <a:r>
              <a:rPr lang="en-US" sz="2400" dirty="0">
                <a:solidFill>
                  <a:srgbClr val="0000FF"/>
                </a:solidFill>
                <a:latin typeface="Calibri"/>
                <a:ea typeface="ＭＳ Ｐゴシック" charset="0"/>
                <a:cs typeface="ＭＳ Ｐゴシック" charset="0"/>
              </a:rPr>
              <a:t>Source</a:t>
            </a:r>
          </a:p>
        </p:txBody>
      </p:sp>
      <p:sp>
        <p:nvSpPr>
          <p:cNvPr id="176" name="TextBox 175"/>
          <p:cNvSpPr txBox="1"/>
          <p:nvPr/>
        </p:nvSpPr>
        <p:spPr>
          <a:xfrm>
            <a:off x="2892425" y="5222875"/>
            <a:ext cx="3128963" cy="831850"/>
          </a:xfrm>
          <a:prstGeom prst="rect">
            <a:avLst/>
          </a:prstGeom>
          <a:noFill/>
        </p:spPr>
        <p:txBody>
          <a:bodyPr wrap="none">
            <a:spAutoFit/>
          </a:bodyPr>
          <a:lstStyle/>
          <a:p>
            <a:pPr algn="ctr">
              <a:defRPr/>
            </a:pPr>
            <a:r>
              <a:rPr lang="en-US" sz="2400" dirty="0">
                <a:solidFill>
                  <a:prstClr val="black"/>
                </a:solidFill>
                <a:latin typeface="Calibri"/>
                <a:ea typeface="ＭＳ Ｐゴシック" charset="0"/>
                <a:cs typeface="ＭＳ Ｐゴシック" charset="0"/>
              </a:rPr>
              <a:t>Floating Gate Transistor</a:t>
            </a:r>
          </a:p>
          <a:p>
            <a:pPr algn="ctr">
              <a:defRPr/>
            </a:pPr>
            <a:r>
              <a:rPr lang="en-US" sz="2400" dirty="0">
                <a:solidFill>
                  <a:prstClr val="black"/>
                </a:solidFill>
                <a:latin typeface="Calibri"/>
                <a:ea typeface="ＭＳ Ｐゴシック" charset="0"/>
                <a:cs typeface="ＭＳ Ｐゴシック" charset="0"/>
              </a:rPr>
              <a:t>(Flash Cell)</a:t>
            </a:r>
          </a:p>
        </p:txBody>
      </p:sp>
      <p:sp>
        <p:nvSpPr>
          <p:cNvPr id="178" name="Oval 177"/>
          <p:cNvSpPr/>
          <p:nvPr/>
        </p:nvSpPr>
        <p:spPr>
          <a:xfrm>
            <a:off x="4167188" y="2774950"/>
            <a:ext cx="1096962" cy="1096963"/>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400" spc="-150" dirty="0" err="1">
                <a:solidFill>
                  <a:prstClr val="white"/>
                </a:solidFill>
                <a:latin typeface="Calibri"/>
              </a:rPr>
              <a:t>V</a:t>
            </a:r>
            <a:r>
              <a:rPr lang="en-US" sz="2400" spc="-150" baseline="-25000" dirty="0" err="1">
                <a:solidFill>
                  <a:prstClr val="white"/>
                </a:solidFill>
                <a:latin typeface="Calibri"/>
              </a:rPr>
              <a:t>th</a:t>
            </a:r>
            <a:r>
              <a:rPr lang="en-US" sz="2400" spc="-150" dirty="0">
                <a:solidFill>
                  <a:prstClr val="white"/>
                </a:solidFill>
                <a:latin typeface="Calibri"/>
              </a:rPr>
              <a:t> = 2.5 V</a:t>
            </a:r>
          </a:p>
        </p:txBody>
      </p:sp>
      <p:sp>
        <p:nvSpPr>
          <p:cNvPr id="26727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ADDF3E-DCCD-534F-AF72-8E885048EA5A}" type="slidenum">
              <a:rPr lang="en-US" sz="1200">
                <a:solidFill>
                  <a:srgbClr val="898989"/>
                </a:solidFill>
                <a:latin typeface="Calibri" charset="0"/>
              </a:rPr>
              <a:pPr eaLnBrk="1" hangingPunct="1"/>
              <a:t>73</a:t>
            </a:fld>
            <a:endParaRPr lang="en-US" sz="1200">
              <a:solidFill>
                <a:srgbClr val="898989"/>
              </a:solidFill>
              <a:latin typeface="Calibri" charset="0"/>
            </a:endParaRPr>
          </a:p>
        </p:txBody>
      </p:sp>
    </p:spTree>
    <p:custDataLst>
      <p:tags r:id="rId1"/>
    </p:custDataLst>
    <p:extLst>
      <p:ext uri="{BB962C8B-B14F-4D97-AF65-F5344CB8AC3E}">
        <p14:creationId xmlns:p14="http://schemas.microsoft.com/office/powerpoint/2010/main" val="296613258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pPr eaLnBrk="1" hangingPunct="1"/>
            <a:r>
              <a:rPr lang="en-US">
                <a:latin typeface="Calibri" charset="0"/>
              </a:rPr>
              <a:t>Flash Read</a:t>
            </a:r>
          </a:p>
        </p:txBody>
      </p:sp>
      <p:grpSp>
        <p:nvGrpSpPr>
          <p:cNvPr id="177"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read</a:t>
            </a:r>
            <a:r>
              <a:rPr lang="en-US" sz="2400" dirty="0">
                <a:solidFill>
                  <a:srgbClr val="0000FF"/>
                </a:solidFill>
                <a:latin typeface="Calibri"/>
                <a:ea typeface="ＭＳ Ｐゴシック" charset="0"/>
                <a:cs typeface="ＭＳ Ｐゴシック" charset="0"/>
              </a:rPr>
              <a:t> = 2.5 V</a:t>
            </a:r>
          </a:p>
        </p:txBody>
      </p:sp>
      <p:grpSp>
        <p:nvGrpSpPr>
          <p:cNvPr id="22"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6883400" y="2755900"/>
            <a:ext cx="1096963" cy="1096963"/>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400" spc="-150" dirty="0">
                <a:solidFill>
                  <a:prstClr val="white"/>
                </a:solidFill>
                <a:latin typeface="Calibri"/>
              </a:rPr>
              <a:t>V</a:t>
            </a:r>
            <a:r>
              <a:rPr lang="en-US" sz="2400" spc="-150" baseline="-25000" dirty="0">
                <a:solidFill>
                  <a:prstClr val="white"/>
                </a:solidFill>
                <a:latin typeface="Calibri"/>
              </a:rPr>
              <a:t>th</a:t>
            </a:r>
            <a:r>
              <a:rPr lang="en-US" sz="2400" spc="-150" dirty="0">
                <a:solidFill>
                  <a:prstClr val="white"/>
                </a:solidFill>
                <a:latin typeface="Calibri"/>
              </a:rPr>
              <a:t> = 3 V</a:t>
            </a:r>
          </a:p>
        </p:txBody>
      </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400" spc="-150" dirty="0">
                <a:solidFill>
                  <a:prstClr val="white"/>
                </a:solidFill>
                <a:latin typeface="Calibri"/>
              </a:rPr>
              <a:t>V</a:t>
            </a:r>
            <a:r>
              <a:rPr lang="en-US" sz="2400" spc="-150" baseline="-25000" dirty="0">
                <a:solidFill>
                  <a:prstClr val="white"/>
                </a:solidFill>
                <a:latin typeface="Calibri"/>
              </a:rPr>
              <a:t>th</a:t>
            </a:r>
            <a:r>
              <a:rPr lang="en-US" sz="2400" spc="-150" dirty="0">
                <a:solidFill>
                  <a:prstClr val="white"/>
                </a:solidFill>
                <a:latin typeface="Calibri"/>
              </a:rPr>
              <a:t> = 2 V</a:t>
            </a:r>
          </a:p>
        </p:txBody>
      </p:sp>
      <p:cxnSp>
        <p:nvCxnSpPr>
          <p:cNvPr id="40" name="Straight Arrow Connector 39"/>
          <p:cNvCxnSpPr/>
          <p:nvPr/>
        </p:nvCxnSpPr>
        <p:spPr>
          <a:xfrm>
            <a:off x="7416800" y="1943100"/>
            <a:ext cx="0" cy="91598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41700" y="4826000"/>
            <a:ext cx="846138" cy="584200"/>
          </a:xfrm>
          <a:prstGeom prst="rect">
            <a:avLst/>
          </a:prstGeom>
          <a:noFill/>
        </p:spPr>
        <p:txBody>
          <a:bodyPr>
            <a:spAutoFit/>
          </a:bodyPr>
          <a:lstStyle/>
          <a:p>
            <a:pPr algn="ctr">
              <a:defRPr/>
            </a:pPr>
            <a:r>
              <a:rPr lang="en-US" sz="3200" dirty="0">
                <a:solidFill>
                  <a:srgbClr val="00B050">
                    <a:lumMod val="75000"/>
                  </a:srgbClr>
                </a:solidFill>
                <a:latin typeface="Calibri"/>
                <a:ea typeface="ＭＳ Ｐゴシック" charset="0"/>
                <a:cs typeface="ＭＳ Ｐゴシック" charset="0"/>
              </a:rPr>
              <a:t>1</a:t>
            </a:r>
          </a:p>
        </p:txBody>
      </p:sp>
      <p:sp>
        <p:nvSpPr>
          <p:cNvPr id="42" name="TextBox 41"/>
          <p:cNvSpPr txBox="1"/>
          <p:nvPr/>
        </p:nvSpPr>
        <p:spPr>
          <a:xfrm>
            <a:off x="7005638" y="4826000"/>
            <a:ext cx="846137"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43" name="TextBox 42"/>
          <p:cNvSpPr txBox="1"/>
          <p:nvPr/>
        </p:nvSpPr>
        <p:spPr>
          <a:xfrm>
            <a:off x="4611688" y="2836863"/>
            <a:ext cx="1792287" cy="461962"/>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read</a:t>
            </a:r>
            <a:r>
              <a:rPr lang="en-US" sz="2400" dirty="0">
                <a:solidFill>
                  <a:srgbClr val="0000FF"/>
                </a:solidFill>
                <a:latin typeface="Calibri"/>
                <a:ea typeface="ＭＳ Ｐゴシック" charset="0"/>
                <a:cs typeface="ＭＳ Ｐゴシック" charset="0"/>
              </a:rPr>
              <a:t> = 2.5 V</a:t>
            </a:r>
          </a:p>
        </p:txBody>
      </p:sp>
      <p:sp>
        <p:nvSpPr>
          <p:cNvPr id="26932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DD8E9E-0794-AB42-90A8-55FBB22B4597}" type="slidenum">
              <a:rPr lang="en-US" sz="1200">
                <a:solidFill>
                  <a:srgbClr val="898989"/>
                </a:solidFill>
                <a:latin typeface="Calibri" charset="0"/>
              </a:rPr>
              <a:pPr eaLnBrk="1" hangingPunct="1"/>
              <a:t>74</a:t>
            </a:fld>
            <a:endParaRPr lang="en-US" sz="1200">
              <a:solidFill>
                <a:srgbClr val="898989"/>
              </a:solidFill>
              <a:latin typeface="Calibri"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algn="ctr">
              <a:defRPr/>
            </a:pPr>
            <a:r>
              <a:rPr lang="en-US" sz="2400" dirty="0">
                <a:solidFill>
                  <a:prstClr val="black"/>
                </a:solidFill>
                <a:latin typeface="Calibri"/>
                <a:ea typeface="ＭＳ Ｐゴシック" charset="0"/>
                <a:cs typeface="ＭＳ Ｐゴシック" charset="0"/>
              </a:rPr>
              <a:t>Gate</a:t>
            </a:r>
          </a:p>
        </p:txBody>
      </p:sp>
    </p:spTree>
    <p:extLst>
      <p:ext uri="{BB962C8B-B14F-4D97-AF65-F5344CB8AC3E}">
        <p14:creationId xmlns:p14="http://schemas.microsoft.com/office/powerpoint/2010/main" val="83301038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xit" presetSubtype="0" fill="hold" nodeType="withEffect">
                                  <p:stCondLst>
                                    <p:cond delay="0"/>
                                  </p:stCondLst>
                                  <p:childTnLst>
                                    <p:animEffect transition="out" filter="fade">
                                      <p:cBhvr>
                                        <p:cTn id="41" dur="500"/>
                                        <p:tgtEl>
                                          <p:spTgt spid="177"/>
                                        </p:tgtEl>
                                      </p:cBhvr>
                                    </p:animEffect>
                                    <p:set>
                                      <p:cBhvr>
                                        <p:cTn id="42" dur="1" fill="hold">
                                          <p:stCondLst>
                                            <p:cond delay="499"/>
                                          </p:stCondLst>
                                        </p:cTn>
                                        <p:tgtEl>
                                          <p:spTgt spid="17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78"/>
                                        </p:tgtEl>
                                      </p:cBhvr>
                                    </p:animEffect>
                                    <p:set>
                                      <p:cBhvr>
                                        <p:cTn id="48" dur="1" fill="hold">
                                          <p:stCondLst>
                                            <p:cond delay="499"/>
                                          </p:stCondLst>
                                        </p:cTn>
                                        <p:tgtEl>
                                          <p:spTgt spid="178"/>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xit" presetSubtype="0" fill="hold" grpId="1"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4"/>
                                        </p:tgtEl>
                                      </p:cBhvr>
                                    </p:animEffect>
                                    <p:set>
                                      <p:cBhvr>
                                        <p:cTn id="63" dur="1" fill="hold">
                                          <p:stCondLst>
                                            <p:cond delay="499"/>
                                          </p:stCondLst>
                                        </p:cTn>
                                        <p:tgtEl>
                                          <p:spTgt spid="44"/>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2"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2"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2"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nodeType="withEffect">
                                  <p:stCondLst>
                                    <p:cond delay="0"/>
                                  </p:stCondLst>
                                  <p:childTnLst>
                                    <p:set>
                                      <p:cBhvr>
                                        <p:cTn id="82" dur="1" fill="hold">
                                          <p:stCondLst>
                                            <p:cond delay="0"/>
                                          </p:stCondLst>
                                        </p:cTn>
                                        <p:tgtEl>
                                          <p:spTgt spid="177"/>
                                        </p:tgtEl>
                                        <p:attrNameLst>
                                          <p:attrName>style.visibility</p:attrName>
                                        </p:attrNameLst>
                                      </p:cBhvr>
                                      <p:to>
                                        <p:strVal val="visible"/>
                                      </p:to>
                                    </p:set>
                                    <p:animEffect transition="in" filter="fade">
                                      <p:cBhvr>
                                        <p:cTn id="83" dur="500"/>
                                        <p:tgtEl>
                                          <p:spTgt spid="177"/>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178"/>
                                        </p:tgtEl>
                                        <p:attrNameLst>
                                          <p:attrName>style.visibility</p:attrName>
                                        </p:attrNameLst>
                                      </p:cBhvr>
                                      <p:to>
                                        <p:strVal val="visible"/>
                                      </p:to>
                                    </p:set>
                                    <p:animEffect transition="in" filter="fade">
                                      <p:cBhvr>
                                        <p:cTn id="86"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38" grpId="0" animBg="1"/>
      <p:bldP spid="38" grpId="1" animBg="1"/>
      <p:bldP spid="178" grpId="0" animBg="1"/>
      <p:bldP spid="178" grpId="1" animBg="1"/>
      <p:bldP spid="41" grpId="0"/>
      <p:bldP spid="41" grpId="1"/>
      <p:bldP spid="41" grpId="2"/>
      <p:bldP spid="42" grpId="0"/>
      <p:bldP spid="43" grpId="0"/>
      <p:bldP spid="44" grpId="0"/>
      <p:bldP spid="44" grpId="1"/>
      <p:bldP spid="44" grpId="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r>
              <a:rPr lang="en-US">
                <a:latin typeface="Calibri" charset="0"/>
              </a:rPr>
              <a:t>Flash Pass-Through</a:t>
            </a:r>
          </a:p>
        </p:txBody>
      </p:sp>
      <p:grpSp>
        <p:nvGrpSpPr>
          <p:cNvPr id="271362"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pass</a:t>
            </a:r>
            <a:r>
              <a:rPr lang="en-US" sz="2400" dirty="0">
                <a:solidFill>
                  <a:srgbClr val="0000FF"/>
                </a:solidFill>
                <a:latin typeface="Calibri"/>
                <a:ea typeface="ＭＳ Ｐゴシック" charset="0"/>
                <a:cs typeface="ＭＳ Ｐゴシック" charset="0"/>
              </a:rPr>
              <a:t> = 5 V</a:t>
            </a:r>
          </a:p>
        </p:txBody>
      </p:sp>
      <p:grpSp>
        <p:nvGrpSpPr>
          <p:cNvPr id="271364"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400" spc="-150" dirty="0">
                <a:solidFill>
                  <a:prstClr val="white"/>
                </a:solidFill>
                <a:latin typeface="Calibri"/>
              </a:rPr>
              <a:t>V</a:t>
            </a:r>
            <a:r>
              <a:rPr lang="en-US" sz="2400" spc="-150" baseline="-25000" dirty="0">
                <a:solidFill>
                  <a:prstClr val="white"/>
                </a:solidFill>
                <a:latin typeface="Calibri"/>
              </a:rPr>
              <a:t>th</a:t>
            </a:r>
            <a:r>
              <a:rPr lang="en-US" sz="2400" spc="-150" dirty="0">
                <a:solidFill>
                  <a:prstClr val="white"/>
                </a:solidFill>
                <a:latin typeface="Calibri"/>
              </a:rPr>
              <a:t> = 2 V</a:t>
            </a:r>
          </a:p>
        </p:txBody>
      </p:sp>
      <p:sp>
        <p:nvSpPr>
          <p:cNvPr id="41" name="TextBox 40"/>
          <p:cNvSpPr txBox="1"/>
          <p:nvPr/>
        </p:nvSpPr>
        <p:spPr>
          <a:xfrm>
            <a:off x="3441700" y="4826000"/>
            <a:ext cx="846138" cy="584200"/>
          </a:xfrm>
          <a:prstGeom prst="rect">
            <a:avLst/>
          </a:prstGeom>
          <a:noFill/>
        </p:spPr>
        <p:txBody>
          <a:bodyPr>
            <a:spAutoFit/>
          </a:bodyPr>
          <a:lstStyle/>
          <a:p>
            <a:pPr algn="ctr">
              <a:defRPr/>
            </a:pPr>
            <a:r>
              <a:rPr lang="en-US" sz="3200" dirty="0">
                <a:solidFill>
                  <a:srgbClr val="00B050">
                    <a:lumMod val="75000"/>
                  </a:srgbClr>
                </a:solidFill>
                <a:latin typeface="Calibri"/>
                <a:ea typeface="ＭＳ Ｐゴシック" charset="0"/>
                <a:cs typeface="ＭＳ Ｐゴシック" charset="0"/>
              </a:rPr>
              <a:t>1</a:t>
            </a:r>
          </a:p>
        </p:txBody>
      </p:sp>
      <p:sp>
        <p:nvSpPr>
          <p:cNvPr id="43" name="TextBox 42"/>
          <p:cNvSpPr txBox="1"/>
          <p:nvPr/>
        </p:nvSpPr>
        <p:spPr>
          <a:xfrm>
            <a:off x="4611688" y="2836863"/>
            <a:ext cx="1792287" cy="461962"/>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pass</a:t>
            </a:r>
            <a:r>
              <a:rPr lang="en-US" sz="2400" dirty="0">
                <a:solidFill>
                  <a:srgbClr val="0000FF"/>
                </a:solidFill>
                <a:latin typeface="Calibri"/>
                <a:ea typeface="ＭＳ Ｐゴシック" charset="0"/>
                <a:cs typeface="ＭＳ Ｐゴシック" charset="0"/>
              </a:rPr>
              <a:t> = 5 V</a:t>
            </a:r>
          </a:p>
        </p:txBody>
      </p:sp>
      <p:sp>
        <p:nvSpPr>
          <p:cNvPr id="27136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FA2294-A763-6F4F-8C69-365F9A7EE623}" type="slidenum">
              <a:rPr lang="en-US" sz="1200">
                <a:solidFill>
                  <a:srgbClr val="898989"/>
                </a:solidFill>
                <a:latin typeface="Calibri" charset="0"/>
              </a:rPr>
              <a:pPr eaLnBrk="1" hangingPunct="1"/>
              <a:t>75</a:t>
            </a:fld>
            <a:endParaRPr lang="en-US" sz="1200">
              <a:solidFill>
                <a:srgbClr val="898989"/>
              </a:solidFill>
              <a:latin typeface="Calibri"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algn="ctr">
              <a:defRPr/>
            </a:pPr>
            <a:r>
              <a:rPr lang="en-US" sz="2400" dirty="0">
                <a:solidFill>
                  <a:prstClr val="black"/>
                </a:solidFill>
                <a:latin typeface="Calibri"/>
                <a:ea typeface="ＭＳ Ｐゴシック" charset="0"/>
                <a:cs typeface="ＭＳ Ｐゴシック" charset="0"/>
              </a:rPr>
              <a:t>Gate</a:t>
            </a:r>
          </a:p>
        </p:txBody>
      </p:sp>
      <p:cxnSp>
        <p:nvCxnSpPr>
          <p:cNvPr id="45" name="Straight Arrow Connector 44"/>
          <p:cNvCxnSpPr/>
          <p:nvPr/>
        </p:nvCxnSpPr>
        <p:spPr>
          <a:xfrm>
            <a:off x="745331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31038" y="4826000"/>
            <a:ext cx="846137" cy="584200"/>
          </a:xfrm>
          <a:prstGeom prst="rect">
            <a:avLst/>
          </a:prstGeom>
          <a:noFill/>
        </p:spPr>
        <p:txBody>
          <a:bodyPr>
            <a:spAutoFit/>
          </a:bodyPr>
          <a:lstStyle/>
          <a:p>
            <a:pPr algn="ctr">
              <a:defRPr/>
            </a:pPr>
            <a:r>
              <a:rPr lang="en-US" sz="3200" dirty="0">
                <a:solidFill>
                  <a:srgbClr val="00B050">
                    <a:lumMod val="75000"/>
                  </a:srgbClr>
                </a:solidFill>
                <a:latin typeface="Calibri"/>
                <a:ea typeface="ＭＳ Ｐゴシック" charset="0"/>
                <a:cs typeface="ＭＳ Ｐゴシック" charset="0"/>
              </a:rPr>
              <a:t>1</a:t>
            </a:r>
          </a:p>
        </p:txBody>
      </p:sp>
      <p:sp>
        <p:nvSpPr>
          <p:cNvPr id="38" name="Oval 37"/>
          <p:cNvSpPr/>
          <p:nvPr/>
        </p:nvSpPr>
        <p:spPr>
          <a:xfrm>
            <a:off x="6883400" y="2755900"/>
            <a:ext cx="1096963" cy="1096963"/>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400" spc="-150" dirty="0">
                <a:solidFill>
                  <a:prstClr val="white"/>
                </a:solidFill>
                <a:latin typeface="Calibri"/>
              </a:rPr>
              <a:t>V</a:t>
            </a:r>
            <a:r>
              <a:rPr lang="en-US" sz="2400" spc="-150" baseline="-25000" dirty="0">
                <a:solidFill>
                  <a:prstClr val="white"/>
                </a:solidFill>
                <a:latin typeface="Calibri"/>
              </a:rPr>
              <a:t>th</a:t>
            </a:r>
            <a:r>
              <a:rPr lang="en-US" sz="2400" spc="-150" dirty="0">
                <a:solidFill>
                  <a:prstClr val="white"/>
                </a:solidFill>
                <a:latin typeface="Calibri"/>
              </a:rPr>
              <a:t> = 3 V</a:t>
            </a:r>
          </a:p>
        </p:txBody>
      </p:sp>
    </p:spTree>
    <p:extLst>
      <p:ext uri="{BB962C8B-B14F-4D97-AF65-F5344CB8AC3E}">
        <p14:creationId xmlns:p14="http://schemas.microsoft.com/office/powerpoint/2010/main" val="18745059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246"/>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243" name="Straight Connector 24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1676400" y="310356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676400" y="4217988"/>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3414" name="Group 5"/>
          <p:cNvGrpSpPr>
            <a:grpSpLocks/>
          </p:cNvGrpSpPr>
          <p:nvPr/>
        </p:nvGrpSpPr>
        <p:grpSpPr bwMode="auto">
          <a:xfrm>
            <a:off x="2135188" y="1173163"/>
            <a:ext cx="4852987" cy="4964112"/>
            <a:chOff x="2135597" y="1172654"/>
            <a:chExt cx="4853090" cy="4964723"/>
          </a:xfrm>
        </p:grpSpPr>
        <p:grpSp>
          <p:nvGrpSpPr>
            <p:cNvPr id="273493" name="Group 176"/>
            <p:cNvGrpSpPr>
              <a:grpSpLocks/>
            </p:cNvGrpSpPr>
            <p:nvPr/>
          </p:nvGrpSpPr>
          <p:grpSpPr bwMode="auto">
            <a:xfrm>
              <a:off x="2135599" y="1182643"/>
              <a:ext cx="970237" cy="1602133"/>
              <a:chOff x="3079798" y="1981201"/>
              <a:chExt cx="1631998" cy="2694885"/>
            </a:xfrm>
          </p:grpSpPr>
          <p:cxnSp>
            <p:nvCxnSpPr>
              <p:cNvPr id="30" name="Straight Connector 29"/>
              <p:cNvCxnSpPr/>
              <p:nvPr/>
            </p:nvCxnSpPr>
            <p:spPr>
              <a:xfrm>
                <a:off x="4711365"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333" y="287774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333"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333" y="377239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365"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2992"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321"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558" y="302599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4" name="Group 40"/>
            <p:cNvGrpSpPr>
              <a:grpSpLocks/>
            </p:cNvGrpSpPr>
            <p:nvPr/>
          </p:nvGrpSpPr>
          <p:grpSpPr bwMode="auto">
            <a:xfrm>
              <a:off x="3429647" y="1172654"/>
              <a:ext cx="970237" cy="1602133"/>
              <a:chOff x="3079798" y="1981201"/>
              <a:chExt cx="1631998" cy="2694885"/>
            </a:xfrm>
          </p:grpSpPr>
          <p:cxnSp>
            <p:nvCxnSpPr>
              <p:cNvPr id="42" name="Straight Connector 41"/>
              <p:cNvCxnSpPr/>
              <p:nvPr/>
            </p:nvCxnSpPr>
            <p:spPr>
              <a:xfrm>
                <a:off x="471101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0982" y="28785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098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0982" y="37731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01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264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6971"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208" y="302677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5" name="Group 50"/>
            <p:cNvGrpSpPr>
              <a:grpSpLocks/>
            </p:cNvGrpSpPr>
            <p:nvPr/>
          </p:nvGrpSpPr>
          <p:grpSpPr bwMode="auto">
            <a:xfrm>
              <a:off x="4724401" y="1182643"/>
              <a:ext cx="970237" cy="1602133"/>
              <a:chOff x="3079798" y="1981201"/>
              <a:chExt cx="1631998" cy="2694885"/>
            </a:xfrm>
          </p:grpSpPr>
          <p:cxnSp>
            <p:nvCxnSpPr>
              <p:cNvPr id="52" name="Straight Connector 51"/>
              <p:cNvCxnSpPr/>
              <p:nvPr/>
            </p:nvCxnSpPr>
            <p:spPr>
              <a:xfrm>
                <a:off x="4712149"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115" y="287774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11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115" y="377239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2149"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3776"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810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4342" y="3025992"/>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6" name="Group 60"/>
            <p:cNvGrpSpPr>
              <a:grpSpLocks/>
            </p:cNvGrpSpPr>
            <p:nvPr/>
          </p:nvGrpSpPr>
          <p:grpSpPr bwMode="auto">
            <a:xfrm>
              <a:off x="6018450" y="1172654"/>
              <a:ext cx="970237" cy="1602133"/>
              <a:chOff x="3079798" y="1981201"/>
              <a:chExt cx="1631998" cy="2694885"/>
            </a:xfrm>
          </p:grpSpPr>
          <p:cxnSp>
            <p:nvCxnSpPr>
              <p:cNvPr id="62" name="Straight Connector 61"/>
              <p:cNvCxnSpPr/>
              <p:nvPr/>
            </p:nvCxnSpPr>
            <p:spPr>
              <a:xfrm>
                <a:off x="471179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764" y="28785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764"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764" y="37731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42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75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989" y="302677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7" name="Group 70"/>
            <p:cNvGrpSpPr>
              <a:grpSpLocks/>
            </p:cNvGrpSpPr>
            <p:nvPr/>
          </p:nvGrpSpPr>
          <p:grpSpPr bwMode="auto">
            <a:xfrm>
              <a:off x="2135599" y="2301726"/>
              <a:ext cx="970237" cy="1602133"/>
              <a:chOff x="3079798" y="1981201"/>
              <a:chExt cx="1631998" cy="2694885"/>
            </a:xfrm>
          </p:grpSpPr>
          <p:cxnSp>
            <p:nvCxnSpPr>
              <p:cNvPr id="72" name="Straight Connector 71"/>
              <p:cNvCxnSpPr/>
              <p:nvPr/>
            </p:nvCxnSpPr>
            <p:spPr>
              <a:xfrm>
                <a:off x="4711365"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333" y="287815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333"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333" y="377280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365"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2992"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321"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558" y="302640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8" name="Group 80"/>
            <p:cNvGrpSpPr>
              <a:grpSpLocks/>
            </p:cNvGrpSpPr>
            <p:nvPr/>
          </p:nvGrpSpPr>
          <p:grpSpPr bwMode="auto">
            <a:xfrm>
              <a:off x="3429647" y="2291737"/>
              <a:ext cx="970237" cy="1602133"/>
              <a:chOff x="3079798" y="1981201"/>
              <a:chExt cx="1631998" cy="2694885"/>
            </a:xfrm>
          </p:grpSpPr>
          <p:cxnSp>
            <p:nvCxnSpPr>
              <p:cNvPr id="82" name="Straight Connector 81"/>
              <p:cNvCxnSpPr/>
              <p:nvPr/>
            </p:nvCxnSpPr>
            <p:spPr>
              <a:xfrm>
                <a:off x="471101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0982" y="287893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098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0982" y="377358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01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264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6971"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208" y="3027179"/>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9" name="Group 90"/>
            <p:cNvGrpSpPr>
              <a:grpSpLocks/>
            </p:cNvGrpSpPr>
            <p:nvPr/>
          </p:nvGrpSpPr>
          <p:grpSpPr bwMode="auto">
            <a:xfrm>
              <a:off x="4724401" y="2301726"/>
              <a:ext cx="970237" cy="1602133"/>
              <a:chOff x="3079798" y="1981201"/>
              <a:chExt cx="1631998" cy="2694885"/>
            </a:xfrm>
          </p:grpSpPr>
          <p:cxnSp>
            <p:nvCxnSpPr>
              <p:cNvPr id="92" name="Straight Connector 91"/>
              <p:cNvCxnSpPr/>
              <p:nvPr/>
            </p:nvCxnSpPr>
            <p:spPr>
              <a:xfrm>
                <a:off x="4712149"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115" y="287815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11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115" y="377280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2149"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3776"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810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4342" y="302640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0" name="Group 100"/>
            <p:cNvGrpSpPr>
              <a:grpSpLocks/>
            </p:cNvGrpSpPr>
            <p:nvPr/>
          </p:nvGrpSpPr>
          <p:grpSpPr bwMode="auto">
            <a:xfrm>
              <a:off x="6018450" y="2291737"/>
              <a:ext cx="970237" cy="1602133"/>
              <a:chOff x="3079798" y="1981201"/>
              <a:chExt cx="1631998" cy="2694885"/>
            </a:xfrm>
          </p:grpSpPr>
          <p:cxnSp>
            <p:nvCxnSpPr>
              <p:cNvPr id="102" name="Straight Connector 101"/>
              <p:cNvCxnSpPr/>
              <p:nvPr/>
            </p:nvCxnSpPr>
            <p:spPr>
              <a:xfrm>
                <a:off x="471179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764" y="287893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764"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764" y="377358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42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75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989" y="3027181"/>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1" name="Group 110"/>
            <p:cNvGrpSpPr>
              <a:grpSpLocks/>
            </p:cNvGrpSpPr>
            <p:nvPr/>
          </p:nvGrpSpPr>
          <p:grpSpPr bwMode="auto">
            <a:xfrm>
              <a:off x="2135598" y="3413921"/>
              <a:ext cx="970237" cy="1602133"/>
              <a:chOff x="3079798" y="1981201"/>
              <a:chExt cx="1631998" cy="2694885"/>
            </a:xfrm>
          </p:grpSpPr>
          <p:cxnSp>
            <p:nvCxnSpPr>
              <p:cNvPr id="112" name="Straight Connector 111"/>
              <p:cNvCxnSpPr/>
              <p:nvPr/>
            </p:nvCxnSpPr>
            <p:spPr>
              <a:xfrm>
                <a:off x="4711367"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335" y="287946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33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335" y="377411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367"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299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32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560" y="302771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2" name="Group 120"/>
            <p:cNvGrpSpPr>
              <a:grpSpLocks/>
            </p:cNvGrpSpPr>
            <p:nvPr/>
          </p:nvGrpSpPr>
          <p:grpSpPr bwMode="auto">
            <a:xfrm>
              <a:off x="3429646" y="3403932"/>
              <a:ext cx="970237" cy="1602133"/>
              <a:chOff x="3079798" y="1981201"/>
              <a:chExt cx="1631998" cy="2694885"/>
            </a:xfrm>
          </p:grpSpPr>
          <p:cxnSp>
            <p:nvCxnSpPr>
              <p:cNvPr id="122" name="Straight Connector 121"/>
              <p:cNvCxnSpPr/>
              <p:nvPr/>
            </p:nvCxnSpPr>
            <p:spPr>
              <a:xfrm>
                <a:off x="4711017"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0983" y="287757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098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0983" y="3772222"/>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017"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264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697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210" y="302582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3" name="Group 130"/>
            <p:cNvGrpSpPr>
              <a:grpSpLocks/>
            </p:cNvGrpSpPr>
            <p:nvPr/>
          </p:nvGrpSpPr>
          <p:grpSpPr bwMode="auto">
            <a:xfrm>
              <a:off x="4724401" y="3413921"/>
              <a:ext cx="970237" cy="1602133"/>
              <a:chOff x="3079798" y="1981201"/>
              <a:chExt cx="1631998" cy="2694885"/>
            </a:xfrm>
          </p:grpSpPr>
          <p:cxnSp>
            <p:nvCxnSpPr>
              <p:cNvPr id="132" name="Straight Connector 131"/>
              <p:cNvCxnSpPr/>
              <p:nvPr/>
            </p:nvCxnSpPr>
            <p:spPr>
              <a:xfrm>
                <a:off x="4712149"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115" y="287946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11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115" y="377411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2149"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3776"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810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4342" y="302771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4" name="Group 140"/>
            <p:cNvGrpSpPr>
              <a:grpSpLocks/>
            </p:cNvGrpSpPr>
            <p:nvPr/>
          </p:nvGrpSpPr>
          <p:grpSpPr bwMode="auto">
            <a:xfrm>
              <a:off x="6018449" y="3403932"/>
              <a:ext cx="970237" cy="1602133"/>
              <a:chOff x="3079798" y="1981201"/>
              <a:chExt cx="1631998" cy="2694885"/>
            </a:xfrm>
          </p:grpSpPr>
          <p:cxnSp>
            <p:nvCxnSpPr>
              <p:cNvPr id="142" name="Straight Connector 141"/>
              <p:cNvCxnSpPr/>
              <p:nvPr/>
            </p:nvCxnSpPr>
            <p:spPr>
              <a:xfrm>
                <a:off x="4711798"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766" y="287757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766"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766" y="3772222"/>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8"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42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75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990" y="302582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5" name="Group 150"/>
            <p:cNvGrpSpPr>
              <a:grpSpLocks/>
            </p:cNvGrpSpPr>
            <p:nvPr/>
          </p:nvGrpSpPr>
          <p:grpSpPr bwMode="auto">
            <a:xfrm>
              <a:off x="2135597" y="4535244"/>
              <a:ext cx="970237" cy="1602133"/>
              <a:chOff x="3079798" y="1981201"/>
              <a:chExt cx="1631998" cy="2694885"/>
            </a:xfrm>
          </p:grpSpPr>
          <p:cxnSp>
            <p:nvCxnSpPr>
              <p:cNvPr id="152" name="Straight Connector 151"/>
              <p:cNvCxnSpPr/>
              <p:nvPr/>
            </p:nvCxnSpPr>
            <p:spPr>
              <a:xfrm>
                <a:off x="4711369"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337" y="28787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33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337" y="37734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369"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299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32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561" y="302702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6" name="Group 161"/>
            <p:cNvGrpSpPr>
              <a:grpSpLocks/>
            </p:cNvGrpSpPr>
            <p:nvPr/>
          </p:nvGrpSpPr>
          <p:grpSpPr bwMode="auto">
            <a:xfrm>
              <a:off x="3429645" y="4525256"/>
              <a:ext cx="970237" cy="1602133"/>
              <a:chOff x="3079798" y="1981201"/>
              <a:chExt cx="1631998" cy="2694885"/>
            </a:xfrm>
          </p:grpSpPr>
          <p:cxnSp>
            <p:nvCxnSpPr>
              <p:cNvPr id="163" name="Straight Connector 162"/>
              <p:cNvCxnSpPr/>
              <p:nvPr/>
            </p:nvCxnSpPr>
            <p:spPr>
              <a:xfrm>
                <a:off x="471101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0985" y="287955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098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0985" y="377420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01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264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697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211" y="3027798"/>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7" name="Group 171"/>
            <p:cNvGrpSpPr>
              <a:grpSpLocks/>
            </p:cNvGrpSpPr>
            <p:nvPr/>
          </p:nvGrpSpPr>
          <p:grpSpPr bwMode="auto">
            <a:xfrm>
              <a:off x="4724400" y="4535244"/>
              <a:ext cx="970237" cy="1602133"/>
              <a:chOff x="3079798" y="1981201"/>
              <a:chExt cx="1631998" cy="2694885"/>
            </a:xfrm>
          </p:grpSpPr>
          <p:cxnSp>
            <p:nvCxnSpPr>
              <p:cNvPr id="173" name="Straight Connector 172"/>
              <p:cNvCxnSpPr/>
              <p:nvPr/>
            </p:nvCxnSpPr>
            <p:spPr>
              <a:xfrm>
                <a:off x="4712151"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117" y="28787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11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117" y="37734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2151"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377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810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4344" y="302702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8" name="Group 183"/>
            <p:cNvGrpSpPr>
              <a:grpSpLocks/>
            </p:cNvGrpSpPr>
            <p:nvPr/>
          </p:nvGrpSpPr>
          <p:grpSpPr bwMode="auto">
            <a:xfrm>
              <a:off x="6018448" y="4525256"/>
              <a:ext cx="970237" cy="1602133"/>
              <a:chOff x="3079798" y="1981201"/>
              <a:chExt cx="1631998" cy="2694885"/>
            </a:xfrm>
          </p:grpSpPr>
          <p:cxnSp>
            <p:nvCxnSpPr>
              <p:cNvPr id="185" name="Straight Connector 184"/>
              <p:cNvCxnSpPr/>
              <p:nvPr/>
            </p:nvCxnSpPr>
            <p:spPr>
              <a:xfrm>
                <a:off x="471179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767" y="287955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767"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767" y="377420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426"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75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992" y="3027800"/>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09" name="Straight Connector 208"/>
          <p:cNvCxnSpPr/>
          <p:nvPr/>
        </p:nvCxnSpPr>
        <p:spPr>
          <a:xfrm>
            <a:off x="1676400" y="198120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1676400" y="3103563"/>
            <a:ext cx="609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676400" y="4217988"/>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676400" y="53403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73419" name="Group 224"/>
          <p:cNvGrpSpPr>
            <a:grpSpLocks/>
          </p:cNvGrpSpPr>
          <p:nvPr/>
        </p:nvGrpSpPr>
        <p:grpSpPr bwMode="auto">
          <a:xfrm>
            <a:off x="2781300" y="1643063"/>
            <a:ext cx="4535488" cy="4016375"/>
            <a:chOff x="3851647" y="1427070"/>
            <a:chExt cx="4535195" cy="4014933"/>
          </a:xfrm>
        </p:grpSpPr>
        <p:sp>
          <p:nvSpPr>
            <p:cNvPr id="226" name="Oval 225"/>
            <p:cNvSpPr/>
            <p:nvPr/>
          </p:nvSpPr>
          <p:spPr>
            <a:xfrm>
              <a:off x="3851647" y="1436592"/>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227" name="Oval 226"/>
            <p:cNvSpPr/>
            <p:nvPr/>
          </p:nvSpPr>
          <p:spPr>
            <a:xfrm>
              <a:off x="5145376" y="1427070"/>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28" name="Oval 227"/>
            <p:cNvSpPr/>
            <p:nvPr/>
          </p:nvSpPr>
          <p:spPr>
            <a:xfrm>
              <a:off x="6440693" y="1436592"/>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29" name="Oval 228"/>
            <p:cNvSpPr/>
            <p:nvPr/>
          </p:nvSpPr>
          <p:spPr>
            <a:xfrm>
              <a:off x="7734421" y="1427070"/>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0" name="Oval 229"/>
            <p:cNvSpPr/>
            <p:nvPr/>
          </p:nvSpPr>
          <p:spPr>
            <a:xfrm>
              <a:off x="3851647" y="2555377"/>
              <a:ext cx="652421"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1" name="Oval 230"/>
            <p:cNvSpPr/>
            <p:nvPr/>
          </p:nvSpPr>
          <p:spPr>
            <a:xfrm>
              <a:off x="5145376" y="2545855"/>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2" name="Oval 231"/>
            <p:cNvSpPr/>
            <p:nvPr/>
          </p:nvSpPr>
          <p:spPr>
            <a:xfrm>
              <a:off x="6440693" y="2555377"/>
              <a:ext cx="652420"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3" name="Oval 232"/>
            <p:cNvSpPr/>
            <p:nvPr/>
          </p:nvSpPr>
          <p:spPr>
            <a:xfrm>
              <a:off x="7734421" y="2545855"/>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4" name="Oval 233"/>
            <p:cNvSpPr/>
            <p:nvPr/>
          </p:nvSpPr>
          <p:spPr>
            <a:xfrm>
              <a:off x="3851647" y="3667815"/>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5" name="Oval 234"/>
            <p:cNvSpPr/>
            <p:nvPr/>
          </p:nvSpPr>
          <p:spPr>
            <a:xfrm>
              <a:off x="5145376" y="3658294"/>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6" name="Oval 235"/>
            <p:cNvSpPr/>
            <p:nvPr/>
          </p:nvSpPr>
          <p:spPr>
            <a:xfrm>
              <a:off x="6440693" y="3667815"/>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7" name="Oval 236"/>
            <p:cNvSpPr/>
            <p:nvPr/>
          </p:nvSpPr>
          <p:spPr>
            <a:xfrm>
              <a:off x="7734421" y="3658294"/>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8" name="Oval 237"/>
            <p:cNvSpPr/>
            <p:nvPr/>
          </p:nvSpPr>
          <p:spPr>
            <a:xfrm>
              <a:off x="3851647" y="4789774"/>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9" name="Oval 238"/>
            <p:cNvSpPr/>
            <p:nvPr/>
          </p:nvSpPr>
          <p:spPr>
            <a:xfrm>
              <a:off x="5145376" y="4780253"/>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40" name="Oval 239"/>
            <p:cNvSpPr/>
            <p:nvPr/>
          </p:nvSpPr>
          <p:spPr>
            <a:xfrm>
              <a:off x="6440693" y="4789774"/>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41" name="Oval 240"/>
            <p:cNvSpPr/>
            <p:nvPr/>
          </p:nvSpPr>
          <p:spPr>
            <a:xfrm>
              <a:off x="7734421" y="4780253"/>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cxnSp>
        <p:nvCxnSpPr>
          <p:cNvPr id="215" name="Straight Arrow Connector 214"/>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a:off x="5694363" y="1173163"/>
            <a:ext cx="0"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3424" name="Title 1"/>
          <p:cNvSpPr>
            <a:spLocks noGrp="1"/>
          </p:cNvSpPr>
          <p:nvPr>
            <p:ph type="title"/>
          </p:nvPr>
        </p:nvSpPr>
        <p:spPr/>
        <p:txBody>
          <a:bodyPr/>
          <a:lstStyle/>
          <a:p>
            <a:pPr eaLnBrk="1" hangingPunct="1"/>
            <a:r>
              <a:rPr lang="en-US">
                <a:latin typeface="Calibri" charset="0"/>
              </a:rPr>
              <a:t>Read from Flash Cell Array</a:t>
            </a:r>
          </a:p>
        </p:txBody>
      </p:sp>
      <p:grpSp>
        <p:nvGrpSpPr>
          <p:cNvPr id="15" name="Group 14"/>
          <p:cNvGrpSpPr>
            <a:grpSpLocks/>
          </p:cNvGrpSpPr>
          <p:nvPr/>
        </p:nvGrpSpPr>
        <p:grpSpPr bwMode="auto">
          <a:xfrm>
            <a:off x="2781300" y="1644650"/>
            <a:ext cx="4535488" cy="4014788"/>
            <a:chOff x="3851647" y="1427070"/>
            <a:chExt cx="4535195" cy="4014933"/>
          </a:xfrm>
        </p:grpSpPr>
        <p:sp>
          <p:nvSpPr>
            <p:cNvPr id="178" name="Oval 177"/>
            <p:cNvSpPr/>
            <p:nvPr/>
          </p:nvSpPr>
          <p:spPr>
            <a:xfrm>
              <a:off x="3851647"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50" name="Oval 49"/>
            <p:cNvSpPr/>
            <p:nvPr/>
          </p:nvSpPr>
          <p:spPr>
            <a:xfrm>
              <a:off x="5145376"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60" name="Oval 59"/>
            <p:cNvSpPr/>
            <p:nvPr/>
          </p:nvSpPr>
          <p:spPr>
            <a:xfrm>
              <a:off x="6440693"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70" name="Oval 69"/>
            <p:cNvSpPr/>
            <p:nvPr/>
          </p:nvSpPr>
          <p:spPr>
            <a:xfrm>
              <a:off x="7734421"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80" name="Oval 79"/>
            <p:cNvSpPr/>
            <p:nvPr/>
          </p:nvSpPr>
          <p:spPr>
            <a:xfrm>
              <a:off x="3851647"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90" name="Oval 89"/>
            <p:cNvSpPr/>
            <p:nvPr/>
          </p:nvSpPr>
          <p:spPr>
            <a:xfrm>
              <a:off x="5145376" y="2546298"/>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00" name="Oval 99"/>
            <p:cNvSpPr/>
            <p:nvPr/>
          </p:nvSpPr>
          <p:spPr>
            <a:xfrm>
              <a:off x="6440693" y="2555824"/>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10" name="Oval 109"/>
            <p:cNvSpPr/>
            <p:nvPr/>
          </p:nvSpPr>
          <p:spPr>
            <a:xfrm>
              <a:off x="7734421" y="2546298"/>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20" name="Oval 119"/>
            <p:cNvSpPr/>
            <p:nvPr/>
          </p:nvSpPr>
          <p:spPr>
            <a:xfrm>
              <a:off x="3851647"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30" name="Oval 129"/>
            <p:cNvSpPr/>
            <p:nvPr/>
          </p:nvSpPr>
          <p:spPr>
            <a:xfrm>
              <a:off x="5145376"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40" name="Oval 139"/>
            <p:cNvSpPr/>
            <p:nvPr/>
          </p:nvSpPr>
          <p:spPr>
            <a:xfrm>
              <a:off x="6440693"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0" name="Oval 149"/>
            <p:cNvSpPr/>
            <p:nvPr/>
          </p:nvSpPr>
          <p:spPr>
            <a:xfrm>
              <a:off x="7734421"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1" name="Oval 160"/>
            <p:cNvSpPr/>
            <p:nvPr/>
          </p:nvSpPr>
          <p:spPr>
            <a:xfrm>
              <a:off x="3851647"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71" name="Oval 170"/>
            <p:cNvSpPr/>
            <p:nvPr/>
          </p:nvSpPr>
          <p:spPr>
            <a:xfrm>
              <a:off x="5145376"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3" name="Oval 182"/>
            <p:cNvSpPr/>
            <p:nvPr/>
          </p:nvSpPr>
          <p:spPr>
            <a:xfrm>
              <a:off x="6440693"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3" name="Oval 192"/>
            <p:cNvSpPr/>
            <p:nvPr/>
          </p:nvSpPr>
          <p:spPr>
            <a:xfrm>
              <a:off x="7734421"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sp>
        <p:nvSpPr>
          <p:cNvPr id="3" name="TextBox 2"/>
          <p:cNvSpPr txBox="1"/>
          <p:nvPr/>
        </p:nvSpPr>
        <p:spPr>
          <a:xfrm>
            <a:off x="27320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3.0V</a:t>
            </a:r>
          </a:p>
        </p:txBody>
      </p:sp>
      <p:sp>
        <p:nvSpPr>
          <p:cNvPr id="194" name="TextBox 193"/>
          <p:cNvSpPr txBox="1"/>
          <p:nvPr/>
        </p:nvSpPr>
        <p:spPr>
          <a:xfrm>
            <a:off x="4035425"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3.8V</a:t>
            </a:r>
          </a:p>
        </p:txBody>
      </p:sp>
      <p:sp>
        <p:nvSpPr>
          <p:cNvPr id="195" name="TextBox 194"/>
          <p:cNvSpPr txBox="1"/>
          <p:nvPr/>
        </p:nvSpPr>
        <p:spPr>
          <a:xfrm>
            <a:off x="53228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3.9V</a:t>
            </a:r>
          </a:p>
        </p:txBody>
      </p:sp>
      <p:sp>
        <p:nvSpPr>
          <p:cNvPr id="196" name="TextBox 195"/>
          <p:cNvSpPr txBox="1"/>
          <p:nvPr/>
        </p:nvSpPr>
        <p:spPr>
          <a:xfrm>
            <a:off x="6610350"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4.8V</a:t>
            </a:r>
          </a:p>
        </p:txBody>
      </p:sp>
      <p:sp>
        <p:nvSpPr>
          <p:cNvPr id="197" name="TextBox 196"/>
          <p:cNvSpPr txBox="1"/>
          <p:nvPr/>
        </p:nvSpPr>
        <p:spPr>
          <a:xfrm>
            <a:off x="27320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198" name="TextBox 197"/>
          <p:cNvSpPr txBox="1"/>
          <p:nvPr/>
        </p:nvSpPr>
        <p:spPr>
          <a:xfrm>
            <a:off x="4035425"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2.9V</a:t>
            </a:r>
          </a:p>
        </p:txBody>
      </p:sp>
      <p:sp>
        <p:nvSpPr>
          <p:cNvPr id="199" name="TextBox 198"/>
          <p:cNvSpPr txBox="1"/>
          <p:nvPr/>
        </p:nvSpPr>
        <p:spPr>
          <a:xfrm>
            <a:off x="53228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2.4V</a:t>
            </a:r>
          </a:p>
        </p:txBody>
      </p:sp>
      <p:sp>
        <p:nvSpPr>
          <p:cNvPr id="200" name="TextBox 199"/>
          <p:cNvSpPr txBox="1"/>
          <p:nvPr/>
        </p:nvSpPr>
        <p:spPr>
          <a:xfrm>
            <a:off x="6610350"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2.1V</a:t>
            </a:r>
          </a:p>
        </p:txBody>
      </p:sp>
      <p:sp>
        <p:nvSpPr>
          <p:cNvPr id="201" name="TextBox 200"/>
          <p:cNvSpPr txBox="1"/>
          <p:nvPr/>
        </p:nvSpPr>
        <p:spPr>
          <a:xfrm>
            <a:off x="27336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2.2V</a:t>
            </a:r>
          </a:p>
        </p:txBody>
      </p:sp>
      <p:sp>
        <p:nvSpPr>
          <p:cNvPr id="202" name="TextBox 201"/>
          <p:cNvSpPr txBox="1"/>
          <p:nvPr/>
        </p:nvSpPr>
        <p:spPr>
          <a:xfrm>
            <a:off x="4037013"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203" name="TextBox 202"/>
          <p:cNvSpPr txBox="1"/>
          <p:nvPr/>
        </p:nvSpPr>
        <p:spPr>
          <a:xfrm>
            <a:off x="53244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4.6V</a:t>
            </a:r>
          </a:p>
        </p:txBody>
      </p:sp>
      <p:sp>
        <p:nvSpPr>
          <p:cNvPr id="204" name="TextBox 203"/>
          <p:cNvSpPr txBox="1"/>
          <p:nvPr/>
        </p:nvSpPr>
        <p:spPr>
          <a:xfrm>
            <a:off x="6611938"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1.8V</a:t>
            </a:r>
          </a:p>
        </p:txBody>
      </p:sp>
      <p:sp>
        <p:nvSpPr>
          <p:cNvPr id="205" name="TextBox 204"/>
          <p:cNvSpPr txBox="1"/>
          <p:nvPr/>
        </p:nvSpPr>
        <p:spPr>
          <a:xfrm>
            <a:off x="27320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206" name="TextBox 205"/>
          <p:cNvSpPr txBox="1"/>
          <p:nvPr/>
        </p:nvSpPr>
        <p:spPr>
          <a:xfrm>
            <a:off x="4035425"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2.3V</a:t>
            </a:r>
          </a:p>
        </p:txBody>
      </p:sp>
      <p:sp>
        <p:nvSpPr>
          <p:cNvPr id="207" name="TextBox 206"/>
          <p:cNvSpPr txBox="1"/>
          <p:nvPr/>
        </p:nvSpPr>
        <p:spPr>
          <a:xfrm>
            <a:off x="53228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1.9V</a:t>
            </a:r>
          </a:p>
        </p:txBody>
      </p:sp>
      <p:sp>
        <p:nvSpPr>
          <p:cNvPr id="208" name="TextBox 207"/>
          <p:cNvSpPr txBox="1"/>
          <p:nvPr/>
        </p:nvSpPr>
        <p:spPr>
          <a:xfrm>
            <a:off x="6610350"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213" name="TextBox 212"/>
          <p:cNvSpPr txBox="1"/>
          <p:nvPr/>
        </p:nvSpPr>
        <p:spPr>
          <a:xfrm>
            <a:off x="254000" y="2657475"/>
            <a:ext cx="1835150" cy="460375"/>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read</a:t>
            </a:r>
            <a:r>
              <a:rPr lang="en-US" sz="2400" dirty="0">
                <a:solidFill>
                  <a:srgbClr val="0000FF"/>
                </a:solidFill>
                <a:latin typeface="Calibri"/>
                <a:ea typeface="ＭＳ Ｐゴシック" charset="0"/>
                <a:cs typeface="ＭＳ Ｐゴシック" charset="0"/>
              </a:rPr>
              <a:t> = 2.5 V</a:t>
            </a:r>
          </a:p>
        </p:txBody>
      </p:sp>
      <p:sp>
        <p:nvSpPr>
          <p:cNvPr id="219" name="TextBox 218"/>
          <p:cNvSpPr txBox="1"/>
          <p:nvPr/>
        </p:nvSpPr>
        <p:spPr>
          <a:xfrm>
            <a:off x="254000" y="1530350"/>
            <a:ext cx="1835150" cy="460375"/>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5.0 V</a:t>
            </a:r>
          </a:p>
        </p:txBody>
      </p:sp>
      <p:sp>
        <p:nvSpPr>
          <p:cNvPr id="220" name="TextBox 219"/>
          <p:cNvSpPr txBox="1"/>
          <p:nvPr/>
        </p:nvSpPr>
        <p:spPr>
          <a:xfrm>
            <a:off x="254000" y="3751263"/>
            <a:ext cx="1835150" cy="461962"/>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5.0 V</a:t>
            </a:r>
          </a:p>
        </p:txBody>
      </p:sp>
      <p:sp>
        <p:nvSpPr>
          <p:cNvPr id="221" name="TextBox 220"/>
          <p:cNvSpPr txBox="1"/>
          <p:nvPr/>
        </p:nvSpPr>
        <p:spPr>
          <a:xfrm>
            <a:off x="254000" y="4862513"/>
            <a:ext cx="1835150" cy="460375"/>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5.0 V</a:t>
            </a:r>
          </a:p>
        </p:txBody>
      </p:sp>
      <p:sp>
        <p:nvSpPr>
          <p:cNvPr id="218" name="TextBox 217"/>
          <p:cNvSpPr txBox="1"/>
          <p:nvPr/>
        </p:nvSpPr>
        <p:spPr>
          <a:xfrm>
            <a:off x="5272088" y="6030913"/>
            <a:ext cx="844550" cy="584200"/>
          </a:xfrm>
          <a:prstGeom prst="rect">
            <a:avLst/>
          </a:prstGeom>
          <a:noFill/>
        </p:spPr>
        <p:txBody>
          <a:bodyPr>
            <a:spAutoFit/>
          </a:bodyPr>
          <a:lstStyle/>
          <a:p>
            <a:pPr algn="ctr">
              <a:defRPr/>
            </a:pPr>
            <a:r>
              <a:rPr lang="en-US" sz="3200" dirty="0">
                <a:solidFill>
                  <a:srgbClr val="00B050"/>
                </a:solidFill>
                <a:latin typeface="Calibri"/>
                <a:ea typeface="ＭＳ Ｐゴシック" charset="0"/>
                <a:cs typeface="ＭＳ Ｐゴシック" charset="0"/>
              </a:rPr>
              <a:t>1</a:t>
            </a:r>
          </a:p>
        </p:txBody>
      </p:sp>
      <p:sp>
        <p:nvSpPr>
          <p:cNvPr id="222" name="TextBox 221"/>
          <p:cNvSpPr txBox="1"/>
          <p:nvPr/>
        </p:nvSpPr>
        <p:spPr>
          <a:xfrm>
            <a:off x="6569075" y="6030913"/>
            <a:ext cx="844550" cy="584200"/>
          </a:xfrm>
          <a:prstGeom prst="rect">
            <a:avLst/>
          </a:prstGeom>
          <a:noFill/>
        </p:spPr>
        <p:txBody>
          <a:bodyPr>
            <a:spAutoFit/>
          </a:bodyPr>
          <a:lstStyle/>
          <a:p>
            <a:pPr algn="ctr">
              <a:defRPr/>
            </a:pPr>
            <a:r>
              <a:rPr lang="en-US" sz="3200" dirty="0">
                <a:solidFill>
                  <a:srgbClr val="00B050"/>
                </a:solidFill>
                <a:latin typeface="Calibri"/>
                <a:ea typeface="ＭＳ Ｐゴシック" charset="0"/>
                <a:cs typeface="ＭＳ Ｐゴシック" charset="0"/>
              </a:rPr>
              <a:t>1</a:t>
            </a:r>
          </a:p>
        </p:txBody>
      </p:sp>
      <p:sp>
        <p:nvSpPr>
          <p:cNvPr id="223" name="TextBox 222"/>
          <p:cNvSpPr txBox="1"/>
          <p:nvPr/>
        </p:nvSpPr>
        <p:spPr>
          <a:xfrm>
            <a:off x="3978275" y="6030913"/>
            <a:ext cx="844550"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224" name="TextBox 223"/>
          <p:cNvSpPr txBox="1"/>
          <p:nvPr/>
        </p:nvSpPr>
        <p:spPr>
          <a:xfrm>
            <a:off x="2668588" y="6030913"/>
            <a:ext cx="844550"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242" name="TextBox 241"/>
          <p:cNvSpPr txBox="1"/>
          <p:nvPr/>
        </p:nvSpPr>
        <p:spPr>
          <a:xfrm>
            <a:off x="463550" y="5969000"/>
            <a:ext cx="2268538" cy="830263"/>
          </a:xfrm>
          <a:prstGeom prst="rect">
            <a:avLst/>
          </a:prstGeom>
          <a:noFill/>
        </p:spPr>
        <p:txBody>
          <a:bodyPr>
            <a:spAutoFit/>
          </a:bodyPr>
          <a:lstStyle/>
          <a:p>
            <a:pPr algn="ctr">
              <a:defRPr/>
            </a:pPr>
            <a:r>
              <a:rPr lang="en-US" sz="2400" dirty="0">
                <a:solidFill>
                  <a:srgbClr val="0000FF"/>
                </a:solidFill>
                <a:latin typeface="Calibri"/>
                <a:ea typeface="ＭＳ Ｐゴシック" charset="0"/>
                <a:cs typeface="ＭＳ Ｐゴシック" charset="0"/>
              </a:rPr>
              <a:t>Correct values for page 2:</a:t>
            </a:r>
          </a:p>
        </p:txBody>
      </p:sp>
      <p:sp>
        <p:nvSpPr>
          <p:cNvPr id="27345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D1E706-D33F-9145-94D0-77477036B81D}" type="slidenum">
              <a:rPr lang="en-US" sz="1200">
                <a:solidFill>
                  <a:srgbClr val="898989"/>
                </a:solidFill>
                <a:latin typeface="Calibri" charset="0"/>
              </a:rPr>
              <a:pPr eaLnBrk="1" hangingPunct="1"/>
              <a:t>76</a:t>
            </a:fld>
            <a:endParaRPr lang="en-US" sz="1200">
              <a:solidFill>
                <a:srgbClr val="898989"/>
              </a:solidFill>
              <a:latin typeface="Calibri" charset="0"/>
            </a:endParaRPr>
          </a:p>
        </p:txBody>
      </p:sp>
      <p:sp>
        <p:nvSpPr>
          <p:cNvPr id="251" name="TextBox 250"/>
          <p:cNvSpPr txBox="1"/>
          <p:nvPr/>
        </p:nvSpPr>
        <p:spPr>
          <a:xfrm>
            <a:off x="7772400" y="17621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1</a:t>
            </a:r>
          </a:p>
        </p:txBody>
      </p:sp>
      <p:sp>
        <p:nvSpPr>
          <p:cNvPr id="252" name="TextBox 251"/>
          <p:cNvSpPr txBox="1"/>
          <p:nvPr/>
        </p:nvSpPr>
        <p:spPr>
          <a:xfrm>
            <a:off x="7772400" y="287337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2</a:t>
            </a:r>
          </a:p>
        </p:txBody>
      </p:sp>
      <p:sp>
        <p:nvSpPr>
          <p:cNvPr id="253" name="TextBox 252"/>
          <p:cNvSpPr txBox="1"/>
          <p:nvPr/>
        </p:nvSpPr>
        <p:spPr>
          <a:xfrm>
            <a:off x="7772400" y="40100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3</a:t>
            </a:r>
          </a:p>
        </p:txBody>
      </p:sp>
      <p:sp>
        <p:nvSpPr>
          <p:cNvPr id="254" name="TextBox 253"/>
          <p:cNvSpPr txBox="1"/>
          <p:nvPr/>
        </p:nvSpPr>
        <p:spPr>
          <a:xfrm>
            <a:off x="7772400" y="5100638"/>
            <a:ext cx="1004888" cy="461962"/>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4</a:t>
            </a:r>
          </a:p>
        </p:txBody>
      </p:sp>
      <p:sp>
        <p:nvSpPr>
          <p:cNvPr id="259" name="Rectangle 258"/>
          <p:cNvSpPr/>
          <p:nvPr/>
        </p:nvSpPr>
        <p:spPr>
          <a:xfrm>
            <a:off x="1676400" y="387508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Pass (5V)</a:t>
            </a:r>
          </a:p>
        </p:txBody>
      </p:sp>
      <p:sp>
        <p:nvSpPr>
          <p:cNvPr id="260" name="Rectangle 259"/>
          <p:cNvSpPr/>
          <p:nvPr/>
        </p:nvSpPr>
        <p:spPr>
          <a:xfrm>
            <a:off x="1676400" y="2767013"/>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Read (2.5V)</a:t>
            </a:r>
          </a:p>
        </p:txBody>
      </p:sp>
      <p:sp>
        <p:nvSpPr>
          <p:cNvPr id="261" name="Rectangle 260"/>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Pass (5V)</a:t>
            </a:r>
          </a:p>
        </p:txBody>
      </p:sp>
      <p:sp>
        <p:nvSpPr>
          <p:cNvPr id="262" name="Rectangle 261"/>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Pass (5V)</a:t>
            </a:r>
          </a:p>
        </p:txBody>
      </p:sp>
    </p:spTree>
    <p:custDataLst>
      <p:tags r:id="rId1"/>
    </p:custDataLst>
    <p:extLst>
      <p:ext uri="{BB962C8B-B14F-4D97-AF65-F5344CB8AC3E}">
        <p14:creationId xmlns:p14="http://schemas.microsoft.com/office/powerpoint/2010/main" val="85754719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500"/>
                                        <p:tgtEl>
                                          <p:spTgt spid="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500"/>
                                        <p:tgtEl>
                                          <p:spTgt spid="2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500"/>
                                        <p:tgtEl>
                                          <p:spTgt spid="2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62"/>
                                        </p:tgtEl>
                                      </p:cBhvr>
                                    </p:animEffect>
                                    <p:set>
                                      <p:cBhvr>
                                        <p:cTn id="21" dur="1" fill="hold">
                                          <p:stCondLst>
                                            <p:cond delay="499"/>
                                          </p:stCondLst>
                                        </p:cTn>
                                        <p:tgtEl>
                                          <p:spTgt spid="26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60"/>
                                        </p:tgtEl>
                                      </p:cBhvr>
                                    </p:animEffect>
                                    <p:set>
                                      <p:cBhvr>
                                        <p:cTn id="24" dur="1" fill="hold">
                                          <p:stCondLst>
                                            <p:cond delay="499"/>
                                          </p:stCondLst>
                                        </p:cTn>
                                        <p:tgtEl>
                                          <p:spTgt spid="26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61"/>
                                        </p:tgtEl>
                                      </p:cBhvr>
                                    </p:animEffect>
                                    <p:set>
                                      <p:cBhvr>
                                        <p:cTn id="27" dur="1" fill="hold">
                                          <p:stCondLst>
                                            <p:cond delay="499"/>
                                          </p:stCondLst>
                                        </p:cTn>
                                        <p:tgtEl>
                                          <p:spTgt spid="26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59"/>
                                        </p:tgtEl>
                                      </p:cBhvr>
                                    </p:animEffect>
                                    <p:set>
                                      <p:cBhvr>
                                        <p:cTn id="30" dur="1" fill="hold">
                                          <p:stCondLst>
                                            <p:cond delay="499"/>
                                          </p:stCondLst>
                                        </p:cTn>
                                        <p:tgtEl>
                                          <p:spTgt spid="259"/>
                                        </p:tgtEl>
                                        <p:attrNameLst>
                                          <p:attrName>style.visibility</p:attrName>
                                        </p:attrNameLst>
                                      </p:cBhvr>
                                      <p:to>
                                        <p:strVal val="hidden"/>
                                      </p:to>
                                    </p:se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19"/>
                                        </p:tgtEl>
                                        <p:attrNameLst>
                                          <p:attrName>style.visibility</p:attrName>
                                        </p:attrNameLst>
                                      </p:cBhvr>
                                      <p:to>
                                        <p:strVal val="visible"/>
                                      </p:to>
                                    </p:set>
                                    <p:animEffect transition="in" filter="fade">
                                      <p:cBhvr>
                                        <p:cTn id="34" dur="500"/>
                                        <p:tgtEl>
                                          <p:spTgt spid="2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3"/>
                                        </p:tgtEl>
                                        <p:attrNameLst>
                                          <p:attrName>style.visibility</p:attrName>
                                        </p:attrNameLst>
                                      </p:cBhvr>
                                      <p:to>
                                        <p:strVal val="visible"/>
                                      </p:to>
                                    </p:set>
                                    <p:animEffect transition="in" filter="fade">
                                      <p:cBhvr>
                                        <p:cTn id="37" dur="500"/>
                                        <p:tgtEl>
                                          <p:spTgt spid="2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0"/>
                                        </p:tgtEl>
                                        <p:attrNameLst>
                                          <p:attrName>style.visibility</p:attrName>
                                        </p:attrNameLst>
                                      </p:cBhvr>
                                      <p:to>
                                        <p:strVal val="visible"/>
                                      </p:to>
                                    </p:set>
                                    <p:animEffect transition="in" filter="fade">
                                      <p:cBhvr>
                                        <p:cTn id="40" dur="500"/>
                                        <p:tgtEl>
                                          <p:spTgt spid="2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1"/>
                                        </p:tgtEl>
                                        <p:attrNameLst>
                                          <p:attrName>style.visibility</p:attrName>
                                        </p:attrNameLst>
                                      </p:cBhvr>
                                      <p:to>
                                        <p:strVal val="visible"/>
                                      </p:to>
                                    </p:set>
                                    <p:animEffect transition="in" filter="fade">
                                      <p:cBhvr>
                                        <p:cTn id="43" dur="500"/>
                                        <p:tgtEl>
                                          <p:spTgt spid="221"/>
                                        </p:tgtEl>
                                      </p:cBhvr>
                                    </p:animEffect>
                                  </p:childTnLst>
                                </p:cTn>
                              </p:par>
                              <p:par>
                                <p:cTn id="44" presetID="10" presetClass="entr" presetSubtype="0" fill="hold" nodeType="withEffect">
                                  <p:stCondLst>
                                    <p:cond delay="0"/>
                                  </p:stCondLst>
                                  <p:childTnLst>
                                    <p:set>
                                      <p:cBhvr>
                                        <p:cTn id="45" dur="1" fill="hold">
                                          <p:stCondLst>
                                            <p:cond delay="0"/>
                                          </p:stCondLst>
                                        </p:cTn>
                                        <p:tgtEl>
                                          <p:spTgt spid="209"/>
                                        </p:tgtEl>
                                        <p:attrNameLst>
                                          <p:attrName>style.visibility</p:attrName>
                                        </p:attrNameLst>
                                      </p:cBhvr>
                                      <p:to>
                                        <p:strVal val="visible"/>
                                      </p:to>
                                    </p:set>
                                    <p:animEffect transition="in" filter="fade">
                                      <p:cBhvr>
                                        <p:cTn id="46" dur="500"/>
                                        <p:tgtEl>
                                          <p:spTgt spid="209"/>
                                        </p:tgtEl>
                                      </p:cBhvr>
                                    </p:animEffect>
                                  </p:childTnLst>
                                </p:cTn>
                              </p:par>
                              <p:par>
                                <p:cTn id="47" presetID="10" presetClass="entr" presetSubtype="0" fill="hold" nodeType="withEffect">
                                  <p:stCondLst>
                                    <p:cond delay="0"/>
                                  </p:stCondLst>
                                  <p:childTnLst>
                                    <p:set>
                                      <p:cBhvr>
                                        <p:cTn id="48" dur="1" fill="hold">
                                          <p:stCondLst>
                                            <p:cond delay="0"/>
                                          </p:stCondLst>
                                        </p:cTn>
                                        <p:tgtEl>
                                          <p:spTgt spid="210"/>
                                        </p:tgtEl>
                                        <p:attrNameLst>
                                          <p:attrName>style.visibility</p:attrName>
                                        </p:attrNameLst>
                                      </p:cBhvr>
                                      <p:to>
                                        <p:strVal val="visible"/>
                                      </p:to>
                                    </p:set>
                                    <p:animEffect transition="in" filter="fade">
                                      <p:cBhvr>
                                        <p:cTn id="49" dur="500"/>
                                        <p:tgtEl>
                                          <p:spTgt spid="210"/>
                                        </p:tgtEl>
                                      </p:cBhvr>
                                    </p:animEffect>
                                  </p:childTnLst>
                                </p:cTn>
                              </p:par>
                              <p:par>
                                <p:cTn id="50" presetID="10" presetClass="entr" presetSubtype="0" fill="hold" nodeType="with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par>
                                <p:cTn id="53" presetID="10" presetClass="entr" presetSubtype="0" fill="hold" nodeType="withEffect">
                                  <p:stCondLst>
                                    <p:cond delay="0"/>
                                  </p:stCondLst>
                                  <p:childTnLst>
                                    <p:set>
                                      <p:cBhvr>
                                        <p:cTn id="54" dur="1" fill="hold">
                                          <p:stCondLst>
                                            <p:cond delay="0"/>
                                          </p:stCondLst>
                                        </p:cTn>
                                        <p:tgtEl>
                                          <p:spTgt spid="212"/>
                                        </p:tgtEl>
                                        <p:attrNameLst>
                                          <p:attrName>style.visibility</p:attrName>
                                        </p:attrNameLst>
                                      </p:cBhvr>
                                      <p:to>
                                        <p:strVal val="visible"/>
                                      </p:to>
                                    </p:set>
                                    <p:animEffect transition="in" filter="fade">
                                      <p:cBhvr>
                                        <p:cTn id="55" dur="500"/>
                                        <p:tgtEl>
                                          <p:spTgt spid="212"/>
                                        </p:tgtEl>
                                      </p:cBhvr>
                                    </p:animEffect>
                                  </p:childTnLst>
                                </p:cTn>
                              </p:par>
                            </p:childTnLst>
                          </p:cTn>
                        </p:par>
                        <p:par>
                          <p:cTn id="56" fill="hold" nodeType="afterGroup">
                            <p:stCondLst>
                              <p:cond delay="10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nodeType="clickEffect">
                                  <p:stCondLst>
                                    <p:cond delay="0"/>
                                  </p:stCondLst>
                                  <p:childTnLst>
                                    <p:set>
                                      <p:cBhvr>
                                        <p:cTn id="63" dur="1" fill="hold">
                                          <p:stCondLst>
                                            <p:cond delay="0"/>
                                          </p:stCondLst>
                                        </p:cTn>
                                        <p:tgtEl>
                                          <p:spTgt spid="217"/>
                                        </p:tgtEl>
                                        <p:attrNameLst>
                                          <p:attrName>style.visibility</p:attrName>
                                        </p:attrNameLst>
                                      </p:cBhvr>
                                      <p:to>
                                        <p:strVal val="visible"/>
                                      </p:to>
                                    </p:set>
                                    <p:animEffect transition="in" filter="wipe(up)">
                                      <p:cBhvr>
                                        <p:cTn id="64" dur="500"/>
                                        <p:tgtEl>
                                          <p:spTgt spid="217"/>
                                        </p:tgtEl>
                                      </p:cBhvr>
                                    </p:animEffect>
                                  </p:childTnLst>
                                </p:cTn>
                              </p:par>
                              <p:par>
                                <p:cTn id="65" presetID="22" presetClass="entr" presetSubtype="1" fill="hold" nodeType="withEffect">
                                  <p:stCondLst>
                                    <p:cond delay="0"/>
                                  </p:stCondLst>
                                  <p:childTnLst>
                                    <p:set>
                                      <p:cBhvr>
                                        <p:cTn id="66" dur="1" fill="hold">
                                          <p:stCondLst>
                                            <p:cond delay="0"/>
                                          </p:stCondLst>
                                        </p:cTn>
                                        <p:tgtEl>
                                          <p:spTgt spid="216"/>
                                        </p:tgtEl>
                                        <p:attrNameLst>
                                          <p:attrName>style.visibility</p:attrName>
                                        </p:attrNameLst>
                                      </p:cBhvr>
                                      <p:to>
                                        <p:strVal val="visible"/>
                                      </p:to>
                                    </p:set>
                                    <p:animEffect transition="in" filter="wipe(up)">
                                      <p:cBhvr>
                                        <p:cTn id="67" dur="500"/>
                                        <p:tgtEl>
                                          <p:spTgt spid="216"/>
                                        </p:tgtEl>
                                      </p:cBhvr>
                                    </p:animEffect>
                                  </p:childTnLst>
                                </p:cTn>
                              </p:par>
                              <p:par>
                                <p:cTn id="68" presetID="22" presetClass="entr" presetSubtype="1" fill="hold" nodeType="withEffect">
                                  <p:stCondLst>
                                    <p:cond delay="0"/>
                                  </p:stCondLst>
                                  <p:childTnLst>
                                    <p:set>
                                      <p:cBhvr>
                                        <p:cTn id="69" dur="1" fill="hold">
                                          <p:stCondLst>
                                            <p:cond delay="0"/>
                                          </p:stCondLst>
                                        </p:cTn>
                                        <p:tgtEl>
                                          <p:spTgt spid="214"/>
                                        </p:tgtEl>
                                        <p:attrNameLst>
                                          <p:attrName>style.visibility</p:attrName>
                                        </p:attrNameLst>
                                      </p:cBhvr>
                                      <p:to>
                                        <p:strVal val="visible"/>
                                      </p:to>
                                    </p:set>
                                    <p:animEffect transition="in" filter="wipe(up)">
                                      <p:cBhvr>
                                        <p:cTn id="70" dur="500"/>
                                        <p:tgtEl>
                                          <p:spTgt spid="214"/>
                                        </p:tgtEl>
                                      </p:cBhvr>
                                    </p:animEffect>
                                  </p:childTnLst>
                                </p:cTn>
                              </p:par>
                              <p:par>
                                <p:cTn id="71" presetID="22" presetClass="entr" presetSubtype="1" fill="hold" nodeType="withEffect">
                                  <p:stCondLst>
                                    <p:cond delay="0"/>
                                  </p:stCondLst>
                                  <p:childTnLst>
                                    <p:set>
                                      <p:cBhvr>
                                        <p:cTn id="72" dur="1" fill="hold">
                                          <p:stCondLst>
                                            <p:cond delay="0"/>
                                          </p:stCondLst>
                                        </p:cTn>
                                        <p:tgtEl>
                                          <p:spTgt spid="215"/>
                                        </p:tgtEl>
                                        <p:attrNameLst>
                                          <p:attrName>style.visibility</p:attrName>
                                        </p:attrNameLst>
                                      </p:cBhvr>
                                      <p:to>
                                        <p:strVal val="visible"/>
                                      </p:to>
                                    </p:set>
                                    <p:animEffect transition="in" filter="wipe(up)">
                                      <p:cBhvr>
                                        <p:cTn id="73" dur="500"/>
                                        <p:tgtEl>
                                          <p:spTgt spid="215"/>
                                        </p:tgtEl>
                                      </p:cBhvr>
                                    </p:animEffect>
                                  </p:childTnLst>
                                </p:cTn>
                              </p:par>
                            </p:childTnLst>
                          </p:cTn>
                        </p:par>
                        <p:par>
                          <p:cTn id="74" fill="hold" nodeType="afterGroup">
                            <p:stCondLst>
                              <p:cond delay="500"/>
                            </p:stCondLst>
                            <p:childTnLst>
                              <p:par>
                                <p:cTn id="75" presetID="22" presetClass="entr" presetSubtype="1" fill="hold" grpId="0" nodeType="afterEffect">
                                  <p:stCondLst>
                                    <p:cond delay="0"/>
                                  </p:stCondLst>
                                  <p:childTnLst>
                                    <p:set>
                                      <p:cBhvr>
                                        <p:cTn id="76" dur="1" fill="hold">
                                          <p:stCondLst>
                                            <p:cond delay="0"/>
                                          </p:stCondLst>
                                        </p:cTn>
                                        <p:tgtEl>
                                          <p:spTgt spid="222"/>
                                        </p:tgtEl>
                                        <p:attrNameLst>
                                          <p:attrName>style.visibility</p:attrName>
                                        </p:attrNameLst>
                                      </p:cBhvr>
                                      <p:to>
                                        <p:strVal val="visible"/>
                                      </p:to>
                                    </p:set>
                                    <p:animEffect transition="in" filter="wipe(up)">
                                      <p:cBhvr>
                                        <p:cTn id="77" dur="500"/>
                                        <p:tgtEl>
                                          <p:spTgt spid="22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18"/>
                                        </p:tgtEl>
                                        <p:attrNameLst>
                                          <p:attrName>style.visibility</p:attrName>
                                        </p:attrNameLst>
                                      </p:cBhvr>
                                      <p:to>
                                        <p:strVal val="visible"/>
                                      </p:to>
                                    </p:set>
                                    <p:animEffect transition="in" filter="wipe(up)">
                                      <p:cBhvr>
                                        <p:cTn id="80" dur="500"/>
                                        <p:tgtEl>
                                          <p:spTgt spid="21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23"/>
                                        </p:tgtEl>
                                        <p:attrNameLst>
                                          <p:attrName>style.visibility</p:attrName>
                                        </p:attrNameLst>
                                      </p:cBhvr>
                                      <p:to>
                                        <p:strVal val="visible"/>
                                      </p:to>
                                    </p:set>
                                    <p:animEffect transition="in" filter="wipe(up)">
                                      <p:cBhvr>
                                        <p:cTn id="83" dur="500"/>
                                        <p:tgtEl>
                                          <p:spTgt spid="223"/>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224"/>
                                        </p:tgtEl>
                                        <p:attrNameLst>
                                          <p:attrName>style.visibility</p:attrName>
                                        </p:attrNameLst>
                                      </p:cBhvr>
                                      <p:to>
                                        <p:strVal val="visible"/>
                                      </p:to>
                                    </p:set>
                                    <p:animEffect transition="in" filter="wipe(up)">
                                      <p:cBhvr>
                                        <p:cTn id="86" dur="500"/>
                                        <p:tgtEl>
                                          <p:spTgt spid="22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42"/>
                                        </p:tgtEl>
                                        <p:attrNameLst>
                                          <p:attrName>style.visibility</p:attrName>
                                        </p:attrNameLst>
                                      </p:cBhvr>
                                      <p:to>
                                        <p:strVal val="visible"/>
                                      </p:to>
                                    </p:set>
                                    <p:animEffect transition="in" filter="fade">
                                      <p:cBhvr>
                                        <p:cTn id="89"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9" grpId="0"/>
      <p:bldP spid="220" grpId="0"/>
      <p:bldP spid="221" grpId="0"/>
      <p:bldP spid="218" grpId="0"/>
      <p:bldP spid="222" grpId="0"/>
      <p:bldP spid="223" grpId="0"/>
      <p:bldP spid="224" grpId="0"/>
      <p:bldP spid="242" grpId="0"/>
      <p:bldP spid="259" grpId="0" animBg="1"/>
      <p:bldP spid="259" grpId="1" animBg="1"/>
      <p:bldP spid="260" grpId="0" animBg="1"/>
      <p:bldP spid="260" grpId="1" animBg="1"/>
      <p:bldP spid="261" grpId="0" animBg="1"/>
      <p:bldP spid="261" grpId="1" animBg="1"/>
      <p:bldP spid="262" grpId="0" animBg="1"/>
      <p:bldP spid="262"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smtClean="0">
                <a:ea typeface="+mj-ea"/>
                <a:cs typeface="+mj-cs"/>
              </a:rPr>
              <a:t>Read Disturb Problem: “Weak Programming” Effect</a:t>
            </a:r>
            <a:endParaRPr lang="en-US" spc="-150" dirty="0">
              <a:ea typeface="+mj-ea"/>
              <a:cs typeface="+mj-cs"/>
            </a:endParaRP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5462"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3"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4"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5"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6"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7"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8"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9"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0"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1"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2"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3"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4"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5"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6"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7"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8"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2.9V</a:t>
            </a:r>
          </a:p>
        </p:txBody>
      </p:sp>
      <p:sp>
        <p:nvSpPr>
          <p:cNvPr id="174" name="TextBox 173"/>
          <p:cNvSpPr txBox="1"/>
          <p:nvPr/>
        </p:nvSpPr>
        <p:spPr>
          <a:xfrm>
            <a:off x="53228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2.4V</a:t>
            </a:r>
          </a:p>
        </p:txBody>
      </p:sp>
      <p:sp>
        <p:nvSpPr>
          <p:cNvPr id="175" name="TextBox 174"/>
          <p:cNvSpPr txBox="1"/>
          <p:nvPr/>
        </p:nvSpPr>
        <p:spPr>
          <a:xfrm>
            <a:off x="6610350"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188" name="TextBox 187"/>
          <p:cNvSpPr txBox="1"/>
          <p:nvPr/>
        </p:nvSpPr>
        <p:spPr>
          <a:xfrm>
            <a:off x="990600" y="6396038"/>
            <a:ext cx="7478713" cy="461962"/>
          </a:xfrm>
          <a:prstGeom prst="rect">
            <a:avLst/>
          </a:prstGeom>
          <a:noFill/>
        </p:spPr>
        <p:txBody>
          <a:bodyPr>
            <a:spAutoFit/>
          </a:bodyPr>
          <a:lstStyle/>
          <a:p>
            <a:pPr>
              <a:defRPr/>
            </a:pPr>
            <a:r>
              <a:rPr lang="en-US" sz="2400" dirty="0">
                <a:solidFill>
                  <a:srgbClr val="0000FF"/>
                </a:solidFill>
                <a:latin typeface="Calibri"/>
                <a:ea typeface="ＭＳ Ｐゴシック" charset="0"/>
                <a:cs typeface="ＭＳ Ｐゴシック" charset="0"/>
              </a:rPr>
              <a:t>Repeatedly read page 3 (or any page other than page 2)</a:t>
            </a:r>
          </a:p>
        </p:txBody>
      </p:sp>
      <p:sp>
        <p:nvSpPr>
          <p:cNvPr id="275496" name="Slide Number Placeholder 18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C8181F-60E9-2445-9F07-EED147A49496}" type="slidenum">
              <a:rPr lang="en-US" sz="1200">
                <a:solidFill>
                  <a:srgbClr val="898989"/>
                </a:solidFill>
                <a:latin typeface="Calibri" charset="0"/>
              </a:rPr>
              <a:pPr eaLnBrk="1" hangingPunct="1"/>
              <a:t>77</a:t>
            </a:fld>
            <a:endParaRPr lang="en-US" sz="1200">
              <a:solidFill>
                <a:srgbClr val="898989"/>
              </a:solidFill>
              <a:latin typeface="Calibri" charset="0"/>
            </a:endParaRPr>
          </a:p>
        </p:txBody>
      </p:sp>
      <p:sp>
        <p:nvSpPr>
          <p:cNvPr id="194" name="Rectangle 193"/>
          <p:cNvSpPr/>
          <p:nvPr/>
        </p:nvSpPr>
        <p:spPr>
          <a:xfrm>
            <a:off x="1676400" y="3875088"/>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Read (2.5V)</a:t>
            </a:r>
          </a:p>
        </p:txBody>
      </p:sp>
      <p:sp>
        <p:nvSpPr>
          <p:cNvPr id="195" name="Rectangle 194"/>
          <p:cNvSpPr/>
          <p:nvPr/>
        </p:nvSpPr>
        <p:spPr>
          <a:xfrm>
            <a:off x="1676400" y="2767013"/>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Pass (5V)</a:t>
            </a:r>
          </a:p>
        </p:txBody>
      </p:sp>
      <p:sp>
        <p:nvSpPr>
          <p:cNvPr id="196" name="Rectangle 195"/>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Pass (5V)</a:t>
            </a:r>
          </a:p>
        </p:txBody>
      </p:sp>
      <p:sp>
        <p:nvSpPr>
          <p:cNvPr id="197" name="Rectangle 196"/>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Pass (5V)</a:t>
            </a:r>
          </a:p>
        </p:txBody>
      </p:sp>
      <p:grpSp>
        <p:nvGrpSpPr>
          <p:cNvPr id="187" name="Group 186"/>
          <p:cNvGrpSpPr>
            <a:grpSpLocks/>
          </p:cNvGrpSpPr>
          <p:nvPr/>
        </p:nvGrpSpPr>
        <p:grpSpPr bwMode="auto">
          <a:xfrm>
            <a:off x="5473700" y="1643063"/>
            <a:ext cx="588963" cy="4011612"/>
            <a:chOff x="5474003" y="1643758"/>
            <a:chExt cx="588273" cy="4010786"/>
          </a:xfrm>
        </p:grpSpPr>
        <p:sp>
          <p:nvSpPr>
            <p:cNvPr id="186" name="Lightning Bolt 185"/>
            <p:cNvSpPr/>
            <p:nvPr/>
          </p:nvSpPr>
          <p:spPr>
            <a:xfrm>
              <a:off x="5474003" y="1643758"/>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93" name="Lightning Bolt 192"/>
            <p:cNvSpPr/>
            <p:nvPr/>
          </p:nvSpPr>
          <p:spPr>
            <a:xfrm>
              <a:off x="5493031" y="2762715"/>
              <a:ext cx="524847"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99" name="Lightning Bolt 198"/>
            <p:cNvSpPr/>
            <p:nvPr/>
          </p:nvSpPr>
          <p:spPr>
            <a:xfrm>
              <a:off x="5539015" y="4997454"/>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216" name="TextBox 215"/>
          <p:cNvSpPr txBox="1"/>
          <p:nvPr/>
        </p:nvSpPr>
        <p:spPr>
          <a:xfrm>
            <a:off x="7772400" y="17621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1</a:t>
            </a:r>
          </a:p>
        </p:txBody>
      </p:sp>
      <p:sp>
        <p:nvSpPr>
          <p:cNvPr id="217" name="TextBox 216"/>
          <p:cNvSpPr txBox="1"/>
          <p:nvPr/>
        </p:nvSpPr>
        <p:spPr>
          <a:xfrm>
            <a:off x="7772400" y="287337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2</a:t>
            </a:r>
          </a:p>
        </p:txBody>
      </p:sp>
      <p:sp>
        <p:nvSpPr>
          <p:cNvPr id="218" name="TextBox 217"/>
          <p:cNvSpPr txBox="1"/>
          <p:nvPr/>
        </p:nvSpPr>
        <p:spPr>
          <a:xfrm>
            <a:off x="7772400" y="40100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3</a:t>
            </a:r>
          </a:p>
        </p:txBody>
      </p:sp>
      <p:sp>
        <p:nvSpPr>
          <p:cNvPr id="219" name="TextBox 218"/>
          <p:cNvSpPr txBox="1"/>
          <p:nvPr/>
        </p:nvSpPr>
        <p:spPr>
          <a:xfrm>
            <a:off x="7772400" y="5100638"/>
            <a:ext cx="1004888" cy="461962"/>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4</a:t>
            </a:r>
          </a:p>
        </p:txBody>
      </p:sp>
      <p:sp>
        <p:nvSpPr>
          <p:cNvPr id="198" name="Rectangle 197"/>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Tree>
    <p:custDataLst>
      <p:tags r:id="rId1"/>
    </p:custDataLst>
    <p:extLst>
      <p:ext uri="{BB962C8B-B14F-4D97-AF65-F5344CB8AC3E}">
        <p14:creationId xmlns:p14="http://schemas.microsoft.com/office/powerpoint/2010/main" val="272661980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500"/>
                                        <p:tgtEl>
                                          <p:spTgt spid="1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197"/>
                                        </p:tgtEl>
                                      </p:cBhvr>
                                    </p:animEffect>
                                    <p:set>
                                      <p:cBhvr>
                                        <p:cTn id="26" dur="1" fill="hold">
                                          <p:stCondLst>
                                            <p:cond delay="499"/>
                                          </p:stCondLst>
                                        </p:cTn>
                                        <p:tgtEl>
                                          <p:spTgt spid="19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95"/>
                                        </p:tgtEl>
                                      </p:cBhvr>
                                    </p:animEffect>
                                    <p:set>
                                      <p:cBhvr>
                                        <p:cTn id="29" dur="1" fill="hold">
                                          <p:stCondLst>
                                            <p:cond delay="499"/>
                                          </p:stCondLst>
                                        </p:cTn>
                                        <p:tgtEl>
                                          <p:spTgt spid="19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96"/>
                                        </p:tgtEl>
                                      </p:cBhvr>
                                    </p:animEffect>
                                    <p:set>
                                      <p:cBhvr>
                                        <p:cTn id="32" dur="1" fill="hold">
                                          <p:stCondLst>
                                            <p:cond delay="499"/>
                                          </p:stCondLst>
                                        </p:cTn>
                                        <p:tgtEl>
                                          <p:spTgt spid="19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94"/>
                                        </p:tgtEl>
                                      </p:cBhvr>
                                    </p:animEffect>
                                    <p:set>
                                      <p:cBhvr>
                                        <p:cTn id="35" dur="1" fill="hold">
                                          <p:stCondLst>
                                            <p:cond delay="499"/>
                                          </p:stCondLst>
                                        </p:cTn>
                                        <p:tgtEl>
                                          <p:spTgt spid="194"/>
                                        </p:tgtEl>
                                        <p:attrNameLst>
                                          <p:attrName>style.visibility</p:attrName>
                                        </p:attrNameLst>
                                      </p:cBhvr>
                                      <p:to>
                                        <p:strVal val="hidden"/>
                                      </p:to>
                                    </p:set>
                                  </p:childTnLst>
                                </p:cTn>
                              </p:par>
                            </p:childTnLst>
                          </p:cTn>
                        </p:par>
                        <p:par>
                          <p:cTn id="36" fill="hold" nodeType="afterGroup">
                            <p:stCondLst>
                              <p:cond delay="500"/>
                            </p:stCondLst>
                            <p:childTnLst>
                              <p:par>
                                <p:cTn id="37" presetID="10" presetClass="entr" presetSubtype="0" fill="hold" grpId="2" nodeType="afterEffect">
                                  <p:stCondLst>
                                    <p:cond delay="0"/>
                                  </p:stCondLst>
                                  <p:childTnLst>
                                    <p:set>
                                      <p:cBhvr>
                                        <p:cTn id="38" dur="1" fill="hold">
                                          <p:stCondLst>
                                            <p:cond delay="0"/>
                                          </p:stCondLst>
                                        </p:cTn>
                                        <p:tgtEl>
                                          <p:spTgt spid="197"/>
                                        </p:tgtEl>
                                        <p:attrNameLst>
                                          <p:attrName>style.visibility</p:attrName>
                                        </p:attrNameLst>
                                      </p:cBhvr>
                                      <p:to>
                                        <p:strVal val="visible"/>
                                      </p:to>
                                    </p:set>
                                    <p:animEffect transition="in" filter="fade">
                                      <p:cBhvr>
                                        <p:cTn id="39" dur="500"/>
                                        <p:tgtEl>
                                          <p:spTgt spid="197"/>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195"/>
                                        </p:tgtEl>
                                        <p:attrNameLst>
                                          <p:attrName>style.visibility</p:attrName>
                                        </p:attrNameLst>
                                      </p:cBhvr>
                                      <p:to>
                                        <p:strVal val="visible"/>
                                      </p:to>
                                    </p:set>
                                    <p:animEffect transition="in" filter="fade">
                                      <p:cBhvr>
                                        <p:cTn id="42" dur="500"/>
                                        <p:tgtEl>
                                          <p:spTgt spid="195"/>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96"/>
                                        </p:tgtEl>
                                        <p:attrNameLst>
                                          <p:attrName>style.visibility</p:attrName>
                                        </p:attrNameLst>
                                      </p:cBhvr>
                                      <p:to>
                                        <p:strVal val="visible"/>
                                      </p:to>
                                    </p:set>
                                    <p:animEffect transition="in" filter="fade">
                                      <p:cBhvr>
                                        <p:cTn id="45" dur="500"/>
                                        <p:tgtEl>
                                          <p:spTgt spid="196"/>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94"/>
                                        </p:tgtEl>
                                        <p:attrNameLst>
                                          <p:attrName>style.visibility</p:attrName>
                                        </p:attrNameLst>
                                      </p:cBhvr>
                                      <p:to>
                                        <p:strVal val="visible"/>
                                      </p:to>
                                    </p:set>
                                    <p:animEffect transition="in" filter="fade">
                                      <p:cBhvr>
                                        <p:cTn id="48" dur="500"/>
                                        <p:tgtEl>
                                          <p:spTgt spid="194"/>
                                        </p:tgtEl>
                                      </p:cBhvr>
                                    </p:animEffect>
                                  </p:childTnLst>
                                </p:cTn>
                              </p:par>
                            </p:childTnLst>
                          </p:cTn>
                        </p:par>
                        <p:par>
                          <p:cTn id="49" fill="hold" nodeType="afterGroup">
                            <p:stCondLst>
                              <p:cond delay="1000"/>
                            </p:stCondLst>
                            <p:childTnLst>
                              <p:par>
                                <p:cTn id="50" presetID="10" presetClass="exit" presetSubtype="0" fill="hold" grpId="3" nodeType="afterEffect">
                                  <p:stCondLst>
                                    <p:cond delay="0"/>
                                  </p:stCondLst>
                                  <p:childTnLst>
                                    <p:animEffect transition="out" filter="fade">
                                      <p:cBhvr>
                                        <p:cTn id="51" dur="500"/>
                                        <p:tgtEl>
                                          <p:spTgt spid="197"/>
                                        </p:tgtEl>
                                      </p:cBhvr>
                                    </p:animEffect>
                                    <p:set>
                                      <p:cBhvr>
                                        <p:cTn id="52" dur="1" fill="hold">
                                          <p:stCondLst>
                                            <p:cond delay="499"/>
                                          </p:stCondLst>
                                        </p:cTn>
                                        <p:tgtEl>
                                          <p:spTgt spid="197"/>
                                        </p:tgtEl>
                                        <p:attrNameLst>
                                          <p:attrName>style.visibility</p:attrName>
                                        </p:attrNameLst>
                                      </p:cBhvr>
                                      <p:to>
                                        <p:strVal val="hidden"/>
                                      </p:to>
                                    </p:set>
                                  </p:childTnLst>
                                </p:cTn>
                              </p:par>
                              <p:par>
                                <p:cTn id="53" presetID="10" presetClass="exit" presetSubtype="0" fill="hold" grpId="3" nodeType="withEffect">
                                  <p:stCondLst>
                                    <p:cond delay="0"/>
                                  </p:stCondLst>
                                  <p:childTnLst>
                                    <p:animEffect transition="out" filter="fade">
                                      <p:cBhvr>
                                        <p:cTn id="54" dur="500"/>
                                        <p:tgtEl>
                                          <p:spTgt spid="195"/>
                                        </p:tgtEl>
                                      </p:cBhvr>
                                    </p:animEffect>
                                    <p:set>
                                      <p:cBhvr>
                                        <p:cTn id="55" dur="1" fill="hold">
                                          <p:stCondLst>
                                            <p:cond delay="499"/>
                                          </p:stCondLst>
                                        </p:cTn>
                                        <p:tgtEl>
                                          <p:spTgt spid="195"/>
                                        </p:tgtEl>
                                        <p:attrNameLst>
                                          <p:attrName>style.visibility</p:attrName>
                                        </p:attrNameLst>
                                      </p:cBhvr>
                                      <p:to>
                                        <p:strVal val="hidden"/>
                                      </p:to>
                                    </p:set>
                                  </p:childTnLst>
                                </p:cTn>
                              </p:par>
                              <p:par>
                                <p:cTn id="56" presetID="10" presetClass="exit" presetSubtype="0" fill="hold" grpId="3" nodeType="withEffect">
                                  <p:stCondLst>
                                    <p:cond delay="0"/>
                                  </p:stCondLst>
                                  <p:childTnLst>
                                    <p:animEffect transition="out" filter="fade">
                                      <p:cBhvr>
                                        <p:cTn id="57" dur="500"/>
                                        <p:tgtEl>
                                          <p:spTgt spid="196"/>
                                        </p:tgtEl>
                                      </p:cBhvr>
                                    </p:animEffect>
                                    <p:set>
                                      <p:cBhvr>
                                        <p:cTn id="58" dur="1" fill="hold">
                                          <p:stCondLst>
                                            <p:cond delay="499"/>
                                          </p:stCondLst>
                                        </p:cTn>
                                        <p:tgtEl>
                                          <p:spTgt spid="196"/>
                                        </p:tgtEl>
                                        <p:attrNameLst>
                                          <p:attrName>style.visibility</p:attrName>
                                        </p:attrNameLst>
                                      </p:cBhvr>
                                      <p:to>
                                        <p:strVal val="hidden"/>
                                      </p:to>
                                    </p:set>
                                  </p:childTnLst>
                                </p:cTn>
                              </p:par>
                              <p:par>
                                <p:cTn id="59" presetID="10" presetClass="exit" presetSubtype="0" fill="hold" grpId="3" nodeType="withEffect">
                                  <p:stCondLst>
                                    <p:cond delay="0"/>
                                  </p:stCondLst>
                                  <p:childTnLst>
                                    <p:animEffect transition="out" filter="fade">
                                      <p:cBhvr>
                                        <p:cTn id="60" dur="500"/>
                                        <p:tgtEl>
                                          <p:spTgt spid="194"/>
                                        </p:tgtEl>
                                      </p:cBhvr>
                                    </p:animEffect>
                                    <p:set>
                                      <p:cBhvr>
                                        <p:cTn id="61" dur="1" fill="hold">
                                          <p:stCondLst>
                                            <p:cond delay="499"/>
                                          </p:stCondLst>
                                        </p:cTn>
                                        <p:tgtEl>
                                          <p:spTgt spid="194"/>
                                        </p:tgtEl>
                                        <p:attrNameLst>
                                          <p:attrName>style.visibility</p:attrName>
                                        </p:attrNameLst>
                                      </p:cBhvr>
                                      <p:to>
                                        <p:strVal val="hidden"/>
                                      </p:to>
                                    </p:set>
                                  </p:childTnLst>
                                </p:cTn>
                              </p:par>
                            </p:childTnLst>
                          </p:cTn>
                        </p:par>
                        <p:par>
                          <p:cTn id="62" fill="hold" nodeType="afterGroup">
                            <p:stCondLst>
                              <p:cond delay="1500"/>
                            </p:stCondLst>
                            <p:childTnLst>
                              <p:par>
                                <p:cTn id="63" presetID="10" presetClass="entr" presetSubtype="0" fill="hold" grpId="4" nodeType="afterEffect">
                                  <p:stCondLst>
                                    <p:cond delay="0"/>
                                  </p:stCondLst>
                                  <p:childTnLst>
                                    <p:set>
                                      <p:cBhvr>
                                        <p:cTn id="64" dur="1" fill="hold">
                                          <p:stCondLst>
                                            <p:cond delay="0"/>
                                          </p:stCondLst>
                                        </p:cTn>
                                        <p:tgtEl>
                                          <p:spTgt spid="197"/>
                                        </p:tgtEl>
                                        <p:attrNameLst>
                                          <p:attrName>style.visibility</p:attrName>
                                        </p:attrNameLst>
                                      </p:cBhvr>
                                      <p:to>
                                        <p:strVal val="visible"/>
                                      </p:to>
                                    </p:set>
                                    <p:animEffect transition="in" filter="fade">
                                      <p:cBhvr>
                                        <p:cTn id="65" dur="500"/>
                                        <p:tgtEl>
                                          <p:spTgt spid="197"/>
                                        </p:tgtEl>
                                      </p:cBhvr>
                                    </p:animEffect>
                                  </p:childTnLst>
                                </p:cTn>
                              </p:par>
                              <p:par>
                                <p:cTn id="66" presetID="10" presetClass="entr" presetSubtype="0" fill="hold" grpId="4" nodeType="withEffect">
                                  <p:stCondLst>
                                    <p:cond delay="0"/>
                                  </p:stCondLst>
                                  <p:childTnLst>
                                    <p:set>
                                      <p:cBhvr>
                                        <p:cTn id="67" dur="1" fill="hold">
                                          <p:stCondLst>
                                            <p:cond delay="0"/>
                                          </p:stCondLst>
                                        </p:cTn>
                                        <p:tgtEl>
                                          <p:spTgt spid="195"/>
                                        </p:tgtEl>
                                        <p:attrNameLst>
                                          <p:attrName>style.visibility</p:attrName>
                                        </p:attrNameLst>
                                      </p:cBhvr>
                                      <p:to>
                                        <p:strVal val="visible"/>
                                      </p:to>
                                    </p:set>
                                    <p:animEffect transition="in" filter="fade">
                                      <p:cBhvr>
                                        <p:cTn id="68" dur="500"/>
                                        <p:tgtEl>
                                          <p:spTgt spid="195"/>
                                        </p:tgtEl>
                                      </p:cBhvr>
                                    </p:animEffect>
                                  </p:childTnLst>
                                </p:cTn>
                              </p:par>
                              <p:par>
                                <p:cTn id="69" presetID="10" presetClass="entr" presetSubtype="0" fill="hold" grpId="4" nodeType="withEffect">
                                  <p:stCondLst>
                                    <p:cond delay="0"/>
                                  </p:stCondLst>
                                  <p:childTnLst>
                                    <p:set>
                                      <p:cBhvr>
                                        <p:cTn id="70" dur="1" fill="hold">
                                          <p:stCondLst>
                                            <p:cond delay="0"/>
                                          </p:stCondLst>
                                        </p:cTn>
                                        <p:tgtEl>
                                          <p:spTgt spid="196"/>
                                        </p:tgtEl>
                                        <p:attrNameLst>
                                          <p:attrName>style.visibility</p:attrName>
                                        </p:attrNameLst>
                                      </p:cBhvr>
                                      <p:to>
                                        <p:strVal val="visible"/>
                                      </p:to>
                                    </p:set>
                                    <p:animEffect transition="in" filter="fade">
                                      <p:cBhvr>
                                        <p:cTn id="71" dur="500"/>
                                        <p:tgtEl>
                                          <p:spTgt spid="196"/>
                                        </p:tgtEl>
                                      </p:cBhvr>
                                    </p:animEffect>
                                  </p:childTnLst>
                                </p:cTn>
                              </p:par>
                              <p:par>
                                <p:cTn id="72" presetID="10" presetClass="entr" presetSubtype="0" fill="hold" grpId="4" nodeType="withEffect">
                                  <p:stCondLst>
                                    <p:cond delay="0"/>
                                  </p:stCondLst>
                                  <p:childTnLst>
                                    <p:set>
                                      <p:cBhvr>
                                        <p:cTn id="73" dur="1" fill="hold">
                                          <p:stCondLst>
                                            <p:cond delay="0"/>
                                          </p:stCondLst>
                                        </p:cTn>
                                        <p:tgtEl>
                                          <p:spTgt spid="194"/>
                                        </p:tgtEl>
                                        <p:attrNameLst>
                                          <p:attrName>style.visibility</p:attrName>
                                        </p:attrNameLst>
                                      </p:cBhvr>
                                      <p:to>
                                        <p:strVal val="visible"/>
                                      </p:to>
                                    </p:set>
                                    <p:animEffect transition="in" filter="fade">
                                      <p:cBhvr>
                                        <p:cTn id="74" dur="500"/>
                                        <p:tgtEl>
                                          <p:spTgt spid="194"/>
                                        </p:tgtEl>
                                      </p:cBhvr>
                                    </p:animEffect>
                                  </p:childTnLst>
                                </p:cTn>
                              </p:par>
                            </p:childTnLst>
                          </p:cTn>
                        </p:par>
                        <p:par>
                          <p:cTn id="75" fill="hold" nodeType="afterGroup">
                            <p:stCondLst>
                              <p:cond delay="2000"/>
                            </p:stCondLst>
                            <p:childTnLst>
                              <p:par>
                                <p:cTn id="76" presetID="10" presetClass="entr" presetSubtype="0" fill="hold" nodeType="afterEffect">
                                  <p:stCondLst>
                                    <p:cond delay="0"/>
                                  </p:stCondLst>
                                  <p:childTnLst>
                                    <p:set>
                                      <p:cBhvr>
                                        <p:cTn id="77" dur="1" fill="hold">
                                          <p:stCondLst>
                                            <p:cond delay="0"/>
                                          </p:stCondLst>
                                        </p:cTn>
                                        <p:tgtEl>
                                          <p:spTgt spid="187"/>
                                        </p:tgtEl>
                                        <p:attrNameLst>
                                          <p:attrName>style.visibility</p:attrName>
                                        </p:attrNameLst>
                                      </p:cBhvr>
                                      <p:to>
                                        <p:strVal val="visible"/>
                                      </p:to>
                                    </p:set>
                                    <p:animEffect transition="in" filter="fade">
                                      <p:cBhvr>
                                        <p:cTn id="78"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4" grpId="0" animBg="1"/>
      <p:bldP spid="194" grpId="1" animBg="1"/>
      <p:bldP spid="194" grpId="2" animBg="1"/>
      <p:bldP spid="194" grpId="3" animBg="1"/>
      <p:bldP spid="194" grpId="4" animBg="1"/>
      <p:bldP spid="195" grpId="0" animBg="1"/>
      <p:bldP spid="195" grpId="1" animBg="1"/>
      <p:bldP spid="195" grpId="2" animBg="1"/>
      <p:bldP spid="195" grpId="3" animBg="1"/>
      <p:bldP spid="195" grpId="4" animBg="1"/>
      <p:bldP spid="196" grpId="0" animBg="1"/>
      <p:bldP spid="196" grpId="1" animBg="1"/>
      <p:bldP spid="196" grpId="2" animBg="1"/>
      <p:bldP spid="196" grpId="3" animBg="1"/>
      <p:bldP spid="196" grpId="4" animBg="1"/>
      <p:bldP spid="197" grpId="0" animBg="1"/>
      <p:bldP spid="197" grpId="1" animBg="1"/>
      <p:bldP spid="197" grpId="2" animBg="1"/>
      <p:bldP spid="197" grpId="3" animBg="1"/>
      <p:bldP spid="197" grpId="4"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nvGrpSpPr>
          <p:cNvPr id="277506"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7"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8"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9"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0"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1"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2"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3"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4"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5"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6"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7"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8"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9"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0"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1"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6" name="Straight Arrow Connector 205"/>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158" idx="0"/>
          </p:cNvCxnSpPr>
          <p:nvPr/>
        </p:nvCxnSpPr>
        <p:spPr>
          <a:xfrm>
            <a:off x="5694363" y="1173163"/>
            <a:ext cx="3175" cy="160020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254000" y="2657475"/>
            <a:ext cx="1835150" cy="460375"/>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read</a:t>
            </a:r>
            <a:r>
              <a:rPr lang="en-US" sz="2400" dirty="0">
                <a:solidFill>
                  <a:srgbClr val="0000FF"/>
                </a:solidFill>
                <a:latin typeface="Calibri"/>
                <a:ea typeface="ＭＳ Ｐゴシック" charset="0"/>
                <a:cs typeface="ＭＳ Ｐゴシック" charset="0"/>
              </a:rPr>
              <a:t> = 2.5 V</a:t>
            </a:r>
          </a:p>
        </p:txBody>
      </p:sp>
      <p:sp>
        <p:nvSpPr>
          <p:cNvPr id="211" name="TextBox 210"/>
          <p:cNvSpPr txBox="1"/>
          <p:nvPr/>
        </p:nvSpPr>
        <p:spPr>
          <a:xfrm>
            <a:off x="254000" y="1530350"/>
            <a:ext cx="1835150" cy="460375"/>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5.0 V</a:t>
            </a:r>
          </a:p>
        </p:txBody>
      </p:sp>
      <p:sp>
        <p:nvSpPr>
          <p:cNvPr id="212" name="TextBox 211"/>
          <p:cNvSpPr txBox="1"/>
          <p:nvPr/>
        </p:nvSpPr>
        <p:spPr>
          <a:xfrm>
            <a:off x="254000" y="3751263"/>
            <a:ext cx="1835150" cy="461962"/>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5.0 V</a:t>
            </a:r>
          </a:p>
        </p:txBody>
      </p:sp>
      <p:sp>
        <p:nvSpPr>
          <p:cNvPr id="213" name="TextBox 212"/>
          <p:cNvSpPr txBox="1"/>
          <p:nvPr/>
        </p:nvSpPr>
        <p:spPr>
          <a:xfrm>
            <a:off x="254000" y="4862513"/>
            <a:ext cx="1835150" cy="460375"/>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5.0 V</a:t>
            </a:r>
          </a:p>
        </p:txBody>
      </p:sp>
      <p:sp>
        <p:nvSpPr>
          <p:cNvPr id="214" name="TextBox 213"/>
          <p:cNvSpPr txBox="1"/>
          <p:nvPr/>
        </p:nvSpPr>
        <p:spPr>
          <a:xfrm>
            <a:off x="5272088" y="6016625"/>
            <a:ext cx="844550" cy="584200"/>
          </a:xfrm>
          <a:prstGeom prst="rect">
            <a:avLst/>
          </a:prstGeom>
          <a:noFill/>
        </p:spPr>
        <p:txBody>
          <a:bodyPr>
            <a:spAutoFit/>
          </a:bodyPr>
          <a:lstStyle/>
          <a:p>
            <a:pPr algn="ctr">
              <a:defRPr/>
            </a:pPr>
            <a:r>
              <a:rPr lang="en-US" sz="3200" dirty="0">
                <a:solidFill>
                  <a:srgbClr val="FF0000">
                    <a:lumMod val="50000"/>
                  </a:srgbClr>
                </a:solidFill>
                <a:latin typeface="Calibri"/>
                <a:ea typeface="ＭＳ Ｐゴシック" charset="0"/>
                <a:cs typeface="ＭＳ Ｐゴシック" charset="0"/>
              </a:rPr>
              <a:t>0</a:t>
            </a:r>
          </a:p>
        </p:txBody>
      </p:sp>
      <p:sp>
        <p:nvSpPr>
          <p:cNvPr id="215" name="TextBox 214"/>
          <p:cNvSpPr txBox="1"/>
          <p:nvPr/>
        </p:nvSpPr>
        <p:spPr>
          <a:xfrm>
            <a:off x="6569075" y="6016625"/>
            <a:ext cx="844550" cy="584200"/>
          </a:xfrm>
          <a:prstGeom prst="rect">
            <a:avLst/>
          </a:prstGeom>
          <a:noFill/>
        </p:spPr>
        <p:txBody>
          <a:bodyPr>
            <a:spAutoFit/>
          </a:bodyPr>
          <a:lstStyle/>
          <a:p>
            <a:pPr algn="ctr">
              <a:defRPr/>
            </a:pPr>
            <a:r>
              <a:rPr lang="en-US" sz="3200" dirty="0">
                <a:solidFill>
                  <a:srgbClr val="00B050"/>
                </a:solidFill>
                <a:latin typeface="Calibri"/>
                <a:ea typeface="ＭＳ Ｐゴシック" charset="0"/>
                <a:cs typeface="ＭＳ Ｐゴシック" charset="0"/>
              </a:rPr>
              <a:t>1</a:t>
            </a:r>
          </a:p>
        </p:txBody>
      </p:sp>
      <p:sp>
        <p:nvSpPr>
          <p:cNvPr id="216" name="TextBox 215"/>
          <p:cNvSpPr txBox="1"/>
          <p:nvPr/>
        </p:nvSpPr>
        <p:spPr>
          <a:xfrm>
            <a:off x="3978275" y="6016625"/>
            <a:ext cx="844550"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217" name="TextBox 216"/>
          <p:cNvSpPr txBox="1"/>
          <p:nvPr/>
        </p:nvSpPr>
        <p:spPr>
          <a:xfrm>
            <a:off x="2668588" y="6016625"/>
            <a:ext cx="844550"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smtClean="0">
                <a:ea typeface="+mj-ea"/>
                <a:cs typeface="+mj-cs"/>
              </a:rPr>
              <a:t>Read Disturb Problem: “Weak Programming” Effect</a:t>
            </a:r>
            <a:endParaRPr lang="en-US" spc="-150" dirty="0">
              <a:ea typeface="+mj-ea"/>
              <a:cs typeface="+mj-cs"/>
            </a:endParaRP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7539"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sp>
        <p:nvSpPr>
          <p:cNvPr id="188" name="TextBox 187"/>
          <p:cNvSpPr txBox="1"/>
          <p:nvPr/>
        </p:nvSpPr>
        <p:spPr>
          <a:xfrm>
            <a:off x="979488" y="6396038"/>
            <a:ext cx="8240712" cy="461962"/>
          </a:xfrm>
          <a:prstGeom prst="rect">
            <a:avLst/>
          </a:prstGeom>
          <a:noFill/>
        </p:spPr>
        <p:txBody>
          <a:bodyPr>
            <a:spAutoFit/>
          </a:bodyPr>
          <a:lstStyle/>
          <a:p>
            <a:pPr>
              <a:defRPr/>
            </a:pPr>
            <a:r>
              <a:rPr lang="en-US" sz="2400" dirty="0">
                <a:solidFill>
                  <a:srgbClr val="FF0000"/>
                </a:solidFill>
                <a:latin typeface="Calibri"/>
                <a:ea typeface="ＭＳ Ｐゴシック" charset="0"/>
                <a:cs typeface="ＭＳ Ｐゴシック" charset="0"/>
              </a:rPr>
              <a:t>High pass-through voltage induces “weak-programming” effect</a:t>
            </a:r>
          </a:p>
        </p:txBody>
      </p:sp>
      <p:grpSp>
        <p:nvGrpSpPr>
          <p:cNvPr id="189" name="Group 188"/>
          <p:cNvGrpSpPr>
            <a:grpSpLocks/>
          </p:cNvGrpSpPr>
          <p:nvPr/>
        </p:nvGrpSpPr>
        <p:grpSpPr bwMode="auto">
          <a:xfrm>
            <a:off x="2782888" y="1644650"/>
            <a:ext cx="4535487" cy="4014788"/>
            <a:chOff x="3851647" y="1427070"/>
            <a:chExt cx="4535195" cy="4014933"/>
          </a:xfrm>
        </p:grpSpPr>
        <p:sp>
          <p:nvSpPr>
            <p:cNvPr id="190" name="Oval 189"/>
            <p:cNvSpPr/>
            <p:nvPr/>
          </p:nvSpPr>
          <p:spPr>
            <a:xfrm>
              <a:off x="3851647"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191" name="Oval 190"/>
            <p:cNvSpPr/>
            <p:nvPr/>
          </p:nvSpPr>
          <p:spPr>
            <a:xfrm>
              <a:off x="5145376"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2" name="Oval 191"/>
            <p:cNvSpPr/>
            <p:nvPr/>
          </p:nvSpPr>
          <p:spPr>
            <a:xfrm>
              <a:off x="6440692"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3" name="Oval 192"/>
            <p:cNvSpPr/>
            <p:nvPr/>
          </p:nvSpPr>
          <p:spPr>
            <a:xfrm>
              <a:off x="7734422"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4" name="Oval 193"/>
            <p:cNvSpPr/>
            <p:nvPr/>
          </p:nvSpPr>
          <p:spPr>
            <a:xfrm>
              <a:off x="3851647" y="2555824"/>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5" name="Oval 194"/>
            <p:cNvSpPr/>
            <p:nvPr/>
          </p:nvSpPr>
          <p:spPr>
            <a:xfrm>
              <a:off x="5145376" y="2546298"/>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6" name="Oval 195"/>
            <p:cNvSpPr/>
            <p:nvPr/>
          </p:nvSpPr>
          <p:spPr>
            <a:xfrm>
              <a:off x="6440692"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7" name="Oval 196"/>
            <p:cNvSpPr/>
            <p:nvPr/>
          </p:nvSpPr>
          <p:spPr>
            <a:xfrm>
              <a:off x="7734422" y="2546298"/>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8" name="Oval 197"/>
            <p:cNvSpPr/>
            <p:nvPr/>
          </p:nvSpPr>
          <p:spPr>
            <a:xfrm>
              <a:off x="3851647"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9" name="Oval 198"/>
            <p:cNvSpPr/>
            <p:nvPr/>
          </p:nvSpPr>
          <p:spPr>
            <a:xfrm>
              <a:off x="5145376"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00" name="Oval 199"/>
            <p:cNvSpPr/>
            <p:nvPr/>
          </p:nvSpPr>
          <p:spPr>
            <a:xfrm>
              <a:off x="6440692"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01" name="Oval 200"/>
            <p:cNvSpPr/>
            <p:nvPr/>
          </p:nvSpPr>
          <p:spPr>
            <a:xfrm>
              <a:off x="7734422"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02" name="Oval 201"/>
            <p:cNvSpPr/>
            <p:nvPr/>
          </p:nvSpPr>
          <p:spPr>
            <a:xfrm>
              <a:off x="3851647"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03" name="Oval 202"/>
            <p:cNvSpPr/>
            <p:nvPr/>
          </p:nvSpPr>
          <p:spPr>
            <a:xfrm>
              <a:off x="5145376"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04" name="Oval 203"/>
            <p:cNvSpPr/>
            <p:nvPr/>
          </p:nvSpPr>
          <p:spPr>
            <a:xfrm>
              <a:off x="6440692"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05" name="Oval 204"/>
            <p:cNvSpPr/>
            <p:nvPr/>
          </p:nvSpPr>
          <p:spPr>
            <a:xfrm>
              <a:off x="7734422"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2.9V</a:t>
            </a:r>
          </a:p>
        </p:txBody>
      </p:sp>
      <p:sp>
        <p:nvSpPr>
          <p:cNvPr id="175" name="TextBox 174"/>
          <p:cNvSpPr txBox="1"/>
          <p:nvPr/>
        </p:nvSpPr>
        <p:spPr>
          <a:xfrm>
            <a:off x="6610350"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219" name="TextBox 218"/>
          <p:cNvSpPr txBox="1"/>
          <p:nvPr/>
        </p:nvSpPr>
        <p:spPr>
          <a:xfrm>
            <a:off x="492125" y="5756275"/>
            <a:ext cx="2409825" cy="831850"/>
          </a:xfrm>
          <a:prstGeom prst="rect">
            <a:avLst/>
          </a:prstGeom>
          <a:noFill/>
        </p:spPr>
        <p:txBody>
          <a:bodyPr>
            <a:spAutoFit/>
          </a:bodyPr>
          <a:lstStyle/>
          <a:p>
            <a:pPr algn="ctr">
              <a:defRPr/>
            </a:pPr>
            <a:r>
              <a:rPr lang="en-US" sz="2400" dirty="0">
                <a:solidFill>
                  <a:srgbClr val="FF0000"/>
                </a:solidFill>
                <a:latin typeface="Calibri"/>
                <a:ea typeface="ＭＳ Ｐゴシック" charset="0"/>
                <a:cs typeface="ＭＳ Ｐゴシック" charset="0"/>
              </a:rPr>
              <a:t>Incorrect values from page 2: </a:t>
            </a:r>
          </a:p>
        </p:txBody>
      </p:sp>
      <p:sp>
        <p:nvSpPr>
          <p:cNvPr id="277558" name="Slide Number Placeholder 21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D8C927-3C1A-594C-9E7F-68C36B80AD42}" type="slidenum">
              <a:rPr lang="en-US" sz="1200">
                <a:solidFill>
                  <a:srgbClr val="898989"/>
                </a:solidFill>
                <a:latin typeface="Calibri" charset="0"/>
              </a:rPr>
              <a:pPr eaLnBrk="1" hangingPunct="1"/>
              <a:t>78</a:t>
            </a:fld>
            <a:endParaRPr lang="en-US" sz="1200">
              <a:solidFill>
                <a:srgbClr val="898989"/>
              </a:solidFill>
              <a:latin typeface="Calibri" charset="0"/>
            </a:endParaRPr>
          </a:p>
        </p:txBody>
      </p:sp>
      <p:sp>
        <p:nvSpPr>
          <p:cNvPr id="224" name="TextBox 223"/>
          <p:cNvSpPr txBox="1"/>
          <p:nvPr/>
        </p:nvSpPr>
        <p:spPr>
          <a:xfrm>
            <a:off x="5322888" y="2863850"/>
            <a:ext cx="760412" cy="461963"/>
          </a:xfrm>
          <a:prstGeom prst="rect">
            <a:avLst/>
          </a:prstGeom>
          <a:noFill/>
        </p:spPr>
        <p:txBody>
          <a:bodyPr wrap="none">
            <a:spAutoFit/>
          </a:bodyPr>
          <a:lstStyle/>
          <a:p>
            <a:pPr>
              <a:defRPr/>
            </a:pPr>
            <a:r>
              <a:rPr lang="en-US" sz="2400" b="1" dirty="0">
                <a:solidFill>
                  <a:prstClr val="white"/>
                </a:solidFill>
                <a:latin typeface="Calibri"/>
                <a:ea typeface="ＭＳ Ｐゴシック" charset="0"/>
                <a:cs typeface="ＭＳ Ｐゴシック" charset="0"/>
              </a:rPr>
              <a:t>2.4V</a:t>
            </a:r>
          </a:p>
        </p:txBody>
      </p:sp>
      <p:sp>
        <p:nvSpPr>
          <p:cNvPr id="174" name="TextBox 173"/>
          <p:cNvSpPr txBox="1"/>
          <p:nvPr/>
        </p:nvSpPr>
        <p:spPr>
          <a:xfrm>
            <a:off x="5322888" y="2863850"/>
            <a:ext cx="760412" cy="461963"/>
          </a:xfrm>
          <a:prstGeom prst="rect">
            <a:avLst/>
          </a:prstGeom>
          <a:noFill/>
        </p:spPr>
        <p:txBody>
          <a:bodyPr wrap="none">
            <a:spAutoFit/>
          </a:bodyPr>
          <a:lstStyle/>
          <a:p>
            <a:pPr>
              <a:defRPr/>
            </a:pPr>
            <a:r>
              <a:rPr lang="en-US" sz="2400" b="1" dirty="0">
                <a:solidFill>
                  <a:srgbClr val="FF0000">
                    <a:lumMod val="50000"/>
                  </a:srgbClr>
                </a:solidFill>
                <a:latin typeface="Calibri"/>
                <a:ea typeface="ＭＳ Ｐゴシック" charset="0"/>
                <a:cs typeface="ＭＳ Ｐゴシック" charset="0"/>
              </a:rPr>
              <a:t>2.6V</a:t>
            </a:r>
          </a:p>
        </p:txBody>
      </p:sp>
      <p:sp>
        <p:nvSpPr>
          <p:cNvPr id="225" name="TextBox 224"/>
          <p:cNvSpPr txBox="1"/>
          <p:nvPr/>
        </p:nvSpPr>
        <p:spPr>
          <a:xfrm>
            <a:off x="7772400" y="17621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1</a:t>
            </a:r>
          </a:p>
        </p:txBody>
      </p:sp>
      <p:sp>
        <p:nvSpPr>
          <p:cNvPr id="226" name="TextBox 225"/>
          <p:cNvSpPr txBox="1"/>
          <p:nvPr/>
        </p:nvSpPr>
        <p:spPr>
          <a:xfrm>
            <a:off x="7772400" y="287337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2</a:t>
            </a:r>
          </a:p>
        </p:txBody>
      </p:sp>
      <p:sp>
        <p:nvSpPr>
          <p:cNvPr id="227" name="TextBox 226"/>
          <p:cNvSpPr txBox="1"/>
          <p:nvPr/>
        </p:nvSpPr>
        <p:spPr>
          <a:xfrm>
            <a:off x="7772400" y="40100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3</a:t>
            </a:r>
          </a:p>
        </p:txBody>
      </p:sp>
      <p:sp>
        <p:nvSpPr>
          <p:cNvPr id="228" name="TextBox 227"/>
          <p:cNvSpPr txBox="1"/>
          <p:nvPr/>
        </p:nvSpPr>
        <p:spPr>
          <a:xfrm>
            <a:off x="7772400" y="5100638"/>
            <a:ext cx="1004888" cy="461962"/>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4</a:t>
            </a:r>
          </a:p>
        </p:txBody>
      </p:sp>
      <p:sp>
        <p:nvSpPr>
          <p:cNvPr id="222" name="AutoShape 25"/>
          <p:cNvSpPr>
            <a:spLocks noChangeArrowheads="1"/>
          </p:cNvSpPr>
          <p:nvPr/>
        </p:nvSpPr>
        <p:spPr bwMode="auto">
          <a:xfrm>
            <a:off x="5260975" y="6083300"/>
            <a:ext cx="835025" cy="48260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fontAlgn="base">
              <a:spcBef>
                <a:spcPct val="0"/>
              </a:spcBef>
              <a:spcAft>
                <a:spcPct val="0"/>
              </a:spcAft>
              <a:defRPr/>
            </a:pPr>
            <a:endParaRPr lang="en-US" kern="0">
              <a:solidFill>
                <a:sysClr val="windowText" lastClr="000000"/>
              </a:solidFill>
              <a:latin typeface="Arial" pitchFamily="-107" charset="0"/>
              <a:ea typeface="Arial" pitchFamily="-107" charset="0"/>
              <a:cs typeface="Arial" pitchFamily="-107" charset="0"/>
            </a:endParaRPr>
          </a:p>
        </p:txBody>
      </p:sp>
    </p:spTree>
    <p:custDataLst>
      <p:tags r:id="rId1"/>
    </p:custDataLst>
    <p:extLst>
      <p:ext uri="{BB962C8B-B14F-4D97-AF65-F5344CB8AC3E}">
        <p14:creationId xmlns:p14="http://schemas.microsoft.com/office/powerpoint/2010/main" val="82683190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224">
                                            <p:txEl>
                                              <p:pRg st="0" end="0"/>
                                            </p:txEl>
                                          </p:spTgt>
                                        </p:tgtEl>
                                      </p:cBhvr>
                                    </p:animEffect>
                                    <p:set>
                                      <p:cBhvr>
                                        <p:cTn id="7" dur="1" fill="hold">
                                          <p:stCondLst>
                                            <p:cond delay="999"/>
                                          </p:stCondLst>
                                        </p:cTn>
                                        <p:tgtEl>
                                          <p:spTgt spid="224">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500"/>
                                        <p:tgtEl>
                                          <p:spTgt spid="2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0"/>
                                        </p:tgtEl>
                                        <p:attrNameLst>
                                          <p:attrName>style.visibility</p:attrName>
                                        </p:attrNameLst>
                                      </p:cBhvr>
                                      <p:to>
                                        <p:strVal val="visible"/>
                                      </p:to>
                                    </p:set>
                                    <p:animEffect transition="in" filter="fade">
                                      <p:cBhvr>
                                        <p:cTn id="21" dur="500"/>
                                        <p:tgtEl>
                                          <p:spTgt spid="2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fade">
                                      <p:cBhvr>
                                        <p:cTn id="24" dur="500"/>
                                        <p:tgtEl>
                                          <p:spTgt spid="2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500"/>
                                        <p:tgtEl>
                                          <p:spTgt spid="2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08"/>
                                        </p:tgtEl>
                                        <p:attrNameLst>
                                          <p:attrName>style.visibility</p:attrName>
                                        </p:attrNameLst>
                                      </p:cBhvr>
                                      <p:to>
                                        <p:strVal val="visible"/>
                                      </p:to>
                                    </p:set>
                                    <p:animEffect transition="in" filter="wipe(up)">
                                      <p:cBhvr>
                                        <p:cTn id="32" dur="500"/>
                                        <p:tgtEl>
                                          <p:spTgt spid="208"/>
                                        </p:tgtEl>
                                      </p:cBhvr>
                                    </p:animEffect>
                                  </p:childTnLst>
                                </p:cTn>
                              </p:par>
                              <p:par>
                                <p:cTn id="33" presetID="22" presetClass="entr" presetSubtype="1" fill="hold" nodeType="withEffect">
                                  <p:stCondLst>
                                    <p:cond delay="0"/>
                                  </p:stCondLst>
                                  <p:childTnLst>
                                    <p:set>
                                      <p:cBhvr>
                                        <p:cTn id="34" dur="1" fill="hold">
                                          <p:stCondLst>
                                            <p:cond delay="0"/>
                                          </p:stCondLst>
                                        </p:cTn>
                                        <p:tgtEl>
                                          <p:spTgt spid="207"/>
                                        </p:tgtEl>
                                        <p:attrNameLst>
                                          <p:attrName>style.visibility</p:attrName>
                                        </p:attrNameLst>
                                      </p:cBhvr>
                                      <p:to>
                                        <p:strVal val="visible"/>
                                      </p:to>
                                    </p:set>
                                    <p:animEffect transition="in" filter="wipe(up)">
                                      <p:cBhvr>
                                        <p:cTn id="35" dur="500"/>
                                        <p:tgtEl>
                                          <p:spTgt spid="207"/>
                                        </p:tgtEl>
                                      </p:cBhvr>
                                    </p:animEffect>
                                  </p:childTnLst>
                                </p:cTn>
                              </p:par>
                              <p:par>
                                <p:cTn id="36" presetID="22" presetClass="entr" presetSubtype="1" fill="hold" nodeType="withEffect">
                                  <p:stCondLst>
                                    <p:cond delay="0"/>
                                  </p:stCondLst>
                                  <p:childTnLst>
                                    <p:set>
                                      <p:cBhvr>
                                        <p:cTn id="37" dur="1" fill="hold">
                                          <p:stCondLst>
                                            <p:cond delay="0"/>
                                          </p:stCondLst>
                                        </p:cTn>
                                        <p:tgtEl>
                                          <p:spTgt spid="209"/>
                                        </p:tgtEl>
                                        <p:attrNameLst>
                                          <p:attrName>style.visibility</p:attrName>
                                        </p:attrNameLst>
                                      </p:cBhvr>
                                      <p:to>
                                        <p:strVal val="visible"/>
                                      </p:to>
                                    </p:set>
                                    <p:animEffect transition="in" filter="wipe(up)">
                                      <p:cBhvr>
                                        <p:cTn id="38" dur="500"/>
                                        <p:tgtEl>
                                          <p:spTgt spid="209"/>
                                        </p:tgtEl>
                                      </p:cBhvr>
                                    </p:animEffect>
                                  </p:childTnLst>
                                </p:cTn>
                              </p:par>
                              <p:par>
                                <p:cTn id="39" presetID="22" presetClass="entr" presetSubtype="1" fill="hold" nodeType="withEffect">
                                  <p:stCondLst>
                                    <p:cond delay="0"/>
                                  </p:stCondLst>
                                  <p:childTnLst>
                                    <p:set>
                                      <p:cBhvr>
                                        <p:cTn id="40" dur="1" fill="hold">
                                          <p:stCondLst>
                                            <p:cond delay="0"/>
                                          </p:stCondLst>
                                        </p:cTn>
                                        <p:tgtEl>
                                          <p:spTgt spid="206"/>
                                        </p:tgtEl>
                                        <p:attrNameLst>
                                          <p:attrName>style.visibility</p:attrName>
                                        </p:attrNameLst>
                                      </p:cBhvr>
                                      <p:to>
                                        <p:strVal val="visible"/>
                                      </p:to>
                                    </p:set>
                                    <p:animEffect transition="in" filter="wipe(up)">
                                      <p:cBhvr>
                                        <p:cTn id="41" dur="500"/>
                                        <p:tgtEl>
                                          <p:spTgt spid="206"/>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15"/>
                                        </p:tgtEl>
                                        <p:attrNameLst>
                                          <p:attrName>style.visibility</p:attrName>
                                        </p:attrNameLst>
                                      </p:cBhvr>
                                      <p:to>
                                        <p:strVal val="visible"/>
                                      </p:to>
                                    </p:set>
                                    <p:animEffect transition="in" filter="wipe(up)">
                                      <p:cBhvr>
                                        <p:cTn id="45" dur="500"/>
                                        <p:tgtEl>
                                          <p:spTgt spid="21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ipe(up)">
                                      <p:cBhvr>
                                        <p:cTn id="48" dur="500"/>
                                        <p:tgtEl>
                                          <p:spTgt spid="21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wipe(up)">
                                      <p:cBhvr>
                                        <p:cTn id="51" dur="500"/>
                                        <p:tgtEl>
                                          <p:spTgt spid="21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17"/>
                                        </p:tgtEl>
                                        <p:attrNameLst>
                                          <p:attrName>style.visibility</p:attrName>
                                        </p:attrNameLst>
                                      </p:cBhvr>
                                      <p:to>
                                        <p:strVal val="visible"/>
                                      </p:to>
                                    </p:set>
                                    <p:animEffect transition="in" filter="wipe(up)">
                                      <p:cBhvr>
                                        <p:cTn id="54" dur="500"/>
                                        <p:tgtEl>
                                          <p:spTgt spid="2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500"/>
                                        <p:tgtEl>
                                          <p:spTgt spid="219"/>
                                        </p:tgtEl>
                                      </p:cBhvr>
                                    </p:animEffect>
                                  </p:childTnLst>
                                </p:cTn>
                              </p:par>
                              <p:par>
                                <p:cTn id="58" presetID="10" presetClass="exit" presetSubtype="0" fill="hold" grpId="0" nodeType="withEffect">
                                  <p:stCondLst>
                                    <p:cond delay="0"/>
                                  </p:stCondLst>
                                  <p:childTnLst>
                                    <p:animEffect transition="out" filter="fade">
                                      <p:cBhvr>
                                        <p:cTn id="59" dur="500"/>
                                        <p:tgtEl>
                                          <p:spTgt spid="188"/>
                                        </p:tgtEl>
                                      </p:cBhvr>
                                    </p:animEffect>
                                    <p:set>
                                      <p:cBhvr>
                                        <p:cTn id="60" dur="1" fill="hold">
                                          <p:stCondLst>
                                            <p:cond delay="499"/>
                                          </p:stCondLst>
                                        </p:cTn>
                                        <p:tgtEl>
                                          <p:spTgt spid="18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1" grpId="0"/>
      <p:bldP spid="212" grpId="0"/>
      <p:bldP spid="213" grpId="0"/>
      <p:bldP spid="214" grpId="0"/>
      <p:bldP spid="215" grpId="0"/>
      <p:bldP spid="216" grpId="0"/>
      <p:bldP spid="217" grpId="0"/>
      <p:bldP spid="188" grpId="0"/>
      <p:bldP spid="219" grpId="0"/>
      <p:bldP spid="174" grpId="0"/>
      <p:bldP spid="22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pPr eaLnBrk="1" hangingPunct="1"/>
            <a:r>
              <a:rPr lang="en-US">
                <a:latin typeface="Calibri" charset="0"/>
              </a:rPr>
              <a:t>Executive Summary</a:t>
            </a:r>
          </a:p>
        </p:txBody>
      </p:sp>
      <p:sp>
        <p:nvSpPr>
          <p:cNvPr id="3" name="Content Placeholder 2"/>
          <p:cNvSpPr>
            <a:spLocks noGrp="1"/>
          </p:cNvSpPr>
          <p:nvPr>
            <p:ph idx="1"/>
          </p:nvPr>
        </p:nvSpPr>
        <p:spPr>
          <a:xfrm>
            <a:off x="228600" y="838200"/>
            <a:ext cx="8915400" cy="5876925"/>
          </a:xfrm>
        </p:spPr>
        <p:txBody>
          <a:bodyPr rtlCol="0">
            <a:normAutofit lnSpcReduction="10000"/>
          </a:bodyPr>
          <a:lstStyle/>
          <a:p>
            <a:pPr marL="182880" indent="-182880" eaLnBrk="1" fontAlgn="auto" hangingPunct="1">
              <a:spcAft>
                <a:spcPts val="0"/>
              </a:spcAft>
              <a:buClr>
                <a:prstClr val="black"/>
              </a:buClr>
              <a:buFont typeface="Arial" pitchFamily="34" charset="0"/>
              <a:buChar char="•"/>
              <a:defRPr/>
            </a:pPr>
            <a:r>
              <a:rPr lang="en-US" sz="2800" b="1" i="1" dirty="0">
                <a:solidFill>
                  <a:srgbClr val="FF0000"/>
                </a:solidFill>
                <a:ea typeface="+mn-ea"/>
                <a:cs typeface="+mn-cs"/>
              </a:rPr>
              <a:t>Read disturb errors</a:t>
            </a:r>
            <a:r>
              <a:rPr lang="en-US" sz="2800" b="1" dirty="0">
                <a:solidFill>
                  <a:srgbClr val="FF0000"/>
                </a:solidFill>
                <a:ea typeface="+mn-ea"/>
                <a:cs typeface="+mn-cs"/>
              </a:rPr>
              <a:t> </a:t>
            </a:r>
            <a:r>
              <a:rPr lang="en-US" sz="2800" dirty="0">
                <a:solidFill>
                  <a:srgbClr val="FF0000"/>
                </a:solidFill>
                <a:ea typeface="+mn-ea"/>
                <a:cs typeface="+mn-cs"/>
              </a:rPr>
              <a:t>limit flash memory lifetime today</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sym typeface="Wingdings" panose="05000000000000000000" pitchFamily="2" charset="2"/>
              </a:rPr>
              <a:t>A</a:t>
            </a:r>
            <a:r>
              <a:rPr lang="en-US" sz="2400" spc="-150" dirty="0" smtClean="0">
                <a:solidFill>
                  <a:prstClr val="black"/>
                </a:solidFill>
                <a:ea typeface="+mn-ea"/>
                <a:sym typeface="Wingdings" panose="05000000000000000000" pitchFamily="2" charset="2"/>
              </a:rPr>
              <a:t>pply </a:t>
            </a:r>
            <a:r>
              <a:rPr lang="en-US" sz="2400" spc="-150" dirty="0">
                <a:solidFill>
                  <a:prstClr val="black"/>
                </a:solidFill>
                <a:ea typeface="+mn-ea"/>
                <a:sym typeface="Wingdings" panose="05000000000000000000" pitchFamily="2" charset="2"/>
              </a:rPr>
              <a:t>a </a:t>
            </a:r>
            <a:r>
              <a:rPr lang="en-US" sz="2400" i="1" spc="-150" dirty="0">
                <a:solidFill>
                  <a:srgbClr val="FF0000"/>
                </a:solidFill>
                <a:ea typeface="+mn-ea"/>
                <a:sym typeface="Wingdings" panose="05000000000000000000" pitchFamily="2" charset="2"/>
              </a:rPr>
              <a:t>high pass-through voltage (</a:t>
            </a:r>
            <a:r>
              <a:rPr lang="en-US" sz="2400" i="1" spc="-150" dirty="0" err="1">
                <a:solidFill>
                  <a:srgbClr val="FF0000"/>
                </a:solidFill>
                <a:ea typeface="+mn-ea"/>
                <a:sym typeface="Wingdings" panose="05000000000000000000" pitchFamily="2" charset="2"/>
              </a:rPr>
              <a:t>V</a:t>
            </a:r>
            <a:r>
              <a:rPr lang="en-US" sz="2400" i="1" spc="-150" baseline="-25000" dirty="0" err="1">
                <a:solidFill>
                  <a:srgbClr val="FF0000"/>
                </a:solidFill>
                <a:ea typeface="+mn-ea"/>
                <a:sym typeface="Wingdings" panose="05000000000000000000" pitchFamily="2" charset="2"/>
              </a:rPr>
              <a:t>pass</a:t>
            </a:r>
            <a:r>
              <a:rPr lang="en-US" sz="2400" i="1" spc="-150" dirty="0">
                <a:solidFill>
                  <a:srgbClr val="FF0000"/>
                </a:solidFill>
                <a:ea typeface="+mn-ea"/>
                <a:sym typeface="Wingdings" panose="05000000000000000000" pitchFamily="2" charset="2"/>
              </a:rPr>
              <a:t>)</a:t>
            </a:r>
            <a:r>
              <a:rPr lang="en-US" sz="2400" spc="-150" dirty="0">
                <a:solidFill>
                  <a:prstClr val="black"/>
                </a:solidFill>
                <a:ea typeface="+mn-ea"/>
                <a:sym typeface="Wingdings" panose="05000000000000000000" pitchFamily="2" charset="2"/>
              </a:rPr>
              <a:t> to multiple pages on a </a:t>
            </a:r>
            <a:r>
              <a:rPr lang="en-US" sz="2400" spc="-150" dirty="0" smtClean="0">
                <a:solidFill>
                  <a:prstClr val="black"/>
                </a:solidFill>
                <a:ea typeface="+mn-ea"/>
                <a:sym typeface="Wingdings" panose="05000000000000000000" pitchFamily="2" charset="2"/>
              </a:rPr>
              <a:t>read</a:t>
            </a:r>
          </a:p>
          <a:p>
            <a:pPr marL="365760" lvl="1" eaLnBrk="1" fontAlgn="auto" hangingPunct="1">
              <a:spcAft>
                <a:spcPts val="0"/>
              </a:spcAft>
              <a:buClr>
                <a:prstClr val="black"/>
              </a:buClr>
              <a:buFont typeface="Arial" pitchFamily="34" charset="0"/>
              <a:buChar char="–"/>
              <a:defRPr/>
            </a:pPr>
            <a:r>
              <a:rPr lang="en-US" sz="2400" spc="-150" dirty="0" smtClean="0">
                <a:solidFill>
                  <a:prstClr val="black"/>
                </a:solidFill>
                <a:ea typeface="+mn-ea"/>
              </a:rPr>
              <a:t>Repeated application of </a:t>
            </a:r>
            <a:r>
              <a:rPr lang="en-US" sz="2400" i="1" spc="-150" dirty="0" err="1" smtClean="0">
                <a:solidFill>
                  <a:srgbClr val="FF0000"/>
                </a:solidFill>
                <a:sym typeface="Wingdings" panose="05000000000000000000" pitchFamily="2" charset="2"/>
              </a:rPr>
              <a:t>V</a:t>
            </a:r>
            <a:r>
              <a:rPr lang="en-US" sz="2400" i="1" spc="-150" baseline="-25000" dirty="0" err="1" smtClean="0">
                <a:solidFill>
                  <a:srgbClr val="FF0000"/>
                </a:solidFill>
                <a:sym typeface="Wingdings" panose="05000000000000000000" pitchFamily="2" charset="2"/>
              </a:rPr>
              <a:t>pass</a:t>
            </a:r>
            <a:r>
              <a:rPr lang="en-US" sz="2400" spc="-150" dirty="0">
                <a:solidFill>
                  <a:srgbClr val="FF0000"/>
                </a:solidFill>
                <a:ea typeface="+mn-ea"/>
                <a:sym typeface="Wingdings" panose="05000000000000000000" pitchFamily="2" charset="2"/>
              </a:rPr>
              <a:t> </a:t>
            </a:r>
            <a:r>
              <a:rPr lang="en-US" sz="2400" spc="-150" dirty="0" smtClean="0">
                <a:solidFill>
                  <a:srgbClr val="FF0000"/>
                </a:solidFill>
                <a:ea typeface="+mn-ea"/>
              </a:rPr>
              <a:t>can alter stored values in unread pages</a:t>
            </a:r>
            <a:endParaRPr lang="en-US" sz="2400" spc="-150" dirty="0">
              <a:solidFill>
                <a:srgbClr val="FF0000"/>
              </a:solidFill>
              <a:ea typeface="+mn-ea"/>
            </a:endParaRPr>
          </a:p>
          <a:p>
            <a:pPr marL="182880" indent="-182880" eaLnBrk="1" fontAlgn="auto" hangingPunct="1">
              <a:spcAft>
                <a:spcPts val="0"/>
              </a:spcAft>
              <a:buClr>
                <a:prstClr val="black"/>
              </a:buClr>
              <a:buFont typeface="Arial" pitchFamily="34" charset="0"/>
              <a:buChar char="•"/>
              <a:defRPr/>
            </a:pPr>
            <a:endParaRPr lang="en-US" sz="800" dirty="0" smtClean="0">
              <a:solidFill>
                <a:prstClr val="black"/>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dirty="0" smtClean="0">
                <a:solidFill>
                  <a:prstClr val="black"/>
                </a:solidFill>
                <a:ea typeface="+mn-ea"/>
                <a:cs typeface="+mn-cs"/>
              </a:rPr>
              <a:t>We </a:t>
            </a:r>
            <a:r>
              <a:rPr lang="en-US" sz="2800" b="1" dirty="0">
                <a:solidFill>
                  <a:srgbClr val="0000FF"/>
                </a:solidFill>
                <a:ea typeface="+mn-ea"/>
                <a:cs typeface="+mn-cs"/>
              </a:rPr>
              <a:t>characterize read disturb </a:t>
            </a:r>
            <a:r>
              <a:rPr lang="en-US" sz="2800" dirty="0">
                <a:solidFill>
                  <a:prstClr val="black"/>
                </a:solidFill>
                <a:ea typeface="+mn-ea"/>
                <a:cs typeface="+mn-cs"/>
              </a:rPr>
              <a:t>on real NAND flash chips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Slightly </a:t>
            </a:r>
            <a:r>
              <a:rPr lang="en-US" sz="2400" dirty="0">
                <a:solidFill>
                  <a:srgbClr val="0000FF"/>
                </a:solidFill>
                <a:ea typeface="+mn-ea"/>
              </a:rPr>
              <a:t>lowering </a:t>
            </a:r>
            <a:r>
              <a:rPr lang="en-US" sz="2400" dirty="0" err="1">
                <a:solidFill>
                  <a:srgbClr val="0000FF"/>
                </a:solidFill>
                <a:ea typeface="+mn-ea"/>
              </a:rPr>
              <a:t>V</a:t>
            </a:r>
            <a:r>
              <a:rPr lang="en-US" sz="2400" baseline="-25000" dirty="0" err="1">
                <a:solidFill>
                  <a:srgbClr val="0000FF"/>
                </a:solidFill>
                <a:ea typeface="+mn-ea"/>
              </a:rPr>
              <a:t>pass</a:t>
            </a:r>
            <a:r>
              <a:rPr lang="en-US" sz="2400" dirty="0">
                <a:solidFill>
                  <a:prstClr val="black"/>
                </a:solidFill>
                <a:ea typeface="+mn-ea"/>
              </a:rPr>
              <a:t> </a:t>
            </a:r>
            <a:r>
              <a:rPr lang="en-US" sz="2400" dirty="0">
                <a:solidFill>
                  <a:srgbClr val="0000FF"/>
                </a:solidFill>
                <a:ea typeface="+mn-ea"/>
              </a:rPr>
              <a:t>greatly reduces read disturb errors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Some flash cells are </a:t>
            </a:r>
            <a:r>
              <a:rPr lang="en-US" sz="2400" dirty="0">
                <a:solidFill>
                  <a:srgbClr val="0000FF"/>
                </a:solidFill>
                <a:ea typeface="+mn-ea"/>
              </a:rPr>
              <a:t>more </a:t>
            </a:r>
            <a:r>
              <a:rPr lang="en-US" sz="2400" dirty="0" smtClean="0">
                <a:solidFill>
                  <a:srgbClr val="0000FF"/>
                </a:solidFill>
                <a:ea typeface="+mn-ea"/>
              </a:rPr>
              <a:t>prone to </a:t>
            </a:r>
            <a:r>
              <a:rPr lang="en-US" sz="2400" dirty="0">
                <a:solidFill>
                  <a:srgbClr val="0000FF"/>
                </a:solidFill>
                <a:ea typeface="+mn-ea"/>
              </a:rPr>
              <a:t>read disturb</a:t>
            </a:r>
            <a:endParaRPr lang="en-US" sz="2400" dirty="0">
              <a:solidFill>
                <a:prstClr val="black"/>
              </a:solidFill>
              <a:ea typeface="+mn-ea"/>
            </a:endParaRPr>
          </a:p>
          <a:p>
            <a:pPr marL="182880" indent="-182880" eaLnBrk="1" fontAlgn="auto" hangingPunct="1">
              <a:spcAft>
                <a:spcPts val="0"/>
              </a:spcAft>
              <a:buClr>
                <a:prstClr val="black"/>
              </a:buClr>
              <a:buFont typeface="Arial" pitchFamily="34" charset="0"/>
              <a:buChar char="•"/>
              <a:defRPr/>
            </a:pPr>
            <a:endParaRPr lang="en-US" sz="800" b="1" dirty="0" smtClean="0">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smtClean="0">
                <a:ea typeface="+mn-ea"/>
                <a:cs typeface="+mn-cs"/>
              </a:rPr>
              <a:t>Technique </a:t>
            </a:r>
            <a:r>
              <a:rPr lang="en-US" sz="2800" b="1" dirty="0">
                <a:ea typeface="+mn-ea"/>
                <a:cs typeface="+mn-cs"/>
              </a:rPr>
              <a:t>1:</a:t>
            </a:r>
            <a:r>
              <a:rPr lang="en-US" sz="2800" dirty="0">
                <a:solidFill>
                  <a:srgbClr val="00B050"/>
                </a:solidFill>
                <a:ea typeface="+mn-ea"/>
                <a:cs typeface="+mn-cs"/>
              </a:rPr>
              <a:t> </a:t>
            </a:r>
            <a:r>
              <a:rPr lang="en-US" sz="2800" dirty="0">
                <a:solidFill>
                  <a:srgbClr val="0000FF"/>
                </a:solidFill>
                <a:ea typeface="+mn-ea"/>
                <a:cs typeface="+mn-cs"/>
              </a:rPr>
              <a:t>Mitigate</a:t>
            </a:r>
            <a:r>
              <a:rPr lang="en-US" sz="2800" dirty="0">
                <a:solidFill>
                  <a:prstClr val="black"/>
                </a:solidFill>
                <a:ea typeface="+mn-ea"/>
                <a:cs typeface="+mn-cs"/>
              </a:rPr>
              <a:t> read disturb errors online</a:t>
            </a:r>
          </a:p>
          <a:p>
            <a:pPr marL="365760" lvl="1" eaLnBrk="1" fontAlgn="auto" hangingPunct="1">
              <a:spcAft>
                <a:spcPts val="0"/>
              </a:spcAft>
              <a:buClr>
                <a:prstClr val="black"/>
              </a:buClr>
              <a:buFont typeface="Arial" pitchFamily="34" charset="0"/>
              <a:buChar char="–"/>
              <a:defRPr/>
            </a:pPr>
            <a:r>
              <a:rPr lang="en-US" sz="2400" b="1" i="1" dirty="0" err="1">
                <a:solidFill>
                  <a:srgbClr val="0000FF"/>
                </a:solidFill>
                <a:ea typeface="+mn-ea"/>
              </a:rPr>
              <a:t>V</a:t>
            </a:r>
            <a:r>
              <a:rPr lang="en-US" sz="2400" b="1" i="1" baseline="-25000" dirty="0" err="1">
                <a:solidFill>
                  <a:srgbClr val="0000FF"/>
                </a:solidFill>
                <a:ea typeface="+mn-ea"/>
              </a:rPr>
              <a:t>pass</a:t>
            </a:r>
            <a:r>
              <a:rPr lang="en-US" sz="2400" b="1" i="1" dirty="0">
                <a:solidFill>
                  <a:srgbClr val="0000FF"/>
                </a:solidFill>
                <a:ea typeface="+mn-ea"/>
              </a:rPr>
              <a:t> Tuning</a:t>
            </a:r>
            <a:r>
              <a:rPr lang="en-US" sz="2400" dirty="0">
                <a:solidFill>
                  <a:srgbClr val="0000FF"/>
                </a:solidFill>
                <a:ea typeface="+mn-ea"/>
              </a:rPr>
              <a:t> </a:t>
            </a:r>
            <a:r>
              <a:rPr lang="en-US" sz="2400" dirty="0">
                <a:solidFill>
                  <a:prstClr val="black"/>
                </a:solidFill>
                <a:ea typeface="+mn-ea"/>
              </a:rPr>
              <a:t>dynamically finds and applies a lowered </a:t>
            </a:r>
            <a:r>
              <a:rPr lang="en-US" sz="2400" dirty="0" err="1" smtClean="0">
                <a:solidFill>
                  <a:prstClr val="black"/>
                </a:solidFill>
                <a:ea typeface="+mn-ea"/>
              </a:rPr>
              <a:t>V</a:t>
            </a:r>
            <a:r>
              <a:rPr lang="en-US" sz="2400" baseline="-25000" dirty="0" err="1" smtClean="0">
                <a:solidFill>
                  <a:prstClr val="black"/>
                </a:solidFill>
                <a:ea typeface="+mn-ea"/>
              </a:rPr>
              <a:t>pass</a:t>
            </a:r>
            <a:r>
              <a:rPr lang="en-US" sz="2400" baseline="-25000" dirty="0" smtClean="0">
                <a:solidFill>
                  <a:prstClr val="black"/>
                </a:solidFill>
                <a:ea typeface="+mn-ea"/>
              </a:rPr>
              <a:t> </a:t>
            </a:r>
            <a:r>
              <a:rPr lang="en-US" sz="2400" dirty="0" smtClean="0">
                <a:solidFill>
                  <a:prstClr val="black"/>
                </a:solidFill>
                <a:ea typeface="+mn-ea"/>
              </a:rPr>
              <a:t>per block</a:t>
            </a:r>
            <a:endParaRPr lang="en-US" sz="2400" dirty="0">
              <a:solidFill>
                <a:prstClr val="black"/>
              </a:solidFill>
              <a:ea typeface="+mn-ea"/>
            </a:endParaRP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Flash memory </a:t>
            </a:r>
            <a:r>
              <a:rPr lang="en-US" sz="2400" dirty="0">
                <a:solidFill>
                  <a:srgbClr val="00B050"/>
                </a:solidFill>
                <a:ea typeface="+mn-ea"/>
              </a:rPr>
              <a:t>lifetime improves by 21%</a:t>
            </a:r>
          </a:p>
          <a:p>
            <a:pPr marL="182880" indent="-182880" eaLnBrk="1" fontAlgn="auto" hangingPunct="1">
              <a:spcAft>
                <a:spcPts val="0"/>
              </a:spcAft>
              <a:buClr>
                <a:prstClr val="black"/>
              </a:buClr>
              <a:buFont typeface="Arial" pitchFamily="34" charset="0"/>
              <a:buChar char="•"/>
              <a:defRPr/>
            </a:pPr>
            <a:endParaRPr lang="en-US" sz="800" b="1" dirty="0" smtClean="0">
              <a:solidFill>
                <a:srgbClr val="000000"/>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smtClean="0">
                <a:solidFill>
                  <a:srgbClr val="000000"/>
                </a:solidFill>
                <a:ea typeface="+mn-ea"/>
                <a:cs typeface="+mn-cs"/>
              </a:rPr>
              <a:t>Technique </a:t>
            </a:r>
            <a:r>
              <a:rPr lang="en-US" sz="2800" b="1" dirty="0">
                <a:solidFill>
                  <a:srgbClr val="000000"/>
                </a:solidFill>
                <a:ea typeface="+mn-ea"/>
                <a:cs typeface="+mn-cs"/>
              </a:rPr>
              <a:t>2:</a:t>
            </a:r>
            <a:r>
              <a:rPr lang="en-US" sz="2800" dirty="0">
                <a:solidFill>
                  <a:srgbClr val="00B050"/>
                </a:solidFill>
                <a:ea typeface="+mn-ea"/>
                <a:cs typeface="+mn-cs"/>
              </a:rPr>
              <a:t> </a:t>
            </a:r>
            <a:r>
              <a:rPr lang="en-US" sz="2800" dirty="0">
                <a:solidFill>
                  <a:srgbClr val="0000FF"/>
                </a:solidFill>
                <a:ea typeface="+mn-ea"/>
                <a:cs typeface="+mn-cs"/>
              </a:rPr>
              <a:t>Recover</a:t>
            </a:r>
            <a:r>
              <a:rPr lang="en-US" sz="2800" dirty="0">
                <a:solidFill>
                  <a:srgbClr val="00B050"/>
                </a:solidFill>
                <a:ea typeface="+mn-ea"/>
                <a:cs typeface="+mn-cs"/>
              </a:rPr>
              <a:t> </a:t>
            </a:r>
            <a:r>
              <a:rPr lang="en-US" sz="2800" dirty="0">
                <a:solidFill>
                  <a:prstClr val="black"/>
                </a:solidFill>
                <a:ea typeface="+mn-ea"/>
                <a:cs typeface="+mn-cs"/>
              </a:rPr>
              <a:t>after failure to prevent data loss</a:t>
            </a:r>
          </a:p>
          <a:p>
            <a:pPr marL="365760" lvl="1" eaLnBrk="1" fontAlgn="auto" hangingPunct="1">
              <a:spcAft>
                <a:spcPts val="0"/>
              </a:spcAft>
              <a:buClr>
                <a:prstClr val="black"/>
              </a:buClr>
              <a:buFont typeface="Arial" pitchFamily="34" charset="0"/>
              <a:buChar char="–"/>
              <a:defRPr/>
            </a:pPr>
            <a:r>
              <a:rPr lang="en-US" sz="2400" b="1" i="1" dirty="0">
                <a:solidFill>
                  <a:srgbClr val="0000FF"/>
                </a:solidFill>
                <a:ea typeface="+mn-ea"/>
              </a:rPr>
              <a:t>Read Disturb Oriented Error Recovery</a:t>
            </a:r>
            <a:r>
              <a:rPr lang="en-US" sz="2400" dirty="0">
                <a:solidFill>
                  <a:srgbClr val="0000FF"/>
                </a:solidFill>
                <a:ea typeface="+mn-ea"/>
              </a:rPr>
              <a:t> </a:t>
            </a:r>
            <a:r>
              <a:rPr lang="en-US" sz="2400" dirty="0">
                <a:solidFill>
                  <a:prstClr val="black"/>
                </a:solidFill>
                <a:ea typeface="+mn-ea"/>
              </a:rPr>
              <a:t>(RDR) selectively corrects cells more susceptible to read disturb errors</a:t>
            </a:r>
          </a:p>
          <a:p>
            <a:pPr marL="365760" lvl="1" eaLnBrk="1" fontAlgn="auto" hangingPunct="1">
              <a:spcAft>
                <a:spcPts val="0"/>
              </a:spcAft>
              <a:buClr>
                <a:prstClr val="black"/>
              </a:buClr>
              <a:buFont typeface="Arial" pitchFamily="34" charset="0"/>
              <a:buChar char="–"/>
              <a:defRPr/>
            </a:pPr>
            <a:r>
              <a:rPr lang="en-US" sz="2400" dirty="0">
                <a:solidFill>
                  <a:srgbClr val="00B050"/>
                </a:solidFill>
                <a:ea typeface="+mn-ea"/>
              </a:rPr>
              <a:t>Reduces raw bit error rate</a:t>
            </a:r>
            <a:r>
              <a:rPr lang="en-US" sz="2400" b="1" dirty="0">
                <a:solidFill>
                  <a:srgbClr val="00B050"/>
                </a:solidFill>
                <a:ea typeface="+mn-ea"/>
              </a:rPr>
              <a:t> </a:t>
            </a:r>
            <a:r>
              <a:rPr lang="en-US" sz="2400" dirty="0">
                <a:solidFill>
                  <a:srgbClr val="00B050"/>
                </a:solidFill>
                <a:ea typeface="+mn-ea"/>
              </a:rPr>
              <a:t>(RBER) by up to 36%</a:t>
            </a:r>
          </a:p>
        </p:txBody>
      </p:sp>
      <p:sp>
        <p:nvSpPr>
          <p:cNvPr id="25702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19C2D1-B1A1-A048-8394-5D276675F714}" type="slidenum">
              <a:rPr lang="en-US" sz="1200">
                <a:solidFill>
                  <a:srgbClr val="898989"/>
                </a:solidFill>
                <a:latin typeface="Calibri" charset="0"/>
              </a:rPr>
              <a:pPr eaLnBrk="1" hangingPunct="1"/>
              <a:t>79</a:t>
            </a:fld>
            <a:endParaRPr lang="en-US" sz="1200">
              <a:solidFill>
                <a:srgbClr val="898989"/>
              </a:solidFill>
              <a:latin typeface="Calibri" charset="0"/>
            </a:endParaRPr>
          </a:p>
        </p:txBody>
      </p:sp>
      <p:pic>
        <p:nvPicPr>
          <p:cNvPr id="257028"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9953535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4801593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smtClean="0">
                <a:latin typeface="Garamond" charset="0"/>
              </a:rPr>
              <a:t>More on Flash Read Disturb Errors</a:t>
            </a:r>
            <a:endParaRPr lang="en-US" dirty="0">
              <a:latin typeface="Garamond" charset="0"/>
            </a:endParaRPr>
          </a:p>
        </p:txBody>
      </p:sp>
      <p:sp>
        <p:nvSpPr>
          <p:cNvPr id="256002" name="Content Placeholder 2"/>
          <p:cNvSpPr>
            <a:spLocks noGrp="1"/>
          </p:cNvSpPr>
          <p:nvPr>
            <p:ph idx="1"/>
          </p:nvPr>
        </p:nvSpPr>
        <p:spPr>
          <a:xfrm>
            <a:off x="228600" y="1055688"/>
            <a:ext cx="8610600" cy="5192712"/>
          </a:xfrm>
        </p:spPr>
        <p:txBody>
          <a:bodyPr/>
          <a:lstStyle/>
          <a:p>
            <a:r>
              <a:rPr lang="en-US" sz="2200" dirty="0" smtClean="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Yixin</a:t>
            </a:r>
            <a:r>
              <a:rPr lang="en-US" sz="2200" dirty="0">
                <a:latin typeface="Tahoma" charset="0"/>
              </a:rPr>
              <a:t> </a:t>
            </a:r>
            <a:r>
              <a:rPr lang="en-US" sz="2200" dirty="0" err="1">
                <a:latin typeface="Tahoma" charset="0"/>
              </a:rPr>
              <a:t>Luo</a:t>
            </a:r>
            <a:r>
              <a:rPr lang="en-US" sz="2200" dirty="0">
                <a:latin typeface="Tahoma" charset="0"/>
              </a:rPr>
              <a:t>, </a:t>
            </a:r>
            <a:r>
              <a:rPr lang="en-US" sz="2200" dirty="0" err="1">
                <a:latin typeface="Tahoma" charset="0"/>
              </a:rPr>
              <a:t>Saugata</a:t>
            </a:r>
            <a:r>
              <a:rPr lang="en-US" sz="2200" dirty="0">
                <a:latin typeface="Tahoma" charset="0"/>
              </a:rPr>
              <a:t> </a:t>
            </a:r>
            <a:r>
              <a:rPr lang="en-US" sz="2200" dirty="0" err="1">
                <a:latin typeface="Tahoma" charset="0"/>
              </a:rPr>
              <a:t>Ghose</a:t>
            </a:r>
            <a:r>
              <a:rPr lang="en-US" sz="2200" dirty="0">
                <a:latin typeface="Tahoma" charset="0"/>
              </a:rPr>
              <a:t>, Erich F. </a:t>
            </a:r>
            <a:r>
              <a:rPr lang="en-US" sz="2200" dirty="0" err="1">
                <a:latin typeface="Tahoma" charset="0"/>
              </a:rPr>
              <a:t>Haratsch</a:t>
            </a:r>
            <a:r>
              <a:rPr lang="en-US" sz="2200" dirty="0">
                <a:latin typeface="Tahoma" charset="0"/>
              </a:rPr>
              <a:t>, Ken Mai, and Onur Mutlu,</a:t>
            </a:r>
            <a:br>
              <a:rPr lang="en-US" sz="2200" dirty="0">
                <a:latin typeface="Tahoma" charset="0"/>
              </a:rPr>
            </a:br>
            <a:r>
              <a:rPr lang="en-US" sz="2200" b="1" dirty="0">
                <a:latin typeface="Tahoma" charset="0"/>
                <a:hlinkClick r:id="rId2"/>
              </a:rPr>
              <a:t>"Read Disturb Errors in MLC NAND Flash Memory: Characterization and Mitigation"</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45th Annual IEEE/IFIP International Conference on Dependable Systems and Networks</a:t>
            </a:r>
            <a:r>
              <a:rPr lang="en-US" sz="2200" i="1" dirty="0">
                <a:latin typeface="Tahoma" charset="0"/>
              </a:rPr>
              <a:t> (</a:t>
            </a:r>
            <a:r>
              <a:rPr lang="en-US" sz="2200" b="1" i="1" dirty="0">
                <a:latin typeface="Tahoma" charset="0"/>
              </a:rPr>
              <a:t>DSN</a:t>
            </a:r>
            <a:r>
              <a:rPr lang="en-US" sz="2200" i="1" dirty="0">
                <a:latin typeface="Tahoma" charset="0"/>
              </a:rPr>
              <a:t>)</a:t>
            </a:r>
            <a:r>
              <a:rPr lang="en-US" sz="2200" dirty="0">
                <a:latin typeface="Tahoma" charset="0"/>
              </a:rPr>
              <a:t>, Rio de Janeiro, Brazil, June 2015. </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8D43E4-1AEE-4448-972F-6510E7266E37}" type="slidenum">
              <a:rPr lang="en-US" sz="1600">
                <a:solidFill>
                  <a:srgbClr val="000000"/>
                </a:solidFill>
                <a:latin typeface="Garamond" charset="0"/>
              </a:rPr>
              <a:pPr eaLnBrk="1" hangingPunct="1"/>
              <a:t>80</a:t>
            </a:fld>
            <a:endParaRPr lang="en-US" sz="1600">
              <a:solidFill>
                <a:srgbClr val="000000"/>
              </a:solidFill>
              <a:latin typeface="Garamond" charset="0"/>
            </a:endParaRPr>
          </a:p>
        </p:txBody>
      </p:sp>
      <p:pic>
        <p:nvPicPr>
          <p:cNvPr id="2" name="Picture 1"/>
          <p:cNvPicPr>
            <a:picLocks noChangeAspect="1"/>
          </p:cNvPicPr>
          <p:nvPr/>
        </p:nvPicPr>
        <p:blipFill>
          <a:blip r:embed="rId4"/>
          <a:stretch>
            <a:fillRect/>
          </a:stretch>
        </p:blipFill>
        <p:spPr>
          <a:xfrm>
            <a:off x="0" y="4213019"/>
            <a:ext cx="9144000" cy="1808269"/>
          </a:xfrm>
          <a:prstGeom prst="rect">
            <a:avLst/>
          </a:prstGeom>
        </p:spPr>
      </p:pic>
    </p:spTree>
    <p:extLst>
      <p:ext uri="{BB962C8B-B14F-4D97-AF65-F5344CB8AC3E}">
        <p14:creationId xmlns:p14="http://schemas.microsoft.com/office/powerpoint/2010/main" val="101027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Flash SSD Error Analysis</a:t>
            </a:r>
            <a:endParaRPr lang="en-US" dirty="0"/>
          </a:p>
        </p:txBody>
      </p:sp>
      <p:sp>
        <p:nvSpPr>
          <p:cNvPr id="3" name="Content Placeholder 2"/>
          <p:cNvSpPr>
            <a:spLocks noGrp="1"/>
          </p:cNvSpPr>
          <p:nvPr>
            <p:ph idx="1"/>
          </p:nvPr>
        </p:nvSpPr>
        <p:spPr/>
        <p:txBody>
          <a:bodyPr/>
          <a:lstStyle/>
          <a:p>
            <a:r>
              <a:rPr lang="en-US" dirty="0" smtClean="0">
                <a:solidFill>
                  <a:srgbClr val="0000FF"/>
                </a:solidFill>
              </a:rPr>
              <a:t>First large-scale field study of flash memory errors</a:t>
            </a:r>
          </a:p>
          <a:p>
            <a:endParaRPr lang="en-US" sz="2200" dirty="0" smtClean="0">
              <a:solidFill>
                <a:srgbClr val="0000FF"/>
              </a:solidFill>
            </a:endParaRPr>
          </a:p>
          <a:p>
            <a:r>
              <a:rPr lang="en-US" sz="2000" dirty="0" smtClean="0"/>
              <a:t>Justin </a:t>
            </a:r>
            <a:r>
              <a:rPr lang="en-US" sz="2000" dirty="0"/>
              <a:t>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 </a:t>
            </a:r>
            <a:endParaRPr lang="en-US" sz="2000" dirty="0" smtClean="0"/>
          </a:p>
          <a:p>
            <a:endParaRPr lang="en-US" sz="2200" dirty="0"/>
          </a:p>
          <a:p>
            <a:endParaRPr lang="en-US" sz="2200" dirty="0" smtClean="0"/>
          </a:p>
          <a:p>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81</a:t>
            </a:fld>
            <a:endParaRPr lang="en-US"/>
          </a:p>
        </p:txBody>
      </p:sp>
      <p:pic>
        <p:nvPicPr>
          <p:cNvPr id="5" name="Picture 4"/>
          <p:cNvPicPr>
            <a:picLocks noChangeAspect="1"/>
          </p:cNvPicPr>
          <p:nvPr/>
        </p:nvPicPr>
        <p:blipFill>
          <a:blip r:embed="rId10"/>
          <a:stretch>
            <a:fillRect/>
          </a:stretch>
        </p:blipFill>
        <p:spPr>
          <a:xfrm>
            <a:off x="0" y="4725144"/>
            <a:ext cx="9144000" cy="1313234"/>
          </a:xfrm>
          <a:prstGeom prst="rect">
            <a:avLst/>
          </a:prstGeom>
        </p:spPr>
      </p:pic>
    </p:spTree>
    <p:extLst>
      <p:ext uri="{BB962C8B-B14F-4D97-AF65-F5344CB8AC3E}">
        <p14:creationId xmlns:p14="http://schemas.microsoft.com/office/powerpoint/2010/main" val="20854274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Another Time: NAND Flash Vulnerabilities</a:t>
            </a:r>
          </a:p>
        </p:txBody>
      </p:sp>
      <p:sp>
        <p:nvSpPr>
          <p:cNvPr id="3" name="Content Placeholder 2"/>
          <p:cNvSpPr>
            <a:spLocks noGrp="1"/>
          </p:cNvSpPr>
          <p:nvPr>
            <p:ph idx="1"/>
          </p:nvPr>
        </p:nvSpPr>
        <p:spPr>
          <a:xfrm>
            <a:off x="228600" y="908720"/>
            <a:ext cx="8915400" cy="5256584"/>
          </a:xfrm>
        </p:spPr>
        <p:txBody>
          <a:bodyPr/>
          <a:lstStyle/>
          <a:p>
            <a:r>
              <a:rPr lang="en-US" sz="1800" dirty="0" smtClean="0"/>
              <a:t>Onur Mutlu,</a:t>
            </a:r>
            <a:r>
              <a:rPr lang="en-US" sz="1800" dirty="0"/>
              <a:t/>
            </a:r>
            <a:br>
              <a:rPr lang="en-US" sz="1800" dirty="0"/>
            </a:br>
            <a:r>
              <a:rPr lang="en-US" sz="1800" b="1" dirty="0" smtClean="0">
                <a:hlinkClick r:id="rId2"/>
              </a:rPr>
              <a:t>"</a:t>
            </a:r>
            <a:r>
              <a:rPr lang="en-US" sz="1800" b="1" dirty="0">
                <a:hlinkClick r:id="rId2"/>
              </a:rPr>
              <a:t>Error Analysis and Management for MLC NAND Flash Memory"</a:t>
            </a:r>
            <a:r>
              <a:rPr lang="en-US" sz="1800" dirty="0"/>
              <a:t/>
            </a:r>
            <a:br>
              <a:rPr lang="en-US" sz="1800" dirty="0"/>
            </a:br>
            <a:r>
              <a:rPr lang="en-US" sz="1800" i="1" dirty="0"/>
              <a:t>Technical talk at </a:t>
            </a:r>
            <a:r>
              <a:rPr lang="en-US" sz="1800" i="1" dirty="0">
                <a:hlinkClick r:id="rId3"/>
              </a:rPr>
              <a:t>Flash Memory Summit 2014</a:t>
            </a:r>
            <a:r>
              <a:rPr lang="en-US" sz="1800" i="1" dirty="0"/>
              <a:t> (</a:t>
            </a:r>
            <a:r>
              <a:rPr lang="en-US" sz="1800" b="1" i="1" dirty="0"/>
              <a:t>FMS</a:t>
            </a:r>
            <a:r>
              <a:rPr lang="en-US" sz="1800" i="1" dirty="0"/>
              <a:t>)</a:t>
            </a:r>
            <a:r>
              <a:rPr lang="en-US" sz="1800" dirty="0"/>
              <a:t>, Santa Clara, CA, August 2014. </a:t>
            </a:r>
            <a:r>
              <a:rPr lang="en-US" sz="1800" dirty="0">
                <a:hlinkClick r:id="rId4"/>
              </a:rPr>
              <a:t>Slides (ppt)</a:t>
            </a:r>
            <a:r>
              <a:rPr lang="en-US" sz="1800" dirty="0"/>
              <a:t> </a:t>
            </a:r>
            <a:r>
              <a:rPr lang="en-US" sz="1800" dirty="0">
                <a:hlinkClick r:id="rId2"/>
              </a:rPr>
              <a:t>(pdf)</a:t>
            </a:r>
            <a:r>
              <a:rPr lang="en-US" sz="1800" dirty="0"/>
              <a:t> </a:t>
            </a:r>
            <a:endParaRPr lang="en-US" sz="1800" dirty="0" smtClean="0"/>
          </a:p>
          <a:p>
            <a:endParaRPr lang="en-US" sz="1400" dirty="0" smtClean="0"/>
          </a:p>
          <a:p>
            <a:endParaRPr lang="en-US" sz="100" dirty="0" smtClean="0"/>
          </a:p>
          <a:p>
            <a:endParaRPr lang="en-US" sz="300" dirty="0"/>
          </a:p>
          <a:p>
            <a:pPr marL="0" indent="0">
              <a:buNone/>
            </a:pPr>
            <a:r>
              <a:rPr lang="en-US" sz="1300" dirty="0" err="1" smtClean="0"/>
              <a:t>Cai</a:t>
            </a:r>
            <a:r>
              <a:rPr lang="en-US" sz="1300" dirty="0"/>
              <a:t>+, “</a:t>
            </a:r>
            <a:r>
              <a:rPr lang="en-US" sz="1300" dirty="0">
                <a:solidFill>
                  <a:srgbClr val="0000FF"/>
                </a:solidFill>
              </a:rPr>
              <a:t>Error Patterns in MLC NAND Flash Memory: Measurement, Characterization, and </a:t>
            </a:r>
            <a:r>
              <a:rPr lang="en-US" sz="1300" dirty="0" smtClean="0">
                <a:solidFill>
                  <a:srgbClr val="0000FF"/>
                </a:solidFill>
              </a:rPr>
              <a:t>Analysis</a:t>
            </a:r>
            <a:r>
              <a:rPr lang="en-US" sz="1300" dirty="0" smtClean="0"/>
              <a:t>,</a:t>
            </a:r>
            <a:r>
              <a:rPr lang="en-US" sz="1300" dirty="0"/>
              <a:t>” DATE 2012</a:t>
            </a:r>
            <a:r>
              <a:rPr lang="en-US" sz="1300" dirty="0" smtClean="0"/>
              <a:t>.</a:t>
            </a:r>
          </a:p>
          <a:p>
            <a:pPr marL="0" indent="0">
              <a:buNone/>
            </a:pPr>
            <a:r>
              <a:rPr lang="en-US" sz="1300" dirty="0" err="1" smtClean="0"/>
              <a:t>Cai</a:t>
            </a:r>
            <a:r>
              <a:rPr lang="en-US" sz="1300" dirty="0"/>
              <a:t>+, “</a:t>
            </a:r>
            <a:r>
              <a:rPr lang="en-US" sz="1300" dirty="0">
                <a:solidFill>
                  <a:srgbClr val="0000FF"/>
                </a:solidFill>
              </a:rPr>
              <a:t>Flash Correct-and-Refresh: Retention-Aware Error Management for Increased Flash Memory </a:t>
            </a:r>
            <a:r>
              <a:rPr lang="en-US" sz="1300" dirty="0" smtClean="0">
                <a:solidFill>
                  <a:srgbClr val="0000FF"/>
                </a:solidFill>
              </a:rPr>
              <a:t>Lifetime</a:t>
            </a:r>
            <a:r>
              <a:rPr lang="en-US" sz="1300" dirty="0" smtClean="0"/>
              <a:t>,” ICCD 2012.</a:t>
            </a:r>
          </a:p>
          <a:p>
            <a:pPr marL="0" indent="0">
              <a:buNone/>
            </a:pPr>
            <a:r>
              <a:rPr lang="en-US" sz="1300" dirty="0" err="1" smtClean="0"/>
              <a:t>Cai</a:t>
            </a:r>
            <a:r>
              <a:rPr lang="en-US" sz="1300" dirty="0"/>
              <a:t>+, “</a:t>
            </a:r>
            <a:r>
              <a:rPr lang="en-US" sz="1300" dirty="0">
                <a:solidFill>
                  <a:srgbClr val="0000FF"/>
                </a:solidFill>
              </a:rPr>
              <a:t>Threshold Voltage Distribution in MLC NAND Flash Memory: Characterization, Analysis and </a:t>
            </a:r>
            <a:r>
              <a:rPr lang="en-US" sz="1300" dirty="0" smtClean="0">
                <a:solidFill>
                  <a:srgbClr val="0000FF"/>
                </a:solidFill>
              </a:rPr>
              <a:t>Modeling</a:t>
            </a:r>
            <a:r>
              <a:rPr lang="en-US" sz="1300" dirty="0" smtClean="0"/>
              <a:t>,” DATE 2013.</a:t>
            </a:r>
          </a:p>
          <a:p>
            <a:pPr marL="0" indent="0">
              <a:buNone/>
            </a:pPr>
            <a:r>
              <a:rPr lang="en-US" sz="1300" dirty="0" err="1" smtClean="0"/>
              <a:t>Cai</a:t>
            </a:r>
            <a:r>
              <a:rPr lang="en-US" sz="1300" dirty="0"/>
              <a:t>+, “</a:t>
            </a:r>
            <a:r>
              <a:rPr lang="en-US" sz="1300" dirty="0">
                <a:solidFill>
                  <a:srgbClr val="0000FF"/>
                </a:solidFill>
              </a:rPr>
              <a:t>Error Analysis and Retention-Aware Error Management for NAND Flash </a:t>
            </a:r>
            <a:r>
              <a:rPr lang="en-US" sz="1300" dirty="0" smtClean="0">
                <a:solidFill>
                  <a:srgbClr val="0000FF"/>
                </a:solidFill>
              </a:rPr>
              <a:t>Memory</a:t>
            </a:r>
            <a:r>
              <a:rPr lang="en-US" sz="1300" dirty="0" smtClean="0"/>
              <a:t>,” Intel Technology Journal 2013.</a:t>
            </a:r>
          </a:p>
          <a:p>
            <a:pPr marL="0" indent="0">
              <a:buNone/>
            </a:pPr>
            <a:r>
              <a:rPr lang="en-US" sz="1300" dirty="0" err="1" smtClean="0"/>
              <a:t>Cai</a:t>
            </a:r>
            <a:r>
              <a:rPr lang="en-US" sz="1300" dirty="0"/>
              <a:t>+, “</a:t>
            </a:r>
            <a:r>
              <a:rPr lang="en-US" sz="1300" dirty="0">
                <a:solidFill>
                  <a:srgbClr val="0000FF"/>
                </a:solidFill>
              </a:rPr>
              <a:t>Program Interference in MLC NAND Flash Memory: Characterization, Modeling, and </a:t>
            </a:r>
            <a:r>
              <a:rPr lang="en-US" sz="1300" dirty="0" smtClean="0">
                <a:solidFill>
                  <a:srgbClr val="0000FF"/>
                </a:solidFill>
              </a:rPr>
              <a:t>Mitigation</a:t>
            </a:r>
            <a:r>
              <a:rPr lang="en-US" sz="1300" dirty="0" smtClean="0"/>
              <a:t>,” ICCD 2013.</a:t>
            </a:r>
          </a:p>
          <a:p>
            <a:pPr marL="0" indent="0">
              <a:buNone/>
            </a:pPr>
            <a:r>
              <a:rPr lang="en-US" sz="1300" dirty="0" err="1" smtClean="0"/>
              <a:t>Cai</a:t>
            </a:r>
            <a:r>
              <a:rPr lang="en-US" sz="1300" dirty="0"/>
              <a:t>+, “</a:t>
            </a:r>
            <a:r>
              <a:rPr lang="en-US" sz="1300" dirty="0">
                <a:solidFill>
                  <a:srgbClr val="0000FF"/>
                </a:solidFill>
              </a:rPr>
              <a:t>Neighbor-Cell Assisted Error Correction for MLC NAND Flash </a:t>
            </a:r>
            <a:r>
              <a:rPr lang="en-US" sz="1300" dirty="0" smtClean="0">
                <a:solidFill>
                  <a:srgbClr val="0000FF"/>
                </a:solidFill>
              </a:rPr>
              <a:t>Memories</a:t>
            </a:r>
            <a:r>
              <a:rPr lang="en-US" sz="1300" dirty="0" smtClean="0"/>
              <a:t>,” SIGMETRICS 2014.</a:t>
            </a:r>
          </a:p>
          <a:p>
            <a:pPr marL="0" indent="0">
              <a:buNone/>
            </a:pPr>
            <a:r>
              <a:rPr lang="en-US" sz="1300" dirty="0" err="1" smtClean="0"/>
              <a:t>Cai</a:t>
            </a:r>
            <a:r>
              <a:rPr lang="en-US" sz="1300" dirty="0"/>
              <a:t>+,</a:t>
            </a:r>
            <a:r>
              <a:rPr lang="en-US" sz="1300" dirty="0" smtClean="0"/>
              <a:t>”</a:t>
            </a:r>
            <a:r>
              <a:rPr lang="en-US" sz="1300" dirty="0" smtClean="0">
                <a:solidFill>
                  <a:srgbClr val="0000FF"/>
                </a:solidFill>
              </a:rPr>
              <a:t>Data </a:t>
            </a:r>
            <a:r>
              <a:rPr lang="en-US" sz="1300" dirty="0">
                <a:solidFill>
                  <a:srgbClr val="0000FF"/>
                </a:solidFill>
              </a:rPr>
              <a:t>Retention in MLC NAND Flash Memory: Characterization, Optimization and Recovery</a:t>
            </a:r>
            <a:r>
              <a:rPr lang="en-US" sz="1300" dirty="0"/>
              <a:t>,” HPCA 2015</a:t>
            </a:r>
            <a:r>
              <a:rPr lang="en-US" sz="1300" dirty="0" smtClean="0"/>
              <a:t>.</a:t>
            </a:r>
          </a:p>
          <a:p>
            <a:pPr marL="0" indent="0">
              <a:buNone/>
            </a:pPr>
            <a:r>
              <a:rPr lang="en-US" sz="1300" dirty="0" err="1" smtClean="0"/>
              <a:t>Cai</a:t>
            </a:r>
            <a:r>
              <a:rPr lang="en-US" sz="1300" dirty="0" smtClean="0"/>
              <a:t>+, “</a:t>
            </a:r>
            <a:r>
              <a:rPr lang="en-US" sz="1300" dirty="0">
                <a:solidFill>
                  <a:srgbClr val="0000FF"/>
                </a:solidFill>
              </a:rPr>
              <a:t>Read Disturb Errors in MLC NAND Flash Memory: Characterization and </a:t>
            </a:r>
            <a:r>
              <a:rPr lang="en-US" sz="1300" dirty="0" smtClean="0">
                <a:solidFill>
                  <a:srgbClr val="0000FF"/>
                </a:solidFill>
              </a:rPr>
              <a:t>Mitigation</a:t>
            </a:r>
            <a:r>
              <a:rPr lang="en-US" sz="1300" dirty="0" smtClean="0"/>
              <a:t>,” DSN 2015. </a:t>
            </a:r>
          </a:p>
          <a:p>
            <a:pPr marL="0" indent="0">
              <a:buNone/>
            </a:pPr>
            <a:r>
              <a:rPr lang="en-US" sz="1300" dirty="0" err="1" smtClean="0"/>
              <a:t>Luo</a:t>
            </a:r>
            <a:r>
              <a:rPr lang="en-US" sz="1300" dirty="0" smtClean="0"/>
              <a:t>+, “</a:t>
            </a:r>
            <a:r>
              <a:rPr lang="en-US" sz="1300" dirty="0" smtClean="0">
                <a:solidFill>
                  <a:srgbClr val="0000FF"/>
                </a:solidFill>
              </a:rPr>
              <a:t>WARM: Improving </a:t>
            </a:r>
            <a:r>
              <a:rPr lang="en-US" sz="1300" dirty="0">
                <a:solidFill>
                  <a:srgbClr val="0000FF"/>
                </a:solidFill>
              </a:rPr>
              <a:t>NAND Flash Memory Lifetime with Write-hotness Aware Retention </a:t>
            </a:r>
            <a:r>
              <a:rPr lang="en-US" sz="1300" dirty="0" smtClean="0">
                <a:solidFill>
                  <a:srgbClr val="0000FF"/>
                </a:solidFill>
              </a:rPr>
              <a:t>Management</a:t>
            </a:r>
            <a:r>
              <a:rPr lang="en-US" sz="1300" dirty="0" smtClean="0"/>
              <a:t>,” MSST 2015.</a:t>
            </a:r>
          </a:p>
          <a:p>
            <a:pPr marL="0" indent="0">
              <a:buNone/>
            </a:pPr>
            <a:r>
              <a:rPr lang="en-US" sz="1300" dirty="0" smtClean="0"/>
              <a:t>Meza+, “</a:t>
            </a:r>
            <a:r>
              <a:rPr lang="en-US" sz="1300" dirty="0" smtClean="0">
                <a:solidFill>
                  <a:srgbClr val="0000FF"/>
                </a:solidFill>
              </a:rPr>
              <a:t>A Large-Scale Study of Flash Memory Errors in the Field</a:t>
            </a:r>
            <a:r>
              <a:rPr lang="en-US" sz="1300" dirty="0" smtClean="0"/>
              <a:t>,” SIGMETRICS 2015.</a:t>
            </a:r>
          </a:p>
          <a:p>
            <a:pPr marL="0" indent="0">
              <a:buNone/>
            </a:pPr>
            <a:r>
              <a:rPr lang="en-US" sz="1300" dirty="0"/>
              <a:t>Luo+, “</a:t>
            </a:r>
            <a:r>
              <a:rPr lang="en-US" sz="1300" dirty="0">
                <a:solidFill>
                  <a:srgbClr val="0000FF"/>
                </a:solidFill>
              </a:rPr>
              <a:t>Enabling Accurate and Practical Online Flash Channel Modeling for Modern MLC NAND Flash </a:t>
            </a:r>
            <a:r>
              <a:rPr lang="en-US" sz="1300" dirty="0" smtClean="0">
                <a:solidFill>
                  <a:srgbClr val="0000FF"/>
                </a:solidFill>
              </a:rPr>
              <a:t>Memory</a:t>
            </a:r>
            <a:r>
              <a:rPr lang="en-US" sz="1300" dirty="0" smtClean="0"/>
              <a:t>,” IEEE JSAC 2016.</a:t>
            </a:r>
          </a:p>
          <a:p>
            <a:pPr marL="0" indent="0">
              <a:buNone/>
            </a:pPr>
            <a:r>
              <a:rPr lang="en-US" sz="1300" dirty="0" smtClean="0"/>
              <a:t>Cai+, “</a:t>
            </a:r>
            <a:r>
              <a:rPr lang="en-US" sz="1300" dirty="0">
                <a:solidFill>
                  <a:srgbClr val="0000FF"/>
                </a:solidFill>
              </a:rPr>
              <a:t>Vulnerabilities in MLC NAND Flash Memory Programming: Experimental Analysis, Exploits, and Mitigation Techniques</a:t>
            </a:r>
            <a:r>
              <a:rPr lang="en-US" sz="1300" dirty="0" smtClean="0"/>
              <a:t>,” HPCA 2017.</a:t>
            </a:r>
          </a:p>
          <a:p>
            <a:pPr marL="0" indent="0">
              <a:buNone/>
            </a:pPr>
            <a:r>
              <a:rPr lang="en-US" sz="1300" dirty="0" err="1" smtClean="0"/>
              <a:t>Fukami</a:t>
            </a:r>
            <a:r>
              <a:rPr lang="en-US" sz="1300" dirty="0" smtClean="0"/>
              <a:t>+</a:t>
            </a:r>
            <a:r>
              <a:rPr lang="en-US" sz="1300" dirty="0"/>
              <a:t>, </a:t>
            </a:r>
            <a:r>
              <a:rPr lang="en-US" sz="1300" dirty="0" smtClean="0"/>
              <a:t>“</a:t>
            </a:r>
            <a:r>
              <a:rPr lang="en-US" sz="1300" dirty="0">
                <a:solidFill>
                  <a:srgbClr val="0000FF"/>
                </a:solidFill>
              </a:rPr>
              <a:t>I</a:t>
            </a:r>
            <a:r>
              <a:rPr lang="en-US" sz="1300" dirty="0" smtClean="0">
                <a:solidFill>
                  <a:srgbClr val="0000FF"/>
                </a:solidFill>
              </a:rPr>
              <a:t>mproving </a:t>
            </a:r>
            <a:r>
              <a:rPr lang="en-US" sz="1300" dirty="0">
                <a:solidFill>
                  <a:srgbClr val="0000FF"/>
                </a:solidFill>
              </a:rPr>
              <a:t>the Reliability of Chip-Off Forensic Analysis of NAND Flash Memory </a:t>
            </a:r>
            <a:r>
              <a:rPr lang="en-US" sz="1300" dirty="0" smtClean="0">
                <a:solidFill>
                  <a:srgbClr val="0000FF"/>
                </a:solidFill>
              </a:rPr>
              <a:t>Devices</a:t>
            </a:r>
            <a:r>
              <a:rPr lang="en-US" sz="1300" dirty="0" smtClean="0"/>
              <a:t>,</a:t>
            </a:r>
            <a:r>
              <a:rPr lang="en-US" sz="1300" dirty="0"/>
              <a:t>” DFRWS EU 2017. </a:t>
            </a:r>
            <a:endParaRPr lang="en-US" sz="1300" dirty="0" smtClean="0"/>
          </a:p>
          <a:p>
            <a:pPr marL="0" indent="0">
              <a:buNone/>
            </a:pPr>
            <a:endParaRPr lang="en-US" sz="1500" dirty="0"/>
          </a:p>
          <a:p>
            <a:endParaRPr lang="en-US" sz="1700" dirty="0"/>
          </a:p>
          <a:p>
            <a:endParaRPr lang="en-US" sz="20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82</a:t>
            </a:fld>
            <a:endParaRPr lang="en-US" altLang="en-US"/>
          </a:p>
        </p:txBody>
      </p:sp>
      <p:sp>
        <p:nvSpPr>
          <p:cNvPr id="5" name="Rectangle 4"/>
          <p:cNvSpPr>
            <a:spLocks noChangeArrowheads="1"/>
          </p:cNvSpPr>
          <p:nvPr/>
        </p:nvSpPr>
        <p:spPr bwMode="auto">
          <a:xfrm>
            <a:off x="768535" y="3717032"/>
            <a:ext cx="1643225"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
        <p:nvSpPr>
          <p:cNvPr id="6" name="Rectangle 5"/>
          <p:cNvSpPr>
            <a:spLocks noChangeArrowheads="1"/>
          </p:cNvSpPr>
          <p:nvPr/>
        </p:nvSpPr>
        <p:spPr bwMode="auto">
          <a:xfrm>
            <a:off x="729659" y="4437112"/>
            <a:ext cx="1584176"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
        <p:nvSpPr>
          <p:cNvPr id="7" name="Rectangle 6"/>
          <p:cNvSpPr>
            <a:spLocks noChangeArrowheads="1"/>
          </p:cNvSpPr>
          <p:nvPr/>
        </p:nvSpPr>
        <p:spPr bwMode="auto">
          <a:xfrm>
            <a:off x="755576" y="5772130"/>
            <a:ext cx="4320480" cy="262116"/>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28094670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Flash Memory Programming Vulnerabilities</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83</a:t>
            </a:fld>
            <a:endParaRPr lang="en-US"/>
          </a:p>
        </p:txBody>
      </p:sp>
      <p:pic>
        <p:nvPicPr>
          <p:cNvPr id="6" name="Picture 5"/>
          <p:cNvPicPr>
            <a:picLocks noChangeAspect="1"/>
          </p:cNvPicPr>
          <p:nvPr/>
        </p:nvPicPr>
        <p:blipFill>
          <a:blip r:embed="rId2"/>
          <a:stretch>
            <a:fillRect/>
          </a:stretch>
        </p:blipFill>
        <p:spPr>
          <a:xfrm>
            <a:off x="0" y="2182873"/>
            <a:ext cx="9144000" cy="814079"/>
          </a:xfrm>
          <a:prstGeom prst="rect">
            <a:avLst/>
          </a:prstGeom>
        </p:spPr>
      </p:pic>
      <p:pic>
        <p:nvPicPr>
          <p:cNvPr id="7" name="Picture 6"/>
          <p:cNvPicPr>
            <a:picLocks noChangeAspect="1"/>
          </p:cNvPicPr>
          <p:nvPr/>
        </p:nvPicPr>
        <p:blipFill>
          <a:blip r:embed="rId3"/>
          <a:stretch>
            <a:fillRect/>
          </a:stretch>
        </p:blipFill>
        <p:spPr>
          <a:xfrm>
            <a:off x="0" y="3153277"/>
            <a:ext cx="9144000" cy="635763"/>
          </a:xfrm>
          <a:prstGeom prst="rect">
            <a:avLst/>
          </a:prstGeom>
        </p:spPr>
      </p:pic>
      <p:sp>
        <p:nvSpPr>
          <p:cNvPr id="3" name="Rectangle 2"/>
          <p:cNvSpPr/>
          <p:nvPr/>
        </p:nvSpPr>
        <p:spPr>
          <a:xfrm>
            <a:off x="107504" y="6021288"/>
            <a:ext cx="8928992" cy="323165"/>
          </a:xfrm>
          <a:prstGeom prst="rect">
            <a:avLst/>
          </a:prstGeom>
        </p:spPr>
        <p:txBody>
          <a:bodyPr wrap="square">
            <a:spAutoFit/>
          </a:bodyPr>
          <a:lstStyle/>
          <a:p>
            <a:r>
              <a:rPr lang="en-US" sz="1500" dirty="0">
                <a:hlinkClick r:id="rId4"/>
              </a:rPr>
              <a:t>https://people.inf.ethz.ch/omutlu/pub/flash-memory-programming-vulnerabilities_hpca17.</a:t>
            </a:r>
            <a:r>
              <a:rPr lang="en-US" sz="1500" dirty="0" smtClean="0">
                <a:hlinkClick r:id="rId4"/>
              </a:rPr>
              <a:t>pdf</a:t>
            </a:r>
            <a:r>
              <a:rPr lang="en-US" sz="1500" dirty="0" smtClean="0"/>
              <a:t> </a:t>
            </a:r>
            <a:endParaRPr lang="en-US" sz="1500" dirty="0"/>
          </a:p>
        </p:txBody>
      </p:sp>
    </p:spTree>
    <p:extLst>
      <p:ext uri="{BB962C8B-B14F-4D97-AF65-F5344CB8AC3E}">
        <p14:creationId xmlns:p14="http://schemas.microsoft.com/office/powerpoint/2010/main" val="577600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251520" y="1052736"/>
            <a:ext cx="8892480" cy="5256584"/>
          </a:xfrm>
        </p:spPr>
        <p:txBody>
          <a:bodyPr/>
          <a:lstStyle/>
          <a:p>
            <a:r>
              <a:rPr lang="en-US" sz="2200" dirty="0" smtClean="0">
                <a:solidFill>
                  <a:srgbClr val="FF0000"/>
                </a:solidFill>
              </a:rPr>
              <a:t>Memory reliability is reducing</a:t>
            </a:r>
          </a:p>
          <a:p>
            <a:r>
              <a:rPr lang="en-US" sz="2200" dirty="0"/>
              <a:t>R</a:t>
            </a:r>
            <a:r>
              <a:rPr lang="en-US" sz="2200" dirty="0" smtClean="0"/>
              <a:t>eliability issues open up security vulnerabilities</a:t>
            </a:r>
          </a:p>
          <a:p>
            <a:pPr lvl="1"/>
            <a:r>
              <a:rPr lang="en-US" sz="2000" dirty="0" smtClean="0"/>
              <a:t>Very hard to defend against</a:t>
            </a:r>
          </a:p>
          <a:p>
            <a:r>
              <a:rPr lang="en-US" sz="2200" dirty="0" err="1" smtClean="0"/>
              <a:t>Rowhammer</a:t>
            </a:r>
            <a:r>
              <a:rPr lang="en-US" sz="2200" dirty="0"/>
              <a:t> </a:t>
            </a:r>
            <a:r>
              <a:rPr lang="en-US" sz="2200" dirty="0" smtClean="0"/>
              <a:t>is an example </a:t>
            </a:r>
          </a:p>
          <a:p>
            <a:pPr lvl="1"/>
            <a:r>
              <a:rPr lang="en-US" sz="2000" dirty="0"/>
              <a:t>I</a:t>
            </a:r>
            <a:r>
              <a:rPr lang="en-US" sz="2000" dirty="0" smtClean="0"/>
              <a:t>ts implications on system security research are tremendous</a:t>
            </a:r>
            <a:r>
              <a:rPr lang="en-US" sz="2000" dirty="0"/>
              <a:t> </a:t>
            </a:r>
            <a:r>
              <a:rPr lang="en-US" sz="2000" dirty="0" smtClean="0"/>
              <a:t>&amp; exciting</a:t>
            </a:r>
          </a:p>
          <a:p>
            <a:endParaRPr lang="en-US" dirty="0" smtClean="0">
              <a:solidFill>
                <a:srgbClr val="0000FF"/>
              </a:solidFill>
            </a:endParaRPr>
          </a:p>
          <a:p>
            <a:r>
              <a:rPr lang="en-US" sz="2200" b="1" dirty="0" smtClean="0">
                <a:solidFill>
                  <a:schemeClr val="accent6">
                    <a:lumMod val="75000"/>
                  </a:schemeClr>
                </a:solidFill>
              </a:rPr>
              <a:t>Good news: We have a lot more to do.</a:t>
            </a:r>
          </a:p>
          <a:p>
            <a:r>
              <a:rPr lang="en-US" sz="2200" dirty="0" smtClean="0">
                <a:solidFill>
                  <a:srgbClr val="FF0000"/>
                </a:solidFill>
              </a:rPr>
              <a:t>Understand</a:t>
            </a:r>
            <a:r>
              <a:rPr lang="en-US" sz="2200" dirty="0">
                <a:solidFill>
                  <a:srgbClr val="FF0000"/>
                </a:solidFill>
              </a:rPr>
              <a:t>:</a:t>
            </a:r>
            <a:r>
              <a:rPr lang="en-US" sz="2200" dirty="0">
                <a:solidFill>
                  <a:srgbClr val="0000FF"/>
                </a:solidFill>
              </a:rPr>
              <a:t> </a:t>
            </a:r>
            <a:r>
              <a:rPr lang="en-US" sz="2200" dirty="0" smtClean="0">
                <a:solidFill>
                  <a:srgbClr val="0000FF"/>
                </a:solidFill>
              </a:rPr>
              <a:t>Solid </a:t>
            </a:r>
            <a:r>
              <a:rPr lang="en-US" sz="2200" dirty="0">
                <a:solidFill>
                  <a:srgbClr val="0000FF"/>
                </a:solidFill>
              </a:rPr>
              <a:t>methodologies for failure modeling and discovery</a:t>
            </a:r>
          </a:p>
          <a:p>
            <a:pPr lvl="1"/>
            <a:r>
              <a:rPr lang="en-US" sz="2000" dirty="0"/>
              <a:t>Modeling based on real device data – small scale and large </a:t>
            </a:r>
            <a:r>
              <a:rPr lang="en-US" sz="2000" dirty="0" smtClean="0"/>
              <a:t>scale</a:t>
            </a:r>
            <a:endParaRPr lang="en-US" sz="2000" dirty="0"/>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a:t>
            </a:r>
            <a:r>
              <a:rPr lang="en-US" sz="2000" dirty="0" smtClean="0"/>
              <a:t>stack</a:t>
            </a:r>
            <a:endParaRPr lang="en-US" sz="2000" dirty="0"/>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smtClean="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84</a:t>
            </a:fld>
            <a:endParaRPr lang="en-US"/>
          </a:p>
        </p:txBody>
      </p:sp>
    </p:spTree>
    <p:extLst>
      <p:ext uri="{BB962C8B-B14F-4D97-AF65-F5344CB8AC3E}">
        <p14:creationId xmlns:p14="http://schemas.microsoft.com/office/powerpoint/2010/main" val="26367686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onur.mutlu@inf.ethz.ch</a:t>
            </a:r>
            <a:r>
              <a:rPr lang="en-US" sz="2200" dirty="0" smtClean="0"/>
              <a:t> </a:t>
            </a:r>
            <a:endParaRPr lang="en-US" sz="2200" dirty="0"/>
          </a:p>
          <a:p>
            <a:r>
              <a:rPr lang="en-US" sz="2200" dirty="0">
                <a:hlinkClick r:id="rId4"/>
              </a:rPr>
              <a:t>https://people.inf.ethz.ch/</a:t>
            </a:r>
            <a:r>
              <a:rPr lang="en-US" sz="2200" dirty="0" smtClean="0">
                <a:hlinkClick r:id="rId4"/>
              </a:rPr>
              <a:t>omutlu</a:t>
            </a:r>
            <a:endParaRPr lang="en-US" sz="2200" dirty="0" smtClean="0"/>
          </a:p>
          <a:p>
            <a:r>
              <a:rPr lang="en-US" sz="2200" dirty="0" smtClean="0"/>
              <a:t>April 21, </a:t>
            </a:r>
            <a:r>
              <a:rPr lang="en-US" sz="2200" dirty="0" smtClean="0"/>
              <a:t>2017</a:t>
            </a:r>
          </a:p>
          <a:p>
            <a:r>
              <a:rPr lang="en-US" sz="2200" dirty="0" smtClean="0"/>
              <a:t>CFAED Workshop </a:t>
            </a:r>
            <a:r>
              <a:rPr lang="en-US" sz="2200" dirty="0" smtClean="0"/>
              <a:t>on Resilient Systems Keynote</a:t>
            </a:r>
            <a:endParaRPr lang="en-US" sz="2200" dirty="0" smtClean="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95536" y="1268760"/>
            <a:ext cx="8382000" cy="2201416"/>
          </a:xfrm>
        </p:spPr>
        <p:txBody>
          <a:bodyPr>
            <a:normAutofit/>
          </a:bodyPr>
          <a:lstStyle/>
          <a:p>
            <a:pPr algn="ctr"/>
            <a:r>
              <a:rPr lang="en-US" sz="4400" dirty="0"/>
              <a:t>The </a:t>
            </a:r>
            <a:r>
              <a:rPr lang="en-US" sz="4400" dirty="0" err="1"/>
              <a:t>RowHammer</a:t>
            </a:r>
            <a:r>
              <a:rPr lang="en-US" sz="4400" dirty="0"/>
              <a:t> Problem </a:t>
            </a:r>
            <a:br>
              <a:rPr lang="en-US" sz="4400" dirty="0"/>
            </a:br>
            <a:r>
              <a:rPr lang="en-US" sz="3800" dirty="0">
                <a:solidFill>
                  <a:srgbClr val="FF0000"/>
                </a:solidFill>
              </a:rPr>
              <a:t>and Other Issues We May Face </a:t>
            </a:r>
            <a:br>
              <a:rPr lang="en-US" sz="3800" dirty="0">
                <a:solidFill>
                  <a:srgbClr val="FF0000"/>
                </a:solidFill>
              </a:rPr>
            </a:br>
            <a:r>
              <a:rPr lang="en-US" sz="3800" dirty="0">
                <a:solidFill>
                  <a:srgbClr val="FF0000"/>
                </a:solidFill>
              </a:rPr>
              <a:t>as Memory Becomes Denser</a:t>
            </a:r>
          </a:p>
        </p:txBody>
      </p:sp>
    </p:spTree>
    <p:extLst>
      <p:ext uri="{BB962C8B-B14F-4D97-AF65-F5344CB8AC3E}">
        <p14:creationId xmlns:p14="http://schemas.microsoft.com/office/powerpoint/2010/main" val="339588057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44675"/>
            <a:ext cx="8794750" cy="822325"/>
          </a:xfrm>
        </p:spPr>
        <p:txBody>
          <a:bodyPr/>
          <a:lstStyle/>
          <a:p>
            <a:pPr algn="ctr" eaLnBrk="1" hangingPunct="1"/>
            <a:r>
              <a:rPr lang="en-US" sz="4000" dirty="0" smtClean="0">
                <a:latin typeface="Garamond" charset="0"/>
              </a:rPr>
              <a:t>More on DRAM Data Retention</a:t>
            </a:r>
            <a:endParaRPr lang="en-US" sz="4000" dirty="0">
              <a:latin typeface="Garamond" charset="0"/>
            </a:endParaRP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7795322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2863"/>
            <a:ext cx="2646363"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itle 1"/>
          <p:cNvSpPr>
            <a:spLocks noGrp="1"/>
          </p:cNvSpPr>
          <p:nvPr>
            <p:ph type="title"/>
          </p:nvPr>
        </p:nvSpPr>
        <p:spPr/>
        <p:txBody>
          <a:bodyPr/>
          <a:lstStyle/>
          <a:p>
            <a:r>
              <a:rPr lang="en-US">
                <a:latin typeface="Garamond" charset="0"/>
                <a:ea typeface="ＭＳ Ｐゴシック" charset="0"/>
                <a:cs typeface="ＭＳ Ｐゴシック" charset="0"/>
              </a:rPr>
              <a:t>DRAM Refresh</a:t>
            </a:r>
          </a:p>
        </p:txBody>
      </p:sp>
      <p:sp>
        <p:nvSpPr>
          <p:cNvPr id="3" name="Content Placeholder 2"/>
          <p:cNvSpPr>
            <a:spLocks noGrp="1"/>
          </p:cNvSpPr>
          <p:nvPr>
            <p:ph idx="1"/>
          </p:nvPr>
        </p:nvSpPr>
        <p:spPr>
          <a:xfrm>
            <a:off x="228600" y="996950"/>
            <a:ext cx="8610600" cy="5194300"/>
          </a:xfrm>
        </p:spPr>
        <p:txBody>
          <a:bodyPr/>
          <a:lstStyle/>
          <a:p>
            <a:pPr>
              <a:defRPr/>
            </a:pPr>
            <a:r>
              <a:rPr lang="en-US" dirty="0">
                <a:latin typeface="Tahoma" charset="0"/>
              </a:rPr>
              <a:t>DRAM capacitor charge leaks over time</a:t>
            </a:r>
          </a:p>
          <a:p>
            <a:pPr>
              <a:defRPr/>
            </a:pPr>
            <a:endParaRPr lang="en-US" dirty="0" smtClean="0">
              <a:latin typeface="Tahoma" charset="0"/>
            </a:endParaRPr>
          </a:p>
          <a:p>
            <a:pPr>
              <a:defRPr/>
            </a:pPr>
            <a:r>
              <a:rPr lang="en-US" dirty="0" smtClean="0">
                <a:latin typeface="Tahoma" charset="0"/>
              </a:rPr>
              <a:t>The </a:t>
            </a:r>
            <a:r>
              <a:rPr lang="en-US" dirty="0">
                <a:latin typeface="Tahoma" charset="0"/>
              </a:rPr>
              <a:t>memory controller needs to </a:t>
            </a:r>
            <a:r>
              <a:rPr lang="en-US" dirty="0" smtClean="0">
                <a:latin typeface="Tahoma" charset="0"/>
              </a:rPr>
              <a:t>refresh each </a:t>
            </a:r>
            <a:r>
              <a:rPr lang="en-US" dirty="0">
                <a:latin typeface="Tahoma" charset="0"/>
              </a:rPr>
              <a:t>row periodically to </a:t>
            </a:r>
            <a:r>
              <a:rPr lang="en-US" dirty="0" smtClean="0">
                <a:latin typeface="Tahoma" charset="0"/>
              </a:rPr>
              <a:t>restore charge</a:t>
            </a:r>
            <a:endParaRPr lang="en-US" dirty="0">
              <a:latin typeface="Tahoma" charset="0"/>
            </a:endParaRPr>
          </a:p>
          <a:p>
            <a:pPr lvl="1">
              <a:defRPr/>
            </a:pPr>
            <a:r>
              <a:rPr lang="en-US" dirty="0" smtClean="0">
                <a:latin typeface="Tahoma" charset="0"/>
                <a:ea typeface="ＭＳ Ｐゴシック" charset="0"/>
              </a:rPr>
              <a:t>Activate each </a:t>
            </a:r>
            <a:r>
              <a:rPr lang="en-US" dirty="0">
                <a:latin typeface="Tahoma" charset="0"/>
                <a:ea typeface="ＭＳ Ｐゴシック" charset="0"/>
              </a:rPr>
              <a:t>row every N </a:t>
            </a:r>
            <a:r>
              <a:rPr lang="en-US" dirty="0" err="1">
                <a:latin typeface="Tahoma" charset="0"/>
                <a:ea typeface="ＭＳ Ｐゴシック" charset="0"/>
              </a:rPr>
              <a:t>ms</a:t>
            </a:r>
            <a:endParaRPr lang="en-US" dirty="0">
              <a:latin typeface="Tahoma" charset="0"/>
              <a:ea typeface="ＭＳ Ｐゴシック" charset="0"/>
            </a:endParaRPr>
          </a:p>
          <a:p>
            <a:pPr lvl="1">
              <a:defRPr/>
            </a:pPr>
            <a:r>
              <a:rPr lang="en-US" dirty="0">
                <a:latin typeface="Tahoma" charset="0"/>
                <a:ea typeface="ＭＳ Ｐゴシック" charset="0"/>
              </a:rPr>
              <a:t>Typical N = 64 </a:t>
            </a:r>
            <a:r>
              <a:rPr lang="en-US" dirty="0" err="1" smtClean="0">
                <a:latin typeface="Tahoma" charset="0"/>
                <a:ea typeface="ＭＳ Ｐゴシック" charset="0"/>
              </a:rPr>
              <a:t>ms</a:t>
            </a:r>
            <a:endParaRPr lang="en-US" dirty="0" smtClean="0">
              <a:latin typeface="Tahoma" charset="0"/>
              <a:ea typeface="ＭＳ Ｐゴシック" charset="0"/>
            </a:endParaRPr>
          </a:p>
          <a:p>
            <a:pPr lvl="1">
              <a:defRPr/>
            </a:pPr>
            <a:endParaRPr lang="en-US" dirty="0">
              <a:latin typeface="Tahoma" charset="0"/>
              <a:ea typeface="ＭＳ Ｐゴシック" charset="0"/>
            </a:endParaRPr>
          </a:p>
          <a:p>
            <a:pPr>
              <a:defRPr/>
            </a:pPr>
            <a:r>
              <a:rPr lang="en-US" dirty="0" smtClean="0">
                <a:latin typeface="Tahoma" charset="0"/>
              </a:rPr>
              <a:t>Downsides of refresh</a:t>
            </a:r>
          </a:p>
          <a:p>
            <a:pPr marL="0" indent="0">
              <a:buFont typeface="Wingdings" charset="0"/>
              <a:buNone/>
              <a:defRPr/>
            </a:pPr>
            <a:r>
              <a:rPr lang="en-US" sz="2200" dirty="0">
                <a:latin typeface="Tahoma" charset="0"/>
                <a:ea typeface="ＭＳ Ｐゴシック" charset="0"/>
              </a:rPr>
              <a:t> </a:t>
            </a:r>
            <a:r>
              <a:rPr lang="en-US" sz="2200" dirty="0" smtClean="0">
                <a:latin typeface="Tahoma" charset="0"/>
                <a:ea typeface="ＭＳ Ｐゴシック" charset="0"/>
              </a:rPr>
              <a:t>   -- </a:t>
            </a:r>
            <a:r>
              <a:rPr lang="en-US" sz="2200" dirty="0">
                <a:solidFill>
                  <a:srgbClr val="0000FF"/>
                </a:solidFill>
                <a:latin typeface="Tahoma" charset="0"/>
                <a:ea typeface="ＭＳ Ｐゴシック" charset="0"/>
              </a:rPr>
              <a:t>E</a:t>
            </a:r>
            <a:r>
              <a:rPr lang="en-US" sz="2200" dirty="0" smtClean="0">
                <a:solidFill>
                  <a:srgbClr val="0000FF"/>
                </a:solidFill>
                <a:latin typeface="Tahoma" charset="0"/>
                <a:ea typeface="ＭＳ Ｐゴシック" charset="0"/>
              </a:rPr>
              <a:t>nergy consumption</a:t>
            </a:r>
            <a:r>
              <a:rPr lang="en-US" sz="2200" dirty="0" smtClean="0">
                <a:latin typeface="Tahoma" charset="0"/>
                <a:ea typeface="ＭＳ Ｐゴシック" charset="0"/>
              </a:rPr>
              <a:t>: Each refresh consumes energy</a:t>
            </a:r>
          </a:p>
          <a:p>
            <a:pPr lvl="1">
              <a:buFont typeface="Wingdings" charset="0"/>
              <a:buNone/>
              <a:defRPr/>
            </a:pPr>
            <a:r>
              <a:rPr lang="en-US" dirty="0" smtClean="0">
                <a:latin typeface="Tahoma" charset="0"/>
                <a:ea typeface="ＭＳ Ｐゴシック" charset="0"/>
              </a:rPr>
              <a:t>-</a:t>
            </a:r>
            <a:r>
              <a:rPr lang="en-US" dirty="0">
                <a:latin typeface="Tahoma" charset="0"/>
                <a:ea typeface="ＭＳ Ｐゴシック" charset="0"/>
              </a:rPr>
              <a:t>- </a:t>
            </a:r>
            <a:r>
              <a:rPr lang="en-US" dirty="0" smtClean="0">
                <a:solidFill>
                  <a:srgbClr val="0000FF"/>
                </a:solidFill>
                <a:latin typeface="Tahoma" charset="0"/>
                <a:ea typeface="ＭＳ Ｐゴシック" charset="0"/>
              </a:rPr>
              <a:t>Performance degradation</a:t>
            </a:r>
            <a:r>
              <a:rPr lang="en-US" dirty="0" smtClean="0">
                <a:latin typeface="Tahoma" charset="0"/>
                <a:ea typeface="ＭＳ Ｐゴシック" charset="0"/>
              </a:rPr>
              <a:t>: DRAM rank/bank </a:t>
            </a:r>
            <a:r>
              <a:rPr lang="en-US" dirty="0">
                <a:latin typeface="Tahoma" charset="0"/>
                <a:ea typeface="ＭＳ Ｐゴシック" charset="0"/>
              </a:rPr>
              <a:t>unavailable while refreshed</a:t>
            </a:r>
          </a:p>
          <a:p>
            <a:pPr lvl="1">
              <a:buFont typeface="Wingdings" charset="0"/>
              <a:buNone/>
              <a:defRPr/>
            </a:pPr>
            <a:r>
              <a:rPr lang="en-US" dirty="0">
                <a:latin typeface="Tahoma" charset="0"/>
                <a:ea typeface="ＭＳ Ｐゴシック" charset="0"/>
              </a:rPr>
              <a:t>-- </a:t>
            </a:r>
            <a:r>
              <a:rPr lang="en-US" dirty="0" smtClean="0">
                <a:solidFill>
                  <a:srgbClr val="0000FF"/>
                </a:solidFill>
                <a:latin typeface="Tahoma" charset="0"/>
                <a:ea typeface="ＭＳ Ｐゴシック" charset="0"/>
              </a:rPr>
              <a:t>QoS/predictability impact</a:t>
            </a:r>
            <a:r>
              <a:rPr lang="en-US" dirty="0" smtClean="0">
                <a:latin typeface="Tahoma" charset="0"/>
                <a:ea typeface="ＭＳ Ｐゴシック" charset="0"/>
              </a:rPr>
              <a:t>: (Long) pause times during refresh</a:t>
            </a:r>
            <a:endParaRPr lang="en-US" dirty="0">
              <a:latin typeface="Tahoma" charset="0"/>
              <a:ea typeface="ＭＳ Ｐゴシック" charset="0"/>
            </a:endParaRPr>
          </a:p>
          <a:p>
            <a:pPr lvl="1">
              <a:buFont typeface="Wingdings" charset="0"/>
              <a:buNone/>
              <a:defRPr/>
            </a:pPr>
            <a:r>
              <a:rPr lang="en-US" dirty="0" smtClean="0">
                <a:latin typeface="Tahoma" charset="0"/>
                <a:ea typeface="ＭＳ Ｐゴシック" charset="0"/>
              </a:rPr>
              <a:t>-- </a:t>
            </a:r>
            <a:r>
              <a:rPr lang="en-US" dirty="0">
                <a:solidFill>
                  <a:srgbClr val="0000FF"/>
                </a:solidFill>
                <a:latin typeface="Tahoma" charset="0"/>
              </a:rPr>
              <a:t>Refresh rate limits DRAM </a:t>
            </a:r>
            <a:r>
              <a:rPr lang="en-US" dirty="0" smtClean="0">
                <a:solidFill>
                  <a:srgbClr val="0000FF"/>
                </a:solidFill>
                <a:latin typeface="Tahoma" charset="0"/>
              </a:rPr>
              <a:t>capacity scaling </a:t>
            </a:r>
            <a:endParaRPr lang="en-US" dirty="0">
              <a:solidFill>
                <a:srgbClr val="0000FF"/>
              </a:solidFill>
              <a:latin typeface="Tahoma" charset="0"/>
            </a:endParaRPr>
          </a:p>
          <a:p>
            <a:pPr lvl="1">
              <a:buFont typeface="Wingdings" charset="0"/>
              <a:buNone/>
              <a:defRPr/>
            </a:pPr>
            <a:endParaRPr lang="en-US" dirty="0">
              <a:latin typeface="Tahoma" charset="0"/>
            </a:endParaRPr>
          </a:p>
          <a:p>
            <a:pPr>
              <a:defRPr/>
            </a:pPr>
            <a:endParaRPr lang="en-US" dirty="0">
              <a:latin typeface="Tahoma" charset="0"/>
            </a:endParaRPr>
          </a:p>
          <a:p>
            <a:pPr lvl="1">
              <a:defRPr/>
            </a:pPr>
            <a:endParaRPr lang="en-US" dirty="0">
              <a:latin typeface="Tahoma" charset="0"/>
              <a:ea typeface="ＭＳ Ｐゴシック" charset="0"/>
            </a:endParaRPr>
          </a:p>
          <a:p>
            <a:pPr>
              <a:defRPr/>
            </a:pPr>
            <a:endParaRPr lang="en-US" dirty="0">
              <a:latin typeface="Tahoma" charset="0"/>
            </a:endParaRPr>
          </a:p>
        </p:txBody>
      </p:sp>
      <p:sp>
        <p:nvSpPr>
          <p:cNvPr id="9523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3C4982-98C9-324D-9F65-FCC9C20E067B}" type="slidenum">
              <a:rPr lang="en-US" sz="1600">
                <a:solidFill>
                  <a:srgbClr val="000000"/>
                </a:solidFill>
                <a:latin typeface="Garamond" charset="0"/>
              </a:rPr>
              <a:pPr eaLnBrk="1" hangingPunct="1"/>
              <a:t>87</a:t>
            </a:fld>
            <a:endParaRPr lang="en-US" sz="1600">
              <a:solidFill>
                <a:srgbClr val="000000"/>
              </a:solidFill>
              <a:latin typeface="Garamond" charset="0"/>
            </a:endParaRPr>
          </a:p>
        </p:txBody>
      </p:sp>
    </p:spTree>
    <p:extLst>
      <p:ext uri="{BB962C8B-B14F-4D97-AF65-F5344CB8AC3E}">
        <p14:creationId xmlns:p14="http://schemas.microsoft.com/office/powerpoint/2010/main" val="30038010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ea typeface="ＭＳ Ｐゴシック" charset="0"/>
                <a:cs typeface="ＭＳ Ｐゴシック" charset="0"/>
              </a:rPr>
              <a:t>Refresh Overhead: Performance</a:t>
            </a:r>
          </a:p>
        </p:txBody>
      </p:sp>
      <p:sp>
        <p:nvSpPr>
          <p:cNvPr id="9728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1CABFF-B2FC-7446-B344-1DF3937ECF61}" type="slidenum">
              <a:rPr lang="en-US" sz="1600">
                <a:solidFill>
                  <a:srgbClr val="000000"/>
                </a:solidFill>
                <a:latin typeface="Garamond" charset="0"/>
              </a:rPr>
              <a:pPr eaLnBrk="1" hangingPunct="1"/>
              <a:t>88</a:t>
            </a:fld>
            <a:endParaRPr lang="en-US" sz="1600">
              <a:solidFill>
                <a:srgbClr val="000000"/>
              </a:solidFill>
              <a:latin typeface="Garamond" charset="0"/>
            </a:endParaRPr>
          </a:p>
        </p:txBody>
      </p:sp>
      <p:pic>
        <p:nvPicPr>
          <p:cNvPr id="972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686752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2"/>
          <p:cNvSpPr txBox="1">
            <a:spLocks noChangeArrowheads="1"/>
          </p:cNvSpPr>
          <p:nvPr/>
        </p:nvSpPr>
        <p:spPr bwMode="auto">
          <a:xfrm>
            <a:off x="2555875" y="4746625"/>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8%</a:t>
            </a:r>
          </a:p>
        </p:txBody>
      </p:sp>
      <p:sp>
        <p:nvSpPr>
          <p:cNvPr id="97285"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46%</a:t>
            </a:r>
          </a:p>
        </p:txBody>
      </p:sp>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Tree>
    <p:extLst>
      <p:ext uri="{BB962C8B-B14F-4D97-AF65-F5344CB8AC3E}">
        <p14:creationId xmlns:p14="http://schemas.microsoft.com/office/powerpoint/2010/main" val="2491329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ea typeface="ＭＳ Ｐゴシック" charset="0"/>
                <a:cs typeface="ＭＳ Ｐゴシック" charset="0"/>
              </a:rPr>
              <a:t>Refresh Overhead: Energy</a:t>
            </a:r>
          </a:p>
        </p:txBody>
      </p:sp>
      <p:sp>
        <p:nvSpPr>
          <p:cNvPr id="9830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8D7D63-AEFE-3544-81C8-F29D7B5104D9}" type="slidenum">
              <a:rPr lang="en-US" sz="1600">
                <a:solidFill>
                  <a:srgbClr val="000000"/>
                </a:solidFill>
                <a:latin typeface="Garamond" charset="0"/>
              </a:rPr>
              <a:pPr eaLnBrk="1" hangingPunct="1"/>
              <a:t>89</a:t>
            </a:fld>
            <a:endParaRPr lang="en-US" sz="1600">
              <a:solidFill>
                <a:srgbClr val="000000"/>
              </a:solidFill>
              <a:latin typeface="Garamond" charset="0"/>
            </a:endParaRP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906" y="980653"/>
            <a:ext cx="69294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2"/>
          <p:cNvSpPr txBox="1">
            <a:spLocks noChangeArrowheads="1"/>
          </p:cNvSpPr>
          <p:nvPr/>
        </p:nvSpPr>
        <p:spPr bwMode="auto">
          <a:xfrm>
            <a:off x="2555875" y="45085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15%</a:t>
            </a:r>
          </a:p>
        </p:txBody>
      </p:sp>
      <p:sp>
        <p:nvSpPr>
          <p:cNvPr id="98309"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47%</a:t>
            </a:r>
          </a:p>
        </p:txBody>
      </p:sp>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Tree>
    <p:extLst>
      <p:ext uri="{BB962C8B-B14F-4D97-AF65-F5344CB8AC3E}">
        <p14:creationId xmlns:p14="http://schemas.microsoft.com/office/powerpoint/2010/main" val="11318057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lnSpc>
                <a:spcPct val="90000"/>
              </a:lnSpc>
              <a:buFont typeface="+mj-lt"/>
              <a:buAutoNum type="arabicPeriod"/>
            </a:pPr>
            <a:r>
              <a:rPr lang="en-US" sz="3200" dirty="0" smtClean="0">
                <a:solidFill>
                  <a:prstClr val="black"/>
                </a:solidFill>
                <a:latin typeface="Calibri Light"/>
                <a:cs typeface="Courier New" panose="02070309020205020404" pitchFamily="49" charset="0"/>
              </a:rPr>
              <a:t>Avoid </a:t>
            </a:r>
            <a:r>
              <a:rPr lang="en-US" sz="3200" b="1" i="1" dirty="0" smtClean="0">
                <a:solidFill>
                  <a:prstClr val="black"/>
                </a:solidFill>
                <a:latin typeface="Calibri Light"/>
                <a:cs typeface="Courier New" panose="02070309020205020404" pitchFamily="49" charset="0"/>
              </a:rPr>
              <a:t>cache hits</a:t>
            </a:r>
          </a:p>
          <a:p>
            <a:pPr marL="742950" lvl="1" indent="-285750">
              <a:lnSpc>
                <a:spcPct val="90000"/>
              </a:lnSpc>
              <a:buFont typeface="Calibri Light" panose="020F0302020204030204" pitchFamily="34" charset="0"/>
              <a:buChar char="–"/>
            </a:pPr>
            <a:r>
              <a:rPr lang="en-US" sz="2800" dirty="0" smtClean="0">
                <a:solidFill>
                  <a:prstClr val="black"/>
                </a:solidFill>
                <a:latin typeface="Calibri Light"/>
                <a:cs typeface="Courier New" panose="02070309020205020404" pitchFamily="49" charset="0"/>
              </a:rPr>
              <a:t>Flush </a:t>
            </a:r>
            <a:r>
              <a:rPr lang="en-US" sz="2800" b="1" dirty="0" smtClean="0">
                <a:solidFill>
                  <a:srgbClr val="FF0000"/>
                </a:solidFill>
                <a:latin typeface="Courier New" panose="02070309020205020404" pitchFamily="49" charset="0"/>
                <a:cs typeface="Courier New" panose="02070309020205020404" pitchFamily="49" charset="0"/>
              </a:rPr>
              <a:t>X</a:t>
            </a:r>
            <a:r>
              <a:rPr lang="en-US" sz="2800" dirty="0" smtClean="0">
                <a:solidFill>
                  <a:prstClr val="black"/>
                </a:solidFill>
                <a:latin typeface="Calibri Light"/>
                <a:cs typeface="Courier New" panose="02070309020205020404" pitchFamily="49" charset="0"/>
              </a:rPr>
              <a:t> from cache</a:t>
            </a:r>
          </a:p>
          <a:p>
            <a:pPr marL="400050" indent="-400050">
              <a:lnSpc>
                <a:spcPct val="90000"/>
              </a:lnSpc>
              <a:buFont typeface="+mj-lt"/>
              <a:buAutoNum type="arabicPeriod"/>
            </a:pPr>
            <a:endParaRPr lang="en-US" sz="3200" dirty="0" smtClean="0">
              <a:solidFill>
                <a:prstClr val="black"/>
              </a:solidFill>
              <a:latin typeface="Calibri Light"/>
              <a:cs typeface="Courier New" panose="02070309020205020404" pitchFamily="49" charset="0"/>
            </a:endParaRPr>
          </a:p>
          <a:p>
            <a:pPr marL="400050" indent="-400050">
              <a:lnSpc>
                <a:spcPct val="90000"/>
              </a:lnSpc>
              <a:buFont typeface="+mj-lt"/>
              <a:buAutoNum type="arabicPeriod"/>
            </a:pPr>
            <a:r>
              <a:rPr lang="en-US" sz="3200" dirty="0" smtClean="0">
                <a:solidFill>
                  <a:prstClr val="black"/>
                </a:solidFill>
                <a:latin typeface="Calibri Light"/>
                <a:cs typeface="Courier New" panose="02070309020205020404" pitchFamily="49" charset="0"/>
              </a:rPr>
              <a:t>Avoid </a:t>
            </a:r>
            <a:r>
              <a:rPr lang="en-US" sz="3200" b="1" i="1" dirty="0" smtClean="0">
                <a:solidFill>
                  <a:prstClr val="black"/>
                </a:solidFill>
                <a:latin typeface="Calibri Light"/>
                <a:cs typeface="Courier New" panose="02070309020205020404" pitchFamily="49" charset="0"/>
              </a:rPr>
              <a:t>row hits</a:t>
            </a:r>
            <a:r>
              <a:rPr lang="en-US" sz="3200" dirty="0" smtClean="0">
                <a:solidFill>
                  <a:prstClr val="black"/>
                </a:solidFill>
                <a:latin typeface="Calibri Light"/>
                <a:cs typeface="Courier New" panose="02070309020205020404" pitchFamily="49" charset="0"/>
              </a:rPr>
              <a:t> to </a:t>
            </a:r>
            <a:r>
              <a:rPr lang="en-US" sz="3200" b="1" dirty="0" smtClean="0">
                <a:solidFill>
                  <a:srgbClr val="FF0000"/>
                </a:solidFill>
                <a:latin typeface="Courier New" panose="02070309020205020404" pitchFamily="49" charset="0"/>
                <a:cs typeface="Courier New" panose="02070309020205020404" pitchFamily="49" charset="0"/>
              </a:rPr>
              <a:t>X</a:t>
            </a:r>
            <a:endParaRPr lang="en-US" sz="3200" b="1" dirty="0">
              <a:solidFill>
                <a:srgbClr val="FF0000"/>
              </a:solidFill>
              <a:latin typeface="Courier New" panose="02070309020205020404" pitchFamily="49" charset="0"/>
              <a:cs typeface="Courier New" panose="02070309020205020404" pitchFamily="49" charset="0"/>
            </a:endParaRPr>
          </a:p>
          <a:p>
            <a:pPr marL="742950" lvl="1" indent="-285750">
              <a:lnSpc>
                <a:spcPct val="90000"/>
              </a:lnSpc>
              <a:buFont typeface="Calibri Light" panose="020F0302020204030204" pitchFamily="34" charset="0"/>
              <a:buChar char="–"/>
            </a:pPr>
            <a:r>
              <a:rPr lang="en-US" sz="2800" dirty="0" smtClean="0">
                <a:solidFill>
                  <a:prstClr val="black"/>
                </a:solidFill>
                <a:latin typeface="Calibri Light"/>
                <a:cs typeface="Courier New" panose="02070309020205020404" pitchFamily="49" charset="0"/>
              </a:rPr>
              <a:t>Read </a:t>
            </a:r>
            <a:r>
              <a:rPr lang="en-US" sz="2800" b="1" dirty="0" smtClean="0">
                <a:solidFill>
                  <a:srgbClr val="FF0000"/>
                </a:solidFill>
                <a:latin typeface="Courier New" panose="02070309020205020404" pitchFamily="49" charset="0"/>
                <a:cs typeface="Courier New" panose="02070309020205020404" pitchFamily="49" charset="0"/>
              </a:rPr>
              <a:t>Y</a:t>
            </a:r>
            <a:r>
              <a:rPr lang="en-US" sz="2800" dirty="0" smtClean="0">
                <a:solidFill>
                  <a:prstClr val="black"/>
                </a:solidFill>
                <a:latin typeface="Calibri Light"/>
                <a:cs typeface="Courier New" panose="02070309020205020404" pitchFamily="49" charset="0"/>
              </a:rPr>
              <a:t> in another row</a:t>
            </a:r>
            <a:endParaRPr lang="en-US" sz="2800" dirty="0">
              <a:solidFill>
                <a:prstClr val="black"/>
              </a:solidFill>
              <a:latin typeface="Calibri Light"/>
              <a:cs typeface="Courier New" panose="02070309020205020404" pitchFamily="49" charset="0"/>
            </a:endParaRPr>
          </a:p>
        </p:txBody>
      </p:sp>
    </p:spTree>
    <p:extLst>
      <p:ext uri="{BB962C8B-B14F-4D97-AF65-F5344CB8AC3E}">
        <p14:creationId xmlns:p14="http://schemas.microsoft.com/office/powerpoint/2010/main" val="843270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Retention Time Profile of DRAM</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90</a:t>
            </a:fld>
            <a:endParaRPr lang="en-US"/>
          </a:p>
        </p:txBody>
      </p:sp>
      <p:pic>
        <p:nvPicPr>
          <p:cNvPr id="5" name="Picture 4"/>
          <p:cNvPicPr>
            <a:picLocks noChangeAspect="1"/>
          </p:cNvPicPr>
          <p:nvPr/>
        </p:nvPicPr>
        <p:blipFill>
          <a:blip r:embed="rId2"/>
          <a:stretch>
            <a:fillRect/>
          </a:stretch>
        </p:blipFill>
        <p:spPr>
          <a:xfrm>
            <a:off x="0" y="1144459"/>
            <a:ext cx="9144000" cy="4372773"/>
          </a:xfrm>
          <a:prstGeom prst="rect">
            <a:avLst/>
          </a:prstGeom>
        </p:spPr>
      </p:pic>
    </p:spTree>
    <p:extLst>
      <p:ext uri="{BB962C8B-B14F-4D97-AF65-F5344CB8AC3E}">
        <p14:creationId xmlns:p14="http://schemas.microsoft.com/office/powerpoint/2010/main" val="283716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smtClean="0"/>
              <a:t>RAIDR: Eliminating Unnecessary Refreshes</a:t>
            </a:r>
            <a:endParaRPr lang="en-US" dirty="0"/>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a:t>
            </a:r>
            <a:r>
              <a:rPr lang="en-US" sz="2200" dirty="0" smtClean="0">
                <a:solidFill>
                  <a:srgbClr val="0000FF"/>
                </a:solidFill>
              </a:rPr>
              <a:t>DRAM rows </a:t>
            </a:r>
            <a:r>
              <a:rPr lang="en-US" sz="2200" dirty="0">
                <a:solidFill>
                  <a:srgbClr val="0000FF"/>
                </a:solidFill>
              </a:rPr>
              <a:t>can be refreshed much less often without losing data </a:t>
            </a:r>
            <a:r>
              <a:rPr lang="en-US" sz="1500" b="1" dirty="0">
                <a:solidFill>
                  <a:schemeClr val="accent6">
                    <a:lumMod val="75000"/>
                  </a:schemeClr>
                </a:solidFill>
              </a:rPr>
              <a:t>[Kim+, EDL’09</a:t>
            </a:r>
            <a:r>
              <a:rPr lang="en-US" sz="1500" b="1" dirty="0" smtClean="0">
                <a:solidFill>
                  <a:schemeClr val="accent6">
                    <a:lumMod val="75000"/>
                  </a:schemeClr>
                </a:solidFill>
              </a:rPr>
              <a:t>][Liu+ ISCA’13]</a:t>
            </a:r>
          </a:p>
          <a:p>
            <a:endParaRPr lang="en-US" sz="800" dirty="0" smtClean="0"/>
          </a:p>
          <a:p>
            <a:r>
              <a:rPr lang="en-US" sz="2200" dirty="0" smtClean="0"/>
              <a:t>Key </a:t>
            </a:r>
            <a:r>
              <a:rPr lang="en-US" sz="2200" dirty="0"/>
              <a:t>idea: </a:t>
            </a:r>
            <a:r>
              <a:rPr lang="en-US" sz="2200" dirty="0" smtClean="0">
                <a:solidFill>
                  <a:srgbClr val="0000FF"/>
                </a:solidFill>
              </a:rPr>
              <a:t>Refresh </a:t>
            </a:r>
            <a:r>
              <a:rPr lang="en-US" sz="2200" dirty="0">
                <a:solidFill>
                  <a:srgbClr val="0000FF"/>
                </a:solidFill>
              </a:rPr>
              <a:t>rows containing weak cells </a:t>
            </a:r>
            <a:endParaRPr lang="en-US" sz="2200" dirty="0" smtClean="0">
              <a:solidFill>
                <a:srgbClr val="0000FF"/>
              </a:solidFill>
            </a:endParaRPr>
          </a:p>
          <a:p>
            <a:pPr marL="0" indent="0">
              <a:buNone/>
            </a:pPr>
            <a:r>
              <a:rPr lang="en-US" sz="2200" dirty="0">
                <a:solidFill>
                  <a:srgbClr val="0000FF"/>
                </a:solidFill>
              </a:rPr>
              <a:t> </a:t>
            </a:r>
            <a:r>
              <a:rPr lang="en-US" sz="2200" dirty="0" smtClean="0">
                <a:solidFill>
                  <a:srgbClr val="0000FF"/>
                </a:solidFill>
              </a:rPr>
              <a:t>   more frequently, other </a:t>
            </a:r>
            <a:r>
              <a:rPr lang="en-US" sz="2200" dirty="0">
                <a:solidFill>
                  <a:srgbClr val="0000FF"/>
                </a:solidFill>
              </a:rPr>
              <a:t>rows less </a:t>
            </a:r>
            <a:r>
              <a:rPr lang="en-US" sz="2200" dirty="0" smtClean="0">
                <a:solidFill>
                  <a:srgbClr val="0000FF"/>
                </a:solidFill>
              </a:rPr>
              <a:t>frequently</a:t>
            </a:r>
          </a:p>
          <a:p>
            <a:pPr marL="344487" lvl="1" indent="0">
              <a:buNone/>
            </a:pPr>
            <a:r>
              <a:rPr lang="en-US" sz="2000" dirty="0">
                <a:solidFill>
                  <a:srgbClr val="FF0000"/>
                </a:solidFill>
              </a:rPr>
              <a:t>1. Profiling: </a:t>
            </a:r>
            <a:r>
              <a:rPr lang="en-US" sz="2000" dirty="0">
                <a:solidFill>
                  <a:srgbClr val="000000"/>
                </a:solidFill>
              </a:rPr>
              <a:t>Profile </a:t>
            </a:r>
            <a:r>
              <a:rPr lang="en-US" sz="2000" dirty="0" smtClean="0">
                <a:solidFill>
                  <a:srgbClr val="000000"/>
                </a:solidFill>
              </a:rPr>
              <a:t>retention </a:t>
            </a:r>
            <a:r>
              <a:rPr lang="en-US" sz="2000" dirty="0">
                <a:solidFill>
                  <a:srgbClr val="000000"/>
                </a:solidFill>
              </a:rPr>
              <a:t>time of </a:t>
            </a:r>
            <a:r>
              <a:rPr lang="en-US" sz="2000" dirty="0" smtClean="0">
                <a:solidFill>
                  <a:srgbClr val="000000"/>
                </a:solidFill>
              </a:rPr>
              <a:t>all rows</a:t>
            </a:r>
            <a:endParaRPr lang="en-US" sz="2000" dirty="0">
              <a:solidFill>
                <a:srgbClr val="000000"/>
              </a:solidFill>
            </a:endParaRPr>
          </a:p>
          <a:p>
            <a:pPr marL="344487" lvl="1" indent="0">
              <a:buNone/>
            </a:pPr>
            <a:r>
              <a:rPr lang="en-US" sz="2000" dirty="0">
                <a:solidFill>
                  <a:srgbClr val="FF0000"/>
                </a:solidFill>
              </a:rPr>
              <a:t>2. Binning: </a:t>
            </a:r>
            <a:r>
              <a:rPr lang="en-US" sz="2000" dirty="0">
                <a:solidFill>
                  <a:srgbClr val="000000"/>
                </a:solidFill>
              </a:rPr>
              <a:t>Store rows into bins by retention </a:t>
            </a:r>
            <a:r>
              <a:rPr lang="en-US" sz="2000" dirty="0" smtClean="0">
                <a:solidFill>
                  <a:srgbClr val="000000"/>
                </a:solidFill>
              </a:rPr>
              <a:t>time in memory controller</a:t>
            </a:r>
          </a:p>
          <a:p>
            <a:pPr marL="344487" lvl="1" indent="0">
              <a:buNone/>
            </a:pPr>
            <a:r>
              <a:rPr lang="en-US" sz="2000" dirty="0">
                <a:solidFill>
                  <a:srgbClr val="000000"/>
                </a:solidFill>
                <a:sym typeface="Wingdings"/>
              </a:rPr>
              <a:t>	</a:t>
            </a:r>
            <a:r>
              <a:rPr lang="en-US" sz="2000" i="1" dirty="0" smtClean="0">
                <a:solidFill>
                  <a:srgbClr val="000000"/>
                </a:solidFill>
                <a:sym typeface="Wingdings"/>
              </a:rPr>
              <a:t>Efficient storage with Bloom Filters</a:t>
            </a:r>
            <a:r>
              <a:rPr lang="en-US" sz="2000" dirty="0" smtClean="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smtClean="0"/>
          </a:p>
          <a:p>
            <a:r>
              <a:rPr lang="en-US" sz="2200" dirty="0" smtClean="0"/>
              <a:t>Results: 8-core, 32GB, SPEC, </a:t>
            </a:r>
            <a:r>
              <a:rPr lang="en-US" sz="2200" dirty="0"/>
              <a:t>TPC-C, TPC-</a:t>
            </a:r>
            <a:r>
              <a:rPr lang="en-US" sz="2200" dirty="0" smtClean="0"/>
              <a:t>H</a:t>
            </a:r>
            <a:endParaRPr lang="en-US" sz="2200" dirty="0"/>
          </a:p>
          <a:p>
            <a:pPr lvl="1"/>
            <a:r>
              <a:rPr lang="en-US" sz="1800" dirty="0">
                <a:solidFill>
                  <a:srgbClr val="0000FF"/>
                </a:solidFill>
              </a:rPr>
              <a:t>74.6% refresh </a:t>
            </a:r>
            <a:r>
              <a:rPr lang="en-US" sz="1800" dirty="0" smtClean="0">
                <a:solidFill>
                  <a:srgbClr val="0000FF"/>
                </a:solidFill>
              </a:rPr>
              <a:t>reduction @ 1.25KB storage</a:t>
            </a:r>
            <a:endParaRPr lang="en-US" sz="1800" dirty="0">
              <a:solidFill>
                <a:srgbClr val="0000FF"/>
              </a:solidFill>
            </a:endParaRPr>
          </a:p>
          <a:p>
            <a:pPr lvl="1"/>
            <a:r>
              <a:rPr lang="en-US" sz="1800" dirty="0">
                <a:solidFill>
                  <a:srgbClr val="0000FF"/>
                </a:solidFill>
              </a:rPr>
              <a:t>~16%/20% DRAM dynamic/idle power reduction</a:t>
            </a:r>
          </a:p>
          <a:p>
            <a:pPr lvl="1"/>
            <a:r>
              <a:rPr lang="en-US" sz="1800" dirty="0">
                <a:solidFill>
                  <a:srgbClr val="0000FF"/>
                </a:solidFill>
              </a:rPr>
              <a:t>~9% performance improvement </a:t>
            </a:r>
            <a:endParaRPr lang="en-US" sz="1800" dirty="0" smtClean="0">
              <a:solidFill>
                <a:srgbClr val="0000FF"/>
              </a:solidFill>
            </a:endParaRPr>
          </a:p>
          <a:p>
            <a:pPr lvl="1"/>
            <a:r>
              <a:rPr lang="en-US" sz="1800" dirty="0">
                <a:solidFill>
                  <a:srgbClr val="0000FF"/>
                </a:solidFill>
              </a:rPr>
              <a:t>B</a:t>
            </a:r>
            <a:r>
              <a:rPr lang="en-US" sz="1800" dirty="0" smtClean="0">
                <a:solidFill>
                  <a:srgbClr val="0000FF"/>
                </a:solidFill>
              </a:rPr>
              <a:t>enefits increase with DRAM capacity</a:t>
            </a:r>
            <a:endParaRPr lang="en-US" sz="1800" dirty="0">
              <a:solidFill>
                <a:srgbClr val="0000FF"/>
              </a:solidFill>
            </a:endParaRP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91</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8406019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44675"/>
            <a:ext cx="8794750" cy="822325"/>
          </a:xfrm>
        </p:spPr>
        <p:txBody>
          <a:bodyPr/>
          <a:lstStyle/>
          <a:p>
            <a:pPr algn="ctr" eaLnBrk="1" hangingPunct="1"/>
            <a:r>
              <a:rPr lang="en-US" sz="4000" dirty="0" smtClean="0">
                <a:latin typeface="Garamond" charset="0"/>
              </a:rPr>
              <a:t>More Detail</a:t>
            </a:r>
            <a:endParaRPr lang="en-US" sz="4000" dirty="0">
              <a:latin typeface="Garamond" charset="0"/>
            </a:endParaRP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921068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RowHammer</a:t>
            </a:r>
            <a:r>
              <a:rPr lang="en-US" dirty="0" smtClean="0"/>
              <a:t> in Popular Sites and Press</a:t>
            </a:r>
            <a:endParaRPr lang="en-US" dirty="0"/>
          </a:p>
        </p:txBody>
      </p:sp>
      <p:sp>
        <p:nvSpPr>
          <p:cNvPr id="3" name="Content Placeholder 2"/>
          <p:cNvSpPr>
            <a:spLocks noGrp="1"/>
          </p:cNvSpPr>
          <p:nvPr>
            <p:ph idx="1"/>
          </p:nvPr>
        </p:nvSpPr>
        <p:spPr>
          <a:xfrm>
            <a:off x="228600" y="908720"/>
            <a:ext cx="8610600" cy="5193723"/>
          </a:xfrm>
        </p:spPr>
        <p:txBody>
          <a:bodyPr/>
          <a:lstStyle/>
          <a:p>
            <a:r>
              <a:rPr lang="en-US" dirty="0">
                <a:hlinkClick r:id="rId2"/>
              </a:rPr>
              <a:t>https://en.wikipedia.org/wiki/</a:t>
            </a:r>
            <a:r>
              <a:rPr lang="en-US" dirty="0" smtClean="0">
                <a:hlinkClick r:id="rId2"/>
              </a:rPr>
              <a:t>Row_hammer</a:t>
            </a:r>
            <a:r>
              <a:rPr lang="en-US" dirty="0" smtClean="0"/>
              <a:t> </a:t>
            </a:r>
          </a:p>
          <a:p>
            <a:r>
              <a:rPr lang="en-US" dirty="0" smtClean="0">
                <a:hlinkClick r:id="rId3"/>
              </a:rPr>
              <a:t>https</a:t>
            </a:r>
            <a:r>
              <a:rPr lang="en-US" dirty="0">
                <a:hlinkClick r:id="rId3"/>
              </a:rPr>
              <a:t>://twitter.com/hashtag/rowhammer?f=</a:t>
            </a:r>
            <a:r>
              <a:rPr lang="en-US" dirty="0" smtClean="0">
                <a:hlinkClick r:id="rId3"/>
              </a:rPr>
              <a:t>realtime</a:t>
            </a:r>
            <a:r>
              <a:rPr lang="en-US" dirty="0" smtClean="0"/>
              <a:t> </a:t>
            </a:r>
          </a:p>
          <a:p>
            <a:endParaRPr lang="en-US" sz="1200" dirty="0" smtClean="0">
              <a:hlinkClick r:id="rId4"/>
            </a:endParaRPr>
          </a:p>
          <a:p>
            <a:r>
              <a:rPr lang="en-US" sz="2000" dirty="0" smtClean="0">
                <a:hlinkClick r:id="rId4"/>
              </a:rPr>
              <a:t>http</a:t>
            </a:r>
            <a:r>
              <a:rPr lang="en-US" sz="2000" dirty="0">
                <a:hlinkClick r:id="rId4"/>
              </a:rPr>
              <a:t>://www.rowhammer.com/</a:t>
            </a:r>
            <a:r>
              <a:rPr lang="en-US" sz="2000" dirty="0"/>
              <a:t> </a:t>
            </a:r>
            <a:endParaRPr lang="en-US" sz="2000" dirty="0" smtClean="0"/>
          </a:p>
          <a:p>
            <a:r>
              <a:rPr lang="en-US" sz="2000" dirty="0">
                <a:hlinkClick r:id="rId5"/>
              </a:rPr>
              <a:t>http://www.zdnet.com/article/flipping-dram-bits-maliciously</a:t>
            </a:r>
            <a:r>
              <a:rPr lang="en-US" sz="2000" dirty="0" smtClean="0">
                <a:hlinkClick r:id="rId5"/>
              </a:rPr>
              <a:t>/</a:t>
            </a:r>
            <a:r>
              <a:rPr lang="en-US" sz="2000" dirty="0" smtClean="0"/>
              <a:t> </a:t>
            </a:r>
          </a:p>
          <a:p>
            <a:r>
              <a:rPr lang="en-US" sz="2000" dirty="0">
                <a:hlinkClick r:id="rId6"/>
              </a:rPr>
              <a:t>http://www.infoworld.com/article/2894497/security/rowhammer-hardware-bug-threatens-to-smashnotebook</a:t>
            </a:r>
            <a:r>
              <a:rPr lang="en-US" sz="2000" dirty="0" smtClean="0">
                <a:hlinkClick r:id="rId6"/>
              </a:rPr>
              <a:t>-</a:t>
            </a:r>
            <a:r>
              <a:rPr lang="en-US" sz="2000" dirty="0" smtClean="0"/>
              <a:t> </a:t>
            </a:r>
          </a:p>
          <a:p>
            <a:r>
              <a:rPr lang="en-US" sz="2000" dirty="0">
                <a:hlinkClick r:id="rId7"/>
              </a:rPr>
              <a:t>http://www.zdnet.com/article/rowhammer-dram-flaw-could-be-widespread-says-google</a:t>
            </a:r>
            <a:r>
              <a:rPr lang="en-US" sz="2000" dirty="0" smtClean="0">
                <a:hlinkClick r:id="rId7"/>
              </a:rPr>
              <a:t>/</a:t>
            </a:r>
            <a:r>
              <a:rPr lang="en-US" sz="2000" dirty="0" smtClean="0"/>
              <a:t> </a:t>
            </a:r>
          </a:p>
          <a:p>
            <a:r>
              <a:rPr lang="en-US" sz="2000" dirty="0">
                <a:hlinkClick r:id="rId8"/>
              </a:rPr>
              <a:t>http://arstechnica.com/security/2015/03/cutting-edge-hack-gives-super-user-status-by-exploiting-dramweakness</a:t>
            </a:r>
            <a:r>
              <a:rPr lang="en-US" sz="2000" dirty="0" smtClean="0">
                <a:hlinkClick r:id="rId8"/>
              </a:rPr>
              <a:t>/</a:t>
            </a:r>
            <a:r>
              <a:rPr lang="en-US" sz="2000" dirty="0" smtClean="0"/>
              <a:t> </a:t>
            </a:r>
          </a:p>
          <a:p>
            <a:r>
              <a:rPr lang="en-US" sz="2000" dirty="0">
                <a:hlinkClick r:id="rId9"/>
              </a:rPr>
              <a:t>https://www.youtube.com/watch?v=</a:t>
            </a:r>
            <a:r>
              <a:rPr lang="en-US" sz="2000" dirty="0" smtClean="0">
                <a:hlinkClick r:id="rId9"/>
              </a:rPr>
              <a:t>H63dUfGBpxE</a:t>
            </a:r>
            <a:r>
              <a:rPr lang="en-US" sz="2000" dirty="0" smtClean="0"/>
              <a:t> </a:t>
            </a:r>
          </a:p>
          <a:p>
            <a:r>
              <a:rPr lang="en-US" sz="2000" dirty="0">
                <a:hlinkClick r:id="rId10"/>
              </a:rPr>
              <a:t>http://www.wired.com/2015/03/google-hack-dram-memory-electric-leaks</a:t>
            </a:r>
            <a:r>
              <a:rPr lang="en-US" sz="2000" dirty="0" smtClean="0">
                <a:hlinkClick r:id="rId10"/>
              </a:rPr>
              <a:t>/</a:t>
            </a:r>
            <a:r>
              <a:rPr lang="en-US" sz="2000" dirty="0" smtClean="0"/>
              <a:t> </a:t>
            </a:r>
          </a:p>
          <a:p>
            <a:r>
              <a:rPr lang="en-US" sz="2000" dirty="0">
                <a:hlinkClick r:id="rId11"/>
              </a:rPr>
              <a:t>https://www.grc.com/sn/sn-498-</a:t>
            </a:r>
            <a:r>
              <a:rPr lang="en-US" sz="2000" dirty="0" smtClean="0">
                <a:hlinkClick r:id="rId11"/>
              </a:rPr>
              <a:t>notes.pdf</a:t>
            </a:r>
            <a:r>
              <a:rPr lang="en-US" sz="2000" dirty="0" smtClean="0"/>
              <a:t> </a:t>
            </a:r>
          </a:p>
          <a:p>
            <a:r>
              <a:rPr lang="en-US" sz="2000" dirty="0" smtClean="0"/>
              <a:t>…</a:t>
            </a:r>
            <a:endParaRPr lang="en-US" sz="20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93</a:t>
            </a:fld>
            <a:endParaRPr lang="en-US"/>
          </a:p>
        </p:txBody>
      </p:sp>
    </p:spTree>
    <p:extLst>
      <p:ext uri="{BB962C8B-B14F-4D97-AF65-F5344CB8AC3E}">
        <p14:creationId xmlns:p14="http://schemas.microsoft.com/office/powerpoint/2010/main" val="12920093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The DRAM Scaling Problem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94</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245225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Retention Failure Analysis</a:t>
            </a:r>
            <a:endParaRPr lang="en-US" dirty="0"/>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r>
              <a:rPr lang="en-US" sz="1800" dirty="0"/>
              <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95</a:t>
            </a:fld>
            <a:endParaRPr lang="en-US">
              <a:solidFill>
                <a:srgbClr val="000000"/>
              </a:solidFill>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1557346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smtClean="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a:t>
            </a:r>
            <a:r>
              <a:rPr lang="en-US" b="1" dirty="0" smtClean="0">
                <a:solidFill>
                  <a:srgbClr val="000000"/>
                </a:solidFill>
              </a:rPr>
              <a:t>failures</a:t>
            </a:r>
          </a:p>
          <a:p>
            <a:r>
              <a:rPr lang="en-US" b="1" dirty="0">
                <a:solidFill>
                  <a:srgbClr val="FF0000"/>
                </a:solidFill>
              </a:rPr>
              <a:t>C</a:t>
            </a:r>
            <a:r>
              <a:rPr lang="en-US" b="1" dirty="0" smtClean="0">
                <a:solidFill>
                  <a:srgbClr val="FF0000"/>
                </a:solidFill>
              </a:rPr>
              <a:t>ombination </a:t>
            </a:r>
            <a:r>
              <a:rPr lang="en-US" b="1" dirty="0">
                <a:solidFill>
                  <a:srgbClr val="000000"/>
                </a:solidFill>
              </a:rPr>
              <a:t>of </a:t>
            </a:r>
            <a:r>
              <a:rPr lang="en-US" b="1" dirty="0" smtClean="0">
                <a:solidFill>
                  <a:srgbClr val="000000"/>
                </a:solidFill>
              </a:rPr>
              <a:t>ECC and other mitigation </a:t>
            </a:r>
            <a:r>
              <a:rPr lang="en-US" b="1" dirty="0">
                <a:solidFill>
                  <a:srgbClr val="000000"/>
                </a:solidFill>
              </a:rPr>
              <a:t>techniques is much more</a:t>
            </a:r>
            <a:r>
              <a:rPr lang="en-US" b="1" dirty="0">
                <a:solidFill>
                  <a:srgbClr val="FF0000"/>
                </a:solidFill>
              </a:rPr>
              <a:t> </a:t>
            </a:r>
            <a:r>
              <a:rPr lang="en-US" b="1" dirty="0" smtClean="0">
                <a:solidFill>
                  <a:srgbClr val="FF0000"/>
                </a:solidFill>
              </a:rPr>
              <a:t>effective</a:t>
            </a:r>
          </a:p>
          <a:p>
            <a:pPr lvl="1"/>
            <a:r>
              <a:rPr lang="en-US" b="1" dirty="0" smtClean="0">
                <a:solidFill>
                  <a:srgbClr val="FF0000"/>
                </a:solidFill>
              </a:rPr>
              <a:t>But degrades performance</a:t>
            </a:r>
          </a:p>
          <a:p>
            <a:r>
              <a:rPr lang="en-US" b="1" dirty="0">
                <a:solidFill>
                  <a:srgbClr val="FF0000"/>
                </a:solidFill>
              </a:rPr>
              <a:t>T</a:t>
            </a:r>
            <a:r>
              <a:rPr lang="en-US" b="1" dirty="0" smtClean="0">
                <a:solidFill>
                  <a:srgbClr val="FF0000"/>
                </a:solidFill>
              </a:rPr>
              <a:t>esting </a:t>
            </a:r>
            <a:r>
              <a:rPr lang="en-US" b="1" dirty="0" smtClean="0">
                <a:solidFill>
                  <a:srgbClr val="000000"/>
                </a:solidFill>
              </a:rPr>
              <a:t>can help to reduce the </a:t>
            </a:r>
            <a:r>
              <a:rPr lang="en-US" b="1" dirty="0" smtClean="0">
                <a:solidFill>
                  <a:srgbClr val="FF0000"/>
                </a:solidFill>
              </a:rPr>
              <a:t>ECC strength</a:t>
            </a:r>
          </a:p>
          <a:p>
            <a:pPr lvl="1"/>
            <a:r>
              <a:rPr lang="en-US" b="1" dirty="0">
                <a:solidFill>
                  <a:srgbClr val="000000"/>
                </a:solidFill>
              </a:rPr>
              <a:t>Even when </a:t>
            </a:r>
            <a:r>
              <a:rPr lang="en-US" b="1" dirty="0" smtClean="0">
                <a:solidFill>
                  <a:srgbClr val="000000"/>
                </a:solidFill>
              </a:rPr>
              <a:t>starting with a</a:t>
            </a:r>
            <a:r>
              <a:rPr lang="en-US" b="1" dirty="0" smtClean="0">
                <a:solidFill>
                  <a:srgbClr val="FF0000"/>
                </a:solidFill>
              </a:rPr>
              <a:t> </a:t>
            </a:r>
            <a:r>
              <a:rPr lang="en-US" b="1" dirty="0">
                <a:solidFill>
                  <a:srgbClr val="FF0000"/>
                </a:solidFill>
              </a:rPr>
              <a:t>higher strength </a:t>
            </a:r>
            <a:r>
              <a:rPr lang="en-US" b="1" dirty="0" smtClean="0">
                <a:solidFill>
                  <a:srgbClr val="FF0000"/>
                </a:solidFill>
              </a:rPr>
              <a:t>ECC</a:t>
            </a:r>
            <a:endParaRPr lang="en-US" b="1" dirty="0">
              <a:solidFill>
                <a:srgbClr val="FF0000"/>
              </a:solidFill>
            </a:endParaRPr>
          </a:p>
          <a:p>
            <a:endParaRPr lang="en-US" b="1" dirty="0">
              <a:solidFill>
                <a:srgbClr val="FF0000"/>
              </a:solidFill>
            </a:endParaRPr>
          </a:p>
          <a:p>
            <a:endParaRPr lang="en-US" b="1" dirty="0" smtClean="0">
              <a:solidFill>
                <a:srgbClr val="FF0000"/>
              </a:solidFill>
            </a:endParaRPr>
          </a:p>
          <a:p>
            <a:endParaRPr lang="en-US" b="1" dirty="0">
              <a:solidFill>
                <a:srgbClr val="FF0000"/>
              </a:solidFill>
            </a:endParaRPr>
          </a:p>
          <a:p>
            <a:pPr marL="0" indent="0">
              <a:buNone/>
            </a:pPr>
            <a:endParaRPr lang="en-US" dirty="0" smtClean="0"/>
          </a:p>
          <a:p>
            <a:endParaRPr lang="en-US" dirty="0" smtClean="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smtClean="0"/>
              <a:t>Towards an Online Profiling System</a:t>
            </a:r>
            <a:endParaRPr lang="en-US" b="1" dirty="0"/>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prstClr val="black"/>
                </a:solidFill>
                <a:latin typeface="Tahoma" charset="0"/>
                <a:ea typeface="ＭＳ Ｐゴシック" charset="0"/>
                <a:cs typeface="ＭＳ Ｐゴシック" charset="0"/>
              </a:rPr>
              <a:t>Khan+, “</a:t>
            </a:r>
            <a:r>
              <a:rPr lang="en-US" sz="14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400" dirty="0">
                <a:solidFill>
                  <a:prstClr val="black"/>
                </a:solidFill>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3861145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algn="ctr" defTabSz="457200"/>
            <a:r>
              <a:rPr lang="en-US" sz="3600" b="1" dirty="0" smtClean="0">
                <a:solidFill>
                  <a:srgbClr val="FF0000"/>
                </a:solidFill>
                <a:latin typeface="Calibri"/>
              </a:rPr>
              <a:t>Run tests periodically after a short interval </a:t>
            </a:r>
          </a:p>
          <a:p>
            <a:pPr algn="ctr" defTabSz="457200"/>
            <a:r>
              <a:rPr lang="en-US" sz="3600" b="1" dirty="0" smtClean="0">
                <a:solidFill>
                  <a:srgbClr val="FF0000"/>
                </a:solidFill>
                <a:latin typeface="Calibri"/>
              </a:rPr>
              <a:t>at smaller regions of memory </a:t>
            </a:r>
            <a:endParaRPr lang="en-US" sz="3600" b="1" dirty="0">
              <a:solidFill>
                <a:srgbClr val="FF0000"/>
              </a:solidFill>
              <a:latin typeface="Calibri"/>
            </a:endParaRP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smtClean="0"/>
              <a:t>Towards an Online Profiling System</a:t>
            </a:r>
            <a:endParaRPr lang="en-US" b="1" dirty="0"/>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Initially Protect DRAM </a:t>
            </a:r>
          </a:p>
          <a:p>
            <a:pPr algn="ctr" defTabSz="457200"/>
            <a:r>
              <a:rPr lang="en-US" sz="2800" b="1" dirty="0">
                <a:solidFill>
                  <a:srgbClr val="000000"/>
                </a:solidFill>
                <a:latin typeface="Calibri"/>
              </a:rPr>
              <a:t>w</a:t>
            </a:r>
            <a:r>
              <a:rPr lang="en-US" sz="2800" b="1" dirty="0" smtClean="0">
                <a:solidFill>
                  <a:srgbClr val="000000"/>
                </a:solidFill>
                <a:latin typeface="Calibri"/>
              </a:rPr>
              <a:t>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1</a:t>
            </a:r>
            <a:endParaRPr lang="en-US" sz="4400" b="1" dirty="0">
              <a:solidFill>
                <a:prstClr val="white"/>
              </a:solidFill>
              <a:latin typeface="Calibri"/>
            </a:endParaRP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Periodically Test</a:t>
            </a:r>
          </a:p>
          <a:p>
            <a:pPr algn="ctr" defTabSz="457200"/>
            <a:r>
              <a:rPr lang="en-US" sz="2800" b="1" dirty="0" smtClean="0">
                <a:solidFill>
                  <a:srgbClr val="000000"/>
                </a:solidFill>
                <a:latin typeface="Calibri"/>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a:solidFill>
                  <a:prstClr val="white"/>
                </a:solidFill>
                <a:latin typeface="Calibri"/>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defTabSz="457200"/>
            <a:r>
              <a:rPr lang="en-US" sz="6000" b="1" dirty="0" smtClean="0">
                <a:solidFill>
                  <a:prstClr val="black"/>
                </a:solidFill>
                <a:latin typeface="Calibri"/>
              </a:rPr>
              <a:t>ECC</a:t>
            </a:r>
            <a:endParaRPr lang="en-US" sz="6000" b="1" dirty="0">
              <a:solidFill>
                <a:prstClr val="black"/>
              </a:solidFill>
              <a:latin typeface="Calibri"/>
            </a:endParaRP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Mitigate errors and</a:t>
            </a:r>
          </a:p>
          <a:p>
            <a:pPr algn="ctr" defTabSz="457200"/>
            <a:r>
              <a:rPr lang="en-US" sz="2800" b="1" dirty="0" smtClean="0">
                <a:solidFill>
                  <a:srgbClr val="000000"/>
                </a:solidFill>
                <a:latin typeface="Calibri"/>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3</a:t>
            </a:r>
            <a:endParaRPr lang="en-US" sz="4400" b="1" dirty="0">
              <a:solidFill>
                <a:prstClr val="white"/>
              </a:solidFill>
              <a:latin typeface="Calibri"/>
            </a:endParaRP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1290452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Online Mitigating of DRAM Failures</a:t>
            </a:r>
            <a:endParaRPr lang="en-US" sz="3800" dirty="0"/>
          </a:p>
        </p:txBody>
      </p:sp>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98</a:t>
            </a:fld>
            <a:endParaRPr lang="en-US">
              <a:solidFill>
                <a:srgbClr val="000000"/>
              </a:solidFill>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Tree>
    <p:extLst>
      <p:ext uri="{BB962C8B-B14F-4D97-AF65-F5344CB8AC3E}">
        <p14:creationId xmlns:p14="http://schemas.microsoft.com/office/powerpoint/2010/main" val="3579174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sz="3600" dirty="0" smtClean="0"/>
              <a:t>Memory Errors in </a:t>
            </a:r>
            <a:r>
              <a:rPr lang="en-US" sz="3600" dirty="0"/>
              <a:t>F</a:t>
            </a:r>
            <a:r>
              <a:rPr lang="en-US" sz="3600" dirty="0" smtClean="0"/>
              <a:t>acebook Fleet</a:t>
            </a:r>
            <a:br>
              <a:rPr lang="en-US" sz="3600" dirty="0" smtClean="0"/>
            </a:br>
            <a:endParaRPr lang="en-US" sz="3600" dirty="0"/>
          </a:p>
        </p:txBody>
      </p:sp>
      <p:sp>
        <p:nvSpPr>
          <p:cNvPr id="3" name="Content Placeholder 2"/>
          <p:cNvSpPr>
            <a:spLocks noGrp="1"/>
          </p:cNvSpPr>
          <p:nvPr>
            <p:ph idx="1"/>
          </p:nvPr>
        </p:nvSpPr>
        <p:spPr>
          <a:xfrm>
            <a:off x="228600" y="980728"/>
            <a:ext cx="8610600" cy="5153025"/>
          </a:xfrm>
        </p:spPr>
        <p:txBody>
          <a:bodyPr/>
          <a:lstStyle/>
          <a:p>
            <a:r>
              <a:rPr lang="en-US" dirty="0" smtClean="0">
                <a:solidFill>
                  <a:srgbClr val="0000FF"/>
                </a:solidFill>
              </a:rPr>
              <a:t>Analysis and modeling of memory errors found in all of Facebook’s server fleet</a:t>
            </a:r>
          </a:p>
          <a:p>
            <a:endParaRPr lang="en-US" dirty="0" smtClean="0"/>
          </a:p>
          <a:p>
            <a:r>
              <a:rPr lang="en-US" sz="2000" dirty="0"/>
              <a:t>Justin Meza, </a:t>
            </a:r>
            <a:r>
              <a:rPr lang="en-US" sz="2000" dirty="0" err="1"/>
              <a:t>Qiang</a:t>
            </a:r>
            <a:r>
              <a:rPr lang="en-US" sz="2000" dirty="0"/>
              <a:t> Wu, </a:t>
            </a:r>
            <a:r>
              <a:rPr lang="en-US" sz="2000" dirty="0" err="1"/>
              <a:t>Sanjeev</a:t>
            </a:r>
            <a:r>
              <a:rPr lang="en-US" sz="2000" dirty="0"/>
              <a:t> Kumar, and </a:t>
            </a:r>
            <a:r>
              <a:rPr lang="en-US" sz="2000" u="sng" dirty="0"/>
              <a:t>Onur Mutlu</a:t>
            </a:r>
            <a:r>
              <a:rPr lang="en-US" sz="2000" dirty="0"/>
              <a:t>,</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99</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25777125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8.3"/>
</p:tagLst>
</file>

<file path=ppt/tags/tag2.xml><?xml version="1.0" encoding="utf-8"?>
<p:tagLst xmlns:a="http://schemas.openxmlformats.org/drawingml/2006/main" xmlns:r="http://schemas.openxmlformats.org/officeDocument/2006/relationships" xmlns:p="http://schemas.openxmlformats.org/presentationml/2006/main">
  <p:tag name="TIMING" val="|24.9|0.8|1.5|1|1"/>
</p:tagLst>
</file>

<file path=ppt/tags/tag3.xml><?xml version="1.0" encoding="utf-8"?>
<p:tagLst xmlns:a="http://schemas.openxmlformats.org/drawingml/2006/main" xmlns:r="http://schemas.openxmlformats.org/officeDocument/2006/relationships" xmlns:p="http://schemas.openxmlformats.org/presentationml/2006/main">
  <p:tag name="TIMING" val="|37.7"/>
</p:tagLst>
</file>

<file path=ppt/tags/tag4.xml><?xml version="1.0" encoding="utf-8"?>
<p:tagLst xmlns:a="http://schemas.openxmlformats.org/drawingml/2006/main" xmlns:r="http://schemas.openxmlformats.org/officeDocument/2006/relationships" xmlns:p="http://schemas.openxmlformats.org/presentationml/2006/main">
  <p:tag name="TIMING" val="|14.4|20.5|11.3"/>
</p:tagLst>
</file>

<file path=ppt/tags/tag5.xml><?xml version="1.0" encoding="utf-8"?>
<p:tagLst xmlns:a="http://schemas.openxmlformats.org/drawingml/2006/main" xmlns:r="http://schemas.openxmlformats.org/officeDocument/2006/relationships" xmlns:p="http://schemas.openxmlformats.org/presentationml/2006/main">
  <p:tag name="TIMING" val="|12.8|11.1"/>
</p:tagLst>
</file>

<file path=ppt/tags/tag6.xml><?xml version="1.0" encoding="utf-8"?>
<p:tagLst xmlns:a="http://schemas.openxmlformats.org/drawingml/2006/main" xmlns:r="http://schemas.openxmlformats.org/officeDocument/2006/relationships" xmlns:p="http://schemas.openxmlformats.org/presentationml/2006/main">
  <p:tag name="TIMING" val="|3.7|3.2"/>
</p:tagLst>
</file>

<file path=ppt/tags/tag7.xml><?xml version="1.0" encoding="utf-8"?>
<p:tagLst xmlns:a="http://schemas.openxmlformats.org/drawingml/2006/main" xmlns:r="http://schemas.openxmlformats.org/officeDocument/2006/relationships" xmlns:p="http://schemas.openxmlformats.org/presentationml/2006/main">
  <p:tag name="TIMING" val="|14.8|50.9"/>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8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1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2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5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6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7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8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5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6.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1.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4.xml><?xml version="1.0" encoding="utf-8"?>
<a:theme xmlns:a="http://schemas.openxmlformats.org/drawingml/2006/main" name="6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3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4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5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83.xml><?xml version="1.0" encoding="utf-8"?>
<a:theme xmlns:a="http://schemas.openxmlformats.org/drawingml/2006/main" name="Metropolitan_colorful_bulle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84.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85.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7.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0.xml><?xml version="1.0" encoding="utf-8"?>
<a:theme xmlns:a="http://schemas.openxmlformats.org/drawingml/2006/main" name="3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9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2.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4.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8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8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9.xml><?xml version="1.0" encoding="utf-8"?>
<a:theme xmlns:a="http://schemas.openxmlformats.org/drawingml/2006/main" name="1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65124</TotalTime>
  <Words>8825</Words>
  <Application>Microsoft Macintosh PowerPoint</Application>
  <PresentationFormat>On-screen Show (4:3)</PresentationFormat>
  <Paragraphs>1330</Paragraphs>
  <Slides>131</Slides>
  <Notes>43</Notes>
  <HiddenSlides>0</HiddenSlides>
  <MMClips>0</MMClips>
  <ScaleCrop>false</ScaleCrop>
  <HeadingPairs>
    <vt:vector size="4" baseType="variant">
      <vt:variant>
        <vt:lpstr>Theme</vt:lpstr>
      </vt:variant>
      <vt:variant>
        <vt:i4>100</vt:i4>
      </vt:variant>
      <vt:variant>
        <vt:lpstr>Slide Titles</vt:lpstr>
      </vt:variant>
      <vt:variant>
        <vt:i4>131</vt:i4>
      </vt:variant>
    </vt:vector>
  </HeadingPairs>
  <TitlesOfParts>
    <vt:vector size="231" baseType="lpstr">
      <vt:lpstr>Edge</vt:lpstr>
      <vt:lpstr>1_Edge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17_Edge</vt:lpstr>
      <vt:lpstr>13_Edge</vt:lpstr>
      <vt:lpstr>18_Edge</vt:lpstr>
      <vt:lpstr>19_Edge</vt:lpstr>
      <vt:lpstr>22_Edge</vt:lpstr>
      <vt:lpstr>23_Edge</vt:lpstr>
      <vt:lpstr>25_Edge</vt:lpstr>
      <vt:lpstr>21_Edge</vt:lpstr>
      <vt:lpstr>24_Edge</vt:lpstr>
      <vt:lpstr>26_Edge</vt:lpstr>
      <vt:lpstr>27_Edge</vt:lpstr>
      <vt:lpstr>28_Edge</vt:lpstr>
      <vt:lpstr>29_Edge</vt:lpstr>
      <vt:lpstr>30_Edge</vt:lpstr>
      <vt:lpstr>31_Edge</vt:lpstr>
      <vt:lpstr>32_Edge</vt:lpstr>
      <vt:lpstr>33_Edge</vt:lpstr>
      <vt:lpstr>35_Edge</vt:lpstr>
      <vt:lpstr>34_Edge</vt:lpstr>
      <vt:lpstr>36_Edge</vt:lpstr>
      <vt:lpstr>37_Edge</vt:lpstr>
      <vt:lpstr>39_Edge</vt:lpstr>
      <vt:lpstr>41_Edge</vt:lpstr>
      <vt:lpstr>45_Edge</vt:lpstr>
      <vt:lpstr>46_Edge</vt:lpstr>
      <vt:lpstr>47_Edge</vt:lpstr>
      <vt:lpstr>SAFARI_Template</vt:lpstr>
      <vt:lpstr>2_Edge</vt:lpstr>
      <vt:lpstr>48_Edge</vt:lpstr>
      <vt:lpstr>49_Edge</vt:lpstr>
      <vt:lpstr>50_Edge</vt:lpstr>
      <vt:lpstr>51_Edge</vt:lpstr>
      <vt:lpstr>52_Edge</vt:lpstr>
      <vt:lpstr>54_Edge</vt:lpstr>
      <vt:lpstr>55_Edge</vt:lpstr>
      <vt:lpstr>56_Edge</vt:lpstr>
      <vt:lpstr>57_Edge</vt:lpstr>
      <vt:lpstr>58_Edge</vt:lpstr>
      <vt:lpstr>20_Edge</vt:lpstr>
      <vt:lpstr>53_Edge</vt:lpstr>
      <vt:lpstr>60_Edge</vt:lpstr>
      <vt:lpstr>1_Metropolitan_bullet</vt:lpstr>
      <vt:lpstr>16_Edge</vt:lpstr>
      <vt:lpstr>40_Edge</vt:lpstr>
      <vt:lpstr>61_Edge</vt:lpstr>
      <vt:lpstr>62_Edge</vt:lpstr>
      <vt:lpstr>12_Office Theme</vt:lpstr>
      <vt:lpstr>Office Theme</vt:lpstr>
      <vt:lpstr>14_Office Theme</vt:lpstr>
      <vt:lpstr>5_Office Theme</vt:lpstr>
      <vt:lpstr>95_Edge</vt:lpstr>
      <vt:lpstr>63_Edge</vt:lpstr>
      <vt:lpstr>38_Edge</vt:lpstr>
      <vt:lpstr>3_Office Theme</vt:lpstr>
      <vt:lpstr>4_Office Theme</vt:lpstr>
      <vt:lpstr>44_Edge</vt:lpstr>
      <vt:lpstr>59_Edge</vt:lpstr>
      <vt:lpstr>7_Office Theme</vt:lpstr>
      <vt:lpstr>64_Edge</vt:lpstr>
      <vt:lpstr>66_Edge</vt:lpstr>
      <vt:lpstr>67_Edge</vt:lpstr>
      <vt:lpstr>1_SAFARI_Template</vt:lpstr>
      <vt:lpstr>2_SAFARI_Template</vt:lpstr>
      <vt:lpstr>3_SAFARI_Template</vt:lpstr>
      <vt:lpstr>4_SAFARI_Template</vt:lpstr>
      <vt:lpstr>5_SAFARI_Template</vt:lpstr>
      <vt:lpstr>2_Metropolitan_bullet</vt:lpstr>
      <vt:lpstr>Metropolitan_colorful_bullet</vt:lpstr>
      <vt:lpstr>Metropolitan_bullet</vt:lpstr>
      <vt:lpstr>16_Office Theme</vt:lpstr>
      <vt:lpstr>1_Office Theme</vt:lpstr>
      <vt:lpstr>43_Edge</vt:lpstr>
      <vt:lpstr>42_Edge</vt:lpstr>
      <vt:lpstr>65_Edge</vt:lpstr>
      <vt:lpstr>3_Metropolitan_bullet</vt:lpstr>
      <vt:lpstr>6_Office Theme</vt:lpstr>
      <vt:lpstr>68_Edge</vt:lpstr>
      <vt:lpstr>19_Office Theme</vt:lpstr>
      <vt:lpstr>96_Edge</vt:lpstr>
      <vt:lpstr>69_Edge</vt:lpstr>
      <vt:lpstr>70_Edge</vt:lpstr>
      <vt:lpstr>81_Edge</vt:lpstr>
      <vt:lpstr>8_Office Theme</vt:lpstr>
      <vt:lpstr>142_Edge</vt:lpstr>
      <vt:lpstr>71_Edge</vt:lpstr>
      <vt:lpstr>The RowHammer Problem  and Other Issues We May Face  as Memory Becomes Denser</vt:lpstr>
      <vt:lpstr>The Main Memory System</vt:lpstr>
      <vt:lpstr>The DRAM Scaling Problem</vt:lpstr>
      <vt:lpstr>Testing DRAM Scaling Issues …</vt:lpstr>
      <vt:lpstr>Modern DRAM is Prone to Disturbance Errors</vt:lpstr>
      <vt:lpstr>Most DRAM Modules Are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Selected Readings on RowHammer (I)</vt:lpstr>
      <vt:lpstr>Selected Readings on RowHammer (II)</vt:lpstr>
      <vt:lpstr>Selected Readings on RowHammer (III)</vt:lpstr>
      <vt:lpstr>More Security Implications</vt:lpstr>
      <vt:lpstr>More Security Implications</vt:lpstr>
      <vt:lpstr>More Security Implications?</vt:lpstr>
      <vt:lpstr>Root Causes of Disturbance Errors</vt:lpstr>
      <vt:lpstr>Experimental DRAM Testing Infrastructure</vt:lpstr>
      <vt:lpstr>Experimental DRAM Testing Infrastructure</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Some Potential Solutions</vt:lpstr>
      <vt:lpstr>Naive Solutions</vt:lpstr>
      <vt:lpstr>Apple’s Patch for RowHammer</vt:lpstr>
      <vt:lpstr>Our Solution</vt:lpstr>
      <vt:lpstr>Advantages of PARA</vt:lpstr>
      <vt:lpstr>Requirements for PARA</vt:lpstr>
      <vt:lpstr>More on RowHammer Analysis</vt:lpstr>
      <vt:lpstr>Future of Main Memory</vt:lpstr>
      <vt:lpstr>Large-Scale Failure Analysis of DRAM Chips</vt:lpstr>
      <vt:lpstr>PowerPoint Presentation</vt:lpstr>
      <vt:lpstr>Future of Main Memory</vt:lpstr>
      <vt:lpstr>DRAM Data Retention Time Failures</vt:lpstr>
      <vt:lpstr>Analysis of Data Retention Failures [ISCA’13]</vt:lpstr>
      <vt:lpstr>Two Challenges to Retention Time Profiling</vt:lpstr>
      <vt:lpstr>Two Challenges to Retention Time Profiling</vt:lpstr>
      <vt:lpstr>Data Pattern Dependence</vt:lpstr>
      <vt:lpstr>Two Challenges to Retention Time Profiling</vt:lpstr>
      <vt:lpstr>Modern DRAM Retention Time Distribution</vt:lpstr>
      <vt:lpstr>Industry Is Writing Papers About It, Too</vt:lpstr>
      <vt:lpstr>Mitigation of Retention Issues [SIGMETRICS’14]</vt:lpstr>
      <vt:lpstr>Handling Variable Retention Time [DSN’15] </vt:lpstr>
      <vt:lpstr>Handling Data-Dependent Failures [DSN’16]  </vt:lpstr>
      <vt:lpstr>How Do We Keep Memory Secure?</vt:lpstr>
      <vt:lpstr>How Do We Keep Memory Secure?</vt:lpstr>
      <vt:lpstr>Understand with Experiments (DRAM)</vt:lpstr>
      <vt:lpstr>Understand with Experiments (Flash)</vt:lpstr>
      <vt:lpstr>Evolution of NAND Flash Memory</vt:lpstr>
      <vt:lpstr>Flash Challenges: Reliability and Endurance</vt:lpstr>
      <vt:lpstr>NAND Flash Memory is Increasingly Noisy</vt:lpstr>
      <vt:lpstr>Future NAND Flash-based Storage Architecture</vt:lpstr>
      <vt:lpstr>NAND Flash Error Model</vt:lpstr>
      <vt:lpstr>Our Goals and Approach</vt:lpstr>
      <vt:lpstr>Experimental Testing Platform</vt:lpstr>
      <vt:lpstr>NAND Flash Error Types</vt:lpstr>
      <vt:lpstr>Observations: Flash Error Analysis</vt:lpstr>
      <vt:lpstr>More on Flash Error Analysis</vt:lpstr>
      <vt:lpstr>Solution to Retention Errors</vt:lpstr>
      <vt:lpstr>One Issue: Read Disturb in Flash Memory</vt:lpstr>
      <vt:lpstr>NAND Flash Memory Background</vt:lpstr>
      <vt:lpstr>Flash Cell Array</vt:lpstr>
      <vt:lpstr>Flash Cell</vt:lpstr>
      <vt:lpstr>Flash Read</vt:lpstr>
      <vt:lpstr>Flash Pass-Through</vt:lpstr>
      <vt:lpstr>Read from Flash Cell Array</vt:lpstr>
      <vt:lpstr>Read Disturb Problem: “Weak Programming” Effect</vt:lpstr>
      <vt:lpstr>Read Disturb Problem: “Weak Programming” Effect</vt:lpstr>
      <vt:lpstr>Executive Summary</vt:lpstr>
      <vt:lpstr>More on Flash Read Disturb Errors</vt:lpstr>
      <vt:lpstr>Large-Scale Flash SSD Error Analysis</vt:lpstr>
      <vt:lpstr>Another Time: NAND Flash Vulnerabilities</vt:lpstr>
      <vt:lpstr>Flash Memory Programming Vulnerabilities</vt:lpstr>
      <vt:lpstr>Summary</vt:lpstr>
      <vt:lpstr>The RowHammer Problem  and Other Issues We May Face  as Memory Becomes Denser</vt:lpstr>
      <vt:lpstr>More on DRAM Data Retention</vt:lpstr>
      <vt:lpstr>DRAM Refresh</vt:lpstr>
      <vt:lpstr>Refresh Overhead: Performance</vt:lpstr>
      <vt:lpstr>Refresh Overhead: Energy</vt:lpstr>
      <vt:lpstr>Retention Time Profile of DRAM</vt:lpstr>
      <vt:lpstr>RAIDR: Eliminating Unnecessary Refreshes</vt:lpstr>
      <vt:lpstr>More Detail</vt:lpstr>
      <vt:lpstr>RowHammer in Popular Sites and Press</vt:lpstr>
      <vt:lpstr>Recap: The DRAM Scaling Problem</vt:lpstr>
      <vt:lpstr>DRAM Retention Failure Analysis</vt:lpstr>
      <vt:lpstr>Towards an Online Profiling System</vt:lpstr>
      <vt:lpstr>Towards an Online Profiling System</vt:lpstr>
      <vt:lpstr>Online Mitigating of DRAM Failures</vt:lpstr>
      <vt:lpstr>Memory Errors in Facebook Fleet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Errors in Flash Memory (I)</vt:lpstr>
      <vt:lpstr>Errors in Flash Memory (II)</vt:lpstr>
      <vt:lpstr>Errors in Flash Memory (III)</vt:lpstr>
      <vt:lpstr>More on Flash Retention Errors</vt:lpstr>
      <vt:lpstr>More on Flash Read Disturb Errors</vt:lpstr>
      <vt:lpstr>More on Flash Error Analysis</vt:lpstr>
      <vt:lpstr>More Detail on Flash Error Analysis</vt:lpstr>
      <vt:lpstr>Google’s RowHammer Attack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OM</cp:lastModifiedBy>
  <cp:revision>1917</cp:revision>
  <cp:lastPrinted>2010-05-26T16:43:32Z</cp:lastPrinted>
  <dcterms:created xsi:type="dcterms:W3CDTF">2010-10-08T20:41:54Z</dcterms:created>
  <dcterms:modified xsi:type="dcterms:W3CDTF">2017-04-26T08:18:30Z</dcterms:modified>
</cp:coreProperties>
</file>