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1.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3.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4.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5.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57.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theme/theme58.xml" ContentType="application/vnd.openxmlformats-officedocument.theme+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59.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60.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1.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2.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3.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theme/theme64.xml" ContentType="application/vnd.openxmlformats-officedocument.theme+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65.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66.xml" ContentType="application/vnd.openxmlformats-officedocument.theme+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theme/theme67.xml" ContentType="application/vnd.openxmlformats-officedocument.theme+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theme/theme68.xml" ContentType="application/vnd.openxmlformats-officedocument.theme+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69.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theme/theme70.xml" ContentType="application/vnd.openxmlformats-officedocument.theme+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theme/theme71.xml" ContentType="application/vnd.openxmlformats-officedocument.theme+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theme/theme72.xml" ContentType="application/vnd.openxmlformats-officedocument.theme+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theme/theme73.xml" ContentType="application/vnd.openxmlformats-officedocument.theme+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theme/theme74.xml" ContentType="application/vnd.openxmlformats-officedocument.theme+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theme/theme75.xml" ContentType="application/vnd.openxmlformats-officedocument.theme+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theme/theme76.xml" ContentType="application/vnd.openxmlformats-officedocument.theme+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theme/theme77.xml" ContentType="application/vnd.openxmlformats-officedocument.theme+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theme/theme78.xml" ContentType="application/vnd.openxmlformats-officedocument.theme+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theme/theme79.xml" ContentType="application/vnd.openxmlformats-officedocument.theme+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theme/theme80.xml" ContentType="application/vnd.openxmlformats-officedocument.theme+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theme/theme81.xml" ContentType="application/vnd.openxmlformats-officedocument.theme+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theme/theme82.xml" ContentType="application/vnd.openxmlformats-officedocument.theme+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theme/theme83.xml" ContentType="application/vnd.openxmlformats-officedocument.theme+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theme/theme84.xml" ContentType="application/vnd.openxmlformats-officedocument.theme+xml"/>
  <Override PartName="/ppt/theme/theme85.xml" ContentType="application/vnd.openxmlformats-officedocument.theme+xml"/>
  <Override PartName="/ppt/theme/theme8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8.xml" ContentType="application/vnd.openxmlformats-officedocument.drawingml.chart+xml"/>
  <Override PartName="/ppt/notesSlides/notesSlide25.xml" ContentType="application/vnd.openxmlformats-officedocument.presentationml.notesSlide+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theme/themeOverride6.xml" ContentType="application/vnd.openxmlformats-officedocument.themeOverride+xml"/>
  <Override PartName="/ppt/charts/chart11.xml" ContentType="application/vnd.openxmlformats-officedocument.drawingml.chart+xml"/>
  <Override PartName="/ppt/theme/themeOverride7.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2.xml" ContentType="application/vnd.openxmlformats-officedocument.drawingml.chart+xml"/>
  <Override PartName="/ppt/theme/themeOverride8.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4.xml" ContentType="application/vnd.openxmlformats-officedocument.drawingml.chart+xml"/>
  <Override PartName="/ppt/theme/themeOverride9.xml" ContentType="application/vnd.openxmlformats-officedocument.themeOverride+xml"/>
  <Override PartName="/ppt/drawings/drawing2.xml" ContentType="application/vnd.openxmlformats-officedocument.drawingml.chartshapes+xml"/>
  <Override PartName="/ppt/charts/chart15.xml" ContentType="application/vnd.openxmlformats-officedocument.drawingml.chart+xml"/>
  <Override PartName="/ppt/theme/themeOverride10.xml" ContentType="application/vnd.openxmlformats-officedocument.themeOverride+xml"/>
  <Override PartName="/ppt/charts/chart16.xml" ContentType="application/vnd.openxmlformats-officedocument.drawingml.chart+xml"/>
  <Override PartName="/ppt/theme/themeOverride11.xml" ContentType="application/vnd.openxmlformats-officedocument.themeOverride+xml"/>
  <Override PartName="/ppt/charts/chart17.xml" ContentType="application/vnd.openxmlformats-officedocument.drawingml.chart+xml"/>
  <Override PartName="/ppt/theme/themeOverride12.xml" ContentType="application/vnd.openxmlformats-officedocument.themeOverride+xml"/>
  <Override PartName="/ppt/tags/tag1.xml" ContentType="application/vnd.openxmlformats-officedocument.presentationml.tags+xml"/>
  <Override PartName="/ppt/notesSlides/notesSlide35.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Override PartName="/ppt/tags/tag3.xml" ContentType="application/vnd.openxmlformats-officedocument.presentationml.tags+xml"/>
  <Override PartName="/ppt/notesSlides/notesSlide37.xml" ContentType="application/vnd.openxmlformats-officedocument.presentationml.notesSlide+xml"/>
  <Override PartName="/ppt/tags/tag4.xml" ContentType="application/vnd.openxmlformats-officedocument.presentationml.tags+xml"/>
  <Override PartName="/ppt/notesSlides/notesSlide38.xml" ContentType="application/vnd.openxmlformats-officedocument.presentationml.notesSlid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483" r:id="rId36"/>
    <p:sldMasterId id="2147487574" r:id="rId37"/>
    <p:sldMasterId id="2147487623" r:id="rId38"/>
    <p:sldMasterId id="2147487743" r:id="rId39"/>
    <p:sldMasterId id="2147487948" r:id="rId40"/>
    <p:sldMasterId id="2147488072" r:id="rId41"/>
    <p:sldMasterId id="2147488085" r:id="rId42"/>
    <p:sldMasterId id="2147488097" r:id="rId43"/>
    <p:sldMasterId id="2147488134" r:id="rId44"/>
    <p:sldMasterId id="2147488265" r:id="rId45"/>
    <p:sldMasterId id="2147488316" r:id="rId46"/>
    <p:sldMasterId id="2147488340" r:id="rId47"/>
    <p:sldMasterId id="2147488352" r:id="rId48"/>
    <p:sldMasterId id="2147488365" r:id="rId49"/>
    <p:sldMasterId id="2147488378" r:id="rId50"/>
    <p:sldMasterId id="2147488390" r:id="rId51"/>
    <p:sldMasterId id="2147488559" r:id="rId52"/>
    <p:sldMasterId id="2147488571" r:id="rId53"/>
    <p:sldMasterId id="2147488624" r:id="rId54"/>
    <p:sldMasterId id="2147488637" r:id="rId55"/>
    <p:sldMasterId id="2147488722" r:id="rId56"/>
    <p:sldMasterId id="2147488747" r:id="rId57"/>
    <p:sldMasterId id="2147488785" r:id="rId58"/>
    <p:sldMasterId id="2147488892" r:id="rId59"/>
    <p:sldMasterId id="2147488975" r:id="rId60"/>
    <p:sldMasterId id="2147488978" r:id="rId61"/>
    <p:sldMasterId id="2147488991" r:id="rId62"/>
    <p:sldMasterId id="2147489016" r:id="rId63"/>
    <p:sldMasterId id="2147489028" r:id="rId64"/>
    <p:sldMasterId id="2147489066" r:id="rId65"/>
    <p:sldMasterId id="2147489084" r:id="rId66"/>
    <p:sldMasterId id="2147489216" r:id="rId67"/>
    <p:sldMasterId id="2147489228" r:id="rId68"/>
    <p:sldMasterId id="2147489240" r:id="rId69"/>
    <p:sldMasterId id="2147489252" r:id="rId70"/>
    <p:sldMasterId id="2147489265" r:id="rId71"/>
    <p:sldMasterId id="2147489277" r:id="rId72"/>
    <p:sldMasterId id="2147489289" r:id="rId73"/>
    <p:sldMasterId id="2147489339" r:id="rId74"/>
    <p:sldMasterId id="2147489351" r:id="rId75"/>
    <p:sldMasterId id="2147489365" r:id="rId76"/>
    <p:sldMasterId id="2147489377" r:id="rId77"/>
    <p:sldMasterId id="2147489384" r:id="rId78"/>
    <p:sldMasterId id="2147489397" r:id="rId79"/>
    <p:sldMasterId id="2147489409" r:id="rId80"/>
    <p:sldMasterId id="2147489421" r:id="rId81"/>
    <p:sldMasterId id="2147489426" r:id="rId82"/>
    <p:sldMasterId id="2147489439" r:id="rId83"/>
    <p:sldMasterId id="2147489452" r:id="rId84"/>
  </p:sldMasterIdLst>
  <p:notesMasterIdLst>
    <p:notesMasterId r:id="rId402"/>
  </p:notesMasterIdLst>
  <p:handoutMasterIdLst>
    <p:handoutMasterId r:id="rId403"/>
  </p:handoutMasterIdLst>
  <p:sldIdLst>
    <p:sldId id="5652" r:id="rId85"/>
    <p:sldId id="5219" r:id="rId86"/>
    <p:sldId id="5218" r:id="rId87"/>
    <p:sldId id="5220" r:id="rId88"/>
    <p:sldId id="5221" r:id="rId89"/>
    <p:sldId id="5222" r:id="rId90"/>
    <p:sldId id="5223" r:id="rId91"/>
    <p:sldId id="4457" r:id="rId92"/>
    <p:sldId id="4436" r:id="rId93"/>
    <p:sldId id="4696" r:id="rId94"/>
    <p:sldId id="5742" r:id="rId95"/>
    <p:sldId id="5835" r:id="rId96"/>
    <p:sldId id="5715" r:id="rId97"/>
    <p:sldId id="5224" r:id="rId98"/>
    <p:sldId id="5225" r:id="rId99"/>
    <p:sldId id="5232" r:id="rId100"/>
    <p:sldId id="5227" r:id="rId101"/>
    <p:sldId id="5226" r:id="rId102"/>
    <p:sldId id="5228" r:id="rId103"/>
    <p:sldId id="5229" r:id="rId104"/>
    <p:sldId id="5230" r:id="rId105"/>
    <p:sldId id="5374" r:id="rId106"/>
    <p:sldId id="5388" r:id="rId107"/>
    <p:sldId id="5233" r:id="rId108"/>
    <p:sldId id="5743" r:id="rId109"/>
    <p:sldId id="5744" r:id="rId110"/>
    <p:sldId id="5745" r:id="rId111"/>
    <p:sldId id="5746" r:id="rId112"/>
    <p:sldId id="3582" r:id="rId113"/>
    <p:sldId id="3609" r:id="rId114"/>
    <p:sldId id="4145" r:id="rId115"/>
    <p:sldId id="5577" r:id="rId116"/>
    <p:sldId id="5578" r:id="rId117"/>
    <p:sldId id="5579" r:id="rId118"/>
    <p:sldId id="3584" r:id="rId119"/>
    <p:sldId id="5748" r:id="rId120"/>
    <p:sldId id="3586" r:id="rId121"/>
    <p:sldId id="3848" r:id="rId122"/>
    <p:sldId id="5749" r:id="rId123"/>
    <p:sldId id="5750" r:id="rId124"/>
    <p:sldId id="5751" r:id="rId125"/>
    <p:sldId id="5839" r:id="rId126"/>
    <p:sldId id="5747" r:id="rId127"/>
    <p:sldId id="5752" r:id="rId128"/>
    <p:sldId id="552" r:id="rId129"/>
    <p:sldId id="5690" r:id="rId130"/>
    <p:sldId id="5840" r:id="rId131"/>
    <p:sldId id="5691" r:id="rId132"/>
    <p:sldId id="4146" r:id="rId133"/>
    <p:sldId id="5061" r:id="rId134"/>
    <p:sldId id="5162" r:id="rId135"/>
    <p:sldId id="5063" r:id="rId136"/>
    <p:sldId id="5066" r:id="rId137"/>
    <p:sldId id="5071" r:id="rId138"/>
    <p:sldId id="5072" r:id="rId139"/>
    <p:sldId id="5084" r:id="rId140"/>
    <p:sldId id="5689" r:id="rId141"/>
    <p:sldId id="5833" r:id="rId142"/>
    <p:sldId id="5753" r:id="rId143"/>
    <p:sldId id="3983" r:id="rId144"/>
    <p:sldId id="3604" r:id="rId145"/>
    <p:sldId id="1014" r:id="rId146"/>
    <p:sldId id="5847" r:id="rId147"/>
    <p:sldId id="5754" r:id="rId148"/>
    <p:sldId id="5234" r:id="rId149"/>
    <p:sldId id="5235" r:id="rId150"/>
    <p:sldId id="5236" r:id="rId151"/>
    <p:sldId id="5237" r:id="rId152"/>
    <p:sldId id="5238" r:id="rId153"/>
    <p:sldId id="5239" r:id="rId154"/>
    <p:sldId id="5240" r:id="rId155"/>
    <p:sldId id="5241" r:id="rId156"/>
    <p:sldId id="5242" r:id="rId157"/>
    <p:sldId id="5400" r:id="rId158"/>
    <p:sldId id="5244" r:id="rId159"/>
    <p:sldId id="5245" r:id="rId160"/>
    <p:sldId id="5246" r:id="rId161"/>
    <p:sldId id="5247" r:id="rId162"/>
    <p:sldId id="5248" r:id="rId163"/>
    <p:sldId id="5249" r:id="rId164"/>
    <p:sldId id="5509" r:id="rId165"/>
    <p:sldId id="5251" r:id="rId166"/>
    <p:sldId id="5252" r:id="rId167"/>
    <p:sldId id="5253" r:id="rId168"/>
    <p:sldId id="5254" r:id="rId169"/>
    <p:sldId id="5540" r:id="rId170"/>
    <p:sldId id="5259" r:id="rId171"/>
    <p:sldId id="5260" r:id="rId172"/>
    <p:sldId id="5261" r:id="rId173"/>
    <p:sldId id="5262" r:id="rId174"/>
    <p:sldId id="5263" r:id="rId175"/>
    <p:sldId id="5264" r:id="rId176"/>
    <p:sldId id="5265" r:id="rId177"/>
    <p:sldId id="5266" r:id="rId178"/>
    <p:sldId id="5182" r:id="rId179"/>
    <p:sldId id="5011" r:id="rId180"/>
    <p:sldId id="5594" r:id="rId181"/>
    <p:sldId id="5595" r:id="rId182"/>
    <p:sldId id="5267" r:id="rId183"/>
    <p:sldId id="5268" r:id="rId184"/>
    <p:sldId id="5269" r:id="rId185"/>
    <p:sldId id="1331" r:id="rId186"/>
    <p:sldId id="5270" r:id="rId187"/>
    <p:sldId id="5273" r:id="rId188"/>
    <p:sldId id="5274" r:id="rId189"/>
    <p:sldId id="5413" r:id="rId190"/>
    <p:sldId id="5277" r:id="rId191"/>
    <p:sldId id="4167" r:id="rId192"/>
    <p:sldId id="5279" r:id="rId193"/>
    <p:sldId id="5593" r:id="rId194"/>
    <p:sldId id="5854" r:id="rId195"/>
    <p:sldId id="5755" r:id="rId196"/>
    <p:sldId id="5756" r:id="rId197"/>
    <p:sldId id="5280" r:id="rId198"/>
    <p:sldId id="5281" r:id="rId199"/>
    <p:sldId id="5282" r:id="rId200"/>
    <p:sldId id="5283" r:id="rId201"/>
    <p:sldId id="5284" r:id="rId202"/>
    <p:sldId id="5285" r:id="rId203"/>
    <p:sldId id="5286" r:id="rId204"/>
    <p:sldId id="5287" r:id="rId205"/>
    <p:sldId id="5288" r:id="rId206"/>
    <p:sldId id="5289" r:id="rId207"/>
    <p:sldId id="5290" r:id="rId208"/>
    <p:sldId id="5291" r:id="rId209"/>
    <p:sldId id="5292" r:id="rId210"/>
    <p:sldId id="5294" r:id="rId211"/>
    <p:sldId id="5295" r:id="rId212"/>
    <p:sldId id="5296" r:id="rId213"/>
    <p:sldId id="5298" r:id="rId214"/>
    <p:sldId id="5468" r:id="rId215"/>
    <p:sldId id="5532" r:id="rId216"/>
    <p:sldId id="5467" r:id="rId217"/>
    <p:sldId id="5302" r:id="rId218"/>
    <p:sldId id="5303" r:id="rId219"/>
    <p:sldId id="5304" r:id="rId220"/>
    <p:sldId id="5305" r:id="rId221"/>
    <p:sldId id="5533" r:id="rId222"/>
    <p:sldId id="5534" r:id="rId223"/>
    <p:sldId id="5311" r:id="rId224"/>
    <p:sldId id="5312" r:id="rId225"/>
    <p:sldId id="5313" r:id="rId226"/>
    <p:sldId id="5314" r:id="rId227"/>
    <p:sldId id="4279" r:id="rId228"/>
    <p:sldId id="3372" r:id="rId229"/>
    <p:sldId id="5759" r:id="rId230"/>
    <p:sldId id="5834" r:id="rId231"/>
    <p:sldId id="5837" r:id="rId232"/>
    <p:sldId id="5836" r:id="rId233"/>
    <p:sldId id="5208" r:id="rId234"/>
    <p:sldId id="5760" r:id="rId235"/>
    <p:sldId id="5761" r:id="rId236"/>
    <p:sldId id="3381" r:id="rId237"/>
    <p:sldId id="5762" r:id="rId238"/>
    <p:sldId id="5763" r:id="rId239"/>
    <p:sldId id="5764" r:id="rId240"/>
    <p:sldId id="5351" r:id="rId241"/>
    <p:sldId id="5470" r:id="rId242"/>
    <p:sldId id="5471" r:id="rId243"/>
    <p:sldId id="5852" r:id="rId244"/>
    <p:sldId id="5543" r:id="rId245"/>
    <p:sldId id="5155" r:id="rId246"/>
    <p:sldId id="3781" r:id="rId247"/>
    <p:sldId id="3782" r:id="rId248"/>
    <p:sldId id="3908" r:id="rId249"/>
    <p:sldId id="5765" r:id="rId250"/>
    <p:sldId id="5766" r:id="rId251"/>
    <p:sldId id="5767" r:id="rId252"/>
    <p:sldId id="5768" r:id="rId253"/>
    <p:sldId id="5769" r:id="rId254"/>
    <p:sldId id="3910" r:id="rId255"/>
    <p:sldId id="3796" r:id="rId256"/>
    <p:sldId id="5597" r:id="rId257"/>
    <p:sldId id="5558" r:id="rId258"/>
    <p:sldId id="3792" r:id="rId259"/>
    <p:sldId id="5336" r:id="rId260"/>
    <p:sldId id="5337" r:id="rId261"/>
    <p:sldId id="5231" r:id="rId262"/>
    <p:sldId id="5341" r:id="rId263"/>
    <p:sldId id="4920" r:id="rId264"/>
    <p:sldId id="5485" r:id="rId265"/>
    <p:sldId id="5486" r:id="rId266"/>
    <p:sldId id="5487" r:id="rId267"/>
    <p:sldId id="5488" r:id="rId268"/>
    <p:sldId id="5489" r:id="rId269"/>
    <p:sldId id="5490" r:id="rId270"/>
    <p:sldId id="5491" r:id="rId271"/>
    <p:sldId id="5492" r:id="rId272"/>
    <p:sldId id="5493" r:id="rId273"/>
    <p:sldId id="5494" r:id="rId274"/>
    <p:sldId id="5495" r:id="rId275"/>
    <p:sldId id="5496" r:id="rId276"/>
    <p:sldId id="5497" r:id="rId277"/>
    <p:sldId id="5498" r:id="rId278"/>
    <p:sldId id="5499" r:id="rId279"/>
    <p:sldId id="5500" r:id="rId280"/>
    <p:sldId id="5345" r:id="rId281"/>
    <p:sldId id="5343" r:id="rId282"/>
    <p:sldId id="5348" r:id="rId283"/>
    <p:sldId id="5342" r:id="rId284"/>
    <p:sldId id="5372" r:id="rId285"/>
    <p:sldId id="5586" r:id="rId286"/>
    <p:sldId id="5396" r:id="rId287"/>
    <p:sldId id="3853" r:id="rId288"/>
    <p:sldId id="4876" r:id="rId289"/>
    <p:sldId id="4875" r:id="rId290"/>
    <p:sldId id="5788" r:id="rId291"/>
    <p:sldId id="5360" r:id="rId292"/>
    <p:sldId id="5612" r:id="rId293"/>
    <p:sldId id="5613" r:id="rId294"/>
    <p:sldId id="5787" r:id="rId295"/>
    <p:sldId id="5845" r:id="rId296"/>
    <p:sldId id="5365" r:id="rId297"/>
    <p:sldId id="5614" r:id="rId298"/>
    <p:sldId id="5366" r:id="rId299"/>
    <p:sldId id="5777" r:id="rId300"/>
    <p:sldId id="5778" r:id="rId301"/>
    <p:sldId id="5779" r:id="rId302"/>
    <p:sldId id="5368" r:id="rId303"/>
    <p:sldId id="5771" r:id="rId304"/>
    <p:sldId id="5851" r:id="rId305"/>
    <p:sldId id="5773" r:id="rId306"/>
    <p:sldId id="5843" r:id="rId307"/>
    <p:sldId id="5775" r:id="rId308"/>
    <p:sldId id="5774" r:id="rId309"/>
    <p:sldId id="5776" r:id="rId310"/>
    <p:sldId id="5700" r:id="rId311"/>
    <p:sldId id="5855" r:id="rId312"/>
    <p:sldId id="5409" r:id="rId313"/>
    <p:sldId id="5853" r:id="rId314"/>
    <p:sldId id="5359" r:id="rId315"/>
    <p:sldId id="5790" r:id="rId316"/>
    <p:sldId id="5791" r:id="rId317"/>
    <p:sldId id="5792" r:id="rId318"/>
    <p:sldId id="5793" r:id="rId319"/>
    <p:sldId id="5794" r:id="rId320"/>
    <p:sldId id="5795" r:id="rId321"/>
    <p:sldId id="5796" r:id="rId322"/>
    <p:sldId id="5797" r:id="rId323"/>
    <p:sldId id="5798" r:id="rId324"/>
    <p:sldId id="5799" r:id="rId325"/>
    <p:sldId id="5800" r:id="rId326"/>
    <p:sldId id="5801" r:id="rId327"/>
    <p:sldId id="1863" r:id="rId328"/>
    <p:sldId id="4834" r:id="rId329"/>
    <p:sldId id="5782" r:id="rId330"/>
    <p:sldId id="5057" r:id="rId331"/>
    <p:sldId id="5537" r:id="rId332"/>
    <p:sldId id="5680" r:id="rId333"/>
    <p:sldId id="5371" r:id="rId334"/>
    <p:sldId id="5783" r:id="rId335"/>
    <p:sldId id="5046" r:id="rId336"/>
    <p:sldId id="5047" r:id="rId337"/>
    <p:sldId id="5048" r:id="rId338"/>
    <p:sldId id="5049" r:id="rId339"/>
    <p:sldId id="5050" r:id="rId340"/>
    <p:sldId id="5504" r:id="rId341"/>
    <p:sldId id="5721" r:id="rId342"/>
    <p:sldId id="5722" r:id="rId343"/>
    <p:sldId id="5723" r:id="rId344"/>
    <p:sldId id="5724" r:id="rId345"/>
    <p:sldId id="5725" r:id="rId346"/>
    <p:sldId id="5644" r:id="rId347"/>
    <p:sldId id="5726" r:id="rId348"/>
    <p:sldId id="5728" r:id="rId349"/>
    <p:sldId id="5648" r:id="rId350"/>
    <p:sldId id="5649" r:id="rId351"/>
    <p:sldId id="679" r:id="rId352"/>
    <p:sldId id="716" r:id="rId353"/>
    <p:sldId id="712" r:id="rId354"/>
    <p:sldId id="688" r:id="rId355"/>
    <p:sldId id="710" r:id="rId356"/>
    <p:sldId id="2535" r:id="rId357"/>
    <p:sldId id="2532" r:id="rId358"/>
    <p:sldId id="5389" r:id="rId359"/>
    <p:sldId id="5391" r:id="rId360"/>
    <p:sldId id="5384" r:id="rId361"/>
    <p:sldId id="3583" r:id="rId362"/>
    <p:sldId id="3614" r:id="rId363"/>
    <p:sldId id="3615" r:id="rId364"/>
    <p:sldId id="5385" r:id="rId365"/>
    <p:sldId id="5394" r:id="rId366"/>
    <p:sldId id="5395" r:id="rId367"/>
    <p:sldId id="5386" r:id="rId368"/>
    <p:sldId id="5390" r:id="rId369"/>
    <p:sldId id="5392" r:id="rId370"/>
    <p:sldId id="3835" r:id="rId371"/>
    <p:sldId id="1413" r:id="rId372"/>
    <p:sldId id="4827" r:id="rId373"/>
    <p:sldId id="3602" r:id="rId374"/>
    <p:sldId id="5505" r:id="rId375"/>
    <p:sldId id="5507" r:id="rId376"/>
    <p:sldId id="1201" r:id="rId377"/>
    <p:sldId id="3156" r:id="rId378"/>
    <p:sldId id="5379" r:id="rId379"/>
    <p:sldId id="5377" r:id="rId380"/>
    <p:sldId id="1089" r:id="rId381"/>
    <p:sldId id="1098" r:id="rId382"/>
    <p:sldId id="1099" r:id="rId383"/>
    <p:sldId id="1096" r:id="rId384"/>
    <p:sldId id="1097" r:id="rId385"/>
    <p:sldId id="5646" r:id="rId386"/>
    <p:sldId id="5784" r:id="rId387"/>
    <p:sldId id="5786" r:id="rId388"/>
    <p:sldId id="256" r:id="rId389"/>
    <p:sldId id="257" r:id="rId390"/>
    <p:sldId id="258" r:id="rId391"/>
    <p:sldId id="259" r:id="rId392"/>
    <p:sldId id="260" r:id="rId393"/>
    <p:sldId id="5785" r:id="rId394"/>
    <p:sldId id="5506" r:id="rId395"/>
    <p:sldId id="4907" r:id="rId396"/>
    <p:sldId id="4918" r:id="rId397"/>
    <p:sldId id="5393" r:id="rId398"/>
    <p:sldId id="4906" r:id="rId399"/>
    <p:sldId id="5508" r:id="rId400"/>
    <p:sldId id="4914" r:id="rId40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432FF"/>
    <a:srgbClr val="8C0000"/>
    <a:srgbClr val="1A5712"/>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83" autoAdjust="0"/>
    <p:restoredTop sz="99433" autoAdjust="0"/>
  </p:normalViewPr>
  <p:slideViewPr>
    <p:cSldViewPr>
      <p:cViewPr varScale="1">
        <p:scale>
          <a:sx n="166" d="100"/>
          <a:sy n="166" d="100"/>
        </p:scale>
        <p:origin x="792"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3.xml"/><Relationship Id="rId299" Type="http://schemas.openxmlformats.org/officeDocument/2006/relationships/slide" Target="slides/slide215.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75.xml"/><Relationship Id="rId324" Type="http://schemas.openxmlformats.org/officeDocument/2006/relationships/slide" Target="slides/slide240.xml"/><Relationship Id="rId366" Type="http://schemas.openxmlformats.org/officeDocument/2006/relationships/slide" Target="slides/slide282.xml"/><Relationship Id="rId170" Type="http://schemas.openxmlformats.org/officeDocument/2006/relationships/slide" Target="slides/slide86.xml"/><Relationship Id="rId226" Type="http://schemas.openxmlformats.org/officeDocument/2006/relationships/slide" Target="slides/slide142.xml"/><Relationship Id="rId268" Type="http://schemas.openxmlformats.org/officeDocument/2006/relationships/slide" Target="slides/slide184.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44.xml"/><Relationship Id="rId335" Type="http://schemas.openxmlformats.org/officeDocument/2006/relationships/slide" Target="slides/slide251.xml"/><Relationship Id="rId377" Type="http://schemas.openxmlformats.org/officeDocument/2006/relationships/slide" Target="slides/slide293.xml"/><Relationship Id="rId5" Type="http://schemas.openxmlformats.org/officeDocument/2006/relationships/slideMaster" Target="slideMasters/slideMaster5.xml"/><Relationship Id="rId181" Type="http://schemas.openxmlformats.org/officeDocument/2006/relationships/slide" Target="slides/slide97.xml"/><Relationship Id="rId237" Type="http://schemas.openxmlformats.org/officeDocument/2006/relationships/slide" Target="slides/slide153.xml"/><Relationship Id="rId402" Type="http://schemas.openxmlformats.org/officeDocument/2006/relationships/notesMaster" Target="notesMasters/notesMaster1.xml"/><Relationship Id="rId279" Type="http://schemas.openxmlformats.org/officeDocument/2006/relationships/slide" Target="slides/slide195.xml"/><Relationship Id="rId43" Type="http://schemas.openxmlformats.org/officeDocument/2006/relationships/slideMaster" Target="slideMasters/slideMaster43.xml"/><Relationship Id="rId139" Type="http://schemas.openxmlformats.org/officeDocument/2006/relationships/slide" Target="slides/slide55.xml"/><Relationship Id="rId290" Type="http://schemas.openxmlformats.org/officeDocument/2006/relationships/slide" Target="slides/slide206.xml"/><Relationship Id="rId304" Type="http://schemas.openxmlformats.org/officeDocument/2006/relationships/slide" Target="slides/slide220.xml"/><Relationship Id="rId346" Type="http://schemas.openxmlformats.org/officeDocument/2006/relationships/slide" Target="slides/slide262.xml"/><Relationship Id="rId388" Type="http://schemas.openxmlformats.org/officeDocument/2006/relationships/slide" Target="slides/slide304.xml"/><Relationship Id="rId85" Type="http://schemas.openxmlformats.org/officeDocument/2006/relationships/slide" Target="slides/slide1.xml"/><Relationship Id="rId150" Type="http://schemas.openxmlformats.org/officeDocument/2006/relationships/slide" Target="slides/slide66.xml"/><Relationship Id="rId192" Type="http://schemas.openxmlformats.org/officeDocument/2006/relationships/slide" Target="slides/slide108.xml"/><Relationship Id="rId206" Type="http://schemas.openxmlformats.org/officeDocument/2006/relationships/slide" Target="slides/slide122.xml"/><Relationship Id="rId248" Type="http://schemas.openxmlformats.org/officeDocument/2006/relationships/slide" Target="slides/slide164.xml"/><Relationship Id="rId12" Type="http://schemas.openxmlformats.org/officeDocument/2006/relationships/slideMaster" Target="slideMasters/slideMaster12.xml"/><Relationship Id="rId108" Type="http://schemas.openxmlformats.org/officeDocument/2006/relationships/slide" Target="slides/slide24.xml"/><Relationship Id="rId315" Type="http://schemas.openxmlformats.org/officeDocument/2006/relationships/slide" Target="slides/slide231.xml"/><Relationship Id="rId357" Type="http://schemas.openxmlformats.org/officeDocument/2006/relationships/slide" Target="slides/slide273.xml"/><Relationship Id="rId54" Type="http://schemas.openxmlformats.org/officeDocument/2006/relationships/slideMaster" Target="slideMasters/slideMaster54.xml"/><Relationship Id="rId96" Type="http://schemas.openxmlformats.org/officeDocument/2006/relationships/slide" Target="slides/slide12.xml"/><Relationship Id="rId161" Type="http://schemas.openxmlformats.org/officeDocument/2006/relationships/slide" Target="slides/slide77.xml"/><Relationship Id="rId217" Type="http://schemas.openxmlformats.org/officeDocument/2006/relationships/slide" Target="slides/slide133.xml"/><Relationship Id="rId399" Type="http://schemas.openxmlformats.org/officeDocument/2006/relationships/slide" Target="slides/slide315.xml"/><Relationship Id="rId259" Type="http://schemas.openxmlformats.org/officeDocument/2006/relationships/slide" Target="slides/slide175.xml"/><Relationship Id="rId23" Type="http://schemas.openxmlformats.org/officeDocument/2006/relationships/slideMaster" Target="slideMasters/slideMaster23.xml"/><Relationship Id="rId119" Type="http://schemas.openxmlformats.org/officeDocument/2006/relationships/slide" Target="slides/slide35.xml"/><Relationship Id="rId270" Type="http://schemas.openxmlformats.org/officeDocument/2006/relationships/slide" Target="slides/slide186.xml"/><Relationship Id="rId326" Type="http://schemas.openxmlformats.org/officeDocument/2006/relationships/slide" Target="slides/slide242.xml"/><Relationship Id="rId65" Type="http://schemas.openxmlformats.org/officeDocument/2006/relationships/slideMaster" Target="slideMasters/slideMaster65.xml"/><Relationship Id="rId130" Type="http://schemas.openxmlformats.org/officeDocument/2006/relationships/slide" Target="slides/slide46.xml"/><Relationship Id="rId368" Type="http://schemas.openxmlformats.org/officeDocument/2006/relationships/slide" Target="slides/slide284.xml"/><Relationship Id="rId172" Type="http://schemas.openxmlformats.org/officeDocument/2006/relationships/slide" Target="slides/slide88.xml"/><Relationship Id="rId228" Type="http://schemas.openxmlformats.org/officeDocument/2006/relationships/slide" Target="slides/slide144.xml"/><Relationship Id="rId281" Type="http://schemas.openxmlformats.org/officeDocument/2006/relationships/slide" Target="slides/slide197.xml"/><Relationship Id="rId337" Type="http://schemas.openxmlformats.org/officeDocument/2006/relationships/slide" Target="slides/slide253.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57.xml"/><Relationship Id="rId379" Type="http://schemas.openxmlformats.org/officeDocument/2006/relationships/slide" Target="slides/slide295.xml"/><Relationship Id="rId7" Type="http://schemas.openxmlformats.org/officeDocument/2006/relationships/slideMaster" Target="slideMasters/slideMaster7.xml"/><Relationship Id="rId183" Type="http://schemas.openxmlformats.org/officeDocument/2006/relationships/slide" Target="slides/slide99.xml"/><Relationship Id="rId239" Type="http://schemas.openxmlformats.org/officeDocument/2006/relationships/slide" Target="slides/slide155.xml"/><Relationship Id="rId390" Type="http://schemas.openxmlformats.org/officeDocument/2006/relationships/slide" Target="slides/slide306.xml"/><Relationship Id="rId404" Type="http://schemas.openxmlformats.org/officeDocument/2006/relationships/presProps" Target="presProps.xml"/><Relationship Id="rId250" Type="http://schemas.openxmlformats.org/officeDocument/2006/relationships/slide" Target="slides/slide166.xml"/><Relationship Id="rId292" Type="http://schemas.openxmlformats.org/officeDocument/2006/relationships/slide" Target="slides/slide208.xml"/><Relationship Id="rId306" Type="http://schemas.openxmlformats.org/officeDocument/2006/relationships/slide" Target="slides/slide222.xml"/><Relationship Id="rId45" Type="http://schemas.openxmlformats.org/officeDocument/2006/relationships/slideMaster" Target="slideMasters/slideMaster45.xml"/><Relationship Id="rId87" Type="http://schemas.openxmlformats.org/officeDocument/2006/relationships/slide" Target="slides/slide3.xml"/><Relationship Id="rId110" Type="http://schemas.openxmlformats.org/officeDocument/2006/relationships/slide" Target="slides/slide26.xml"/><Relationship Id="rId348" Type="http://schemas.openxmlformats.org/officeDocument/2006/relationships/slide" Target="slides/slide264.xml"/><Relationship Id="rId152" Type="http://schemas.openxmlformats.org/officeDocument/2006/relationships/slide" Target="slides/slide68.xml"/><Relationship Id="rId194" Type="http://schemas.openxmlformats.org/officeDocument/2006/relationships/slide" Target="slides/slide110.xml"/><Relationship Id="rId208" Type="http://schemas.openxmlformats.org/officeDocument/2006/relationships/slide" Target="slides/slide124.xml"/><Relationship Id="rId261" Type="http://schemas.openxmlformats.org/officeDocument/2006/relationships/slide" Target="slides/slide177.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33.xml"/><Relationship Id="rId359" Type="http://schemas.openxmlformats.org/officeDocument/2006/relationships/slide" Target="slides/slide275.xml"/><Relationship Id="rId98" Type="http://schemas.openxmlformats.org/officeDocument/2006/relationships/slide" Target="slides/slide14.xml"/><Relationship Id="rId121" Type="http://schemas.openxmlformats.org/officeDocument/2006/relationships/slide" Target="slides/slide37.xml"/><Relationship Id="rId163" Type="http://schemas.openxmlformats.org/officeDocument/2006/relationships/slide" Target="slides/slide79.xml"/><Relationship Id="rId219" Type="http://schemas.openxmlformats.org/officeDocument/2006/relationships/slide" Target="slides/slide135.xml"/><Relationship Id="rId370" Type="http://schemas.openxmlformats.org/officeDocument/2006/relationships/slide" Target="slides/slide286.xml"/><Relationship Id="rId230" Type="http://schemas.openxmlformats.org/officeDocument/2006/relationships/slide" Target="slides/slide146.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88.xml"/><Relationship Id="rId328" Type="http://schemas.openxmlformats.org/officeDocument/2006/relationships/slide" Target="slides/slide244.xml"/><Relationship Id="rId132" Type="http://schemas.openxmlformats.org/officeDocument/2006/relationships/slide" Target="slides/slide48.xml"/><Relationship Id="rId174" Type="http://schemas.openxmlformats.org/officeDocument/2006/relationships/slide" Target="slides/slide90.xml"/><Relationship Id="rId381" Type="http://schemas.openxmlformats.org/officeDocument/2006/relationships/slide" Target="slides/slide297.xml"/><Relationship Id="rId241" Type="http://schemas.openxmlformats.org/officeDocument/2006/relationships/slide" Target="slides/slide157.xml"/><Relationship Id="rId36" Type="http://schemas.openxmlformats.org/officeDocument/2006/relationships/slideMaster" Target="slideMasters/slideMaster36.xml"/><Relationship Id="rId283" Type="http://schemas.openxmlformats.org/officeDocument/2006/relationships/slide" Target="slides/slide199.xml"/><Relationship Id="rId339" Type="http://schemas.openxmlformats.org/officeDocument/2006/relationships/slide" Target="slides/slide255.xml"/><Relationship Id="rId78" Type="http://schemas.openxmlformats.org/officeDocument/2006/relationships/slideMaster" Target="slideMasters/slideMaster78.xml"/><Relationship Id="rId101" Type="http://schemas.openxmlformats.org/officeDocument/2006/relationships/slide" Target="slides/slide17.xml"/><Relationship Id="rId143" Type="http://schemas.openxmlformats.org/officeDocument/2006/relationships/slide" Target="slides/slide59.xml"/><Relationship Id="rId185" Type="http://schemas.openxmlformats.org/officeDocument/2006/relationships/slide" Target="slides/slide101.xml"/><Relationship Id="rId350" Type="http://schemas.openxmlformats.org/officeDocument/2006/relationships/slide" Target="slides/slide266.xml"/><Relationship Id="rId406" Type="http://schemas.openxmlformats.org/officeDocument/2006/relationships/theme" Target="theme/theme1.xml"/><Relationship Id="rId9" Type="http://schemas.openxmlformats.org/officeDocument/2006/relationships/slideMaster" Target="slideMasters/slideMaster9.xml"/><Relationship Id="rId210" Type="http://schemas.openxmlformats.org/officeDocument/2006/relationships/slide" Target="slides/slide126.xml"/><Relationship Id="rId392" Type="http://schemas.openxmlformats.org/officeDocument/2006/relationships/slide" Target="slides/slide308.xml"/><Relationship Id="rId252" Type="http://schemas.openxmlformats.org/officeDocument/2006/relationships/slide" Target="slides/slide168.xml"/><Relationship Id="rId294" Type="http://schemas.openxmlformats.org/officeDocument/2006/relationships/slide" Target="slides/slide210.xml"/><Relationship Id="rId308" Type="http://schemas.openxmlformats.org/officeDocument/2006/relationships/slide" Target="slides/slide224.xml"/><Relationship Id="rId47" Type="http://schemas.openxmlformats.org/officeDocument/2006/relationships/slideMaster" Target="slideMasters/slideMaster47.xml"/><Relationship Id="rId89" Type="http://schemas.openxmlformats.org/officeDocument/2006/relationships/slide" Target="slides/slide5.xml"/><Relationship Id="rId112" Type="http://schemas.openxmlformats.org/officeDocument/2006/relationships/slide" Target="slides/slide28.xml"/><Relationship Id="rId154" Type="http://schemas.openxmlformats.org/officeDocument/2006/relationships/slide" Target="slides/slide70.xml"/><Relationship Id="rId361" Type="http://schemas.openxmlformats.org/officeDocument/2006/relationships/slide" Target="slides/slide277.xml"/><Relationship Id="rId196" Type="http://schemas.openxmlformats.org/officeDocument/2006/relationships/slide" Target="slides/slide112.xml"/><Relationship Id="rId16" Type="http://schemas.openxmlformats.org/officeDocument/2006/relationships/slideMaster" Target="slideMasters/slideMaster16.xml"/><Relationship Id="rId221" Type="http://schemas.openxmlformats.org/officeDocument/2006/relationships/slide" Target="slides/slide137.xml"/><Relationship Id="rId263" Type="http://schemas.openxmlformats.org/officeDocument/2006/relationships/slide" Target="slides/slide179.xml"/><Relationship Id="rId319" Type="http://schemas.openxmlformats.org/officeDocument/2006/relationships/slide" Target="slides/slide235.xml"/><Relationship Id="rId58" Type="http://schemas.openxmlformats.org/officeDocument/2006/relationships/slideMaster" Target="slideMasters/slideMaster58.xml"/><Relationship Id="rId123" Type="http://schemas.openxmlformats.org/officeDocument/2006/relationships/slide" Target="slides/slide39.xml"/><Relationship Id="rId330" Type="http://schemas.openxmlformats.org/officeDocument/2006/relationships/slide" Target="slides/slide246.xml"/><Relationship Id="rId165" Type="http://schemas.openxmlformats.org/officeDocument/2006/relationships/slide" Target="slides/slide81.xml"/><Relationship Id="rId372" Type="http://schemas.openxmlformats.org/officeDocument/2006/relationships/slide" Target="slides/slide288.xml"/><Relationship Id="rId211" Type="http://schemas.openxmlformats.org/officeDocument/2006/relationships/slide" Target="slides/slide127.xml"/><Relationship Id="rId232" Type="http://schemas.openxmlformats.org/officeDocument/2006/relationships/slide" Target="slides/slide148.xml"/><Relationship Id="rId253" Type="http://schemas.openxmlformats.org/officeDocument/2006/relationships/slide" Target="slides/slide169.xml"/><Relationship Id="rId274" Type="http://schemas.openxmlformats.org/officeDocument/2006/relationships/slide" Target="slides/slide190.xml"/><Relationship Id="rId295" Type="http://schemas.openxmlformats.org/officeDocument/2006/relationships/slide" Target="slides/slide211.xml"/><Relationship Id="rId309" Type="http://schemas.openxmlformats.org/officeDocument/2006/relationships/slide" Target="slides/slide225.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29.xml"/><Relationship Id="rId134" Type="http://schemas.openxmlformats.org/officeDocument/2006/relationships/slide" Target="slides/slide50.xml"/><Relationship Id="rId320" Type="http://schemas.openxmlformats.org/officeDocument/2006/relationships/slide" Target="slides/slide236.xml"/><Relationship Id="rId80" Type="http://schemas.openxmlformats.org/officeDocument/2006/relationships/slideMaster" Target="slideMasters/slideMaster80.xml"/><Relationship Id="rId155" Type="http://schemas.openxmlformats.org/officeDocument/2006/relationships/slide" Target="slides/slide71.xml"/><Relationship Id="rId176" Type="http://schemas.openxmlformats.org/officeDocument/2006/relationships/slide" Target="slides/slide92.xml"/><Relationship Id="rId197" Type="http://schemas.openxmlformats.org/officeDocument/2006/relationships/slide" Target="slides/slide113.xml"/><Relationship Id="rId341" Type="http://schemas.openxmlformats.org/officeDocument/2006/relationships/slide" Target="slides/slide257.xml"/><Relationship Id="rId362" Type="http://schemas.openxmlformats.org/officeDocument/2006/relationships/slide" Target="slides/slide278.xml"/><Relationship Id="rId383" Type="http://schemas.openxmlformats.org/officeDocument/2006/relationships/slide" Target="slides/slide299.xml"/><Relationship Id="rId201" Type="http://schemas.openxmlformats.org/officeDocument/2006/relationships/slide" Target="slides/slide117.xml"/><Relationship Id="rId222" Type="http://schemas.openxmlformats.org/officeDocument/2006/relationships/slide" Target="slides/slide138.xml"/><Relationship Id="rId243" Type="http://schemas.openxmlformats.org/officeDocument/2006/relationships/slide" Target="slides/slide159.xml"/><Relationship Id="rId264" Type="http://schemas.openxmlformats.org/officeDocument/2006/relationships/slide" Target="slides/slide180.xml"/><Relationship Id="rId285" Type="http://schemas.openxmlformats.org/officeDocument/2006/relationships/slide" Target="slides/slide20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19.xml"/><Relationship Id="rId124" Type="http://schemas.openxmlformats.org/officeDocument/2006/relationships/slide" Target="slides/slide40.xml"/><Relationship Id="rId310" Type="http://schemas.openxmlformats.org/officeDocument/2006/relationships/slide" Target="slides/slide226.xml"/><Relationship Id="rId70" Type="http://schemas.openxmlformats.org/officeDocument/2006/relationships/slideMaster" Target="slideMasters/slideMaster70.xml"/><Relationship Id="rId91" Type="http://schemas.openxmlformats.org/officeDocument/2006/relationships/slide" Target="slides/slide7.xml"/><Relationship Id="rId145" Type="http://schemas.openxmlformats.org/officeDocument/2006/relationships/slide" Target="slides/slide61.xml"/><Relationship Id="rId166" Type="http://schemas.openxmlformats.org/officeDocument/2006/relationships/slide" Target="slides/slide82.xml"/><Relationship Id="rId187" Type="http://schemas.openxmlformats.org/officeDocument/2006/relationships/slide" Target="slides/slide103.xml"/><Relationship Id="rId331" Type="http://schemas.openxmlformats.org/officeDocument/2006/relationships/slide" Target="slides/slide247.xml"/><Relationship Id="rId352" Type="http://schemas.openxmlformats.org/officeDocument/2006/relationships/slide" Target="slides/slide268.xml"/><Relationship Id="rId373" Type="http://schemas.openxmlformats.org/officeDocument/2006/relationships/slide" Target="slides/slide289.xml"/><Relationship Id="rId394" Type="http://schemas.openxmlformats.org/officeDocument/2006/relationships/slide" Target="slides/slide310.xml"/><Relationship Id="rId1" Type="http://schemas.openxmlformats.org/officeDocument/2006/relationships/slideMaster" Target="slideMasters/slideMaster1.xml"/><Relationship Id="rId212" Type="http://schemas.openxmlformats.org/officeDocument/2006/relationships/slide" Target="slides/slide128.xml"/><Relationship Id="rId233" Type="http://schemas.openxmlformats.org/officeDocument/2006/relationships/slide" Target="slides/slide149.xml"/><Relationship Id="rId254" Type="http://schemas.openxmlformats.org/officeDocument/2006/relationships/slide" Target="slides/slide17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0.xml"/><Relationship Id="rId275" Type="http://schemas.openxmlformats.org/officeDocument/2006/relationships/slide" Target="slides/slide191.xml"/><Relationship Id="rId296" Type="http://schemas.openxmlformats.org/officeDocument/2006/relationships/slide" Target="slides/slide212.xml"/><Relationship Id="rId300" Type="http://schemas.openxmlformats.org/officeDocument/2006/relationships/slide" Target="slides/slide216.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51.xml"/><Relationship Id="rId156" Type="http://schemas.openxmlformats.org/officeDocument/2006/relationships/slide" Target="slides/slide72.xml"/><Relationship Id="rId177" Type="http://schemas.openxmlformats.org/officeDocument/2006/relationships/slide" Target="slides/slide93.xml"/><Relationship Id="rId198" Type="http://schemas.openxmlformats.org/officeDocument/2006/relationships/slide" Target="slides/slide114.xml"/><Relationship Id="rId321" Type="http://schemas.openxmlformats.org/officeDocument/2006/relationships/slide" Target="slides/slide237.xml"/><Relationship Id="rId342" Type="http://schemas.openxmlformats.org/officeDocument/2006/relationships/slide" Target="slides/slide258.xml"/><Relationship Id="rId363" Type="http://schemas.openxmlformats.org/officeDocument/2006/relationships/slide" Target="slides/slide279.xml"/><Relationship Id="rId384" Type="http://schemas.openxmlformats.org/officeDocument/2006/relationships/slide" Target="slides/slide300.xml"/><Relationship Id="rId202" Type="http://schemas.openxmlformats.org/officeDocument/2006/relationships/slide" Target="slides/slide118.xml"/><Relationship Id="rId223" Type="http://schemas.openxmlformats.org/officeDocument/2006/relationships/slide" Target="slides/slide139.xml"/><Relationship Id="rId244" Type="http://schemas.openxmlformats.org/officeDocument/2006/relationships/slide" Target="slides/slide16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81.xml"/><Relationship Id="rId286" Type="http://schemas.openxmlformats.org/officeDocument/2006/relationships/slide" Target="slides/slide202.xml"/><Relationship Id="rId50" Type="http://schemas.openxmlformats.org/officeDocument/2006/relationships/slideMaster" Target="slideMasters/slideMaster50.xml"/><Relationship Id="rId104" Type="http://schemas.openxmlformats.org/officeDocument/2006/relationships/slide" Target="slides/slide20.xml"/><Relationship Id="rId125" Type="http://schemas.openxmlformats.org/officeDocument/2006/relationships/slide" Target="slides/slide41.xml"/><Relationship Id="rId146" Type="http://schemas.openxmlformats.org/officeDocument/2006/relationships/slide" Target="slides/slide62.xml"/><Relationship Id="rId167" Type="http://schemas.openxmlformats.org/officeDocument/2006/relationships/slide" Target="slides/slide83.xml"/><Relationship Id="rId188" Type="http://schemas.openxmlformats.org/officeDocument/2006/relationships/slide" Target="slides/slide104.xml"/><Relationship Id="rId311" Type="http://schemas.openxmlformats.org/officeDocument/2006/relationships/slide" Target="slides/slide227.xml"/><Relationship Id="rId332" Type="http://schemas.openxmlformats.org/officeDocument/2006/relationships/slide" Target="slides/slide248.xml"/><Relationship Id="rId353" Type="http://schemas.openxmlformats.org/officeDocument/2006/relationships/slide" Target="slides/slide269.xml"/><Relationship Id="rId374" Type="http://schemas.openxmlformats.org/officeDocument/2006/relationships/slide" Target="slides/slide290.xml"/><Relationship Id="rId395" Type="http://schemas.openxmlformats.org/officeDocument/2006/relationships/slide" Target="slides/slide311.xml"/><Relationship Id="rId71" Type="http://schemas.openxmlformats.org/officeDocument/2006/relationships/slideMaster" Target="slideMasters/slideMaster71.xml"/><Relationship Id="rId92" Type="http://schemas.openxmlformats.org/officeDocument/2006/relationships/slide" Target="slides/slide8.xml"/><Relationship Id="rId213" Type="http://schemas.openxmlformats.org/officeDocument/2006/relationships/slide" Target="slides/slide129.xml"/><Relationship Id="rId234" Type="http://schemas.openxmlformats.org/officeDocument/2006/relationships/slide" Target="slides/slide15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71.xml"/><Relationship Id="rId276" Type="http://schemas.openxmlformats.org/officeDocument/2006/relationships/slide" Target="slides/slide192.xml"/><Relationship Id="rId297" Type="http://schemas.openxmlformats.org/officeDocument/2006/relationships/slide" Target="slides/slide213.xml"/><Relationship Id="rId40" Type="http://schemas.openxmlformats.org/officeDocument/2006/relationships/slideMaster" Target="slideMasters/slideMaster40.xml"/><Relationship Id="rId115" Type="http://schemas.openxmlformats.org/officeDocument/2006/relationships/slide" Target="slides/slide31.xml"/><Relationship Id="rId136" Type="http://schemas.openxmlformats.org/officeDocument/2006/relationships/slide" Target="slides/slide52.xml"/><Relationship Id="rId157" Type="http://schemas.openxmlformats.org/officeDocument/2006/relationships/slide" Target="slides/slide73.xml"/><Relationship Id="rId178" Type="http://schemas.openxmlformats.org/officeDocument/2006/relationships/slide" Target="slides/slide94.xml"/><Relationship Id="rId301" Type="http://schemas.openxmlformats.org/officeDocument/2006/relationships/slide" Target="slides/slide217.xml"/><Relationship Id="rId322" Type="http://schemas.openxmlformats.org/officeDocument/2006/relationships/slide" Target="slides/slide238.xml"/><Relationship Id="rId343" Type="http://schemas.openxmlformats.org/officeDocument/2006/relationships/slide" Target="slides/slide259.xml"/><Relationship Id="rId364" Type="http://schemas.openxmlformats.org/officeDocument/2006/relationships/slide" Target="slides/slide280.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115.xml"/><Relationship Id="rId203" Type="http://schemas.openxmlformats.org/officeDocument/2006/relationships/slide" Target="slides/slide119.xml"/><Relationship Id="rId385" Type="http://schemas.openxmlformats.org/officeDocument/2006/relationships/slide" Target="slides/slide301.xml"/><Relationship Id="rId19" Type="http://schemas.openxmlformats.org/officeDocument/2006/relationships/slideMaster" Target="slideMasters/slideMaster19.xml"/><Relationship Id="rId224" Type="http://schemas.openxmlformats.org/officeDocument/2006/relationships/slide" Target="slides/slide140.xml"/><Relationship Id="rId245" Type="http://schemas.openxmlformats.org/officeDocument/2006/relationships/slide" Target="slides/slide161.xml"/><Relationship Id="rId266" Type="http://schemas.openxmlformats.org/officeDocument/2006/relationships/slide" Target="slides/slide182.xml"/><Relationship Id="rId287" Type="http://schemas.openxmlformats.org/officeDocument/2006/relationships/slide" Target="slides/slide203.xml"/><Relationship Id="rId30" Type="http://schemas.openxmlformats.org/officeDocument/2006/relationships/slideMaster" Target="slideMasters/slideMaster30.xml"/><Relationship Id="rId105" Type="http://schemas.openxmlformats.org/officeDocument/2006/relationships/slide" Target="slides/slide21.xml"/><Relationship Id="rId126" Type="http://schemas.openxmlformats.org/officeDocument/2006/relationships/slide" Target="slides/slide42.xml"/><Relationship Id="rId147" Type="http://schemas.openxmlformats.org/officeDocument/2006/relationships/slide" Target="slides/slide63.xml"/><Relationship Id="rId168" Type="http://schemas.openxmlformats.org/officeDocument/2006/relationships/slide" Target="slides/slide84.xml"/><Relationship Id="rId312" Type="http://schemas.openxmlformats.org/officeDocument/2006/relationships/slide" Target="slides/slide228.xml"/><Relationship Id="rId333" Type="http://schemas.openxmlformats.org/officeDocument/2006/relationships/slide" Target="slides/slide249.xml"/><Relationship Id="rId354" Type="http://schemas.openxmlformats.org/officeDocument/2006/relationships/slide" Target="slides/slide270.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9.xml"/><Relationship Id="rId189" Type="http://schemas.openxmlformats.org/officeDocument/2006/relationships/slide" Target="slides/slide105.xml"/><Relationship Id="rId375" Type="http://schemas.openxmlformats.org/officeDocument/2006/relationships/slide" Target="slides/slide291.xml"/><Relationship Id="rId396" Type="http://schemas.openxmlformats.org/officeDocument/2006/relationships/slide" Target="slides/slide312.xml"/><Relationship Id="rId3" Type="http://schemas.openxmlformats.org/officeDocument/2006/relationships/slideMaster" Target="slideMasters/slideMaster3.xml"/><Relationship Id="rId214" Type="http://schemas.openxmlformats.org/officeDocument/2006/relationships/slide" Target="slides/slide130.xml"/><Relationship Id="rId235" Type="http://schemas.openxmlformats.org/officeDocument/2006/relationships/slide" Target="slides/slide151.xml"/><Relationship Id="rId256" Type="http://schemas.openxmlformats.org/officeDocument/2006/relationships/slide" Target="slides/slide172.xml"/><Relationship Id="rId277" Type="http://schemas.openxmlformats.org/officeDocument/2006/relationships/slide" Target="slides/slide193.xml"/><Relationship Id="rId298" Type="http://schemas.openxmlformats.org/officeDocument/2006/relationships/slide" Target="slides/slide214.xml"/><Relationship Id="rId400" Type="http://schemas.openxmlformats.org/officeDocument/2006/relationships/slide" Target="slides/slide316.xml"/><Relationship Id="rId116" Type="http://schemas.openxmlformats.org/officeDocument/2006/relationships/slide" Target="slides/slide32.xml"/><Relationship Id="rId137" Type="http://schemas.openxmlformats.org/officeDocument/2006/relationships/slide" Target="slides/slide53.xml"/><Relationship Id="rId158" Type="http://schemas.openxmlformats.org/officeDocument/2006/relationships/slide" Target="slides/slide74.xml"/><Relationship Id="rId302" Type="http://schemas.openxmlformats.org/officeDocument/2006/relationships/slide" Target="slides/slide218.xml"/><Relationship Id="rId323" Type="http://schemas.openxmlformats.org/officeDocument/2006/relationships/slide" Target="slides/slide239.xml"/><Relationship Id="rId344" Type="http://schemas.openxmlformats.org/officeDocument/2006/relationships/slide" Target="slides/slide26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95.xml"/><Relationship Id="rId365" Type="http://schemas.openxmlformats.org/officeDocument/2006/relationships/slide" Target="slides/slide281.xml"/><Relationship Id="rId386" Type="http://schemas.openxmlformats.org/officeDocument/2006/relationships/slide" Target="slides/slide302.xml"/><Relationship Id="rId190" Type="http://schemas.openxmlformats.org/officeDocument/2006/relationships/slide" Target="slides/slide106.xml"/><Relationship Id="rId204" Type="http://schemas.openxmlformats.org/officeDocument/2006/relationships/slide" Target="slides/slide120.xml"/><Relationship Id="rId225" Type="http://schemas.openxmlformats.org/officeDocument/2006/relationships/slide" Target="slides/slide141.xml"/><Relationship Id="rId246" Type="http://schemas.openxmlformats.org/officeDocument/2006/relationships/slide" Target="slides/slide162.xml"/><Relationship Id="rId267" Type="http://schemas.openxmlformats.org/officeDocument/2006/relationships/slide" Target="slides/slide183.xml"/><Relationship Id="rId288" Type="http://schemas.openxmlformats.org/officeDocument/2006/relationships/slide" Target="slides/slide204.xml"/><Relationship Id="rId106" Type="http://schemas.openxmlformats.org/officeDocument/2006/relationships/slide" Target="slides/slide22.xml"/><Relationship Id="rId127" Type="http://schemas.openxmlformats.org/officeDocument/2006/relationships/slide" Target="slides/slide43.xml"/><Relationship Id="rId313" Type="http://schemas.openxmlformats.org/officeDocument/2006/relationships/slide" Target="slides/slide22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0.xml"/><Relationship Id="rId148" Type="http://schemas.openxmlformats.org/officeDocument/2006/relationships/slide" Target="slides/slide64.xml"/><Relationship Id="rId169" Type="http://schemas.openxmlformats.org/officeDocument/2006/relationships/slide" Target="slides/slide85.xml"/><Relationship Id="rId334" Type="http://schemas.openxmlformats.org/officeDocument/2006/relationships/slide" Target="slides/slide250.xml"/><Relationship Id="rId355" Type="http://schemas.openxmlformats.org/officeDocument/2006/relationships/slide" Target="slides/slide271.xml"/><Relationship Id="rId376" Type="http://schemas.openxmlformats.org/officeDocument/2006/relationships/slide" Target="slides/slide292.xml"/><Relationship Id="rId397" Type="http://schemas.openxmlformats.org/officeDocument/2006/relationships/slide" Target="slides/slide313.xml"/><Relationship Id="rId4" Type="http://schemas.openxmlformats.org/officeDocument/2006/relationships/slideMaster" Target="slideMasters/slideMaster4.xml"/><Relationship Id="rId180" Type="http://schemas.openxmlformats.org/officeDocument/2006/relationships/slide" Target="slides/slide96.xml"/><Relationship Id="rId215" Type="http://schemas.openxmlformats.org/officeDocument/2006/relationships/slide" Target="slides/slide131.xml"/><Relationship Id="rId236" Type="http://schemas.openxmlformats.org/officeDocument/2006/relationships/slide" Target="slides/slide152.xml"/><Relationship Id="rId257" Type="http://schemas.openxmlformats.org/officeDocument/2006/relationships/slide" Target="slides/slide173.xml"/><Relationship Id="rId278" Type="http://schemas.openxmlformats.org/officeDocument/2006/relationships/slide" Target="slides/slide194.xml"/><Relationship Id="rId401" Type="http://schemas.openxmlformats.org/officeDocument/2006/relationships/slide" Target="slides/slide317.xml"/><Relationship Id="rId303" Type="http://schemas.openxmlformats.org/officeDocument/2006/relationships/slide" Target="slides/slide219.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54.xml"/><Relationship Id="rId345" Type="http://schemas.openxmlformats.org/officeDocument/2006/relationships/slide" Target="slides/slide261.xml"/><Relationship Id="rId387" Type="http://schemas.openxmlformats.org/officeDocument/2006/relationships/slide" Target="slides/slide303.xml"/><Relationship Id="rId191" Type="http://schemas.openxmlformats.org/officeDocument/2006/relationships/slide" Target="slides/slide107.xml"/><Relationship Id="rId205" Type="http://schemas.openxmlformats.org/officeDocument/2006/relationships/slide" Target="slides/slide121.xml"/><Relationship Id="rId247" Type="http://schemas.openxmlformats.org/officeDocument/2006/relationships/slide" Target="slides/slide163.xml"/><Relationship Id="rId107" Type="http://schemas.openxmlformats.org/officeDocument/2006/relationships/slide" Target="slides/slide23.xml"/><Relationship Id="rId289" Type="http://schemas.openxmlformats.org/officeDocument/2006/relationships/slide" Target="slides/slide205.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5.xml"/><Relationship Id="rId314" Type="http://schemas.openxmlformats.org/officeDocument/2006/relationships/slide" Target="slides/slide230.xml"/><Relationship Id="rId356" Type="http://schemas.openxmlformats.org/officeDocument/2006/relationships/slide" Target="slides/slide272.xml"/><Relationship Id="rId398" Type="http://schemas.openxmlformats.org/officeDocument/2006/relationships/slide" Target="slides/slide314.xml"/><Relationship Id="rId95" Type="http://schemas.openxmlformats.org/officeDocument/2006/relationships/slide" Target="slides/slide11.xml"/><Relationship Id="rId160" Type="http://schemas.openxmlformats.org/officeDocument/2006/relationships/slide" Target="slides/slide76.xml"/><Relationship Id="rId216" Type="http://schemas.openxmlformats.org/officeDocument/2006/relationships/slide" Target="slides/slide132.xml"/><Relationship Id="rId258" Type="http://schemas.openxmlformats.org/officeDocument/2006/relationships/slide" Target="slides/slide174.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4.xml"/><Relationship Id="rId325" Type="http://schemas.openxmlformats.org/officeDocument/2006/relationships/slide" Target="slides/slide241.xml"/><Relationship Id="rId367" Type="http://schemas.openxmlformats.org/officeDocument/2006/relationships/slide" Target="slides/slide283.xml"/><Relationship Id="rId171" Type="http://schemas.openxmlformats.org/officeDocument/2006/relationships/slide" Target="slides/slide87.xml"/><Relationship Id="rId227" Type="http://schemas.openxmlformats.org/officeDocument/2006/relationships/slide" Target="slides/slide143.xml"/><Relationship Id="rId269" Type="http://schemas.openxmlformats.org/officeDocument/2006/relationships/slide" Target="slides/slide185.xml"/><Relationship Id="rId33" Type="http://schemas.openxmlformats.org/officeDocument/2006/relationships/slideMaster" Target="slideMasters/slideMaster33.xml"/><Relationship Id="rId129" Type="http://schemas.openxmlformats.org/officeDocument/2006/relationships/slide" Target="slides/slide45.xml"/><Relationship Id="rId280" Type="http://schemas.openxmlformats.org/officeDocument/2006/relationships/slide" Target="slides/slide196.xml"/><Relationship Id="rId336" Type="http://schemas.openxmlformats.org/officeDocument/2006/relationships/slide" Target="slides/slide252.xml"/><Relationship Id="rId75" Type="http://schemas.openxmlformats.org/officeDocument/2006/relationships/slideMaster" Target="slideMasters/slideMaster75.xml"/><Relationship Id="rId140" Type="http://schemas.openxmlformats.org/officeDocument/2006/relationships/slide" Target="slides/slide56.xml"/><Relationship Id="rId182" Type="http://schemas.openxmlformats.org/officeDocument/2006/relationships/slide" Target="slides/slide98.xml"/><Relationship Id="rId378" Type="http://schemas.openxmlformats.org/officeDocument/2006/relationships/slide" Target="slides/slide294.xml"/><Relationship Id="rId403" Type="http://schemas.openxmlformats.org/officeDocument/2006/relationships/handoutMaster" Target="handoutMasters/handoutMaster1.xml"/><Relationship Id="rId6" Type="http://schemas.openxmlformats.org/officeDocument/2006/relationships/slideMaster" Target="slideMasters/slideMaster6.xml"/><Relationship Id="rId238" Type="http://schemas.openxmlformats.org/officeDocument/2006/relationships/slide" Target="slides/slide154.xml"/><Relationship Id="rId291" Type="http://schemas.openxmlformats.org/officeDocument/2006/relationships/slide" Target="slides/slide207.xml"/><Relationship Id="rId305" Type="http://schemas.openxmlformats.org/officeDocument/2006/relationships/slide" Target="slides/slide221.xml"/><Relationship Id="rId347" Type="http://schemas.openxmlformats.org/officeDocument/2006/relationships/slide" Target="slides/slide263.xml"/><Relationship Id="rId44" Type="http://schemas.openxmlformats.org/officeDocument/2006/relationships/slideMaster" Target="slideMasters/slideMaster44.xml"/><Relationship Id="rId86" Type="http://schemas.openxmlformats.org/officeDocument/2006/relationships/slide" Target="slides/slide2.xml"/><Relationship Id="rId151" Type="http://schemas.openxmlformats.org/officeDocument/2006/relationships/slide" Target="slides/slide67.xml"/><Relationship Id="rId389" Type="http://schemas.openxmlformats.org/officeDocument/2006/relationships/slide" Target="slides/slide305.xml"/><Relationship Id="rId193" Type="http://schemas.openxmlformats.org/officeDocument/2006/relationships/slide" Target="slides/slide109.xml"/><Relationship Id="rId207" Type="http://schemas.openxmlformats.org/officeDocument/2006/relationships/slide" Target="slides/slide123.xml"/><Relationship Id="rId249" Type="http://schemas.openxmlformats.org/officeDocument/2006/relationships/slide" Target="slides/slide165.xml"/><Relationship Id="rId13" Type="http://schemas.openxmlformats.org/officeDocument/2006/relationships/slideMaster" Target="slideMasters/slideMaster13.xml"/><Relationship Id="rId109" Type="http://schemas.openxmlformats.org/officeDocument/2006/relationships/slide" Target="slides/slide25.xml"/><Relationship Id="rId260" Type="http://schemas.openxmlformats.org/officeDocument/2006/relationships/slide" Target="slides/slide176.xml"/><Relationship Id="rId316" Type="http://schemas.openxmlformats.org/officeDocument/2006/relationships/slide" Target="slides/slide232.xml"/><Relationship Id="rId55" Type="http://schemas.openxmlformats.org/officeDocument/2006/relationships/slideMaster" Target="slideMasters/slideMaster55.xml"/><Relationship Id="rId97" Type="http://schemas.openxmlformats.org/officeDocument/2006/relationships/slide" Target="slides/slide13.xml"/><Relationship Id="rId120" Type="http://schemas.openxmlformats.org/officeDocument/2006/relationships/slide" Target="slides/slide36.xml"/><Relationship Id="rId358" Type="http://schemas.openxmlformats.org/officeDocument/2006/relationships/slide" Target="slides/slide274.xml"/><Relationship Id="rId162" Type="http://schemas.openxmlformats.org/officeDocument/2006/relationships/slide" Target="slides/slide78.xml"/><Relationship Id="rId218" Type="http://schemas.openxmlformats.org/officeDocument/2006/relationships/slide" Target="slides/slide134.xml"/><Relationship Id="rId271" Type="http://schemas.openxmlformats.org/officeDocument/2006/relationships/slide" Target="slides/slide187.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47.xml"/><Relationship Id="rId327" Type="http://schemas.openxmlformats.org/officeDocument/2006/relationships/slide" Target="slides/slide243.xml"/><Relationship Id="rId369" Type="http://schemas.openxmlformats.org/officeDocument/2006/relationships/slide" Target="slides/slide285.xml"/><Relationship Id="rId173" Type="http://schemas.openxmlformats.org/officeDocument/2006/relationships/slide" Target="slides/slide89.xml"/><Relationship Id="rId229" Type="http://schemas.openxmlformats.org/officeDocument/2006/relationships/slide" Target="slides/slide145.xml"/><Relationship Id="rId380" Type="http://schemas.openxmlformats.org/officeDocument/2006/relationships/slide" Target="slides/slide296.xml"/><Relationship Id="rId240" Type="http://schemas.openxmlformats.org/officeDocument/2006/relationships/slide" Target="slides/slide156.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16.xml"/><Relationship Id="rId282" Type="http://schemas.openxmlformats.org/officeDocument/2006/relationships/slide" Target="slides/slide198.xml"/><Relationship Id="rId338" Type="http://schemas.openxmlformats.org/officeDocument/2006/relationships/slide" Target="slides/slide254.xml"/><Relationship Id="rId8" Type="http://schemas.openxmlformats.org/officeDocument/2006/relationships/slideMaster" Target="slideMasters/slideMaster8.xml"/><Relationship Id="rId142" Type="http://schemas.openxmlformats.org/officeDocument/2006/relationships/slide" Target="slides/slide58.xml"/><Relationship Id="rId184" Type="http://schemas.openxmlformats.org/officeDocument/2006/relationships/slide" Target="slides/slide100.xml"/><Relationship Id="rId391" Type="http://schemas.openxmlformats.org/officeDocument/2006/relationships/slide" Target="slides/slide307.xml"/><Relationship Id="rId405" Type="http://schemas.openxmlformats.org/officeDocument/2006/relationships/viewProps" Target="viewProps.xml"/><Relationship Id="rId251" Type="http://schemas.openxmlformats.org/officeDocument/2006/relationships/slide" Target="slides/slide167.xml"/><Relationship Id="rId46" Type="http://schemas.openxmlformats.org/officeDocument/2006/relationships/slideMaster" Target="slideMasters/slideMaster46.xml"/><Relationship Id="rId293" Type="http://schemas.openxmlformats.org/officeDocument/2006/relationships/slide" Target="slides/slide209.xml"/><Relationship Id="rId307" Type="http://schemas.openxmlformats.org/officeDocument/2006/relationships/slide" Target="slides/slide223.xml"/><Relationship Id="rId349" Type="http://schemas.openxmlformats.org/officeDocument/2006/relationships/slide" Target="slides/slide265.xml"/><Relationship Id="rId88" Type="http://schemas.openxmlformats.org/officeDocument/2006/relationships/slide" Target="slides/slide4.xml"/><Relationship Id="rId111" Type="http://schemas.openxmlformats.org/officeDocument/2006/relationships/slide" Target="slides/slide27.xml"/><Relationship Id="rId153" Type="http://schemas.openxmlformats.org/officeDocument/2006/relationships/slide" Target="slides/slide69.xml"/><Relationship Id="rId195" Type="http://schemas.openxmlformats.org/officeDocument/2006/relationships/slide" Target="slides/slide111.xml"/><Relationship Id="rId209" Type="http://schemas.openxmlformats.org/officeDocument/2006/relationships/slide" Target="slides/slide125.xml"/><Relationship Id="rId360" Type="http://schemas.openxmlformats.org/officeDocument/2006/relationships/slide" Target="slides/slide276.xml"/><Relationship Id="rId220" Type="http://schemas.openxmlformats.org/officeDocument/2006/relationships/slide" Target="slides/slide136.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78.xml"/><Relationship Id="rId318" Type="http://schemas.openxmlformats.org/officeDocument/2006/relationships/slide" Target="slides/slide234.xml"/><Relationship Id="rId99" Type="http://schemas.openxmlformats.org/officeDocument/2006/relationships/slide" Target="slides/slide15.xml"/><Relationship Id="rId122" Type="http://schemas.openxmlformats.org/officeDocument/2006/relationships/slide" Target="slides/slide38.xml"/><Relationship Id="rId164" Type="http://schemas.openxmlformats.org/officeDocument/2006/relationships/slide" Target="slides/slide80.xml"/><Relationship Id="rId371" Type="http://schemas.openxmlformats.org/officeDocument/2006/relationships/slide" Target="slides/slide287.xml"/><Relationship Id="rId26" Type="http://schemas.openxmlformats.org/officeDocument/2006/relationships/slideMaster" Target="slideMasters/slideMaster26.xml"/><Relationship Id="rId231" Type="http://schemas.openxmlformats.org/officeDocument/2006/relationships/slide" Target="slides/slide147.xml"/><Relationship Id="rId273" Type="http://schemas.openxmlformats.org/officeDocument/2006/relationships/slide" Target="slides/slide189.xml"/><Relationship Id="rId329" Type="http://schemas.openxmlformats.org/officeDocument/2006/relationships/slide" Target="slides/slide245.xml"/><Relationship Id="rId68" Type="http://schemas.openxmlformats.org/officeDocument/2006/relationships/slideMaster" Target="slideMasters/slideMaster68.xml"/><Relationship Id="rId133" Type="http://schemas.openxmlformats.org/officeDocument/2006/relationships/slide" Target="slides/slide49.xml"/><Relationship Id="rId175" Type="http://schemas.openxmlformats.org/officeDocument/2006/relationships/slide" Target="slides/slide91.xml"/><Relationship Id="rId340" Type="http://schemas.openxmlformats.org/officeDocument/2006/relationships/slide" Target="slides/slide256.xml"/><Relationship Id="rId200" Type="http://schemas.openxmlformats.org/officeDocument/2006/relationships/slide" Target="slides/slide116.xml"/><Relationship Id="rId382" Type="http://schemas.openxmlformats.org/officeDocument/2006/relationships/slide" Target="slides/slide298.xml"/><Relationship Id="rId242" Type="http://schemas.openxmlformats.org/officeDocument/2006/relationships/slide" Target="slides/slide158.xml"/><Relationship Id="rId284" Type="http://schemas.openxmlformats.org/officeDocument/2006/relationships/slide" Target="slides/slide200.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 Target="slides/slide18.xml"/><Relationship Id="rId144" Type="http://schemas.openxmlformats.org/officeDocument/2006/relationships/slide" Target="slides/slide60.xml"/><Relationship Id="rId90" Type="http://schemas.openxmlformats.org/officeDocument/2006/relationships/slide" Target="slides/slide6.xml"/><Relationship Id="rId186" Type="http://schemas.openxmlformats.org/officeDocument/2006/relationships/slide" Target="slides/slide102.xml"/><Relationship Id="rId351" Type="http://schemas.openxmlformats.org/officeDocument/2006/relationships/slide" Target="slides/slide267.xml"/><Relationship Id="rId393" Type="http://schemas.openxmlformats.org/officeDocument/2006/relationships/slide" Target="slides/slide309.xml"/><Relationship Id="rId40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3" Type="http://schemas.openxmlformats.org/officeDocument/2006/relationships/oleObject" Target="file:///D:\Users\Saugata\Documents\Postdoc\Papers\Repositories\dramcharacterizationpaper\camera-2019-sigmetrics\figures\graph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34421667119196"/>
          <c:y val="0.12168575518969223"/>
          <c:w val="0.86758405738075839"/>
          <c:h val="0.42711710541132852"/>
        </c:manualLayout>
      </c:layout>
      <c:lineChart>
        <c:grouping val="standard"/>
        <c:varyColors val="0"/>
        <c:ser>
          <c:idx val="1"/>
          <c:order val="0"/>
          <c:tx>
            <c:strRef>
              <c:f>'OS-IPC'!$F$1</c:f>
              <c:strCache>
                <c:ptCount val="1"/>
                <c:pt idx="0">
                  <c:v>DDR4</c:v>
                </c:pt>
              </c:strCache>
            </c:strRef>
          </c:tx>
          <c:spPr>
            <a:ln w="19050" cap="rnd">
              <a:solidFill>
                <a:schemeClr val="accent1"/>
              </a:solidFill>
              <a:round/>
            </a:ln>
            <a:effectLst/>
          </c:spPr>
          <c:marker>
            <c:symbol val="circle"/>
            <c:size val="5"/>
            <c:spPr>
              <a:noFill/>
              <a:ln w="15875">
                <a:solidFill>
                  <a:schemeClr val="accent1"/>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'OS-IPC'!$F$2:$F$21</c:f>
              <c:numCache>
                <c:formatCode>General</c:formatCode>
                <c:ptCount val="20"/>
                <c:pt idx="0">
                  <c:v>1.0002</c:v>
                </c:pt>
                <c:pt idx="1">
                  <c:v>0.999</c:v>
                </c:pt>
                <c:pt idx="2">
                  <c:v>0.99750000000000005</c:v>
                </c:pt>
                <c:pt idx="3">
                  <c:v>1</c:v>
                </c:pt>
                <c:pt idx="4">
                  <c:v>1</c:v>
                </c:pt>
                <c:pt idx="5">
                  <c:v>1</c:v>
                </c:pt>
                <c:pt idx="6">
                  <c:v>1</c:v>
                </c:pt>
                <c:pt idx="7">
                  <c:v>0.99519999999999997</c:v>
                </c:pt>
                <c:pt idx="8">
                  <c:v>0.99370000000000003</c:v>
                </c:pt>
                <c:pt idx="9">
                  <c:v>0.99350000000000005</c:v>
                </c:pt>
                <c:pt idx="10">
                  <c:v>0.99339999999999995</c:v>
                </c:pt>
                <c:pt idx="11">
                  <c:v>0.99319999999999997</c:v>
                </c:pt>
                <c:pt idx="12">
                  <c:v>1.0017</c:v>
                </c:pt>
                <c:pt idx="13">
                  <c:v>1.0083</c:v>
                </c:pt>
                <c:pt idx="14">
                  <c:v>1.008</c:v>
                </c:pt>
                <c:pt idx="15">
                  <c:v>1.0074000000000001</c:v>
                </c:pt>
                <c:pt idx="16">
                  <c:v>0.99380000000000002</c:v>
                </c:pt>
                <c:pt idx="17">
                  <c:v>0.999</c:v>
                </c:pt>
                <c:pt idx="18">
                  <c:v>0.99399999999999999</c:v>
                </c:pt>
                <c:pt idx="19">
                  <c:v>0.99550000000000005</c:v>
                </c:pt>
              </c:numCache>
            </c:numRef>
          </c:val>
          <c:smooth val="0"/>
          <c:extLst>
            <c:ext xmlns:c16="http://schemas.microsoft.com/office/drawing/2014/chart" uri="{C3380CC4-5D6E-409C-BE32-E72D297353CC}">
              <c16:uniqueId val="{00000000-1179-4083-A315-1ED978CE30E1}"/>
            </c:ext>
          </c:extLst>
        </c:ser>
        <c:ser>
          <c:idx val="2"/>
          <c:order val="1"/>
          <c:tx>
            <c:strRef>
              <c:f>'OS-IPC'!$G$1</c:f>
              <c:strCache>
                <c:ptCount val="1"/>
                <c:pt idx="0">
                  <c:v>GDDR5</c:v>
                </c:pt>
              </c:strCache>
            </c:strRef>
          </c:tx>
          <c:spPr>
            <a:ln w="19050" cap="rnd">
              <a:solidFill>
                <a:schemeClr val="accent6"/>
              </a:solidFill>
              <a:round/>
            </a:ln>
            <a:effectLst/>
          </c:spPr>
          <c:marker>
            <c:symbol val="triangle"/>
            <c:size val="5"/>
            <c:spPr>
              <a:noFill/>
              <a:ln w="15875">
                <a:solidFill>
                  <a:schemeClr val="accent6"/>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'OS-IPC'!$G$2:$G$21</c:f>
              <c:numCache>
                <c:formatCode>General</c:formatCode>
                <c:ptCount val="20"/>
                <c:pt idx="0">
                  <c:v>1.0033000000000001</c:v>
                </c:pt>
                <c:pt idx="1">
                  <c:v>1.0125</c:v>
                </c:pt>
                <c:pt idx="2">
                  <c:v>1.1306</c:v>
                </c:pt>
                <c:pt idx="3">
                  <c:v>1.0011000000000001</c:v>
                </c:pt>
                <c:pt idx="4">
                  <c:v>1.0012000000000001</c:v>
                </c:pt>
                <c:pt idx="5">
                  <c:v>1.0011000000000001</c:v>
                </c:pt>
                <c:pt idx="6">
                  <c:v>1.0011000000000001</c:v>
                </c:pt>
                <c:pt idx="7">
                  <c:v>1.0266</c:v>
                </c:pt>
                <c:pt idx="8">
                  <c:v>1.0328999999999999</c:v>
                </c:pt>
                <c:pt idx="9">
                  <c:v>1.0356000000000001</c:v>
                </c:pt>
                <c:pt idx="10">
                  <c:v>1.0347</c:v>
                </c:pt>
                <c:pt idx="11">
                  <c:v>1.0344</c:v>
                </c:pt>
                <c:pt idx="12">
                  <c:v>1.0577000000000001</c:v>
                </c:pt>
                <c:pt idx="13">
                  <c:v>1.0519000000000001</c:v>
                </c:pt>
                <c:pt idx="14">
                  <c:v>1.0523</c:v>
                </c:pt>
                <c:pt idx="15">
                  <c:v>1.0513999999999999</c:v>
                </c:pt>
                <c:pt idx="16">
                  <c:v>1.1046</c:v>
                </c:pt>
                <c:pt idx="17">
                  <c:v>1.103</c:v>
                </c:pt>
                <c:pt idx="18">
                  <c:v>1.1076999999999999</c:v>
                </c:pt>
                <c:pt idx="19">
                  <c:v>1.1242000000000001</c:v>
                </c:pt>
              </c:numCache>
            </c:numRef>
          </c:val>
          <c:smooth val="0"/>
          <c:extLst>
            <c:ext xmlns:c16="http://schemas.microsoft.com/office/drawing/2014/chart" uri="{C3380CC4-5D6E-409C-BE32-E72D297353CC}">
              <c16:uniqueId val="{00000001-1179-4083-A315-1ED978CE30E1}"/>
            </c:ext>
          </c:extLst>
        </c:ser>
        <c:ser>
          <c:idx val="3"/>
          <c:order val="2"/>
          <c:tx>
            <c:strRef>
              <c:f>'OS-IPC'!$H$1</c:f>
              <c:strCache>
                <c:ptCount val="1"/>
                <c:pt idx="0">
                  <c:v>HBM</c:v>
                </c:pt>
              </c:strCache>
            </c:strRef>
          </c:tx>
          <c:spPr>
            <a:ln w="19050" cap="rnd">
              <a:solidFill>
                <a:schemeClr val="accent3">
                  <a:lumMod val="75000"/>
                </a:schemeClr>
              </a:solidFill>
              <a:round/>
            </a:ln>
            <a:effectLst/>
          </c:spPr>
          <c:marker>
            <c:symbol val="plus"/>
            <c:size val="5"/>
            <c:spPr>
              <a:noFill/>
              <a:ln w="15875">
                <a:solidFill>
                  <a:schemeClr val="accent3">
                    <a:lumMod val="75000"/>
                  </a:schemeClr>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'OS-IPC'!$H$2:$H$21</c:f>
              <c:numCache>
                <c:formatCode>General</c:formatCode>
                <c:ptCount val="20"/>
                <c:pt idx="0">
                  <c:v>0.99580000000000002</c:v>
                </c:pt>
                <c:pt idx="1">
                  <c:v>1.0007999999999999</c:v>
                </c:pt>
                <c:pt idx="2">
                  <c:v>1.0849</c:v>
                </c:pt>
                <c:pt idx="3">
                  <c:v>0.99939999999999996</c:v>
                </c:pt>
                <c:pt idx="4">
                  <c:v>0.99929999999999997</c:v>
                </c:pt>
                <c:pt idx="5">
                  <c:v>0.999</c:v>
                </c:pt>
                <c:pt idx="6">
                  <c:v>0.99919999999999998</c:v>
                </c:pt>
                <c:pt idx="7">
                  <c:v>1.0135000000000001</c:v>
                </c:pt>
                <c:pt idx="8">
                  <c:v>1.0163</c:v>
                </c:pt>
                <c:pt idx="9">
                  <c:v>1.0206</c:v>
                </c:pt>
                <c:pt idx="10">
                  <c:v>1.0177</c:v>
                </c:pt>
                <c:pt idx="11">
                  <c:v>1.0179</c:v>
                </c:pt>
                <c:pt idx="12">
                  <c:v>0.99070000000000003</c:v>
                </c:pt>
                <c:pt idx="13">
                  <c:v>0.96789999999999998</c:v>
                </c:pt>
                <c:pt idx="14">
                  <c:v>0.96479999999999999</c:v>
                </c:pt>
                <c:pt idx="15">
                  <c:v>0.9657</c:v>
                </c:pt>
                <c:pt idx="16">
                  <c:v>1.1134999999999999</c:v>
                </c:pt>
                <c:pt idx="17">
                  <c:v>1.0660000000000001</c:v>
                </c:pt>
                <c:pt idx="18">
                  <c:v>1.1202000000000001</c:v>
                </c:pt>
                <c:pt idx="19">
                  <c:v>1.1205000000000001</c:v>
                </c:pt>
              </c:numCache>
            </c:numRef>
          </c:val>
          <c:smooth val="0"/>
          <c:extLst>
            <c:ext xmlns:c16="http://schemas.microsoft.com/office/drawing/2014/chart" uri="{C3380CC4-5D6E-409C-BE32-E72D297353CC}">
              <c16:uniqueId val="{00000002-1179-4083-A315-1ED978CE30E1}"/>
            </c:ext>
          </c:extLst>
        </c:ser>
        <c:ser>
          <c:idx val="4"/>
          <c:order val="3"/>
          <c:tx>
            <c:strRef>
              <c:f>'OS-IPC'!$I$1</c:f>
              <c:strCache>
                <c:ptCount val="1"/>
                <c:pt idx="0">
                  <c:v>HMC</c:v>
                </c:pt>
              </c:strCache>
            </c:strRef>
          </c:tx>
          <c:spPr>
            <a:ln w="19050" cap="rnd">
              <a:solidFill>
                <a:schemeClr val="accent2">
                  <a:lumMod val="75000"/>
                </a:schemeClr>
              </a:solidFill>
              <a:round/>
            </a:ln>
            <a:effectLst/>
          </c:spPr>
          <c:marker>
            <c:symbol val="x"/>
            <c:size val="5"/>
            <c:spPr>
              <a:noFill/>
              <a:ln w="15875">
                <a:solidFill>
                  <a:schemeClr val="accent2">
                    <a:lumMod val="75000"/>
                  </a:schemeClr>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'OS-IPC'!$I$2:$I$21</c:f>
              <c:numCache>
                <c:formatCode>General</c:formatCode>
                <c:ptCount val="20"/>
                <c:pt idx="0">
                  <c:v>0.98899999999999999</c:v>
                </c:pt>
                <c:pt idx="1">
                  <c:v>0.96409999999999996</c:v>
                </c:pt>
                <c:pt idx="2">
                  <c:v>0.97209999999999996</c:v>
                </c:pt>
                <c:pt idx="3">
                  <c:v>0.99739999999999995</c:v>
                </c:pt>
                <c:pt idx="4">
                  <c:v>0.99750000000000005</c:v>
                </c:pt>
                <c:pt idx="5">
                  <c:v>0.99670000000000003</c:v>
                </c:pt>
                <c:pt idx="6">
                  <c:v>0.99660000000000004</c:v>
                </c:pt>
                <c:pt idx="7">
                  <c:v>1.0190999999999999</c:v>
                </c:pt>
                <c:pt idx="8">
                  <c:v>1.0233000000000001</c:v>
                </c:pt>
                <c:pt idx="9">
                  <c:v>1.03</c:v>
                </c:pt>
                <c:pt idx="10">
                  <c:v>1.0261</c:v>
                </c:pt>
                <c:pt idx="11">
                  <c:v>1.0255000000000001</c:v>
                </c:pt>
                <c:pt idx="12">
                  <c:v>0.87190000000000001</c:v>
                </c:pt>
                <c:pt idx="13">
                  <c:v>0.86329999999999996</c:v>
                </c:pt>
                <c:pt idx="14">
                  <c:v>0.8548</c:v>
                </c:pt>
                <c:pt idx="15">
                  <c:v>0.86070000000000002</c:v>
                </c:pt>
                <c:pt idx="16">
                  <c:v>0.98099999999999998</c:v>
                </c:pt>
                <c:pt idx="17">
                  <c:v>0.94099999999999995</c:v>
                </c:pt>
                <c:pt idx="18">
                  <c:v>0.98670000000000002</c:v>
                </c:pt>
                <c:pt idx="19">
                  <c:v>0.98109999999999997</c:v>
                </c:pt>
              </c:numCache>
            </c:numRef>
          </c:val>
          <c:smooth val="0"/>
          <c:extLst>
            <c:ext xmlns:c16="http://schemas.microsoft.com/office/drawing/2014/chart" uri="{C3380CC4-5D6E-409C-BE32-E72D297353CC}">
              <c16:uniqueId val="{00000003-1179-4083-A315-1ED978CE30E1}"/>
            </c:ext>
          </c:extLst>
        </c:ser>
        <c:dLbls>
          <c:showLegendKey val="0"/>
          <c:showVal val="0"/>
          <c:showCatName val="0"/>
          <c:showSerName val="0"/>
          <c:showPercent val="0"/>
          <c:showBubbleSize val="0"/>
        </c:dLbls>
        <c:marker val="1"/>
        <c:smooth val="0"/>
        <c:axId val="694360000"/>
        <c:axId val="694380384"/>
      </c:lineChart>
      <c:catAx>
        <c:axId val="694360000"/>
        <c:scaling>
          <c:orientation val="minMax"/>
        </c:scaling>
        <c:delete val="0"/>
        <c:axPos val="b"/>
        <c:majorGridlines>
          <c:spPr>
            <a:ln w="9525" cap="flat" cmpd="sng" algn="ctr">
              <a:noFill/>
              <a:round/>
            </a:ln>
            <a:effectLst/>
          </c:spPr>
        </c:majorGridlines>
        <c:numFmt formatCode="General" sourceLinked="1"/>
        <c:majorTickMark val="none"/>
        <c:minorTickMark val="cross"/>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94380384"/>
        <c:crosses val="autoZero"/>
        <c:auto val="1"/>
        <c:lblAlgn val="ctr"/>
        <c:lblOffset val="100"/>
        <c:noMultiLvlLbl val="0"/>
      </c:catAx>
      <c:valAx>
        <c:axId val="694380384"/>
        <c:scaling>
          <c:orientation val="minMax"/>
          <c:max val="1.2"/>
          <c:min val="0.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Speedup</a:t>
                </a:r>
              </a:p>
            </c:rich>
          </c:tx>
          <c:layout>
            <c:manualLayout>
              <c:xMode val="edge"/>
              <c:yMode val="edge"/>
              <c:x val="1.5763078106615983E-2"/>
              <c:y val="0.1880422372945956"/>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94360000"/>
        <c:crosses val="autoZero"/>
        <c:crossBetween val="between"/>
        <c:majorUnit val="0.1"/>
      </c:valAx>
      <c:spPr>
        <a:noFill/>
        <a:ln>
          <a:solidFill>
            <a:schemeClr val="tx1"/>
          </a:solidFill>
        </a:ln>
        <a:effectLst/>
      </c:spPr>
    </c:plotArea>
    <c:legend>
      <c:legendPos val="t"/>
      <c:layout>
        <c:manualLayout>
          <c:xMode val="edge"/>
          <c:yMode val="edge"/>
          <c:x val="0.13022290635427686"/>
          <c:y val="3.0303030303030304E-2"/>
          <c:w val="0.84852338161440855"/>
          <c:h val="9.745287520878070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600"/>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EA6-F246-9710-2404694AB91E}"/>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EA6-F246-9710-2404694AB91E}"/>
            </c:ext>
          </c:extLst>
        </c:ser>
        <c:dLbls>
          <c:showLegendKey val="0"/>
          <c:showVal val="0"/>
          <c:showCatName val="0"/>
          <c:showSerName val="0"/>
          <c:showPercent val="0"/>
          <c:showBubbleSize val="0"/>
        </c:dLbls>
        <c:gapWidth val="100"/>
        <c:axId val="-1747516752"/>
        <c:axId val="-1747540496"/>
      </c:barChart>
      <c:catAx>
        <c:axId val="-1747516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40496"/>
        <c:crosses val="autoZero"/>
        <c:auto val="1"/>
        <c:lblAlgn val="ctr"/>
        <c:lblOffset val="100"/>
        <c:noMultiLvlLbl val="0"/>
      </c:catAx>
      <c:valAx>
        <c:axId val="-17475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16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484A-D04C-898A-835C54C251FB}"/>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484A-D04C-898A-835C54C251FB}"/>
              </c:ext>
            </c:extLst>
          </c:dPt>
          <c:dPt>
            <c:idx val="11"/>
            <c:invertIfNegative val="0"/>
            <c:bubble3D val="0"/>
            <c:spPr>
              <a:noFill/>
              <a:ln>
                <a:noFill/>
              </a:ln>
              <a:effectLst/>
            </c:spPr>
            <c:extLst>
              <c:ext xmlns:c16="http://schemas.microsoft.com/office/drawing/2014/chart" uri="{C3380CC4-5D6E-409C-BE32-E72D297353CC}">
                <c16:uniqueId val="{00000004-484A-D04C-898A-835C54C251FB}"/>
              </c:ext>
            </c:extLst>
          </c:dPt>
          <c:dPt>
            <c:idx val="12"/>
            <c:invertIfNegative val="0"/>
            <c:bubble3D val="0"/>
            <c:spPr>
              <a:noFill/>
              <a:ln>
                <a:noFill/>
              </a:ln>
              <a:effectLst/>
            </c:spPr>
            <c:extLst>
              <c:ext xmlns:c16="http://schemas.microsoft.com/office/drawing/2014/chart" uri="{C3380CC4-5D6E-409C-BE32-E72D297353CC}">
                <c16:uniqueId val="{00000006-484A-D04C-898A-835C54C251F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484A-D04C-898A-835C54C251FB}"/>
            </c:ext>
          </c:extLst>
        </c:ser>
        <c:dLbls>
          <c:showLegendKey val="0"/>
          <c:showVal val="0"/>
          <c:showCatName val="0"/>
          <c:showSerName val="0"/>
          <c:showPercent val="0"/>
          <c:showBubbleSize val="0"/>
        </c:dLbls>
        <c:gapWidth val="100"/>
        <c:axId val="-1747577888"/>
        <c:axId val="-1747317200"/>
      </c:barChart>
      <c:catAx>
        <c:axId val="-17475778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17200"/>
        <c:crosses val="autoZero"/>
        <c:auto val="1"/>
        <c:lblAlgn val="ctr"/>
        <c:lblOffset val="100"/>
        <c:noMultiLvlLbl val="0"/>
      </c:catAx>
      <c:valAx>
        <c:axId val="-1747317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778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460-2944-A458-9CFBA7C8E56C}"/>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5460-2944-A458-9CFBA7C8E56C}"/>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460-2944-A458-9CFBA7C8E56C}"/>
            </c:ext>
          </c:extLst>
        </c:ser>
        <c:dLbls>
          <c:showLegendKey val="0"/>
          <c:showVal val="0"/>
          <c:showCatName val="0"/>
          <c:showSerName val="0"/>
          <c:showPercent val="0"/>
          <c:showBubbleSize val="0"/>
        </c:dLbls>
        <c:gapWidth val="100"/>
        <c:axId val="-1747656672"/>
        <c:axId val="-1747651984"/>
      </c:barChart>
      <c:catAx>
        <c:axId val="-17476566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1984"/>
        <c:crosses val="autoZero"/>
        <c:auto val="1"/>
        <c:lblAlgn val="ctr"/>
        <c:lblOffset val="100"/>
        <c:noMultiLvlLbl val="0"/>
      </c:catAx>
      <c:valAx>
        <c:axId val="-1747651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66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5F9-384E-9D25-384D39B05DF0}"/>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5F9-384E-9D25-384D39B05DF0}"/>
            </c:ext>
          </c:extLst>
        </c:ser>
        <c:dLbls>
          <c:showLegendKey val="0"/>
          <c:showVal val="0"/>
          <c:showCatName val="0"/>
          <c:showSerName val="0"/>
          <c:showPercent val="0"/>
          <c:showBubbleSize val="0"/>
        </c:dLbls>
        <c:gapWidth val="100"/>
        <c:axId val="-1747723616"/>
        <c:axId val="-1747788240"/>
      </c:barChart>
      <c:catAx>
        <c:axId val="-17477236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88240"/>
        <c:crosses val="autoZero"/>
        <c:auto val="1"/>
        <c:lblAlgn val="ctr"/>
        <c:lblOffset val="100"/>
        <c:noMultiLvlLbl val="0"/>
      </c:catAx>
      <c:valAx>
        <c:axId val="-17477882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236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drawing1.xml><?xml version="1.0" encoding="utf-8"?>
<c:userShapes xmlns:c="http://schemas.openxmlformats.org/drawingml/2006/chart">
  <cdr:relSizeAnchor xmlns:cdr="http://schemas.openxmlformats.org/drawingml/2006/chartDrawing">
    <cdr:from>
      <cdr:x>0.10345</cdr:x>
      <cdr:y>0.33242</cdr:y>
    </cdr:from>
    <cdr:to>
      <cdr:x>0.9817</cdr:x>
      <cdr:y>0.33242</cdr:y>
    </cdr:to>
    <cdr:cxnSp macro="">
      <cdr:nvCxnSpPr>
        <cdr:cNvPr id="2" name="Straight Connector 1">
          <a:extLst xmlns:a="http://schemas.openxmlformats.org/drawingml/2006/main">
            <a:ext uri="{FF2B5EF4-FFF2-40B4-BE49-F238E27FC236}">
              <a16:creationId xmlns:a16="http://schemas.microsoft.com/office/drawing/2014/main" id="{5B9D220D-D202-F741-B460-64E2A645BF5B}"/>
            </a:ext>
          </a:extLst>
        </cdr:cNvPr>
        <cdr:cNvCxnSpPr/>
      </cdr:nvCxnSpPr>
      <cdr:spPr>
        <a:xfrm xmlns:a="http://schemas.openxmlformats.org/drawingml/2006/main">
          <a:off x="914400" y="959389"/>
          <a:ext cx="7763043" cy="0"/>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0.25</cdr:x>
      <cdr:y>0.96298</cdr:y>
    </cdr:from>
    <cdr:to>
      <cdr:x>0.41221</cdr:x>
      <cdr:y>0.96298</cdr:y>
    </cdr:to>
    <cdr:cxnSp macro="">
      <cdr:nvCxnSpPr>
        <cdr:cNvPr id="3" name="Straight Connector 2">
          <a:extLst xmlns:a="http://schemas.openxmlformats.org/drawingml/2006/main">
            <a:ext uri="{FF2B5EF4-FFF2-40B4-BE49-F238E27FC236}">
              <a16:creationId xmlns:a16="http://schemas.microsoft.com/office/drawing/2014/main" id="{1B964EC0-CEAE-C040-9D7C-CF9B759DC831}"/>
            </a:ext>
          </a:extLst>
        </cdr:cNvPr>
        <cdr:cNvCxnSpPr/>
      </cdr:nvCxnSpPr>
      <cdr:spPr>
        <a:xfrm xmlns:a="http://schemas.openxmlformats.org/drawingml/2006/main">
          <a:off x="2209800" y="2779233"/>
          <a:ext cx="1433806"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0.27669</cdr:x>
      <cdr:y>0.9526</cdr:y>
    </cdr:from>
    <cdr:to>
      <cdr:x>0.38552</cdr:x>
      <cdr:y>0.9889</cdr:y>
    </cdr:to>
    <cdr:sp macro="" textlink="">
      <cdr:nvSpPr>
        <cdr:cNvPr id="4" name="TextBox 2"/>
        <cdr:cNvSpPr txBox="1"/>
      </cdr:nvSpPr>
      <cdr:spPr>
        <a:xfrm xmlns:a="http://schemas.openxmlformats.org/drawingml/2006/main">
          <a:off x="2445718" y="2749273"/>
          <a:ext cx="961970" cy="104765"/>
        </a:xfrm>
        <a:prstGeom xmlns:a="http://schemas.openxmlformats.org/drawingml/2006/main" prst="rect">
          <a:avLst/>
        </a:prstGeom>
        <a:solidFill xmlns:a="http://schemas.openxmlformats.org/drawingml/2006/main">
          <a:schemeClr val="bg1"/>
        </a:solidFill>
      </cdr:spPr>
      <cdr:txBody>
        <a:bodyPr xmlns:a="http://schemas.openxmlformats.org/drawingml/2006/main" wrap="none" tIns="0"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a:t>Netperf</a:t>
          </a:r>
          <a:endParaRPr lang="en-US" sz="1800" b="1" dirty="0"/>
        </a:p>
      </cdr:txBody>
    </cdr:sp>
  </cdr:relSizeAnchor>
  <cdr:relSizeAnchor xmlns:cdr="http://schemas.openxmlformats.org/drawingml/2006/chartDrawing">
    <cdr:from>
      <cdr:x>0.43673</cdr:x>
      <cdr:y>0.96298</cdr:y>
    </cdr:from>
    <cdr:to>
      <cdr:x>0.9624</cdr:x>
      <cdr:y>0.96298</cdr:y>
    </cdr:to>
    <cdr:cxnSp macro="">
      <cdr:nvCxnSpPr>
        <cdr:cNvPr id="5" name="Straight Connector 4">
          <a:extLst xmlns:a="http://schemas.openxmlformats.org/drawingml/2006/main">
            <a:ext uri="{FF2B5EF4-FFF2-40B4-BE49-F238E27FC236}">
              <a16:creationId xmlns:a16="http://schemas.microsoft.com/office/drawing/2014/main" id="{BC302B24-9066-8244-98D4-14605F143FF1}"/>
            </a:ext>
          </a:extLst>
        </cdr:cNvPr>
        <cdr:cNvCxnSpPr/>
      </cdr:nvCxnSpPr>
      <cdr:spPr>
        <a:xfrm xmlns:a="http://schemas.openxmlformats.org/drawingml/2006/main">
          <a:off x="3860310" y="2779233"/>
          <a:ext cx="4646503"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0.57759</cdr:x>
      <cdr:y>0.90872</cdr:y>
    </cdr:from>
    <cdr:to>
      <cdr:x>0.82277</cdr:x>
      <cdr:y>1</cdr:y>
    </cdr:to>
    <cdr:sp macro="" textlink="">
      <cdr:nvSpPr>
        <cdr:cNvPr id="6" name="TextBox 2"/>
        <cdr:cNvSpPr txBox="1"/>
      </cdr:nvSpPr>
      <cdr:spPr>
        <a:xfrm xmlns:a="http://schemas.openxmlformats.org/drawingml/2006/main">
          <a:off x="5105400" y="2622629"/>
          <a:ext cx="2167195" cy="263446"/>
        </a:xfrm>
        <a:prstGeom xmlns:a="http://schemas.openxmlformats.org/drawingml/2006/main" prst="rect">
          <a:avLst/>
        </a:prstGeom>
        <a:solidFill xmlns:a="http://schemas.openxmlformats.org/drawingml/2006/main">
          <a:schemeClr val="bg1"/>
        </a:solidFill>
      </cdr:spPr>
      <cdr:txBody>
        <a:bodyPr xmlns:a="http://schemas.openxmlformats.org/drawingml/2006/main" wrap="none" t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a:t>IOZone</a:t>
          </a:r>
          <a:r>
            <a:rPr lang="en-US" sz="1800" b="1" dirty="0"/>
            <a:t>, 64MB File</a:t>
          </a: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1/12/21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1/12/21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4301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37607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723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4439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112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0937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737920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0925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702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784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0957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a:t>
            </a:fld>
            <a:endParaRPr lang="en-US"/>
          </a:p>
        </p:txBody>
      </p:sp>
    </p:spTree>
    <p:extLst>
      <p:ext uri="{BB962C8B-B14F-4D97-AF65-F5344CB8AC3E}">
        <p14:creationId xmlns:p14="http://schemas.microsoft.com/office/powerpoint/2010/main" val="1536357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494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2451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292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119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807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4425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11393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475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64ef98b623_2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64ef98b623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contrast, using a DRAM chip partitioned into four voltage domains can use a many-to-four DNN to DRAM mapping, using four different voltage values with error rates indicated by the yellow, red, green, and blue lines</a:t>
            </a:r>
            <a:endParaRPr/>
          </a:p>
        </p:txBody>
      </p:sp>
    </p:spTree>
    <p:extLst>
      <p:ext uri="{BB962C8B-B14F-4D97-AF65-F5344CB8AC3E}">
        <p14:creationId xmlns:p14="http://schemas.microsoft.com/office/powerpoint/2010/main" val="1061999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214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93820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005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6599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2957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a:t>
            </a:r>
            <a:r>
              <a:rPr lang="en-US" baseline="0" dirty="0"/>
              <a:t> understand the latency problem</a:t>
            </a:r>
            <a:r>
              <a:rPr lang="en-US" dirty="0"/>
              <a:t>,</a:t>
            </a:r>
            <a:r>
              <a:rPr lang="en-US" baseline="0" dirty="0"/>
              <a:t> we need to go into what defines latency.</a:t>
            </a:r>
          </a:p>
          <a:p>
            <a:endParaRPr lang="en-US" baseline="0" dirty="0"/>
          </a:p>
          <a:p>
            <a:r>
              <a:rPr lang="en-US" baseline="0" dirty="0"/>
              <a:t>DRAM latency is the total </a:t>
            </a:r>
            <a:r>
              <a:rPr lang="en-US" baseline="0" dirty="0" err="1"/>
              <a:t>amnt</a:t>
            </a:r>
            <a:r>
              <a:rPr lang="en-US" baseline="0" dirty="0"/>
              <a:t> of time that the underlying </a:t>
            </a:r>
            <a:r>
              <a:rPr lang="en-US" baseline="0" dirty="0" err="1"/>
              <a:t>hw</a:t>
            </a:r>
            <a:r>
              <a:rPr lang="en-US" baseline="0" dirty="0"/>
              <a:t> operations need &lt;&gt; to retrieve data.</a:t>
            </a:r>
          </a:p>
          <a:p>
            <a:r>
              <a:rPr lang="en-US" baseline="0" dirty="0"/>
              <a:t>The DRAM standards define a single fixed time for how long these ops should take in every DRAM chip.</a:t>
            </a:r>
          </a:p>
          <a:p>
            <a:r>
              <a:rPr lang="en-US" b="1" baseline="0" dirty="0"/>
              <a:t>However</a:t>
            </a:r>
            <a:r>
              <a:rPr lang="en-US" baseline="0" dirty="0"/>
              <a:t>, this defined delay doesn’t actually reflect the latency of the individual DRAMs.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&lt;Timeline illustration&gt;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Because the manufacturing process is </a:t>
            </a:r>
            <a:r>
              <a:rPr lang="en-US" b="1" baseline="0" dirty="0"/>
              <a:t>imperfect</a:t>
            </a:r>
            <a:r>
              <a:rPr lang="en-US" b="0" baseline="0" dirty="0"/>
              <a:t>, it introduces variation in the production chips, </a:t>
            </a:r>
            <a:r>
              <a:rPr lang="en-US" b="1" baseline="0" dirty="0"/>
              <a:t>resulting in latency variation across different chips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simple </a:t>
            </a:r>
            <a:r>
              <a:rPr lang="en-US" baseline="0" dirty="0" err="1"/>
              <a:t>illustartion</a:t>
            </a:r>
            <a:r>
              <a:rPr lang="en-US" baseline="0" dirty="0"/>
              <a:t> shows the difference b/w the average latency across 3 different dram chips, to convey the point of latency variation.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It’s important to note that not only does latency variation exists </a:t>
            </a:r>
            <a:r>
              <a:rPr lang="en-US" b="1" baseline="0" dirty="0"/>
              <a:t>&lt;across&gt; </a:t>
            </a:r>
            <a:r>
              <a:rPr lang="en-US" b="0" baseline="0" dirty="0"/>
              <a:t>chips, but also </a:t>
            </a:r>
            <a:r>
              <a:rPr lang="en-US" b="1" baseline="0" dirty="0"/>
              <a:t>&lt;inside&gt; </a:t>
            </a:r>
            <a:r>
              <a:rPr lang="en-US" b="0" baseline="0" dirty="0"/>
              <a:t>each dram chip itself. </a:t>
            </a:r>
          </a:p>
          <a:p>
            <a:endParaRPr lang="en-US" baseline="0" dirty="0"/>
          </a:p>
          <a:p>
            <a:r>
              <a:rPr lang="en-US" baseline="0" dirty="0"/>
              <a:t>&lt;Blue standard&gt;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Since we don’t want to throw away the chips with high variation, we tolerate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simple way is to &lt;slow&gt; down the acceptable latency so that the majority of chips can all work reliably under this high standard latency.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as we can see, the high standard latency is a result of a trade-off made for higher DRAM production yield. </a:t>
            </a:r>
          </a:p>
          <a:p>
            <a:endParaRPr lang="en-US" b="1" baseline="0" dirty="0"/>
          </a:p>
          <a:p>
            <a:r>
              <a:rPr lang="en-US" b="1" baseline="0" dirty="0"/>
              <a:t>---</a:t>
            </a:r>
          </a:p>
          <a:p>
            <a:r>
              <a:rPr lang="en-US" b="1" baseline="0" dirty="0"/>
              <a:t>&lt;&gt; Operative word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918432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559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offers high memory capacity at low cost. </a:t>
            </a:r>
          </a:p>
          <a:p>
            <a:r>
              <a:rPr lang="en-US" dirty="0"/>
              <a:t>However, process technology scaling introduces three key challenges to DRAM [CLICK] </a:t>
            </a:r>
          </a:p>
          <a:p>
            <a:r>
              <a:rPr lang="en-US" dirty="0"/>
              <a:t>First, high DRAM access latency is a bottleneck for improving system performance and energy efficiency. [CLICK]</a:t>
            </a:r>
          </a:p>
          <a:p>
            <a:r>
              <a:rPr lang="en-US" dirty="0"/>
              <a:t>Second, as the number of cells in a DRAM chip increase, DRAM refresh overheads incur more performance and energy overheads. [CLICK]</a:t>
            </a:r>
          </a:p>
          <a:p>
            <a:r>
              <a:rPr lang="en-US" dirty="0"/>
              <a:t>Third, as process technology shrinks, DRAM cells become smaller and get closer to each other. The increasing interference between cells exposes DRAM to vulnerabilities such as </a:t>
            </a:r>
            <a:r>
              <a:rPr lang="en-US" dirty="0" err="1"/>
              <a:t>RowHammer</a:t>
            </a:r>
            <a:r>
              <a:rPr lang="en-US" dirty="0"/>
              <a:t>, which reduce DRAM reliability.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2467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Conventional DRAM chip is composed of multiple subarrays. DRAM cells in a subarray are organized as two-dimensional array.</a:t>
            </a:r>
          </a:p>
          <a:p>
            <a:r>
              <a:rPr lang="en-US" dirty="0"/>
              <a:t>To access a cell, a DRAM row has to be activated. [CLICK] A row activation results in loading the row’s data into the sense amplifiers, where read and write operations can be performed.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58333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address the scaling challenges of conventional DRAM, we propose a flexible substrate which we call CROW.</a:t>
            </a:r>
          </a:p>
          <a:p>
            <a:endParaRPr lang="en-US" dirty="0"/>
          </a:p>
          <a:p>
            <a:r>
              <a:rPr lang="en-US" dirty="0"/>
              <a:t>CROW slightly modifies the DRAM subarray by introducing copy rows in addition to the regular rows in conventional DRAM. The copy rows have their own address decoders and they can be activated independently from the regular rows. </a:t>
            </a:r>
          </a:p>
          <a:p>
            <a:endParaRPr lang="en-US" dirty="0"/>
          </a:p>
          <a:p>
            <a:r>
              <a:rPr lang="en-US" dirty="0"/>
              <a:t>The CROW substrate enables two key operations. [CLICK] </a:t>
            </a:r>
          </a:p>
          <a:p>
            <a:r>
              <a:rPr lang="en-US" dirty="0"/>
              <a:t>First, it enables duplicating an entire regular row to a copy row within the subarray. This operation is simply performed by following a regular row activation with a copy row activation. [CLICK]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CROW enables simultaneously activating a regular row and a copy row. If the two rows contain the same data, this operation results in low latency activation. This is because two rows share more charge with the sense amplifiers and as a result the sense amplifiers operate faster.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60856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CROW substrate is flexible and can be used to enable a variety of mechanisms. </a:t>
            </a:r>
          </a:p>
          <a:p>
            <a:r>
              <a:rPr lang="en-US" dirty="0"/>
              <a:t>In this work, we discuss and evaluate two mechanisms. First, [CLICK] CROW-cache enables low-latency access to the most recently activated regular rows in every subarray. To do so, [CLICK] CROW-cache</a:t>
            </a:r>
          </a:p>
          <a:p>
            <a:r>
              <a:rPr lang="en-US" dirty="0"/>
              <a:t>makes a copy of the activated regular row into an available copy row. During a subsequent access to the same regular row, [CLICK] CROW-cache simultaneously activates both the regular and copy row to reduce activation latency.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CROW-ref mitigates DRAM refresh overhead by avoiding storing any data in retention-weak rows such that the entire DRAM chip can use a longer refresh interval. [CLICK] CROW-ref simply remaps weak regular DRAM rows to strong copy rows and the memory controller activates the corresponding copy row instead of the weak regular row.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come to my talk to learn more about these mechanisms.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talk, we will also briefly discuss a third mechanism for mitigating </a:t>
            </a:r>
            <a:r>
              <a:rPr lang="en-US" dirty="0" err="1"/>
              <a:t>RowHammer</a:t>
            </a:r>
            <a:r>
              <a:rPr lang="en-US" dirty="0"/>
              <a:t> errors.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hope future work exploits CROW to devise more use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29151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CROW-cache and CROW-ref are complementary to each other. Averaged across 20 four-core memory intensive workloads, the combination of CROW-cache and CROW-ref improves performance by 20.0% and reduces DRAM energy by 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CROW provides such performance and energy benefits with a small hardware overhead in the DRAM chip and the memory controller.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465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my name is Haocong. I will be presenting CLR-DRAM, a low cost DRAM architecture that enables a dynamic capacity-latency trade-off.</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536688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8706079d96_65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8706079d96_65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[Click] This work is motivated by the fact that workloads and systems have varying main memory capacity and latency demands.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However, commodity DRAM, as the prevalent technology for the main memory, makes a static capacity-latency trade-off at design-time.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As a result,  existing systems miss opportunities to improve performance by adapting to changes in main memory capacity and latency demands.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[Click] Therefore, our goal is to enable a dynamic DRAM capacity-latency trade-off at a fine granularity (that is, a single DRAM row), as shown pictorially in this figure.</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64436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82bbd4c47_7_1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82bbd4c47_7_1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[Click] To this end, we propose CLR-DRAM, which stands for capacity-latency reconfigurable DRAM.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CLR-DRAM is a low cost DRAM architecture that enables a single DRAM row to dynamically switch between either max-capacity or high-performance mode.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The key idea of CLR-DRAM is to enable dynamic configurability of the connections between DRAM cells and sense amplifiers in the [Click] density-optimized open-bitline architecture, which is shown on the left.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To do so, CLR-DRAM, which is shown on the right, adds two types of small isolation transistors, called Type 1 and Type 2 bitline mode select transistors to enhance the connectivity between DRAM cells and sense amplifiers.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1036617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82bbd4c47_22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782bbd4c47_2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[Click] For a row to operate in max-capacity mode, CLR-DRAM enables Type 1 and disables Type 2 bitline mode select transistors to mimic exactly the same cell-to-SA connections as in the open-bitline architecture.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[Click] Doing so enables every single DRAM cell and its sense amplifier in a max-capacity row to operate individually,  achieving the same storage capacity as a row in the conventional density-optimized open-bitline architecture.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For a row to operate in high-performance mode, CLR-DRAM enables both types of bitline mode select transistors to enable two kinds of coupled operations simultaneously.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First, two adjacent DRAM cells in a row are coupled to operate as a single logical cell because they are connected to both ports of the same sense amplifier.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Second, two sense amplifiers, which originally served the two adjacent cells individually, are now coupled to operate as a single logical sense amplifier because the logical cell is connected to both the two sense amplifiers.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A high-performance mode row has reduced access latency and refresh overhead via these coupled cell and sense amplifier operations.</a:t>
            </a:r>
            <a:endParaRPr>
              <a:solidFill>
                <a:schemeClr val="dk1"/>
              </a:solidFill>
            </a:endParaRPr>
          </a:p>
        </p:txBody>
      </p:sp>
    </p:spTree>
    <p:extLst>
      <p:ext uri="{BB962C8B-B14F-4D97-AF65-F5344CB8AC3E}">
        <p14:creationId xmlns:p14="http://schemas.microsoft.com/office/powerpoint/2010/main" val="1614857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80904148a5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80904148a5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[Click] Our SPICE simulations show that CLR-DRAM significantly reduces all four major DRAM access latencies, ranging from 35.2% to 64.2%</a:t>
            </a:r>
            <a:endParaRPr/>
          </a:p>
          <a:p>
            <a:pPr marL="0" lvl="0" indent="0" algn="l" rtl="0">
              <a:spcBef>
                <a:spcPts val="0"/>
              </a:spcBef>
              <a:spcAft>
                <a:spcPts val="0"/>
              </a:spcAft>
              <a:buNone/>
            </a:pPr>
            <a:r>
              <a:rPr lang="en">
                <a:solidFill>
                  <a:schemeClr val="dk1"/>
                </a:solidFill>
              </a:rPr>
              <a:t>[Click] </a:t>
            </a:r>
            <a:r>
              <a:rPr lang="en"/>
              <a:t>Our system level evaluation shows that CLR-DRAM improves system performance by 18.6%, saves DRAM energy by 29.7% and reduces DRAM refresh energy by 66.1%.</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[Click] </a:t>
            </a:r>
            <a:r>
              <a:rPr lang="en"/>
              <a:t>We hope that CLR-DRAM can be exploited to develop more flexible systems that can adapt to the diverse and changing DRAM capacity and latency demands of workloads.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66565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0.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3.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7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9.xml"/></Relationships>
</file>

<file path=ppt/slideLayouts/_rels/slideLayout8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9.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1.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1/12/21</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1/12/21</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2021. 1. 12.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2021. 1. 12.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2021. 1. 12.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2021. 1. 12.</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2021. 1. 12.</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2021. 1. 12.</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2021. 1. 12.</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1/12/21</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1/12/21</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1/12/21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1/12/21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1/12/21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1/12/21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1/12/21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1/12/21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1/12/21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1/12/21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1/12/21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1/12/21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1/12/21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1/12/21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1/12/21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1/12/21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1/12/21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1/12/21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1/12/21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1/12/21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1/12/21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1/12/21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1/12/21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1/12/21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1/12/21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1/12/21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1/12/21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1/12/21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1/12/21</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1/12/21</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1/12/21</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1/12/21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1/12/21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1/12/21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1/12/21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1/12/21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1/12/21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1/12/21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1/12/21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1/12/21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1/12/21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1/12/21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1/12/21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1/12/21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1/12/21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1/12/21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1/12/21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1/12/21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1/12/21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1/12/21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1/12/21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1/12/21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1/12/21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1/12/21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1/12/21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1/12/21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1/12/21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208496167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613534963"/>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11062288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357484555"/>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17074685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238905001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684703370"/>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1183560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7717038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4151210493"/>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47649724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76055632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186904605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306496617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2205982668"/>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3883201168"/>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586504245"/>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2149375963"/>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203484422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1977335933"/>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421929073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370916325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317488254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3305640175"/>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39267013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63107395"/>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43032898"/>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48105079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81188023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3312448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65431474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865713"/>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18632300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677392991"/>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258136474"/>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68605099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34476449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03426993"/>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927180523"/>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592344"/>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40219201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15449336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140588310"/>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700701220"/>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5965001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57320014"/>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6719959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47759472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530762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774345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796101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453902"/>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9695428"/>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86848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731286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05751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14396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634314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795907748"/>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73260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015029"/>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810376"/>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690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297728"/>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84873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50978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865026"/>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4540"/>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60108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943562542"/>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192264395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987776973"/>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20582336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752734345"/>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143612095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614113674"/>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3417903886"/>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1039996210"/>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320579763"/>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2455395606"/>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949511410"/>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04802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5131396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2355159669"/>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1950108591"/>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3304315204"/>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2194265763"/>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326107797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2891902596"/>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1875279254"/>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1005813371"/>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3428957441"/>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1017149342"/>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2971946729"/>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2247809248"/>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532664424"/>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1013330960"/>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78072133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994295624"/>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29640177"/>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883942028"/>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74944274"/>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847208058"/>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856979627"/>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557915780"/>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2231705550"/>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489979743"/>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98847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284184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266254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74350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1214489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21186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3532761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3274990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1535228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2143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3943938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762001"/>
            <a:ext cx="8839200" cy="3048001"/>
          </a:xfrm>
        </p:spPr>
        <p:txBody>
          <a:bodyPr/>
          <a:lstStyle>
            <a:lvl1pPr algn="ctr">
              <a:defRPr sz="3600" spc="-90" baseline="0">
                <a:solidFill>
                  <a:schemeClr val="accent5">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52400" y="3886200"/>
            <a:ext cx="8839200" cy="2209800"/>
          </a:xfrm>
        </p:spPr>
        <p:txBody>
          <a:bodyPr anchor="ctr" anchorCtr="0"/>
          <a:lstStyle>
            <a:lvl1pPr marL="0" indent="0" algn="ctr">
              <a:buNone/>
              <a:defRPr>
                <a:solidFill>
                  <a:srgbClr val="69696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Slide Number Placeholder 5"/>
          <p:cNvSpPr>
            <a:spLocks noGrp="1"/>
          </p:cNvSpPr>
          <p:nvPr>
            <p:ph type="sldNum" sz="quarter" idx="10"/>
          </p:nvPr>
        </p:nvSpPr>
        <p:spPr/>
        <p:txBody>
          <a:bodyPr/>
          <a:lstStyle>
            <a:lvl1pPr>
              <a:defRPr>
                <a:solidFill>
                  <a:srgbClr val="D4D4D4"/>
                </a:solidFill>
              </a:defRPr>
            </a:lvl1pPr>
          </a:lstStyle>
          <a:p>
            <a:r>
              <a:rPr lang="en-US" altLang="en-US" dirty="0"/>
              <a:t>Page </a:t>
            </a:r>
            <a:fld id="{C0114C80-A684-4FC2-9290-3D6457BFA549}" type="slidenum">
              <a:rPr lang="en-US" altLang="en-US" smtClean="0"/>
              <a:pPr/>
              <a:t>‹#›</a:t>
            </a:fld>
            <a:r>
              <a:rPr lang="en-US" altLang="en-US" dirty="0"/>
              <a:t> of 25</a:t>
            </a:r>
          </a:p>
        </p:txBody>
      </p:sp>
      <p:sp>
        <p:nvSpPr>
          <p:cNvPr id="12" name="Rectangle 11"/>
          <p:cNvSpPr>
            <a:spLocks noChangeAspect="1"/>
          </p:cNvSpPr>
          <p:nvPr userDrawn="1"/>
        </p:nvSpPr>
        <p:spPr>
          <a:xfrm>
            <a:off x="5848919" y="222528"/>
            <a:ext cx="1326783" cy="219456"/>
          </a:xfrm>
          <a:prstGeom prst="rect">
            <a:avLst/>
          </a:prstGeom>
          <a:blipFill dpi="0" rotWithShape="1">
            <a:blip r:embed="rId2" cstate="screen">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152" y="237744"/>
            <a:ext cx="2724912" cy="242414"/>
          </a:xfrm>
          <a:prstGeom prst="rect">
            <a:avLst/>
          </a:prstGeom>
        </p:spPr>
      </p:pic>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646224" y="172236"/>
            <a:ext cx="1354535" cy="320040"/>
          </a:xfrm>
          <a:prstGeom prst="rect">
            <a:avLst/>
          </a:prstGeom>
        </p:spPr>
      </p:pic>
    </p:spTree>
    <p:extLst>
      <p:ext uri="{BB962C8B-B14F-4D97-AF65-F5344CB8AC3E}">
        <p14:creationId xmlns:p14="http://schemas.microsoft.com/office/powerpoint/2010/main" val="2667886669"/>
      </p:ext>
    </p:extLst>
  </p:cSld>
  <p:clrMapOvr>
    <a:masterClrMapping/>
  </p:clrMapOvr>
  <p:transition>
    <p:fade/>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40404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a:xfrm>
            <a:off x="2171700" y="6096000"/>
            <a:ext cx="6972300" cy="228600"/>
          </a:xfrm>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56E643E9-8232-44D4-8A76-E691A7C80D3B}" type="slidenum">
              <a:rPr lang="en-US" altLang="en-US"/>
              <a:pPr/>
              <a:t>‹#›</a:t>
            </a:fld>
            <a:r>
              <a:rPr lang="en-US" altLang="en-US" dirty="0"/>
              <a:t> of 25</a:t>
            </a:r>
          </a:p>
        </p:txBody>
      </p:sp>
    </p:spTree>
    <p:extLst>
      <p:ext uri="{BB962C8B-B14F-4D97-AF65-F5344CB8AC3E}">
        <p14:creationId xmlns:p14="http://schemas.microsoft.com/office/powerpoint/2010/main" val="151257690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userDrawn="1"/>
        </p:nvSpPr>
        <p:spPr>
          <a:xfrm>
            <a:off x="0" y="609600"/>
            <a:ext cx="9144000" cy="6202363"/>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698500" y="685800"/>
            <a:ext cx="7772400" cy="5334000"/>
          </a:xfrm>
        </p:spPr>
        <p:txBody>
          <a:bodyPr anchorCtr="1"/>
          <a:lstStyle>
            <a:lvl1pPr algn="ctr">
              <a:defRPr sz="3600" b="0" cap="none" spc="-150" baseline="0">
                <a:solidFill>
                  <a:schemeClr val="accent5">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698500" y="4572000"/>
            <a:ext cx="7772400" cy="82550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10"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11" name="Slide Number Placeholder 5"/>
          <p:cNvSpPr>
            <a:spLocks noGrp="1"/>
          </p:cNvSpPr>
          <p:nvPr>
            <p:ph type="sldNum" sz="quarter" idx="11"/>
          </p:nvPr>
        </p:nvSpPr>
        <p:spPr/>
        <p:txBody>
          <a:bodyPr/>
          <a:lstStyle>
            <a:lvl1pPr>
              <a:defRPr/>
            </a:lvl1pPr>
          </a:lstStyle>
          <a:p>
            <a:r>
              <a:rPr lang="en-US" altLang="en-US" dirty="0"/>
              <a:t>Page </a:t>
            </a:r>
            <a:fld id="{1252D094-1F6F-4D58-85D9-7DD94883DE43}" type="slidenum">
              <a:rPr lang="en-US" altLang="en-US"/>
              <a:pPr/>
              <a:t>‹#›</a:t>
            </a:fld>
            <a:r>
              <a:rPr lang="en-US" altLang="en-US" dirty="0"/>
              <a:t> of 25</a:t>
            </a:r>
          </a:p>
        </p:txBody>
      </p:sp>
    </p:spTree>
    <p:extLst>
      <p:ext uri="{BB962C8B-B14F-4D97-AF65-F5344CB8AC3E}">
        <p14:creationId xmlns:p14="http://schemas.microsoft.com/office/powerpoint/2010/main" val="2749338676"/>
      </p:ext>
    </p:extLst>
  </p:cSld>
  <p:clrMapOvr>
    <a:masterClrMapping/>
  </p:clrMapOvr>
  <p:transition>
    <p:fade/>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838200"/>
            <a:ext cx="4343400"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38200"/>
            <a:ext cx="4343400"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D2B8100E-AEB3-45CD-B31C-E5D9AB46F8E2}" type="slidenum">
              <a:rPr lang="en-US" altLang="en-US"/>
              <a:pPr/>
              <a:t>‹#›</a:t>
            </a:fld>
            <a:r>
              <a:rPr lang="en-US" altLang="en-US" dirty="0"/>
              <a:t> of 25</a:t>
            </a:r>
          </a:p>
        </p:txBody>
      </p:sp>
    </p:spTree>
    <p:extLst>
      <p:ext uri="{BB962C8B-B14F-4D97-AF65-F5344CB8AC3E}">
        <p14:creationId xmlns:p14="http://schemas.microsoft.com/office/powerpoint/2010/main" val="685814860"/>
      </p:ext>
    </p:extLst>
  </p:cSld>
  <p:clrMapOvr>
    <a:masterClrMapping/>
  </p:clrMapOvr>
  <p:transition>
    <p:fade/>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2400" y="838200"/>
            <a:ext cx="4344988" cy="6858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52400" y="1524000"/>
            <a:ext cx="4344988" cy="44196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838200"/>
            <a:ext cx="4346575" cy="6858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524000"/>
            <a:ext cx="4346575" cy="44196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8" name="Slide Number Placeholder 5"/>
          <p:cNvSpPr>
            <a:spLocks noGrp="1"/>
          </p:cNvSpPr>
          <p:nvPr>
            <p:ph type="sldNum" sz="quarter" idx="11"/>
          </p:nvPr>
        </p:nvSpPr>
        <p:spPr/>
        <p:txBody>
          <a:bodyPr/>
          <a:lstStyle>
            <a:lvl1pPr>
              <a:defRPr/>
            </a:lvl1pPr>
          </a:lstStyle>
          <a:p>
            <a:r>
              <a:rPr lang="en-US" altLang="en-US" dirty="0"/>
              <a:t>Page </a:t>
            </a:r>
            <a:fld id="{B98A4ED6-624C-4BEA-BCDE-327289EF7D9F}" type="slidenum">
              <a:rPr lang="en-US" altLang="en-US"/>
              <a:pPr/>
              <a:t>‹#›</a:t>
            </a:fld>
            <a:r>
              <a:rPr lang="en-US" altLang="en-US" dirty="0"/>
              <a:t> of 25</a:t>
            </a:r>
          </a:p>
        </p:txBody>
      </p:sp>
    </p:spTree>
    <p:extLst>
      <p:ext uri="{BB962C8B-B14F-4D97-AF65-F5344CB8AC3E}">
        <p14:creationId xmlns:p14="http://schemas.microsoft.com/office/powerpoint/2010/main" val="4026908563"/>
      </p:ext>
    </p:extLst>
  </p:cSld>
  <p:clrMapOvr>
    <a:masterClrMapping/>
  </p:clrMapOvr>
  <p:transition>
    <p:fade/>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4" name="Slide Number Placeholder 5"/>
          <p:cNvSpPr>
            <a:spLocks noGrp="1"/>
          </p:cNvSpPr>
          <p:nvPr>
            <p:ph type="sldNum" sz="quarter" idx="11"/>
          </p:nvPr>
        </p:nvSpPr>
        <p:spPr/>
        <p:txBody>
          <a:bodyPr/>
          <a:lstStyle>
            <a:lvl1pPr>
              <a:defRPr/>
            </a:lvl1pPr>
          </a:lstStyle>
          <a:p>
            <a:r>
              <a:rPr lang="en-US" altLang="en-US" dirty="0"/>
              <a:t>Page </a:t>
            </a:r>
            <a:fld id="{AB72A377-ED4A-4672-A396-DD11146850F5}" type="slidenum">
              <a:rPr lang="en-US" altLang="en-US"/>
              <a:pPr/>
              <a:t>‹#›</a:t>
            </a:fld>
            <a:r>
              <a:rPr lang="en-US" altLang="en-US" dirty="0"/>
              <a:t> of 25</a:t>
            </a:r>
          </a:p>
        </p:txBody>
      </p:sp>
    </p:spTree>
    <p:extLst>
      <p:ext uri="{BB962C8B-B14F-4D97-AF65-F5344CB8AC3E}">
        <p14:creationId xmlns:p14="http://schemas.microsoft.com/office/powerpoint/2010/main" val="3550097599"/>
      </p:ext>
    </p:extLst>
  </p:cSld>
  <p:clrMapOvr>
    <a:masterClrMapping/>
  </p:clrMapOvr>
  <p:transition>
    <p:fade/>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3" name="Slide Number Placeholder 5"/>
          <p:cNvSpPr>
            <a:spLocks noGrp="1"/>
          </p:cNvSpPr>
          <p:nvPr>
            <p:ph type="sldNum" sz="quarter" idx="11"/>
          </p:nvPr>
        </p:nvSpPr>
        <p:spPr/>
        <p:txBody>
          <a:bodyPr/>
          <a:lstStyle>
            <a:lvl1pPr>
              <a:defRPr/>
            </a:lvl1pPr>
          </a:lstStyle>
          <a:p>
            <a:r>
              <a:rPr lang="en-US" altLang="en-US" dirty="0"/>
              <a:t>Page </a:t>
            </a:r>
            <a:fld id="{A4A31649-8929-48A0-9489-E8D4C8D91F05}" type="slidenum">
              <a:rPr lang="en-US" altLang="en-US"/>
              <a:pPr/>
              <a:t>‹#›</a:t>
            </a:fld>
            <a:r>
              <a:rPr lang="en-US" altLang="en-US" dirty="0"/>
              <a:t> of 25</a:t>
            </a:r>
          </a:p>
        </p:txBody>
      </p:sp>
    </p:spTree>
    <p:extLst>
      <p:ext uri="{BB962C8B-B14F-4D97-AF65-F5344CB8AC3E}">
        <p14:creationId xmlns:p14="http://schemas.microsoft.com/office/powerpoint/2010/main" val="333606693"/>
      </p:ext>
    </p:extLst>
  </p:cSld>
  <p:clrMapOvr>
    <a:masterClrMapping/>
  </p:clrMapOvr>
  <p:transition>
    <p:fade/>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1" y="838200"/>
            <a:ext cx="3313113" cy="114300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575050" y="838201"/>
            <a:ext cx="5416550" cy="510540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401" y="1981200"/>
            <a:ext cx="3313113" cy="39624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3E8FA7CC-2CE5-41D8-B4C4-AD442D4B12B0}" type="slidenum">
              <a:rPr lang="en-US" altLang="en-US"/>
              <a:pPr/>
              <a:t>‹#›</a:t>
            </a:fld>
            <a:r>
              <a:rPr lang="en-US" altLang="en-US" dirty="0"/>
              <a:t> of 25</a:t>
            </a:r>
          </a:p>
        </p:txBody>
      </p:sp>
    </p:spTree>
    <p:extLst>
      <p:ext uri="{BB962C8B-B14F-4D97-AF65-F5344CB8AC3E}">
        <p14:creationId xmlns:p14="http://schemas.microsoft.com/office/powerpoint/2010/main" val="4107116414"/>
      </p:ext>
    </p:extLst>
  </p:cSld>
  <p:clrMapOvr>
    <a:masterClrMapping/>
  </p:clrMapOvr>
  <p:transition>
    <p:fade/>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762001"/>
            <a:ext cx="5486400" cy="3810001"/>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1387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FC7E1FD5-A6B1-43EF-B5D9-E1445DE766F6}" type="slidenum">
              <a:rPr lang="en-US" altLang="en-US"/>
              <a:pPr/>
              <a:t>‹#›</a:t>
            </a:fld>
            <a:r>
              <a:rPr lang="en-US" altLang="en-US" dirty="0"/>
              <a:t> of 25</a:t>
            </a:r>
          </a:p>
        </p:txBody>
      </p:sp>
    </p:spTree>
    <p:extLst>
      <p:ext uri="{BB962C8B-B14F-4D97-AF65-F5344CB8AC3E}">
        <p14:creationId xmlns:p14="http://schemas.microsoft.com/office/powerpoint/2010/main" val="4105931988"/>
      </p:ext>
    </p:extLst>
  </p:cSld>
  <p:clrMapOvr>
    <a:masterClrMapping/>
  </p:clrMapOvr>
  <p:transition>
    <p:fade/>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D0BF8F6E-232C-4479-8873-848D6BC8E6C3}" type="slidenum">
              <a:rPr lang="en-US" altLang="en-US"/>
              <a:pPr/>
              <a:t>‹#›</a:t>
            </a:fld>
            <a:r>
              <a:rPr lang="en-US" altLang="en-US" dirty="0"/>
              <a:t> of 25</a:t>
            </a:r>
          </a:p>
        </p:txBody>
      </p:sp>
    </p:spTree>
    <p:extLst>
      <p:ext uri="{BB962C8B-B14F-4D97-AF65-F5344CB8AC3E}">
        <p14:creationId xmlns:p14="http://schemas.microsoft.com/office/powerpoint/2010/main" val="2101119473"/>
      </p:ext>
    </p:extLst>
  </p:cSld>
  <p:clrMapOvr>
    <a:masterClrMapping/>
  </p:clrMapOvr>
  <p:transition>
    <p:fade/>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838202"/>
            <a:ext cx="2057400" cy="51054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838201"/>
            <a:ext cx="6629400" cy="51054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8C84A859-EC2B-4CC2-841B-A4A94D4856AA}" type="slidenum">
              <a:rPr lang="en-US" altLang="en-US"/>
              <a:pPr/>
              <a:t>‹#›</a:t>
            </a:fld>
            <a:r>
              <a:rPr lang="en-US" altLang="en-US" dirty="0"/>
              <a:t> of 25</a:t>
            </a:r>
          </a:p>
        </p:txBody>
      </p:sp>
    </p:spTree>
    <p:extLst>
      <p:ext uri="{BB962C8B-B14F-4D97-AF65-F5344CB8AC3E}">
        <p14:creationId xmlns:p14="http://schemas.microsoft.com/office/powerpoint/2010/main" val="1325367723"/>
      </p:ext>
    </p:extLst>
  </p:cSld>
  <p:clrMapOvr>
    <a:masterClrMapping/>
  </p:clrMapOvr>
  <p:transition>
    <p:fade/>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pPr lvl="0"/>
            <a:r>
              <a:rPr lang="en-US" noProof="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charset="0"/>
              <a:buNone/>
              <a:defRPr/>
            </a:lvl1pPr>
          </a:lstStyle>
          <a:p>
            <a:pPr lvl="0"/>
            <a:r>
              <a:rPr lang="en-US" noProof="0"/>
              <a:t>Click to edit Master subtitle style</a:t>
            </a:r>
          </a:p>
        </p:txBody>
      </p:sp>
      <p:sp>
        <p:nvSpPr>
          <p:cNvPr id="101380" name="Rectangle 4"/>
          <p:cNvSpPr>
            <a:spLocks noGrp="1" noChangeArrowheads="1"/>
          </p:cNvSpPr>
          <p:nvPr>
            <p:ph type="dt" sz="half" idx="2"/>
          </p:nvPr>
        </p:nvSpPr>
        <p:spPr/>
        <p:txBody>
          <a:bodyPr/>
          <a:lstStyle>
            <a:lvl1pPr>
              <a:defRPr/>
            </a:lvl1pPr>
          </a:lstStyle>
          <a:p>
            <a:r>
              <a:rPr lang="en-US">
                <a:solidFill>
                  <a:srgbClr val="000000"/>
                </a:solidFill>
                <a:latin typeface="Garamond"/>
                <a:ea typeface="ＭＳ Ｐゴシック"/>
              </a:rPr>
              <a:t>Efficient Runahead Execution</a:t>
            </a:r>
          </a:p>
        </p:txBody>
      </p:sp>
      <p:sp>
        <p:nvSpPr>
          <p:cNvPr id="101381" name="Rectangle 5"/>
          <p:cNvSpPr>
            <a:spLocks noGrp="1" noChangeArrowheads="1"/>
          </p:cNvSpPr>
          <p:nvPr>
            <p:ph type="ftr" sz="quarter" idx="3"/>
          </p:nvPr>
        </p:nvSpPr>
        <p:spPr>
          <a:xfrm>
            <a:off x="3124200" y="6243638"/>
            <a:ext cx="2895600" cy="457200"/>
          </a:xfrm>
        </p:spPr>
        <p:txBody>
          <a:bodyPr/>
          <a:lstStyle>
            <a:lvl1pPr>
              <a:defRPr/>
            </a:lvl1pPr>
          </a:lstStyle>
          <a:p>
            <a:endParaRPr lang="en-US">
              <a:solidFill>
                <a:srgbClr val="000000"/>
              </a:solidFill>
              <a:latin typeface="Garamond"/>
              <a:ea typeface="ＭＳ Ｐゴシック"/>
            </a:endParaRPr>
          </a:p>
        </p:txBody>
      </p:sp>
      <p:sp>
        <p:nvSpPr>
          <p:cNvPr id="101382" name="Rectangle 6"/>
          <p:cNvSpPr>
            <a:spLocks noGrp="1" noChangeArrowheads="1"/>
          </p:cNvSpPr>
          <p:nvPr>
            <p:ph type="sldNum" sz="quarter" idx="4"/>
          </p:nvPr>
        </p:nvSpPr>
        <p:spPr/>
        <p:txBody>
          <a:bodyPr/>
          <a:lstStyle>
            <a:lvl1pPr>
              <a:defRPr sz="1200"/>
            </a:lvl1pPr>
          </a:lstStyle>
          <a:p>
            <a:fld id="{3F4E83CC-B61E-054B-B2CB-992897F0EC4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
        <p:nvSpPr>
          <p:cNvPr id="101383" name="Freeform 7"/>
          <p:cNvSpPr>
            <a:spLocks noChangeArrowheads="1"/>
          </p:cNvSpPr>
          <p:nvPr/>
        </p:nvSpPr>
        <p:spPr bwMode="auto">
          <a:xfrm>
            <a:off x="457200" y="1219200"/>
            <a:ext cx="82296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4" name="Line 8"/>
          <p:cNvSpPr>
            <a:spLocks noChangeShapeType="1"/>
          </p:cNvSpPr>
          <p:nvPr/>
        </p:nvSpPr>
        <p:spPr bwMode="auto">
          <a:xfrm>
            <a:off x="457200" y="32766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6" name="Line 10"/>
          <p:cNvSpPr>
            <a:spLocks noChangeShapeType="1"/>
          </p:cNvSpPr>
          <p:nvPr userDrawn="1"/>
        </p:nvSpPr>
        <p:spPr bwMode="auto">
          <a:xfrm>
            <a:off x="8686800" y="2362200"/>
            <a:ext cx="0" cy="914400"/>
          </a:xfrm>
          <a:prstGeom prst="line">
            <a:avLst/>
          </a:prstGeom>
          <a:noFill/>
          <a:ln w="2540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70844760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D7A263D-DD8E-FA46-ADB3-36F0B40BAAAC}"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993620200"/>
      </p:ext>
    </p:extLst>
  </p:cSld>
  <p:clrMapOvr>
    <a:masterClrMapping/>
  </p:clrMapOvr>
  <p:transition/>
</p:sldLayout>
</file>

<file path=ppt/slideLayouts/slideLayout8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25F1222-DFAB-184F-90C3-DABFCAAD359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565469553"/>
      </p:ext>
    </p:extLst>
  </p:cSld>
  <p:clrMapOvr>
    <a:masterClrMapping/>
  </p:clrMapOvr>
  <p:transition/>
</p:sldLayout>
</file>

<file path=ppt/slideLayouts/slideLayout8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A5ADCCA-10FA-D645-AE9A-11B5AE1ABD5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099732992"/>
      </p:ext>
    </p:extLst>
  </p:cSld>
  <p:clrMapOvr>
    <a:masterClrMapping/>
  </p:clrMapOvr>
  <p:transition/>
</p:sldLayout>
</file>

<file path=ppt/slideLayouts/slideLayout8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5E3631D-6A84-A243-B4F7-513A7D05159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885103909"/>
      </p:ext>
    </p:extLst>
  </p:cSld>
  <p:clrMapOvr>
    <a:masterClrMapping/>
  </p:clrMapOvr>
  <p:transition/>
</p:sldLayout>
</file>

<file path=ppt/slideLayouts/slideLayout8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2A979BA-DC65-914A-AB64-BB8EDDCE8E3A}"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912753040"/>
      </p:ext>
    </p:extLst>
  </p:cSld>
  <p:clrMapOvr>
    <a:masterClrMapping/>
  </p:clrMapOvr>
  <p:transition/>
</p:sldLayout>
</file>

<file path=ppt/slideLayouts/slideLayout8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6F8BE1A-83A0-DD4C-A8D0-AEF22D32975D}"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640819326"/>
      </p:ext>
    </p:extLst>
  </p:cSld>
  <p:clrMapOvr>
    <a:masterClrMapping/>
  </p:clrMapOvr>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A917BCE-0487-3149-BA85-426184E0066E}"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745847332"/>
      </p:ext>
    </p:extLst>
  </p:cSld>
  <p:clrMapOvr>
    <a:masterClrMapping/>
  </p:clrMapOvr>
  <p:transition/>
</p:sldLayout>
</file>

<file path=ppt/slideLayouts/slideLayout8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9DA199-6B2A-C14B-BE9C-AC02A3D36CA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064113180"/>
      </p:ext>
    </p:extLst>
  </p:cSld>
  <p:clrMapOvr>
    <a:masterClrMapping/>
  </p:clrMapOvr>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88A14E8-9A2E-7B42-AB01-DCB7D14008D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109467496"/>
      </p:ext>
    </p:extLst>
  </p:cSld>
  <p:clrMapOvr>
    <a:masterClrMapping/>
  </p:clrMapOvr>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D993866-5810-6E4B-9A53-8FC0A630EE5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54623697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2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5B70F282-356A-FD41-A947-F2362D1EB99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979157760"/>
      </p:ext>
    </p:extLst>
  </p:cSld>
  <p:clrMapOvr>
    <a:masterClrMapping/>
  </p:clrMapOvr>
  <p:transition/>
</p:sldLayout>
</file>

<file path=ppt/slideLayouts/slideLayout8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BBC235F4-CB3B-084F-9419-7E72273CA12B}"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293880914"/>
      </p:ext>
    </p:extLst>
  </p:cSld>
  <p:clrMapOvr>
    <a:masterClrMapping/>
  </p:clrMapOvr>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1/12/21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73214887"/>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91766"/>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1/12/21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999395"/>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1/12/21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6028861"/>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1/12/21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2082109"/>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1/12/21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449263"/>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1/12/21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9858966"/>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1/12/21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69053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1/12/21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606102"/>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1/12/21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4373635"/>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1/12/21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7933754"/>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55297531"/>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785540071"/>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58325"/>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858772"/>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979818"/>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102023"/>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153681995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2484388292"/>
      </p:ext>
    </p:extLst>
  </p:cSld>
  <p:clrMapOvr>
    <a:masterClrMapping/>
  </p:clrMapOvr>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3389137839"/>
      </p:ext>
    </p:extLst>
  </p:cSld>
  <p:clrMapOvr>
    <a:masterClrMapping/>
  </p:clrMapOvr>
  <p:transition/>
</p:sldLayout>
</file>

<file path=ppt/slideLayouts/slideLayout8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1023452650"/>
      </p:ext>
    </p:extLst>
  </p:cSld>
  <p:clrMapOvr>
    <a:masterClrMapping/>
  </p:clrMapOvr>
  <p:transition/>
</p:sldLayout>
</file>

<file path=ppt/slideLayouts/slideLayout8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2910498732"/>
      </p:ext>
    </p:extLst>
  </p:cSld>
  <p:clrMapOvr>
    <a:masterClrMapping/>
  </p:clrMapOvr>
  <p:transition/>
</p:sldLayout>
</file>

<file path=ppt/slideLayouts/slideLayout8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2843489046"/>
      </p:ext>
    </p:extLst>
  </p:cSld>
  <p:clrMapOvr>
    <a:masterClrMapping/>
  </p:clrMapOvr>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1945983588"/>
      </p:ext>
    </p:extLst>
  </p:cSld>
  <p:clrMapOvr>
    <a:masterClrMapping/>
  </p:clrMapOvr>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371047030"/>
      </p:ext>
    </p:extLst>
  </p:cSld>
  <p:clrMapOvr>
    <a:masterClrMapping/>
  </p:clrMapOvr>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614236399"/>
      </p:ext>
    </p:extLst>
  </p:cSld>
  <p:clrMapOvr>
    <a:masterClrMapping/>
  </p:clrMapOvr>
  <p:transition/>
</p:sldLayout>
</file>

<file path=ppt/slideLayouts/slideLayout8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3170045950"/>
      </p:ext>
    </p:extLst>
  </p:cSld>
  <p:clrMapOvr>
    <a:masterClrMapping/>
  </p:clrMapOvr>
  <p:transition/>
</p:sldLayout>
</file>

<file path=ppt/slideLayouts/slideLayout8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395034909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1566403755"/>
      </p:ext>
    </p:extLst>
  </p:cSld>
  <p:clrMapOvr>
    <a:masterClrMapping/>
  </p:clrMapOvr>
  <p:transition/>
</p:sldLayout>
</file>

<file path=ppt/slideLayouts/slideLayout8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 picture containing clipart&#10;&#10;Description automatically generated">
            <a:extLst>
              <a:ext uri="{FF2B5EF4-FFF2-40B4-BE49-F238E27FC236}">
                <a16:creationId xmlns:a16="http://schemas.microsoft.com/office/drawing/2014/main" id="{D9E0F28C-2089-4620-91BE-AFAEEE53EE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9" y="6340915"/>
            <a:ext cx="975989" cy="517085"/>
          </a:xfrm>
          <a:prstGeom prst="rect">
            <a:avLst/>
          </a:prstGeom>
        </p:spPr>
      </p:pic>
    </p:spTree>
    <p:extLst>
      <p:ext uri="{BB962C8B-B14F-4D97-AF65-F5344CB8AC3E}">
        <p14:creationId xmlns:p14="http://schemas.microsoft.com/office/powerpoint/2010/main" val="2718658398"/>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686800" cy="838200"/>
          </a:xfrm>
        </p:spPr>
        <p:txBody>
          <a:bodyPr>
            <a:normAutofit/>
          </a:bodyPr>
          <a:lstStyle>
            <a:lvl1pPr>
              <a:defRPr sz="405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228600" y="1143000"/>
            <a:ext cx="8686800" cy="5061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40833821-0C23-4738-BE09-9953AA957A9E}"/>
              </a:ext>
            </a:extLst>
          </p:cNvPr>
          <p:cNvSpPr txBox="1">
            <a:spLocks/>
          </p:cNvSpPr>
          <p:nvPr userDrawn="1"/>
        </p:nvSpPr>
        <p:spPr>
          <a:xfrm>
            <a:off x="8229600" y="6355717"/>
            <a:ext cx="685800" cy="365125"/>
          </a:xfrm>
          <a:prstGeom prst="rect">
            <a:avLst/>
          </a:prstGeom>
        </p:spPr>
        <p:txBody>
          <a:bodyPr vert="horz" lIns="68580" tIns="34290" rIns="68580" bIns="3429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500" smtClean="0"/>
              <a:pPr/>
              <a:t>‹#›</a:t>
            </a:fld>
            <a:endParaRPr lang="en-US" sz="1500" dirty="0"/>
          </a:p>
        </p:txBody>
      </p:sp>
      <p:pic>
        <p:nvPicPr>
          <p:cNvPr id="9" name="Picture 8" descr="A picture containing clipart&#10;&#10;Description automatically generated">
            <a:extLst>
              <a:ext uri="{FF2B5EF4-FFF2-40B4-BE49-F238E27FC236}">
                <a16:creationId xmlns:a16="http://schemas.microsoft.com/office/drawing/2014/main" id="{1A634E86-7456-496B-8049-F77EC1E7CE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9" y="6340915"/>
            <a:ext cx="975989" cy="517085"/>
          </a:xfrm>
          <a:prstGeom prst="rect">
            <a:avLst/>
          </a:prstGeom>
        </p:spPr>
      </p:pic>
    </p:spTree>
    <p:extLst>
      <p:ext uri="{BB962C8B-B14F-4D97-AF65-F5344CB8AC3E}">
        <p14:creationId xmlns:p14="http://schemas.microsoft.com/office/powerpoint/2010/main" val="1569884882"/>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25084628"/>
      </p:ext>
    </p:extLst>
  </p:cSld>
  <p:clrMapOvr>
    <a:masterClrMapping/>
  </p:clrMapOvr>
  <p:hf hdr="0" ftr="0" dt="0"/>
</p:sldLayout>
</file>

<file path=ppt/slideLayouts/slideLayout8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263504932"/>
      </p:ext>
    </p:extLst>
  </p:cSld>
  <p:clrMapOvr>
    <a:masterClrMapping/>
  </p:clrMapOvr>
  <p:hf hdr="0" ftr="0" dt="0"/>
</p:sldLayout>
</file>

<file path=ppt/slideLayouts/slideLayout8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490039547"/>
      </p:ext>
    </p:extLst>
  </p:cSld>
  <p:clrMapOvr>
    <a:masterClrMapping/>
  </p:clrMapOvr>
  <p:hf hdr="0" ftr="0" dt="0"/>
</p:sldLayout>
</file>

<file path=ppt/slideLayouts/slideLayout8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410959721"/>
      </p:ext>
    </p:extLst>
  </p:cSld>
  <p:clrMapOvr>
    <a:masterClrMapping/>
  </p:clrMapOvr>
  <p:hf hdr="0" ftr="0" dt="0"/>
</p:sldLayout>
</file>

<file path=ppt/slideLayouts/slideLayout8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406608048"/>
      </p:ext>
    </p:extLst>
  </p:cSld>
  <p:clrMapOvr>
    <a:masterClrMapping/>
  </p:clrMapOvr>
  <p:hf hdr="0" ftr="0" dt="0"/>
</p:sldLayout>
</file>

<file path=ppt/slideLayouts/slideLayout8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434688952"/>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1689101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688848455"/>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871980027"/>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12422634"/>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1075131"/>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7519265"/>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9733640"/>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1138317"/>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4426929"/>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5606662"/>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3670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2935547"/>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7101813"/>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73414611"/>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51554"/>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408745664"/>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1090338"/>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5870631"/>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extLst>
      <p:ext uri="{BB962C8B-B14F-4D97-AF65-F5344CB8AC3E}">
        <p14:creationId xmlns:p14="http://schemas.microsoft.com/office/powerpoint/2010/main" val="3669861593"/>
      </p:ext>
    </p:extLst>
  </p:cSld>
  <p:clrMapOvr>
    <a:masterClrMapping/>
  </p:clrMapOvr>
  <p:transition/>
</p:sldLayout>
</file>

<file path=ppt/slideLayouts/slideLayout8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extLst>
      <p:ext uri="{BB962C8B-B14F-4D97-AF65-F5344CB8AC3E}">
        <p14:creationId xmlns:p14="http://schemas.microsoft.com/office/powerpoint/2010/main" val="134450037"/>
      </p:ext>
    </p:extLst>
  </p:cSld>
  <p:clrMapOvr>
    <a:masterClrMapping/>
  </p:clrMapOvr>
  <p:transition/>
</p:sldLayout>
</file>

<file path=ppt/slideLayouts/slideLayout8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extLst>
      <p:ext uri="{BB962C8B-B14F-4D97-AF65-F5344CB8AC3E}">
        <p14:creationId xmlns:p14="http://schemas.microsoft.com/office/powerpoint/2010/main" val="106458061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extLst>
      <p:ext uri="{BB962C8B-B14F-4D97-AF65-F5344CB8AC3E}">
        <p14:creationId xmlns:p14="http://schemas.microsoft.com/office/powerpoint/2010/main" val="3360622150"/>
      </p:ext>
    </p:extLst>
  </p:cSld>
  <p:clrMapOvr>
    <a:masterClrMapping/>
  </p:clrMapOvr>
  <p:transition/>
</p:sldLayout>
</file>

<file path=ppt/slideLayouts/slideLayout8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extLst>
      <p:ext uri="{BB962C8B-B14F-4D97-AF65-F5344CB8AC3E}">
        <p14:creationId xmlns:p14="http://schemas.microsoft.com/office/powerpoint/2010/main" val="3825790000"/>
      </p:ext>
    </p:extLst>
  </p:cSld>
  <p:clrMapOvr>
    <a:masterClrMapping/>
  </p:clrMapOvr>
  <p:transition/>
</p:sldLayout>
</file>

<file path=ppt/slideLayouts/slideLayout8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extLst>
      <p:ext uri="{BB962C8B-B14F-4D97-AF65-F5344CB8AC3E}">
        <p14:creationId xmlns:p14="http://schemas.microsoft.com/office/powerpoint/2010/main" val="3839668887"/>
      </p:ext>
    </p:extLst>
  </p:cSld>
  <p:clrMapOvr>
    <a:masterClrMapping/>
  </p:clrMapOvr>
  <p:transition/>
</p:sldLayout>
</file>

<file path=ppt/slideLayouts/slideLayout8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extLst>
      <p:ext uri="{BB962C8B-B14F-4D97-AF65-F5344CB8AC3E}">
        <p14:creationId xmlns:p14="http://schemas.microsoft.com/office/powerpoint/2010/main" val="378820143"/>
      </p:ext>
    </p:extLst>
  </p:cSld>
  <p:clrMapOvr>
    <a:masterClrMapping/>
  </p:clrMapOvr>
  <p:transition/>
</p:sldLayout>
</file>

<file path=ppt/slideLayouts/slideLayout8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extLst>
      <p:ext uri="{BB962C8B-B14F-4D97-AF65-F5344CB8AC3E}">
        <p14:creationId xmlns:p14="http://schemas.microsoft.com/office/powerpoint/2010/main" val="3828807734"/>
      </p:ext>
    </p:extLst>
  </p:cSld>
  <p:clrMapOvr>
    <a:masterClrMapping/>
  </p:clrMapOvr>
  <p:transition/>
</p:sldLayout>
</file>

<file path=ppt/slideLayouts/slideLayout8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extLst>
      <p:ext uri="{BB962C8B-B14F-4D97-AF65-F5344CB8AC3E}">
        <p14:creationId xmlns:p14="http://schemas.microsoft.com/office/powerpoint/2010/main" val="3815451285"/>
      </p:ext>
    </p:extLst>
  </p:cSld>
  <p:clrMapOvr>
    <a:masterClrMapping/>
  </p:clrMapOvr>
  <p:transition/>
</p:sldLayout>
</file>

<file path=ppt/slideLayouts/slideLayout8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extLst>
      <p:ext uri="{BB962C8B-B14F-4D97-AF65-F5344CB8AC3E}">
        <p14:creationId xmlns:p14="http://schemas.microsoft.com/office/powerpoint/2010/main" val="2917025023"/>
      </p:ext>
    </p:extLst>
  </p:cSld>
  <p:clrMapOvr>
    <a:masterClrMapping/>
  </p:clrMapOvr>
  <p:transition/>
</p:sldLayout>
</file>

<file path=ppt/slideLayouts/slideLayout8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extLst>
      <p:ext uri="{BB962C8B-B14F-4D97-AF65-F5344CB8AC3E}">
        <p14:creationId xmlns:p14="http://schemas.microsoft.com/office/powerpoint/2010/main" val="1321780326"/>
      </p:ext>
    </p:extLst>
  </p:cSld>
  <p:clrMapOvr>
    <a:masterClrMapping/>
  </p:clrMapOvr>
  <p:transition/>
</p:sldLayout>
</file>

<file path=ppt/slideLayouts/slideLayout88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extLst>
      <p:ext uri="{BB962C8B-B14F-4D97-AF65-F5344CB8AC3E}">
        <p14:creationId xmlns:p14="http://schemas.microsoft.com/office/powerpoint/2010/main" val="1439888438"/>
      </p:ext>
    </p:extLst>
  </p:cSld>
  <p:clrMapOvr>
    <a:masterClrMapping/>
  </p:clrMapOvr>
  <p:transition/>
</p:sldLayout>
</file>

<file path=ppt/slideLayouts/slideLayout8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F95B04E4-937C-664F-B51F-D8C30ABD33B0}"/>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48FE1C4B-D953-0249-AAC5-1CEBC09BA0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6CEAA0A5-E9E4-5140-BD46-DA6256C8BD9D}"/>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19D6D91-79A7-6D42-B64F-582CA85CF65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FA33B19D-FBD6-3545-A911-696365B2674E}"/>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3F69791-C3A5-1144-92B1-333CF796E52A}"/>
              </a:ext>
            </a:extLst>
          </p:cNvPr>
          <p:cNvSpPr>
            <a:spLocks noGrp="1" noChangeArrowheads="1"/>
          </p:cNvSpPr>
          <p:nvPr>
            <p:ph type="sldNum" sz="quarter" idx="12"/>
          </p:nvPr>
        </p:nvSpPr>
        <p:spPr/>
        <p:txBody>
          <a:bodyPr/>
          <a:lstStyle>
            <a:lvl1pPr>
              <a:defRPr sz="1200" smtClean="0"/>
            </a:lvl1pPr>
          </a:lstStyle>
          <a:p>
            <a:pPr>
              <a:defRPr/>
            </a:pPr>
            <a:fld id="{3B3FDAE8-A59F-B84A-B845-84C535A39ED0}" type="slidenum">
              <a:rPr lang="en-US" altLang="en-US"/>
              <a:pPr>
                <a:defRPr/>
              </a:pPr>
              <a:t>‹#›</a:t>
            </a:fld>
            <a:endParaRPr lang="en-US" altLang="en-US"/>
          </a:p>
        </p:txBody>
      </p:sp>
    </p:spTree>
    <p:extLst>
      <p:ext uri="{BB962C8B-B14F-4D97-AF65-F5344CB8AC3E}">
        <p14:creationId xmlns:p14="http://schemas.microsoft.com/office/powerpoint/2010/main" val="65666920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8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3A97B69-F936-9541-A4C0-4803E0D9803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ACF1560-B282-884D-8A11-92C4A17C9387}"/>
              </a:ext>
            </a:extLst>
          </p:cNvPr>
          <p:cNvSpPr>
            <a:spLocks noGrp="1" noChangeArrowheads="1"/>
          </p:cNvSpPr>
          <p:nvPr>
            <p:ph type="sldNum" sz="quarter" idx="11"/>
          </p:nvPr>
        </p:nvSpPr>
        <p:spPr>
          <a:ln/>
        </p:spPr>
        <p:txBody>
          <a:bodyPr/>
          <a:lstStyle>
            <a:lvl1pPr>
              <a:defRPr/>
            </a:lvl1pPr>
          </a:lstStyle>
          <a:p>
            <a:pPr>
              <a:defRPr/>
            </a:pPr>
            <a:fld id="{ABF4462A-42FE-A84B-9002-68A00ADE644F}" type="slidenum">
              <a:rPr lang="en-US" altLang="en-US"/>
              <a:pPr>
                <a:defRPr/>
              </a:pPr>
              <a:t>‹#›</a:t>
            </a:fld>
            <a:endParaRPr lang="en-US" altLang="en-US"/>
          </a:p>
        </p:txBody>
      </p:sp>
    </p:spTree>
    <p:extLst>
      <p:ext uri="{BB962C8B-B14F-4D97-AF65-F5344CB8AC3E}">
        <p14:creationId xmlns:p14="http://schemas.microsoft.com/office/powerpoint/2010/main" val="336813805"/>
      </p:ext>
    </p:extLst>
  </p:cSld>
  <p:clrMapOvr>
    <a:masterClrMapping/>
  </p:clrMapOvr>
  <p:transition/>
</p:sldLayout>
</file>

<file path=ppt/slideLayouts/slideLayout8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F2623055-6F7E-CF4A-ADEE-B8106026EC5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508F7ABC-7804-9A45-8345-A3C1D4AE2951}"/>
              </a:ext>
            </a:extLst>
          </p:cNvPr>
          <p:cNvSpPr>
            <a:spLocks noGrp="1" noChangeArrowheads="1"/>
          </p:cNvSpPr>
          <p:nvPr>
            <p:ph type="sldNum" sz="quarter" idx="11"/>
          </p:nvPr>
        </p:nvSpPr>
        <p:spPr>
          <a:ln/>
        </p:spPr>
        <p:txBody>
          <a:bodyPr/>
          <a:lstStyle>
            <a:lvl1pPr>
              <a:defRPr/>
            </a:lvl1pPr>
          </a:lstStyle>
          <a:p>
            <a:pPr>
              <a:defRPr/>
            </a:pPr>
            <a:fld id="{33CFE70D-E1B6-6444-B39A-56D9F01DCD47}" type="slidenum">
              <a:rPr lang="en-US" altLang="en-US"/>
              <a:pPr>
                <a:defRPr/>
              </a:pPr>
              <a:t>‹#›</a:t>
            </a:fld>
            <a:endParaRPr lang="en-US" altLang="en-US"/>
          </a:p>
        </p:txBody>
      </p:sp>
    </p:spTree>
    <p:extLst>
      <p:ext uri="{BB962C8B-B14F-4D97-AF65-F5344CB8AC3E}">
        <p14:creationId xmlns:p14="http://schemas.microsoft.com/office/powerpoint/2010/main" val="3520389837"/>
      </p:ext>
    </p:extLst>
  </p:cSld>
  <p:clrMapOvr>
    <a:masterClrMapping/>
  </p:clrMapOvr>
  <p:transition/>
</p:sldLayout>
</file>

<file path=ppt/slideLayouts/slideLayout8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71F563C-CD40-A941-946F-51381E41C508}"/>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3913447-512A-8E4A-90A4-7079BD9A51DA}"/>
              </a:ext>
            </a:extLst>
          </p:cNvPr>
          <p:cNvSpPr>
            <a:spLocks noGrp="1" noChangeArrowheads="1"/>
          </p:cNvSpPr>
          <p:nvPr>
            <p:ph type="sldNum" sz="quarter" idx="11"/>
          </p:nvPr>
        </p:nvSpPr>
        <p:spPr>
          <a:ln/>
        </p:spPr>
        <p:txBody>
          <a:bodyPr/>
          <a:lstStyle>
            <a:lvl1pPr>
              <a:defRPr/>
            </a:lvl1pPr>
          </a:lstStyle>
          <a:p>
            <a:pPr>
              <a:defRPr/>
            </a:pPr>
            <a:fld id="{F061E867-9ECF-604D-A3A5-B01890269E4D}" type="slidenum">
              <a:rPr lang="en-US" altLang="en-US"/>
              <a:pPr>
                <a:defRPr/>
              </a:pPr>
              <a:t>‹#›</a:t>
            </a:fld>
            <a:endParaRPr lang="en-US" altLang="en-US"/>
          </a:p>
        </p:txBody>
      </p:sp>
    </p:spTree>
    <p:extLst>
      <p:ext uri="{BB962C8B-B14F-4D97-AF65-F5344CB8AC3E}">
        <p14:creationId xmlns:p14="http://schemas.microsoft.com/office/powerpoint/2010/main" val="3125631256"/>
      </p:ext>
    </p:extLst>
  </p:cSld>
  <p:clrMapOvr>
    <a:masterClrMapping/>
  </p:clrMapOvr>
  <p:transition/>
</p:sldLayout>
</file>

<file path=ppt/slideLayouts/slideLayout8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72121-A8E8-2D44-9C8A-867F1E7CF2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375A6BC4-4875-D14C-AD8B-EDD376D8CFAC}"/>
              </a:ext>
            </a:extLst>
          </p:cNvPr>
          <p:cNvSpPr>
            <a:spLocks noGrp="1" noChangeArrowheads="1"/>
          </p:cNvSpPr>
          <p:nvPr>
            <p:ph type="sldNum" sz="quarter" idx="11"/>
          </p:nvPr>
        </p:nvSpPr>
        <p:spPr>
          <a:ln/>
        </p:spPr>
        <p:txBody>
          <a:bodyPr/>
          <a:lstStyle>
            <a:lvl1pPr>
              <a:defRPr/>
            </a:lvl1pPr>
          </a:lstStyle>
          <a:p>
            <a:pPr>
              <a:defRPr/>
            </a:pPr>
            <a:fld id="{6BF9FD31-60B6-C346-9D89-A4089B899D90}" type="slidenum">
              <a:rPr lang="en-US" altLang="en-US"/>
              <a:pPr>
                <a:defRPr/>
              </a:pPr>
              <a:t>‹#›</a:t>
            </a:fld>
            <a:endParaRPr lang="en-US" altLang="en-US"/>
          </a:p>
        </p:txBody>
      </p:sp>
    </p:spTree>
    <p:extLst>
      <p:ext uri="{BB962C8B-B14F-4D97-AF65-F5344CB8AC3E}">
        <p14:creationId xmlns:p14="http://schemas.microsoft.com/office/powerpoint/2010/main" val="3008841999"/>
      </p:ext>
    </p:extLst>
  </p:cSld>
  <p:clrMapOvr>
    <a:masterClrMapping/>
  </p:clrMapOvr>
  <p:transition/>
</p:sldLayout>
</file>

<file path=ppt/slideLayouts/slideLayout8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4209F53-5EDE-1248-9733-CEB7AFA430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CED11C88-124D-0347-AECA-31127847197C}"/>
              </a:ext>
            </a:extLst>
          </p:cNvPr>
          <p:cNvSpPr>
            <a:spLocks noGrp="1" noChangeArrowheads="1"/>
          </p:cNvSpPr>
          <p:nvPr>
            <p:ph type="sldNum" sz="quarter" idx="11"/>
          </p:nvPr>
        </p:nvSpPr>
        <p:spPr>
          <a:ln/>
        </p:spPr>
        <p:txBody>
          <a:bodyPr/>
          <a:lstStyle>
            <a:lvl1pPr>
              <a:defRPr/>
            </a:lvl1pPr>
          </a:lstStyle>
          <a:p>
            <a:pPr>
              <a:defRPr/>
            </a:pPr>
            <a:fld id="{ABA189F7-876C-7946-AB0D-5451C843C772}" type="slidenum">
              <a:rPr lang="en-US" altLang="en-US"/>
              <a:pPr>
                <a:defRPr/>
              </a:pPr>
              <a:t>‹#›</a:t>
            </a:fld>
            <a:endParaRPr lang="en-US" altLang="en-US"/>
          </a:p>
        </p:txBody>
      </p:sp>
    </p:spTree>
    <p:extLst>
      <p:ext uri="{BB962C8B-B14F-4D97-AF65-F5344CB8AC3E}">
        <p14:creationId xmlns:p14="http://schemas.microsoft.com/office/powerpoint/2010/main" val="2700192181"/>
      </p:ext>
    </p:extLst>
  </p:cSld>
  <p:clrMapOvr>
    <a:masterClrMapping/>
  </p:clrMapOvr>
  <p:transition/>
</p:sldLayout>
</file>

<file path=ppt/slideLayouts/slideLayout8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347127D-50D6-804E-BBDB-090FFD76C82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34CA717C-BE13-1D47-AAC5-E762962F17AE}"/>
              </a:ext>
            </a:extLst>
          </p:cNvPr>
          <p:cNvSpPr>
            <a:spLocks noGrp="1" noChangeArrowheads="1"/>
          </p:cNvSpPr>
          <p:nvPr>
            <p:ph type="sldNum" sz="quarter" idx="11"/>
          </p:nvPr>
        </p:nvSpPr>
        <p:spPr>
          <a:ln/>
        </p:spPr>
        <p:txBody>
          <a:bodyPr/>
          <a:lstStyle>
            <a:lvl1pPr>
              <a:defRPr/>
            </a:lvl1pPr>
          </a:lstStyle>
          <a:p>
            <a:pPr>
              <a:defRPr/>
            </a:pPr>
            <a:fld id="{AA20B547-CD99-0740-9575-71E48EA0F20D}" type="slidenum">
              <a:rPr lang="en-US" altLang="en-US"/>
              <a:pPr>
                <a:defRPr/>
              </a:pPr>
              <a:t>‹#›</a:t>
            </a:fld>
            <a:endParaRPr lang="en-US" altLang="en-US"/>
          </a:p>
        </p:txBody>
      </p:sp>
    </p:spTree>
    <p:extLst>
      <p:ext uri="{BB962C8B-B14F-4D97-AF65-F5344CB8AC3E}">
        <p14:creationId xmlns:p14="http://schemas.microsoft.com/office/powerpoint/2010/main" val="2363873900"/>
      </p:ext>
    </p:extLst>
  </p:cSld>
  <p:clrMapOvr>
    <a:masterClrMapping/>
  </p:clrMapOvr>
  <p:transition/>
</p:sldLayout>
</file>

<file path=ppt/slideLayouts/slideLayout8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5A4E499A-3343-9649-900F-C1B6B1CC41A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9BAFF69-6AD8-F144-AFCC-520891BC230A}"/>
              </a:ext>
            </a:extLst>
          </p:cNvPr>
          <p:cNvSpPr>
            <a:spLocks noGrp="1" noChangeArrowheads="1"/>
          </p:cNvSpPr>
          <p:nvPr>
            <p:ph type="sldNum" sz="quarter" idx="11"/>
          </p:nvPr>
        </p:nvSpPr>
        <p:spPr>
          <a:ln/>
        </p:spPr>
        <p:txBody>
          <a:bodyPr/>
          <a:lstStyle>
            <a:lvl1pPr>
              <a:defRPr/>
            </a:lvl1pPr>
          </a:lstStyle>
          <a:p>
            <a:pPr>
              <a:defRPr/>
            </a:pPr>
            <a:fld id="{0EE647DD-C717-6B4E-971B-369A4AC6E6F3}" type="slidenum">
              <a:rPr lang="en-US" altLang="en-US"/>
              <a:pPr>
                <a:defRPr/>
              </a:pPr>
              <a:t>‹#›</a:t>
            </a:fld>
            <a:endParaRPr lang="en-US" altLang="en-US"/>
          </a:p>
        </p:txBody>
      </p:sp>
    </p:spTree>
    <p:extLst>
      <p:ext uri="{BB962C8B-B14F-4D97-AF65-F5344CB8AC3E}">
        <p14:creationId xmlns:p14="http://schemas.microsoft.com/office/powerpoint/2010/main" val="1931207740"/>
      </p:ext>
    </p:extLst>
  </p:cSld>
  <p:clrMapOvr>
    <a:masterClrMapping/>
  </p:clrMapOvr>
  <p:transition/>
</p:sldLayout>
</file>

<file path=ppt/slideLayouts/slideLayout8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E62CFF8-7633-3B4B-A468-F476C6361E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3917E0F-F572-F344-8271-E7F412A98639}"/>
              </a:ext>
            </a:extLst>
          </p:cNvPr>
          <p:cNvSpPr>
            <a:spLocks noGrp="1" noChangeArrowheads="1"/>
          </p:cNvSpPr>
          <p:nvPr>
            <p:ph type="sldNum" sz="quarter" idx="11"/>
          </p:nvPr>
        </p:nvSpPr>
        <p:spPr>
          <a:ln/>
        </p:spPr>
        <p:txBody>
          <a:bodyPr/>
          <a:lstStyle>
            <a:lvl1pPr>
              <a:defRPr/>
            </a:lvl1pPr>
          </a:lstStyle>
          <a:p>
            <a:pPr>
              <a:defRPr/>
            </a:pPr>
            <a:fld id="{64A61CCF-7B61-6046-A6E3-819C5F7B3F8C}" type="slidenum">
              <a:rPr lang="en-US" altLang="en-US"/>
              <a:pPr>
                <a:defRPr/>
              </a:pPr>
              <a:t>‹#›</a:t>
            </a:fld>
            <a:endParaRPr lang="en-US" altLang="en-US"/>
          </a:p>
        </p:txBody>
      </p:sp>
    </p:spTree>
    <p:extLst>
      <p:ext uri="{BB962C8B-B14F-4D97-AF65-F5344CB8AC3E}">
        <p14:creationId xmlns:p14="http://schemas.microsoft.com/office/powerpoint/2010/main" val="2776628319"/>
      </p:ext>
    </p:extLst>
  </p:cSld>
  <p:clrMapOvr>
    <a:masterClrMapping/>
  </p:clrMapOvr>
  <p:transition/>
</p:sldLayout>
</file>

<file path=ppt/slideLayouts/slideLayout8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FF2FD485-06A1-EE45-9A8B-F048E7EEEA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3E0F4D9-5214-6441-8A0F-C2CBFC75B8CF}"/>
              </a:ext>
            </a:extLst>
          </p:cNvPr>
          <p:cNvSpPr>
            <a:spLocks noGrp="1" noChangeArrowheads="1"/>
          </p:cNvSpPr>
          <p:nvPr>
            <p:ph type="sldNum" sz="quarter" idx="11"/>
          </p:nvPr>
        </p:nvSpPr>
        <p:spPr>
          <a:ln/>
        </p:spPr>
        <p:txBody>
          <a:bodyPr/>
          <a:lstStyle>
            <a:lvl1pPr>
              <a:defRPr/>
            </a:lvl1pPr>
          </a:lstStyle>
          <a:p>
            <a:pPr>
              <a:defRPr/>
            </a:pPr>
            <a:fld id="{F24D7BF4-82CD-7E43-873E-37D879C1B9E0}" type="slidenum">
              <a:rPr lang="en-US" altLang="en-US"/>
              <a:pPr>
                <a:defRPr/>
              </a:pPr>
              <a:t>‹#›</a:t>
            </a:fld>
            <a:endParaRPr lang="en-US" altLang="en-US"/>
          </a:p>
        </p:txBody>
      </p:sp>
    </p:spTree>
    <p:extLst>
      <p:ext uri="{BB962C8B-B14F-4D97-AF65-F5344CB8AC3E}">
        <p14:creationId xmlns:p14="http://schemas.microsoft.com/office/powerpoint/2010/main" val="2834360889"/>
      </p:ext>
    </p:extLst>
  </p:cSld>
  <p:clrMapOvr>
    <a:masterClrMapping/>
  </p:clrMapOvr>
  <p:transition/>
</p:sldLayout>
</file>

<file path=ppt/slideLayouts/slideLayout8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0F2C3A7A-5BD4-D542-A789-B3C16EBBD7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538ED7B-3605-2040-BC3F-5A78278E3E39}"/>
              </a:ext>
            </a:extLst>
          </p:cNvPr>
          <p:cNvSpPr>
            <a:spLocks noGrp="1" noChangeArrowheads="1"/>
          </p:cNvSpPr>
          <p:nvPr>
            <p:ph type="sldNum" sz="quarter" idx="11"/>
          </p:nvPr>
        </p:nvSpPr>
        <p:spPr>
          <a:ln/>
        </p:spPr>
        <p:txBody>
          <a:bodyPr/>
          <a:lstStyle>
            <a:lvl1pPr>
              <a:defRPr/>
            </a:lvl1pPr>
          </a:lstStyle>
          <a:p>
            <a:pPr>
              <a:defRPr/>
            </a:pPr>
            <a:fld id="{1F0AD733-BDC3-EB40-9C11-FAC3CFD161D0}" type="slidenum">
              <a:rPr lang="en-US" altLang="en-US"/>
              <a:pPr>
                <a:defRPr/>
              </a:pPr>
              <a:t>‹#›</a:t>
            </a:fld>
            <a:endParaRPr lang="en-US" altLang="en-US"/>
          </a:p>
        </p:txBody>
      </p:sp>
    </p:spTree>
    <p:extLst>
      <p:ext uri="{BB962C8B-B14F-4D97-AF65-F5344CB8AC3E}">
        <p14:creationId xmlns:p14="http://schemas.microsoft.com/office/powerpoint/2010/main" val="26492029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0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8D14A05F-C43C-B549-A1DA-16E973F5AA3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D961FA-CC1E-B14D-A413-07AD525F4F1D}"/>
              </a:ext>
            </a:extLst>
          </p:cNvPr>
          <p:cNvSpPr>
            <a:spLocks noGrp="1" noChangeArrowheads="1"/>
          </p:cNvSpPr>
          <p:nvPr>
            <p:ph type="sldNum" sz="quarter" idx="11"/>
          </p:nvPr>
        </p:nvSpPr>
        <p:spPr>
          <a:ln/>
        </p:spPr>
        <p:txBody>
          <a:bodyPr/>
          <a:lstStyle>
            <a:lvl1pPr>
              <a:defRPr/>
            </a:lvl1pPr>
          </a:lstStyle>
          <a:p>
            <a:pPr>
              <a:defRPr/>
            </a:pPr>
            <a:fld id="{8897B481-D5ED-9E41-8320-7EA96DF4FEC5}" type="slidenum">
              <a:rPr lang="en-US" altLang="en-US"/>
              <a:pPr>
                <a:defRPr/>
              </a:pPr>
              <a:t>‹#›</a:t>
            </a:fld>
            <a:endParaRPr lang="en-US" altLang="en-US"/>
          </a:p>
        </p:txBody>
      </p:sp>
    </p:spTree>
    <p:extLst>
      <p:ext uri="{BB962C8B-B14F-4D97-AF65-F5344CB8AC3E}">
        <p14:creationId xmlns:p14="http://schemas.microsoft.com/office/powerpoint/2010/main" val="1988320743"/>
      </p:ext>
    </p:extLst>
  </p:cSld>
  <p:clrMapOvr>
    <a:masterClrMapping/>
  </p:clrMapOvr>
  <p:transition/>
</p:sldLayout>
</file>

<file path=ppt/slideLayouts/slideLayout9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251316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90159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2814101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360744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613174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3121924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243070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46393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2704671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356236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3078372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4123885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theme" Target="../theme/theme49.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theme" Target="../theme/theme51.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slideLayout" Target="../slideLayouts/slideLayout557.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image" Target="../media/image1.png"/><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2.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theme" Target="../theme/theme53.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theme" Target="../theme/theme54.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0.xml"/><Relationship Id="rId13" Type="http://schemas.openxmlformats.org/officeDocument/2006/relationships/image" Target="../media/image1.png"/><Relationship Id="rId3" Type="http://schemas.openxmlformats.org/officeDocument/2006/relationships/slideLayout" Target="../slideLayouts/slideLayout595.xml"/><Relationship Id="rId7" Type="http://schemas.openxmlformats.org/officeDocument/2006/relationships/slideLayout" Target="../slideLayouts/slideLayout599.xml"/><Relationship Id="rId12" Type="http://schemas.openxmlformats.org/officeDocument/2006/relationships/theme" Target="../theme/theme55.xml"/><Relationship Id="rId2" Type="http://schemas.openxmlformats.org/officeDocument/2006/relationships/slideLayout" Target="../slideLayouts/slideLayout594.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0" Type="http://schemas.openxmlformats.org/officeDocument/2006/relationships/slideLayout" Target="../slideLayouts/slideLayout602.xml"/><Relationship Id="rId4" Type="http://schemas.openxmlformats.org/officeDocument/2006/relationships/slideLayout" Target="../slideLayouts/slideLayout596.xml"/><Relationship Id="rId9" Type="http://schemas.openxmlformats.org/officeDocument/2006/relationships/slideLayout" Target="../slideLayouts/slideLayout601.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1.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theme" Target="../theme/theme56.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image" Target="../media/image1.png"/><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57.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2.xml"/><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theme" Target="../theme/theme58.xml"/><Relationship Id="rId2" Type="http://schemas.openxmlformats.org/officeDocument/2006/relationships/slideLayout" Target="../slideLayouts/slideLayout626.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3.xml"/><Relationship Id="rId13" Type="http://schemas.openxmlformats.org/officeDocument/2006/relationships/theme" Target="../theme/theme59.xml"/><Relationship Id="rId3" Type="http://schemas.openxmlformats.org/officeDocument/2006/relationships/slideLayout" Target="../slideLayouts/slideLayout638.xml"/><Relationship Id="rId7" Type="http://schemas.openxmlformats.org/officeDocument/2006/relationships/slideLayout" Target="../slideLayouts/slideLayout642.xml"/><Relationship Id="rId12" Type="http://schemas.openxmlformats.org/officeDocument/2006/relationships/slideLayout" Target="../slideLayouts/slideLayout647.xml"/><Relationship Id="rId2" Type="http://schemas.openxmlformats.org/officeDocument/2006/relationships/slideLayout" Target="../slideLayouts/slideLayout637.xml"/><Relationship Id="rId1" Type="http://schemas.openxmlformats.org/officeDocument/2006/relationships/slideLayout" Target="../slideLayouts/slideLayout636.xml"/><Relationship Id="rId6" Type="http://schemas.openxmlformats.org/officeDocument/2006/relationships/slideLayout" Target="../slideLayouts/slideLayout641.xml"/><Relationship Id="rId11" Type="http://schemas.openxmlformats.org/officeDocument/2006/relationships/slideLayout" Target="../slideLayouts/slideLayout646.xml"/><Relationship Id="rId5" Type="http://schemas.openxmlformats.org/officeDocument/2006/relationships/slideLayout" Target="../slideLayouts/slideLayout640.xml"/><Relationship Id="rId10" Type="http://schemas.openxmlformats.org/officeDocument/2006/relationships/slideLayout" Target="../slideLayouts/slideLayout645.xml"/><Relationship Id="rId4" Type="http://schemas.openxmlformats.org/officeDocument/2006/relationships/slideLayout" Target="../slideLayouts/slideLayout639.xml"/><Relationship Id="rId9" Type="http://schemas.openxmlformats.org/officeDocument/2006/relationships/slideLayout" Target="../slideLayouts/slideLayout64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49.xml"/><Relationship Id="rId1" Type="http://schemas.openxmlformats.org/officeDocument/2006/relationships/slideLayout" Target="../slideLayouts/slideLayout64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theme" Target="../theme/theme61.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slideLayout" Target="../slideLayouts/slideLayout661.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 Id="rId14" Type="http://schemas.openxmlformats.org/officeDocument/2006/relationships/image" Target="../media/image1.png"/></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9.xml"/><Relationship Id="rId13" Type="http://schemas.openxmlformats.org/officeDocument/2006/relationships/image" Target="../media/image1.png"/><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theme" Target="../theme/theme62.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80.xml"/><Relationship Id="rId13" Type="http://schemas.openxmlformats.org/officeDocument/2006/relationships/image" Target="../media/image1.png"/><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theme" Target="../theme/theme63.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91.xml"/><Relationship Id="rId13" Type="http://schemas.openxmlformats.org/officeDocument/2006/relationships/image" Target="../media/image1.png"/><Relationship Id="rId3" Type="http://schemas.openxmlformats.org/officeDocument/2006/relationships/slideLayout" Target="../slideLayouts/slideLayout686.xml"/><Relationship Id="rId7" Type="http://schemas.openxmlformats.org/officeDocument/2006/relationships/slideLayout" Target="../slideLayouts/slideLayout690.xml"/><Relationship Id="rId12" Type="http://schemas.openxmlformats.org/officeDocument/2006/relationships/theme" Target="../theme/theme64.xml"/><Relationship Id="rId2" Type="http://schemas.openxmlformats.org/officeDocument/2006/relationships/slideLayout" Target="../slideLayouts/slideLayout685.xml"/><Relationship Id="rId1" Type="http://schemas.openxmlformats.org/officeDocument/2006/relationships/slideLayout" Target="../slideLayouts/slideLayout684.xml"/><Relationship Id="rId6" Type="http://schemas.openxmlformats.org/officeDocument/2006/relationships/slideLayout" Target="../slideLayouts/slideLayout689.xml"/><Relationship Id="rId11" Type="http://schemas.openxmlformats.org/officeDocument/2006/relationships/slideLayout" Target="../slideLayouts/slideLayout694.xml"/><Relationship Id="rId5" Type="http://schemas.openxmlformats.org/officeDocument/2006/relationships/slideLayout" Target="../slideLayouts/slideLayout688.xml"/><Relationship Id="rId10" Type="http://schemas.openxmlformats.org/officeDocument/2006/relationships/slideLayout" Target="../slideLayouts/slideLayout693.xml"/><Relationship Id="rId4" Type="http://schemas.openxmlformats.org/officeDocument/2006/relationships/slideLayout" Target="../slideLayouts/slideLayout687.xml"/><Relationship Id="rId9" Type="http://schemas.openxmlformats.org/officeDocument/2006/relationships/slideLayout" Target="../slideLayouts/slideLayout69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02.xml"/><Relationship Id="rId13" Type="http://schemas.openxmlformats.org/officeDocument/2006/relationships/theme" Target="../theme/theme65.xml"/><Relationship Id="rId3" Type="http://schemas.openxmlformats.org/officeDocument/2006/relationships/slideLayout" Target="../slideLayouts/slideLayout697.xml"/><Relationship Id="rId7" Type="http://schemas.openxmlformats.org/officeDocument/2006/relationships/slideLayout" Target="../slideLayouts/slideLayout701.xml"/><Relationship Id="rId12" Type="http://schemas.openxmlformats.org/officeDocument/2006/relationships/slideLayout" Target="../slideLayouts/slideLayout706.xml"/><Relationship Id="rId2" Type="http://schemas.openxmlformats.org/officeDocument/2006/relationships/slideLayout" Target="../slideLayouts/slideLayout696.xml"/><Relationship Id="rId1" Type="http://schemas.openxmlformats.org/officeDocument/2006/relationships/slideLayout" Target="../slideLayouts/slideLayout695.xml"/><Relationship Id="rId6" Type="http://schemas.openxmlformats.org/officeDocument/2006/relationships/slideLayout" Target="../slideLayouts/slideLayout700.xml"/><Relationship Id="rId11" Type="http://schemas.openxmlformats.org/officeDocument/2006/relationships/slideLayout" Target="../slideLayouts/slideLayout705.xml"/><Relationship Id="rId5" Type="http://schemas.openxmlformats.org/officeDocument/2006/relationships/slideLayout" Target="../slideLayouts/slideLayout699.xml"/><Relationship Id="rId10" Type="http://schemas.openxmlformats.org/officeDocument/2006/relationships/slideLayout" Target="../slideLayouts/slideLayout704.xml"/><Relationship Id="rId4" Type="http://schemas.openxmlformats.org/officeDocument/2006/relationships/slideLayout" Target="../slideLayouts/slideLayout698.xml"/><Relationship Id="rId9" Type="http://schemas.openxmlformats.org/officeDocument/2006/relationships/slideLayout" Target="../slideLayouts/slideLayout703.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14.xml"/><Relationship Id="rId13" Type="http://schemas.openxmlformats.org/officeDocument/2006/relationships/theme" Target="../theme/theme66.xml"/><Relationship Id="rId3" Type="http://schemas.openxmlformats.org/officeDocument/2006/relationships/slideLayout" Target="../slideLayouts/slideLayout709.xml"/><Relationship Id="rId7" Type="http://schemas.openxmlformats.org/officeDocument/2006/relationships/slideLayout" Target="../slideLayouts/slideLayout713.xml"/><Relationship Id="rId12" Type="http://schemas.openxmlformats.org/officeDocument/2006/relationships/slideLayout" Target="../slideLayouts/slideLayout718.xml"/><Relationship Id="rId2" Type="http://schemas.openxmlformats.org/officeDocument/2006/relationships/slideLayout" Target="../slideLayouts/slideLayout708.xml"/><Relationship Id="rId1" Type="http://schemas.openxmlformats.org/officeDocument/2006/relationships/slideLayout" Target="../slideLayouts/slideLayout707.xml"/><Relationship Id="rId6" Type="http://schemas.openxmlformats.org/officeDocument/2006/relationships/slideLayout" Target="../slideLayouts/slideLayout712.xml"/><Relationship Id="rId11" Type="http://schemas.openxmlformats.org/officeDocument/2006/relationships/slideLayout" Target="../slideLayouts/slideLayout717.xml"/><Relationship Id="rId5" Type="http://schemas.openxmlformats.org/officeDocument/2006/relationships/slideLayout" Target="../slideLayouts/slideLayout711.xml"/><Relationship Id="rId10" Type="http://schemas.openxmlformats.org/officeDocument/2006/relationships/slideLayout" Target="../slideLayouts/slideLayout716.xml"/><Relationship Id="rId4" Type="http://schemas.openxmlformats.org/officeDocument/2006/relationships/slideLayout" Target="../slideLayouts/slideLayout710.xml"/><Relationship Id="rId9" Type="http://schemas.openxmlformats.org/officeDocument/2006/relationships/slideLayout" Target="../slideLayouts/slideLayout715.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26.xml"/><Relationship Id="rId13" Type="http://schemas.openxmlformats.org/officeDocument/2006/relationships/image" Target="../media/image1.png"/><Relationship Id="rId3" Type="http://schemas.openxmlformats.org/officeDocument/2006/relationships/slideLayout" Target="../slideLayouts/slideLayout721.xml"/><Relationship Id="rId7" Type="http://schemas.openxmlformats.org/officeDocument/2006/relationships/slideLayout" Target="../slideLayouts/slideLayout725.xml"/><Relationship Id="rId12" Type="http://schemas.openxmlformats.org/officeDocument/2006/relationships/theme" Target="../theme/theme67.xml"/><Relationship Id="rId2" Type="http://schemas.openxmlformats.org/officeDocument/2006/relationships/slideLayout" Target="../slideLayouts/slideLayout720.xml"/><Relationship Id="rId1" Type="http://schemas.openxmlformats.org/officeDocument/2006/relationships/slideLayout" Target="../slideLayouts/slideLayout719.xml"/><Relationship Id="rId6" Type="http://schemas.openxmlformats.org/officeDocument/2006/relationships/slideLayout" Target="../slideLayouts/slideLayout724.xml"/><Relationship Id="rId11" Type="http://schemas.openxmlformats.org/officeDocument/2006/relationships/slideLayout" Target="../slideLayouts/slideLayout729.xml"/><Relationship Id="rId5" Type="http://schemas.openxmlformats.org/officeDocument/2006/relationships/slideLayout" Target="../slideLayouts/slideLayout723.xml"/><Relationship Id="rId10" Type="http://schemas.openxmlformats.org/officeDocument/2006/relationships/slideLayout" Target="../slideLayouts/slideLayout728.xml"/><Relationship Id="rId4" Type="http://schemas.openxmlformats.org/officeDocument/2006/relationships/slideLayout" Target="../slideLayouts/slideLayout722.xml"/><Relationship Id="rId9" Type="http://schemas.openxmlformats.org/officeDocument/2006/relationships/slideLayout" Target="../slideLayouts/slideLayout72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37.xml"/><Relationship Id="rId13" Type="http://schemas.openxmlformats.org/officeDocument/2006/relationships/image" Target="../media/image1.png"/><Relationship Id="rId3" Type="http://schemas.openxmlformats.org/officeDocument/2006/relationships/slideLayout" Target="../slideLayouts/slideLayout732.xml"/><Relationship Id="rId7" Type="http://schemas.openxmlformats.org/officeDocument/2006/relationships/slideLayout" Target="../slideLayouts/slideLayout736.xml"/><Relationship Id="rId12" Type="http://schemas.openxmlformats.org/officeDocument/2006/relationships/theme" Target="../theme/theme68.xml"/><Relationship Id="rId2" Type="http://schemas.openxmlformats.org/officeDocument/2006/relationships/slideLayout" Target="../slideLayouts/slideLayout731.xml"/><Relationship Id="rId1" Type="http://schemas.openxmlformats.org/officeDocument/2006/relationships/slideLayout" Target="../slideLayouts/slideLayout730.xml"/><Relationship Id="rId6" Type="http://schemas.openxmlformats.org/officeDocument/2006/relationships/slideLayout" Target="../slideLayouts/slideLayout735.xml"/><Relationship Id="rId11" Type="http://schemas.openxmlformats.org/officeDocument/2006/relationships/slideLayout" Target="../slideLayouts/slideLayout740.xml"/><Relationship Id="rId5" Type="http://schemas.openxmlformats.org/officeDocument/2006/relationships/slideLayout" Target="../slideLayouts/slideLayout734.xml"/><Relationship Id="rId10" Type="http://schemas.openxmlformats.org/officeDocument/2006/relationships/slideLayout" Target="../slideLayouts/slideLayout739.xml"/><Relationship Id="rId4" Type="http://schemas.openxmlformats.org/officeDocument/2006/relationships/slideLayout" Target="../slideLayouts/slideLayout733.xml"/><Relationship Id="rId9" Type="http://schemas.openxmlformats.org/officeDocument/2006/relationships/slideLayout" Target="../slideLayouts/slideLayout73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48.xml"/><Relationship Id="rId3" Type="http://schemas.openxmlformats.org/officeDocument/2006/relationships/slideLayout" Target="../slideLayouts/slideLayout743.xml"/><Relationship Id="rId7" Type="http://schemas.openxmlformats.org/officeDocument/2006/relationships/slideLayout" Target="../slideLayouts/slideLayout747.xml"/><Relationship Id="rId12" Type="http://schemas.openxmlformats.org/officeDocument/2006/relationships/theme" Target="../theme/theme69.xml"/><Relationship Id="rId2" Type="http://schemas.openxmlformats.org/officeDocument/2006/relationships/slideLayout" Target="../slideLayouts/slideLayout742.xml"/><Relationship Id="rId1" Type="http://schemas.openxmlformats.org/officeDocument/2006/relationships/slideLayout" Target="../slideLayouts/slideLayout741.xml"/><Relationship Id="rId6" Type="http://schemas.openxmlformats.org/officeDocument/2006/relationships/slideLayout" Target="../slideLayouts/slideLayout746.xml"/><Relationship Id="rId11" Type="http://schemas.openxmlformats.org/officeDocument/2006/relationships/slideLayout" Target="../slideLayouts/slideLayout751.xml"/><Relationship Id="rId5" Type="http://schemas.openxmlformats.org/officeDocument/2006/relationships/slideLayout" Target="../slideLayouts/slideLayout745.xml"/><Relationship Id="rId10" Type="http://schemas.openxmlformats.org/officeDocument/2006/relationships/slideLayout" Target="../slideLayouts/slideLayout750.xml"/><Relationship Id="rId4" Type="http://schemas.openxmlformats.org/officeDocument/2006/relationships/slideLayout" Target="../slideLayouts/slideLayout744.xml"/><Relationship Id="rId9" Type="http://schemas.openxmlformats.org/officeDocument/2006/relationships/slideLayout" Target="../slideLayouts/slideLayout7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59.xml"/><Relationship Id="rId13" Type="http://schemas.openxmlformats.org/officeDocument/2006/relationships/theme" Target="../theme/theme70.xml"/><Relationship Id="rId3" Type="http://schemas.openxmlformats.org/officeDocument/2006/relationships/slideLayout" Target="../slideLayouts/slideLayout754.xml"/><Relationship Id="rId7" Type="http://schemas.openxmlformats.org/officeDocument/2006/relationships/slideLayout" Target="../slideLayouts/slideLayout758.xml"/><Relationship Id="rId12" Type="http://schemas.openxmlformats.org/officeDocument/2006/relationships/slideLayout" Target="../slideLayouts/slideLayout763.xml"/><Relationship Id="rId2" Type="http://schemas.openxmlformats.org/officeDocument/2006/relationships/slideLayout" Target="../slideLayouts/slideLayout753.xml"/><Relationship Id="rId1" Type="http://schemas.openxmlformats.org/officeDocument/2006/relationships/slideLayout" Target="../slideLayouts/slideLayout752.xml"/><Relationship Id="rId6" Type="http://schemas.openxmlformats.org/officeDocument/2006/relationships/slideLayout" Target="../slideLayouts/slideLayout757.xml"/><Relationship Id="rId11" Type="http://schemas.openxmlformats.org/officeDocument/2006/relationships/slideLayout" Target="../slideLayouts/slideLayout762.xml"/><Relationship Id="rId5" Type="http://schemas.openxmlformats.org/officeDocument/2006/relationships/slideLayout" Target="../slideLayouts/slideLayout756.xml"/><Relationship Id="rId10" Type="http://schemas.openxmlformats.org/officeDocument/2006/relationships/slideLayout" Target="../slideLayouts/slideLayout761.xml"/><Relationship Id="rId4" Type="http://schemas.openxmlformats.org/officeDocument/2006/relationships/slideLayout" Target="../slideLayouts/slideLayout755.xml"/><Relationship Id="rId9" Type="http://schemas.openxmlformats.org/officeDocument/2006/relationships/slideLayout" Target="../slideLayouts/slideLayout760.xml"/><Relationship Id="rId14" Type="http://schemas.openxmlformats.org/officeDocument/2006/relationships/image" Target="../media/image1.png"/></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71.xml"/><Relationship Id="rId13" Type="http://schemas.openxmlformats.org/officeDocument/2006/relationships/image" Target="../media/image1.png"/><Relationship Id="rId3" Type="http://schemas.openxmlformats.org/officeDocument/2006/relationships/slideLayout" Target="../slideLayouts/slideLayout766.xml"/><Relationship Id="rId7" Type="http://schemas.openxmlformats.org/officeDocument/2006/relationships/slideLayout" Target="../slideLayouts/slideLayout770.xml"/><Relationship Id="rId12" Type="http://schemas.openxmlformats.org/officeDocument/2006/relationships/theme" Target="../theme/theme71.xml"/><Relationship Id="rId2" Type="http://schemas.openxmlformats.org/officeDocument/2006/relationships/slideLayout" Target="../slideLayouts/slideLayout765.xml"/><Relationship Id="rId1" Type="http://schemas.openxmlformats.org/officeDocument/2006/relationships/slideLayout" Target="../slideLayouts/slideLayout764.xml"/><Relationship Id="rId6" Type="http://schemas.openxmlformats.org/officeDocument/2006/relationships/slideLayout" Target="../slideLayouts/slideLayout769.xml"/><Relationship Id="rId11" Type="http://schemas.openxmlformats.org/officeDocument/2006/relationships/slideLayout" Target="../slideLayouts/slideLayout774.xml"/><Relationship Id="rId5" Type="http://schemas.openxmlformats.org/officeDocument/2006/relationships/slideLayout" Target="../slideLayouts/slideLayout768.xml"/><Relationship Id="rId10" Type="http://schemas.openxmlformats.org/officeDocument/2006/relationships/slideLayout" Target="../slideLayouts/slideLayout773.xml"/><Relationship Id="rId4" Type="http://schemas.openxmlformats.org/officeDocument/2006/relationships/slideLayout" Target="../slideLayouts/slideLayout767.xml"/><Relationship Id="rId9" Type="http://schemas.openxmlformats.org/officeDocument/2006/relationships/slideLayout" Target="../slideLayouts/slideLayout772.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82.xml"/><Relationship Id="rId13" Type="http://schemas.openxmlformats.org/officeDocument/2006/relationships/image" Target="../media/image1.png"/><Relationship Id="rId3" Type="http://schemas.openxmlformats.org/officeDocument/2006/relationships/slideLayout" Target="../slideLayouts/slideLayout777.xml"/><Relationship Id="rId7" Type="http://schemas.openxmlformats.org/officeDocument/2006/relationships/slideLayout" Target="../slideLayouts/slideLayout781.xml"/><Relationship Id="rId12" Type="http://schemas.openxmlformats.org/officeDocument/2006/relationships/theme" Target="../theme/theme72.xml"/><Relationship Id="rId2" Type="http://schemas.openxmlformats.org/officeDocument/2006/relationships/slideLayout" Target="../slideLayouts/slideLayout776.xml"/><Relationship Id="rId1" Type="http://schemas.openxmlformats.org/officeDocument/2006/relationships/slideLayout" Target="../slideLayouts/slideLayout775.xml"/><Relationship Id="rId6" Type="http://schemas.openxmlformats.org/officeDocument/2006/relationships/slideLayout" Target="../slideLayouts/slideLayout780.xml"/><Relationship Id="rId11" Type="http://schemas.openxmlformats.org/officeDocument/2006/relationships/slideLayout" Target="../slideLayouts/slideLayout785.xml"/><Relationship Id="rId5" Type="http://schemas.openxmlformats.org/officeDocument/2006/relationships/slideLayout" Target="../slideLayouts/slideLayout779.xml"/><Relationship Id="rId10" Type="http://schemas.openxmlformats.org/officeDocument/2006/relationships/slideLayout" Target="../slideLayouts/slideLayout784.xml"/><Relationship Id="rId4" Type="http://schemas.openxmlformats.org/officeDocument/2006/relationships/slideLayout" Target="../slideLayouts/slideLayout778.xml"/><Relationship Id="rId9" Type="http://schemas.openxmlformats.org/officeDocument/2006/relationships/slideLayout" Target="../slideLayouts/slideLayout783.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93.xml"/><Relationship Id="rId13" Type="http://schemas.openxmlformats.org/officeDocument/2006/relationships/theme" Target="../theme/theme73.xml"/><Relationship Id="rId3" Type="http://schemas.openxmlformats.org/officeDocument/2006/relationships/slideLayout" Target="../slideLayouts/slideLayout788.xml"/><Relationship Id="rId7" Type="http://schemas.openxmlformats.org/officeDocument/2006/relationships/slideLayout" Target="../slideLayouts/slideLayout792.xml"/><Relationship Id="rId12" Type="http://schemas.openxmlformats.org/officeDocument/2006/relationships/slideLayout" Target="../slideLayouts/slideLayout797.xml"/><Relationship Id="rId2" Type="http://schemas.openxmlformats.org/officeDocument/2006/relationships/slideLayout" Target="../slideLayouts/slideLayout787.xml"/><Relationship Id="rId1" Type="http://schemas.openxmlformats.org/officeDocument/2006/relationships/slideLayout" Target="../slideLayouts/slideLayout786.xml"/><Relationship Id="rId6" Type="http://schemas.openxmlformats.org/officeDocument/2006/relationships/slideLayout" Target="../slideLayouts/slideLayout791.xml"/><Relationship Id="rId11" Type="http://schemas.openxmlformats.org/officeDocument/2006/relationships/slideLayout" Target="../slideLayouts/slideLayout796.xml"/><Relationship Id="rId5" Type="http://schemas.openxmlformats.org/officeDocument/2006/relationships/slideLayout" Target="../slideLayouts/slideLayout790.xml"/><Relationship Id="rId10" Type="http://schemas.openxmlformats.org/officeDocument/2006/relationships/slideLayout" Target="../slideLayouts/slideLayout795.xml"/><Relationship Id="rId4" Type="http://schemas.openxmlformats.org/officeDocument/2006/relationships/slideLayout" Target="../slideLayouts/slideLayout789.xml"/><Relationship Id="rId9" Type="http://schemas.openxmlformats.org/officeDocument/2006/relationships/slideLayout" Target="../slideLayouts/slideLayout794.xml"/><Relationship Id="rId14" Type="http://schemas.openxmlformats.org/officeDocument/2006/relationships/image" Target="../media/image1.png"/></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05.xml"/><Relationship Id="rId13" Type="http://schemas.openxmlformats.org/officeDocument/2006/relationships/image" Target="../media/image9.png"/><Relationship Id="rId3" Type="http://schemas.openxmlformats.org/officeDocument/2006/relationships/slideLayout" Target="../slideLayouts/slideLayout800.xml"/><Relationship Id="rId7" Type="http://schemas.openxmlformats.org/officeDocument/2006/relationships/slideLayout" Target="../slideLayouts/slideLayout804.xml"/><Relationship Id="rId12" Type="http://schemas.openxmlformats.org/officeDocument/2006/relationships/theme" Target="../theme/theme74.xml"/><Relationship Id="rId2" Type="http://schemas.openxmlformats.org/officeDocument/2006/relationships/slideLayout" Target="../slideLayouts/slideLayout799.xml"/><Relationship Id="rId1" Type="http://schemas.openxmlformats.org/officeDocument/2006/relationships/slideLayout" Target="../slideLayouts/slideLayout798.xml"/><Relationship Id="rId6" Type="http://schemas.openxmlformats.org/officeDocument/2006/relationships/slideLayout" Target="../slideLayouts/slideLayout803.xml"/><Relationship Id="rId11" Type="http://schemas.openxmlformats.org/officeDocument/2006/relationships/slideLayout" Target="../slideLayouts/slideLayout808.xml"/><Relationship Id="rId5" Type="http://schemas.openxmlformats.org/officeDocument/2006/relationships/slideLayout" Target="../slideLayouts/slideLayout802.xml"/><Relationship Id="rId10" Type="http://schemas.openxmlformats.org/officeDocument/2006/relationships/slideLayout" Target="../slideLayouts/slideLayout807.xml"/><Relationship Id="rId4" Type="http://schemas.openxmlformats.org/officeDocument/2006/relationships/slideLayout" Target="../slideLayouts/slideLayout801.xml"/><Relationship Id="rId9" Type="http://schemas.openxmlformats.org/officeDocument/2006/relationships/slideLayout" Target="../slideLayouts/slideLayout806.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16.xml"/><Relationship Id="rId13" Type="http://schemas.openxmlformats.org/officeDocument/2006/relationships/slideLayout" Target="../slideLayouts/slideLayout821.xml"/><Relationship Id="rId3" Type="http://schemas.openxmlformats.org/officeDocument/2006/relationships/slideLayout" Target="../slideLayouts/slideLayout811.xml"/><Relationship Id="rId7" Type="http://schemas.openxmlformats.org/officeDocument/2006/relationships/slideLayout" Target="../slideLayouts/slideLayout815.xml"/><Relationship Id="rId12" Type="http://schemas.openxmlformats.org/officeDocument/2006/relationships/slideLayout" Target="../slideLayouts/slideLayout820.xml"/><Relationship Id="rId2" Type="http://schemas.openxmlformats.org/officeDocument/2006/relationships/slideLayout" Target="../slideLayouts/slideLayout810.xml"/><Relationship Id="rId1" Type="http://schemas.openxmlformats.org/officeDocument/2006/relationships/slideLayout" Target="../slideLayouts/slideLayout809.xml"/><Relationship Id="rId6" Type="http://schemas.openxmlformats.org/officeDocument/2006/relationships/slideLayout" Target="../slideLayouts/slideLayout814.xml"/><Relationship Id="rId11" Type="http://schemas.openxmlformats.org/officeDocument/2006/relationships/slideLayout" Target="../slideLayouts/slideLayout819.xml"/><Relationship Id="rId5" Type="http://schemas.openxmlformats.org/officeDocument/2006/relationships/slideLayout" Target="../slideLayouts/slideLayout813.xml"/><Relationship Id="rId15" Type="http://schemas.openxmlformats.org/officeDocument/2006/relationships/image" Target="../media/image13.png"/><Relationship Id="rId10" Type="http://schemas.openxmlformats.org/officeDocument/2006/relationships/slideLayout" Target="../slideLayouts/slideLayout818.xml"/><Relationship Id="rId4" Type="http://schemas.openxmlformats.org/officeDocument/2006/relationships/slideLayout" Target="../slideLayouts/slideLayout812.xml"/><Relationship Id="rId9" Type="http://schemas.openxmlformats.org/officeDocument/2006/relationships/slideLayout" Target="../slideLayouts/slideLayout817.xml"/><Relationship Id="rId14" Type="http://schemas.openxmlformats.org/officeDocument/2006/relationships/theme" Target="../theme/theme75.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29.xml"/><Relationship Id="rId3" Type="http://schemas.openxmlformats.org/officeDocument/2006/relationships/slideLayout" Target="../slideLayouts/slideLayout824.xml"/><Relationship Id="rId7" Type="http://schemas.openxmlformats.org/officeDocument/2006/relationships/slideLayout" Target="../slideLayouts/slideLayout828.xml"/><Relationship Id="rId12" Type="http://schemas.openxmlformats.org/officeDocument/2006/relationships/theme" Target="../theme/theme76.xml"/><Relationship Id="rId2" Type="http://schemas.openxmlformats.org/officeDocument/2006/relationships/slideLayout" Target="../slideLayouts/slideLayout823.xml"/><Relationship Id="rId1" Type="http://schemas.openxmlformats.org/officeDocument/2006/relationships/slideLayout" Target="../slideLayouts/slideLayout822.xml"/><Relationship Id="rId6" Type="http://schemas.openxmlformats.org/officeDocument/2006/relationships/slideLayout" Target="../slideLayouts/slideLayout827.xml"/><Relationship Id="rId11" Type="http://schemas.openxmlformats.org/officeDocument/2006/relationships/slideLayout" Target="../slideLayouts/slideLayout832.xml"/><Relationship Id="rId5" Type="http://schemas.openxmlformats.org/officeDocument/2006/relationships/slideLayout" Target="../slideLayouts/slideLayout826.xml"/><Relationship Id="rId10" Type="http://schemas.openxmlformats.org/officeDocument/2006/relationships/slideLayout" Target="../slideLayouts/slideLayout831.xml"/><Relationship Id="rId4" Type="http://schemas.openxmlformats.org/officeDocument/2006/relationships/slideLayout" Target="../slideLayouts/slideLayout825.xml"/><Relationship Id="rId9" Type="http://schemas.openxmlformats.org/officeDocument/2006/relationships/slideLayout" Target="../slideLayouts/slideLayout830.xml"/></Relationships>
</file>

<file path=ppt/slideMasters/_rels/slideMaster77.xml.rels><?xml version="1.0" encoding="UTF-8" standalone="yes"?>
<Relationships xmlns="http://schemas.openxmlformats.org/package/2006/relationships"><Relationship Id="rId3" Type="http://schemas.openxmlformats.org/officeDocument/2006/relationships/slideLayout" Target="../slideLayouts/slideLayout835.xml"/><Relationship Id="rId7" Type="http://schemas.openxmlformats.org/officeDocument/2006/relationships/theme" Target="../theme/theme77.xml"/><Relationship Id="rId2" Type="http://schemas.openxmlformats.org/officeDocument/2006/relationships/slideLayout" Target="../slideLayouts/slideLayout834.xml"/><Relationship Id="rId1" Type="http://schemas.openxmlformats.org/officeDocument/2006/relationships/slideLayout" Target="../slideLayouts/slideLayout833.xml"/><Relationship Id="rId6" Type="http://schemas.openxmlformats.org/officeDocument/2006/relationships/slideLayout" Target="../slideLayouts/slideLayout838.xml"/><Relationship Id="rId5" Type="http://schemas.openxmlformats.org/officeDocument/2006/relationships/slideLayout" Target="../slideLayouts/slideLayout837.xml"/><Relationship Id="rId4" Type="http://schemas.openxmlformats.org/officeDocument/2006/relationships/slideLayout" Target="../slideLayouts/slideLayout836.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46.xml"/><Relationship Id="rId13" Type="http://schemas.openxmlformats.org/officeDocument/2006/relationships/theme" Target="../theme/theme78.xml"/><Relationship Id="rId3" Type="http://schemas.openxmlformats.org/officeDocument/2006/relationships/slideLayout" Target="../slideLayouts/slideLayout841.xml"/><Relationship Id="rId7" Type="http://schemas.openxmlformats.org/officeDocument/2006/relationships/slideLayout" Target="../slideLayouts/slideLayout845.xml"/><Relationship Id="rId12" Type="http://schemas.openxmlformats.org/officeDocument/2006/relationships/slideLayout" Target="../slideLayouts/slideLayout850.xml"/><Relationship Id="rId2" Type="http://schemas.openxmlformats.org/officeDocument/2006/relationships/slideLayout" Target="../slideLayouts/slideLayout840.xml"/><Relationship Id="rId1" Type="http://schemas.openxmlformats.org/officeDocument/2006/relationships/slideLayout" Target="../slideLayouts/slideLayout839.xml"/><Relationship Id="rId6" Type="http://schemas.openxmlformats.org/officeDocument/2006/relationships/slideLayout" Target="../slideLayouts/slideLayout844.xml"/><Relationship Id="rId11" Type="http://schemas.openxmlformats.org/officeDocument/2006/relationships/slideLayout" Target="../slideLayouts/slideLayout849.xml"/><Relationship Id="rId5" Type="http://schemas.openxmlformats.org/officeDocument/2006/relationships/slideLayout" Target="../slideLayouts/slideLayout843.xml"/><Relationship Id="rId10" Type="http://schemas.openxmlformats.org/officeDocument/2006/relationships/slideLayout" Target="../slideLayouts/slideLayout848.xml"/><Relationship Id="rId4" Type="http://schemas.openxmlformats.org/officeDocument/2006/relationships/slideLayout" Target="../slideLayouts/slideLayout842.xml"/><Relationship Id="rId9" Type="http://schemas.openxmlformats.org/officeDocument/2006/relationships/slideLayout" Target="../slideLayouts/slideLayout847.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58.xml"/><Relationship Id="rId3" Type="http://schemas.openxmlformats.org/officeDocument/2006/relationships/slideLayout" Target="../slideLayouts/slideLayout853.xml"/><Relationship Id="rId7" Type="http://schemas.openxmlformats.org/officeDocument/2006/relationships/slideLayout" Target="../slideLayouts/slideLayout857.xml"/><Relationship Id="rId12" Type="http://schemas.openxmlformats.org/officeDocument/2006/relationships/theme" Target="../theme/theme79.xml"/><Relationship Id="rId2" Type="http://schemas.openxmlformats.org/officeDocument/2006/relationships/slideLayout" Target="../slideLayouts/slideLayout852.xml"/><Relationship Id="rId1" Type="http://schemas.openxmlformats.org/officeDocument/2006/relationships/slideLayout" Target="../slideLayouts/slideLayout851.xml"/><Relationship Id="rId6" Type="http://schemas.openxmlformats.org/officeDocument/2006/relationships/slideLayout" Target="../slideLayouts/slideLayout856.xml"/><Relationship Id="rId11" Type="http://schemas.openxmlformats.org/officeDocument/2006/relationships/slideLayout" Target="../slideLayouts/slideLayout861.xml"/><Relationship Id="rId5" Type="http://schemas.openxmlformats.org/officeDocument/2006/relationships/slideLayout" Target="../slideLayouts/slideLayout855.xml"/><Relationship Id="rId10" Type="http://schemas.openxmlformats.org/officeDocument/2006/relationships/slideLayout" Target="../slideLayouts/slideLayout860.xml"/><Relationship Id="rId4" Type="http://schemas.openxmlformats.org/officeDocument/2006/relationships/slideLayout" Target="../slideLayouts/slideLayout854.xml"/><Relationship Id="rId9" Type="http://schemas.openxmlformats.org/officeDocument/2006/relationships/slideLayout" Target="../slideLayouts/slideLayout8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69.xml"/><Relationship Id="rId3" Type="http://schemas.openxmlformats.org/officeDocument/2006/relationships/slideLayout" Target="../slideLayouts/slideLayout864.xml"/><Relationship Id="rId7" Type="http://schemas.openxmlformats.org/officeDocument/2006/relationships/slideLayout" Target="../slideLayouts/slideLayout868.xml"/><Relationship Id="rId12" Type="http://schemas.openxmlformats.org/officeDocument/2006/relationships/theme" Target="../theme/theme80.xml"/><Relationship Id="rId2" Type="http://schemas.openxmlformats.org/officeDocument/2006/relationships/slideLayout" Target="../slideLayouts/slideLayout863.xml"/><Relationship Id="rId1" Type="http://schemas.openxmlformats.org/officeDocument/2006/relationships/slideLayout" Target="../slideLayouts/slideLayout862.xml"/><Relationship Id="rId6" Type="http://schemas.openxmlformats.org/officeDocument/2006/relationships/slideLayout" Target="../slideLayouts/slideLayout867.xml"/><Relationship Id="rId11" Type="http://schemas.openxmlformats.org/officeDocument/2006/relationships/slideLayout" Target="../slideLayouts/slideLayout872.xml"/><Relationship Id="rId5" Type="http://schemas.openxmlformats.org/officeDocument/2006/relationships/slideLayout" Target="../slideLayouts/slideLayout866.xml"/><Relationship Id="rId10" Type="http://schemas.openxmlformats.org/officeDocument/2006/relationships/slideLayout" Target="../slideLayouts/slideLayout871.xml"/><Relationship Id="rId4" Type="http://schemas.openxmlformats.org/officeDocument/2006/relationships/slideLayout" Target="../slideLayouts/slideLayout865.xml"/><Relationship Id="rId9" Type="http://schemas.openxmlformats.org/officeDocument/2006/relationships/slideLayout" Target="../slideLayouts/slideLayout870.xml"/></Relationships>
</file>

<file path=ppt/slideMasters/_rels/slideMaster81.xml.rels><?xml version="1.0" encoding="UTF-8" standalone="yes"?>
<Relationships xmlns="http://schemas.openxmlformats.org/package/2006/relationships"><Relationship Id="rId3" Type="http://schemas.openxmlformats.org/officeDocument/2006/relationships/slideLayout" Target="../slideLayouts/slideLayout875.xml"/><Relationship Id="rId2" Type="http://schemas.openxmlformats.org/officeDocument/2006/relationships/slideLayout" Target="../slideLayouts/slideLayout874.xml"/><Relationship Id="rId1" Type="http://schemas.openxmlformats.org/officeDocument/2006/relationships/slideLayout" Target="../slideLayouts/slideLayout873.xml"/><Relationship Id="rId5" Type="http://schemas.openxmlformats.org/officeDocument/2006/relationships/theme" Target="../theme/theme81.xml"/><Relationship Id="rId4" Type="http://schemas.openxmlformats.org/officeDocument/2006/relationships/slideLayout" Target="../slideLayouts/slideLayout876.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884.xml"/><Relationship Id="rId13" Type="http://schemas.openxmlformats.org/officeDocument/2006/relationships/theme" Target="../theme/theme82.xml"/><Relationship Id="rId3" Type="http://schemas.openxmlformats.org/officeDocument/2006/relationships/slideLayout" Target="../slideLayouts/slideLayout879.xml"/><Relationship Id="rId7" Type="http://schemas.openxmlformats.org/officeDocument/2006/relationships/slideLayout" Target="../slideLayouts/slideLayout883.xml"/><Relationship Id="rId12" Type="http://schemas.openxmlformats.org/officeDocument/2006/relationships/slideLayout" Target="../slideLayouts/slideLayout888.xml"/><Relationship Id="rId2" Type="http://schemas.openxmlformats.org/officeDocument/2006/relationships/slideLayout" Target="../slideLayouts/slideLayout878.xml"/><Relationship Id="rId1" Type="http://schemas.openxmlformats.org/officeDocument/2006/relationships/slideLayout" Target="../slideLayouts/slideLayout877.xml"/><Relationship Id="rId6" Type="http://schemas.openxmlformats.org/officeDocument/2006/relationships/slideLayout" Target="../slideLayouts/slideLayout882.xml"/><Relationship Id="rId11" Type="http://schemas.openxmlformats.org/officeDocument/2006/relationships/slideLayout" Target="../slideLayouts/slideLayout887.xml"/><Relationship Id="rId5" Type="http://schemas.openxmlformats.org/officeDocument/2006/relationships/slideLayout" Target="../slideLayouts/slideLayout881.xml"/><Relationship Id="rId10" Type="http://schemas.openxmlformats.org/officeDocument/2006/relationships/slideLayout" Target="../slideLayouts/slideLayout886.xml"/><Relationship Id="rId4" Type="http://schemas.openxmlformats.org/officeDocument/2006/relationships/slideLayout" Target="../slideLayouts/slideLayout880.xml"/><Relationship Id="rId9" Type="http://schemas.openxmlformats.org/officeDocument/2006/relationships/slideLayout" Target="../slideLayouts/slideLayout885.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896.xml"/><Relationship Id="rId13" Type="http://schemas.openxmlformats.org/officeDocument/2006/relationships/theme" Target="../theme/theme83.xml"/><Relationship Id="rId3" Type="http://schemas.openxmlformats.org/officeDocument/2006/relationships/slideLayout" Target="../slideLayouts/slideLayout891.xml"/><Relationship Id="rId7" Type="http://schemas.openxmlformats.org/officeDocument/2006/relationships/slideLayout" Target="../slideLayouts/slideLayout895.xml"/><Relationship Id="rId12" Type="http://schemas.openxmlformats.org/officeDocument/2006/relationships/slideLayout" Target="../slideLayouts/slideLayout900.xml"/><Relationship Id="rId2" Type="http://schemas.openxmlformats.org/officeDocument/2006/relationships/slideLayout" Target="../slideLayouts/slideLayout890.xml"/><Relationship Id="rId1" Type="http://schemas.openxmlformats.org/officeDocument/2006/relationships/slideLayout" Target="../slideLayouts/slideLayout889.xml"/><Relationship Id="rId6" Type="http://schemas.openxmlformats.org/officeDocument/2006/relationships/slideLayout" Target="../slideLayouts/slideLayout894.xml"/><Relationship Id="rId11" Type="http://schemas.openxmlformats.org/officeDocument/2006/relationships/slideLayout" Target="../slideLayouts/slideLayout899.xml"/><Relationship Id="rId5" Type="http://schemas.openxmlformats.org/officeDocument/2006/relationships/slideLayout" Target="../slideLayouts/slideLayout893.xml"/><Relationship Id="rId10" Type="http://schemas.openxmlformats.org/officeDocument/2006/relationships/slideLayout" Target="../slideLayouts/slideLayout898.xml"/><Relationship Id="rId4" Type="http://schemas.openxmlformats.org/officeDocument/2006/relationships/slideLayout" Target="../slideLayouts/slideLayout892.xml"/><Relationship Id="rId9" Type="http://schemas.openxmlformats.org/officeDocument/2006/relationships/slideLayout" Target="../slideLayouts/slideLayout897.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908.xml"/><Relationship Id="rId13" Type="http://schemas.openxmlformats.org/officeDocument/2006/relationships/theme" Target="../theme/theme84.xml"/><Relationship Id="rId3" Type="http://schemas.openxmlformats.org/officeDocument/2006/relationships/slideLayout" Target="../slideLayouts/slideLayout903.xml"/><Relationship Id="rId7" Type="http://schemas.openxmlformats.org/officeDocument/2006/relationships/slideLayout" Target="../slideLayouts/slideLayout907.xml"/><Relationship Id="rId12" Type="http://schemas.openxmlformats.org/officeDocument/2006/relationships/slideLayout" Target="../slideLayouts/slideLayout912.xml"/><Relationship Id="rId2" Type="http://schemas.openxmlformats.org/officeDocument/2006/relationships/slideLayout" Target="../slideLayouts/slideLayout902.xml"/><Relationship Id="rId1" Type="http://schemas.openxmlformats.org/officeDocument/2006/relationships/slideLayout" Target="../slideLayouts/slideLayout901.xml"/><Relationship Id="rId6" Type="http://schemas.openxmlformats.org/officeDocument/2006/relationships/slideLayout" Target="../slideLayouts/slideLayout906.xml"/><Relationship Id="rId11" Type="http://schemas.openxmlformats.org/officeDocument/2006/relationships/slideLayout" Target="../slideLayouts/slideLayout911.xml"/><Relationship Id="rId5" Type="http://schemas.openxmlformats.org/officeDocument/2006/relationships/slideLayout" Target="../slideLayouts/slideLayout905.xml"/><Relationship Id="rId10" Type="http://schemas.openxmlformats.org/officeDocument/2006/relationships/slideLayout" Target="../slideLayouts/slideLayout910.xml"/><Relationship Id="rId4" Type="http://schemas.openxmlformats.org/officeDocument/2006/relationships/slideLayout" Target="../slideLayouts/slideLayout904.xml"/><Relationship Id="rId9" Type="http://schemas.openxmlformats.org/officeDocument/2006/relationships/slideLayout" Target="../slideLayouts/slideLayout909.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1/12/21</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2021. 1. 12.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1/12/21</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1/12/21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1/12/21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17396573"/>
      </p:ext>
    </p:extLst>
  </p:cSld>
  <p:clrMap bg1="lt1" tx1="dk1" bg2="lt2" tx2="dk2" accent1="accent1" accent2="accent2" accent3="accent3" accent4="accent4" accent5="accent5" accent6="accent6" hlink="hlink" folHlink="folHlink"/>
  <p:sldLayoutIdLst>
    <p:sldLayoutId id="2147488353" r:id="rId1"/>
    <p:sldLayoutId id="2147488354" r:id="rId2"/>
    <p:sldLayoutId id="2147488355" r:id="rId3"/>
    <p:sldLayoutId id="2147488356" r:id="rId4"/>
    <p:sldLayoutId id="2147488357" r:id="rId5"/>
    <p:sldLayoutId id="2147488358" r:id="rId6"/>
    <p:sldLayoutId id="2147488359" r:id="rId7"/>
    <p:sldLayoutId id="2147488360" r:id="rId8"/>
    <p:sldLayoutId id="2147488361" r:id="rId9"/>
    <p:sldLayoutId id="2147488362" r:id="rId10"/>
    <p:sldLayoutId id="2147488363" r:id="rId11"/>
    <p:sldLayoutId id="21474883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83591180"/>
      </p:ext>
    </p:extLst>
  </p:cSld>
  <p:clrMap bg1="lt1" tx1="dk1" bg2="lt2" tx2="dk2" accent1="accent1" accent2="accent2" accent3="accent3" accent4="accent4" accent5="accent5" accent6="accent6" hlink="hlink" folHlink="folHlink"/>
  <p:sldLayoutIdLst>
    <p:sldLayoutId id="2147488366" r:id="rId1"/>
    <p:sldLayoutId id="2147488367" r:id="rId2"/>
    <p:sldLayoutId id="2147488368" r:id="rId3"/>
    <p:sldLayoutId id="2147488369" r:id="rId4"/>
    <p:sldLayoutId id="2147488370" r:id="rId5"/>
    <p:sldLayoutId id="2147488371" r:id="rId6"/>
    <p:sldLayoutId id="2147488372" r:id="rId7"/>
    <p:sldLayoutId id="2147488373" r:id="rId8"/>
    <p:sldLayoutId id="2147488374" r:id="rId9"/>
    <p:sldLayoutId id="2147488375" r:id="rId10"/>
    <p:sldLayoutId id="2147488376" r:id="rId11"/>
    <p:sldLayoutId id="214748837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66330585"/>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 id="214748840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23989698"/>
      </p:ext>
    </p:extLst>
  </p:cSld>
  <p:clrMap bg1="lt1" tx1="dk1" bg2="lt2" tx2="dk2" accent1="accent1" accent2="accent2" accent3="accent3" accent4="accent4" accent5="accent5" accent6="accent6" hlink="hlink" folHlink="folHlink"/>
  <p:sldLayoutIdLst>
    <p:sldLayoutId id="2147488572" r:id="rId1"/>
    <p:sldLayoutId id="2147488573" r:id="rId2"/>
    <p:sldLayoutId id="2147488574" r:id="rId3"/>
    <p:sldLayoutId id="2147488575" r:id="rId4"/>
    <p:sldLayoutId id="2147488576" r:id="rId5"/>
    <p:sldLayoutId id="2147488577" r:id="rId6"/>
    <p:sldLayoutId id="2147488578" r:id="rId7"/>
    <p:sldLayoutId id="2147488579" r:id="rId8"/>
    <p:sldLayoutId id="2147488580" r:id="rId9"/>
    <p:sldLayoutId id="2147488581" r:id="rId10"/>
    <p:sldLayoutId id="2147488582" r:id="rId11"/>
    <p:sldLayoutId id="214748858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5323747"/>
      </p:ext>
    </p:extLst>
  </p:cSld>
  <p:clrMap bg1="lt1" tx1="dk1" bg2="dk2" tx2="lt2" accent1="accent1" accent2="accent2" accent3="accent3" accent4="accent4" accent5="accent5" accent6="accent6" hlink="hlink" folHlink="folHlink"/>
  <p:sldLayoutIdLst>
    <p:sldLayoutId id="2147488724" r:id="rId1"/>
    <p:sldLayoutId id="2147488725" r:id="rId2"/>
    <p:sldLayoutId id="2147488726" r:id="rId3"/>
    <p:sldLayoutId id="2147488727" r:id="rId4"/>
    <p:sldLayoutId id="2147488728" r:id="rId5"/>
    <p:sldLayoutId id="2147488729" r:id="rId6"/>
    <p:sldLayoutId id="2147488730" r:id="rId7"/>
    <p:sldLayoutId id="2147488731" r:id="rId8"/>
    <p:sldLayoutId id="2147488732" r:id="rId9"/>
    <p:sldLayoutId id="214748873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78549"/>
      </p:ext>
    </p:extLst>
  </p:cSld>
  <p:clrMap bg1="lt1" tx1="dk1" bg2="lt2" tx2="dk2" accent1="accent1" accent2="accent2" accent3="accent3" accent4="accent4" accent5="accent5" accent6="accent6" hlink="hlink" folHlink="folHlink"/>
  <p:sldLayoutIdLst>
    <p:sldLayoutId id="2147488786" r:id="rId1"/>
    <p:sldLayoutId id="2147488787" r:id="rId2"/>
    <p:sldLayoutId id="2147488788" r:id="rId3"/>
    <p:sldLayoutId id="2147488789" r:id="rId4"/>
    <p:sldLayoutId id="2147488790" r:id="rId5"/>
    <p:sldLayoutId id="2147488791" r:id="rId6"/>
    <p:sldLayoutId id="2147488792" r:id="rId7"/>
    <p:sldLayoutId id="2147488793" r:id="rId8"/>
    <p:sldLayoutId id="2147488794" r:id="rId9"/>
    <p:sldLayoutId id="2147488795" r:id="rId10"/>
    <p:sldLayoutId id="21474887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2170985425"/>
      </p:ext>
    </p:extLst>
  </p:cSld>
  <p:clrMap bg1="lt1" tx1="dk1" bg2="lt2" tx2="dk2" accent1="accent1" accent2="accent2" accent3="accent3" accent4="accent4" accent5="accent5" accent6="accent6" hlink="hlink" folHlink="folHlink"/>
  <p:sldLayoutIdLst>
    <p:sldLayoutId id="2147488893" r:id="rId1"/>
    <p:sldLayoutId id="2147488894" r:id="rId2"/>
    <p:sldLayoutId id="2147488895" r:id="rId3"/>
    <p:sldLayoutId id="2147488896" r:id="rId4"/>
    <p:sldLayoutId id="2147488897" r:id="rId5"/>
    <p:sldLayoutId id="2147488898" r:id="rId6"/>
    <p:sldLayoutId id="2147488899" r:id="rId7"/>
    <p:sldLayoutId id="2147488900" r:id="rId8"/>
    <p:sldLayoutId id="2147488901" r:id="rId9"/>
    <p:sldLayoutId id="2147488902" r:id="rId10"/>
    <p:sldLayoutId id="2147488903" r:id="rId11"/>
    <p:sldLayoutId id="214748890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415746"/>
      </p:ext>
    </p:extLst>
  </p:cSld>
  <p:clrMap bg1="lt1" tx1="dk1" bg2="lt2" tx2="dk2" accent1="accent1" accent2="accent2" accent3="accent3" accent4="accent4" accent5="accent5" accent6="accent6" hlink="hlink" folHlink="folHlink"/>
  <p:sldLayoutIdLst>
    <p:sldLayoutId id="2147488976" r:id="rId1"/>
    <p:sldLayoutId id="21474889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581542497"/>
      </p:ext>
    </p:extLst>
  </p:cSld>
  <p:clrMap bg1="lt1" tx1="dk1" bg2="lt2" tx2="dk2" accent1="accent1" accent2="accent2" accent3="accent3" accent4="accent4" accent5="accent5" accent6="accent6" hlink="hlink" folHlink="folHlink"/>
  <p:sldLayoutIdLst>
    <p:sldLayoutId id="2147489067" r:id="rId1"/>
    <p:sldLayoutId id="2147489068" r:id="rId2"/>
    <p:sldLayoutId id="2147489069" r:id="rId3"/>
    <p:sldLayoutId id="2147489070" r:id="rId4"/>
    <p:sldLayoutId id="2147489071" r:id="rId5"/>
    <p:sldLayoutId id="2147489072" r:id="rId6"/>
    <p:sldLayoutId id="2147489073" r:id="rId7"/>
    <p:sldLayoutId id="2147489074" r:id="rId8"/>
    <p:sldLayoutId id="2147489075" r:id="rId9"/>
    <p:sldLayoutId id="2147489076" r:id="rId10"/>
    <p:sldLayoutId id="2147489077" r:id="rId11"/>
    <p:sldLayoutId id="214748907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8377764"/>
      </p:ext>
    </p:extLst>
  </p:cSld>
  <p:clrMap bg1="lt1" tx1="dk1" bg2="lt2" tx2="dk2" accent1="accent1" accent2="accent2" accent3="accent3" accent4="accent4" accent5="accent5" accent6="accent6" hlink="hlink" folHlink="folHlink"/>
  <p:sldLayoutIdLst>
    <p:sldLayoutId id="2147489085" r:id="rId1"/>
    <p:sldLayoutId id="2147489086" r:id="rId2"/>
    <p:sldLayoutId id="2147489087" r:id="rId3"/>
    <p:sldLayoutId id="2147489088" r:id="rId4"/>
    <p:sldLayoutId id="2147489089" r:id="rId5"/>
    <p:sldLayoutId id="2147489090" r:id="rId6"/>
    <p:sldLayoutId id="2147489091" r:id="rId7"/>
    <p:sldLayoutId id="2147489092" r:id="rId8"/>
    <p:sldLayoutId id="2147489093" r:id="rId9"/>
    <p:sldLayoutId id="2147489094" r:id="rId10"/>
    <p:sldLayoutId id="2147489095" r:id="rId11"/>
    <p:sldLayoutId id="21474890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3034384770"/>
      </p:ext>
    </p:extLst>
  </p:cSld>
  <p:clrMap bg1="lt1" tx1="dk1" bg2="lt2" tx2="dk2" accent1="accent1" accent2="accent2" accent3="accent3" accent4="accent4" accent5="accent5" accent6="accent6" hlink="hlink" folHlink="folHlink"/>
  <p:sldLayoutIdLst>
    <p:sldLayoutId id="2147489241" r:id="rId1"/>
    <p:sldLayoutId id="2147489242" r:id="rId2"/>
    <p:sldLayoutId id="2147489243" r:id="rId3"/>
    <p:sldLayoutId id="2147489244" r:id="rId4"/>
    <p:sldLayoutId id="2147489245" r:id="rId5"/>
    <p:sldLayoutId id="2147489246" r:id="rId6"/>
    <p:sldLayoutId id="2147489247" r:id="rId7"/>
    <p:sldLayoutId id="2147489248" r:id="rId8"/>
    <p:sldLayoutId id="2147489249" r:id="rId9"/>
    <p:sldLayoutId id="2147489250" r:id="rId10"/>
    <p:sldLayoutId id="2147489251"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8131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0" y="139377"/>
            <a:ext cx="7943850" cy="429389"/>
          </a:xfrm>
          <a:prstGeom prst="rect">
            <a:avLst/>
          </a:prstGeom>
        </p:spPr>
        <p:txBody>
          <a:bodyPr vert="horz" lIns="45720" tIns="0" rIns="45720" bIns="45720" rtlCol="0" anchor="ctr">
            <a:noAutofit/>
          </a:bodyPr>
          <a:lstStyle/>
          <a:p>
            <a:r>
              <a:rPr lang="en-US" dirty="0"/>
              <a:t>Click to edit Master title style</a:t>
            </a:r>
          </a:p>
        </p:txBody>
      </p:sp>
      <p:sp>
        <p:nvSpPr>
          <p:cNvPr id="1031" name="Text Placeholder 2"/>
          <p:cNvSpPr>
            <a:spLocks noGrp="1"/>
          </p:cNvSpPr>
          <p:nvPr>
            <p:ph type="body" idx="1"/>
          </p:nvPr>
        </p:nvSpPr>
        <p:spPr bwMode="auto">
          <a:xfrm>
            <a:off x="152400" y="810545"/>
            <a:ext cx="8839200" cy="5726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p:cNvSpPr>
            <a:spLocks noGrp="1"/>
          </p:cNvSpPr>
          <p:nvPr>
            <p:ph type="ftr" sz="quarter" idx="3"/>
          </p:nvPr>
        </p:nvSpPr>
        <p:spPr>
          <a:xfrm>
            <a:off x="0" y="6583363"/>
            <a:ext cx="6172200" cy="228600"/>
          </a:xfrm>
          <a:prstGeom prst="rect">
            <a:avLst/>
          </a:prstGeom>
        </p:spPr>
        <p:txBody>
          <a:bodyPr vert="horz" lIns="45720" tIns="0" rIns="45720" bIns="0" rtlCol="0" anchor="ctr"/>
          <a:lstStyle>
            <a:lvl1pPr algn="l" fontAlgn="auto">
              <a:spcBef>
                <a:spcPts val="0"/>
              </a:spcBef>
              <a:spcAft>
                <a:spcPts val="0"/>
              </a:spcAft>
              <a:defRPr sz="1200" b="0" cap="none" spc="0" baseline="0">
                <a:solidFill>
                  <a:schemeClr val="tx1">
                    <a:lumMod val="65000"/>
                    <a:lumOff val="35000"/>
                  </a:schemeClr>
                </a:solidFill>
                <a:latin typeface="Whitney-Semibold SC" panose="02000603040000020004" pitchFamily="2" charset="0"/>
                <a:cs typeface="Arial" panose="020B0604020202020204" pitchFamily="34" charset="0"/>
              </a:defRPr>
            </a:lvl1pPr>
          </a:lstStyle>
          <a:p>
            <a:pPr>
              <a:defRPr/>
            </a:pPr>
            <a:r>
              <a:rPr lang="en-US"/>
              <a:t>Vulnerabilities in MLC NAND Flash Memory Programming</a:t>
            </a:r>
            <a:endParaRPr lang="en-US" dirty="0"/>
          </a:p>
        </p:txBody>
      </p:sp>
      <p:sp>
        <p:nvSpPr>
          <p:cNvPr id="6" name="Slide Number Placeholder 5"/>
          <p:cNvSpPr>
            <a:spLocks noGrp="1"/>
          </p:cNvSpPr>
          <p:nvPr>
            <p:ph type="sldNum" sz="quarter" idx="4"/>
          </p:nvPr>
        </p:nvSpPr>
        <p:spPr>
          <a:xfrm>
            <a:off x="7772400" y="6583363"/>
            <a:ext cx="1371600" cy="228600"/>
          </a:xfrm>
          <a:prstGeom prst="rect">
            <a:avLst/>
          </a:prstGeom>
        </p:spPr>
        <p:txBody>
          <a:bodyPr vert="horz" wrap="square" lIns="45720" tIns="0" rIns="45720" bIns="0" numCol="1" anchor="ctr" anchorCtr="0" compatLnSpc="1">
            <a:prstTxWarp prst="textNoShape">
              <a:avLst/>
            </a:prstTxWarp>
          </a:bodyPr>
          <a:lstStyle>
            <a:lvl1pPr algn="r">
              <a:defRPr sz="1200" b="0">
                <a:solidFill>
                  <a:schemeClr val="tx1">
                    <a:lumMod val="65000"/>
                    <a:lumOff val="35000"/>
                  </a:schemeClr>
                </a:solidFill>
                <a:latin typeface="Whitney-Medium" panose="02000603040000020004" pitchFamily="2" charset="0"/>
                <a:ea typeface="Whitney-Medium" panose="02000603040000020004" pitchFamily="2" charset="0"/>
                <a:cs typeface="Arial" panose="020B0604020202020204" pitchFamily="34" charset="0"/>
              </a:defRPr>
            </a:lvl1pPr>
          </a:lstStyle>
          <a:p>
            <a:r>
              <a:rPr lang="en-US" altLang="en-US" dirty="0"/>
              <a:t>Page </a:t>
            </a:r>
            <a:fld id="{BBF05047-ADC6-47BF-A318-424F854A849A}" type="slidenum">
              <a:rPr lang="en-US" altLang="en-US" smtClean="0"/>
              <a:pPr/>
              <a:t>‹#›</a:t>
            </a:fld>
            <a:r>
              <a:rPr lang="en-US" altLang="en-US" dirty="0"/>
              <a:t> of 25</a:t>
            </a:r>
          </a:p>
        </p:txBody>
      </p:sp>
      <p:pic>
        <p:nvPicPr>
          <p:cNvPr id="3" name="Picture 2"/>
          <p:cNvPicPr>
            <a:picLocks/>
          </p:cNvPicPr>
          <p:nvPr userDrawn="1"/>
        </p:nvPicPr>
        <p:blipFill>
          <a:blip r:embed="rId13" cstate="screen">
            <a:extLst>
              <a:ext uri="{28A0092B-C50C-407E-A947-70E740481C1C}">
                <a14:useLocalDpi xmlns:a14="http://schemas.microsoft.com/office/drawing/2010/main"/>
              </a:ext>
            </a:extLst>
          </a:blip>
          <a:stretch>
            <a:fillRect/>
          </a:stretch>
        </p:blipFill>
        <p:spPr>
          <a:xfrm>
            <a:off x="8023861" y="228600"/>
            <a:ext cx="1066271" cy="215085"/>
          </a:xfrm>
          <a:prstGeom prst="rect">
            <a:avLst/>
          </a:prstGeom>
        </p:spPr>
      </p:pic>
      <p:sp>
        <p:nvSpPr>
          <p:cNvPr id="12" name="Rectangle 11"/>
          <p:cNvSpPr/>
          <p:nvPr userDrawn="1"/>
        </p:nvSpPr>
        <p:spPr>
          <a:xfrm>
            <a:off x="0" y="6811963"/>
            <a:ext cx="9144000" cy="46037"/>
          </a:xfrm>
          <a:prstGeom prst="rect">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925388500"/>
      </p:ext>
    </p:extLst>
  </p:cSld>
  <p:clrMap bg1="lt1" tx1="dk1" bg2="lt2" tx2="dk2" accent1="accent1" accent2="accent2" accent3="accent3" accent4="accent4" accent5="accent5" accent6="accent6" hlink="hlink" folHlink="folHlink"/>
  <p:sldLayoutIdLst>
    <p:sldLayoutId id="2147489340" r:id="rId1"/>
    <p:sldLayoutId id="2147489341" r:id="rId2"/>
    <p:sldLayoutId id="2147489342" r:id="rId3"/>
    <p:sldLayoutId id="2147489343" r:id="rId4"/>
    <p:sldLayoutId id="2147489344" r:id="rId5"/>
    <p:sldLayoutId id="2147489345" r:id="rId6"/>
    <p:sldLayoutId id="2147489346" r:id="rId7"/>
    <p:sldLayoutId id="2147489347" r:id="rId8"/>
    <p:sldLayoutId id="2147489348" r:id="rId9"/>
    <p:sldLayoutId id="2147489349" r:id="rId10"/>
    <p:sldLayoutId id="2147489350" r:id="rId11"/>
  </p:sldLayoutIdLst>
  <p:transition>
    <p:fade/>
  </p:transition>
  <p:hf hdr="0" ftr="0" dt="0"/>
  <p:txStyles>
    <p:titleStyle>
      <a:lvl1pPr algn="l" rtl="0" eaLnBrk="1" fontAlgn="base" hangingPunct="1">
        <a:spcBef>
          <a:spcPct val="0"/>
        </a:spcBef>
        <a:spcAft>
          <a:spcPct val="0"/>
        </a:spcAft>
        <a:defRPr sz="2800" b="1" kern="1200" cap="none" spc="-100" baseline="0">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400" b="1">
          <a:solidFill>
            <a:schemeClr val="tx1"/>
          </a:solidFill>
          <a:latin typeface="Whitney-Bold" pitchFamily="2" charset="0"/>
        </a:defRPr>
      </a:lvl2pPr>
      <a:lvl3pPr algn="l" rtl="0" eaLnBrk="1" fontAlgn="base" hangingPunct="1">
        <a:spcBef>
          <a:spcPct val="0"/>
        </a:spcBef>
        <a:spcAft>
          <a:spcPct val="0"/>
        </a:spcAft>
        <a:defRPr sz="2400" b="1">
          <a:solidFill>
            <a:schemeClr val="tx1"/>
          </a:solidFill>
          <a:latin typeface="Whitney-Bold" pitchFamily="2" charset="0"/>
        </a:defRPr>
      </a:lvl3pPr>
      <a:lvl4pPr algn="l" rtl="0" eaLnBrk="1" fontAlgn="base" hangingPunct="1">
        <a:spcBef>
          <a:spcPct val="0"/>
        </a:spcBef>
        <a:spcAft>
          <a:spcPct val="0"/>
        </a:spcAft>
        <a:defRPr sz="2400" b="1">
          <a:solidFill>
            <a:schemeClr val="tx1"/>
          </a:solidFill>
          <a:latin typeface="Whitney-Bold" pitchFamily="2" charset="0"/>
        </a:defRPr>
      </a:lvl4pPr>
      <a:lvl5pPr algn="l" rtl="0" eaLnBrk="1" fontAlgn="base" hangingPunct="1">
        <a:spcBef>
          <a:spcPct val="0"/>
        </a:spcBef>
        <a:spcAft>
          <a:spcPct val="0"/>
        </a:spcAft>
        <a:defRPr sz="2400" b="1">
          <a:solidFill>
            <a:schemeClr val="tx1"/>
          </a:solidFill>
          <a:latin typeface="Whitney-Bold" pitchFamily="2" charset="0"/>
        </a:defRPr>
      </a:lvl5pPr>
      <a:lvl6pPr marL="342900" algn="l" rtl="0" eaLnBrk="1" fontAlgn="base" hangingPunct="1">
        <a:spcBef>
          <a:spcPct val="0"/>
        </a:spcBef>
        <a:spcAft>
          <a:spcPct val="0"/>
        </a:spcAft>
        <a:defRPr sz="3000" b="1">
          <a:solidFill>
            <a:schemeClr val="tx1"/>
          </a:solidFill>
          <a:latin typeface="Whitney-Bold" pitchFamily="2" charset="0"/>
        </a:defRPr>
      </a:lvl6pPr>
      <a:lvl7pPr marL="685800" algn="l" rtl="0" eaLnBrk="1" fontAlgn="base" hangingPunct="1">
        <a:spcBef>
          <a:spcPct val="0"/>
        </a:spcBef>
        <a:spcAft>
          <a:spcPct val="0"/>
        </a:spcAft>
        <a:defRPr sz="3000" b="1">
          <a:solidFill>
            <a:schemeClr val="tx1"/>
          </a:solidFill>
          <a:latin typeface="Whitney-Bold" pitchFamily="2" charset="0"/>
        </a:defRPr>
      </a:lvl7pPr>
      <a:lvl8pPr marL="1028700" algn="l" rtl="0" eaLnBrk="1" fontAlgn="base" hangingPunct="1">
        <a:spcBef>
          <a:spcPct val="0"/>
        </a:spcBef>
        <a:spcAft>
          <a:spcPct val="0"/>
        </a:spcAft>
        <a:defRPr sz="3000" b="1">
          <a:solidFill>
            <a:schemeClr val="tx1"/>
          </a:solidFill>
          <a:latin typeface="Whitney-Bold" pitchFamily="2" charset="0"/>
        </a:defRPr>
      </a:lvl8pPr>
      <a:lvl9pPr marL="1371600" algn="l" rtl="0" eaLnBrk="1" fontAlgn="base" hangingPunct="1">
        <a:spcBef>
          <a:spcPct val="0"/>
        </a:spcBef>
        <a:spcAft>
          <a:spcPct val="0"/>
        </a:spcAft>
        <a:defRPr sz="3000" b="1">
          <a:solidFill>
            <a:schemeClr val="tx1"/>
          </a:solidFill>
          <a:latin typeface="Whitney-Bold" pitchFamily="2" charset="0"/>
        </a:defRPr>
      </a:lvl9pPr>
    </p:titleStyle>
    <p:bodyStyle>
      <a:lvl1pPr marL="204788" indent="-204788" algn="l" rtl="0" eaLnBrk="1" fontAlgn="base" hangingPunct="1">
        <a:spcBef>
          <a:spcPts val="450"/>
        </a:spcBef>
        <a:spcAft>
          <a:spcPct val="0"/>
        </a:spcAft>
        <a:buFont typeface="Wingdings" panose="05000000000000000000" pitchFamily="2" charset="2"/>
        <a:buChar char="§"/>
        <a:defRPr sz="2600" b="1" kern="1200" baseline="0">
          <a:solidFill>
            <a:srgbClr val="404040"/>
          </a:solidFill>
          <a:latin typeface="Adobe Garamond Pro" panose="02020502060506020403" pitchFamily="18" charset="0"/>
          <a:ea typeface="+mn-ea"/>
          <a:cs typeface="+mn-cs"/>
        </a:defRPr>
      </a:lvl1pPr>
      <a:lvl2pPr marL="479822" indent="-171450" algn="l" rtl="0" eaLnBrk="1" fontAlgn="base" hangingPunct="1">
        <a:spcBef>
          <a:spcPts val="300"/>
        </a:spcBef>
        <a:spcAft>
          <a:spcPct val="0"/>
        </a:spcAft>
        <a:buFont typeface="Arial" panose="020B0604020202020204" pitchFamily="34" charset="0"/>
        <a:buChar char="•"/>
        <a:defRPr sz="2200" kern="1200">
          <a:solidFill>
            <a:srgbClr val="696969"/>
          </a:solidFill>
          <a:latin typeface="Adobe Garamond Pro" panose="02020502060506020403" pitchFamily="18" charset="0"/>
          <a:ea typeface="+mn-ea"/>
          <a:cs typeface="+mn-cs"/>
        </a:defRPr>
      </a:lvl2pPr>
      <a:lvl3pPr marL="857250" indent="-171450" algn="l" rtl="0" eaLnBrk="1" fontAlgn="base" hangingPunct="1">
        <a:spcBef>
          <a:spcPts val="225"/>
        </a:spcBef>
        <a:spcAft>
          <a:spcPct val="0"/>
        </a:spcAft>
        <a:buFont typeface="Palatino Linotype" panose="02040502050505030304" pitchFamily="18" charset="0"/>
        <a:buChar char="»"/>
        <a:defRPr sz="1800" kern="1200">
          <a:solidFill>
            <a:srgbClr val="696969"/>
          </a:solidFill>
          <a:latin typeface="Adobe Garamond Pro" panose="02020502060506020403" pitchFamily="18" charset="0"/>
          <a:ea typeface="+mn-ea"/>
          <a:cs typeface="+mn-cs"/>
        </a:defRPr>
      </a:lvl3pPr>
      <a:lvl4pPr marL="1200150" indent="-171450" algn="l" rtl="0" eaLnBrk="1" fontAlgn="base" hangingPunct="1">
        <a:spcBef>
          <a:spcPct val="20000"/>
        </a:spcBef>
        <a:spcAft>
          <a:spcPct val="0"/>
        </a:spcAft>
        <a:buFont typeface="Arial" panose="020B0604020202020204" pitchFamily="34" charset="0"/>
        <a:buChar char="–"/>
        <a:defRPr sz="1600" kern="1200">
          <a:solidFill>
            <a:srgbClr val="696969"/>
          </a:solidFill>
          <a:latin typeface="Adobe Garamond Pro" panose="02020502060506020403" pitchFamily="18" charset="0"/>
          <a:ea typeface="+mn-ea"/>
          <a:cs typeface="+mn-cs"/>
        </a:defRPr>
      </a:lvl4pPr>
      <a:lvl5pPr marL="1543050" indent="-171450" algn="l" rtl="0" eaLnBrk="1" fontAlgn="base" hangingPunct="1">
        <a:spcBef>
          <a:spcPct val="20000"/>
        </a:spcBef>
        <a:spcAft>
          <a:spcPct val="0"/>
        </a:spcAft>
        <a:buFont typeface="Wingdings" panose="05000000000000000000" pitchFamily="2" charset="2"/>
        <a:buChar char="Ø"/>
        <a:defRPr sz="1400" kern="1200">
          <a:solidFill>
            <a:srgbClr val="696969"/>
          </a:solidFill>
          <a:latin typeface="Adobe Garamond Pro" panose="02020502060506020403"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bwMode="auto">
          <a:xfrm>
            <a:off x="228600" y="152400"/>
            <a:ext cx="8610600" cy="1066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0355" name="Rectangle 1027"/>
          <p:cNvSpPr>
            <a:spLocks noGrp="1" noChangeArrowheads="1"/>
          </p:cNvSpPr>
          <p:nvPr>
            <p:ph type="body" idx="1"/>
          </p:nvPr>
        </p:nvSpPr>
        <p:spPr bwMode="auto">
          <a:xfrm>
            <a:off x="228600" y="1371600"/>
            <a:ext cx="8610600" cy="4876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600">
                <a:latin typeface="+mj-lt"/>
              </a:defRPr>
            </a:lvl1pPr>
          </a:lstStyle>
          <a:p>
            <a:pPr fontAlgn="base">
              <a:spcBef>
                <a:spcPct val="0"/>
              </a:spcBef>
              <a:spcAft>
                <a:spcPct val="0"/>
              </a:spcAft>
            </a:pPr>
            <a:fld id="{FB9097EB-AA7A-5345-B645-B68656F94D5E}" type="slidenum">
              <a:rPr lang="en-US" smtClean="0">
                <a:solidFill>
                  <a:srgbClr val="000000"/>
                </a:solidFill>
                <a:latin typeface="Garamond"/>
                <a:ea typeface="ＭＳ Ｐゴシック" charset="0"/>
              </a:rPr>
              <a:pPr fontAlgn="base">
                <a:spcBef>
                  <a:spcPct val="0"/>
                </a:spcBef>
                <a:spcAft>
                  <a:spcPct val="0"/>
                </a:spcAft>
              </a:pPr>
              <a:t>‹#›</a:t>
            </a:fld>
            <a:endParaRPr lang="en-US">
              <a:solidFill>
                <a:srgbClr val="000000"/>
              </a:solidFill>
              <a:latin typeface="Garamond"/>
              <a:ea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036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pic>
        <p:nvPicPr>
          <p:cNvPr id="100362" name="Picture 1034" descr="logo"/>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038602" y="6400800"/>
            <a:ext cx="1343025" cy="2619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13601724"/>
      </p:ext>
    </p:extLst>
  </p:cSld>
  <p:clrMap bg1="lt1" tx1="dk1" bg2="lt2" tx2="dk2" accent1="accent1" accent2="accent2" accent3="accent3" accent4="accent4" accent5="accent5" accent6="accent6" hlink="hlink" folHlink="folHlink"/>
  <p:sldLayoutIdLst>
    <p:sldLayoutId id="2147489352" r:id="rId1"/>
    <p:sldLayoutId id="2147489353" r:id="rId2"/>
    <p:sldLayoutId id="2147489354" r:id="rId3"/>
    <p:sldLayoutId id="2147489355" r:id="rId4"/>
    <p:sldLayoutId id="2147489356" r:id="rId5"/>
    <p:sldLayoutId id="2147489357" r:id="rId6"/>
    <p:sldLayoutId id="2147489358" r:id="rId7"/>
    <p:sldLayoutId id="2147489359" r:id="rId8"/>
    <p:sldLayoutId id="2147489360" r:id="rId9"/>
    <p:sldLayoutId id="2147489361" r:id="rId10"/>
    <p:sldLayoutId id="2147489362" r:id="rId11"/>
    <p:sldLayoutId id="2147489363" r:id="rId12"/>
    <p:sldLayoutId id="2147489364" r:id="rId13"/>
  </p:sldLayoutIdLst>
  <p:transition/>
  <p:hf hdr="0" ft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Garamond" charset="0"/>
          <a:ea typeface="ＭＳ Ｐゴシック" charset="0"/>
        </a:defRPr>
      </a:lvl2pPr>
      <a:lvl3pPr algn="l" rtl="0" fontAlgn="base">
        <a:spcBef>
          <a:spcPct val="0"/>
        </a:spcBef>
        <a:spcAft>
          <a:spcPct val="0"/>
        </a:spcAft>
        <a:defRPr sz="4000">
          <a:solidFill>
            <a:schemeClr val="tx2"/>
          </a:solidFill>
          <a:latin typeface="Garamond" charset="0"/>
          <a:ea typeface="ＭＳ Ｐゴシック" charset="0"/>
        </a:defRPr>
      </a:lvl3pPr>
      <a:lvl4pPr algn="l" rtl="0" fontAlgn="base">
        <a:spcBef>
          <a:spcPct val="0"/>
        </a:spcBef>
        <a:spcAft>
          <a:spcPct val="0"/>
        </a:spcAft>
        <a:defRPr sz="4000">
          <a:solidFill>
            <a:schemeClr val="tx2"/>
          </a:solidFill>
          <a:latin typeface="Garamond" charset="0"/>
          <a:ea typeface="ＭＳ Ｐゴシック" charset="0"/>
        </a:defRPr>
      </a:lvl4pPr>
      <a:lvl5pPr algn="l" rtl="0" fontAlgn="base">
        <a:spcBef>
          <a:spcPct val="0"/>
        </a:spcBef>
        <a:spcAft>
          <a:spcPct val="0"/>
        </a:spcAft>
        <a:defRPr sz="4000">
          <a:solidFill>
            <a:schemeClr val="tx2"/>
          </a:solidFill>
          <a:latin typeface="Garamond" charset="0"/>
          <a:ea typeface="ＭＳ Ｐゴシック" charset="0"/>
        </a:defRPr>
      </a:lvl5pPr>
      <a:lvl6pPr marL="457200" algn="l" rtl="0" fontAlgn="base">
        <a:spcBef>
          <a:spcPct val="0"/>
        </a:spcBef>
        <a:spcAft>
          <a:spcPct val="0"/>
        </a:spcAft>
        <a:defRPr sz="4000">
          <a:solidFill>
            <a:schemeClr val="tx2"/>
          </a:solidFill>
          <a:latin typeface="Garamond" charset="0"/>
          <a:ea typeface="ＭＳ Ｐゴシック" charset="0"/>
        </a:defRPr>
      </a:lvl6pPr>
      <a:lvl7pPr marL="914400" algn="l" rtl="0" fontAlgn="base">
        <a:spcBef>
          <a:spcPct val="0"/>
        </a:spcBef>
        <a:spcAft>
          <a:spcPct val="0"/>
        </a:spcAft>
        <a:defRPr sz="4000">
          <a:solidFill>
            <a:schemeClr val="tx2"/>
          </a:solidFill>
          <a:latin typeface="Garamond" charset="0"/>
          <a:ea typeface="ＭＳ Ｐゴシック" charset="0"/>
        </a:defRPr>
      </a:lvl7pPr>
      <a:lvl8pPr marL="1371600" algn="l" rtl="0" fontAlgn="base">
        <a:spcBef>
          <a:spcPct val="0"/>
        </a:spcBef>
        <a:spcAft>
          <a:spcPct val="0"/>
        </a:spcAft>
        <a:defRPr sz="4000">
          <a:solidFill>
            <a:schemeClr val="tx2"/>
          </a:solidFill>
          <a:latin typeface="Garamond" charset="0"/>
          <a:ea typeface="ＭＳ Ｐゴシック" charset="0"/>
        </a:defRPr>
      </a:lvl8pPr>
      <a:lvl9pPr marL="1828800" algn="l" rtl="0" fontAlgn="base">
        <a:spcBef>
          <a:spcPct val="0"/>
        </a:spcBef>
        <a:spcAft>
          <a:spcPct val="0"/>
        </a:spcAft>
        <a:defRPr sz="4000">
          <a:solidFill>
            <a:schemeClr val="tx2"/>
          </a:solidFill>
          <a:latin typeface="Garamond" charset="0"/>
          <a:ea typeface="ＭＳ Ｐゴシック" charset="0"/>
        </a:defRPr>
      </a:lvl9pPr>
    </p:titleStyle>
    <p:bodyStyle>
      <a:lvl1pPr marL="342900" indent="-342900" algn="l" rtl="0" fontAlgn="base">
        <a:spcBef>
          <a:spcPct val="20000"/>
        </a:spcBef>
        <a:spcAft>
          <a:spcPct val="0"/>
        </a:spcAft>
        <a:buClr>
          <a:schemeClr val="accent1"/>
        </a:buClr>
        <a:buSzPct val="65000"/>
        <a:buFont typeface="Wingdings" charset="0"/>
        <a:buChar char="n"/>
        <a:defRPr sz="24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charset="0"/>
        <a:buChar char="q"/>
        <a:defRPr sz="22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charset="0"/>
        <a:buChar char="n"/>
        <a:defRPr sz="20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charset="0"/>
        <a:buChar char="q"/>
        <a:defRPr>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1/12/21</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1354740641"/>
      </p:ext>
    </p:extLst>
  </p:cSld>
  <p:clrMap bg1="lt1" tx1="dk1" bg2="lt2" tx2="dk2" accent1="accent1" accent2="accent2" accent3="accent3" accent4="accent4" accent5="accent5" accent6="accent6" hlink="hlink" folHlink="folHlink"/>
  <p:sldLayoutIdLst>
    <p:sldLayoutId id="2147489366" r:id="rId1"/>
    <p:sldLayoutId id="2147489367" r:id="rId2"/>
    <p:sldLayoutId id="2147489368" r:id="rId3"/>
    <p:sldLayoutId id="2147489369" r:id="rId4"/>
    <p:sldLayoutId id="2147489370" r:id="rId5"/>
    <p:sldLayoutId id="2147489371" r:id="rId6"/>
    <p:sldLayoutId id="2147489372" r:id="rId7"/>
    <p:sldLayoutId id="2147489373" r:id="rId8"/>
    <p:sldLayoutId id="2147489374" r:id="rId9"/>
    <p:sldLayoutId id="2147489375" r:id="rId10"/>
    <p:sldLayoutId id="2147489376"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006335"/>
      </p:ext>
    </p:extLst>
  </p:cSld>
  <p:clrMap bg1="lt1" tx1="dk1" bg2="lt2" tx2="dk2" accent1="accent1" accent2="accent2" accent3="accent3" accent4="accent4" accent5="accent5" accent6="accent6" hlink="hlink" folHlink="folHlink"/>
  <p:sldLayoutIdLst>
    <p:sldLayoutId id="2147489378" r:id="rId1"/>
    <p:sldLayoutId id="2147489379" r:id="rId2"/>
    <p:sldLayoutId id="2147489380" r:id="rId3"/>
    <p:sldLayoutId id="2147489381" r:id="rId4"/>
    <p:sldLayoutId id="2147489382" r:id="rId5"/>
    <p:sldLayoutId id="2147489383"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181137604"/>
      </p:ext>
    </p:extLst>
  </p:cSld>
  <p:clrMap bg1="lt1" tx1="dk1" bg2="lt2" tx2="dk2" accent1="accent1" accent2="accent2" accent3="accent3" accent4="accent4" accent5="accent5" accent6="accent6" hlink="hlink" folHlink="folHlink"/>
  <p:sldLayoutIdLst>
    <p:sldLayoutId id="2147489385" r:id="rId1"/>
    <p:sldLayoutId id="2147489386" r:id="rId2"/>
    <p:sldLayoutId id="2147489387" r:id="rId3"/>
    <p:sldLayoutId id="2147489388" r:id="rId4"/>
    <p:sldLayoutId id="2147489389" r:id="rId5"/>
    <p:sldLayoutId id="2147489390" r:id="rId6"/>
    <p:sldLayoutId id="2147489391" r:id="rId7"/>
    <p:sldLayoutId id="2147489392" r:id="rId8"/>
    <p:sldLayoutId id="2147489393" r:id="rId9"/>
    <p:sldLayoutId id="2147489394" r:id="rId10"/>
    <p:sldLayoutId id="2147489395" r:id="rId11"/>
    <p:sldLayoutId id="21474893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Tree>
    <p:extLst>
      <p:ext uri="{BB962C8B-B14F-4D97-AF65-F5344CB8AC3E}">
        <p14:creationId xmlns:p14="http://schemas.microsoft.com/office/powerpoint/2010/main" val="1990147618"/>
      </p:ext>
    </p:extLst>
  </p:cSld>
  <p:clrMap bg1="lt1" tx1="dk1" bg2="lt2" tx2="dk2" accent1="accent1" accent2="accent2" accent3="accent3" accent4="accent4" accent5="accent5" accent6="accent6" hlink="hlink" folHlink="folHlink"/>
  <p:sldLayoutIdLst>
    <p:sldLayoutId id="2147489398" r:id="rId1"/>
    <p:sldLayoutId id="2147489399" r:id="rId2"/>
    <p:sldLayoutId id="2147489400" r:id="rId3"/>
    <p:sldLayoutId id="2147489401" r:id="rId4"/>
    <p:sldLayoutId id="2147489402" r:id="rId5"/>
    <p:sldLayoutId id="2147489403" r:id="rId6"/>
    <p:sldLayoutId id="2147489404" r:id="rId7"/>
    <p:sldLayoutId id="2147489405" r:id="rId8"/>
    <p:sldLayoutId id="2147489406" r:id="rId9"/>
    <p:sldLayoutId id="2147489407" r:id="rId10"/>
    <p:sldLayoutId id="214748940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1970681"/>
      </p:ext>
    </p:extLst>
  </p:cSld>
  <p:clrMap bg1="lt1" tx1="dk1" bg2="dk2" tx2="lt2" accent1="accent1" accent2="accent2" accent3="accent3" accent4="accent4" accent5="accent5" accent6="accent6" hlink="hlink" folHlink="folHlink"/>
  <p:sldLayoutIdLst>
    <p:sldLayoutId id="2147489410" r:id="rId1"/>
    <p:sldLayoutId id="2147489411" r:id="rId2"/>
    <p:sldLayoutId id="2147489412" r:id="rId3"/>
    <p:sldLayoutId id="2147489413" r:id="rId4"/>
    <p:sldLayoutId id="2147489414" r:id="rId5"/>
    <p:sldLayoutId id="2147489415" r:id="rId6"/>
    <p:sldLayoutId id="2147489416" r:id="rId7"/>
    <p:sldLayoutId id="2147489417" r:id="rId8"/>
    <p:sldLayoutId id="2147489418" r:id="rId9"/>
    <p:sldLayoutId id="2147489419" r:id="rId10"/>
    <p:sldLayoutId id="214748942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889786"/>
      </p:ext>
    </p:extLst>
  </p:cSld>
  <p:clrMap bg1="lt1" tx1="dk1" bg2="lt2" tx2="dk2" accent1="accent1" accent2="accent2" accent3="accent3" accent4="accent4" accent5="accent5" accent6="accent6" hlink="hlink" folHlink="folHlink"/>
  <p:sldLayoutIdLst>
    <p:sldLayoutId id="2147489422" r:id="rId1"/>
    <p:sldLayoutId id="2147489423" r:id="rId2"/>
    <p:sldLayoutId id="2147489424" r:id="rId3"/>
    <p:sldLayoutId id="2147489425"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307802973"/>
      </p:ext>
    </p:extLst>
  </p:cSld>
  <p:clrMap bg1="lt1" tx1="dk1" bg2="lt2" tx2="dk2" accent1="accent1" accent2="accent2" accent3="accent3" accent4="accent4" accent5="accent5" accent6="accent6" hlink="hlink" folHlink="folHlink"/>
  <p:sldLayoutIdLst>
    <p:sldLayoutId id="2147489427" r:id="rId1"/>
    <p:sldLayoutId id="2147489428" r:id="rId2"/>
    <p:sldLayoutId id="2147489429" r:id="rId3"/>
    <p:sldLayoutId id="2147489430" r:id="rId4"/>
    <p:sldLayoutId id="2147489431" r:id="rId5"/>
    <p:sldLayoutId id="2147489432" r:id="rId6"/>
    <p:sldLayoutId id="2147489433" r:id="rId7"/>
    <p:sldLayoutId id="2147489434" r:id="rId8"/>
    <p:sldLayoutId id="2147489435" r:id="rId9"/>
    <p:sldLayoutId id="2147489436" r:id="rId10"/>
    <p:sldLayoutId id="2147489437" r:id="rId11"/>
    <p:sldLayoutId id="214748943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D2A1118F-5AEB-1E4F-91F1-AAD0EF8B94DD}"/>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6D270052-F7BE-8348-A64B-192F0F84E23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panose="02020404030301010803" pitchFamily="18" charset="0"/>
                <a:cs typeface="Arial" panose="020B0604020202020204" pitchFamily="34" charset="0"/>
              </a:defRPr>
            </a:lvl1pPr>
          </a:lstStyle>
          <a:p>
            <a:pPr>
              <a:defRPr/>
            </a:pPr>
            <a:fld id="{AF8AB043-1D33-1946-871F-639FD9DFAC19}" type="slidenum">
              <a:rPr lang="en-US" altLang="en-US"/>
              <a:pPr>
                <a:defRPr/>
              </a:pPr>
              <a:t>‹#›</a:t>
            </a:fld>
            <a:endParaRPr lang="en-US" altLang="en-US"/>
          </a:p>
        </p:txBody>
      </p:sp>
      <p:sp>
        <p:nvSpPr>
          <p:cNvPr id="1030" name="Line 1032">
            <a:extLst>
              <a:ext uri="{FF2B5EF4-FFF2-40B4-BE49-F238E27FC236}">
                <a16:creationId xmlns:a16="http://schemas.microsoft.com/office/drawing/2014/main" id="{4245D39E-8948-0B44-AA3A-86720DC0358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11EABD36-339A-AE41-A37E-CEB75DC7CEF9}"/>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79672173"/>
      </p:ext>
    </p:extLst>
  </p:cSld>
  <p:clrMap bg1="lt1" tx1="dk1" bg2="lt2" tx2="dk2" accent1="accent1" accent2="accent2" accent3="accent3" accent4="accent4" accent5="accent5" accent6="accent6" hlink="hlink" folHlink="folHlink"/>
  <p:sldLayoutIdLst>
    <p:sldLayoutId id="2147489440" r:id="rId1"/>
    <p:sldLayoutId id="2147489441" r:id="rId2"/>
    <p:sldLayoutId id="2147489442" r:id="rId3"/>
    <p:sldLayoutId id="2147489443" r:id="rId4"/>
    <p:sldLayoutId id="2147489444" r:id="rId5"/>
    <p:sldLayoutId id="2147489445" r:id="rId6"/>
    <p:sldLayoutId id="2147489446" r:id="rId7"/>
    <p:sldLayoutId id="2147489447" r:id="rId8"/>
    <p:sldLayoutId id="2147489448" r:id="rId9"/>
    <p:sldLayoutId id="2147489449" r:id="rId10"/>
    <p:sldLayoutId id="2147489450" r:id="rId11"/>
    <p:sldLayoutId id="214748945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4177603291"/>
      </p:ext>
    </p:extLst>
  </p:cSld>
  <p:clrMap bg1="lt1" tx1="dk1" bg2="lt2" tx2="dk2" accent1="accent1" accent2="accent2" accent3="accent3" accent4="accent4" accent5="accent5" accent6="accent6" hlink="hlink" folHlink="folHlink"/>
  <p:sldLayoutIdLst>
    <p:sldLayoutId id="2147489453" r:id="rId1"/>
    <p:sldLayoutId id="2147489454" r:id="rId2"/>
    <p:sldLayoutId id="2147489455" r:id="rId3"/>
    <p:sldLayoutId id="2147489456" r:id="rId4"/>
    <p:sldLayoutId id="2147489457" r:id="rId5"/>
    <p:sldLayoutId id="2147489458" r:id="rId6"/>
    <p:sldLayoutId id="2147489459" r:id="rId7"/>
    <p:sldLayoutId id="2147489460" r:id="rId8"/>
    <p:sldLayoutId id="2147489461" r:id="rId9"/>
    <p:sldLayoutId id="2147489462" r:id="rId10"/>
    <p:sldLayoutId id="2147489463" r:id="rId11"/>
    <p:sldLayoutId id="2147489464"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63.xml"/></Relationships>
</file>

<file path=ppt/slides/_rels/slide10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3.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tiff"/><Relationship Id="rId1" Type="http://schemas.openxmlformats.org/officeDocument/2006/relationships/slideLayout" Target="../slideLayouts/slideLayout279.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image" Target="../media/image102.tiff"/><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13.xml"/><Relationship Id="rId4" Type="http://schemas.openxmlformats.org/officeDocument/2006/relationships/image" Target="../media/image104.png"/></Relationships>
</file>

<file path=ppt/slides/_rels/slide109.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arxiv.org/pdf/1905.09822.pdf" TargetMode="External"/><Relationship Id="rId1" Type="http://schemas.openxmlformats.org/officeDocument/2006/relationships/slideLayout" Target="../slideLayouts/slideLayout346.xml"/></Relationships>
</file>

<file path=ppt/slides/_rels/slide11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46.xml"/></Relationships>
</file>

<file path=ppt/slides/_rels/slide112.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36.xml"/><Relationship Id="rId6" Type="http://schemas.openxmlformats.org/officeDocument/2006/relationships/chart" Target="../charts/chart3.xml"/><Relationship Id="rId5" Type="http://schemas.openxmlformats.org/officeDocument/2006/relationships/image" Target="../media/image114.png"/><Relationship Id="rId4" Type="http://schemas.openxmlformats.org/officeDocument/2006/relationships/image" Target="../media/image113.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38.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2.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1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115.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13.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765.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9.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9.png"/><Relationship Id="rId2" Type="http://schemas.openxmlformats.org/officeDocument/2006/relationships/notesSlide" Target="../notesSlides/notesSlide16.xml"/><Relationship Id="rId1" Type="http://schemas.openxmlformats.org/officeDocument/2006/relationships/slideLayout" Target="../slideLayouts/slideLayout468.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6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68.xml"/></Relationships>
</file>

<file path=ppt/slides/_rels/slide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68.xml"/></Relationships>
</file>

<file path=ppt/slides/_rels/slide1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6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68.xml"/><Relationship Id="rId5" Type="http://schemas.openxmlformats.org/officeDocument/2006/relationships/image" Target="../media/image121.png"/><Relationship Id="rId4" Type="http://schemas.openxmlformats.org/officeDocument/2006/relationships/image" Target="../media/image120.png"/></Relationships>
</file>

<file path=ppt/slides/_rels/slide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68.xml"/></Relationships>
</file>

<file path=ppt/slides/_rels/slide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468.xml"/></Relationships>
</file>

<file path=ppt/slides/_rels/slide13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468.xml"/><Relationship Id="rId4" Type="http://schemas.openxmlformats.org/officeDocument/2006/relationships/image" Target="../media/image1.png"/></Relationships>
</file>

<file path=ppt/slides/_rels/slide13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46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44.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14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379.xml"/></Relationships>
</file>

<file path=ppt/slides/_rels/slide14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24.png"/></Relationships>
</file>

<file path=ppt/slides/_rels/slide144.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14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27.png"/></Relationships>
</file>

<file path=ppt/slides/_rels/slide146.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28.png"/></Relationships>
</file>

<file path=ppt/slides/_rels/slide147.xml.rels><?xml version="1.0" encoding="UTF-8" standalone="yes"?>
<Relationships xmlns="http://schemas.openxmlformats.org/package/2006/relationships"><Relationship Id="rId8" Type="http://schemas.openxmlformats.org/officeDocument/2006/relationships/hyperlink" Target="https://www.youtube.com/watch?v=xMiuqUyjkk0" TargetMode="External"/><Relationship Id="rId3" Type="http://schemas.openxmlformats.org/officeDocument/2006/relationships/hyperlink" Target="https://www.fpl2020.org/" TargetMode="External"/><Relationship Id="rId7" Type="http://schemas.openxmlformats.org/officeDocument/2006/relationships/hyperlink" Target="https://people.inf.ethz.ch/omutlu/pub/NERO-near-memory-stencil-acceleration-for-weather_fpl20-lightning-talk.pdf" TargetMode="External"/><Relationship Id="rId2" Type="http://schemas.openxmlformats.org/officeDocument/2006/relationships/hyperlink" Target="https://people.inf.ethz.ch/omutlu/pub/NERO-near-memory-stencil-acceleration-for-weather_fpl20.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ERO-near-memory-stencil-acceleration-for-weather_fpl20-lightning-talk.pptx" TargetMode="External"/><Relationship Id="rId5" Type="http://schemas.openxmlformats.org/officeDocument/2006/relationships/hyperlink" Target="https://people.inf.ethz.ch/omutlu/pub/NERO-near-memory-stencil-acceleration-for-weather_fpl20-talk.pdf" TargetMode="External"/><Relationship Id="rId4" Type="http://schemas.openxmlformats.org/officeDocument/2006/relationships/hyperlink" Target="https://people.inf.ethz.ch/omutlu/pub/NERO-near-memory-stencil-acceleration-for-weather_fpl20-talk.pptx" TargetMode="External"/><Relationship Id="rId9" Type="http://schemas.openxmlformats.org/officeDocument/2006/relationships/image" Target="../media/image129.png"/></Relationships>
</file>

<file path=ppt/slides/_rels/slide148.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765.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9.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NATSA_time-series-analysis-near-data_iccd20.pdf" TargetMode="External"/><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1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79.xml"/></Relationships>
</file>

<file path=ppt/slides/_rels/slide15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79.xml"/></Relationships>
</file>

<file path=ppt/slides/_rels/slide156.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46.xml"/><Relationship Id="rId6" Type="http://schemas.openxmlformats.org/officeDocument/2006/relationships/image" Target="../media/image133.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36.xml"/></Relationships>
</file>

<file path=ppt/slides/_rels/slide160.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13.xml"/><Relationship Id="rId5" Type="http://schemas.openxmlformats.org/officeDocument/2006/relationships/image" Target="../media/image134.png"/><Relationship Id="rId4" Type="http://schemas.openxmlformats.org/officeDocument/2006/relationships/hyperlink" Target="https://arxiv.org/pdf/1903.03988.pdf" TargetMode="External"/></Relationships>
</file>

<file path=ppt/slides/_rels/slide161.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35.png"/></Relationships>
</file>

<file path=ppt/slides/_rels/slide162.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136.tiff"/><Relationship Id="rId1" Type="http://schemas.openxmlformats.org/officeDocument/2006/relationships/slideLayout" Target="../slideLayouts/slideLayout582.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137.tiff"/></Relationships>
</file>

<file path=ppt/slides/_rels/slide16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379.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16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66.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24.png"/></Relationships>
</file>

<file path=ppt/slides/_rels/slide167.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27.png"/></Relationships>
</file>

<file path=ppt/slides/_rels/slide168.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28.png"/></Relationships>
</file>

<file path=ppt/slides/_rels/slide169.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38.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70.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13.xml"/><Relationship Id="rId4" Type="http://schemas.openxmlformats.org/officeDocument/2006/relationships/image" Target="../media/image139.png"/></Relationships>
</file>

<file path=ppt/slides/_rels/slide171.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172.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13.xml"/><Relationship Id="rId6" Type="http://schemas.openxmlformats.org/officeDocument/2006/relationships/image" Target="../media/image140.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173.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hyperlink" Target="https://github.com/CMU-SAFARI/ramulator-pim" TargetMode="External"/><Relationship Id="rId1" Type="http://schemas.openxmlformats.org/officeDocument/2006/relationships/slideLayout" Target="../slideLayouts/slideLayout13.xml"/><Relationship Id="rId4" Type="http://schemas.openxmlformats.org/officeDocument/2006/relationships/image" Target="../media/image141.png"/></Relationships>
</file>

<file path=ppt/slides/_rels/slide174.xml.rels><?xml version="1.0" encoding="UTF-8" standalone="yes"?>
<Relationships xmlns="http://schemas.openxmlformats.org/package/2006/relationships"><Relationship Id="rId8" Type="http://schemas.openxmlformats.org/officeDocument/2006/relationships/hyperlink" Target="https://github.com/CMU-SAFARI/ramulator-pim" TargetMode="External"/><Relationship Id="rId3" Type="http://schemas.openxmlformats.org/officeDocument/2006/relationships/hyperlink" Target="https://dac.com/" TargetMode="External"/><Relationship Id="rId7" Type="http://schemas.openxmlformats.org/officeDocument/2006/relationships/hyperlink" Target="https://people.inf.ethz.ch/omutlu/pub/NAPEL-near-memory-computing-performance-prediction-via-ML_dac19-poster.pdf" TargetMode="External"/><Relationship Id="rId2" Type="http://schemas.openxmlformats.org/officeDocument/2006/relationships/hyperlink" Target="https://people.inf.ethz.ch/omutlu/pub/NAPEL-near-memory-computing-performance-prediction-via-ML_dac19.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APEL-near-memory-computing-performance-prediction-via-ML_dac19-poster.pptx" TargetMode="External"/><Relationship Id="rId5" Type="http://schemas.openxmlformats.org/officeDocument/2006/relationships/hyperlink" Target="https://people.inf.ethz.ch/omutlu/pub/NAPEL-near-memory-computing-performance-prediction-via-ML_dac19-talk.pdf" TargetMode="External"/><Relationship Id="rId4" Type="http://schemas.openxmlformats.org/officeDocument/2006/relationships/hyperlink" Target="https://people.inf.ethz.ch/omutlu/pub/NAPEL-near-memory-computing-performance-prediction-via-ML_dac19-talk.pptx" TargetMode="External"/><Relationship Id="rId9" Type="http://schemas.openxmlformats.org/officeDocument/2006/relationships/image" Target="../media/image142.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0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8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512.xml"/></Relationships>
</file>

<file path=ppt/slides/_rels/slide18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51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88.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45.png"/></Relationships>
</file>

<file path=ppt/slides/_rels/slide18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47.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9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52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94.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50.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9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5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524.xml"/></Relationships>
</file>

<file path=ppt/slides/_rels/slide201.xml.rels><?xml version="1.0" encoding="UTF-8" standalone="yes"?>
<Relationships xmlns="http://schemas.openxmlformats.org/package/2006/relationships"><Relationship Id="rId8" Type="http://schemas.openxmlformats.org/officeDocument/2006/relationships/hyperlink" Target="https://youtu.be/hasM-p7Ag_g"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X-MEM_Expressive-Memory-for-Rich-Cross-Layer-Abstractions_isca18-lightning-talk.pdf" TargetMode="External"/><Relationship Id="rId2" Type="http://schemas.openxmlformats.org/officeDocument/2006/relationships/hyperlink" Target="https://people.inf.ethz.ch/omutlu/pub/X-MEM_Expressive-Memory-for-Rich-Cross-Layer-Abstractions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X-MEM_Expressive-Memory-for-Rich-Cross-Layer-Abstractions_isca18-lightning-talk.pptx" TargetMode="External"/><Relationship Id="rId5" Type="http://schemas.openxmlformats.org/officeDocument/2006/relationships/hyperlink" Target="https://people.inf.ethz.ch/omutlu/pub/X-MEM_Expressive-Memory-for-Rich-Cross-Layer-Abstractions_isca18-talk.pdf" TargetMode="External"/><Relationship Id="rId4" Type="http://schemas.openxmlformats.org/officeDocument/2006/relationships/hyperlink" Target="https://people.inf.ethz.ch/omutlu/pub/X-MEM_Expressive-Memory-for-Rich-Cross-Layer-Abstractions_isca18-talk.pptx" TargetMode="External"/><Relationship Id="rId9" Type="http://schemas.openxmlformats.org/officeDocument/2006/relationships/image" Target="../media/image153.png"/></Relationships>
</file>

<file path=ppt/slides/_rels/slide20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524.xml"/></Relationships>
</file>

<file path=ppt/slides/_rels/slide203.xml.rels><?xml version="1.0" encoding="UTF-8" standalone="yes"?>
<Relationships xmlns="http://schemas.openxmlformats.org/package/2006/relationships"><Relationship Id="rId8" Type="http://schemas.openxmlformats.org/officeDocument/2006/relationships/hyperlink" Target="https://youtu.be/M_0qvO97_hM"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LocalityDescriptor-Cross-Layer-GPU-Data-Locality-Abstraction_isca18-lightning-talk.pdf" TargetMode="External"/><Relationship Id="rId2" Type="http://schemas.openxmlformats.org/officeDocument/2006/relationships/hyperlink" Target="https://people.inf.ethz.ch/omutlu/pub/LocalityDescriptor-Cross-Layer-GPU-Data-Locality-Abstraction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LocalityDescriptor-Cross-Layer-GPU-Data-Locality-Abstraction_isca18-lightning-talk.pptx" TargetMode="External"/><Relationship Id="rId5" Type="http://schemas.openxmlformats.org/officeDocument/2006/relationships/hyperlink" Target="https://people.inf.ethz.ch/omutlu/pub/LocalityDescriptor-Cross-Layer-GPU-Data-Locality-Abstraction_isca18-talk.pdf" TargetMode="External"/><Relationship Id="rId4" Type="http://schemas.openxmlformats.org/officeDocument/2006/relationships/hyperlink" Target="https://people.inf.ethz.ch/omutlu/pub/LocalityDescriptor-Cross-Layer-GPU-Data-Locality-Abstraction_isca18-talk.pptx" TargetMode="External"/><Relationship Id="rId9" Type="http://schemas.openxmlformats.org/officeDocument/2006/relationships/image" Target="../media/image155.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05.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0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7.xml"/><Relationship Id="rId1" Type="http://schemas.openxmlformats.org/officeDocument/2006/relationships/slideLayout" Target="../slideLayouts/slideLayout253.xml"/><Relationship Id="rId4" Type="http://schemas.openxmlformats.org/officeDocument/2006/relationships/image" Target="../media/image157.jpeg"/></Relationships>
</file>

<file path=ppt/slides/_rels/slide207.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0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8.xml"/><Relationship Id="rId1" Type="http://schemas.openxmlformats.org/officeDocument/2006/relationships/slideLayout" Target="../slideLayouts/slideLayout605.xml"/><Relationship Id="rId4" Type="http://schemas.openxmlformats.org/officeDocument/2006/relationships/image" Target="../media/image15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3" Type="http://schemas.openxmlformats.org/officeDocument/2006/relationships/hyperlink" Target="http://www.microarch.org/micro52/" TargetMode="External"/><Relationship Id="rId7" Type="http://schemas.openxmlformats.org/officeDocument/2006/relationships/image" Target="../media/image160.png"/><Relationship Id="rId2" Type="http://schemas.openxmlformats.org/officeDocument/2006/relationships/hyperlink" Target="https://people.inf.ethz.ch/omutlu/pub/EDEN-efficient-DNN-inference-with-approximate-memory_micro19.pdf" TargetMode="External"/><Relationship Id="rId1" Type="http://schemas.openxmlformats.org/officeDocument/2006/relationships/slideLayout" Target="../slideLayouts/slideLayout2.xml"/><Relationship Id="rId6" Type="http://schemas.openxmlformats.org/officeDocument/2006/relationships/hyperlink" Target="https://www.youtube.com/watch?v=oS-bKY75gXQ" TargetMode="External"/><Relationship Id="rId5" Type="http://schemas.openxmlformats.org/officeDocument/2006/relationships/hyperlink" Target="https://people.inf.ethz.ch/omutlu/pub/EDEN-efficient-DNN-inference-with-approximate-memory_micro19-lightning-talk.pdf" TargetMode="External"/><Relationship Id="rId4" Type="http://schemas.openxmlformats.org/officeDocument/2006/relationships/hyperlink" Target="https://people.inf.ethz.ch/omutlu/pub/EDEN-efficient-DNN-inference-with-approximate-memory_micro19-lightning-talk.pptx" TargetMode="External"/></Relationships>
</file>

<file path=ppt/slides/_rels/slide211.xml.rels><?xml version="1.0" encoding="UTF-8" standalone="yes"?>
<Relationships xmlns="http://schemas.openxmlformats.org/package/2006/relationships"><Relationship Id="rId8" Type="http://schemas.openxmlformats.org/officeDocument/2006/relationships/hyperlink" Target="https://people.inf.ethz.ch/omutlu/pub/SMASH-sparse-matrix-software-hardware-acceleration_micro19-poster.pptx" TargetMode="External"/><Relationship Id="rId3" Type="http://schemas.openxmlformats.org/officeDocument/2006/relationships/hyperlink" Target="http://www.microarch.org/micro52/" TargetMode="External"/><Relationship Id="rId7" Type="http://schemas.openxmlformats.org/officeDocument/2006/relationships/hyperlink" Target="https://people.inf.ethz.ch/omutlu/pub/SMASH-sparse-matrix-software-hardware-acceleration_micro19-lightning-talk.pdf" TargetMode="External"/><Relationship Id="rId12" Type="http://schemas.openxmlformats.org/officeDocument/2006/relationships/image" Target="../media/image161.png"/><Relationship Id="rId2" Type="http://schemas.openxmlformats.org/officeDocument/2006/relationships/hyperlink" Target="https://people.inf.ethz.ch/omutlu/pub/SMASH-sparse-matrix-software-hardware-acceleration_micro19.pdf" TargetMode="External"/><Relationship Id="rId1" Type="http://schemas.openxmlformats.org/officeDocument/2006/relationships/slideLayout" Target="../slideLayouts/slideLayout2.xml"/><Relationship Id="rId6" Type="http://schemas.openxmlformats.org/officeDocument/2006/relationships/hyperlink" Target="https://people.inf.ethz.ch/omutlu/pub/SMASH-sparse-matrix-software-hardware-acceleration_micro19-lightning-talk.pptx" TargetMode="External"/><Relationship Id="rId11" Type="http://schemas.openxmlformats.org/officeDocument/2006/relationships/hyperlink" Target="https://www.youtube.com/watch?v=LWYVQ3o_SdU" TargetMode="External"/><Relationship Id="rId5" Type="http://schemas.openxmlformats.org/officeDocument/2006/relationships/hyperlink" Target="https://people.inf.ethz.ch/omutlu/pub/SMASH-sparse-matrix-software-hardware-acceleration_micro19-talk.pdf" TargetMode="External"/><Relationship Id="rId10" Type="http://schemas.openxmlformats.org/officeDocument/2006/relationships/hyperlink" Target="https://www.youtube.com/watch?v=VN0PQ5zgLGg" TargetMode="External"/><Relationship Id="rId4" Type="http://schemas.openxmlformats.org/officeDocument/2006/relationships/hyperlink" Target="https://people.inf.ethz.ch/omutlu/pub/SMASH-sparse-matrix-software-hardware-acceleration_micro19-talk.pptx" TargetMode="External"/><Relationship Id="rId9" Type="http://schemas.openxmlformats.org/officeDocument/2006/relationships/hyperlink" Target="https://people.inf.ethz.ch/omutlu/pub/SMASH-sparse-matrix-software-hardware-acceleration_micro19-poster.pdf" TargetMode="External"/></Relationships>
</file>

<file path=ppt/slides/_rels/slide212.xml.rels><?xml version="1.0" encoding="UTF-8" standalone="yes"?>
<Relationships xmlns="http://schemas.openxmlformats.org/package/2006/relationships"><Relationship Id="rId8" Type="http://schemas.openxmlformats.org/officeDocument/2006/relationships/hyperlink" Target="https://people.inf.ethz.ch/omutlu/pub/VBI-virtual-block-interface_isca20-ARM-Research-Summit-poster.pptx" TargetMode="External"/><Relationship Id="rId13" Type="http://schemas.openxmlformats.org/officeDocument/2006/relationships/image" Target="../media/image162.png"/><Relationship Id="rId3" Type="http://schemas.openxmlformats.org/officeDocument/2006/relationships/hyperlink" Target="http://iscaconf.org/isca2020/" TargetMode="External"/><Relationship Id="rId7" Type="http://schemas.openxmlformats.org/officeDocument/2006/relationships/hyperlink" Target="https://people.inf.ethz.ch/omutlu/pub/VBI-virtual-block-interface_isca20-lightning-talk.pdf" TargetMode="External"/><Relationship Id="rId12" Type="http://schemas.openxmlformats.org/officeDocument/2006/relationships/hyperlink" Target="https://www.youtube.com/watch?v=PPR7YrBi7IQ" TargetMode="External"/><Relationship Id="rId2" Type="http://schemas.openxmlformats.org/officeDocument/2006/relationships/hyperlink" Target="https://people.inf.ethz.ch/omutlu/pub/VBI-virtual-block-interface_isca20.pdf" TargetMode="External"/><Relationship Id="rId1" Type="http://schemas.openxmlformats.org/officeDocument/2006/relationships/slideLayout" Target="../slideLayouts/slideLayout2.xml"/><Relationship Id="rId6" Type="http://schemas.openxmlformats.org/officeDocument/2006/relationships/hyperlink" Target="https://people.inf.ethz.ch/omutlu/pub/VBI-virtual-block-interface_isca20-lightning-talk.pptx" TargetMode="External"/><Relationship Id="rId11" Type="http://schemas.openxmlformats.org/officeDocument/2006/relationships/hyperlink" Target="https://youtu.be/04l-Zlaue0k" TargetMode="External"/><Relationship Id="rId5" Type="http://schemas.openxmlformats.org/officeDocument/2006/relationships/hyperlink" Target="https://people.inf.ethz.ch/omutlu/pub/VBI-virtual-block-interface_isca20-talk.pdf" TargetMode="External"/><Relationship Id="rId10" Type="http://schemas.openxmlformats.org/officeDocument/2006/relationships/hyperlink" Target="https://www.youtube.com/watch?v=7c6LgVrCwPo" TargetMode="External"/><Relationship Id="rId4" Type="http://schemas.openxmlformats.org/officeDocument/2006/relationships/hyperlink" Target="https://people.inf.ethz.ch/omutlu/pub/VBI-virtual-block-interface_isca20-talk.pptx" TargetMode="External"/><Relationship Id="rId9" Type="http://schemas.openxmlformats.org/officeDocument/2006/relationships/hyperlink" Target="https://people.inf.ethz.ch/omutlu/pub/VBI-virtual-block-interface_isca20-ARM-Research-Summit-poster.pdf" TargetMode="Externa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21.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236.xml"/><Relationship Id="rId5" Type="http://schemas.openxmlformats.org/officeDocument/2006/relationships/image" Target="../media/image134.png"/><Relationship Id="rId4" Type="http://schemas.openxmlformats.org/officeDocument/2006/relationships/hyperlink" Target="https://arxiv.org/pdf/1903.03988.pdf" TargetMode="External"/></Relationships>
</file>

<file path=ppt/slides/_rels/slide222.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35.png"/></Relationships>
</file>

<file path=ppt/slides/_rels/slide223.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2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hyperlink" Target="http://www.safari.ethz.ch/" TargetMode="External"/><Relationship Id="rId1" Type="http://schemas.openxmlformats.org/officeDocument/2006/relationships/slideLayout" Target="../slideLayouts/slideLayout236.xml"/></Relationships>
</file>

<file path=ppt/slides/_rels/slide2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5.png"/><Relationship Id="rId1" Type="http://schemas.openxmlformats.org/officeDocument/2006/relationships/slideLayout" Target="../slideLayouts/slideLayout874.xml"/><Relationship Id="rId6" Type="http://schemas.openxmlformats.org/officeDocument/2006/relationships/hyperlink" Target="https://safari.ethz.ch/safari-newsletter-january-2021/" TargetMode="External"/><Relationship Id="rId5" Type="http://schemas.openxmlformats.org/officeDocument/2006/relationships/image" Target="../media/image166.jpeg"/><Relationship Id="rId4" Type="http://schemas.openxmlformats.org/officeDocument/2006/relationships/hyperlink" Target="http://www.safari.ethz.ch/" TargetMode="External"/></Relationships>
</file>

<file path=ppt/slides/_rels/slide22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hyperlink" Target="https://safari.ethz.ch/safari-newsletter-january-2021/" TargetMode="External"/><Relationship Id="rId1" Type="http://schemas.openxmlformats.org/officeDocument/2006/relationships/slideLayout" Target="../slideLayouts/slideLayout708.xml"/></Relationships>
</file>

<file path=ppt/slides/_rels/slide22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https://safari.ethz.ch/safari-newsletter-january-2021/" TargetMode="External"/><Relationship Id="rId1" Type="http://schemas.openxmlformats.org/officeDocument/2006/relationships/slideLayout" Target="../slideLayouts/slideLayout70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people.inf.ethz.ch/omutlu" TargetMode="Externa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36.xml"/></Relationships>
</file>

<file path=ppt/slides/_rels/slide23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36.xml"/></Relationships>
</file>

<file path=ppt/slides/_rels/slide23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36.xml"/><Relationship Id="rId4" Type="http://schemas.openxmlformats.org/officeDocument/2006/relationships/image" Target="../media/image171.png"/></Relationships>
</file>

<file path=ppt/slides/_rels/slide235.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878.xml"/></Relationships>
</file>

<file path=ppt/slides/_rels/slide23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878.xml"/></Relationships>
</file>

<file path=ppt/slides/_rels/slide237.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36.xml"/></Relationships>
</file>

<file path=ppt/slides/_rels/slide238.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36.xml"/></Relationships>
</file>

<file path=ppt/slides/_rels/slide23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87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0.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890.xml"/></Relationships>
</file>

<file path=ppt/slides/_rels/slide24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36.xml"/><Relationship Id="rId4" Type="http://schemas.openxmlformats.org/officeDocument/2006/relationships/hyperlink" Target="https://commons.wikimedia.org/w/index.php?curid=31493356" TargetMode="External"/></Relationships>
</file>

<file path=ppt/slides/_rels/slide24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878.xml"/></Relationships>
</file>

<file path=ppt/slides/_rels/slide243.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878.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4.xml"/></Relationships>
</file>

<file path=ppt/slides/_rels/slide245.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696.xml"/><Relationship Id="rId5" Type="http://schemas.openxmlformats.org/officeDocument/2006/relationships/image" Target="../media/image184.png"/><Relationship Id="rId4" Type="http://schemas.openxmlformats.org/officeDocument/2006/relationships/hyperlink" Target="https://people.inf.ethz.ch/omutlu/projects.htm" TargetMode="External"/></Relationships>
</file>

<file path=ppt/slides/_rels/slide246.xml.rels><?xml version="1.0" encoding="UTF-8" standalone="yes"?>
<Relationships xmlns="http://schemas.openxmlformats.org/package/2006/relationships"><Relationship Id="rId3" Type="http://schemas.openxmlformats.org/officeDocument/2006/relationships/hyperlink" Target="https://www.youtube.com/watch?v=kgiZlSOcGFM&amp;list=PL5Q2soXY2Zi8D_5MGV6EnXEJHnV2YFBJl&amp;index=1" TargetMode="External"/><Relationship Id="rId7" Type="http://schemas.openxmlformats.org/officeDocument/2006/relationships/hyperlink" Target="https://www.youtube.com/watch?v=n8Aj_A0WSg8&amp;list=PL5Q2soXY2Zi8D_5MGV6EnXEJHnV2YFBJl&amp;index=22" TargetMode="External"/><Relationship Id="rId2" Type="http://schemas.openxmlformats.org/officeDocument/2006/relationships/hyperlink" Target="https://www.youtube.com/onurmutlulectures" TargetMode="External"/><Relationship Id="rId1" Type="http://schemas.openxmlformats.org/officeDocument/2006/relationships/slideLayout" Target="../slideLayouts/slideLayout559.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njX_14584Jw&amp;list=PL5Q2soXY2Zi8D_5MGV6EnXEJHnV2YFBJl&amp;index=16" TargetMode="External"/></Relationships>
</file>

<file path=ppt/slides/_rels/slide247.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248.xml.rels><?xml version="1.0" encoding="UTF-8" standalone="yes"?>
<Relationships xmlns="http://schemas.openxmlformats.org/package/2006/relationships"><Relationship Id="rId3" Type="http://schemas.openxmlformats.org/officeDocument/2006/relationships/hyperlink" Target="https://www.youtube.com/playlist?list=PL5Q2soXY2Zi_gntM55VoMlKlw7YrXOhbl" TargetMode="External"/><Relationship Id="rId2" Type="http://schemas.openxmlformats.org/officeDocument/2006/relationships/hyperlink" Target="https://safari.ethz.ch/memory_systems/TUWien2019"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249.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85.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51.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35.png"/></Relationships>
</file>

<file path=ppt/slides/_rels/slide252.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86.png"/></Relationships>
</file>

<file path=ppt/slides/_rels/slide253.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36.xml"/><Relationship Id="rId4" Type="http://schemas.openxmlformats.org/officeDocument/2006/relationships/image" Target="../media/image187.png"/></Relationships>
</file>

<file path=ppt/slides/_rels/slide254.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88.png"/><Relationship Id="rId1" Type="http://schemas.openxmlformats.org/officeDocument/2006/relationships/slideLayout" Target="../slideLayouts/slideLayout236.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25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36.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25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66.png"/></Relationships>
</file>

<file path=ppt/slides/_rels/slide258.xml.rels><?xml version="1.0" encoding="UTF-8" standalone="yes"?>
<Relationships xmlns="http://schemas.openxmlformats.org/package/2006/relationships"><Relationship Id="rId8" Type="http://schemas.openxmlformats.org/officeDocument/2006/relationships/hyperlink" Target="https://www.youtube.com/watch?v=BJ87rZCGWU0&amp;list=PL5PHm2jkkXmidJOd59REog9jDnPDTG6IJ" TargetMode="External"/><Relationship Id="rId13" Type="http://schemas.openxmlformats.org/officeDocument/2006/relationships/hyperlink" Target="http://www.archive.ece.cmu.edu/~ece447/s14/doku.php?id=schedule" TargetMode="External"/><Relationship Id="rId18" Type="http://schemas.openxmlformats.org/officeDocument/2006/relationships/hyperlink" Target="https://www.youtube.com/playlist?list=PL5PHm2jkkXmgVhh8CHAu9N76TShJqfYDt" TargetMode="External"/><Relationship Id="rId26"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watch?v=AJBmIaUneB0&amp;list=PL5Q2soXY2Zi_FRrloMa2fUYWPGiZUBQo2" TargetMode="External"/><Relationship Id="rId21" Type="http://schemas.openxmlformats.org/officeDocument/2006/relationships/hyperlink" Target="https://safari.ethz.ch/architecture/fall2018/doku.php?id=schedule" TargetMode="External"/><Relationship Id="rId7" Type="http://schemas.openxmlformats.org/officeDocument/2006/relationships/hyperlink" Target="https://www.youtube.com/playlist?list=PL5PHm2jkkXmgFdD9x7RsjQC4a8KQjmUkQ" TargetMode="External"/><Relationship Id="rId12" Type="http://schemas.openxmlformats.org/officeDocument/2006/relationships/hyperlink" Target="http://www.archive.ece.cmu.edu/~ece447/s15/doku.php?id=schedule" TargetMode="External"/><Relationship Id="rId17" Type="http://schemas.openxmlformats.org/officeDocument/2006/relationships/hyperlink" Target="https://www.youtube.com/playlist?list=PL5Q2soXY2Zi9OhoVQBXYFIZywZXCPl4M_" TargetMode="External"/><Relationship Id="rId25" Type="http://schemas.openxmlformats.org/officeDocument/2006/relationships/hyperlink" Target="http://www.ece.cmu.edu/~ece742/f12/doku.php?id=lectures" TargetMode="External"/><Relationship Id="rId2" Type="http://schemas.openxmlformats.org/officeDocument/2006/relationships/hyperlink" Target="https://www.youtube.com/watch?v=nA4T8sCPWtg&amp;list=PL5Q2soXY2Zi8J58xLKBNFQFHRO3GrXxA9" TargetMode="External"/><Relationship Id="rId16" Type="http://schemas.openxmlformats.org/officeDocument/2006/relationships/hyperlink" Target="https://www.youtube.com/watch?v=g3yH68hAaSk&amp;list=PL5Q2soXY2Zi9JXe3ywQMhylk_d5dI-TM7" TargetMode="External"/><Relationship Id="rId20" Type="http://schemas.openxmlformats.org/officeDocument/2006/relationships/hyperlink" Target="https://safari.ethz.ch/architecture/fall2019/doku.php?id=schedule" TargetMode="External"/><Relationship Id="rId1" Type="http://schemas.openxmlformats.org/officeDocument/2006/relationships/slideLayout" Target="../slideLayouts/slideLayout547.xml"/><Relationship Id="rId6" Type="http://schemas.openxmlformats.org/officeDocument/2006/relationships/hyperlink" Target="https://www.youtube.com/watch?v=zLP_X4wyHbY&amp;list=PL5PHm2jkkXmi5CxxI7b3JCL1TWybTDtKq" TargetMode="External"/><Relationship Id="rId11" Type="http://schemas.openxmlformats.org/officeDocument/2006/relationships/hyperlink" Target="https://safari.ethz.ch/digitaltechnik/spring2018/doku.php?id=schedule" TargetMode="External"/><Relationship Id="rId24" Type="http://schemas.openxmlformats.org/officeDocument/2006/relationships/hyperlink" Target="http://www.archive.ece.cmu.edu/~ece740/f13/doku.php?id=schedule" TargetMode="External"/><Relationship Id="rId5" Type="http://schemas.openxmlformats.org/officeDocument/2006/relationships/hyperlink" Target="https://www.youtube.com/watch?v=g7r16VYd544&amp;list=PL5Q2soXY2Zi-IXWTT7xoNYpst5-zdZQ6y" TargetMode="External"/><Relationship Id="rId15" Type="http://schemas.openxmlformats.org/officeDocument/2006/relationships/hyperlink" Target="https://www.youtube.com/watch?list=PL5Q2soXY2Zi-DyoI3HbqcdtUm9YWRR_z-&amp;v=UC_ROevjIuM" TargetMode="External"/><Relationship Id="rId23" Type="http://schemas.openxmlformats.org/officeDocument/2006/relationships/hyperlink" Target="http://www.archive.ece.cmu.edu/~ece740/f15/doku.php?id=schedule" TargetMode="External"/><Relationship Id="rId10" Type="http://schemas.openxmlformats.org/officeDocument/2006/relationships/hyperlink" Target="https://safari.ethz.ch/digitaltechnik/spring2020/doku.php?id=schedule" TargetMode="External"/><Relationship Id="rId19" Type="http://schemas.openxmlformats.org/officeDocument/2006/relationships/hyperlink" Target="https://www.youtube.com/playlist?list=PL5PHm2jkkXmgDN1PLwOY_tGtUlynnyV6D" TargetMode="External"/><Relationship Id="rId4" Type="http://schemas.openxmlformats.org/officeDocument/2006/relationships/hyperlink" Target="https://www.youtube.com/watch?v=PMJxcArLU1E&amp;list=PL5Q2soXY2Zi_QedyPWtRmFUJ2F8DdYP7l" TargetMode="External"/><Relationship Id="rId9" Type="http://schemas.openxmlformats.org/officeDocument/2006/relationships/hyperlink" Target="https://safari.ethz.ch/digitaltechnik/spring2019/doku.php?id=schedule" TargetMode="External"/><Relationship Id="rId14" Type="http://schemas.openxmlformats.org/officeDocument/2006/relationships/hyperlink" Target="http://www.archive.ece.cmu.edu/~ece447/s13/doku.php?id=schedule" TargetMode="External"/><Relationship Id="rId22" Type="http://schemas.openxmlformats.org/officeDocument/2006/relationships/hyperlink" Target="https://safari.ethz.ch/architecture/fall2017/doku.php?id=schedule" TargetMode="External"/><Relationship Id="rId27" Type="http://schemas.openxmlformats.org/officeDocument/2006/relationships/hyperlink" Target="http://users.ece.cmu.edu/~omutlu/acaces2013-memory.html" TargetMode="External"/></Relationships>
</file>

<file path=ppt/slides/_rels/slide259.xml.rels><?xml version="1.0" encoding="UTF-8" standalone="yes"?>
<Relationships xmlns="http://schemas.openxmlformats.org/package/2006/relationships"><Relationship Id="rId8" Type="http://schemas.openxmlformats.org/officeDocument/2006/relationships/hyperlink" Target="https://safari.ethz.ch/architecture_seminar/fall2019/doku.php?id=schedule" TargetMode="External"/><Relationship Id="rId13" Type="http://schemas.openxmlformats.org/officeDocument/2006/relationships/hyperlink" Target="https://www.youtube.com/watch?v=-Yg1Ll9K30o&amp;list=PL5Q2soXY2Zi-hwiVCgcTgmnV3HH65QZnK" TargetMode="External"/><Relationship Id="rId18" Type="http://schemas.openxmlformats.org/officeDocument/2006/relationships/hyperlink" Target="https://www.youtube.com/watch?v=LD0ncRtXtDo&amp;list=PL5Q2soXY2Zi-HXxomthrpDpMJm05P6J9x" TargetMode="External"/><Relationship Id="rId3" Type="http://schemas.openxmlformats.org/officeDocument/2006/relationships/hyperlink" Target="https://www.youtube.com/watch?v=wB8iHMIeuaw&amp;list=PL5Q2soXY2Zi-RdBwDEIsq0pmsrHWEttz6" TargetMode="External"/><Relationship Id="rId21" Type="http://schemas.openxmlformats.org/officeDocument/2006/relationships/hyperlink" Target="https://www.youtube.com/playlist?list=PL5Q2soXY2Zi-IXWTT7xoNYpst5-zdZQ6y" TargetMode="External"/><Relationship Id="rId7" Type="http://schemas.openxmlformats.org/officeDocument/2006/relationships/hyperlink" Target="https://safari.ethz.ch/architecture_seminar/spring2020/doku.php?id=schedule" TargetMode="External"/><Relationship Id="rId12" Type="http://schemas.openxmlformats.org/officeDocument/2006/relationships/hyperlink" Target="https://www.youtube.com/watch?v=1RE5bkK4A-g&amp;list=PL5Q2soXY2Zi_aTU-FOVVc6SdYm2IF-ysX" TargetMode="External"/><Relationship Id="rId17" Type="http://schemas.openxmlformats.org/officeDocument/2006/relationships/hyperlink" Target="https://safari.ethz.ch/memory_systems/2018/doku.php?id=schedule" TargetMode="External"/><Relationship Id="rId2" Type="http://schemas.openxmlformats.org/officeDocument/2006/relationships/hyperlink" Target="http://users.ece.cmu.edu/~omutlu/acaces2013-memory.html" TargetMode="External"/><Relationship Id="rId16" Type="http://schemas.openxmlformats.org/officeDocument/2006/relationships/hyperlink" Target="https://safari.ethz.ch/memory_systems/TUWien2019/doku.php?id=schedule/" TargetMode="External"/><Relationship Id="rId20" Type="http://schemas.openxmlformats.org/officeDocument/2006/relationships/hyperlink" Target="https://safari.ethz.ch/memory_systems/ACACES2018/doku.php" TargetMode="External"/><Relationship Id="rId1" Type="http://schemas.openxmlformats.org/officeDocument/2006/relationships/slideLayout" Target="../slideLayouts/slideLayout547.xml"/><Relationship Id="rId6" Type="http://schemas.openxmlformats.org/officeDocument/2006/relationships/hyperlink" Target="https://www.youtube.com/watch?v=Vhydn-RLYXk&amp;list=PL5Q2soXY2Zi-R5gIzmy3SO7keDNnQ0b8v" TargetMode="External"/><Relationship Id="rId11" Type="http://schemas.openxmlformats.org/officeDocument/2006/relationships/hyperlink" Target="https://www.youtube.com/watch?v=K8F8pKYaQcc&amp;list=PL5Q2soXY2Zi-IymxXpH_9vlZCOeA7Yfn9" TargetMode="External"/><Relationship Id="rId5" Type="http://schemas.openxmlformats.org/officeDocument/2006/relationships/hyperlink" Target="https://www.youtube.com/playlist?list=PL5Q2soXY2Zi8OJwH_bn9UQqSF4wWYSzkp" TargetMode="External"/><Relationship Id="rId15" Type="http://schemas.openxmlformats.org/officeDocument/2006/relationships/hyperlink" Target="https://safari.ethz.ch/memory_systems/Perugia2019/doku.php?id=schedule" TargetMode="External"/><Relationship Id="rId10" Type="http://schemas.openxmlformats.org/officeDocument/2006/relationships/hyperlink" Target="https://safari.ethz.ch/architecture_seminar/fall2018/doku.php?id=schedule" TargetMode="External"/><Relationship Id="rId19" Type="http://schemas.openxmlformats.org/officeDocument/2006/relationships/hyperlink" Target="https://people.inf.ethz.ch/omutlu/acaces2013-memory.html" TargetMode="External"/><Relationship Id="rId4" Type="http://schemas.openxmlformats.org/officeDocument/2006/relationships/hyperlink" Target="https://www.youtube.com/watch?v=Rh5XynlJrSM&amp;list=PL5Q2soXY2Zi_22a-Br3hXr55hy7s3ZDwH" TargetMode="External"/><Relationship Id="rId9" Type="http://schemas.openxmlformats.org/officeDocument/2006/relationships/hyperlink" Target="https://safari.ethz.ch/architecture_seminar/spring2019/doku.php?id=schedule" TargetMode="External"/><Relationship Id="rId14" Type="http://schemas.openxmlformats.org/officeDocument/2006/relationships/hyperlink" Target="https://www.youtube.com/watch?v=bAcY6Lcp1Gs&amp;list=PL5Q2soXY2Zi_gntM55VoMlKlw7YrXOhb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60.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570.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261.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570.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262.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570.xml"/><Relationship Id="rId4" Type="http://schemas.openxmlformats.org/officeDocument/2006/relationships/image" Target="../media/image190.png"/></Relationships>
</file>

<file path=ppt/slides/_rels/slide26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570.xml"/></Relationships>
</file>

<file path=ppt/slides/_rels/slide264.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47.xml"/><Relationship Id="rId4" Type="http://schemas.openxmlformats.org/officeDocument/2006/relationships/hyperlink" Target="https://www.youtube.com/onurmutlulectures" TargetMode="External"/></Relationships>
</file>

<file path=ppt/slides/_rels/slide265.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267.xml.rels><?xml version="1.0" encoding="UTF-8" standalone="yes"?>
<Relationships xmlns="http://schemas.openxmlformats.org/package/2006/relationships"><Relationship Id="rId3" Type="http://schemas.openxmlformats.org/officeDocument/2006/relationships/hyperlink" Target="https://arxiv.org/pdf/1902.07609.pdf" TargetMode="External"/><Relationship Id="rId7" Type="http://schemas.openxmlformats.org/officeDocument/2006/relationships/image" Target="../media/image193.png"/><Relationship Id="rId2" Type="http://schemas.openxmlformats.org/officeDocument/2006/relationships/hyperlink" Target="http://www.sigmetrics.org/sigmetrics2019/" TargetMode="External"/><Relationship Id="rId1" Type="http://schemas.openxmlformats.org/officeDocument/2006/relationships/slideLayout" Target="../slideLayouts/slideLayout637.xml"/><Relationship Id="rId6" Type="http://schemas.openxmlformats.org/officeDocument/2006/relationships/hyperlink" Target="https://people.inf.ethz.ch/omutlu/pub/Workload-DRAM-Interaction-Analysis_sigmetrics19-talk.pdf" TargetMode="External"/><Relationship Id="rId5" Type="http://schemas.openxmlformats.org/officeDocument/2006/relationships/hyperlink" Target="https://people.inf.ethz.ch/omutlu/pub/Workload-DRAM-Interaction-Analysis_sigmetrics19-talk.pptx" TargetMode="External"/><Relationship Id="rId4" Type="http://schemas.openxmlformats.org/officeDocument/2006/relationships/hyperlink" Target="https://people.inf.ethz.ch/omutlu/pub/Workload-DRAM-Interaction-Analysis_sigmetrics19-abstract.pdf" TargetMode="Externa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99.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99.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46.xml"/><Relationship Id="rId4" Type="http://schemas.openxmlformats.org/officeDocument/2006/relationships/image" Target="../media/image48.png"/></Relationships>
</file>

<file path=ppt/slides/_rels/slide27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99.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99.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99.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810.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3.xml"/><Relationship Id="rId1" Type="http://schemas.openxmlformats.org/officeDocument/2006/relationships/slideLayout" Target="../slideLayouts/slideLayout823.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834.xml"/></Relationships>
</file>

<file path=ppt/slides/_rels/slide278.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3.xml"/></Relationships>
</file>

<file path=ppt/slides/_rels/slide27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28.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49.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236.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2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834.xml"/></Relationships>
</file>

<file path=ppt/slides/_rels/slide28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4.xml"/><Relationship Id="rId1" Type="http://schemas.openxmlformats.org/officeDocument/2006/relationships/slideLayout" Target="../slideLayouts/slideLayout834.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84.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198.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hyperlink" Target="http://www.sigmetrics.org/sigmetrics2016/" TargetMode="External"/><Relationship Id="rId7" Type="http://schemas.openxmlformats.org/officeDocument/2006/relationships/image" Target="../media/image199.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287.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346.xml"/><Relationship Id="rId4" Type="http://schemas.openxmlformats.org/officeDocument/2006/relationships/image" Target="../media/image201.png"/></Relationships>
</file>

<file path=ppt/slides/_rels/slide288.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solar-dram-for-reduced-latency-memory_iccd18.pdf" TargetMode="External"/><Relationship Id="rId1" Type="http://schemas.openxmlformats.org/officeDocument/2006/relationships/slideLayout" Target="../slideLayouts/slideLayout840.xml"/><Relationship Id="rId4" Type="http://schemas.openxmlformats.org/officeDocument/2006/relationships/image" Target="../media/image202.png"/></Relationships>
</file>

<file path=ppt/slides/_rels/slide289.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203.png"/></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31.xml"/></Relationships>
</file>

<file path=ppt/slides/_rels/slide290.xml.rels><?xml version="1.0" encoding="UTF-8" standalone="yes"?>
<Relationships xmlns="http://schemas.openxmlformats.org/package/2006/relationships"><Relationship Id="rId3" Type="http://schemas.openxmlformats.org/officeDocument/2006/relationships/hyperlink" Target="http://hpca2019.seas.gwu.edu/"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4" Type="http://schemas.openxmlformats.org/officeDocument/2006/relationships/image" Target="../media/image204.png"/></Relationships>
</file>

<file path=ppt/slides/_rels/slide291.xml.rels><?xml version="1.0" encoding="UTF-8" standalone="yes"?>
<Relationships xmlns="http://schemas.openxmlformats.org/package/2006/relationships"><Relationship Id="rId3" Type="http://schemas.openxmlformats.org/officeDocument/2006/relationships/hyperlink" Target="http://hpca22.site.ac.upc.edu/" TargetMode="External"/><Relationship Id="rId7" Type="http://schemas.openxmlformats.org/officeDocument/2006/relationships/image" Target="../media/image205.png"/><Relationship Id="rId2" Type="http://schemas.openxmlformats.org/officeDocument/2006/relationships/hyperlink" Target="https://users.ece.cmu.edu/~omutlu/pub/chargecache_low-latency-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chargecache_low-latency-dram_hhassan_hpca16-talk.pdf" TargetMode="External"/><Relationship Id="rId4" Type="http://schemas.openxmlformats.org/officeDocument/2006/relationships/hyperlink" Target="https://users.ece.cmu.edu/~omutlu/pub/chargecache_low-latency-dram_hhassan_hpca16-talk.pptx" TargetMode="External"/></Relationships>
</file>

<file path=ppt/slides/_rels/slide292.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s://people.inf.ethz.ch/omutlu/pub/salp-dram_isca12.pdf" TargetMode="External"/><Relationship Id="rId1" Type="http://schemas.openxmlformats.org/officeDocument/2006/relationships/slideLayout" Target="../slideLayouts/slideLayout2.xml"/><Relationship Id="rId5" Type="http://schemas.openxmlformats.org/officeDocument/2006/relationships/image" Target="../media/image206.png"/><Relationship Id="rId4" Type="http://schemas.openxmlformats.org/officeDocument/2006/relationships/hyperlink" Target="https://people.inf.ethz.ch/omutlu/pub/kim_isca12_talk.pptx" TargetMode="External"/></Relationships>
</file>

<file path=ppt/slides/_rels/slide293.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2.xml"/><Relationship Id="rId5" Type="http://schemas.openxmlformats.org/officeDocument/2006/relationships/image" Target="../media/image207.png"/><Relationship Id="rId4" Type="http://schemas.openxmlformats.org/officeDocument/2006/relationships/hyperlink" Target="http://users.ece.cmu.edu/~omutlu/pub/lee_hpca13_talk.pptx" TargetMode="External"/></Relationships>
</file>

<file path=ppt/slides/_rels/slide29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hyperlink" Target="http://hpca22.site.ac.upc.edu/" TargetMode="External"/><Relationship Id="rId7" Type="http://schemas.openxmlformats.org/officeDocument/2006/relationships/image" Target="../media/image95.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295.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637.xml"/><Relationship Id="rId4" Type="http://schemas.openxmlformats.org/officeDocument/2006/relationships/image" Target="../media/image208.png"/></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297.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10.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09.emf"/><Relationship Id="rId5" Type="http://schemas.openxmlformats.org/officeDocument/2006/relationships/notesSlide" Target="../notesSlides/notesSlide35.xml"/><Relationship Id="rId4" Type="http://schemas.openxmlformats.org/officeDocument/2006/relationships/slideLayout" Target="../slideLayouts/slideLayout852.xml"/></Relationships>
</file>

<file path=ppt/slides/_rels/slide298.xml.rels><?xml version="1.0" encoding="UTF-8" standalone="yes"?>
<Relationships xmlns="http://schemas.openxmlformats.org/package/2006/relationships"><Relationship Id="rId8" Type="http://schemas.openxmlformats.org/officeDocument/2006/relationships/image" Target="../media/image212.emf"/><Relationship Id="rId3" Type="http://schemas.openxmlformats.org/officeDocument/2006/relationships/audio" Target="../media/media2.m4a"/><Relationship Id="rId7" Type="http://schemas.openxmlformats.org/officeDocument/2006/relationships/image" Target="../media/image209.emf"/><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11.emf"/><Relationship Id="rId5" Type="http://schemas.openxmlformats.org/officeDocument/2006/relationships/notesSlide" Target="../notesSlides/notesSlide36.xml"/><Relationship Id="rId4" Type="http://schemas.openxmlformats.org/officeDocument/2006/relationships/slideLayout" Target="../slideLayouts/slideLayout852.xml"/><Relationship Id="rId9" Type="http://schemas.openxmlformats.org/officeDocument/2006/relationships/image" Target="../media/image210.png"/></Relationships>
</file>

<file path=ppt/slides/_rels/slide299.xml.rels><?xml version="1.0" encoding="UTF-8" standalone="yes"?>
<Relationships xmlns="http://schemas.openxmlformats.org/package/2006/relationships"><Relationship Id="rId8" Type="http://schemas.openxmlformats.org/officeDocument/2006/relationships/image" Target="../media/image212.emf"/><Relationship Id="rId3" Type="http://schemas.openxmlformats.org/officeDocument/2006/relationships/audio" Target="../media/media3.m4a"/><Relationship Id="rId7" Type="http://schemas.openxmlformats.org/officeDocument/2006/relationships/image" Target="../media/image213.emf"/><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209.emf"/><Relationship Id="rId5" Type="http://schemas.openxmlformats.org/officeDocument/2006/relationships/notesSlide" Target="../notesSlides/notesSlide37.xml"/><Relationship Id="rId10" Type="http://schemas.openxmlformats.org/officeDocument/2006/relationships/image" Target="../media/image210.png"/><Relationship Id="rId4" Type="http://schemas.openxmlformats.org/officeDocument/2006/relationships/slideLayout" Target="../slideLayouts/slideLayout852.xml"/><Relationship Id="rId9" Type="http://schemas.openxmlformats.org/officeDocument/2006/relationships/image" Target="../media/image21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51.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753.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300.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audio" Target="../media/media4.m4a"/><Relationship Id="rId7" Type="http://schemas.openxmlformats.org/officeDocument/2006/relationships/notesSlide" Target="../notesSlides/notesSlide38.xml"/><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slideLayout" Target="../slideLayouts/slideLayout852.xml"/><Relationship Id="rId11" Type="http://schemas.openxmlformats.org/officeDocument/2006/relationships/image" Target="../media/image214.emf"/><Relationship Id="rId5" Type="http://schemas.openxmlformats.org/officeDocument/2006/relationships/audio" Target="../media/media5.m4a"/><Relationship Id="rId10" Type="http://schemas.openxmlformats.org/officeDocument/2006/relationships/image" Target="../media/image212.emf"/><Relationship Id="rId4" Type="http://schemas.microsoft.com/office/2007/relationships/media" Target="../media/media5.m4a"/><Relationship Id="rId9" Type="http://schemas.openxmlformats.org/officeDocument/2006/relationships/image" Target="../media/image215.emf"/></Relationships>
</file>

<file path=ppt/slides/_rels/slide301.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210.png"/><Relationship Id="rId5" Type="http://schemas.openxmlformats.org/officeDocument/2006/relationships/notesSlide" Target="../notesSlides/notesSlide39.xml"/><Relationship Id="rId4" Type="http://schemas.openxmlformats.org/officeDocument/2006/relationships/slideLayout" Target="../slideLayouts/slideLayout852.xml"/></Relationships>
</file>

<file path=ppt/slides/_rels/slide302.xml.rels><?xml version="1.0" encoding="UTF-8" standalone="yes"?>
<Relationships xmlns="http://schemas.openxmlformats.org/package/2006/relationships"><Relationship Id="rId8" Type="http://schemas.openxmlformats.org/officeDocument/2006/relationships/hyperlink" Target="https://people.inf.ethz.ch/omutlu/pub/CROW-DRAM-substrate-for-performance-energy-reliability_isca19-poster.pptx" TargetMode="External"/><Relationship Id="rId13" Type="http://schemas.openxmlformats.org/officeDocument/2006/relationships/image" Target="../media/image208.png"/><Relationship Id="rId3" Type="http://schemas.openxmlformats.org/officeDocument/2006/relationships/hyperlink" Target="http://iscaconf.org/isca2019/" TargetMode="External"/><Relationship Id="rId7" Type="http://schemas.openxmlformats.org/officeDocument/2006/relationships/hyperlink" Target="https://people.inf.ethz.ch/omutlu/pub/CROW-DRAM-substrate-for-performance-energy-reliability_isca19-lightning-talk.pdf" TargetMode="External"/><Relationship Id="rId12" Type="http://schemas.openxmlformats.org/officeDocument/2006/relationships/hyperlink" Target="https://github.com/CMU-SAFARI/CROW"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ROW-DRAM-substrate-for-performance-energy-reliability_isca19-lightning-talk.pptx" TargetMode="External"/><Relationship Id="rId11" Type="http://schemas.openxmlformats.org/officeDocument/2006/relationships/hyperlink" Target="https://www.youtube.com/watch?v=FckbkwW1u_E" TargetMode="External"/><Relationship Id="rId5" Type="http://schemas.openxmlformats.org/officeDocument/2006/relationships/hyperlink" Target="https://people.inf.ethz.ch/omutlu/pub/CROW-DRAM-substrate-for-performance-energy-reliability_isca19-talk.pdf" TargetMode="External"/><Relationship Id="rId10" Type="http://schemas.openxmlformats.org/officeDocument/2006/relationships/hyperlink" Target="https://www.youtube.com/watch?v=8Ml5sz63Jbc" TargetMode="External"/><Relationship Id="rId4" Type="http://schemas.openxmlformats.org/officeDocument/2006/relationships/hyperlink" Target="https://people.inf.ethz.ch/omutlu/pub/CROW-DRAM-substrate-for-performance-energy-reliability_isca19-talk.pptx" TargetMode="External"/><Relationship Id="rId9" Type="http://schemas.openxmlformats.org/officeDocument/2006/relationships/hyperlink" Target="https://people.inf.ethz.ch/omutlu/pub/CROW-DRAM-substrate-for-performance-energy-reliability_isca19-poster.pdf" TargetMode="External"/></Relationships>
</file>

<file path=ppt/slides/_rels/slide303.xml.rels><?xml version="1.0" encoding="UTF-8" standalone="yes"?>
<Relationships xmlns="http://schemas.openxmlformats.org/package/2006/relationships"><Relationship Id="rId8" Type="http://schemas.openxmlformats.org/officeDocument/2006/relationships/hyperlink" Target="https://www.youtube.com/watch?v=L3Y1eOF9C7U"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CLR-DRAM_capacity-latency-reconfigurable-DRAM_isca20-lightning-talk.pdf" TargetMode="External"/><Relationship Id="rId2" Type="http://schemas.openxmlformats.org/officeDocument/2006/relationships/hyperlink" Target="https://people.inf.ethz.ch/omutlu/pub/CLR-DRAM_capacity-latency-reconfigurable-DRAM_isca20.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LR-DRAM_capacity-latency-reconfigurable-DRAM_isca20-lightning-talk.pptx" TargetMode="External"/><Relationship Id="rId5" Type="http://schemas.openxmlformats.org/officeDocument/2006/relationships/hyperlink" Target="https://people.inf.ethz.ch/omutlu/pub/CLR-DRAM_capacity-latency-reconfigurable-DRAM_isca20-talk.pdf" TargetMode="External"/><Relationship Id="rId10" Type="http://schemas.openxmlformats.org/officeDocument/2006/relationships/image" Target="../media/image216.png"/><Relationship Id="rId4" Type="http://schemas.openxmlformats.org/officeDocument/2006/relationships/hyperlink" Target="https://people.inf.ethz.ch/omutlu/pub/CLR-DRAM_capacity-latency-reconfigurable-DRAM_isca20-talk.pptx" TargetMode="External"/><Relationship Id="rId9" Type="http://schemas.openxmlformats.org/officeDocument/2006/relationships/hyperlink" Target="https://www.youtube.com/watch?v=zg1RO9uaymY" TargetMode="Externa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30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40.xml"/><Relationship Id="rId1" Type="http://schemas.openxmlformats.org/officeDocument/2006/relationships/slideLayout" Target="../slideLayouts/slideLayout862.xml"/><Relationship Id="rId5" Type="http://schemas.openxmlformats.org/officeDocument/2006/relationships/image" Target="../media/image219.jpeg"/><Relationship Id="rId4" Type="http://schemas.openxmlformats.org/officeDocument/2006/relationships/image" Target="../media/image218.jpeg"/></Relationships>
</file>

<file path=ppt/slides/_rels/slide30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41.xml"/><Relationship Id="rId1" Type="http://schemas.openxmlformats.org/officeDocument/2006/relationships/slideLayout" Target="../slideLayouts/slideLayout864.xml"/></Relationships>
</file>

<file path=ppt/slides/_rels/slide30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42.xml"/><Relationship Id="rId1" Type="http://schemas.openxmlformats.org/officeDocument/2006/relationships/slideLayout" Target="../slideLayouts/slideLayout864.xml"/></Relationships>
</file>

<file path=ppt/slides/_rels/slide30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43.xml"/><Relationship Id="rId1" Type="http://schemas.openxmlformats.org/officeDocument/2006/relationships/slideLayout" Target="../slideLayouts/slideLayout864.xml"/></Relationships>
</file>

<file path=ppt/slides/_rels/slide30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44.xml"/><Relationship Id="rId1" Type="http://schemas.openxmlformats.org/officeDocument/2006/relationships/slideLayout" Target="../slideLayouts/slideLayout864.xml"/><Relationship Id="rId4" Type="http://schemas.openxmlformats.org/officeDocument/2006/relationships/image" Target="../media/image221.png"/></Relationships>
</file>

<file path=ppt/slides/_rels/slide31.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53.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52.png"/><Relationship Id="rId1" Type="http://schemas.openxmlformats.org/officeDocument/2006/relationships/slideLayout" Target="../slideLayouts/slideLayout731.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310.xml.rels><?xml version="1.0" encoding="UTF-8" standalone="yes"?>
<Relationships xmlns="http://schemas.openxmlformats.org/package/2006/relationships"><Relationship Id="rId8" Type="http://schemas.openxmlformats.org/officeDocument/2006/relationships/hyperlink" Target="https://www.youtube.com/watch?v=L3Y1eOF9C7U"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CLR-DRAM_capacity-latency-reconfigurable-DRAM_isca20-lightning-talk.pdf" TargetMode="External"/><Relationship Id="rId2" Type="http://schemas.openxmlformats.org/officeDocument/2006/relationships/hyperlink" Target="https://people.inf.ethz.ch/omutlu/pub/CLR-DRAM_capacity-latency-reconfigurable-DRAM_isca20.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LR-DRAM_capacity-latency-reconfigurable-DRAM_isca20-lightning-talk.pptx" TargetMode="External"/><Relationship Id="rId5" Type="http://schemas.openxmlformats.org/officeDocument/2006/relationships/hyperlink" Target="https://people.inf.ethz.ch/omutlu/pub/CLR-DRAM_capacity-latency-reconfigurable-DRAM_isca20-talk.pdf" TargetMode="External"/><Relationship Id="rId10" Type="http://schemas.openxmlformats.org/officeDocument/2006/relationships/image" Target="../media/image216.png"/><Relationship Id="rId4" Type="http://schemas.openxmlformats.org/officeDocument/2006/relationships/hyperlink" Target="https://people.inf.ethz.ch/omutlu/pub/CLR-DRAM_capacity-latency-reconfigurable-DRAM_isca20-talk.pptx" TargetMode="External"/><Relationship Id="rId9" Type="http://schemas.openxmlformats.org/officeDocument/2006/relationships/hyperlink" Target="https://www.youtube.com/watch?v=zg1RO9uaymY" TargetMode="External"/></Relationships>
</file>

<file path=ppt/slides/_rels/slide311.xml.rels><?xml version="1.0" encoding="UTF-8" standalone="yes"?>
<Relationships xmlns="http://schemas.openxmlformats.org/package/2006/relationships"><Relationship Id="rId3" Type="http://schemas.openxmlformats.org/officeDocument/2006/relationships/hyperlink" Target="https://dac.com/" TargetMode="External"/><Relationship Id="rId2" Type="http://schemas.openxmlformats.org/officeDocument/2006/relationships/hyperlink" Target="https://people.inf.ethz.ch/omutlu/pub/VRL-DRAM_reduced-refresh-latency_dac18.pdf" TargetMode="External"/><Relationship Id="rId1" Type="http://schemas.openxmlformats.org/officeDocument/2006/relationships/slideLayout" Target="../slideLayouts/slideLayout2.xml"/><Relationship Id="rId4" Type="http://schemas.openxmlformats.org/officeDocument/2006/relationships/image" Target="../media/image222.png"/></Relationships>
</file>

<file path=ppt/slides/_rels/slide312.xml.rels><?xml version="1.0" encoding="UTF-8" standalone="yes"?>
<Relationships xmlns="http://schemas.openxmlformats.org/package/2006/relationships"><Relationship Id="rId3" Type="http://schemas.openxmlformats.org/officeDocument/2006/relationships/hyperlink" Target="http://hpca20.ece.ufl.edu/" TargetMode="External"/><Relationship Id="rId7" Type="http://schemas.openxmlformats.org/officeDocument/2006/relationships/image" Target="../media/image223.png"/><Relationship Id="rId2" Type="http://schemas.openxmlformats.org/officeDocument/2006/relationships/hyperlink" Target="http://users.ece.cmu.edu/~omutlu/pub/dram-access-refresh-parallelization_hpca14.pdf" TargetMode="External"/><Relationship Id="rId1" Type="http://schemas.openxmlformats.org/officeDocument/2006/relationships/slideLayout" Target="../slideLayouts/slideLayout13.xml"/><Relationship Id="rId6" Type="http://schemas.openxmlformats.org/officeDocument/2006/relationships/hyperlink" Target="http://users.ece.cmu.edu/~omutlu/pub/dram-access-refresh-parallelization_chang_hpca14-talk.pdf" TargetMode="External"/><Relationship Id="rId5" Type="http://schemas.openxmlformats.org/officeDocument/2006/relationships/hyperlink" Target="http://users.ece.cmu.edu/~omutlu/pub/dram-access-refresh-parallelization_chang_hpca14-talk.pptx" TargetMode="External"/><Relationship Id="rId4" Type="http://schemas.openxmlformats.org/officeDocument/2006/relationships/hyperlink" Target="http://users.ece.cmu.edu/~omutlu/pub/dram-access-refresh-parallelization_hpca14-summary.pdf" TargetMode="External"/></Relationships>
</file>

<file path=ppt/slides/_rels/slide313.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hyperlink" Target="http://users.ece.cmu.edu/~omutlu/pub/liu_isca12_talk.pdf" TargetMode="External"/></Relationships>
</file>

<file path=ppt/slides/_rels/slide314.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224.png"/></Relationships>
</file>

<file path=ppt/slides/_rels/slide315.xml.rels><?xml version="1.0" encoding="UTF-8" standalone="yes"?>
<Relationships xmlns="http://schemas.openxmlformats.org/package/2006/relationships"><Relationship Id="rId8" Type="http://schemas.openxmlformats.org/officeDocument/2006/relationships/hyperlink" Target="https://github.com/CMU-SAFARI/VAMPIRE" TargetMode="External"/><Relationship Id="rId3" Type="http://schemas.openxmlformats.org/officeDocument/2006/relationships/hyperlink" Target="http://www.sigmetrics.org/sigmetrics2018/" TargetMode="External"/><Relationship Id="rId7" Type="http://schemas.openxmlformats.org/officeDocument/2006/relationships/hyperlink" Target="https://people.inf.ethz.ch/omutlu/pub/VAMPIRE-DRAM-power-characterization-and-modeling_sigmetrics18-talk.pdf" TargetMode="External"/><Relationship Id="rId2" Type="http://schemas.openxmlformats.org/officeDocument/2006/relationships/hyperlink" Target="https://people.inf.ethz.ch/omutlu/pub/VAMPIRE-DRAM-power-characterization-and-modeling_sigmetrics18_pomacs18-twocolumn.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VAMPIRE-DRAM-power-characterization-and-modeling_sigmetrics18-talk.pptx" TargetMode="External"/><Relationship Id="rId5" Type="http://schemas.openxmlformats.org/officeDocument/2006/relationships/hyperlink" Target="https://people.inf.ethz.ch/omutlu/pub/VAMPIRE-DRAM-power-characterization-and-modeling_sigmetrics18_pomacs18.pdf" TargetMode="External"/><Relationship Id="rId4" Type="http://schemas.openxmlformats.org/officeDocument/2006/relationships/hyperlink" Target="https://people.inf.ethz.ch/omutlu/pub/VAMPIRE-DRAM-power-characterization-and-modeling_sigmetrics18-abstract.pdf" TargetMode="External"/><Relationship Id="rId9" Type="http://schemas.openxmlformats.org/officeDocument/2006/relationships/image" Target="../media/image225.png"/></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31.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765.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github.com/CMU-SAFARI/SoftMC" TargetMode="External"/><Relationship Id="rId1" Type="http://schemas.openxmlformats.org/officeDocument/2006/relationships/slideLayout" Target="../slideLayouts/slideLayout76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31.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82.xml"/></Relationships>
</file>

<file path=ppt/slides/_rels/slide37.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0.xml"/><Relationship Id="rId1" Type="http://schemas.openxmlformats.org/officeDocument/2006/relationships/slideLayout" Target="../slideLayouts/slideLayout74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626.xml"/><Relationship Id="rId5" Type="http://schemas.openxmlformats.org/officeDocument/2006/relationships/hyperlink" Target="http://users.ece.cmu.edu/~omutlu/pub/dram-row-hammer_isca14.pdf" TargetMode="Externa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xml"/><Relationship Id="rId1" Type="http://schemas.openxmlformats.org/officeDocument/2006/relationships/slideLayout" Target="../slideLayouts/slideLayout626.xml"/><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6.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2.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5.png"/><Relationship Id="rId1" Type="http://schemas.openxmlformats.org/officeDocument/2006/relationships/slideLayout" Target="../slideLayouts/slideLayout753.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ieeexplore.ieee.org/xpl/RecentIssue.jsp?punumber=43"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60.xml"/><Relationship Id="rId5" Type="http://schemas.openxmlformats.org/officeDocument/2006/relationships/image" Target="../media/image66.png"/><Relationship Id="rId4" Type="http://schemas.openxmlformats.org/officeDocument/2006/relationships/hyperlink" Target="https://arxiv.org/pdf/1904.09724.pdf"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67.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49.xml"/></Relationships>
</file>

<file path=ppt/slides/_rels/slide46.xml.rels><?xml version="1.0" encoding="UTF-8" standalone="yes"?>
<Relationships xmlns="http://schemas.openxmlformats.org/package/2006/relationships"><Relationship Id="rId8" Type="http://schemas.openxmlformats.org/officeDocument/2006/relationships/hyperlink" Target="https://www.vusec.net/projects/trrespass/" TargetMode="External"/><Relationship Id="rId3" Type="http://schemas.openxmlformats.org/officeDocument/2006/relationships/hyperlink" Target="https://www.ieee-security.org/TC/SP2020/" TargetMode="External"/><Relationship Id="rId7" Type="http://schemas.openxmlformats.org/officeDocument/2006/relationships/hyperlink" Target="https://github.com/vusec/trrespass" TargetMode="External"/><Relationship Id="rId2" Type="http://schemas.openxmlformats.org/officeDocument/2006/relationships/hyperlink" Target="https://people.inf.ethz.ch/omutlu/pub/rowhammer-TRRespass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u2C0prK-w7Q" TargetMode="External"/><Relationship Id="rId5" Type="http://schemas.openxmlformats.org/officeDocument/2006/relationships/hyperlink" Target="https://people.inf.ethz.ch/omutlu/pub/rowhammer-TRRespass_ieee_security_privacy20-talk.pdf" TargetMode="External"/><Relationship Id="rId4" Type="http://schemas.openxmlformats.org/officeDocument/2006/relationships/hyperlink" Target="https://people.inf.ethz.ch/omutlu/pub/rowhammer-TRRespass_ieee_security_privacy20-talk.pptx" TargetMode="External"/><Relationship Id="rId9"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hyperlink" Target="https://www.ieee-security.org/TC/SP2020/" TargetMode="External"/><Relationship Id="rId7" Type="http://schemas.openxmlformats.org/officeDocument/2006/relationships/image" Target="../media/image69.png"/><Relationship Id="rId2" Type="http://schemas.openxmlformats.org/officeDocument/2006/relationships/hyperlink" Target="https://people.inf.ethz.ch/omutlu/pub/rowhammer-vulnerability-testing-methodology-for-cloud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XP1SvxmJoHE" TargetMode="External"/><Relationship Id="rId5" Type="http://schemas.openxmlformats.org/officeDocument/2006/relationships/hyperlink" Target="https://people.inf.ethz.ch/omutlu/pub/rowhammer-vulnerability-testing-methodology-for-cloud_ieee_security_privacy20-talk.pdf" TargetMode="External"/><Relationship Id="rId4" Type="http://schemas.openxmlformats.org/officeDocument/2006/relationships/hyperlink" Target="https://people.inf.ethz.ch/omutlu/pub/rowhammer-vulnerability-testing-methodology-for-cloud_ieee_security_privacy20-talk.pptx"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512.xml"/><Relationship Id="rId5" Type="http://schemas.openxmlformats.org/officeDocument/2006/relationships/image" Target="../media/image71.png"/><Relationship Id="rId4" Type="http://schemas.openxmlformats.org/officeDocument/2006/relationships/hyperlink" Target="http://users.ece.cmu.edu/~omutlu/pub/liu_isca12_talk.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512.xml"/><Relationship Id="rId6" Type="http://schemas.openxmlformats.org/officeDocument/2006/relationships/image" Target="../media/image72.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651.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hyperlink" Target="https://people.inf.ethz.ch/omutlu/pub/avatar-dram-refresh_dsn15.pdf" TargetMode="External"/><Relationship Id="rId7"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651.xml"/><Relationship Id="rId6" Type="http://schemas.openxmlformats.org/officeDocument/2006/relationships/hyperlink" Target="https://people.inf.ethz.ch/omutlu/pub/avatar-dram-refresh_dsn15-talk.pdf" TargetMode="External"/><Relationship Id="rId5" Type="http://schemas.openxmlformats.org/officeDocument/2006/relationships/hyperlink" Target="https://people.inf.ethz.ch/omutlu/pub/avatar-dram-refresh_dsn15-talk.pptx" TargetMode="External"/><Relationship Id="rId4" Type="http://schemas.openxmlformats.org/officeDocument/2006/relationships/hyperlink" Target="http://2015.dsn.org/"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651.xml"/><Relationship Id="rId6" Type="http://schemas.openxmlformats.org/officeDocument/2006/relationships/image" Target="../media/image75.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651.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76.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77.png"/><Relationship Id="rId1" Type="http://schemas.openxmlformats.org/officeDocument/2006/relationships/slideLayout" Target="../slideLayouts/slideLayout512.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github.com/CMU-SAFARI/EINSim" TargetMode="External"/><Relationship Id="rId3" Type="http://schemas.openxmlformats.org/officeDocument/2006/relationships/hyperlink" Target="http://2019.dsn.org/" TargetMode="External"/><Relationship Id="rId7" Type="http://schemas.openxmlformats.org/officeDocument/2006/relationships/hyperlink" Target="https://www.youtube.com/watch?v=YGWXRecr5QY" TargetMode="External"/><Relationship Id="rId2" Type="http://schemas.openxmlformats.org/officeDocument/2006/relationships/hyperlink" Target="https://people.inf.ethz.ch/omutlu/pub/EIN-understanding-and-modeling-in-DRAM-ECC_dsn19.pdf" TargetMode="External"/><Relationship Id="rId1" Type="http://schemas.openxmlformats.org/officeDocument/2006/relationships/slideLayout" Target="../slideLayouts/slideLayout637.xml"/><Relationship Id="rId6" Type="http://schemas.openxmlformats.org/officeDocument/2006/relationships/hyperlink" Target="https://youtu.be/_jYor0EQ16M" TargetMode="External"/><Relationship Id="rId5" Type="http://schemas.openxmlformats.org/officeDocument/2006/relationships/hyperlink" Target="https://people.inf.ethz.ch/omutlu/pub/EIN-understanding-and-modeling-in-DRAM-ECC_dsn19-talk.pdf" TargetMode="External"/><Relationship Id="rId4" Type="http://schemas.openxmlformats.org/officeDocument/2006/relationships/hyperlink" Target="https://people.inf.ethz.ch/omutlu/pub/EIN-understanding-and-modeling-in-DRAM-ECC_dsn19-talk.pptx" TargetMode="External"/><Relationship Id="rId9" Type="http://schemas.openxmlformats.org/officeDocument/2006/relationships/image" Target="../media/image78.png"/></Relationships>
</file>

<file path=ppt/slides/_rels/slide58.xml.rels><?xml version="1.0" encoding="UTF-8" standalone="yes"?>
<Relationships xmlns="http://schemas.openxmlformats.org/package/2006/relationships"><Relationship Id="rId8" Type="http://schemas.openxmlformats.org/officeDocument/2006/relationships/hyperlink" Target="https://www.youtube.com/watch?v=D97oAbCaJWk" TargetMode="External"/><Relationship Id="rId3" Type="http://schemas.openxmlformats.org/officeDocument/2006/relationships/hyperlink" Target="http://www.microarch.org/micro53/" TargetMode="External"/><Relationship Id="rId7" Type="http://schemas.openxmlformats.org/officeDocument/2006/relationships/hyperlink" Target="https://people.inf.ethz.ch/omutlu/pub/BEER-bit-exact-ECC-recovery_micro20-lightning-talk.pdf" TargetMode="External"/><Relationship Id="rId2" Type="http://schemas.openxmlformats.org/officeDocument/2006/relationships/hyperlink" Target="https://people.inf.ethz.ch/omutlu/pub/BEER-bit-exact-ECC-recovery_micro20.pdf" TargetMode="External"/><Relationship Id="rId1" Type="http://schemas.openxmlformats.org/officeDocument/2006/relationships/slideLayout" Target="../slideLayouts/slideLayout787.xml"/><Relationship Id="rId6" Type="http://schemas.openxmlformats.org/officeDocument/2006/relationships/hyperlink" Target="https://people.inf.ethz.ch/omutlu/pub/BEER-bit-exact-ECC-recovery_micro20-lightning-talk.pptx" TargetMode="External"/><Relationship Id="rId5" Type="http://schemas.openxmlformats.org/officeDocument/2006/relationships/hyperlink" Target="https://people.inf.ethz.ch/omutlu/pub/BEER-bit-exact-ECC-recovery_micro20-talk.pdf" TargetMode="External"/><Relationship Id="rId10" Type="http://schemas.openxmlformats.org/officeDocument/2006/relationships/image" Target="../media/image79.png"/><Relationship Id="rId4" Type="http://schemas.openxmlformats.org/officeDocument/2006/relationships/hyperlink" Target="https://people.inf.ethz.ch/omutlu/pubBEER-bit-exact-ECC-recovery_micro20-talk.pptx" TargetMode="External"/><Relationship Id="rId9" Type="http://schemas.openxmlformats.org/officeDocument/2006/relationships/hyperlink" Target="https://www.youtube.com/watch?v=hgSziiRTUY4"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60.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png"/><Relationship Id="rId1" Type="http://schemas.openxmlformats.org/officeDocument/2006/relationships/slideLayout" Target="../slideLayouts/slideLayout236.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40.png"/><Relationship Id="rId1" Type="http://schemas.openxmlformats.org/officeDocument/2006/relationships/slideLayout" Target="../slideLayouts/slideLayout236.xml"/><Relationship Id="rId6" Type="http://schemas.openxmlformats.org/officeDocument/2006/relationships/image" Target="../media/image41.tiff"/><Relationship Id="rId5" Type="http://schemas.openxmlformats.org/officeDocument/2006/relationships/image" Target="../media/image43.jpeg"/><Relationship Id="rId4" Type="http://schemas.openxmlformats.org/officeDocument/2006/relationships/image" Target="../media/image85.png"/></Relationships>
</file>

<file path=ppt/slides/_rels/slide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6.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36.xml"/></Relationships>
</file>

<file path=ppt/slides/_rels/slide75.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34.xml"/><Relationship Id="rId5" Type="http://schemas.openxmlformats.org/officeDocument/2006/relationships/image" Target="../media/image88.tiff"/><Relationship Id="rId4" Type="http://schemas.openxmlformats.org/officeDocument/2006/relationships/hyperlink" Target="https://people.inf.ethz.ch/omutlu/pub/mutlu_hpca03_talk.pdf"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36.xml"/></Relationships>
</file>

<file path=ppt/slides/_rels/slide77.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23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7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36.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31.png"/><Relationship Id="rId4" Type="http://schemas.openxmlformats.org/officeDocument/2006/relationships/image" Target="../media/image30.jpeg"/></Relationships>
</file>

<file path=ppt/slides/_rels/slide8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8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88.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346.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32.emf"/><Relationship Id="rId2" Type="http://schemas.openxmlformats.org/officeDocument/2006/relationships/slideLayout" Target="../slideLayouts/slideLayout45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3.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8.xml"/></Relationships>
</file>

<file path=ppt/slides/_rels/slide9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94.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94.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9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hyperlink" Target="http://hpca22.site.ac.upc.edu/" TargetMode="External"/><Relationship Id="rId7" Type="http://schemas.openxmlformats.org/officeDocument/2006/relationships/image" Target="../media/image95.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90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www.microarch.org/micro53/" TargetMode="External"/><Relationship Id="rId2" Type="http://schemas.openxmlformats.org/officeDocument/2006/relationships/hyperlink" Target="https://people.inf.ethz.ch/omutlu/pub/FIGARO-fine-grained-in-DRAM-data-relocation-and-caching_micro20.pdf" TargetMode="External"/><Relationship Id="rId1" Type="http://schemas.openxmlformats.org/officeDocument/2006/relationships/slideLayout" Target="../slideLayouts/slideLayout902.xml"/><Relationship Id="rId4" Type="http://schemas.openxmlformats.org/officeDocument/2006/relationships/image" Target="../media/image97.png"/></Relationships>
</file>

<file path=ppt/slides/_rels/slide98.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people.inf.ethz.ch/omutlu/pub/network-on-memory-data-copy_ieee-cal20.pdf" TargetMode="External"/><Relationship Id="rId1" Type="http://schemas.openxmlformats.org/officeDocument/2006/relationships/slideLayout" Target="../slideLayouts/slideLayout902.xml"/><Relationship Id="rId4" Type="http://schemas.openxmlformats.org/officeDocument/2006/relationships/image" Target="../media/image9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12 January 2021</a:t>
            </a:r>
          </a:p>
          <a:p>
            <a:r>
              <a:rPr lang="en-US" sz="2200" dirty="0"/>
              <a:t>SNU NPRC Seminar</a:t>
            </a:r>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91511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lvl="0">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lang="en-US" dirty="0">
                <a:hlinkClick r:id="rId2"/>
              </a:rPr>
              <a:t>Open arxiv.org</a:t>
            </a:r>
            <a:r>
              <a:rPr lang="en-US">
                <a:hlinkClick r:id="rId2"/>
              </a:rPr>
              <a:t> version</a:t>
            </a:r>
            <a:r>
              <a:rPr lang="en-US"/>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25491064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25728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192234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In-DRAM Bulk Bitwise AND/OR Operation</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FF0000"/>
                </a:solidFill>
              </a:rPr>
              <a:t>BULKAND A, B </a:t>
            </a:r>
            <a:r>
              <a:rPr lang="en-US" dirty="0">
                <a:solidFill>
                  <a:srgbClr val="FF0000"/>
                </a:solidFill>
                <a:sym typeface="Wingdings"/>
              </a:rPr>
              <a:t></a:t>
            </a:r>
            <a:r>
              <a:rPr lang="en-US" dirty="0">
                <a:solidFill>
                  <a:srgbClr val="FF0000"/>
                </a:solidFill>
              </a:rPr>
              <a:t> C </a:t>
            </a:r>
          </a:p>
          <a:p>
            <a:r>
              <a:rPr lang="en-US" dirty="0"/>
              <a:t>Semantics: Perform a bitwise AND of two rows A and B and store the result in row C</a:t>
            </a:r>
          </a:p>
          <a:p>
            <a:endParaRPr lang="en-US" dirty="0"/>
          </a:p>
          <a:p>
            <a:r>
              <a:rPr lang="en-US" dirty="0"/>
              <a:t>R0 – reserved zero row, R1 – reserved one row</a:t>
            </a:r>
          </a:p>
          <a:p>
            <a:r>
              <a:rPr lang="en-US" dirty="0"/>
              <a:t>D1, D2, D3 – Designated rows for triple activation</a:t>
            </a:r>
          </a:p>
          <a:p>
            <a:endParaRPr lang="en-US" dirty="0"/>
          </a:p>
          <a:p>
            <a:pPr marL="0" indent="0">
              <a:buNone/>
            </a:pPr>
            <a:r>
              <a:rPr lang="en-US" dirty="0"/>
              <a:t>1. RowClone  A  into  D1		</a:t>
            </a:r>
          </a:p>
          <a:p>
            <a:pPr marL="0" indent="0">
              <a:buNone/>
            </a:pPr>
            <a:r>
              <a:rPr lang="en-US" dirty="0"/>
              <a:t>2. RowClone  B  into  D2		</a:t>
            </a:r>
          </a:p>
          <a:p>
            <a:pPr marL="0" indent="0">
              <a:buNone/>
            </a:pPr>
            <a:r>
              <a:rPr lang="en-US" dirty="0"/>
              <a:t>3. RowClone  R0  into  D3		</a:t>
            </a:r>
          </a:p>
          <a:p>
            <a:pPr marL="0" indent="0">
              <a:buNone/>
            </a:pPr>
            <a:r>
              <a:rPr lang="en-US" dirty="0"/>
              <a:t>4. ACTIVATE  D1,D2,D3		</a:t>
            </a:r>
          </a:p>
          <a:p>
            <a:pPr marL="0" indent="0">
              <a:buNone/>
            </a:pPr>
            <a:r>
              <a:rPr lang="en-US" dirty="0"/>
              <a:t>5. RowClone  Result  into  C</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3569874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ahoma"/>
                <a:ea typeface="+mn-ea"/>
                <a:cs typeface="+mn-cs"/>
              </a:rPr>
              <a:t>Idea: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Feed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negated 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 the sense 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into a special row</a:t>
            </a:r>
          </a:p>
        </p:txBody>
      </p:sp>
    </p:spTree>
    <p:extLst>
      <p:ext uri="{BB962C8B-B14F-4D97-AF65-F5344CB8AC3E}">
        <p14:creationId xmlns:p14="http://schemas.microsoft.com/office/powerpoint/2010/main" val="1391523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Myriad Pro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2400" b="1" i="0" u="none" strike="noStrike" kern="1200" cap="none" spc="0" normalizeH="0" baseline="0" noProof="0">
              <a:ln>
                <a:noFill/>
              </a:ln>
              <a:solidFill>
                <a:srgbClr val="0070C0"/>
              </a:solidFill>
              <a:effectLst/>
              <a:uLnTx/>
              <a:uFillTx/>
              <a:latin typeface="Myriad Pro Cond"/>
              <a:ea typeface="+mn-ea"/>
              <a:cs typeface="+mn-cs"/>
            </a:endParaRPr>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Myriad Pro Cond"/>
                <a:ea typeface="+mn-ea"/>
                <a:cs typeface="+mn-cs"/>
              </a:rPr>
              <a:t>Seshadri+, “</a:t>
            </a:r>
            <a:r>
              <a:rPr kumimoji="0" lang="en-US" sz="1325" b="0" i="0" u="none" strike="noStrike" kern="1200" cap="none" spc="0" normalizeH="0" baseline="0" noProof="0" dirty="0">
                <a:ln>
                  <a:noFill/>
                </a:ln>
                <a:solidFill>
                  <a:srgbClr val="0000FF"/>
                </a:solidFill>
                <a:effectLst/>
                <a:uLnTx/>
                <a:uFillTx/>
                <a:latin typeface="Myriad Pro Cond"/>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Myriad Pro Cond"/>
                <a:ea typeface="+mn-ea"/>
                <a:cs typeface="+mn-cs"/>
              </a:rPr>
              <a:t>,” MICRO 2017.</a:t>
            </a:r>
          </a:p>
        </p:txBody>
      </p:sp>
    </p:spTree>
    <p:extLst>
      <p:ext uri="{BB962C8B-B14F-4D97-AF65-F5344CB8AC3E}">
        <p14:creationId xmlns:p14="http://schemas.microsoft.com/office/powerpoint/2010/main" val="21685025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263995878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85093"/>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933454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50642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272712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41055"/>
            <a:ext cx="9144000" cy="2092201"/>
          </a:xfrm>
          <a:prstGeom prst="rect">
            <a:avLst/>
          </a:prstGeom>
        </p:spPr>
      </p:pic>
    </p:spTree>
    <p:extLst>
      <p:ext uri="{BB962C8B-B14F-4D97-AF65-F5344CB8AC3E}">
        <p14:creationId xmlns:p14="http://schemas.microsoft.com/office/powerpoint/2010/main" val="3363952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55905253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hlinkClick r:id="rId2"/>
              </a:rPr>
              <a:t>"In-DRAM Bulk Bitwise Execution Engine"</a:t>
            </a:r>
            <a:r>
              <a:rPr lang="en-US" dirty="0"/>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5175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lstStyle/>
          <a:p>
            <a:r>
              <a:rPr lang="en-US" dirty="0"/>
              <a:t>Coming Up…</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1A2CC07-ABC8-6047-856D-10E0B6E8E521}"/>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111</a:t>
            </a:fld>
            <a:endParaRPr lang="en-US" altLang="en-US">
              <a:solidFill>
                <a:srgbClr val="000000"/>
              </a:solidFill>
            </a:endParaRPr>
          </a:p>
        </p:txBody>
      </p:sp>
      <p:pic>
        <p:nvPicPr>
          <p:cNvPr id="5" name="Picture 4">
            <a:extLst>
              <a:ext uri="{FF2B5EF4-FFF2-40B4-BE49-F238E27FC236}">
                <a16:creationId xmlns:a16="http://schemas.microsoft.com/office/drawing/2014/main" id="{0AFC24D0-9C8A-A14F-A594-6E7FBE683859}"/>
              </a:ext>
            </a:extLst>
          </p:cNvPr>
          <p:cNvPicPr>
            <a:picLocks noChangeAspect="1"/>
          </p:cNvPicPr>
          <p:nvPr/>
        </p:nvPicPr>
        <p:blipFill>
          <a:blip r:embed="rId2"/>
          <a:stretch>
            <a:fillRect/>
          </a:stretch>
        </p:blipFill>
        <p:spPr>
          <a:xfrm>
            <a:off x="106004" y="2492896"/>
            <a:ext cx="8931992" cy="1872208"/>
          </a:xfrm>
          <a:prstGeom prst="rect">
            <a:avLst/>
          </a:prstGeom>
        </p:spPr>
      </p:pic>
    </p:spTree>
    <p:extLst>
      <p:ext uri="{BB962C8B-B14F-4D97-AF65-F5344CB8AC3E}">
        <p14:creationId xmlns:p14="http://schemas.microsoft.com/office/powerpoint/2010/main" val="2915716063"/>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52400"/>
            <a:ext cx="8915400" cy="1066800"/>
          </a:xfrm>
        </p:spPr>
        <p:txBody>
          <a:bodyPr/>
          <a:lstStyle/>
          <a:p>
            <a:r>
              <a:rPr lang="en-US" sz="3600" dirty="0"/>
              <a:t>RowClone &amp; Bitwise Ops in Real DRAM Chips</a:t>
            </a:r>
          </a:p>
        </p:txBody>
      </p:sp>
      <p:sp>
        <p:nvSpPr>
          <p:cNvPr id="3" name="Content Placeholder 2">
            <a:extLst>
              <a:ext uri="{FF2B5EF4-FFF2-40B4-BE49-F238E27FC236}">
                <a16:creationId xmlns:a16="http://schemas.microsoft.com/office/drawing/2014/main" id="{DB1A4443-2E98-764F-908C-81448DD075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9823F975-6B05-DB49-A430-E7125413BB12}"/>
              </a:ext>
            </a:extLst>
          </p:cNvPr>
          <p:cNvPicPr>
            <a:picLocks noChangeAspect="1"/>
          </p:cNvPicPr>
          <p:nvPr/>
        </p:nvPicPr>
        <p:blipFill>
          <a:blip r:embed="rId2"/>
          <a:stretch>
            <a:fillRect/>
          </a:stretch>
        </p:blipFill>
        <p:spPr>
          <a:xfrm>
            <a:off x="323850" y="2552700"/>
            <a:ext cx="8496300" cy="1752600"/>
          </a:xfrm>
          <a:prstGeom prst="rect">
            <a:avLst/>
          </a:prstGeom>
        </p:spPr>
      </p:pic>
      <p:sp>
        <p:nvSpPr>
          <p:cNvPr id="6" name="TextBox 5">
            <a:extLst>
              <a:ext uri="{FF2B5EF4-FFF2-40B4-BE49-F238E27FC236}">
                <a16:creationId xmlns:a16="http://schemas.microsoft.com/office/drawing/2014/main" id="{F3287F42-34EE-8942-A545-2BE0B4A6C8A7}"/>
              </a:ext>
            </a:extLst>
          </p:cNvPr>
          <p:cNvSpPr txBox="1"/>
          <p:nvPr/>
        </p:nvSpPr>
        <p:spPr>
          <a:xfrm>
            <a:off x="2036420" y="6400800"/>
            <a:ext cx="558358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https://parallel.princeton.edu/papers/micro19-gao.pdf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7285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DAC-13D7-7C42-A02F-3B3F2CF4A126}"/>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18D34E14-8BC1-B241-8615-904193121A7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93DC83-9774-E64A-AD3E-B41DC92FF4B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583527" y="6437671"/>
            <a:ext cx="62055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42951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67080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435696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79298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5051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77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3393227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p:txBody>
          <a:bodyPr/>
          <a:lstStyle/>
          <a:p>
            <a:r>
              <a:rPr lang="en-US" dirty="0"/>
              <a:t>Accelerating Genome Analysis</a:t>
            </a:r>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hlinkClick r:id="rId2"/>
              </a:rPr>
              <a:t>"Accelerating Genome Analysis: A Primer on an Ongoing Journey"</a:t>
            </a:r>
            <a:br>
              <a:rPr lang="en-US" sz="1700" dirty="0"/>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fld id="{323594FA-E141-4234-AE05-360401972BE7}" type="slidenum">
              <a:rPr lang="en-US" altLang="en-US" smtClean="0"/>
              <a:pPr/>
              <a:t>12</a:t>
            </a:fld>
            <a:endParaRPr lang="en-US" altLang="en-US"/>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402824150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034522661"/>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446413033"/>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187014257"/>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648433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151207296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8921002"/>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521426594"/>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348127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830153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077072"/>
            <a:ext cx="9144000" cy="2235200"/>
          </a:xfrm>
          <a:prstGeom prst="rect">
            <a:avLst/>
          </a:prstGeom>
        </p:spPr>
      </p:pic>
    </p:spTree>
    <p:extLst>
      <p:ext uri="{BB962C8B-B14F-4D97-AF65-F5344CB8AC3E}">
        <p14:creationId xmlns:p14="http://schemas.microsoft.com/office/powerpoint/2010/main" val="67774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err="1"/>
              <a:t>GenASM</a:t>
            </a:r>
            <a:r>
              <a:rPr lang="en-US" dirty="0"/>
              <a:t> Framework </a:t>
            </a:r>
            <a:r>
              <a:rPr lang="en-US" sz="30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hlinkClick r:id="rId2"/>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3385835822"/>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370778452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Four Important Workloads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61079976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317249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Simple PIM on Mobile Workloads</a:t>
            </a:r>
          </a:p>
        </p:txBody>
      </p:sp>
      <p:pic>
        <p:nvPicPr>
          <p:cNvPr id="26" name="Picture 2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execution time, on average, by 55.4% and 54.2%</a:t>
            </a:r>
          </a:p>
        </p:txBody>
      </p:sp>
    </p:spTree>
    <p:extLst>
      <p:ext uri="{BB962C8B-B14F-4D97-AF65-F5344CB8AC3E}">
        <p14:creationId xmlns:p14="http://schemas.microsoft.com/office/powerpoint/2010/main" val="18882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21808840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77586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92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12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Tree>
    <p:extLst>
      <p:ext uri="{BB962C8B-B14F-4D97-AF65-F5344CB8AC3E}">
        <p14:creationId xmlns:p14="http://schemas.microsoft.com/office/powerpoint/2010/main" val="335349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reduces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program runtime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Tree>
    <p:extLst>
      <p:ext uri="{BB962C8B-B14F-4D97-AF65-F5344CB8AC3E}">
        <p14:creationId xmlns:p14="http://schemas.microsoft.com/office/powerpoint/2010/main" val="417476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hlinkClick r:id="rId2"/>
              </a:rPr>
              <a:t>"Google Workloads for Consumer Devices: Mitigating Data Movement Bottlenecks"</a:t>
            </a:r>
            <a:br>
              <a:rPr lang="en-US" sz="1700" dirty="0"/>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Tree>
    <p:extLst>
      <p:ext uri="{BB962C8B-B14F-4D97-AF65-F5344CB8AC3E}">
        <p14:creationId xmlns:p14="http://schemas.microsoft.com/office/powerpoint/2010/main" val="2470500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790908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318418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07264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355876184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1086795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Accelerating Runahead Execution </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7286"/>
            <a:ext cx="9144000" cy="1705970"/>
          </a:xfrm>
          <a:prstGeom prst="rect">
            <a:avLst/>
          </a:prstGeom>
        </p:spPr>
      </p:pic>
    </p:spTree>
    <p:extLst>
      <p:ext uri="{BB962C8B-B14F-4D97-AF65-F5344CB8AC3E}">
        <p14:creationId xmlns:p14="http://schemas.microsoft.com/office/powerpoint/2010/main" val="3853280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0817-03A2-C34C-B4FF-641735F423A3}"/>
              </a:ext>
            </a:extLst>
          </p:cNvPr>
          <p:cNvSpPr>
            <a:spLocks noGrp="1"/>
          </p:cNvSpPr>
          <p:nvPr>
            <p:ph type="title"/>
          </p:nvPr>
        </p:nvSpPr>
        <p:spPr/>
        <p:txBody>
          <a:bodyPr/>
          <a:lstStyle/>
          <a:p>
            <a:r>
              <a:rPr lang="en-US" dirty="0"/>
              <a:t>Accelerating Climate Modeling</a:t>
            </a:r>
          </a:p>
        </p:txBody>
      </p:sp>
      <p:sp>
        <p:nvSpPr>
          <p:cNvPr id="3" name="Content Placeholder 2">
            <a:extLst>
              <a:ext uri="{FF2B5EF4-FFF2-40B4-BE49-F238E27FC236}">
                <a16:creationId xmlns:a16="http://schemas.microsoft.com/office/drawing/2014/main" id="{FF97D5AB-D164-6C40-81B7-4D0DC0DCDB1F}"/>
              </a:ext>
            </a:extLst>
          </p:cNvPr>
          <p:cNvSpPr>
            <a:spLocks noGrp="1"/>
          </p:cNvSpPr>
          <p:nvPr>
            <p:ph idx="1"/>
          </p:nvPr>
        </p:nvSpPr>
        <p:spPr>
          <a:xfrm>
            <a:off x="228600" y="1047974"/>
            <a:ext cx="8610600" cy="5195664"/>
          </a:xfrm>
        </p:spPr>
        <p:txBody>
          <a:bodyPr/>
          <a:lstStyle/>
          <a:p>
            <a:r>
              <a:rPr lang="en-US" sz="1800" dirty="0"/>
              <a:t>Gagandeep Singh, </a:t>
            </a:r>
            <a:r>
              <a:rPr lang="en-US" sz="1800" dirty="0" err="1"/>
              <a:t>Dionysios</a:t>
            </a:r>
            <a:r>
              <a:rPr lang="en-US" sz="1800" dirty="0"/>
              <a:t> Diamantopoulos, Christoph </a:t>
            </a:r>
            <a:r>
              <a:rPr lang="en-US" sz="1800" dirty="0" err="1"/>
              <a:t>Hagleitner</a:t>
            </a:r>
            <a:r>
              <a:rPr lang="en-US" sz="1800" dirty="0"/>
              <a:t>, Juan Gómez-Luna, Sander </a:t>
            </a:r>
            <a:r>
              <a:rPr lang="en-US" sz="1800" dirty="0" err="1"/>
              <a:t>Stuijk</a:t>
            </a:r>
            <a:r>
              <a:rPr lang="en-US" sz="1800" dirty="0"/>
              <a:t>, Onur Mutlu, and Henk </a:t>
            </a:r>
            <a:r>
              <a:rPr lang="en-US" sz="1800" dirty="0" err="1"/>
              <a:t>Corporaal</a:t>
            </a:r>
            <a:r>
              <a:rPr lang="en-US" sz="1800" dirty="0"/>
              <a:t>,</a:t>
            </a:r>
            <a:br>
              <a:rPr lang="en-US" sz="1800" dirty="0"/>
            </a:br>
            <a:r>
              <a:rPr lang="en-US" sz="1800" b="1" dirty="0">
                <a:hlinkClick r:id="rId2"/>
              </a:rPr>
              <a:t>"NERO: A Near High-Bandwidth Memory Stencil Accelerator for Weather Prediction Modeling"</a:t>
            </a:r>
            <a:br>
              <a:rPr lang="en-US" sz="1800" dirty="0"/>
            </a:br>
            <a:r>
              <a:rPr lang="en-US" sz="1800" i="1" dirty="0"/>
              <a:t>Proceedings of the </a:t>
            </a:r>
            <a:r>
              <a:rPr lang="en-US" sz="1800" i="1" dirty="0">
                <a:hlinkClick r:id="rId3"/>
              </a:rPr>
              <a:t>30th International Conference on Field-Programmable Logic and Applications</a:t>
            </a:r>
            <a:r>
              <a:rPr lang="en-US" sz="1800" i="1" dirty="0"/>
              <a:t> (</a:t>
            </a:r>
            <a:r>
              <a:rPr lang="en-US" sz="1800" b="1" i="1" dirty="0"/>
              <a:t>FPL</a:t>
            </a:r>
            <a:r>
              <a:rPr lang="en-US" sz="1800" i="1" dirty="0"/>
              <a:t>)</a:t>
            </a:r>
            <a:r>
              <a:rPr lang="en-US" sz="1800" dirty="0"/>
              <a:t>, Gothenburg, Sweden, September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(23 minutes)]</a:t>
            </a:r>
            <a:br>
              <a:rPr lang="en-US" sz="1800" dirty="0"/>
            </a:br>
            <a:r>
              <a:rPr lang="en-US" sz="1800" b="1" i="1" dirty="0">
                <a:solidFill>
                  <a:srgbClr val="FF0000"/>
                </a:solidFill>
              </a:rPr>
              <a:t>Nominated for the Stamatis </a:t>
            </a:r>
            <a:r>
              <a:rPr lang="en-US" sz="1800" b="1" i="1" dirty="0" err="1">
                <a:solidFill>
                  <a:srgbClr val="FF0000"/>
                </a:solidFill>
              </a:rPr>
              <a:t>Vassiliadis</a:t>
            </a:r>
            <a:r>
              <a:rPr lang="en-US" sz="1800" b="1" i="1" dirty="0">
                <a:solidFill>
                  <a:srgbClr val="FF0000"/>
                </a:solidFill>
              </a:rPr>
              <a:t> Memorial Award.</a:t>
            </a:r>
            <a:endParaRPr lang="en-US" sz="1800" dirty="0">
              <a:solidFill>
                <a:srgbClr val="FF0000"/>
              </a:solidFill>
            </a:endParaRPr>
          </a:p>
          <a:p>
            <a:pPr marL="0" indent="0">
              <a:buNone/>
            </a:pPr>
            <a:endParaRPr lang="en-US" sz="1800" dirty="0"/>
          </a:p>
        </p:txBody>
      </p:sp>
      <p:sp>
        <p:nvSpPr>
          <p:cNvPr id="4" name="Slide Number Placeholder 3">
            <a:extLst>
              <a:ext uri="{FF2B5EF4-FFF2-40B4-BE49-F238E27FC236}">
                <a16:creationId xmlns:a16="http://schemas.microsoft.com/office/drawing/2014/main" id="{B3646032-3F84-E645-B1B4-D58327053A75}"/>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147</a:t>
            </a:fld>
            <a:endParaRPr lang="en-US" altLang="en-US">
              <a:solidFill>
                <a:srgbClr val="000000"/>
              </a:solidFill>
            </a:endParaRPr>
          </a:p>
        </p:txBody>
      </p:sp>
      <p:pic>
        <p:nvPicPr>
          <p:cNvPr id="5" name="Picture 4">
            <a:extLst>
              <a:ext uri="{FF2B5EF4-FFF2-40B4-BE49-F238E27FC236}">
                <a16:creationId xmlns:a16="http://schemas.microsoft.com/office/drawing/2014/main" id="{C3DC074A-85EF-0B47-B149-14C939DA56F0}"/>
              </a:ext>
            </a:extLst>
          </p:cNvPr>
          <p:cNvPicPr>
            <a:picLocks noChangeAspect="1"/>
          </p:cNvPicPr>
          <p:nvPr/>
        </p:nvPicPr>
        <p:blipFill>
          <a:blip r:embed="rId9"/>
          <a:stretch>
            <a:fillRect/>
          </a:stretch>
        </p:blipFill>
        <p:spPr>
          <a:xfrm>
            <a:off x="187036" y="4503738"/>
            <a:ext cx="8686800" cy="1739900"/>
          </a:xfrm>
          <a:prstGeom prst="rect">
            <a:avLst/>
          </a:prstGeom>
        </p:spPr>
      </p:pic>
    </p:spTree>
    <p:extLst>
      <p:ext uri="{BB962C8B-B14F-4D97-AF65-F5344CB8AC3E}">
        <p14:creationId xmlns:p14="http://schemas.microsoft.com/office/powerpoint/2010/main" val="689807694"/>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Approximate String Matching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hlinkClick r:id="rId2"/>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976275402"/>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Time Series Analysis</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a:t>Ivan Fernandez, Ricardo </a:t>
            </a:r>
            <a:r>
              <a:rPr lang="en-US" sz="1800" dirty="0" err="1"/>
              <a:t>Quislant</a:t>
            </a:r>
            <a:r>
              <a:rPr lang="en-US" sz="1800" dirty="0"/>
              <a:t>, Christina </a:t>
            </a:r>
            <a:r>
              <a:rPr lang="en-US" sz="1800" dirty="0" err="1"/>
              <a:t>Giannoula</a:t>
            </a:r>
            <a:r>
              <a:rPr lang="en-US" sz="1800" dirty="0"/>
              <a:t>, Mohammed Alser, Juan Gómez-Luna, </a:t>
            </a:r>
            <a:r>
              <a:rPr lang="en-US" sz="1800" dirty="0" err="1"/>
              <a:t>Eladio</a:t>
            </a:r>
            <a:r>
              <a:rPr lang="en-US" sz="1800" dirty="0"/>
              <a:t> Gutiérrez, Oscar Plata, and Onur Mutlu,</a:t>
            </a:r>
            <a:br>
              <a:rPr lang="en-US" sz="1800" dirty="0"/>
            </a:br>
            <a:r>
              <a:rPr lang="en-US" sz="1800" b="1" dirty="0">
                <a:hlinkClick r:id="rId2"/>
              </a:rPr>
              <a:t>"NATSA: A Near-Data Processing Accelerator for Time Series Analysis"</a:t>
            </a:r>
            <a:br>
              <a:rPr lang="en-US" sz="1800" dirty="0"/>
            </a:br>
            <a:r>
              <a:rPr lang="en-US" sz="1800" i="1" dirty="0"/>
              <a:t>Proceedings of the </a:t>
            </a:r>
            <a:r>
              <a:rPr lang="en-US" sz="1800" i="1" dirty="0">
                <a:hlinkClick r:id="rId3"/>
              </a:rPr>
              <a:t>38th IEEE International Conference on Computer Design</a:t>
            </a:r>
            <a:r>
              <a:rPr lang="en-US" sz="1800" i="1" dirty="0"/>
              <a:t> (</a:t>
            </a:r>
            <a:r>
              <a:rPr lang="en-US" sz="1800" b="1" i="1" dirty="0"/>
              <a:t>ICCD</a:t>
            </a:r>
            <a:r>
              <a:rPr lang="en-US" sz="1800" i="1" dirty="0"/>
              <a:t>)</a:t>
            </a:r>
            <a:r>
              <a:rPr lang="en-US" sz="1800" dirty="0"/>
              <a:t>, Virtual, October 2020.</a:t>
            </a:r>
            <a:br>
              <a:rPr lang="en-US" sz="1800" dirty="0"/>
            </a:br>
            <a:endParaRPr lang="en-US" sz="1800" dirty="0"/>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149</a:t>
            </a:fld>
            <a:endParaRPr lang="en-US" altLang="en-US">
              <a:solidFill>
                <a:srgbClr val="000000"/>
              </a:solidFill>
            </a:endParaRPr>
          </a:p>
        </p:txBody>
      </p:sp>
      <p:pic>
        <p:nvPicPr>
          <p:cNvPr id="5" name="Picture 4">
            <a:extLst>
              <a:ext uri="{FF2B5EF4-FFF2-40B4-BE49-F238E27FC236}">
                <a16:creationId xmlns:a16="http://schemas.microsoft.com/office/drawing/2014/main" id="{21FC5C2D-5A3C-4C43-8C1A-7654AE258E7B}"/>
              </a:ext>
            </a:extLst>
          </p:cNvPr>
          <p:cNvPicPr>
            <a:picLocks noChangeAspect="1"/>
          </p:cNvPicPr>
          <p:nvPr/>
        </p:nvPicPr>
        <p:blipFill>
          <a:blip r:embed="rId4"/>
          <a:stretch>
            <a:fillRect/>
          </a:stretch>
        </p:blipFill>
        <p:spPr>
          <a:xfrm>
            <a:off x="129251" y="3789040"/>
            <a:ext cx="8755925" cy="2002160"/>
          </a:xfrm>
          <a:prstGeom prst="rect">
            <a:avLst/>
          </a:prstGeom>
        </p:spPr>
      </p:pic>
    </p:spTree>
    <p:extLst>
      <p:ext uri="{BB962C8B-B14F-4D97-AF65-F5344CB8AC3E}">
        <p14:creationId xmlns:p14="http://schemas.microsoft.com/office/powerpoint/2010/main" val="296358055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
        <p:nvSpPr>
          <p:cNvPr id="10" name="AutoShape 25">
            <a:extLst>
              <a:ext uri="{FF2B5EF4-FFF2-40B4-BE49-F238E27FC236}">
                <a16:creationId xmlns:a16="http://schemas.microsoft.com/office/drawing/2014/main" id="{D9E911D2-E77B-FF4B-9489-176C3DB04621}"/>
              </a:ext>
            </a:extLst>
          </p:cNvPr>
          <p:cNvSpPr>
            <a:spLocks noChangeArrowheads="1"/>
          </p:cNvSpPr>
          <p:nvPr/>
        </p:nvSpPr>
        <p:spPr bwMode="auto">
          <a:xfrm>
            <a:off x="1475656" y="3862079"/>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58280" y="3658580"/>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971600" y="4446104"/>
            <a:ext cx="6408712"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498648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3653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340769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74902556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6" name="TextBox 5">
            <a:extLst>
              <a:ext uri="{FF2B5EF4-FFF2-40B4-BE49-F238E27FC236}">
                <a16:creationId xmlns:a16="http://schemas.microsoft.com/office/drawing/2014/main" id="{E30E1489-2504-5544-9A33-3BCA29FD8E85}"/>
              </a:ext>
            </a:extLst>
          </p:cNvPr>
          <p:cNvSpPr txBox="1"/>
          <p:nvPr/>
        </p:nvSpPr>
        <p:spPr>
          <a:xfrm>
            <a:off x="6068934" y="1776045"/>
            <a:ext cx="3102131"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47%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75985037"/>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
        <p:nvSpPr>
          <p:cNvPr id="14" name="TextBox 13">
            <a:extLst>
              <a:ext uri="{FF2B5EF4-FFF2-40B4-BE49-F238E27FC236}">
                <a16:creationId xmlns:a16="http://schemas.microsoft.com/office/drawing/2014/main" id="{7A3C68F6-D1BB-FB4D-9D7D-A06C6655FD93}"/>
              </a:ext>
            </a:extLst>
          </p:cNvPr>
          <p:cNvSpPr txBox="1"/>
          <p:nvPr/>
        </p:nvSpPr>
        <p:spPr>
          <a:xfrm>
            <a:off x="6804248" y="151709"/>
            <a:ext cx="2198038"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25%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545248266"/>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2724587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54425902"/>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1534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948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212154416"/>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strike="noStrike" kern="1200" cap="none" spc="0" normalizeH="0" baseline="0" noProof="0" dirty="0">
                <a:ln>
                  <a:noFill/>
                </a:ln>
                <a:solidFill>
                  <a:srgbClr val="000000"/>
                </a:solidFill>
                <a:effectLst/>
                <a:uLnTx/>
                <a:uFillTx/>
                <a:latin typeface="Tahoma"/>
                <a:ea typeface="+mn-ea"/>
                <a:cs typeface="+mn-cs"/>
              </a:rPr>
              <a:t>Onur Mutlu</a:t>
            </a:r>
            <a:r>
              <a:rPr kumimoji="0" lang="en-US" sz="1800" b="0" i="0" u="none" strike="noStrike" kern="1200" cap="none" spc="0" normalizeH="0" baseline="0" noProof="0" dirty="0">
                <a:ln>
                  <a:noFill/>
                </a:ln>
                <a:solidFill>
                  <a:srgbClr val="000000"/>
                </a:solidFill>
                <a:effectLst/>
                <a:uLnTx/>
                <a:uFillTx/>
                <a:latin typeface="Tahoma"/>
                <a:ea typeface="+mn-ea"/>
                <a:cs typeface="+mn-cs"/>
              </a:rPr>
              <a:t>,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3923258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3352166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99046145"/>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0" name="Rectangle 59"/>
          <p:cNvSpPr/>
          <p:nvPr/>
        </p:nvSpPr>
        <p:spPr>
          <a:xfrm>
            <a:off x="4820948" y="1813082"/>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34088949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Challenge 2:</a:t>
            </a:r>
            <a:r>
              <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 How should data be mapped to different 3D memory stacks?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9884452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2166648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 (I)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875887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Schedule Code? (II)</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1608792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How to Schedule Code? (III)</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7286"/>
            <a:ext cx="9144000" cy="1705970"/>
          </a:xfrm>
          <a:prstGeom prst="rect">
            <a:avLst/>
          </a:prstGeom>
        </p:spPr>
      </p:pic>
    </p:spTree>
    <p:extLst>
      <p:ext uri="{BB962C8B-B14F-4D97-AF65-F5344CB8AC3E}">
        <p14:creationId xmlns:p14="http://schemas.microsoft.com/office/powerpoint/2010/main" val="1832554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 (I)</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581128"/>
            <a:ext cx="9144000" cy="1080655"/>
          </a:xfrm>
          <a:prstGeom prst="rect">
            <a:avLst/>
          </a:prstGeom>
        </p:spPr>
      </p:pic>
    </p:spTree>
    <p:extLst>
      <p:ext uri="{BB962C8B-B14F-4D97-AF65-F5344CB8AC3E}">
        <p14:creationId xmlns:p14="http://schemas.microsoft.com/office/powerpoint/2010/main" val="465831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dirty="0"/>
              <a:t>How to Maintain Coherence? (II)</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a:t>
            </a:r>
            <a:r>
              <a:rPr lang="en-US" sz="2200" u="sng" dirty="0"/>
              <a:t>Onur Mutlu</a:t>
            </a:r>
            <a:r>
              <a:rPr lang="en-US" sz="2200" dirty="0"/>
              <a:t>,</a:t>
            </a:r>
            <a:br>
              <a:rPr lang="en-US" sz="2200" dirty="0"/>
            </a:br>
            <a:r>
              <a:rPr lang="en-US" sz="2200" b="1" dirty="0">
                <a:hlinkClick r:id="rId2"/>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1" y="3858574"/>
            <a:ext cx="9144000" cy="2405311"/>
          </a:xfrm>
          <a:prstGeom prst="rect">
            <a:avLst/>
          </a:prstGeom>
        </p:spPr>
      </p:pic>
    </p:spTree>
    <p:extLst>
      <p:ext uri="{BB962C8B-B14F-4D97-AF65-F5344CB8AC3E}">
        <p14:creationId xmlns:p14="http://schemas.microsoft.com/office/powerpoint/2010/main" val="943736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155323481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429000"/>
            <a:ext cx="9144000" cy="2854424"/>
          </a:xfrm>
          <a:prstGeom prst="rect">
            <a:avLst/>
          </a:prstGeom>
        </p:spPr>
      </p:pic>
    </p:spTree>
    <p:extLst>
      <p:ext uri="{BB962C8B-B14F-4D97-AF65-F5344CB8AC3E}">
        <p14:creationId xmlns:p14="http://schemas.microsoft.com/office/powerpoint/2010/main" val="2533853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https://github.com/CMU-SAFARI/ramulator-pim</a:t>
            </a:r>
            <a:endParaRPr lang="en-US" dirty="0"/>
          </a:p>
          <a:p>
            <a:pPr lvl="1"/>
            <a:r>
              <a:rPr lang="en-US" dirty="0">
                <a:hlinkClick r:id="rId3"/>
              </a:rPr>
              <a:t>https://github.com/CMU-SAFARI/ramulator</a:t>
            </a:r>
            <a:r>
              <a:rPr lang="en-US" dirty="0"/>
              <a:t> </a:t>
            </a:r>
          </a:p>
          <a:p>
            <a:pPr lvl="1"/>
            <a:r>
              <a:rPr lang="en-US" dirty="0"/>
              <a:t>[</a:t>
            </a:r>
            <a:r>
              <a:rPr lang="en-US" dirty="0">
                <a:hlinkClick r:id="rId2"/>
              </a:rPr>
              <a:t>Source Code for Ramulator-PIM</a:t>
            </a:r>
            <a:r>
              <a:rPr lang="en-US" dirty="0"/>
              <a:t>]</a:t>
            </a:r>
          </a:p>
          <a:p>
            <a:pPr marL="0" indent="0">
              <a:buNone/>
            </a:pPr>
            <a:br>
              <a:rPr lang="en-US" dirty="0"/>
            </a:b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4"/>
          <a:stretch>
            <a:fillRect/>
          </a:stretch>
        </p:blipFill>
        <p:spPr>
          <a:xfrm>
            <a:off x="0" y="4978236"/>
            <a:ext cx="9144000" cy="1190231"/>
          </a:xfrm>
          <a:prstGeom prst="rect">
            <a:avLst/>
          </a:prstGeom>
        </p:spPr>
      </p:pic>
    </p:spTree>
    <p:extLst>
      <p:ext uri="{BB962C8B-B14F-4D97-AF65-F5344CB8AC3E}">
        <p14:creationId xmlns:p14="http://schemas.microsoft.com/office/powerpoint/2010/main" val="22236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9587-F9D8-6741-B956-BFAB9D93F400}"/>
              </a:ext>
            </a:extLst>
          </p:cNvPr>
          <p:cNvSpPr>
            <a:spLocks noGrp="1"/>
          </p:cNvSpPr>
          <p:nvPr>
            <p:ph type="title"/>
          </p:nvPr>
        </p:nvSpPr>
        <p:spPr/>
        <p:txBody>
          <a:bodyPr/>
          <a:lstStyle/>
          <a:p>
            <a:r>
              <a:rPr lang="en-US" dirty="0"/>
              <a:t>Performance &amp; Energy Models for PIM</a:t>
            </a:r>
          </a:p>
        </p:txBody>
      </p:sp>
      <p:sp>
        <p:nvSpPr>
          <p:cNvPr id="3" name="Content Placeholder 2">
            <a:extLst>
              <a:ext uri="{FF2B5EF4-FFF2-40B4-BE49-F238E27FC236}">
                <a16:creationId xmlns:a16="http://schemas.microsoft.com/office/drawing/2014/main" id="{7075657E-B615-1746-8B69-D5C44D6FFEE3}"/>
              </a:ext>
            </a:extLst>
          </p:cNvPr>
          <p:cNvSpPr>
            <a:spLocks noGrp="1"/>
          </p:cNvSpPr>
          <p:nvPr>
            <p:ph idx="1"/>
          </p:nvPr>
        </p:nvSpPr>
        <p:spPr>
          <a:xfrm>
            <a:off x="228600" y="1052736"/>
            <a:ext cx="8915400" cy="5195664"/>
          </a:xfrm>
        </p:spPr>
        <p:txBody>
          <a:bodyPr/>
          <a:lstStyle/>
          <a:p>
            <a:r>
              <a:rPr lang="en-US" sz="2000" dirty="0"/>
              <a:t>Gagandeep Singh, Juan Gomez-Luna, Giovanni </a:t>
            </a:r>
            <a:r>
              <a:rPr lang="en-US" sz="2000" dirty="0" err="1"/>
              <a:t>Mariani</a:t>
            </a:r>
            <a:r>
              <a:rPr lang="en-US" sz="2000" dirty="0"/>
              <a:t>, Geraldo F. Oliveira, Stefano Corda, Sander </a:t>
            </a:r>
            <a:r>
              <a:rPr lang="en-US" sz="2000" dirty="0" err="1"/>
              <a:t>Stujik</a:t>
            </a:r>
            <a:r>
              <a:rPr lang="en-US" sz="2000" dirty="0"/>
              <a:t>, </a:t>
            </a:r>
            <a:r>
              <a:rPr lang="en-US" sz="2000" u="sng" dirty="0"/>
              <a:t>Onur Mutlu</a:t>
            </a:r>
            <a:r>
              <a:rPr lang="en-US" sz="2000" dirty="0"/>
              <a:t>, and Henk </a:t>
            </a:r>
            <a:r>
              <a:rPr lang="en-US" sz="2000" dirty="0" err="1"/>
              <a:t>Corporaal</a:t>
            </a:r>
            <a:r>
              <a:rPr lang="en-US" sz="2000" dirty="0"/>
              <a:t>,</a:t>
            </a:r>
            <a:br>
              <a:rPr lang="en-US" sz="2000" dirty="0"/>
            </a:br>
            <a:r>
              <a:rPr lang="en-US" sz="2000" b="1" dirty="0">
                <a:hlinkClick r:id="rId2"/>
              </a:rPr>
              <a:t>"NAPEL: Near-Memory Computing Application Performance Prediction via Ensemble Learning"</a:t>
            </a:r>
            <a:br>
              <a:rPr lang="en-US" sz="2000" dirty="0"/>
            </a:br>
            <a:r>
              <a:rPr lang="en-US" sz="2000" i="1" dirty="0"/>
              <a:t>Proceedings of the </a:t>
            </a:r>
            <a:r>
              <a:rPr lang="en-US" sz="2000" i="1" dirty="0">
                <a:hlinkClick r:id="rId3"/>
              </a:rPr>
              <a:t>56th Design Automation Conference</a:t>
            </a:r>
            <a:r>
              <a:rPr lang="en-US" sz="2000" i="1" dirty="0"/>
              <a:t> (</a:t>
            </a:r>
            <a:r>
              <a:rPr lang="en-US" sz="2000" b="1" i="1" dirty="0"/>
              <a:t>DAC</a:t>
            </a:r>
            <a:r>
              <a:rPr lang="en-US" sz="2000" i="1" dirty="0"/>
              <a:t>)</a:t>
            </a:r>
            <a:r>
              <a:rPr lang="en-US" sz="2000" dirty="0"/>
              <a:t>, Las Vegas, NV, USA, June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Poster (pptx)</a:t>
            </a:r>
            <a:r>
              <a:rPr lang="en-US" sz="2000" dirty="0"/>
              <a:t> </a:t>
            </a:r>
            <a:r>
              <a:rPr lang="en-US" sz="2000" dirty="0">
                <a:hlinkClick r:id="rId7"/>
              </a:rPr>
              <a:t>(pdf)</a:t>
            </a:r>
            <a:r>
              <a:rPr lang="en-US" sz="2000" dirty="0"/>
              <a:t>] </a:t>
            </a:r>
            <a:br>
              <a:rPr lang="en-US" sz="2000" dirty="0"/>
            </a:br>
            <a:r>
              <a:rPr lang="en-US" sz="2000" dirty="0"/>
              <a:t>[</a:t>
            </a:r>
            <a:r>
              <a:rPr lang="en-US" sz="2000" dirty="0">
                <a:hlinkClick r:id="rId8"/>
              </a:rPr>
              <a:t>Source Code for Ramulator-PIM</a:t>
            </a:r>
            <a:r>
              <a:rPr lang="en-US" sz="20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EF12DB1C-528D-CA4E-AED5-034253BE386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B8D7FD9-8A3E-AA46-BFAB-27FE3641E1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437112"/>
            <a:ext cx="9144000" cy="1573967"/>
          </a:xfrm>
          <a:prstGeom prst="rect">
            <a:avLst/>
          </a:prstGeom>
        </p:spPr>
      </p:pic>
    </p:spTree>
    <p:extLst>
      <p:ext uri="{BB962C8B-B14F-4D97-AF65-F5344CB8AC3E}">
        <p14:creationId xmlns:p14="http://schemas.microsoft.com/office/powerpoint/2010/main" val="1799829435"/>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1428474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912960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Exploiting Data to Design 		   	      Intelligent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11913446"/>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178</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algn="ctr"/>
            <a:r>
              <a:rPr lang="en-US" sz="3200" b="1" dirty="0">
                <a:solidFill>
                  <a:srgbClr val="0432FF"/>
                </a:solidFill>
              </a:rPr>
              <a:t>Can we design </a:t>
            </a:r>
          </a:p>
          <a:p>
            <a:pPr algn="ctr"/>
            <a:r>
              <a:rPr lang="en-US" sz="3200" b="1" dirty="0">
                <a:solidFill>
                  <a:srgbClr val="0432FF"/>
                </a:solidFill>
              </a:rPr>
              <a:t>fundamentally intelligent architectures?</a:t>
            </a:r>
          </a:p>
        </p:txBody>
      </p:sp>
    </p:spTree>
    <p:extLst>
      <p:ext uri="{BB962C8B-B14F-4D97-AF65-F5344CB8AC3E}">
        <p14:creationId xmlns:p14="http://schemas.microsoft.com/office/powerpoint/2010/main" val="2325526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179</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algn="ctr"/>
            <a:r>
              <a:rPr lang="en-US" sz="3200" b="1" dirty="0">
                <a:solidFill>
                  <a:srgbClr val="0432FF"/>
                </a:solidFill>
              </a:rPr>
              <a:t>How do we start?</a:t>
            </a:r>
          </a:p>
        </p:txBody>
      </p:sp>
    </p:spTree>
    <p:extLst>
      <p:ext uri="{BB962C8B-B14F-4D97-AF65-F5344CB8AC3E}">
        <p14:creationId xmlns:p14="http://schemas.microsoft.com/office/powerpoint/2010/main" val="2401043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Self-Optimizing </a:t>
            </a:r>
            <a:br>
              <a:rPr lang="en-US" sz="5000" dirty="0">
                <a:latin typeface="Garamond" charset="0"/>
              </a:rPr>
            </a:br>
            <a:r>
              <a:rPr lang="en-US" sz="5000" dirty="0">
                <a:latin typeface="Garamond" charset="0"/>
              </a:rPr>
              <a:t>Memory Controllers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47653709"/>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Controller</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2902740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dirty="0">
                <a:latin typeface="Garamond" charset="0"/>
              </a:rPr>
              <a:t>Why are Memory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1800" dirty="0">
                <a:latin typeface="Tahoma" charset="0"/>
                <a:ea typeface="ＭＳ Ｐゴシック" charset="0"/>
              </a:rPr>
              <a:t>There are many (50+) timing constraints in DRAM</a:t>
            </a:r>
          </a:p>
          <a:p>
            <a:pPr lvl="1"/>
            <a:r>
              <a:rPr lang="en-US" sz="1800" dirty="0" err="1">
                <a:latin typeface="Tahoma" charset="0"/>
                <a:ea typeface="ＭＳ Ｐゴシック" charset="0"/>
              </a:rPr>
              <a:t>tWTR</a:t>
            </a:r>
            <a:r>
              <a:rPr lang="en-US" sz="1800" dirty="0">
                <a:latin typeface="Tahoma" charset="0"/>
                <a:ea typeface="ＭＳ Ｐゴシック" charset="0"/>
              </a:rPr>
              <a:t>: Minimum number of cycles to wait before issuing a read command after a write command is issued</a:t>
            </a:r>
          </a:p>
          <a:p>
            <a:pPr lvl="1"/>
            <a:r>
              <a:rPr lang="en-US" sz="1800" dirty="0" err="1">
                <a:latin typeface="Tahoma" charset="0"/>
                <a:ea typeface="ＭＳ Ｐゴシック" charset="0"/>
              </a:rPr>
              <a:t>tRC</a:t>
            </a:r>
            <a:r>
              <a:rPr lang="en-US" sz="1800" dirty="0">
                <a:latin typeface="Tahoma" charset="0"/>
                <a:ea typeface="ＭＳ Ｐゴシック" charset="0"/>
              </a:rPr>
              <a:t>: Minimum number of cycles between the issuing of two consecutive activate commands to the same bank</a:t>
            </a:r>
          </a:p>
          <a:p>
            <a:pPr lvl="1"/>
            <a:r>
              <a:rPr lang="en-US" sz="18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1800" dirty="0">
                <a:latin typeface="Tahoma" charset="0"/>
                <a:ea typeface="ＭＳ Ｐゴシック" charset="0"/>
              </a:rPr>
              <a:t>Channels, banks, ranks, data bus, address bus, row buffers, …</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1800" dirty="0">
                <a:latin typeface="Tahoma" charset="0"/>
                <a:ea typeface="ＭＳ Ｐゴシック" charset="0"/>
              </a:rPr>
              <a:t>Reordering is not simple</a:t>
            </a:r>
          </a:p>
          <a:p>
            <a:pPr lvl="1"/>
            <a:r>
              <a:rPr lang="en-US" sz="1800" dirty="0">
                <a:latin typeface="Tahoma" charset="0"/>
                <a:ea typeface="ＭＳ Ｐゴシック" charset="0"/>
              </a:rPr>
              <a:t>Fairness and QoS needs complicates the scheduling problem</a:t>
            </a:r>
          </a:p>
          <a:p>
            <a:r>
              <a:rPr lang="en-US" sz="2000" dirty="0">
                <a:latin typeface="Tahoma" charset="0"/>
              </a:rPr>
              <a:t>… </a:t>
            </a:r>
            <a:endParaRPr lang="en-US" sz="2000" dirty="0">
              <a:latin typeface="Tahoma" charset="0"/>
              <a:ea typeface="ＭＳ Ｐゴシック" charset="0"/>
            </a:endParaRP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974421229"/>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solidFill>
                  <a:srgbClr val="006633"/>
                </a:solidFill>
                <a:latin typeface="Garamond" charset="0"/>
              </a:rPr>
              <a:t>Many Memory Timing Constraints</a:t>
            </a:r>
            <a:endParaRPr lang="en-US" dirty="0">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77988"/>
            <a:ext cx="9186863" cy="2005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9520701"/>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dirty="0">
                <a:latin typeface="Garamond" charset="0"/>
              </a:rPr>
              <a:t>Many Memory Timing Constraints</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276600"/>
            <a:ext cx="9144000" cy="294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30175564"/>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1"/>
            <a:ext cx="8964488" cy="1066800"/>
          </a:xfrm>
        </p:spPr>
        <p:txBody>
          <a:bodyPr/>
          <a:lstStyle/>
          <a:p>
            <a:r>
              <a:rPr lang="en-US" sz="3200" dirty="0"/>
              <a:t>Memory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31870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design a policy that maximizes performance,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1301041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3959315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1052513"/>
            <a:ext cx="8724900"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a14="http://schemas.microsoft.com/office/drawing/2010/main" xmlns="">
                <a:solidFill>
                  <a:srgbClr val="697986"/>
                </a:solidFill>
              </a14:hiddenFill>
            </a:ext>
            <a:ext uri="{91240B29-F687-4f45-9708-019B960494DF}">
              <a14:hiddenLine xmlns:a14="http://schemas.microsoft.com/office/drawing/2010/main" xmlns="" w="12700">
                <a:solidFill>
                  <a:srgbClr val="69798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2215879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a14="http://schemas.microsoft.com/office/drawing/2010/main" xmlns="">
                <a:solidFill>
                  <a:srgbClr val="697986"/>
                </a:solidFill>
              </a14:hiddenFill>
            </a:ext>
            <a:ext uri="{91240B29-F687-4f45-9708-019B960494DF}">
              <a14:hiddenLine xmlns:a14="http://schemas.microsoft.com/office/drawing/2010/main" xmlns="" w="12700">
                <a:solidFill>
                  <a:srgbClr val="69798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3089944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2508250"/>
            <a:ext cx="8255000" cy="408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64627637"/>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1403955175"/>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38" y="4567386"/>
            <a:ext cx="91440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013" y="1125538"/>
            <a:ext cx="9072562" cy="227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357949" y="3501008"/>
            <a:ext cx="83455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Tahoma"/>
                <a:ea typeface="+mn-ea"/>
                <a:cs typeface="+mn-cs"/>
              </a:rPr>
              <a:t>Large, robust performance improvements </a:t>
            </a:r>
            <a:br>
              <a:rPr kumimoji="0" lang="en-US" sz="3000" b="1" i="0" u="none" strike="noStrike" kern="1200" cap="none" spc="0" normalizeH="0" baseline="0" noProof="0" dirty="0">
                <a:ln>
                  <a:noFill/>
                </a:ln>
                <a:solidFill>
                  <a:srgbClr val="0432FF"/>
                </a:solidFill>
                <a:effectLst/>
                <a:uLnTx/>
                <a:uFillTx/>
                <a:latin typeface="Tahoma"/>
                <a:ea typeface="+mn-ea"/>
                <a:cs typeface="+mn-cs"/>
              </a:rPr>
            </a:br>
            <a:r>
              <a:rPr kumimoji="0" lang="en-US" sz="3000" b="1" i="0" u="none" strike="noStrike" kern="1200" cap="none" spc="0" normalizeH="0" baseline="0" noProof="0" dirty="0">
                <a:ln>
                  <a:noFill/>
                </a:ln>
                <a:solidFill>
                  <a:srgbClr val="0432FF"/>
                </a:solidFill>
                <a:effectLst/>
                <a:uLnTx/>
                <a:uFillTx/>
                <a:latin typeface="Tahoma"/>
                <a:ea typeface="+mn-ea"/>
                <a:cs typeface="+mn-cs"/>
              </a:rPr>
              <a:t>over many human-designed policies </a:t>
            </a:r>
          </a:p>
        </p:txBody>
      </p:sp>
    </p:spTree>
    <p:extLst>
      <p:ext uri="{BB962C8B-B14F-4D97-AF65-F5344CB8AC3E}">
        <p14:creationId xmlns:p14="http://schemas.microsoft.com/office/powerpoint/2010/main" val="1584585846"/>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a:t>
            </a:r>
            <a:r>
              <a:rPr lang="en-US" b="1" dirty="0">
                <a:solidFill>
                  <a:srgbClr val="FF0000"/>
                </a:solidFill>
              </a:rPr>
              <a:t>mindset</a:t>
            </a:r>
            <a:r>
              <a:rPr lang="en-US" dirty="0">
                <a:solidFill>
                  <a:srgbClr val="FF0000"/>
                </a:solidFill>
              </a:rPr>
              <a:t> and flow</a:t>
            </a:r>
          </a:p>
        </p:txBody>
      </p:sp>
      <p:sp>
        <p:nvSpPr>
          <p:cNvPr id="21811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975267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611313533"/>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3134018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564534389"/>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712595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a:t>
            </a:r>
            <a:r>
              <a:rPr lang="en-US" dirty="0">
                <a:solidFill>
                  <a:srgbClr val="0000FF"/>
                </a:solidFill>
              </a:rPr>
              <a:t>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a:defRPr/>
            </a:pPr>
            <a:fld id="{DA95AFC4-B67F-BC48-882B-8F3B14641016}" type="slidenum">
              <a:rPr lang="en-US" smtClean="0"/>
              <a:pPr>
                <a:defRPr/>
              </a:pPr>
              <a:t>198</a:t>
            </a:fld>
            <a:endParaRPr lang="en-US"/>
          </a:p>
        </p:txBody>
      </p:sp>
    </p:spTree>
    <p:extLst>
      <p:ext uri="{BB962C8B-B14F-4D97-AF65-F5344CB8AC3E}">
        <p14:creationId xmlns:p14="http://schemas.microsoft.com/office/powerpoint/2010/main" val="580245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Expressiveness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a:defRPr/>
            </a:pPr>
            <a:fld id="{DA95AFC4-B67F-BC48-882B-8F3B14641016}" type="slidenum">
              <a:rPr lang="en-US" smtClean="0"/>
              <a:pPr>
                <a:defRPr/>
              </a:pPr>
              <a:t>199</a:t>
            </a:fld>
            <a:endParaRPr lang="en-US"/>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283802869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20</a:t>
            </a:fld>
            <a:endParaRPr lang="en-US" altLang="en-US">
              <a:solidFill>
                <a:srgbClr val="000000"/>
              </a:solidFill>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a:defRPr/>
            </a:pPr>
            <a:fld id="{DA95AFC4-B67F-BC48-882B-8F3B14641016}" type="slidenum">
              <a:rPr lang="en-US" smtClean="0"/>
              <a:pPr>
                <a:defRPr/>
              </a:pPr>
              <a:t>200</a:t>
            </a:fld>
            <a:endParaRPr lang="en-US"/>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805305926"/>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Abhilasha</a:t>
            </a:r>
            <a:r>
              <a:rPr lang="en-US" sz="1700" dirty="0"/>
              <a:t> Jain, </a:t>
            </a:r>
            <a:r>
              <a:rPr lang="en-US" sz="1700" dirty="0" err="1"/>
              <a:t>Diptesh</a:t>
            </a:r>
            <a:r>
              <a:rPr lang="en-US" sz="1700" dirty="0"/>
              <a:t> Majumdar, Kevin Hsieh, Gennady Pekhimenko, </a:t>
            </a:r>
            <a:r>
              <a:rPr lang="en-US" sz="1700" dirty="0" err="1"/>
              <a:t>Eiman</a:t>
            </a:r>
            <a:r>
              <a:rPr lang="en-US" sz="1700" dirty="0"/>
              <a:t> Ebrahimi, Nastaran Hajinazar, Phillip B. Gibbons and Onur Mutlu,</a:t>
            </a:r>
            <a:br>
              <a:rPr lang="en-US" sz="1700" dirty="0"/>
            </a:br>
            <a:r>
              <a:rPr lang="en-US" sz="1700" b="1" dirty="0">
                <a:hlinkClick r:id="rId2"/>
              </a:rPr>
              <a:t>"A Case for Richer Cross-layer Abstractions: Bridging the Semantic Gap with Expressive Memory"</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201</a:t>
            </a:fld>
            <a:endParaRPr lang="en-US"/>
          </a:p>
        </p:txBody>
      </p:sp>
      <p:pic>
        <p:nvPicPr>
          <p:cNvPr id="5" name="Picture 4">
            <a:extLst>
              <a:ext uri="{FF2B5EF4-FFF2-40B4-BE49-F238E27FC236}">
                <a16:creationId xmlns:a16="http://schemas.microsoft.com/office/drawing/2014/main" id="{E145A992-0FE5-B446-A1A6-725FE0D3A7CF}"/>
              </a:ext>
            </a:extLst>
          </p:cNvPr>
          <p:cNvPicPr>
            <a:picLocks noChangeAspect="1"/>
          </p:cNvPicPr>
          <p:nvPr/>
        </p:nvPicPr>
        <p:blipFill>
          <a:blip r:embed="rId9"/>
          <a:stretch>
            <a:fillRect/>
          </a:stretch>
        </p:blipFill>
        <p:spPr>
          <a:xfrm>
            <a:off x="88842" y="4005064"/>
            <a:ext cx="9019662" cy="2186188"/>
          </a:xfrm>
          <a:prstGeom prst="rect">
            <a:avLst/>
          </a:prstGeom>
        </p:spPr>
      </p:pic>
    </p:spTree>
    <p:extLst>
      <p:ext uri="{BB962C8B-B14F-4D97-AF65-F5344CB8AC3E}">
        <p14:creationId xmlns:p14="http://schemas.microsoft.com/office/powerpoint/2010/main" val="2725547889"/>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6D52-A3A4-BB4C-95B5-D7873A3CAACD}"/>
              </a:ext>
            </a:extLst>
          </p:cNvPr>
          <p:cNvSpPr>
            <a:spLocks noGrp="1"/>
          </p:cNvSpPr>
          <p:nvPr>
            <p:ph type="title"/>
          </p:nvPr>
        </p:nvSpPr>
        <p:spPr/>
        <p:txBody>
          <a:bodyPr/>
          <a:lstStyle/>
          <a:p>
            <a:r>
              <a:rPr lang="en-US" dirty="0"/>
              <a:t>X-</a:t>
            </a:r>
            <a:r>
              <a:rPr lang="en-US" dirty="0" err="1"/>
              <a:t>MeM</a:t>
            </a:r>
            <a:r>
              <a:rPr lang="en-US" dirty="0"/>
              <a:t> Aids Many Optimizations</a:t>
            </a:r>
          </a:p>
        </p:txBody>
      </p:sp>
      <p:sp>
        <p:nvSpPr>
          <p:cNvPr id="3" name="Content Placeholder 2">
            <a:extLst>
              <a:ext uri="{FF2B5EF4-FFF2-40B4-BE49-F238E27FC236}">
                <a16:creationId xmlns:a16="http://schemas.microsoft.com/office/drawing/2014/main" id="{07CA2F28-2488-E747-BAA8-A1CAE698496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D2B23E-41F9-6F47-9E06-4386E4593C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107" y="958340"/>
            <a:ext cx="8323585" cy="5817110"/>
          </a:xfrm>
          <a:prstGeom prst="rect">
            <a:avLst/>
          </a:prstGeom>
        </p:spPr>
      </p:pic>
    </p:spTree>
    <p:extLst>
      <p:ext uri="{BB962C8B-B14F-4D97-AF65-F5344CB8AC3E}">
        <p14:creationId xmlns:p14="http://schemas.microsoft.com/office/powerpoint/2010/main" val="1820303585"/>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 for GPUs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Eiman</a:t>
            </a:r>
            <a:r>
              <a:rPr lang="en-US" sz="1700" dirty="0"/>
              <a:t> Ebrahimi, Kevin Hsieh, Phillip B. Gibbons and Onur Mutlu,</a:t>
            </a:r>
            <a:br>
              <a:rPr lang="en-US" sz="1700" dirty="0"/>
            </a:br>
            <a:r>
              <a:rPr lang="en-US" sz="1700" b="1" dirty="0">
                <a:hlinkClick r:id="rId2"/>
              </a:rPr>
              <a:t>"The Locality Descriptor: A Holistic Cross-Layer Abstraction to Express Data Locality in GPUs"</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203</a:t>
            </a:fld>
            <a:endParaRPr lang="en-US"/>
          </a:p>
        </p:txBody>
      </p:sp>
      <p:pic>
        <p:nvPicPr>
          <p:cNvPr id="6" name="Picture 5">
            <a:extLst>
              <a:ext uri="{FF2B5EF4-FFF2-40B4-BE49-F238E27FC236}">
                <a16:creationId xmlns:a16="http://schemas.microsoft.com/office/drawing/2014/main" id="{D7E19532-BD2E-4D40-9F98-09CE73A3DF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3949144"/>
            <a:ext cx="9144000" cy="1928128"/>
          </a:xfrm>
          <a:prstGeom prst="rect">
            <a:avLst/>
          </a:prstGeom>
        </p:spPr>
      </p:pic>
    </p:spTree>
    <p:extLst>
      <p:ext uri="{BB962C8B-B14F-4D97-AF65-F5344CB8AC3E}">
        <p14:creationId xmlns:p14="http://schemas.microsoft.com/office/powerpoint/2010/main" val="3030575167"/>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An Example: Hybrid Memory Management</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ahoma"/>
              </a:rPr>
              <a:t>SoC</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3998135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 Example: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7093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4187672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3585678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6CF7-8A7A-7F49-93EB-D1EB3265D4AB}"/>
              </a:ext>
            </a:extLst>
          </p:cNvPr>
          <p:cNvSpPr>
            <a:spLocks noGrp="1"/>
          </p:cNvSpPr>
          <p:nvPr>
            <p:ph type="title"/>
          </p:nvPr>
        </p:nvSpPr>
        <p:spPr/>
        <p:txBody>
          <a:bodyPr/>
          <a:lstStyle/>
          <a:p>
            <a:r>
              <a:rPr lang="en-US" dirty="0"/>
              <a:t>Another Example: EDEN for DNNs</a:t>
            </a:r>
          </a:p>
        </p:txBody>
      </p:sp>
      <p:sp>
        <p:nvSpPr>
          <p:cNvPr id="3" name="Content Placeholder 2">
            <a:extLst>
              <a:ext uri="{FF2B5EF4-FFF2-40B4-BE49-F238E27FC236}">
                <a16:creationId xmlns:a16="http://schemas.microsoft.com/office/drawing/2014/main" id="{CFEED0F3-2DF8-844D-8E32-56660BCA7F42}"/>
              </a:ext>
            </a:extLst>
          </p:cNvPr>
          <p:cNvSpPr>
            <a:spLocks noGrp="1"/>
          </p:cNvSpPr>
          <p:nvPr>
            <p:ph idx="1"/>
          </p:nvPr>
        </p:nvSpPr>
        <p:spPr/>
        <p:txBody>
          <a:bodyPr/>
          <a:lstStyle/>
          <a:p>
            <a:r>
              <a:rPr lang="en-US" dirty="0"/>
              <a:t>Deep Neural Network evaluation is very DRAM-intensive (especially for large networks)</a:t>
            </a:r>
          </a:p>
          <a:p>
            <a:endParaRPr lang="en-US" dirty="0"/>
          </a:p>
          <a:p>
            <a:pPr marL="0" indent="0">
              <a:buNone/>
            </a:pPr>
            <a:r>
              <a:rPr lang="en-US" dirty="0">
                <a:solidFill>
                  <a:srgbClr val="FF0000"/>
                </a:solidFill>
              </a:rPr>
              <a:t>1. Some data and layers in DNNs are very tolerant to errors</a:t>
            </a:r>
          </a:p>
          <a:p>
            <a:pPr marL="0" indent="0">
              <a:buNone/>
            </a:pPr>
            <a:endParaRPr lang="en-US" dirty="0"/>
          </a:p>
          <a:p>
            <a:pPr marL="0" indent="0">
              <a:buNone/>
            </a:pPr>
            <a:r>
              <a:rPr lang="en-US" dirty="0">
                <a:solidFill>
                  <a:srgbClr val="1A5712"/>
                </a:solidFill>
              </a:rPr>
              <a:t>2. Reduce DRAM latency and voltage on such data and layers</a:t>
            </a:r>
          </a:p>
          <a:p>
            <a:pPr marL="0" indent="0">
              <a:buNone/>
            </a:pPr>
            <a:endParaRPr lang="en-US" dirty="0"/>
          </a:p>
          <a:p>
            <a:pPr marL="0" indent="0">
              <a:buNone/>
            </a:pPr>
            <a:r>
              <a:rPr lang="en-US" dirty="0">
                <a:solidFill>
                  <a:srgbClr val="8C0000"/>
                </a:solidFill>
              </a:rPr>
              <a:t>3. While still achieving a user-specified DNN accuracy target by making training DRAM-error-aware</a:t>
            </a:r>
          </a:p>
          <a:p>
            <a:endParaRPr lang="en-US" dirty="0"/>
          </a:p>
          <a:p>
            <a:pPr marL="0" indent="0" algn="ctr">
              <a:buNone/>
            </a:pPr>
            <a:r>
              <a:rPr lang="en-US" b="1" dirty="0">
                <a:solidFill>
                  <a:srgbClr val="0000FF"/>
                </a:solidFill>
              </a:rPr>
              <a:t>Data-aware management of DRAM latency and voltage for Deep Neural Network Inference</a:t>
            </a:r>
          </a:p>
        </p:txBody>
      </p:sp>
      <p:sp>
        <p:nvSpPr>
          <p:cNvPr id="4" name="Slide Number Placeholder 3">
            <a:extLst>
              <a:ext uri="{FF2B5EF4-FFF2-40B4-BE49-F238E27FC236}">
                <a16:creationId xmlns:a16="http://schemas.microsoft.com/office/drawing/2014/main" id="{4B39E494-28EC-504C-A60C-18172219B2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1627740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5" name="Google Shape;625;p67"/>
          <p:cNvSpPr txBox="1">
            <a:spLocks noGrp="1"/>
          </p:cNvSpPr>
          <p:nvPr>
            <p:ph type="sldNum" idx="12"/>
          </p:nvPr>
        </p:nvSpPr>
        <p:spPr>
          <a:xfrm>
            <a:off x="8595301" y="6464399"/>
            <a:ext cx="548700" cy="393600"/>
          </a:xfrm>
          <a:prstGeom prst="rect">
            <a:avLst/>
          </a:prstGeom>
        </p:spPr>
        <p:txBody>
          <a:bodyPr spcFirstLastPara="1" wrap="square" lIns="91425" tIns="91425" rIns="91425" bIns="91425"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209</a:t>
            </a:fld>
            <a:endParaRPr kern="0">
              <a:solidFill>
                <a:srgbClr val="595959"/>
              </a:solidFill>
              <a:latin typeface="Arial"/>
              <a:cs typeface="Arial"/>
              <a:sym typeface="Arial"/>
            </a:endParaRPr>
          </a:p>
        </p:txBody>
      </p:sp>
      <p:pic>
        <p:nvPicPr>
          <p:cNvPr id="627" name="Google Shape;627;p67"/>
          <p:cNvPicPr preferRelativeResize="0"/>
          <p:nvPr/>
        </p:nvPicPr>
        <p:blipFill>
          <a:blip r:embed="rId3">
            <a:alphaModFix/>
          </a:blip>
          <a:stretch>
            <a:fillRect/>
          </a:stretch>
        </p:blipFill>
        <p:spPr>
          <a:xfrm>
            <a:off x="215206" y="1769834"/>
            <a:ext cx="8380095" cy="2647541"/>
          </a:xfrm>
          <a:prstGeom prst="rect">
            <a:avLst/>
          </a:prstGeom>
          <a:noFill/>
          <a:ln>
            <a:noFill/>
          </a:ln>
        </p:spPr>
      </p:pic>
      <p:sp>
        <p:nvSpPr>
          <p:cNvPr id="628" name="Google Shape;628;p67"/>
          <p:cNvSpPr txBox="1">
            <a:spLocks noGrp="1"/>
          </p:cNvSpPr>
          <p:nvPr>
            <p:ph type="body" idx="1"/>
          </p:nvPr>
        </p:nvSpPr>
        <p:spPr>
          <a:xfrm>
            <a:off x="150283" y="943578"/>
            <a:ext cx="8786379" cy="524951"/>
          </a:xfrm>
          <a:prstGeom prst="rect">
            <a:avLst/>
          </a:prstGeom>
        </p:spPr>
        <p:txBody>
          <a:bodyPr spcFirstLastPara="1" wrap="square" lIns="91425" tIns="91425" rIns="91425" bIns="91425" anchor="t" anchorCtr="0">
            <a:noAutofit/>
          </a:bodyPr>
          <a:lstStyle/>
          <a:p>
            <a:pPr marL="0" indent="0">
              <a:lnSpc>
                <a:spcPct val="100000"/>
              </a:lnSpc>
              <a:buNone/>
            </a:pPr>
            <a:r>
              <a:rPr lang="en" b="1" dirty="0">
                <a:solidFill>
                  <a:schemeClr val="dk1"/>
                </a:solidFill>
                <a:latin typeface="Cambria"/>
                <a:ea typeface="Cambria"/>
                <a:cs typeface="Cambria"/>
                <a:sym typeface="Cambria"/>
              </a:rPr>
              <a:t>Mapping example of ResNet-50</a:t>
            </a:r>
            <a:r>
              <a:rPr lang="en" b="1" dirty="0">
                <a:solidFill>
                  <a:srgbClr val="000000"/>
                </a:solidFill>
                <a:latin typeface="Cambria"/>
                <a:ea typeface="Cambria"/>
                <a:cs typeface="Cambria"/>
                <a:sym typeface="Cambria"/>
              </a:rPr>
              <a:t>:</a:t>
            </a:r>
            <a:endParaRPr b="1" dirty="0">
              <a:solidFill>
                <a:srgbClr val="000000"/>
              </a:solidFill>
              <a:latin typeface="Cambria"/>
              <a:ea typeface="Cambria"/>
              <a:cs typeface="Cambria"/>
              <a:sym typeface="Cambria"/>
            </a:endParaRPr>
          </a:p>
        </p:txBody>
      </p:sp>
      <p:sp>
        <p:nvSpPr>
          <p:cNvPr id="7" name="Google Shape;109;p19">
            <a:extLst>
              <a:ext uri="{FF2B5EF4-FFF2-40B4-BE49-F238E27FC236}">
                <a16:creationId xmlns:a16="http://schemas.microsoft.com/office/drawing/2014/main" id="{3BCE78A8-5D4F-D64C-81DC-F6E39F0741F1}"/>
              </a:ext>
            </a:extLst>
          </p:cNvPr>
          <p:cNvSpPr/>
          <p:nvPr/>
        </p:nvSpPr>
        <p:spPr>
          <a:xfrm>
            <a:off x="0" y="2"/>
            <a:ext cx="9144000" cy="811549"/>
          </a:xfrm>
          <a:prstGeom prst="rect">
            <a:avLst/>
          </a:prstGeom>
          <a:solidFill>
            <a:srgbClr val="D9EAD3"/>
          </a:solidFill>
          <a:ln>
            <a:noFill/>
          </a:ln>
        </p:spPr>
        <p:txBody>
          <a:bodyPr spcFirstLastPara="1" wrap="square" lIns="91425" tIns="91425" rIns="91425" bIns="91425" anchor="ctr" anchorCtr="0">
            <a:noAutofit/>
          </a:bodyPr>
          <a:lstStyle/>
          <a:p>
            <a:r>
              <a:rPr lang="en-US" sz="3200" b="1" dirty="0">
                <a:latin typeface="Cambria" panose="02040503050406030204" pitchFamily="18" charset="0"/>
              </a:rPr>
              <a:t>Example DNN Data Type to DRAM Mapping</a:t>
            </a:r>
          </a:p>
        </p:txBody>
      </p:sp>
      <p:pic>
        <p:nvPicPr>
          <p:cNvPr id="10" name="Google Shape;59;p13">
            <a:extLst>
              <a:ext uri="{FF2B5EF4-FFF2-40B4-BE49-F238E27FC236}">
                <a16:creationId xmlns:a16="http://schemas.microsoft.com/office/drawing/2014/main" id="{49DC5ECD-EFDF-0944-8D3D-42A5E5B8E176}"/>
              </a:ext>
            </a:extLst>
          </p:cNvPr>
          <p:cNvPicPr preferRelativeResize="0">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7276" y="6634352"/>
            <a:ext cx="677549" cy="130349"/>
          </a:xfrm>
          <a:prstGeom prst="rect">
            <a:avLst/>
          </a:prstGeom>
          <a:noFill/>
          <a:ln>
            <a:noFill/>
          </a:ln>
        </p:spPr>
      </p:pic>
      <p:sp>
        <p:nvSpPr>
          <p:cNvPr id="11" name="Google Shape;571;p61">
            <a:extLst>
              <a:ext uri="{FF2B5EF4-FFF2-40B4-BE49-F238E27FC236}">
                <a16:creationId xmlns:a16="http://schemas.microsoft.com/office/drawing/2014/main" id="{6FA00487-75FE-714D-A841-FD476F91319F}"/>
              </a:ext>
            </a:extLst>
          </p:cNvPr>
          <p:cNvSpPr txBox="1"/>
          <p:nvPr/>
        </p:nvSpPr>
        <p:spPr>
          <a:xfrm>
            <a:off x="215205" y="4252851"/>
            <a:ext cx="8786379" cy="1273012"/>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FF"/>
                </a:solidFill>
                <a:latin typeface="Cambria"/>
                <a:ea typeface="Cambria"/>
                <a:cs typeface="Cambria"/>
                <a:sym typeface="Cambria"/>
              </a:rPr>
              <a:t>Map more error-tolerant DNN layers </a:t>
            </a:r>
          </a:p>
          <a:p>
            <a:pPr marL="76198" algn="ctr" defTabSz="1219170">
              <a:lnSpc>
                <a:spcPct val="114000"/>
              </a:lnSpc>
              <a:buClr>
                <a:srgbClr val="000000"/>
              </a:buClr>
              <a:buSzPts val="2400"/>
            </a:pPr>
            <a:r>
              <a:rPr lang="en-US" sz="2667" kern="0" dirty="0">
                <a:solidFill>
                  <a:srgbClr val="FF0000"/>
                </a:solidFill>
                <a:latin typeface="Cambria"/>
                <a:ea typeface="Cambria"/>
                <a:cs typeface="Cambria"/>
                <a:sym typeface="Cambria"/>
              </a:rPr>
              <a:t>to DRAM partitions </a:t>
            </a:r>
            <a:r>
              <a:rPr lang="en-US" sz="2667" b="1" kern="0" dirty="0">
                <a:solidFill>
                  <a:srgbClr val="FF0000"/>
                </a:solidFill>
                <a:latin typeface="Cambria"/>
                <a:ea typeface="Cambria"/>
                <a:cs typeface="Cambria"/>
                <a:sym typeface="Cambria"/>
              </a:rPr>
              <a:t>with lower voltage/latency</a:t>
            </a:r>
          </a:p>
        </p:txBody>
      </p:sp>
      <p:sp>
        <p:nvSpPr>
          <p:cNvPr id="4" name="Oval 3">
            <a:extLst>
              <a:ext uri="{FF2B5EF4-FFF2-40B4-BE49-F238E27FC236}">
                <a16:creationId xmlns:a16="http://schemas.microsoft.com/office/drawing/2014/main" id="{4D7AE04A-9220-494C-B1F0-9D1B2DCF30EB}"/>
              </a:ext>
            </a:extLst>
          </p:cNvPr>
          <p:cNvSpPr/>
          <p:nvPr/>
        </p:nvSpPr>
        <p:spPr>
          <a:xfrm>
            <a:off x="2169194" y="3053176"/>
            <a:ext cx="364613" cy="370325"/>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000000"/>
                </a:solidFill>
                <a:latin typeface="Arial"/>
                <a:sym typeface="Arial"/>
              </a:rPr>
              <a:t>1</a:t>
            </a:r>
          </a:p>
        </p:txBody>
      </p:sp>
      <p:sp>
        <p:nvSpPr>
          <p:cNvPr id="13" name="Oval 12">
            <a:extLst>
              <a:ext uri="{FF2B5EF4-FFF2-40B4-BE49-F238E27FC236}">
                <a16:creationId xmlns:a16="http://schemas.microsoft.com/office/drawing/2014/main" id="{6BDBA303-B9BC-9347-A2C5-F3BD52862A08}"/>
              </a:ext>
            </a:extLst>
          </p:cNvPr>
          <p:cNvSpPr/>
          <p:nvPr/>
        </p:nvSpPr>
        <p:spPr>
          <a:xfrm>
            <a:off x="3880995" y="2601491"/>
            <a:ext cx="364613" cy="370325"/>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2</a:t>
            </a:r>
          </a:p>
        </p:txBody>
      </p:sp>
      <p:sp>
        <p:nvSpPr>
          <p:cNvPr id="14" name="Oval 13">
            <a:extLst>
              <a:ext uri="{FF2B5EF4-FFF2-40B4-BE49-F238E27FC236}">
                <a16:creationId xmlns:a16="http://schemas.microsoft.com/office/drawing/2014/main" id="{0D9A0732-D08D-0347-83AB-9542B8D45F9B}"/>
              </a:ext>
            </a:extLst>
          </p:cNvPr>
          <p:cNvSpPr/>
          <p:nvPr/>
        </p:nvSpPr>
        <p:spPr>
          <a:xfrm>
            <a:off x="5644226" y="2480074"/>
            <a:ext cx="364613" cy="370325"/>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3</a:t>
            </a:r>
          </a:p>
        </p:txBody>
      </p:sp>
      <p:sp>
        <p:nvSpPr>
          <p:cNvPr id="15" name="Oval 14">
            <a:extLst>
              <a:ext uri="{FF2B5EF4-FFF2-40B4-BE49-F238E27FC236}">
                <a16:creationId xmlns:a16="http://schemas.microsoft.com/office/drawing/2014/main" id="{6713410C-D9C2-AB42-B5EC-6E0D72C30270}"/>
              </a:ext>
            </a:extLst>
          </p:cNvPr>
          <p:cNvSpPr/>
          <p:nvPr/>
        </p:nvSpPr>
        <p:spPr>
          <a:xfrm>
            <a:off x="7371283" y="2280396"/>
            <a:ext cx="364613" cy="370325"/>
          </a:xfrm>
          <a:prstGeom prst="ellipse">
            <a:avLst/>
          </a:prstGeom>
          <a:solidFill>
            <a:srgbClr val="081C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4</a:t>
            </a:r>
          </a:p>
        </p:txBody>
      </p:sp>
      <p:sp>
        <p:nvSpPr>
          <p:cNvPr id="5" name="Rectangle 4">
            <a:extLst>
              <a:ext uri="{FF2B5EF4-FFF2-40B4-BE49-F238E27FC236}">
                <a16:creationId xmlns:a16="http://schemas.microsoft.com/office/drawing/2014/main" id="{86870D0F-D82B-6C41-9C97-B5BC74049CF6}"/>
              </a:ext>
            </a:extLst>
          </p:cNvPr>
          <p:cNvSpPr/>
          <p:nvPr/>
        </p:nvSpPr>
        <p:spPr>
          <a:xfrm>
            <a:off x="1758510" y="270179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&lt;2% BER</a:t>
            </a:r>
            <a:endParaRPr lang="en-US" sz="1867" kern="0" dirty="0">
              <a:solidFill>
                <a:srgbClr val="000000"/>
              </a:solidFill>
              <a:latin typeface="Arial"/>
              <a:cs typeface="Arial"/>
              <a:sym typeface="Arial"/>
            </a:endParaRPr>
          </a:p>
        </p:txBody>
      </p:sp>
      <p:sp>
        <p:nvSpPr>
          <p:cNvPr id="22" name="Rectangle 21">
            <a:extLst>
              <a:ext uri="{FF2B5EF4-FFF2-40B4-BE49-F238E27FC236}">
                <a16:creationId xmlns:a16="http://schemas.microsoft.com/office/drawing/2014/main" id="{F474518B-A4B8-CB44-8B10-FDDD86409945}"/>
              </a:ext>
            </a:extLst>
          </p:cNvPr>
          <p:cNvSpPr/>
          <p:nvPr/>
        </p:nvSpPr>
        <p:spPr>
          <a:xfrm>
            <a:off x="3385155" y="2232177"/>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&lt;5% BER</a:t>
            </a:r>
            <a:endParaRPr lang="en-US" sz="1867" kern="0" dirty="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45CB6589-1569-0F48-9749-33E96B6F8FDD}"/>
              </a:ext>
            </a:extLst>
          </p:cNvPr>
          <p:cNvSpPr/>
          <p:nvPr/>
        </p:nvSpPr>
        <p:spPr>
          <a:xfrm>
            <a:off x="5155586" y="2148409"/>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&lt;6% BER</a:t>
            </a:r>
            <a:endParaRPr lang="en-US" sz="1867" kern="0" dirty="0">
              <a:solidFill>
                <a:srgbClr val="000000"/>
              </a:solidFill>
              <a:latin typeface="Arial"/>
              <a:cs typeface="Arial"/>
              <a:sym typeface="Arial"/>
            </a:endParaRPr>
          </a:p>
        </p:txBody>
      </p:sp>
      <p:sp>
        <p:nvSpPr>
          <p:cNvPr id="24" name="Rectangle 23">
            <a:extLst>
              <a:ext uri="{FF2B5EF4-FFF2-40B4-BE49-F238E27FC236}">
                <a16:creationId xmlns:a16="http://schemas.microsoft.com/office/drawing/2014/main" id="{A2BB1C28-C771-9843-B1FF-40A448FE0B0A}"/>
              </a:ext>
            </a:extLst>
          </p:cNvPr>
          <p:cNvSpPr/>
          <p:nvPr/>
        </p:nvSpPr>
        <p:spPr>
          <a:xfrm>
            <a:off x="6875443" y="182190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&lt;8% BER</a:t>
            </a:r>
            <a:endParaRPr lang="en-US" sz="1867" kern="0" dirty="0">
              <a:solidFill>
                <a:srgbClr val="000000"/>
              </a:solidFill>
              <a:latin typeface="Arial"/>
              <a:cs typeface="Arial"/>
              <a:sym typeface="Arial"/>
            </a:endParaRPr>
          </a:p>
        </p:txBody>
      </p:sp>
      <p:sp>
        <p:nvSpPr>
          <p:cNvPr id="25" name="Google Shape;571;p61">
            <a:extLst>
              <a:ext uri="{FF2B5EF4-FFF2-40B4-BE49-F238E27FC236}">
                <a16:creationId xmlns:a16="http://schemas.microsoft.com/office/drawing/2014/main" id="{2167F442-27C0-7A42-AAB9-583DC0150870}"/>
              </a:ext>
            </a:extLst>
          </p:cNvPr>
          <p:cNvSpPr txBox="1"/>
          <p:nvPr/>
        </p:nvSpPr>
        <p:spPr>
          <a:xfrm>
            <a:off x="215205" y="5636018"/>
            <a:ext cx="8786379" cy="811549"/>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00"/>
                </a:solidFill>
                <a:latin typeface="Cambria"/>
                <a:ea typeface="Cambria"/>
                <a:cs typeface="Cambria"/>
                <a:sym typeface="Cambria"/>
              </a:rPr>
              <a:t>4 DRAM partitions </a:t>
            </a:r>
            <a:r>
              <a:rPr lang="en-US" sz="2667" kern="0" dirty="0">
                <a:solidFill>
                  <a:srgbClr val="000000"/>
                </a:solidFill>
                <a:latin typeface="Cambria"/>
                <a:ea typeface="Cambria"/>
                <a:cs typeface="Cambria"/>
                <a:sym typeface="Cambria"/>
              </a:rPr>
              <a:t>with different error rates</a:t>
            </a:r>
          </a:p>
        </p:txBody>
      </p:sp>
    </p:spTree>
    <p:extLst>
      <p:ext uri="{BB962C8B-B14F-4D97-AF65-F5344CB8AC3E}">
        <p14:creationId xmlns:p14="http://schemas.microsoft.com/office/powerpoint/2010/main" val="24662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3" grpId="0" animBg="1"/>
      <p:bldP spid="14" grpId="0" animBg="1"/>
      <p:bldP spid="15" grpId="0" animBg="1"/>
      <p:bldP spid="5" grpId="0"/>
      <p:bldP spid="22" grpId="0"/>
      <p:bldP spid="23" grpId="0"/>
      <p:bldP spid="24" grpId="0"/>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21</a:t>
            </a:fld>
            <a:endParaRPr lang="en-US" altLang="en-US">
              <a:solidFill>
                <a:srgbClr val="000000"/>
              </a:solidFill>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EDEN: Data-Aware Efficient DNN Inference</a:t>
            </a:r>
          </a:p>
        </p:txBody>
      </p:sp>
      <p:sp>
        <p:nvSpPr>
          <p:cNvPr id="3" name="Content Placeholder 2"/>
          <p:cNvSpPr>
            <a:spLocks noGrp="1"/>
          </p:cNvSpPr>
          <p:nvPr>
            <p:ph idx="1"/>
          </p:nvPr>
        </p:nvSpPr>
        <p:spPr>
          <a:xfrm>
            <a:off x="228600" y="980728"/>
            <a:ext cx="8807896" cy="5051648"/>
          </a:xfrm>
        </p:spPr>
        <p:txBody>
          <a:bodyPr/>
          <a:lstStyle/>
          <a:p>
            <a:r>
              <a:rPr lang="en-US" sz="2000" dirty="0"/>
              <a:t>Skanda </a:t>
            </a:r>
            <a:r>
              <a:rPr lang="en-US" sz="2000" dirty="0" err="1"/>
              <a:t>Koppula</a:t>
            </a:r>
            <a:r>
              <a:rPr lang="en-US" sz="2000" dirty="0"/>
              <a:t>, Lois </a:t>
            </a:r>
            <a:r>
              <a:rPr lang="en-US" sz="2000" dirty="0" err="1"/>
              <a:t>Orosa</a:t>
            </a:r>
            <a:r>
              <a:rPr lang="en-US" sz="2000" dirty="0"/>
              <a:t>, A. </a:t>
            </a:r>
            <a:r>
              <a:rPr lang="en-US" sz="2000" dirty="0" err="1"/>
              <a:t>Giray</a:t>
            </a:r>
            <a:r>
              <a:rPr lang="en-US" sz="2000" dirty="0"/>
              <a:t> </a:t>
            </a:r>
            <a:r>
              <a:rPr lang="en-US" sz="2000" dirty="0" err="1"/>
              <a:t>Yaglikci</a:t>
            </a:r>
            <a:r>
              <a:rPr lang="en-US" sz="2000" dirty="0"/>
              <a:t>, </a:t>
            </a:r>
            <a:r>
              <a:rPr lang="en-US" sz="2000" dirty="0" err="1"/>
              <a:t>Roknoddin</a:t>
            </a:r>
            <a:r>
              <a:rPr lang="en-US" sz="2000" dirty="0"/>
              <a:t> Azizi, Taha </a:t>
            </a:r>
            <a:r>
              <a:rPr lang="en-US" sz="2000" dirty="0" err="1"/>
              <a:t>Shahroodi</a:t>
            </a:r>
            <a:r>
              <a:rPr lang="en-US" sz="2000" dirty="0"/>
              <a:t>, Konstantinos </a:t>
            </a:r>
            <a:r>
              <a:rPr lang="en-US" sz="2000" dirty="0" err="1"/>
              <a:t>Kanellopoulos</a:t>
            </a:r>
            <a:r>
              <a:rPr lang="en-US" sz="2000" dirty="0"/>
              <a:t>, and Onur Mutlu,</a:t>
            </a:r>
            <a:br>
              <a:rPr lang="en-US" sz="2000" dirty="0"/>
            </a:br>
            <a:r>
              <a:rPr lang="en-US" sz="2000" b="1" dirty="0">
                <a:hlinkClick r:id="rId2"/>
              </a:rPr>
              <a:t>"EDEN: Enabling Energy-Efficient, High-Performance Deep Neural Network Inference Using Approximate DRAM"</a:t>
            </a:r>
            <a:br>
              <a:rPr lang="en-US" sz="2000" dirty="0"/>
            </a:br>
            <a:r>
              <a:rPr lang="en-US" sz="2000" i="1" dirty="0"/>
              <a:t>Proceedings of the </a:t>
            </a:r>
            <a:r>
              <a:rPr lang="en-US" sz="2000" i="1" dirty="0">
                <a:hlinkClick r:id="rId3"/>
              </a:rPr>
              <a:t>52nd International Symposium on Microarchitecture</a:t>
            </a:r>
            <a:r>
              <a:rPr lang="en-US" sz="2000" i="1" dirty="0"/>
              <a:t> (</a:t>
            </a:r>
            <a:r>
              <a:rPr lang="en-US" sz="2000" b="1" i="1" dirty="0"/>
              <a:t>MICRO</a:t>
            </a:r>
            <a:r>
              <a:rPr lang="en-US" sz="2000" i="1" dirty="0"/>
              <a:t>)</a:t>
            </a:r>
            <a:r>
              <a:rPr lang="en-US" sz="2000" dirty="0"/>
              <a:t>, Columbus, OH, USA, October 2019.</a:t>
            </a:r>
            <a:br>
              <a:rPr lang="en-US" sz="2000" dirty="0"/>
            </a:br>
            <a:r>
              <a:rPr lang="en-US" sz="2000" dirty="0"/>
              <a:t>[</a:t>
            </a:r>
            <a:r>
              <a:rPr lang="en-US" sz="2000" dirty="0">
                <a:hlinkClick r:id="rId4"/>
              </a:rPr>
              <a:t>Lightning Talk 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Video</a:t>
            </a:r>
            <a:r>
              <a:rPr lang="en-US" sz="2000" dirty="0"/>
              <a:t> (90 seconds)]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0E42FC0-77B3-B442-82F2-B805EFEC42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203576"/>
            <a:ext cx="9144000" cy="1828800"/>
          </a:xfrm>
          <a:prstGeom prst="rect">
            <a:avLst/>
          </a:prstGeom>
        </p:spPr>
      </p:pic>
    </p:spTree>
    <p:extLst>
      <p:ext uri="{BB962C8B-B14F-4D97-AF65-F5344CB8AC3E}">
        <p14:creationId xmlns:p14="http://schemas.microsoft.com/office/powerpoint/2010/main" val="2435817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AB44-5A91-FE45-AC17-96506CC6861F}"/>
              </a:ext>
            </a:extLst>
          </p:cNvPr>
          <p:cNvSpPr>
            <a:spLocks noGrp="1"/>
          </p:cNvSpPr>
          <p:nvPr>
            <p:ph type="title"/>
          </p:nvPr>
        </p:nvSpPr>
        <p:spPr/>
        <p:txBody>
          <a:bodyPr/>
          <a:lstStyle/>
          <a:p>
            <a:r>
              <a:rPr lang="en-US" dirty="0"/>
              <a:t>SMASH: SW/HW Indexing Acceleration</a:t>
            </a:r>
          </a:p>
        </p:txBody>
      </p:sp>
      <p:sp>
        <p:nvSpPr>
          <p:cNvPr id="3" name="Content Placeholder 2">
            <a:extLst>
              <a:ext uri="{FF2B5EF4-FFF2-40B4-BE49-F238E27FC236}">
                <a16:creationId xmlns:a16="http://schemas.microsoft.com/office/drawing/2014/main" id="{CA49CF32-39A0-6D45-B253-C5079FCA88CD}"/>
              </a:ext>
            </a:extLst>
          </p:cNvPr>
          <p:cNvSpPr>
            <a:spLocks noGrp="1"/>
          </p:cNvSpPr>
          <p:nvPr>
            <p:ph idx="1"/>
          </p:nvPr>
        </p:nvSpPr>
        <p:spPr>
          <a:xfrm>
            <a:off x="228600" y="1047974"/>
            <a:ext cx="8610600" cy="5195664"/>
          </a:xfrm>
        </p:spPr>
        <p:txBody>
          <a:bodyPr/>
          <a:lstStyle/>
          <a:p>
            <a:r>
              <a:rPr lang="en-US" sz="1800" dirty="0"/>
              <a:t>Konstantinos </a:t>
            </a:r>
            <a:r>
              <a:rPr lang="en-US" sz="1800" dirty="0" err="1"/>
              <a:t>Kanellopoulos</a:t>
            </a:r>
            <a:r>
              <a:rPr lang="en-US" sz="1800" dirty="0"/>
              <a:t>, Nandita Vijaykumar, Christina </a:t>
            </a:r>
            <a:r>
              <a:rPr lang="en-US" sz="1800" dirty="0" err="1"/>
              <a:t>Giannoula</a:t>
            </a:r>
            <a:r>
              <a:rPr lang="en-US" sz="1800" dirty="0"/>
              <a:t>, </a:t>
            </a:r>
            <a:r>
              <a:rPr lang="en-US" sz="1800" dirty="0" err="1"/>
              <a:t>Roknoddin</a:t>
            </a:r>
            <a:r>
              <a:rPr lang="en-US" sz="1800" dirty="0"/>
              <a:t> Azizi, Skanda </a:t>
            </a:r>
            <a:r>
              <a:rPr lang="en-US" sz="1800" dirty="0" err="1"/>
              <a:t>Koppula</a:t>
            </a:r>
            <a:r>
              <a:rPr lang="en-US" sz="1800" dirty="0"/>
              <a:t>, Nika Mansouri </a:t>
            </a:r>
            <a:r>
              <a:rPr lang="en-US" sz="1800" dirty="0" err="1"/>
              <a:t>Ghiasi</a:t>
            </a:r>
            <a:r>
              <a:rPr lang="en-US" sz="1800" dirty="0"/>
              <a:t>, Taha </a:t>
            </a:r>
            <a:r>
              <a:rPr lang="en-US" sz="1800" dirty="0" err="1"/>
              <a:t>Shahroodi</a:t>
            </a:r>
            <a:r>
              <a:rPr lang="en-US" sz="1800" dirty="0"/>
              <a:t>, Juan Gomez-Luna, and Onur Mutlu,</a:t>
            </a:r>
            <a:br>
              <a:rPr lang="en-US" sz="1800" dirty="0"/>
            </a:br>
            <a:r>
              <a:rPr lang="en-US" sz="1800" b="1" dirty="0">
                <a:hlinkClick r:id="rId2"/>
              </a:rPr>
              <a:t>"SMASH: Co-designing Software Compression and Hardware-Accelerated Indexing for Efficient Sparse Matrix Operations"</a:t>
            </a:r>
            <a:br>
              <a:rPr lang="en-US" sz="1800" dirty="0"/>
            </a:br>
            <a:r>
              <a:rPr lang="en-US" sz="1800" i="1" dirty="0"/>
              <a:t>Proceedings of the </a:t>
            </a:r>
            <a:r>
              <a:rPr lang="en-US" sz="1800" i="1" dirty="0">
                <a:hlinkClick r:id="rId3"/>
              </a:rPr>
              <a:t>52nd International Symposium on Microarchitecture</a:t>
            </a:r>
            <a:r>
              <a:rPr lang="en-US" sz="1800" i="1" dirty="0"/>
              <a:t> (</a:t>
            </a:r>
            <a:r>
              <a:rPr lang="en-US" sz="1800" b="1" i="1" dirty="0"/>
              <a:t>MICRO</a:t>
            </a:r>
            <a:r>
              <a:rPr lang="en-US" sz="1800" i="1" dirty="0"/>
              <a:t>)</a:t>
            </a:r>
            <a:r>
              <a:rPr lang="en-US" sz="1800" dirty="0"/>
              <a:t>, Columbus, OH, USA, October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Poster (pptx)</a:t>
            </a:r>
            <a:r>
              <a:rPr lang="en-US" sz="1800" dirty="0"/>
              <a:t> </a:t>
            </a:r>
            <a:r>
              <a:rPr lang="en-US" sz="1800" dirty="0">
                <a:hlinkClick r:id="rId9"/>
              </a:rPr>
              <a:t>(pdf)</a:t>
            </a:r>
            <a:r>
              <a:rPr lang="en-US" sz="1800" dirty="0"/>
              <a:t>]</a:t>
            </a:r>
            <a:br>
              <a:rPr lang="en-US" sz="1800" dirty="0"/>
            </a:br>
            <a:r>
              <a:rPr lang="en-US" sz="1800" dirty="0"/>
              <a:t>[</a:t>
            </a:r>
            <a:r>
              <a:rPr lang="en-US" sz="1800" dirty="0">
                <a:hlinkClick r:id="rId10"/>
              </a:rPr>
              <a:t>Lightning Talk Video</a:t>
            </a:r>
            <a:r>
              <a:rPr lang="en-US" sz="1800" dirty="0"/>
              <a:t> (90 seconds)]</a:t>
            </a:r>
            <a:br>
              <a:rPr lang="en-US" sz="1800" dirty="0"/>
            </a:br>
            <a:r>
              <a:rPr lang="en-US" sz="1800" dirty="0"/>
              <a:t>[</a:t>
            </a:r>
            <a:r>
              <a:rPr lang="en-US" sz="1800" dirty="0">
                <a:hlinkClick r:id="rId11"/>
              </a:rPr>
              <a:t>Full Talk Lecture</a:t>
            </a:r>
            <a:r>
              <a:rPr lang="en-US" sz="1800" dirty="0"/>
              <a:t> (30 minutes)]</a:t>
            </a:r>
          </a:p>
          <a:p>
            <a:pPr marL="0" indent="0">
              <a:buNone/>
            </a:pPr>
            <a:endParaRPr lang="en-US" sz="1800" dirty="0"/>
          </a:p>
        </p:txBody>
      </p:sp>
      <p:sp>
        <p:nvSpPr>
          <p:cNvPr id="4" name="Slide Number Placeholder 3">
            <a:extLst>
              <a:ext uri="{FF2B5EF4-FFF2-40B4-BE49-F238E27FC236}">
                <a16:creationId xmlns:a16="http://schemas.microsoft.com/office/drawing/2014/main" id="{CB407FFA-CEF7-8B47-9DEF-04352233615B}"/>
              </a:ext>
            </a:extLst>
          </p:cNvPr>
          <p:cNvSpPr>
            <a:spLocks noGrp="1"/>
          </p:cNvSpPr>
          <p:nvPr>
            <p:ph type="sldNum" sz="quarter" idx="11"/>
          </p:nvPr>
        </p:nvSpPr>
        <p:spPr/>
        <p:txBody>
          <a:bodyPr/>
          <a:lstStyle/>
          <a:p>
            <a:fld id="{323594FA-E141-4234-AE05-360401972BE7}" type="slidenum">
              <a:rPr lang="en-US" altLang="en-US" smtClean="0"/>
              <a:pPr/>
              <a:t>211</a:t>
            </a:fld>
            <a:endParaRPr lang="en-US" altLang="en-US"/>
          </a:p>
        </p:txBody>
      </p:sp>
      <p:pic>
        <p:nvPicPr>
          <p:cNvPr id="5" name="Picture 4">
            <a:extLst>
              <a:ext uri="{FF2B5EF4-FFF2-40B4-BE49-F238E27FC236}">
                <a16:creationId xmlns:a16="http://schemas.microsoft.com/office/drawing/2014/main" id="{A6D1AD02-6233-8D47-A15C-B34366589E3A}"/>
              </a:ext>
            </a:extLst>
          </p:cNvPr>
          <p:cNvPicPr>
            <a:picLocks noChangeAspect="1"/>
          </p:cNvPicPr>
          <p:nvPr/>
        </p:nvPicPr>
        <p:blipFill>
          <a:blip r:embed="rId12"/>
          <a:stretch>
            <a:fillRect/>
          </a:stretch>
        </p:blipFill>
        <p:spPr>
          <a:xfrm>
            <a:off x="495300" y="4694238"/>
            <a:ext cx="8077200" cy="2006600"/>
          </a:xfrm>
          <a:prstGeom prst="rect">
            <a:avLst/>
          </a:prstGeom>
        </p:spPr>
      </p:pic>
    </p:spTree>
    <p:extLst>
      <p:ext uri="{BB962C8B-B14F-4D97-AF65-F5344CB8AC3E}">
        <p14:creationId xmlns:p14="http://schemas.microsoft.com/office/powerpoint/2010/main" val="2290167202"/>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7209-9645-0B46-930C-11ED6A584BF2}"/>
              </a:ext>
            </a:extLst>
          </p:cNvPr>
          <p:cNvSpPr>
            <a:spLocks noGrp="1"/>
          </p:cNvSpPr>
          <p:nvPr>
            <p:ph type="title"/>
          </p:nvPr>
        </p:nvSpPr>
        <p:spPr/>
        <p:txBody>
          <a:bodyPr/>
          <a:lstStyle/>
          <a:p>
            <a:r>
              <a:rPr lang="en-US" dirty="0"/>
              <a:t>Data-Aware Virtual Memory Framework</a:t>
            </a:r>
          </a:p>
        </p:txBody>
      </p:sp>
      <p:sp>
        <p:nvSpPr>
          <p:cNvPr id="3" name="Content Placeholder 2">
            <a:extLst>
              <a:ext uri="{FF2B5EF4-FFF2-40B4-BE49-F238E27FC236}">
                <a16:creationId xmlns:a16="http://schemas.microsoft.com/office/drawing/2014/main" id="{A4D302F9-879E-9545-8810-B4A40431FA8A}"/>
              </a:ext>
            </a:extLst>
          </p:cNvPr>
          <p:cNvSpPr>
            <a:spLocks noGrp="1"/>
          </p:cNvSpPr>
          <p:nvPr>
            <p:ph idx="1"/>
          </p:nvPr>
        </p:nvSpPr>
        <p:spPr>
          <a:xfrm>
            <a:off x="-252536" y="980728"/>
            <a:ext cx="9396536" cy="5267672"/>
          </a:xfrm>
        </p:spPr>
        <p:txBody>
          <a:bodyPr/>
          <a:lstStyle/>
          <a:p>
            <a:r>
              <a:rPr lang="en-US" sz="1500" dirty="0"/>
              <a:t>Nastaran Hajinazar, </a:t>
            </a:r>
            <a:r>
              <a:rPr lang="en-US" sz="1500" dirty="0" err="1"/>
              <a:t>Pratyush</a:t>
            </a:r>
            <a:r>
              <a:rPr lang="en-US" sz="1500" dirty="0"/>
              <a:t> Patel, Minesh Patel, Konstantinos </a:t>
            </a:r>
            <a:r>
              <a:rPr lang="en-US" sz="1500" dirty="0" err="1"/>
              <a:t>Kanellopoulos</a:t>
            </a:r>
            <a:r>
              <a:rPr lang="en-US" sz="1500" dirty="0"/>
              <a:t>, Saugata Ghose, </a:t>
            </a:r>
            <a:r>
              <a:rPr lang="en-US" sz="1500" dirty="0" err="1"/>
              <a:t>Rachata</a:t>
            </a:r>
            <a:r>
              <a:rPr lang="en-US" sz="1500" dirty="0"/>
              <a:t> Ausavarungnirun, Geraldo Francisco de Oliveira Jr., Jonathan </a:t>
            </a:r>
            <a:r>
              <a:rPr lang="en-US" sz="1500" dirty="0" err="1"/>
              <a:t>Appavoo</a:t>
            </a:r>
            <a:r>
              <a:rPr lang="en-US" sz="1500" dirty="0"/>
              <a:t>, </a:t>
            </a:r>
            <a:r>
              <a:rPr lang="en-US" sz="1500" dirty="0" err="1"/>
              <a:t>Vivek</a:t>
            </a:r>
            <a:r>
              <a:rPr lang="en-US" sz="1500" dirty="0"/>
              <a:t> Seshadri, and Onur Mutlu,</a:t>
            </a:r>
            <a:br>
              <a:rPr lang="en-US" sz="1500" dirty="0"/>
            </a:br>
            <a:r>
              <a:rPr lang="en-US" sz="1500" b="1" dirty="0">
                <a:hlinkClick r:id="rId2"/>
              </a:rPr>
              <a:t>"The Virtual Block Interface: A Flexible Alternative to the Conventional Virtual Memory Framework"</a:t>
            </a:r>
            <a:br>
              <a:rPr lang="en-US" sz="1500" dirty="0"/>
            </a:br>
            <a:r>
              <a:rPr lang="en-US" sz="1500" i="1" dirty="0"/>
              <a:t>Proceedings of the </a:t>
            </a:r>
            <a:r>
              <a:rPr lang="en-US" sz="1500" i="1" dirty="0">
                <a:hlinkClick r:id="rId3"/>
              </a:rPr>
              <a:t>47th International Symposium on Computer Architecture</a:t>
            </a:r>
            <a:r>
              <a:rPr lang="en-US" sz="1500" i="1" dirty="0"/>
              <a:t> (</a:t>
            </a:r>
            <a:r>
              <a:rPr lang="en-US" sz="1500" b="1" i="1" dirty="0"/>
              <a:t>ISCA</a:t>
            </a:r>
            <a:r>
              <a:rPr lang="en-US" sz="1500" i="1" dirty="0"/>
              <a:t>)</a:t>
            </a:r>
            <a:r>
              <a:rPr lang="en-US" sz="1500" dirty="0"/>
              <a:t>, Virtual, June 2020.</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Lightning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ARM Research Summit Poster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(26 minutes)]</a:t>
            </a:r>
            <a:br>
              <a:rPr lang="en-US" sz="1500" dirty="0"/>
            </a:br>
            <a:r>
              <a:rPr lang="en-US" sz="1500" dirty="0"/>
              <a:t>[</a:t>
            </a:r>
            <a:r>
              <a:rPr lang="en-US" sz="1500" dirty="0">
                <a:hlinkClick r:id="rId11"/>
              </a:rPr>
              <a:t>Lightning Talk Video</a:t>
            </a:r>
            <a:r>
              <a:rPr lang="en-US" sz="1500" dirty="0"/>
              <a:t> (3 minutes)]</a:t>
            </a:r>
            <a:br>
              <a:rPr lang="en-US" sz="1500" dirty="0"/>
            </a:br>
            <a:r>
              <a:rPr lang="en-US" sz="1500" dirty="0"/>
              <a:t>[</a:t>
            </a:r>
            <a:r>
              <a:rPr lang="en-US" sz="1500" dirty="0">
                <a:hlinkClick r:id="rId12"/>
              </a:rPr>
              <a:t>Lecture Video</a:t>
            </a:r>
            <a:r>
              <a:rPr lang="en-US" sz="1500" dirty="0"/>
              <a:t> (43 minutes)]</a:t>
            </a:r>
          </a:p>
        </p:txBody>
      </p:sp>
      <p:sp>
        <p:nvSpPr>
          <p:cNvPr id="4" name="Slide Number Placeholder 3">
            <a:extLst>
              <a:ext uri="{FF2B5EF4-FFF2-40B4-BE49-F238E27FC236}">
                <a16:creationId xmlns:a16="http://schemas.microsoft.com/office/drawing/2014/main" id="{6AD9E591-012B-1345-A778-27FE2B1F6C6F}"/>
              </a:ext>
            </a:extLst>
          </p:cNvPr>
          <p:cNvSpPr>
            <a:spLocks noGrp="1"/>
          </p:cNvSpPr>
          <p:nvPr>
            <p:ph type="sldNum" sz="quarter" idx="11"/>
          </p:nvPr>
        </p:nvSpPr>
        <p:spPr/>
        <p:txBody>
          <a:bodyPr/>
          <a:lstStyle/>
          <a:p>
            <a:fld id="{323594FA-E141-4234-AE05-360401972BE7}" type="slidenum">
              <a:rPr lang="en-US" altLang="en-US" smtClean="0"/>
              <a:pPr/>
              <a:t>212</a:t>
            </a:fld>
            <a:endParaRPr lang="en-US" altLang="en-US"/>
          </a:p>
        </p:txBody>
      </p:sp>
      <p:pic>
        <p:nvPicPr>
          <p:cNvPr id="5" name="Picture 4">
            <a:extLst>
              <a:ext uri="{FF2B5EF4-FFF2-40B4-BE49-F238E27FC236}">
                <a16:creationId xmlns:a16="http://schemas.microsoft.com/office/drawing/2014/main" id="{555B63ED-C98F-6C4C-93A8-8B36C7C45686}"/>
              </a:ext>
            </a:extLst>
          </p:cNvPr>
          <p:cNvPicPr>
            <a:picLocks noChangeAspect="1"/>
          </p:cNvPicPr>
          <p:nvPr/>
        </p:nvPicPr>
        <p:blipFill>
          <a:blip r:embed="rId13"/>
          <a:stretch>
            <a:fillRect/>
          </a:stretch>
        </p:blipFill>
        <p:spPr>
          <a:xfrm>
            <a:off x="46813" y="4038898"/>
            <a:ext cx="9081132" cy="2188716"/>
          </a:xfrm>
          <a:prstGeom prst="rect">
            <a:avLst/>
          </a:prstGeom>
        </p:spPr>
      </p:pic>
    </p:spTree>
    <p:extLst>
      <p:ext uri="{BB962C8B-B14F-4D97-AF65-F5344CB8AC3E}">
        <p14:creationId xmlns:p14="http://schemas.microsoft.com/office/powerpoint/2010/main" val="3139476715"/>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983309616"/>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772816"/>
            <a:ext cx="8428037" cy="822325"/>
          </a:xfrm>
        </p:spPr>
        <p:txBody>
          <a:bodyPr/>
          <a:lstStyle/>
          <a:p>
            <a:pPr algn="ctr" eaLnBrk="1" hangingPunct="1"/>
            <a:r>
              <a:rPr lang="en-US" sz="5000" dirty="0">
                <a:latin typeface="Garamond" charset="0"/>
              </a:rPr>
              <a:t>Concluding Remarks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34490394"/>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data-driven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83490100"/>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908720"/>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energy-efficient</a:t>
            </a:r>
            <a:r>
              <a:rPr lang="en-US" dirty="0"/>
              <a:t> </a:t>
            </a:r>
            <a:r>
              <a:rPr lang="en-US" dirty="0">
                <a:sym typeface="Wingdings" pitchFamily="2" charset="2"/>
              </a:rPr>
              <a:t> intelligent architectures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610787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19613925"/>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545683423"/>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474088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22</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Exploit Good Principles</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spTree>
    <p:extLst>
      <p:ext uri="{BB962C8B-B14F-4D97-AF65-F5344CB8AC3E}">
        <p14:creationId xmlns:p14="http://schemas.microsoft.com/office/powerpoint/2010/main" val="588799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strike="noStrike" kern="1200" cap="none" spc="0" normalizeH="0" baseline="0" noProof="0" dirty="0">
                <a:ln>
                  <a:noFill/>
                </a:ln>
                <a:solidFill>
                  <a:srgbClr val="000000"/>
                </a:solidFill>
                <a:effectLst/>
                <a:uLnTx/>
                <a:uFillTx/>
                <a:latin typeface="Tahoma"/>
                <a:ea typeface="+mn-ea"/>
                <a:cs typeface="+mn-cs"/>
              </a:rPr>
              <a:t>Onur Mutlu</a:t>
            </a:r>
            <a:r>
              <a:rPr kumimoji="0" lang="en-US" sz="1800" b="0" i="0" u="none" strike="noStrike" kern="1200" cap="none" spc="0" normalizeH="0" baseline="0" noProof="0" dirty="0">
                <a:ln>
                  <a:noFill/>
                </a:ln>
                <a:solidFill>
                  <a:srgbClr val="000000"/>
                </a:solidFill>
                <a:effectLst/>
                <a:uLnTx/>
                <a:uFillTx/>
                <a:latin typeface="Tahoma"/>
                <a:ea typeface="+mn-ea"/>
                <a:cs typeface="+mn-cs"/>
              </a:rPr>
              <a:t>,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2676288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129037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Longer Version of This Talk</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u="sng" dirty="0" err="1"/>
              <a:t>Onur</a:t>
            </a:r>
            <a:r>
              <a:rPr lang="en-US" u="sng" dirty="0"/>
              <a:t> </a:t>
            </a:r>
            <a:r>
              <a:rPr lang="en-US" u="sng" dirty="0" err="1"/>
              <a:t>Mutlu</a:t>
            </a:r>
            <a:r>
              <a:rPr lang="en-US" dirty="0"/>
              <a:t>,</a:t>
            </a:r>
            <a:br>
              <a:rPr lang="en-US" dirty="0"/>
            </a:br>
            <a:r>
              <a:rPr lang="en-US" b="1" dirty="0">
                <a:hlinkClick r:id="rId2"/>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buNone/>
            </a:pP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15870184"/>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t>
            </a:r>
            <a:r>
              <a:rPr lang="en-US" dirty="0">
                <a:solidFill>
                  <a:srgbClr val="0432FF"/>
                </a:solidFill>
              </a:rPr>
              <a:t>ASML</a:t>
            </a:r>
            <a:r>
              <a:rPr lang="en-US" dirty="0"/>
              <a:t>, </a:t>
            </a:r>
            <a:r>
              <a:rPr lang="en-US" dirty="0">
                <a:solidFill>
                  <a:srgbClr val="0432FF"/>
                </a:solidFill>
              </a:rPr>
              <a:t>Google</a:t>
            </a:r>
            <a:r>
              <a:rPr lang="en-US" dirty="0"/>
              <a:t>, </a:t>
            </a:r>
            <a:r>
              <a:rPr lang="en-US" dirty="0">
                <a:solidFill>
                  <a:srgbClr val="0432FF"/>
                </a:solidFill>
              </a:rPr>
              <a:t>Facebook</a:t>
            </a:r>
            <a:r>
              <a:rPr lang="en-US" dirty="0"/>
              <a:t>,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4008595"/>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08745353"/>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1254933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227</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38+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5260351" cy="646331"/>
          </a:xfrm>
          <a:prstGeom prst="rect">
            <a:avLst/>
          </a:prstGeom>
          <a:noFill/>
        </p:spPr>
        <p:txBody>
          <a:bodyPr wrap="none" rtlCol="0">
            <a:spAutoFit/>
          </a:bodyPr>
          <a:lstStyle/>
          <a:p>
            <a:r>
              <a:rPr lang="en-US" dirty="0">
                <a:solidFill>
                  <a:srgbClr val="7030A0"/>
                </a:solidFill>
                <a:hlinkClick r:id="rId6">
                  <a:extLst>
                    <a:ext uri="{A12FA001-AC4F-418D-AE19-62706E023703}">
                      <ahyp:hlinkClr xmlns:ahyp="http://schemas.microsoft.com/office/drawing/2018/hyperlinkcolor" val="tx"/>
                    </a:ext>
                  </a:extLst>
                </a:hlinkClick>
              </a:rPr>
              <a:t>https://safari.ethz.ch/safari-newsletter-january-2021/</a:t>
            </a:r>
            <a:r>
              <a:rPr lang="en-US" dirty="0">
                <a:solidFill>
                  <a:srgbClr val="7030A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734647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April 2020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https://safari.ethz.ch/safari-newsletter-january-2021/</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753F9A9C-2AB5-4D4F-A9B2-313B28032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1694688"/>
            <a:ext cx="6047774" cy="5053619"/>
          </a:xfrm>
          <a:prstGeom prst="rect">
            <a:avLst/>
          </a:prstGeom>
        </p:spPr>
      </p:pic>
    </p:spTree>
    <p:extLst>
      <p:ext uri="{BB962C8B-B14F-4D97-AF65-F5344CB8AC3E}">
        <p14:creationId xmlns:p14="http://schemas.microsoft.com/office/powerpoint/2010/main" val="1460464887"/>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January 2021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https://safari.ethz.ch/safari-newsletter-january-2021/</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904A22B3-8AF7-AF4E-A7B5-355DA91454CD}"/>
              </a:ext>
            </a:extLst>
          </p:cNvPr>
          <p:cNvPicPr>
            <a:picLocks noChangeAspect="1"/>
          </p:cNvPicPr>
          <p:nvPr/>
        </p:nvPicPr>
        <p:blipFill>
          <a:blip r:embed="rId3"/>
          <a:stretch>
            <a:fillRect/>
          </a:stretch>
        </p:blipFill>
        <p:spPr>
          <a:xfrm>
            <a:off x="1835696" y="1587726"/>
            <a:ext cx="5172394" cy="5259524"/>
          </a:xfrm>
          <a:prstGeom prst="rect">
            <a:avLst/>
          </a:prstGeom>
        </p:spPr>
      </p:pic>
    </p:spTree>
    <p:extLst>
      <p:ext uri="{BB962C8B-B14F-4D97-AF65-F5344CB8AC3E}">
        <p14:creationId xmlns:p14="http://schemas.microsoft.com/office/powerpoint/2010/main" val="8952306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08624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12 January 2021</a:t>
            </a:r>
          </a:p>
          <a:p>
            <a:r>
              <a:rPr lang="en-US" sz="2200" dirty="0"/>
              <a:t>SNU NPRC Seminar</a:t>
            </a:r>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217759464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4136023"/>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2686972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2171580548"/>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2269955352"/>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8A1A8F-E022-8E43-8BB4-89E8BD7FEAC8}"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048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087142"/>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8D6394D-EA62-3948-BF63-BCCE7E92300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236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140163"/>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DDA790-BC6C-B84A-BC41-689B46E82E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90600"/>
            <a:ext cx="9144000" cy="548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http://cookiemagik.deviantart.com/art/Train-station-207266944</a:t>
            </a:r>
          </a:p>
        </p:txBody>
      </p:sp>
    </p:spTree>
    <p:extLst>
      <p:ext uri="{BB962C8B-B14F-4D97-AF65-F5344CB8AC3E}">
        <p14:creationId xmlns:p14="http://schemas.microsoft.com/office/powerpoint/2010/main" val="3139516036"/>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62FB81-D6DD-1E44-B086-70F1C12ECEC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7523" name="Content Placeholder 4" descr="1200px-Zürich_Stadelhofen_in_200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1066800"/>
            <a:ext cx="8610600" cy="51943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Toni_V</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2.0,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=4087256</a:t>
            </a:r>
          </a:p>
        </p:txBody>
      </p:sp>
    </p:spTree>
    <p:extLst>
      <p:ext uri="{BB962C8B-B14F-4D97-AF65-F5344CB8AC3E}">
        <p14:creationId xmlns:p14="http://schemas.microsoft.com/office/powerpoint/2010/main" val="1886941885"/>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B6D5726-69C2-A744-A6EE-ACF672B6004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239</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http://www.arcspace.com/exhibitions/unsorted/santiago-calatrava/</a:t>
            </a:r>
          </a:p>
        </p:txBody>
      </p:sp>
    </p:spTree>
    <p:extLst>
      <p:ext uri="{BB962C8B-B14F-4D97-AF65-F5344CB8AC3E}">
        <p14:creationId xmlns:p14="http://schemas.microsoft.com/office/powerpoint/2010/main" val="4483987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C9BDBE83-F8C1-5045-962A-CCEE6F8E5DFA}"/>
              </a:ext>
            </a:extLst>
          </p:cNvPr>
          <p:cNvSpPr>
            <a:spLocks noGrp="1" noChangeArrowheads="1"/>
          </p:cNvSpPr>
          <p:nvPr>
            <p:ph type="title"/>
          </p:nvPr>
        </p:nvSpPr>
        <p:spPr/>
        <p:txBody>
          <a:bodyPr/>
          <a:lstStyle/>
          <a:p>
            <a:r>
              <a:rPr lang="en-US" altLang="en-US" dirty="0">
                <a:ea typeface="ＭＳ Ｐゴシック" charset="-128"/>
              </a:rPr>
              <a:t>Another Principled Design</a:t>
            </a:r>
            <a:endParaRPr lang="en-US" altLang="en-US" dirty="0">
              <a:ea typeface="ＭＳ Ｐゴシック" panose="020B0600070205080204" pitchFamily="34" charset="-128"/>
            </a:endParaRPr>
          </a:p>
        </p:txBody>
      </p:sp>
      <p:sp>
        <p:nvSpPr>
          <p:cNvPr id="126978" name="Slide Number Placeholder 3">
            <a:extLst>
              <a:ext uri="{FF2B5EF4-FFF2-40B4-BE49-F238E27FC236}">
                <a16:creationId xmlns:a16="http://schemas.microsoft.com/office/drawing/2014/main" id="{A0E6AD57-AF0D-A547-94EC-74DB47C27A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712588-DCCD-294E-A971-4468FBD88F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126979" name="Picture 4" descr="1200px-ValenciaHemisphere2corr.jpg">
            <a:extLst>
              <a:ext uri="{FF2B5EF4-FFF2-40B4-BE49-F238E27FC236}">
                <a16:creationId xmlns:a16="http://schemas.microsoft.com/office/drawing/2014/main" id="{B3D4652F-47B1-CD46-9B18-7CBB2DB71D5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957263"/>
            <a:ext cx="8763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a:extLst>
              <a:ext uri="{FF2B5EF4-FFF2-40B4-BE49-F238E27FC236}">
                <a16:creationId xmlns:a16="http://schemas.microsoft.com/office/drawing/2014/main" id="{B398CEEF-5E59-B74A-B0A3-35A883235D6D}"/>
              </a:ext>
            </a:extLst>
          </p:cNvPr>
          <p:cNvSpPr>
            <a:spLocks noChangeArrowheads="1"/>
          </p:cNvSpPr>
          <p:nvPr/>
        </p:nvSpPr>
        <p:spPr bwMode="auto">
          <a:xfrm>
            <a:off x="152400" y="6535738"/>
            <a:ext cx="7543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Source: CC BY-SA 3.0, https://commons.wikimedia.org/w/index.php?curid=172107</a:t>
            </a:r>
          </a:p>
        </p:txBody>
      </p:sp>
    </p:spTree>
    <p:extLst>
      <p:ext uri="{BB962C8B-B14F-4D97-AF65-F5344CB8AC3E}">
        <p14:creationId xmlns:p14="http://schemas.microsoft.com/office/powerpoint/2010/main" val="1658618315"/>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C3DD0F-DD36-AB46-AB2D-07681B2C41E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640" y="952500"/>
            <a:ext cx="6705600" cy="574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ahoma"/>
                <a:ea typeface="+mn-ea"/>
                <a:cs typeface="+mn-cs"/>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4039" y="980729"/>
            <a:ext cx="2294599" cy="3168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準建築人手札網站 </a:t>
            </a:r>
            <a:r>
              <a:rPr kumimoji="0" lang="en-US" sz="800" b="0" i="0" u="none" strike="noStrike" kern="1200" cap="none" spc="0" normalizeH="0" baseline="0" noProof="0" dirty="0" err="1">
                <a:ln>
                  <a:noFill/>
                </a:ln>
                <a:solidFill>
                  <a:srgbClr val="000000"/>
                </a:solidFill>
                <a:effectLst/>
                <a:uLnTx/>
                <a:uFillTx/>
                <a:latin typeface="Tahoma"/>
                <a:ea typeface="+mn-ea"/>
                <a:cs typeface="+mn-cs"/>
              </a:rPr>
              <a:t>Forgemind</a:t>
            </a:r>
            <a:r>
              <a:rPr kumimoji="0" lang="en-US" sz="800" b="0" i="0" u="none" strike="noStrike" kern="1200" cap="none" spc="0" normalizeH="0" baseline="0" noProof="0" dirty="0">
                <a:ln>
                  <a:noFill/>
                </a:ln>
                <a:solidFill>
                  <a:srgbClr val="000000"/>
                </a:solidFill>
                <a:effectLst/>
                <a:uLnTx/>
                <a:uFillTx/>
                <a:latin typeface="Tahoma"/>
                <a:ea typeface="+mn-ea"/>
                <a:cs typeface="+mn-cs"/>
              </a:rPr>
              <a:t> </a:t>
            </a:r>
            <a:r>
              <a:rPr kumimoji="0" lang="en-US" sz="800" b="0" i="0" u="none" strike="noStrike" kern="1200" cap="none" spc="0" normalizeH="0" baseline="0" noProof="0" dirty="0" err="1">
                <a:ln>
                  <a:noFill/>
                </a:ln>
                <a:solidFill>
                  <a:srgbClr val="000000"/>
                </a:solidFill>
                <a:effectLst/>
                <a:uLnTx/>
                <a:uFillTx/>
                <a:latin typeface="Tahoma"/>
                <a:ea typeface="+mn-ea"/>
                <a:cs typeface="+mn-cs"/>
              </a:rPr>
              <a:t>ArchiMedia</a:t>
            </a:r>
            <a:r>
              <a:rPr kumimoji="0" lang="en-US" sz="800" b="0" i="0" u="none" strike="noStrike" kern="1200" cap="none" spc="0" normalizeH="0" baseline="0" noProof="0" dirty="0">
                <a:ln>
                  <a:noFill/>
                </a:ln>
                <a:solidFill>
                  <a:srgbClr val="000000"/>
                </a:solidFill>
                <a:effectLst/>
                <a:uLnTx/>
                <a:uFillTx/>
                <a:latin typeface="Tahoma"/>
                <a:ea typeface="+mn-ea"/>
                <a:cs typeface="+mn-cs"/>
              </a:rPr>
              <a:t> - Flickr: IMG_2489.JPG, CC BY 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hlinkClick r:id="rId4"/>
              </a:rPr>
              <a:t>https://commons.wikimedia.org/w/index.php?curid=31493356</a:t>
            </a:r>
            <a:r>
              <a:rPr kumimoji="0" lang="en-US" sz="800" b="0" i="0" u="none" strike="noStrike" kern="1200" cap="none" spc="0" normalizeH="0" baseline="0" noProof="0" dirty="0">
                <a:ln>
                  <a:noFill/>
                </a:ln>
                <a:solidFill>
                  <a:srgbClr val="000000"/>
                </a:solidFill>
                <a:effectLst/>
                <a:uLnTx/>
                <a:uFillTx/>
                <a:latin typeface="Tahoma"/>
                <a:ea typeface="+mn-ea"/>
                <a:cs typeface="+mn-cs"/>
              </a:rPr>
              <a:t>,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en.wikipedia.org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/wiki/</a:t>
            </a:r>
            <a:r>
              <a:rPr kumimoji="0" lang="en-US" sz="800" b="0" i="0" u="none" strike="noStrike" kern="1200" cap="none" spc="0" normalizeH="0" baseline="0" noProof="0" dirty="0" err="1">
                <a:ln>
                  <a:noFill/>
                </a:ln>
                <a:solidFill>
                  <a:srgbClr val="000000"/>
                </a:solidFill>
                <a:effectLst/>
                <a:uLnTx/>
                <a:uFillTx/>
                <a:latin typeface="Tahoma"/>
                <a:ea typeface="+mn-ea"/>
                <a:cs typeface="+mn-cs"/>
              </a:rPr>
              <a:t>Santiago_Calatrava</a:t>
            </a:r>
            <a:endParaRPr kumimoji="0" lang="en-US" sz="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312592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3B4E2E-30E6-F248-9444-D019D8D0019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242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17091"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391428"/>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Principles for Computing?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19283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356964"/>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A Bit About Myself</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849405"/>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Related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1097583"/>
            <a:ext cx="8915400" cy="5267672"/>
          </a:xfrm>
        </p:spPr>
        <p:txBody>
          <a:bodyPr/>
          <a:lstStyle/>
          <a:p>
            <a:pPr marL="0" indent="0" algn="ctr">
              <a:buNone/>
            </a:pPr>
            <a:r>
              <a:rPr lang="en-US" sz="1600" dirty="0">
                <a:solidFill>
                  <a:srgbClr val="0432FF"/>
                </a:solidFill>
                <a:hlinkClick r:id="rId2">
                  <a:extLst>
                    <a:ext uri="{A12FA001-AC4F-418D-AE19-62706E023703}">
                      <ahyp:hlinkClr xmlns:ahyp="http://schemas.microsoft.com/office/drawing/2018/hyperlinkcolor" val="tx"/>
                    </a:ext>
                  </a:extLst>
                </a:hlinkClick>
              </a:rPr>
              <a:t>https://www.youtube.com/onurmutlulectures</a:t>
            </a:r>
            <a:endParaRPr lang="en-US" sz="1600" dirty="0">
              <a:solidFill>
                <a:srgbClr val="0432FF"/>
              </a:solidFill>
            </a:endParaRPr>
          </a:p>
          <a:p>
            <a:pPr marL="0" indent="0" algn="ctr">
              <a:buNone/>
            </a:pPr>
            <a:endParaRPr lang="en-US" sz="1100" dirty="0"/>
          </a:p>
          <a:p>
            <a:pPr marL="0" indent="0" algn="ctr">
              <a:buNone/>
            </a:pPr>
            <a:endParaRPr lang="en-US" sz="1100" dirty="0"/>
          </a:p>
          <a:p>
            <a:r>
              <a:rPr lang="en-US" dirty="0"/>
              <a:t>Future Computing Architectures</a:t>
            </a:r>
          </a:p>
          <a:p>
            <a:pPr lvl="1"/>
            <a:r>
              <a:rPr lang="en-US" sz="1300" dirty="0">
                <a:hlinkClick r:id="rId3"/>
              </a:rPr>
              <a:t>https://www.youtube.com/watch?v=kgiZlSOcGFM&amp;list=PL5Q2soXY2Zi8D_5MGV6EnXEJHnV2YFBJl&amp;index=1</a:t>
            </a:r>
            <a:endParaRPr lang="en-US" sz="1300" dirty="0"/>
          </a:p>
          <a:p>
            <a:pPr lvl="1"/>
            <a:endParaRPr lang="en-US" sz="1100" dirty="0"/>
          </a:p>
          <a:p>
            <a:r>
              <a:rPr lang="en-US" dirty="0"/>
              <a:t>Enabling In-Memory Computation</a:t>
            </a:r>
          </a:p>
          <a:p>
            <a:pPr lvl="1"/>
            <a:r>
              <a:rPr lang="en-US" sz="1300" dirty="0">
                <a:hlinkClick r:id="rId4"/>
              </a:rPr>
              <a:t>https://www.youtube.com/watch?v=njX_14584Jw&amp;list=PL5Q2soXY2Zi8D_5MGV6EnXEJHnV2YFBJl&amp;index=16</a:t>
            </a:r>
            <a:r>
              <a:rPr lang="en-US" sz="1300" dirty="0"/>
              <a:t> </a:t>
            </a:r>
          </a:p>
          <a:p>
            <a:pPr lvl="1"/>
            <a:endParaRPr lang="en-US" sz="1100" dirty="0"/>
          </a:p>
          <a:p>
            <a:r>
              <a:rPr lang="en-US" dirty="0"/>
              <a:t>Accelerating Genome Analysis</a:t>
            </a:r>
          </a:p>
          <a:p>
            <a:pPr lvl="1"/>
            <a:r>
              <a:rPr lang="en-US" sz="1300" dirty="0">
                <a:hlinkClick r:id="rId5"/>
              </a:rPr>
              <a:t>https://www.youtube.com/watch?v=hPnSmfwu2-A&amp;list=PL5Q2soXY2Zi8D_5MGV6EnXEJHnV2YFBJl&amp;index=9</a:t>
            </a:r>
            <a:endParaRPr lang="en-US" sz="1300" dirty="0"/>
          </a:p>
          <a:p>
            <a:endParaRPr lang="en-US" sz="1100" dirty="0"/>
          </a:p>
          <a:p>
            <a:r>
              <a:rPr lang="en-US" dirty="0"/>
              <a:t>Rethinking Memory System Design</a:t>
            </a:r>
          </a:p>
          <a:p>
            <a:pPr lvl="1"/>
            <a:r>
              <a:rPr lang="en-US" sz="1300" dirty="0">
                <a:hlinkClick r:id="rId6"/>
              </a:rPr>
              <a:t>https://www.youtube.com/watch?v=F7xZLNMIY1E&amp;list=PL5Q2soXY2Zi8D_5MGV6EnXEJHnV2YFBJl&amp;index=3</a:t>
            </a:r>
            <a:endParaRPr lang="en-US" sz="1300" dirty="0"/>
          </a:p>
          <a:p>
            <a:pPr lvl="1"/>
            <a:endParaRPr lang="en-US" sz="1300" dirty="0"/>
          </a:p>
          <a:p>
            <a:r>
              <a:rPr lang="en-US" dirty="0"/>
              <a:t>Intelligent Architectures for Intelligent Machines</a:t>
            </a:r>
          </a:p>
          <a:p>
            <a:pPr lvl="1"/>
            <a:r>
              <a:rPr lang="en-US" sz="1300" dirty="0">
                <a:hlinkClick r:id="rId7"/>
              </a:rPr>
              <a:t>https://www.youtube.com/watch?v=n8Aj_A0WSg8&amp;list=PL5Q2soXY2Zi8D_5MGV6EnXEJHnV2YFBJl&amp;index=22</a:t>
            </a:r>
            <a:endParaRPr lang="en-US" sz="1300" dirty="0"/>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621638722"/>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64236760"/>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Longer Memory Course (~18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Tu Wien 2019 </a:t>
            </a:r>
          </a:p>
          <a:p>
            <a:pPr lvl="1"/>
            <a:r>
              <a:rPr lang="en-US" dirty="0"/>
              <a:t>Memory Systems and Memory-Centric Computing Systems</a:t>
            </a:r>
          </a:p>
          <a:p>
            <a:pPr lvl="1"/>
            <a:r>
              <a:rPr lang="en-US" dirty="0"/>
              <a:t>Taught by Onur Mutlu June 12-19, 2019</a:t>
            </a:r>
          </a:p>
          <a:p>
            <a:pPr lvl="1"/>
            <a:r>
              <a:rPr lang="en-US" dirty="0"/>
              <a:t>~18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https://safari.ethz.ch/memory_systems/TUWien2019</a:t>
            </a:r>
            <a:r>
              <a:rPr lang="en-US" dirty="0"/>
              <a:t>  </a:t>
            </a:r>
          </a:p>
          <a:p>
            <a:pPr lvl="1"/>
            <a:r>
              <a:rPr lang="en-US" dirty="0">
                <a:hlinkClick r:id="rId3"/>
              </a:rPr>
              <a:t>https://www.youtube.com/playlist?list=PL5Q2soXY2Zi_gntM55VoMlKlw7YrXOhbl</a:t>
            </a:r>
            <a:endParaRPr lang="en-US" dirty="0"/>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12064857"/>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9041308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169-91D1-9547-8D20-ED078F3E578F}"/>
              </a:ext>
            </a:extLst>
          </p:cNvPr>
          <p:cNvSpPr>
            <a:spLocks noGrp="1"/>
          </p:cNvSpPr>
          <p:nvPr>
            <p:ph type="title"/>
          </p:nvPr>
        </p:nvSpPr>
        <p:spPr/>
        <p:txBody>
          <a:bodyPr/>
          <a:lstStyle/>
          <a:p>
            <a:r>
              <a:rPr lang="en-US" dirty="0"/>
              <a:t>Processing in/near Memory: An Old Idea</a:t>
            </a:r>
          </a:p>
        </p:txBody>
      </p:sp>
      <p:sp>
        <p:nvSpPr>
          <p:cNvPr id="3" name="Content Placeholder 2">
            <a:extLst>
              <a:ext uri="{FF2B5EF4-FFF2-40B4-BE49-F238E27FC236}">
                <a16:creationId xmlns:a16="http://schemas.microsoft.com/office/drawing/2014/main" id="{270ED294-5647-F94B-A57E-CA0F09C77014}"/>
              </a:ext>
            </a:extLst>
          </p:cNvPr>
          <p:cNvSpPr>
            <a:spLocks noGrp="1"/>
          </p:cNvSpPr>
          <p:nvPr>
            <p:ph idx="1"/>
          </p:nvPr>
        </p:nvSpPr>
        <p:spPr>
          <a:xfrm>
            <a:off x="228600" y="1219200"/>
            <a:ext cx="8610600" cy="5029200"/>
          </a:xfrm>
        </p:spPr>
        <p:txBody>
          <a:bodyPr/>
          <a:lstStyle/>
          <a:p>
            <a:r>
              <a:rPr lang="en-US" dirty="0"/>
              <a:t>Stone, “</a:t>
            </a:r>
            <a:r>
              <a:rPr lang="en-US" dirty="0">
                <a:solidFill>
                  <a:srgbClr val="0000FF"/>
                </a:solidFill>
              </a:rPr>
              <a:t>A Logic-in-Memory Computer,</a:t>
            </a:r>
            <a:r>
              <a:rPr lang="en-US" dirty="0"/>
              <a:t>” IEEE TC 1970.</a:t>
            </a:r>
          </a:p>
        </p:txBody>
      </p:sp>
      <p:sp>
        <p:nvSpPr>
          <p:cNvPr id="4" name="Slide Number Placeholder 3">
            <a:extLst>
              <a:ext uri="{FF2B5EF4-FFF2-40B4-BE49-F238E27FC236}">
                <a16:creationId xmlns:a16="http://schemas.microsoft.com/office/drawing/2014/main" id="{A832AF82-6637-2C44-8C3C-BCD2E1584B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122" name="Picture 2" descr="https://lh4.googleusercontent.com/U1R3vifukrki6oE_6n0P6HEXhr0-6hnFc-YEWOmKgJErOZXD7VhesI797XMOeMxkM-noaFtXVfpS4SZ7WoDIcJ-N4M2SciBhN8Bh5H1JW9tYfXt6vybr78FdMyDrURzG_C9R2mlSuS8">
            <a:extLst>
              <a:ext uri="{FF2B5EF4-FFF2-40B4-BE49-F238E27FC236}">
                <a16:creationId xmlns:a16="http://schemas.microsoft.com/office/drawing/2014/main" id="{31087902-35DE-004D-94F5-7D884184D7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6" y="2259569"/>
            <a:ext cx="9144000" cy="347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999333"/>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4168331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1175179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374677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299308691"/>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071458075"/>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VI</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717920823"/>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759127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Reference Overview Paper VIII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268226557"/>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Digital Design &amp; Computer Architecture Course Lecture Videos</a:t>
            </a:r>
            <a:r>
              <a:rPr lang="en-US" b="1" dirty="0"/>
              <a:t> (</a:t>
            </a:r>
            <a:r>
              <a:rPr lang="en-US" b="1" dirty="0">
                <a:hlinkClick r:id="rId3"/>
              </a:rPr>
              <a:t>2020</a:t>
            </a:r>
            <a:r>
              <a:rPr lang="en-US" b="1" dirty="0"/>
              <a:t>, </a:t>
            </a:r>
            <a:r>
              <a:rPr lang="en-US" b="1" dirty="0">
                <a:hlinkClick r:id="rId2"/>
              </a:rPr>
              <a:t>2019</a:t>
            </a:r>
            <a:r>
              <a:rPr lang="en-US" b="1" dirty="0"/>
              <a:t>, </a:t>
            </a:r>
            <a:r>
              <a:rPr lang="en-US" b="1" dirty="0">
                <a:hlinkClick r:id="rId4"/>
              </a:rPr>
              <a:t>2018</a:t>
            </a:r>
            <a:r>
              <a:rPr lang="en-US" b="1" dirty="0"/>
              <a:t>, </a:t>
            </a:r>
            <a:r>
              <a:rPr lang="en-US" b="1" dirty="0">
                <a:hlinkClick r:id="rId5"/>
              </a:rPr>
              <a:t>2017</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r>
              <a:rPr lang="en-US" b="1" dirty="0">
                <a:hlinkClick r:id="rId9"/>
              </a:rPr>
              <a:t>Undergraduate Digital Design &amp; Computer Architecture Course Materials</a:t>
            </a:r>
            <a:r>
              <a:rPr lang="en-US" b="1" dirty="0"/>
              <a:t> (</a:t>
            </a:r>
            <a:r>
              <a:rPr lang="en-US" b="1" dirty="0">
                <a:hlinkClick r:id="rId10"/>
              </a:rPr>
              <a:t>2020</a:t>
            </a:r>
            <a:r>
              <a:rPr lang="en-US" b="1" dirty="0"/>
              <a:t>, </a:t>
            </a:r>
            <a:r>
              <a:rPr lang="en-US" b="1" dirty="0">
                <a:hlinkClick r:id="rId9"/>
              </a:rPr>
              <a:t>2019</a:t>
            </a:r>
            <a:r>
              <a:rPr lang="en-US" b="1" dirty="0"/>
              <a:t>, </a:t>
            </a:r>
            <a:r>
              <a:rPr lang="en-US" b="1" dirty="0">
                <a:hlinkClick r:id="rId11"/>
              </a:rPr>
              <a:t>2018</a:t>
            </a:r>
            <a:r>
              <a:rPr lang="en-US" b="1" dirty="0"/>
              <a:t>, </a:t>
            </a:r>
            <a:r>
              <a:rPr lang="en-US" b="1" dirty="0">
                <a:hlinkClick r:id="rId12"/>
              </a:rPr>
              <a:t>2015</a:t>
            </a:r>
            <a:r>
              <a:rPr lang="en-US" b="1" dirty="0"/>
              <a:t>, </a:t>
            </a:r>
            <a:r>
              <a:rPr lang="en-US" b="1" dirty="0">
                <a:hlinkClick r:id="rId13"/>
              </a:rPr>
              <a:t>2014</a:t>
            </a:r>
            <a:r>
              <a:rPr lang="en-US" b="1" dirty="0"/>
              <a:t>, </a:t>
            </a:r>
            <a:r>
              <a:rPr lang="en-US" b="1" dirty="0">
                <a:hlinkClick r:id="rId14"/>
              </a:rPr>
              <a:t>2013</a:t>
            </a:r>
            <a:r>
              <a:rPr lang="en-US" b="1" dirty="0"/>
              <a:t>)</a:t>
            </a:r>
            <a:endParaRPr lang="en-US" sz="1500" b="1" dirty="0">
              <a:hlinkClick r:id="" action="ppaction://noaction"/>
            </a:endParaRPr>
          </a:p>
          <a:p>
            <a:endParaRPr lang="en-US" sz="1500" b="1" dirty="0">
              <a:hlinkClick r:id="" action="ppaction://noaction"/>
            </a:endParaRPr>
          </a:p>
          <a:p>
            <a:r>
              <a:rPr lang="en-US" b="1" dirty="0">
                <a:hlinkClick r:id="rId15"/>
              </a:rPr>
              <a:t>Graduate Computer Architecture Course Lecture Videos</a:t>
            </a:r>
            <a:r>
              <a:rPr lang="en-US" b="1" dirty="0"/>
              <a:t> (</a:t>
            </a:r>
            <a:r>
              <a:rPr lang="en-US" b="1" dirty="0">
                <a:hlinkClick r:id="rId15"/>
              </a:rPr>
              <a:t>2019</a:t>
            </a:r>
            <a:r>
              <a:rPr lang="en-US" b="1" dirty="0"/>
              <a:t>, </a:t>
            </a:r>
            <a:r>
              <a:rPr lang="en-US" b="1" dirty="0">
                <a:hlinkClick r:id="rId16"/>
              </a:rPr>
              <a:t>2018</a:t>
            </a:r>
            <a:r>
              <a:rPr lang="en-US" b="1" dirty="0"/>
              <a:t>, </a:t>
            </a:r>
            <a:r>
              <a:rPr lang="en-US" b="1" dirty="0">
                <a:hlinkClick r:id="rId17"/>
              </a:rPr>
              <a:t>2017</a:t>
            </a:r>
            <a:r>
              <a:rPr lang="en-US" b="1" dirty="0"/>
              <a:t>, </a:t>
            </a:r>
            <a:r>
              <a:rPr lang="en-US" b="1" dirty="0">
                <a:hlinkClick r:id="rId18"/>
              </a:rPr>
              <a:t>2015</a:t>
            </a:r>
            <a:r>
              <a:rPr lang="en-US" b="1" dirty="0"/>
              <a:t>, </a:t>
            </a:r>
            <a:r>
              <a:rPr lang="en-US" b="1" dirty="0">
                <a:hlinkClick r:id="rId19"/>
              </a:rPr>
              <a:t>2013</a:t>
            </a:r>
            <a:r>
              <a:rPr lang="en-US" b="1" dirty="0"/>
              <a:t>)</a:t>
            </a:r>
          </a:p>
          <a:p>
            <a:r>
              <a:rPr lang="en-US" b="1" dirty="0">
                <a:hlinkClick r:id="rId20"/>
              </a:rPr>
              <a:t>Graduate Computer Architecture Course Materials</a:t>
            </a:r>
            <a:r>
              <a:rPr lang="en-US" b="1" dirty="0"/>
              <a:t> (</a:t>
            </a:r>
            <a:r>
              <a:rPr lang="en-US" b="1" dirty="0">
                <a:hlinkClick r:id="rId20"/>
              </a:rPr>
              <a:t>2019</a:t>
            </a:r>
            <a:r>
              <a:rPr lang="en-US" b="1" dirty="0"/>
              <a:t>, </a:t>
            </a:r>
            <a:r>
              <a:rPr lang="en-US" b="1" dirty="0">
                <a:hlinkClick r:id="rId21"/>
              </a:rPr>
              <a:t>2018</a:t>
            </a:r>
            <a:r>
              <a:rPr lang="en-US" b="1" dirty="0"/>
              <a:t>, </a:t>
            </a:r>
            <a:r>
              <a:rPr lang="en-US" b="1" dirty="0">
                <a:hlinkClick r:id="rId22"/>
              </a:rPr>
              <a:t>2017</a:t>
            </a:r>
            <a:r>
              <a:rPr lang="en-US" b="1" dirty="0"/>
              <a:t>, </a:t>
            </a:r>
            <a:r>
              <a:rPr lang="en-US" b="1" dirty="0">
                <a:hlinkClick r:id="rId23"/>
              </a:rPr>
              <a:t>2015</a:t>
            </a:r>
            <a:r>
              <a:rPr lang="en-US" b="1" dirty="0"/>
              <a:t>, </a:t>
            </a:r>
            <a:r>
              <a:rPr lang="en-US" b="1" dirty="0">
                <a:hlinkClick r:id="rId24"/>
              </a:rPr>
              <a:t>2013</a:t>
            </a:r>
            <a:r>
              <a:rPr lang="en-US" b="1" dirty="0"/>
              <a:t>)</a:t>
            </a:r>
          </a:p>
          <a:p>
            <a:pPr marL="0" indent="0">
              <a:buNone/>
            </a:pPr>
            <a:endParaRPr lang="en-US" sz="1500" b="1" dirty="0">
              <a:hlinkClick r:id="" action="ppaction://noaction"/>
            </a:endParaRPr>
          </a:p>
          <a:p>
            <a:r>
              <a:rPr lang="en-US" b="1" dirty="0">
                <a:hlinkClick r:id="rId25"/>
              </a:rPr>
              <a:t>Parallel Computer Architecture Course Materials</a:t>
            </a:r>
            <a:r>
              <a:rPr lang="en-US" b="1" dirty="0"/>
              <a:t> (</a:t>
            </a:r>
            <a:r>
              <a:rPr lang="en-US" b="1" dirty="0">
                <a:hlinkClick r:id="rId26"/>
              </a:rPr>
              <a:t>Lecture Videos</a:t>
            </a:r>
            <a:r>
              <a:rPr lang="en-US" b="1" dirty="0"/>
              <a:t>)</a:t>
            </a:r>
          </a:p>
          <a:p>
            <a:endParaRPr lang="en-US" sz="1200" b="1" dirty="0">
              <a:hlinkClick r:id="rId2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56738770"/>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Seminar in Computer Architecture Course Lecture Videos</a:t>
            </a:r>
            <a:r>
              <a:rPr lang="en-US" b="1" dirty="0"/>
              <a:t> (</a:t>
            </a:r>
            <a:r>
              <a:rPr lang="en-US" b="1" dirty="0">
                <a:hlinkClick r:id="rId3"/>
              </a:rPr>
              <a:t>Spring 2020</a:t>
            </a:r>
            <a:r>
              <a:rPr lang="en-US" b="1" dirty="0"/>
              <a:t>, </a:t>
            </a:r>
            <a:r>
              <a:rPr lang="en-US" b="1" dirty="0">
                <a:hlinkClick r:id="rId4"/>
              </a:rPr>
              <a:t>Fall 2019</a:t>
            </a:r>
            <a:r>
              <a:rPr lang="en-US" b="1" dirty="0"/>
              <a:t>, </a:t>
            </a:r>
            <a:r>
              <a:rPr lang="en-US" b="1" dirty="0">
                <a:hlinkClick r:id="rId5"/>
              </a:rPr>
              <a:t>Spring 2019</a:t>
            </a:r>
            <a:r>
              <a:rPr lang="en-US" b="1" dirty="0"/>
              <a:t>, </a:t>
            </a:r>
            <a:r>
              <a:rPr lang="en-US" b="1" dirty="0">
                <a:hlinkClick r:id="rId6"/>
              </a:rPr>
              <a:t>2018</a:t>
            </a:r>
            <a:r>
              <a:rPr lang="en-US" b="1" dirty="0"/>
              <a:t>)</a:t>
            </a:r>
          </a:p>
          <a:p>
            <a:r>
              <a:rPr lang="en-US" b="1" dirty="0">
                <a:hlinkClick r:id="rId7"/>
              </a:rPr>
              <a:t>Seminar in Computer Architecture Course Materials</a:t>
            </a:r>
            <a:r>
              <a:rPr lang="en-US" b="1" dirty="0"/>
              <a:t> (</a:t>
            </a:r>
            <a:r>
              <a:rPr lang="en-US" b="1" dirty="0">
                <a:hlinkClick r:id="rId7"/>
              </a:rPr>
              <a:t>Spring 2020</a:t>
            </a:r>
            <a:r>
              <a:rPr lang="en-US" b="1" dirty="0"/>
              <a:t>, </a:t>
            </a:r>
            <a:r>
              <a:rPr lang="en-US" b="1" dirty="0">
                <a:hlinkClick r:id="rId8"/>
              </a:rPr>
              <a:t>Fall 2019</a:t>
            </a:r>
            <a:r>
              <a:rPr lang="en-US" b="1" dirty="0"/>
              <a:t>, </a:t>
            </a:r>
            <a:r>
              <a:rPr lang="en-US" b="1" dirty="0">
                <a:hlinkClick r:id="rId9"/>
              </a:rPr>
              <a:t>Spring 2019</a:t>
            </a:r>
            <a:r>
              <a:rPr lang="en-US" b="1" dirty="0"/>
              <a:t>, </a:t>
            </a:r>
            <a:r>
              <a:rPr lang="en-US" b="1" dirty="0">
                <a:hlinkClick r:id="rId10"/>
              </a:rPr>
              <a:t>2018</a:t>
            </a:r>
            <a:r>
              <a:rPr lang="en-US" b="1" dirty="0"/>
              <a:t>)</a:t>
            </a:r>
          </a:p>
          <a:p>
            <a:pPr marL="0" indent="0">
              <a:buNone/>
            </a:pPr>
            <a:endParaRPr lang="en-US" b="1" dirty="0"/>
          </a:p>
          <a:p>
            <a:r>
              <a:rPr lang="en-US" b="1" dirty="0">
                <a:hlinkClick r:id="rId11"/>
              </a:rPr>
              <a:t>Memory Systems Course Lecture Videos</a:t>
            </a:r>
            <a:r>
              <a:rPr lang="en-US" b="1" dirty="0"/>
              <a:t> (</a:t>
            </a:r>
            <a:r>
              <a:rPr lang="en-US" b="1" dirty="0">
                <a:hlinkClick r:id="rId12"/>
              </a:rPr>
              <a:t>Sept 2019</a:t>
            </a:r>
            <a:r>
              <a:rPr lang="en-US" b="1" dirty="0"/>
              <a:t>, </a:t>
            </a:r>
            <a:r>
              <a:rPr lang="en-US" b="1" dirty="0">
                <a:hlinkClick r:id="rId13"/>
              </a:rPr>
              <a:t>July 2019</a:t>
            </a:r>
            <a:r>
              <a:rPr lang="en-US" b="1" dirty="0"/>
              <a:t>, </a:t>
            </a:r>
            <a:r>
              <a:rPr lang="en-US" b="1" dirty="0">
                <a:hlinkClick r:id="rId14"/>
              </a:rPr>
              <a:t>June 2019</a:t>
            </a:r>
            <a:r>
              <a:rPr lang="en-US" b="1" dirty="0"/>
              <a:t>, </a:t>
            </a:r>
            <a:r>
              <a:rPr lang="en-US" b="1" dirty="0">
                <a:hlinkClick r:id="rId11"/>
              </a:rPr>
              <a:t>October 2018</a:t>
            </a:r>
            <a:r>
              <a:rPr lang="en-US" b="1" dirty="0"/>
              <a:t>)</a:t>
            </a:r>
          </a:p>
          <a:p>
            <a:r>
              <a:rPr lang="en-US" b="1" dirty="0">
                <a:hlinkClick r:id="rId15"/>
              </a:rPr>
              <a:t>Memory Systems Short Course Lecture Materials</a:t>
            </a:r>
            <a:r>
              <a:rPr lang="en-US" b="1" dirty="0"/>
              <a:t> (</a:t>
            </a:r>
            <a:r>
              <a:rPr lang="en-US" b="1" dirty="0">
                <a:hlinkClick r:id="rId15"/>
              </a:rPr>
              <a:t>Sept 2019</a:t>
            </a:r>
            <a:r>
              <a:rPr lang="en-US" b="1" dirty="0"/>
              <a:t>, </a:t>
            </a:r>
            <a:r>
              <a:rPr lang="en-US" b="1" dirty="0">
                <a:hlinkClick r:id="rId15"/>
              </a:rPr>
              <a:t>July 2019</a:t>
            </a:r>
            <a:r>
              <a:rPr lang="en-US" b="1" dirty="0"/>
              <a:t>, </a:t>
            </a:r>
            <a:r>
              <a:rPr lang="en-US" b="1" dirty="0">
                <a:hlinkClick r:id="rId16"/>
              </a:rPr>
              <a:t>June 2019</a:t>
            </a:r>
            <a:r>
              <a:rPr lang="en-US" b="1" dirty="0"/>
              <a:t>, </a:t>
            </a:r>
            <a:r>
              <a:rPr lang="en-US" b="1" dirty="0">
                <a:hlinkClick r:id="rId17"/>
              </a:rPr>
              <a:t>October 2018</a:t>
            </a:r>
            <a:r>
              <a:rPr lang="en-US" b="1" dirty="0"/>
              <a:t>)</a:t>
            </a:r>
          </a:p>
          <a:p>
            <a:r>
              <a:rPr lang="en-US" b="1" dirty="0">
                <a:hlinkClick r:id="rId18"/>
              </a:rPr>
              <a:t>ACACES Summer School Memory Systems Course Lecture Videos</a:t>
            </a:r>
            <a:r>
              <a:rPr lang="en-US" b="1" dirty="0"/>
              <a:t> (</a:t>
            </a:r>
            <a:r>
              <a:rPr lang="en-US" b="1" dirty="0">
                <a:hlinkClick r:id="rId18"/>
              </a:rPr>
              <a:t>2018</a:t>
            </a:r>
            <a:r>
              <a:rPr lang="en-US" b="1" dirty="0"/>
              <a:t>, </a:t>
            </a:r>
            <a:r>
              <a:rPr lang="en-US" b="1" dirty="0">
                <a:hlinkClick r:id="rId19"/>
              </a:rPr>
              <a:t>2013</a:t>
            </a:r>
            <a:r>
              <a:rPr lang="en-US" b="1" dirty="0"/>
              <a:t>)</a:t>
            </a:r>
          </a:p>
          <a:p>
            <a:r>
              <a:rPr lang="en-US" b="1" dirty="0">
                <a:hlinkClick r:id="rId20"/>
              </a:rPr>
              <a:t>ACACES Summer School Memory Systems Course Materials</a:t>
            </a:r>
            <a:r>
              <a:rPr lang="en-US" b="1" dirty="0"/>
              <a:t> (</a:t>
            </a:r>
            <a:r>
              <a:rPr lang="en-US" b="1" dirty="0">
                <a:hlinkClick r:id="rId20"/>
              </a:rPr>
              <a:t>2018</a:t>
            </a:r>
            <a:r>
              <a:rPr lang="en-US" b="1" dirty="0"/>
              <a:t>, </a:t>
            </a:r>
            <a:r>
              <a:rPr lang="en-US" b="1" dirty="0">
                <a:hlinkClick r:id="rId19"/>
              </a:rPr>
              <a:t>2013</a:t>
            </a:r>
            <a:r>
              <a:rPr lang="en-US" b="1" dirty="0"/>
              <a:t>)</a:t>
            </a:r>
          </a:p>
          <a:p>
            <a:endParaRPr lang="en-US" b="1" dirty="0">
              <a:hlinkClick r:id="rId21"/>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026456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9397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2935516"/>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934674031"/>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3930962464"/>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6E76-3DF3-9847-8A08-45FCD52985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D7EBCD-5A6F-3340-B62D-91A3EF960DF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D6134AB-D416-9A48-BBCD-22A7C7648CE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6B3D586A-3EAB-D842-A65E-F7012BD4D8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552" y="11863"/>
            <a:ext cx="3823070" cy="6858000"/>
          </a:xfrm>
          <a:prstGeom prst="rect">
            <a:avLst/>
          </a:prstGeom>
        </p:spPr>
      </p:pic>
      <p:pic>
        <p:nvPicPr>
          <p:cNvPr id="6" name="Picture 5">
            <a:extLst>
              <a:ext uri="{FF2B5EF4-FFF2-40B4-BE49-F238E27FC236}">
                <a16:creationId xmlns:a16="http://schemas.microsoft.com/office/drawing/2014/main" id="{116FE935-377A-4A4C-B041-D868F81E0A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1587" y="18078"/>
            <a:ext cx="3518647" cy="6858000"/>
          </a:xfrm>
          <a:prstGeom prst="rect">
            <a:avLst/>
          </a:prstGeom>
        </p:spPr>
      </p:pic>
    </p:spTree>
    <p:extLst>
      <p:ext uri="{BB962C8B-B14F-4D97-AF65-F5344CB8AC3E}">
        <p14:creationId xmlns:p14="http://schemas.microsoft.com/office/powerpoint/2010/main" val="4240669544"/>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and Talks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https://www.youtube.com/onurmutlulectures</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91152643"/>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85762572"/>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924800" cy="1752600"/>
          </a:xfrm>
        </p:spPr>
        <p:txBody>
          <a:bodyPr/>
          <a:lstStyle/>
          <a:p>
            <a:pPr algn="ctr"/>
            <a:r>
              <a:rPr lang="en-US" sz="4000" dirty="0"/>
              <a:t>Low-Latency Memory</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428903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2DB1-3F52-EB48-A62C-E6B010B09C0D}"/>
              </a:ext>
            </a:extLst>
          </p:cNvPr>
          <p:cNvSpPr>
            <a:spLocks noGrp="1"/>
          </p:cNvSpPr>
          <p:nvPr>
            <p:ph type="title"/>
          </p:nvPr>
        </p:nvSpPr>
        <p:spPr/>
        <p:txBody>
          <a:bodyPr/>
          <a:lstStyle/>
          <a:p>
            <a:r>
              <a:rPr lang="en-US" dirty="0"/>
              <a:t>Workload-DRAM Interaction Analysis</a:t>
            </a:r>
          </a:p>
        </p:txBody>
      </p:sp>
      <p:sp>
        <p:nvSpPr>
          <p:cNvPr id="3" name="Content Placeholder 2">
            <a:extLst>
              <a:ext uri="{FF2B5EF4-FFF2-40B4-BE49-F238E27FC236}">
                <a16:creationId xmlns:a16="http://schemas.microsoft.com/office/drawing/2014/main" id="{E39470A9-C736-CE4C-9B98-EE1EA1B7410B}"/>
              </a:ext>
            </a:extLst>
          </p:cNvPr>
          <p:cNvSpPr>
            <a:spLocks noGrp="1"/>
          </p:cNvSpPr>
          <p:nvPr>
            <p:ph idx="1"/>
          </p:nvPr>
        </p:nvSpPr>
        <p:spPr/>
        <p:txBody>
          <a:bodyPr/>
          <a:lstStyle/>
          <a:p>
            <a:r>
              <a:rPr lang="en-US" sz="2000" dirty="0"/>
              <a:t>Saugata Ghose, </a:t>
            </a:r>
            <a:r>
              <a:rPr lang="en-US" sz="2000" dirty="0" err="1"/>
              <a:t>Tianshi</a:t>
            </a:r>
            <a:r>
              <a:rPr lang="en-US" sz="2000" dirty="0"/>
              <a:t> Li, Nastaran Hajinazar, </a:t>
            </a:r>
            <a:r>
              <a:rPr lang="en-US" sz="2000" dirty="0" err="1"/>
              <a:t>Damla</a:t>
            </a:r>
            <a:r>
              <a:rPr lang="en-US" sz="2000" dirty="0"/>
              <a:t> </a:t>
            </a:r>
            <a:r>
              <a:rPr lang="en-US" sz="2000" dirty="0" err="1"/>
              <a:t>Senol</a:t>
            </a:r>
            <a:r>
              <a:rPr lang="en-US" sz="2000" dirty="0"/>
              <a:t> Cali, and Onur Mutlu,</a:t>
            </a:r>
            <a:br>
              <a:rPr lang="en-US" sz="2000" dirty="0"/>
            </a:br>
            <a:r>
              <a:rPr lang="en-US" sz="2000" b="1" dirty="0"/>
              <a:t>"Demystifying Workload–DRAM Interactions: An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Phoenix, AZ, USA, June 2019. </a:t>
            </a:r>
            <a:br>
              <a:rPr lang="en-US" sz="2000" dirty="0"/>
            </a:br>
            <a:r>
              <a:rPr lang="en-US" sz="2000" dirty="0"/>
              <a:t>[</a:t>
            </a:r>
            <a:r>
              <a:rPr lang="en-US" sz="2000" dirty="0">
                <a:hlinkClick r:id="rId3"/>
              </a:rPr>
              <a:t>Preliminary arXiv Version</a:t>
            </a:r>
            <a:r>
              <a:rPr lang="en-US" sz="2000" dirty="0"/>
              <a:t>] </a:t>
            </a:r>
            <a:br>
              <a:rPr lang="en-US" sz="2000" dirty="0"/>
            </a:br>
            <a:r>
              <a:rPr lang="en-US" sz="2000" dirty="0"/>
              <a:t>[</a:t>
            </a:r>
            <a:r>
              <a:rPr lang="en-US" sz="2000" dirty="0">
                <a:hlinkClick r:id="rId4"/>
              </a:rPr>
              <a:t>Abstract</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a:t>
            </a:r>
          </a:p>
          <a:p>
            <a:endParaRPr lang="en-US" dirty="0"/>
          </a:p>
        </p:txBody>
      </p:sp>
      <p:sp>
        <p:nvSpPr>
          <p:cNvPr id="4" name="Slide Number Placeholder 3">
            <a:extLst>
              <a:ext uri="{FF2B5EF4-FFF2-40B4-BE49-F238E27FC236}">
                <a16:creationId xmlns:a16="http://schemas.microsoft.com/office/drawing/2014/main" id="{ED7E4806-8950-FB48-BDA8-48D6F32C344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C32C83A-FE40-C341-ACF2-9AE1206C24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129" y="4293096"/>
            <a:ext cx="9144000" cy="2136055"/>
          </a:xfrm>
          <a:prstGeom prst="rect">
            <a:avLst/>
          </a:prstGeom>
        </p:spPr>
      </p:pic>
    </p:spTree>
    <p:extLst>
      <p:ext uri="{BB962C8B-B14F-4D97-AF65-F5344CB8AC3E}">
        <p14:creationId xmlns:p14="http://schemas.microsoft.com/office/powerpoint/2010/main" val="2986633905"/>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Study Workload–DRAM Interactions?</a:t>
            </a:r>
          </a:p>
        </p:txBody>
      </p:sp>
      <p:sp>
        <p:nvSpPr>
          <p:cNvPr id="3" name="Content Placeholder 2"/>
          <p:cNvSpPr>
            <a:spLocks noGrp="1"/>
          </p:cNvSpPr>
          <p:nvPr>
            <p:ph idx="1"/>
          </p:nvPr>
        </p:nvSpPr>
        <p:spPr/>
        <p:txBody>
          <a:bodyPr/>
          <a:lstStyle/>
          <a:p>
            <a:r>
              <a:rPr lang="en-US" dirty="0"/>
              <a:t>Manufacturers are developing many new types of DRAM</a:t>
            </a:r>
          </a:p>
          <a:p>
            <a:pPr lvl="1"/>
            <a:r>
              <a:rPr lang="en-US" b="1" dirty="0">
                <a:solidFill>
                  <a:schemeClr val="accent2"/>
                </a:solidFill>
              </a:rPr>
              <a:t>DRAM limits performance, energy improvements:</a:t>
            </a:r>
            <a:br>
              <a:rPr lang="en-US" b="1" dirty="0">
                <a:solidFill>
                  <a:schemeClr val="accent2"/>
                </a:solidFill>
              </a:rPr>
            </a:br>
            <a:r>
              <a:rPr lang="en-US" dirty="0"/>
              <a:t>new types may overcome some limitations</a:t>
            </a:r>
          </a:p>
          <a:p>
            <a:pPr lvl="1"/>
            <a:r>
              <a:rPr lang="en-US" dirty="0"/>
              <a:t>Memory systems now serve a </a:t>
            </a:r>
            <a:r>
              <a:rPr lang="en-US" b="1" dirty="0">
                <a:solidFill>
                  <a:schemeClr val="accent2"/>
                </a:solidFill>
              </a:rPr>
              <a:t>very diverse set of applications:</a:t>
            </a:r>
            <a:br>
              <a:rPr lang="en-US" dirty="0"/>
            </a:br>
            <a:r>
              <a:rPr lang="en-US" dirty="0"/>
              <a:t>can no longer take a one-size-fits-all approach</a:t>
            </a:r>
          </a:p>
          <a:p>
            <a:pPr>
              <a:spcBef>
                <a:spcPts val="3000"/>
              </a:spcBef>
            </a:pPr>
            <a:r>
              <a:rPr lang="en-US" dirty="0">
                <a:solidFill>
                  <a:srgbClr val="0070C0"/>
                </a:solidFill>
                <a:latin typeface="Adobe Garamond Pro Bold" panose="02020702060506020403" pitchFamily="18" charset="0"/>
              </a:rPr>
              <a:t>So which DRAM type works best with which application?</a:t>
            </a:r>
          </a:p>
          <a:p>
            <a:pPr lvl="1"/>
            <a:r>
              <a:rPr lang="en-US" dirty="0"/>
              <a:t>Difficult to understand intuitively due to the complexity of the interaction</a:t>
            </a:r>
          </a:p>
          <a:p>
            <a:pPr lvl="1"/>
            <a:r>
              <a:rPr lang="en-US" dirty="0"/>
              <a:t>Can’t be tested methodically on real systems: new type needs a new CPU</a:t>
            </a:r>
          </a:p>
          <a:p>
            <a:pPr>
              <a:spcBef>
                <a:spcPts val="3000"/>
              </a:spcBef>
            </a:pPr>
            <a:r>
              <a:rPr lang="en-US" dirty="0"/>
              <a:t>We perform a </a:t>
            </a:r>
            <a:r>
              <a:rPr lang="en-US" dirty="0">
                <a:solidFill>
                  <a:schemeClr val="accent4"/>
                </a:solidFill>
                <a:latin typeface="Adobe Garamond Pro Bold" panose="02020702060506020403" pitchFamily="18" charset="0"/>
              </a:rPr>
              <a:t>wide-ranging experimental study to uncover</a:t>
            </a:r>
            <a:br>
              <a:rPr lang="en-US" dirty="0">
                <a:solidFill>
                  <a:schemeClr val="accent4"/>
                </a:solidFill>
                <a:latin typeface="Adobe Garamond Pro Bold" panose="02020702060506020403" pitchFamily="18" charset="0"/>
              </a:rPr>
            </a:br>
            <a:r>
              <a:rPr lang="en-US" dirty="0">
                <a:solidFill>
                  <a:schemeClr val="accent4"/>
                </a:solidFill>
                <a:latin typeface="Adobe Garamond Pro Bold" panose="02020702060506020403" pitchFamily="18" charset="0"/>
              </a:rPr>
              <a:t>the combined behavior</a:t>
            </a:r>
            <a:r>
              <a:rPr lang="en-US" dirty="0"/>
              <a:t> of workloads and DRAM types</a:t>
            </a:r>
          </a:p>
          <a:p>
            <a:pPr lvl="1"/>
            <a:r>
              <a:rPr lang="en-US" b="1" dirty="0">
                <a:solidFill>
                  <a:srgbClr val="0070C0"/>
                </a:solidFill>
              </a:rPr>
              <a:t>115 prevalent/emerging applications and </a:t>
            </a:r>
            <a:r>
              <a:rPr lang="en-US" b="1" dirty="0" err="1">
                <a:solidFill>
                  <a:srgbClr val="0070C0"/>
                </a:solidFill>
              </a:rPr>
              <a:t>multiprogrammed</a:t>
            </a:r>
            <a:r>
              <a:rPr lang="en-US" b="1" dirty="0">
                <a:solidFill>
                  <a:srgbClr val="0070C0"/>
                </a:solidFill>
              </a:rPr>
              <a:t> workloads</a:t>
            </a:r>
            <a:endParaRPr lang="en-US" dirty="0"/>
          </a:p>
          <a:p>
            <a:pPr lvl="1"/>
            <a:r>
              <a:rPr lang="en-US" b="1" dirty="0">
                <a:solidFill>
                  <a:srgbClr val="0070C0"/>
                </a:solidFill>
              </a:rPr>
              <a:t>9 modern DRAM types:</a:t>
            </a:r>
            <a:r>
              <a:rPr lang="en-US" dirty="0"/>
              <a:t> DDR3, DDR4, GDDR5, HBM, HMC, LPDDR3, LPDDR4, Wide I/O, Wide I/O 2</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268</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Tree>
    <p:extLst>
      <p:ext uri="{BB962C8B-B14F-4D97-AF65-F5344CB8AC3E}">
        <p14:creationId xmlns:p14="http://schemas.microsoft.com/office/powerpoint/2010/main" val="2452035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flipV="1">
            <a:off x="6195798" y="2037737"/>
            <a:ext cx="0" cy="781663"/>
          </a:xfrm>
          <a:prstGeom prst="line">
            <a:avLst/>
          </a:prstGeom>
          <a:noFill/>
          <a:ln w="50800" cap="flat" cmpd="sng" algn="ctr">
            <a:solidFill>
              <a:sysClr val="windowText" lastClr="000000"/>
            </a:solidFill>
            <a:prstDash val="solid"/>
            <a:miter lim="800000"/>
          </a:ln>
          <a:effectLst/>
        </p:spPr>
      </p:cxnSp>
      <p:cxnSp>
        <p:nvCxnSpPr>
          <p:cNvPr id="100" name="Straight Connector 99"/>
          <p:cNvCxnSpPr/>
          <p:nvPr/>
        </p:nvCxnSpPr>
        <p:spPr>
          <a:xfrm flipV="1">
            <a:off x="7033507" y="2037737"/>
            <a:ext cx="0" cy="781663"/>
          </a:xfrm>
          <a:prstGeom prst="line">
            <a:avLst/>
          </a:prstGeom>
          <a:noFill/>
          <a:ln w="50800" cap="flat" cmpd="sng" algn="ctr">
            <a:solidFill>
              <a:sysClr val="windowText" lastClr="000000"/>
            </a:solidFill>
            <a:prstDash val="solid"/>
            <a:miter lim="800000"/>
          </a:ln>
          <a:effectLst/>
        </p:spPr>
      </p:cxnSp>
      <p:cxnSp>
        <p:nvCxnSpPr>
          <p:cNvPr id="101" name="Straight Connector 100"/>
          <p:cNvCxnSpPr/>
          <p:nvPr/>
        </p:nvCxnSpPr>
        <p:spPr>
          <a:xfrm flipV="1">
            <a:off x="7859416" y="2037737"/>
            <a:ext cx="0" cy="781663"/>
          </a:xfrm>
          <a:prstGeom prst="line">
            <a:avLst/>
          </a:prstGeom>
          <a:noFill/>
          <a:ln w="50800" cap="flat" cmpd="sng" algn="ctr">
            <a:solidFill>
              <a:sysClr val="windowText" lastClr="000000"/>
            </a:solidFill>
            <a:prstDash val="solid"/>
            <a:miter lim="800000"/>
          </a:ln>
          <a:effectLst/>
        </p:spPr>
      </p:cxnSp>
      <p:cxnSp>
        <p:nvCxnSpPr>
          <p:cNvPr id="102" name="Straight Connector 101"/>
          <p:cNvCxnSpPr/>
          <p:nvPr/>
        </p:nvCxnSpPr>
        <p:spPr>
          <a:xfrm flipV="1">
            <a:off x="8697125" y="2037737"/>
            <a:ext cx="0" cy="781663"/>
          </a:xfrm>
          <a:prstGeom prst="line">
            <a:avLst/>
          </a:prstGeom>
          <a:noFill/>
          <a:ln w="50800" cap="flat" cmpd="sng" algn="ctr">
            <a:solidFill>
              <a:sysClr val="windowText" lastClr="000000"/>
            </a:solidFill>
            <a:prstDash val="solid"/>
            <a:miter lim="800000"/>
          </a:ln>
          <a:effectLst/>
        </p:spPr>
      </p:cxnSp>
      <p:sp>
        <p:nvSpPr>
          <p:cNvPr id="104" name="Rectangle 103"/>
          <p:cNvSpPr/>
          <p:nvPr/>
        </p:nvSpPr>
        <p:spPr>
          <a:xfrm>
            <a:off x="6019800" y="2209800"/>
            <a:ext cx="2880954" cy="760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a:t>Modern DRAM Types: Comparison to DDR3</a:t>
            </a:r>
            <a:endParaRPr lang="en-US" dirty="0"/>
          </a:p>
        </p:txBody>
      </p:sp>
      <p:sp>
        <p:nvSpPr>
          <p:cNvPr id="91" name="Content Placeholder 90"/>
          <p:cNvSpPr>
            <a:spLocks noGrp="1"/>
          </p:cNvSpPr>
          <p:nvPr>
            <p:ph idx="1"/>
          </p:nvPr>
        </p:nvSpPr>
        <p:spPr>
          <a:xfrm>
            <a:off x="5816272" y="810545"/>
            <a:ext cx="3175328" cy="5726782"/>
          </a:xfrm>
        </p:spPr>
        <p:txBody>
          <a:bodyPr/>
          <a:lstStyle/>
          <a:p>
            <a:r>
              <a:rPr lang="en-US" dirty="0"/>
              <a:t>Bank groups</a:t>
            </a:r>
          </a:p>
          <a:p>
            <a:endParaRPr lang="en-US" dirty="0"/>
          </a:p>
          <a:p>
            <a:endParaRPr lang="en-US" dirty="0"/>
          </a:p>
          <a:p>
            <a:endParaRPr lang="en-US" dirty="0"/>
          </a:p>
          <a:p>
            <a:endParaRPr lang="en-US" dirty="0"/>
          </a:p>
          <a:p>
            <a:endParaRPr lang="en-US" dirty="0"/>
          </a:p>
          <a:p>
            <a:r>
              <a:rPr lang="en-US" dirty="0"/>
              <a:t>3D-stacked DRAM</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269</a:t>
            </a:fld>
            <a:r>
              <a:rPr kumimoji="0" lang="en-US" altLang="en-US" sz="1200" b="0" i="0" u="none" strike="noStrike" kern="1200" cap="none" spc="0" normalizeH="0" baseline="0" noProof="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endPar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endParaRPr>
          </a:p>
        </p:txBody>
      </p:sp>
      <p:graphicFrame>
        <p:nvGraphicFramePr>
          <p:cNvPr id="5" name="Table 4"/>
          <p:cNvGraphicFramePr>
            <a:graphicFrameLocks noGrp="1"/>
          </p:cNvGraphicFramePr>
          <p:nvPr/>
        </p:nvGraphicFramePr>
        <p:xfrm>
          <a:off x="152400" y="799783"/>
          <a:ext cx="5562600" cy="615696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865775044"/>
                    </a:ext>
                  </a:extLst>
                </a:gridCol>
                <a:gridCol w="1028700">
                  <a:extLst>
                    <a:ext uri="{9D8B030D-6E8A-4147-A177-3AD203B41FA5}">
                      <a16:colId xmlns:a16="http://schemas.microsoft.com/office/drawing/2014/main" val="2931050581"/>
                    </a:ext>
                  </a:extLst>
                </a:gridCol>
                <a:gridCol w="1028700">
                  <a:extLst>
                    <a:ext uri="{9D8B030D-6E8A-4147-A177-3AD203B41FA5}">
                      <a16:colId xmlns:a16="http://schemas.microsoft.com/office/drawing/2014/main" val="2480256659"/>
                    </a:ext>
                  </a:extLst>
                </a:gridCol>
                <a:gridCol w="1028700">
                  <a:extLst>
                    <a:ext uri="{9D8B030D-6E8A-4147-A177-3AD203B41FA5}">
                      <a16:colId xmlns:a16="http://schemas.microsoft.com/office/drawing/2014/main" val="3224697103"/>
                    </a:ext>
                  </a:extLst>
                </a:gridCol>
                <a:gridCol w="1028700">
                  <a:extLst>
                    <a:ext uri="{9D8B030D-6E8A-4147-A177-3AD203B41FA5}">
                      <a16:colId xmlns:a16="http://schemas.microsoft.com/office/drawing/2014/main" val="1389644233"/>
                    </a:ext>
                  </a:extLst>
                </a:gridCol>
              </a:tblGrid>
              <a:tr h="370840">
                <a:tc>
                  <a:txBody>
                    <a:bodyPr/>
                    <a:lstStyle/>
                    <a:p>
                      <a:pPr algn="ctr"/>
                      <a:r>
                        <a:rPr lang="en-US" sz="2200" dirty="0">
                          <a:latin typeface="Adobe Garamond Pro Bold" panose="02020702060506020403" pitchFamily="18" charset="0"/>
                        </a:rPr>
                        <a:t>DRAM Type</a:t>
                      </a:r>
                    </a:p>
                  </a:txBody>
                  <a:tcPr marL="0" marR="0" anchor="ctr"/>
                </a:tc>
                <a:tc>
                  <a:txBody>
                    <a:bodyPr/>
                    <a:lstStyle/>
                    <a:p>
                      <a:pPr algn="ctr"/>
                      <a:r>
                        <a:rPr lang="en-US" sz="2200" dirty="0">
                          <a:latin typeface="Adobe Garamond Pro Bold" panose="02020702060506020403" pitchFamily="18" charset="0"/>
                        </a:rPr>
                        <a:t>Banks per Rank</a:t>
                      </a:r>
                    </a:p>
                  </a:txBody>
                  <a:tcPr marL="0" marR="0" anchor="ctr"/>
                </a:tc>
                <a:tc>
                  <a:txBody>
                    <a:bodyPr/>
                    <a:lstStyle/>
                    <a:p>
                      <a:pPr algn="ctr"/>
                      <a:r>
                        <a:rPr lang="en-US" sz="2200" dirty="0">
                          <a:latin typeface="Adobe Garamond Pro Bold" panose="02020702060506020403" pitchFamily="18" charset="0"/>
                        </a:rPr>
                        <a:t>Bank Groups</a:t>
                      </a:r>
                    </a:p>
                  </a:txBody>
                  <a:tcPr marL="0" marR="0" anchor="ctr"/>
                </a:tc>
                <a:tc>
                  <a:txBody>
                    <a:bodyPr/>
                    <a:lstStyle/>
                    <a:p>
                      <a:pPr algn="ctr"/>
                      <a:r>
                        <a:rPr lang="en-US" sz="2200" dirty="0">
                          <a:latin typeface="Adobe Garamond Pro Bold" panose="02020702060506020403" pitchFamily="18" charset="0"/>
                        </a:rPr>
                        <a:t>3D-Stacked</a:t>
                      </a:r>
                    </a:p>
                  </a:txBody>
                  <a:tcPr marL="0" marR="0" anchor="ctr"/>
                </a:tc>
                <a:tc>
                  <a:txBody>
                    <a:bodyPr/>
                    <a:lstStyle/>
                    <a:p>
                      <a:pPr algn="ctr"/>
                      <a:r>
                        <a:rPr lang="en-US" sz="2200" dirty="0">
                          <a:latin typeface="Adobe Garamond Pro Bold" panose="02020702060506020403" pitchFamily="18" charset="0"/>
                        </a:rPr>
                        <a:t>Low-Power</a:t>
                      </a:r>
                    </a:p>
                  </a:txBody>
                  <a:tcPr marL="0" marR="0" anchor="ctr"/>
                </a:tc>
                <a:extLst>
                  <a:ext uri="{0D108BD9-81ED-4DB2-BD59-A6C34878D82A}">
                    <a16:rowId xmlns:a16="http://schemas.microsoft.com/office/drawing/2014/main" val="2686557727"/>
                  </a:ext>
                </a:extLst>
              </a:tr>
              <a:tr h="370840">
                <a:tc>
                  <a:txBody>
                    <a:bodyPr/>
                    <a:lstStyle/>
                    <a:p>
                      <a:pPr algn="ctr"/>
                      <a:r>
                        <a:rPr lang="en-US" sz="2200" b="1" dirty="0">
                          <a:latin typeface="Adobe Garamond Pro" panose="02020502060506020403" pitchFamily="18" charset="0"/>
                        </a:rPr>
                        <a:t>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928287677"/>
                  </a:ext>
                </a:extLst>
              </a:tr>
              <a:tr h="370840">
                <a:tc>
                  <a:txBody>
                    <a:bodyPr/>
                    <a:lstStyle/>
                    <a:p>
                      <a:pPr algn="ctr"/>
                      <a:r>
                        <a:rPr lang="en-US" sz="2200" b="1" dirty="0">
                          <a:latin typeface="Adobe Garamond Pro" panose="02020502060506020403" pitchFamily="18" charset="0"/>
                        </a:rPr>
                        <a:t>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758072128"/>
                  </a:ext>
                </a:extLst>
              </a:tr>
              <a:tr h="370840">
                <a:tc>
                  <a:txBody>
                    <a:bodyPr/>
                    <a:lstStyle/>
                    <a:p>
                      <a:pPr algn="ctr"/>
                      <a:r>
                        <a:rPr lang="en-US" sz="2200" b="1" dirty="0">
                          <a:latin typeface="Adobe Garamond Pro" panose="02020502060506020403" pitchFamily="18" charset="0"/>
                        </a:rPr>
                        <a:t>GDDR5</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63814981"/>
                  </a:ext>
                </a:extLst>
              </a:tr>
              <a:tr h="370840">
                <a:tc>
                  <a:txBody>
                    <a:bodyPr/>
                    <a:lstStyle/>
                    <a:p>
                      <a:pPr algn="ctr"/>
                      <a:r>
                        <a:rPr lang="en-US" sz="2200" b="1" dirty="0">
                          <a:latin typeface="Adobe Garamond Pro" panose="02020502060506020403" pitchFamily="18" charset="0"/>
                        </a:rPr>
                        <a:t>HBM</a:t>
                      </a:r>
                    </a:p>
                    <a:p>
                      <a:pPr algn="ctr"/>
                      <a:r>
                        <a:rPr lang="en-US" sz="1600" b="1" dirty="0">
                          <a:latin typeface="Adobe Garamond Pro" panose="02020502060506020403" pitchFamily="18" charset="0"/>
                        </a:rPr>
                        <a:t>High-Bandwidth Memory</a:t>
                      </a:r>
                      <a:endParaRPr lang="en-US" sz="2200" b="1" dirty="0">
                        <a:latin typeface="Adobe Garamond Pro" panose="02020502060506020403" pitchFamily="18" charset="0"/>
                      </a:endParaRP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3889831791"/>
                  </a:ext>
                </a:extLst>
              </a:tr>
              <a:tr h="370840">
                <a:tc>
                  <a:txBody>
                    <a:bodyPr/>
                    <a:lstStyle/>
                    <a:p>
                      <a:pPr algn="ctr"/>
                      <a:r>
                        <a:rPr lang="en-US" sz="2200" b="1" dirty="0">
                          <a:latin typeface="Adobe Garamond Pro" panose="02020502060506020403" pitchFamily="18" charset="0"/>
                        </a:rPr>
                        <a:t>HMC</a:t>
                      </a:r>
                    </a:p>
                    <a:p>
                      <a:pPr algn="ctr"/>
                      <a:r>
                        <a:rPr lang="en-US" sz="1600" b="1" dirty="0">
                          <a:latin typeface="Adobe Garamond Pro" panose="02020502060506020403" pitchFamily="18" charset="0"/>
                        </a:rPr>
                        <a:t>Hybrid Memory Cube</a:t>
                      </a:r>
                    </a:p>
                  </a:txBody>
                  <a:tcPr marL="0" marR="0" anchor="ctr"/>
                </a:tc>
                <a:tc>
                  <a:txBody>
                    <a:bodyPr/>
                    <a:lstStyle/>
                    <a:p>
                      <a:pPr algn="ctr"/>
                      <a:r>
                        <a:rPr lang="en-US" sz="2200" dirty="0">
                          <a:latin typeface="Adobe Garamond Pro" panose="02020502060506020403" pitchFamily="18" charset="0"/>
                        </a:rPr>
                        <a:t>256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93088369"/>
                  </a:ext>
                </a:extLst>
              </a:tr>
              <a:tr h="370840">
                <a:tc>
                  <a:txBody>
                    <a:bodyPr/>
                    <a:lstStyle/>
                    <a:p>
                      <a:pPr algn="ctr"/>
                      <a:r>
                        <a:rPr lang="en-US" sz="2200" b="1" dirty="0">
                          <a:latin typeface="Adobe Garamond Pro" panose="02020502060506020403" pitchFamily="18" charset="0"/>
                        </a:rPr>
                        <a:t>Wide I/O</a:t>
                      </a:r>
                    </a:p>
                  </a:txBody>
                  <a:tcPr marL="0" marR="0" anchor="ctr"/>
                </a:tc>
                <a:tc>
                  <a:txBody>
                    <a:bodyPr/>
                    <a:lstStyle/>
                    <a:p>
                      <a:pPr algn="ctr"/>
                      <a:r>
                        <a:rPr lang="en-US" sz="2200" dirty="0">
                          <a:latin typeface="Adobe Garamond Pro" panose="02020502060506020403" pitchFamily="18" charset="0"/>
                        </a:rPr>
                        <a:t>4</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556445875"/>
                  </a:ext>
                </a:extLst>
              </a:tr>
              <a:tr h="370840">
                <a:tc>
                  <a:txBody>
                    <a:bodyPr/>
                    <a:lstStyle/>
                    <a:p>
                      <a:pPr algn="ctr"/>
                      <a:r>
                        <a:rPr lang="en-US" sz="2200" b="1" dirty="0">
                          <a:latin typeface="Adobe Garamond Pro" panose="02020502060506020403" pitchFamily="18" charset="0"/>
                        </a:rPr>
                        <a:t>Wide I/O 2</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162054000"/>
                  </a:ext>
                </a:extLst>
              </a:tr>
              <a:tr h="370840">
                <a:tc>
                  <a:txBody>
                    <a:bodyPr/>
                    <a:lstStyle/>
                    <a:p>
                      <a:pPr algn="ctr"/>
                      <a:r>
                        <a:rPr lang="en-US" sz="2200" b="1" dirty="0">
                          <a:latin typeface="Adobe Garamond Pro" panose="02020502060506020403" pitchFamily="18" charset="0"/>
                        </a:rPr>
                        <a:t>LPDDR3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16714267"/>
                  </a:ext>
                </a:extLst>
              </a:tr>
              <a:tr h="370840">
                <a:tc>
                  <a:txBody>
                    <a:bodyPr/>
                    <a:lstStyle/>
                    <a:p>
                      <a:pPr algn="ctr"/>
                      <a:r>
                        <a:rPr lang="en-US" sz="2200" b="1" dirty="0">
                          <a:latin typeface="Adobe Garamond Pro" panose="02020502060506020403" pitchFamily="18" charset="0"/>
                        </a:rPr>
                        <a:t>LPDDR4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171935445"/>
                  </a:ext>
                </a:extLst>
              </a:tr>
            </a:tbl>
          </a:graphicData>
        </a:graphic>
      </p:graphicFrame>
      <p:grpSp>
        <p:nvGrpSpPr>
          <p:cNvPr id="6" name="Group 69"/>
          <p:cNvGrpSpPr>
            <a:grpSpLocks/>
          </p:cNvGrpSpPr>
          <p:nvPr/>
        </p:nvGrpSpPr>
        <p:grpSpPr bwMode="auto">
          <a:xfrm>
            <a:off x="5879301" y="4844990"/>
            <a:ext cx="2881312" cy="1420813"/>
            <a:chOff x="1842101" y="997913"/>
            <a:chExt cx="3904876" cy="2166871"/>
          </a:xfrm>
        </p:grpSpPr>
        <p:sp>
          <p:nvSpPr>
            <p:cNvPr id="7" name="Cube 6"/>
            <p:cNvSpPr/>
            <p:nvPr/>
          </p:nvSpPr>
          <p:spPr>
            <a:xfrm>
              <a:off x="3266359" y="2765304"/>
              <a:ext cx="2480618" cy="399480"/>
            </a:xfrm>
            <a:prstGeom prst="cube">
              <a:avLst>
                <a:gd name="adj" fmla="val 73368"/>
              </a:avLst>
            </a:prstGeom>
            <a:solidFill>
              <a:srgbClr val="5B9BD5">
                <a:lumMod val="75000"/>
              </a:srgbClr>
            </a:solidFill>
            <a:ln w="12700" cap="flat" cmpd="sng" algn="ctr">
              <a:solidFill>
                <a:srgbClr val="5B9BD5">
                  <a:lumMod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 name="Group 5"/>
            <p:cNvGrpSpPr>
              <a:grpSpLocks/>
            </p:cNvGrpSpPr>
            <p:nvPr/>
          </p:nvGrpSpPr>
          <p:grpSpPr bwMode="auto">
            <a:xfrm>
              <a:off x="3354072" y="2457854"/>
              <a:ext cx="2316193" cy="579542"/>
              <a:chOff x="1837263" y="785284"/>
              <a:chExt cx="1684869" cy="579542"/>
            </a:xfrm>
          </p:grpSpPr>
          <p:sp>
            <p:nvSpPr>
              <p:cNvPr id="54" name="Can 53"/>
              <p:cNvSpPr/>
              <p:nvPr/>
            </p:nvSpPr>
            <p:spPr>
              <a:xfrm>
                <a:off x="2125589" y="785258"/>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Can 54"/>
              <p:cNvSpPr/>
              <p:nvPr/>
            </p:nvSpPr>
            <p:spPr>
              <a:xfrm>
                <a:off x="2565362" y="785258"/>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Can 55"/>
              <p:cNvSpPr/>
              <p:nvPr/>
            </p:nvSpPr>
            <p:spPr>
              <a:xfrm>
                <a:off x="3005135" y="785258"/>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Can 56"/>
              <p:cNvSpPr/>
              <p:nvPr/>
            </p:nvSpPr>
            <p:spPr>
              <a:xfrm>
                <a:off x="3444908" y="785258"/>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Can 57"/>
              <p:cNvSpPr/>
              <p:nvPr/>
            </p:nvSpPr>
            <p:spPr>
              <a:xfrm>
                <a:off x="1981606" y="891786"/>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Can 58"/>
              <p:cNvSpPr/>
              <p:nvPr/>
            </p:nvSpPr>
            <p:spPr>
              <a:xfrm>
                <a:off x="2421380" y="891786"/>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Can 59"/>
              <p:cNvSpPr/>
              <p:nvPr/>
            </p:nvSpPr>
            <p:spPr>
              <a:xfrm>
                <a:off x="2861152" y="891786"/>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Can 60"/>
              <p:cNvSpPr/>
              <p:nvPr/>
            </p:nvSpPr>
            <p:spPr>
              <a:xfrm>
                <a:off x="3300925" y="891786"/>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Can 61"/>
              <p:cNvSpPr/>
              <p:nvPr/>
            </p:nvSpPr>
            <p:spPr>
              <a:xfrm>
                <a:off x="1837624" y="998313"/>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Can 62"/>
              <p:cNvSpPr/>
              <p:nvPr/>
            </p:nvSpPr>
            <p:spPr>
              <a:xfrm>
                <a:off x="2277397" y="998313"/>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Can 63"/>
              <p:cNvSpPr/>
              <p:nvPr/>
            </p:nvSpPr>
            <p:spPr>
              <a:xfrm>
                <a:off x="2717169" y="998313"/>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Can 64"/>
              <p:cNvSpPr/>
              <p:nvPr/>
            </p:nvSpPr>
            <p:spPr>
              <a:xfrm>
                <a:off x="3156943" y="998313"/>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 name="Cube 8"/>
            <p:cNvSpPr/>
            <p:nvPr/>
          </p:nvSpPr>
          <p:spPr>
            <a:xfrm>
              <a:off x="3266359" y="2312563"/>
              <a:ext cx="2480618" cy="397058"/>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9"/>
            <p:cNvGrpSpPr>
              <a:grpSpLocks/>
            </p:cNvGrpSpPr>
            <p:nvPr/>
          </p:nvGrpSpPr>
          <p:grpSpPr bwMode="auto">
            <a:xfrm>
              <a:off x="3354072" y="2004253"/>
              <a:ext cx="2316193" cy="579542"/>
              <a:chOff x="1837263" y="785284"/>
              <a:chExt cx="1684869" cy="579542"/>
            </a:xfrm>
          </p:grpSpPr>
          <p:sp>
            <p:nvSpPr>
              <p:cNvPr id="42" name="Can 41"/>
              <p:cNvSpPr/>
              <p:nvPr/>
            </p:nvSpPr>
            <p:spPr>
              <a:xfrm>
                <a:off x="2125589" y="786115"/>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Can 42"/>
              <p:cNvSpPr/>
              <p:nvPr/>
            </p:nvSpPr>
            <p:spPr>
              <a:xfrm>
                <a:off x="2565362" y="786115"/>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Can 43"/>
              <p:cNvSpPr/>
              <p:nvPr/>
            </p:nvSpPr>
            <p:spPr>
              <a:xfrm>
                <a:off x="3005135" y="786115"/>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Can 44"/>
              <p:cNvSpPr/>
              <p:nvPr/>
            </p:nvSpPr>
            <p:spPr>
              <a:xfrm>
                <a:off x="3444908" y="786115"/>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Can 45"/>
              <p:cNvSpPr/>
              <p:nvPr/>
            </p:nvSpPr>
            <p:spPr>
              <a:xfrm>
                <a:off x="1981606" y="892643"/>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Can 46"/>
              <p:cNvSpPr/>
              <p:nvPr/>
            </p:nvSpPr>
            <p:spPr>
              <a:xfrm>
                <a:off x="2421380" y="892643"/>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Can 47"/>
              <p:cNvSpPr/>
              <p:nvPr/>
            </p:nvSpPr>
            <p:spPr>
              <a:xfrm>
                <a:off x="2861152" y="892643"/>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Can 48"/>
              <p:cNvSpPr/>
              <p:nvPr/>
            </p:nvSpPr>
            <p:spPr>
              <a:xfrm>
                <a:off x="3300925" y="892643"/>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Can 49"/>
              <p:cNvSpPr/>
              <p:nvPr/>
            </p:nvSpPr>
            <p:spPr>
              <a:xfrm>
                <a:off x="1837624" y="999170"/>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Can 50"/>
              <p:cNvSpPr/>
              <p:nvPr/>
            </p:nvSpPr>
            <p:spPr>
              <a:xfrm>
                <a:off x="2277397" y="999170"/>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Can 51"/>
              <p:cNvSpPr/>
              <p:nvPr/>
            </p:nvSpPr>
            <p:spPr>
              <a:xfrm>
                <a:off x="2717169" y="999170"/>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Can 52"/>
              <p:cNvSpPr/>
              <p:nvPr/>
            </p:nvSpPr>
            <p:spPr>
              <a:xfrm>
                <a:off x="3156943" y="999170"/>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1" name="Cube 10"/>
            <p:cNvSpPr/>
            <p:nvPr/>
          </p:nvSpPr>
          <p:spPr>
            <a:xfrm>
              <a:off x="3266359" y="1854977"/>
              <a:ext cx="2480618" cy="397058"/>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33"/>
            <p:cNvGrpSpPr>
              <a:grpSpLocks/>
            </p:cNvGrpSpPr>
            <p:nvPr/>
          </p:nvGrpSpPr>
          <p:grpSpPr bwMode="auto">
            <a:xfrm>
              <a:off x="3354072" y="1545785"/>
              <a:ext cx="2316193" cy="579542"/>
              <a:chOff x="1837263" y="785284"/>
              <a:chExt cx="1684869" cy="579542"/>
            </a:xfrm>
          </p:grpSpPr>
          <p:sp>
            <p:nvSpPr>
              <p:cNvPr id="30" name="Can 29"/>
              <p:cNvSpPr/>
              <p:nvPr/>
            </p:nvSpPr>
            <p:spPr>
              <a:xfrm>
                <a:off x="2125589" y="784578"/>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Can 30"/>
              <p:cNvSpPr/>
              <p:nvPr/>
            </p:nvSpPr>
            <p:spPr>
              <a:xfrm>
                <a:off x="2565362" y="784578"/>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Can 31"/>
              <p:cNvSpPr/>
              <p:nvPr/>
            </p:nvSpPr>
            <p:spPr>
              <a:xfrm>
                <a:off x="3005135" y="784578"/>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Can 32"/>
              <p:cNvSpPr/>
              <p:nvPr/>
            </p:nvSpPr>
            <p:spPr>
              <a:xfrm>
                <a:off x="3444908" y="784578"/>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Can 33"/>
              <p:cNvSpPr/>
              <p:nvPr/>
            </p:nvSpPr>
            <p:spPr>
              <a:xfrm>
                <a:off x="1981606" y="891105"/>
                <a:ext cx="76687"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Can 34"/>
              <p:cNvSpPr/>
              <p:nvPr/>
            </p:nvSpPr>
            <p:spPr>
              <a:xfrm>
                <a:off x="2421380" y="891105"/>
                <a:ext cx="76686"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Can 35"/>
              <p:cNvSpPr/>
              <p:nvPr/>
            </p:nvSpPr>
            <p:spPr>
              <a:xfrm>
                <a:off x="2861152" y="891105"/>
                <a:ext cx="76687"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Can 36"/>
              <p:cNvSpPr/>
              <p:nvPr/>
            </p:nvSpPr>
            <p:spPr>
              <a:xfrm>
                <a:off x="3300925" y="891105"/>
                <a:ext cx="76686"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Can 37"/>
              <p:cNvSpPr/>
              <p:nvPr/>
            </p:nvSpPr>
            <p:spPr>
              <a:xfrm>
                <a:off x="1837624" y="1000055"/>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Can 38"/>
              <p:cNvSpPr/>
              <p:nvPr/>
            </p:nvSpPr>
            <p:spPr>
              <a:xfrm>
                <a:off x="2277397" y="1000055"/>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Can 39"/>
              <p:cNvSpPr/>
              <p:nvPr/>
            </p:nvSpPr>
            <p:spPr>
              <a:xfrm>
                <a:off x="2717169" y="1000055"/>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Can 40"/>
              <p:cNvSpPr/>
              <p:nvPr/>
            </p:nvSpPr>
            <p:spPr>
              <a:xfrm>
                <a:off x="3156943" y="1000055"/>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3" name="Cube 12"/>
            <p:cNvSpPr/>
            <p:nvPr/>
          </p:nvSpPr>
          <p:spPr>
            <a:xfrm>
              <a:off x="3266359" y="1399813"/>
              <a:ext cx="2480618" cy="399480"/>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47"/>
            <p:cNvGrpSpPr>
              <a:grpSpLocks/>
            </p:cNvGrpSpPr>
            <p:nvPr/>
          </p:nvGrpSpPr>
          <p:grpSpPr bwMode="auto">
            <a:xfrm>
              <a:off x="3354072" y="1092184"/>
              <a:ext cx="2316193" cy="579542"/>
              <a:chOff x="1837263" y="785284"/>
              <a:chExt cx="1684869" cy="579542"/>
            </a:xfrm>
          </p:grpSpPr>
          <p:sp>
            <p:nvSpPr>
              <p:cNvPr id="18" name="Can 17"/>
              <p:cNvSpPr/>
              <p:nvPr/>
            </p:nvSpPr>
            <p:spPr>
              <a:xfrm>
                <a:off x="2125589" y="785437"/>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Can 18"/>
              <p:cNvSpPr/>
              <p:nvPr/>
            </p:nvSpPr>
            <p:spPr>
              <a:xfrm>
                <a:off x="2565362" y="785437"/>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Can 19"/>
              <p:cNvSpPr/>
              <p:nvPr/>
            </p:nvSpPr>
            <p:spPr>
              <a:xfrm>
                <a:off x="3005135" y="785437"/>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Can 20"/>
              <p:cNvSpPr/>
              <p:nvPr/>
            </p:nvSpPr>
            <p:spPr>
              <a:xfrm>
                <a:off x="3444908" y="785437"/>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Can 21"/>
              <p:cNvSpPr/>
              <p:nvPr/>
            </p:nvSpPr>
            <p:spPr>
              <a:xfrm>
                <a:off x="1981606" y="891964"/>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Can 22"/>
              <p:cNvSpPr/>
              <p:nvPr/>
            </p:nvSpPr>
            <p:spPr>
              <a:xfrm>
                <a:off x="2421380" y="891964"/>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Can 23"/>
              <p:cNvSpPr/>
              <p:nvPr/>
            </p:nvSpPr>
            <p:spPr>
              <a:xfrm>
                <a:off x="2861152" y="891964"/>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Can 24"/>
              <p:cNvSpPr/>
              <p:nvPr/>
            </p:nvSpPr>
            <p:spPr>
              <a:xfrm>
                <a:off x="3300925" y="891964"/>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Can 25"/>
              <p:cNvSpPr/>
              <p:nvPr/>
            </p:nvSpPr>
            <p:spPr>
              <a:xfrm>
                <a:off x="1837624" y="998492"/>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Can 26"/>
              <p:cNvSpPr/>
              <p:nvPr/>
            </p:nvSpPr>
            <p:spPr>
              <a:xfrm>
                <a:off x="2277397" y="998492"/>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Can 27"/>
              <p:cNvSpPr/>
              <p:nvPr/>
            </p:nvSpPr>
            <p:spPr>
              <a:xfrm>
                <a:off x="2717169" y="998492"/>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Can 28"/>
              <p:cNvSpPr/>
              <p:nvPr/>
            </p:nvSpPr>
            <p:spPr>
              <a:xfrm>
                <a:off x="3156943" y="998492"/>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5" name="Cube 14"/>
            <p:cNvSpPr/>
            <p:nvPr/>
          </p:nvSpPr>
          <p:spPr>
            <a:xfrm>
              <a:off x="3266359" y="997913"/>
              <a:ext cx="2480618" cy="399480"/>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Left Brace 15"/>
            <p:cNvSpPr/>
            <p:nvPr/>
          </p:nvSpPr>
          <p:spPr>
            <a:xfrm>
              <a:off x="3051214" y="1305392"/>
              <a:ext cx="176419" cy="1384860"/>
            </a:xfrm>
            <a:prstGeom prst="leftBrace">
              <a:avLst>
                <a:gd name="adj1" fmla="val 112417"/>
                <a:gd name="adj2" fmla="val 50335"/>
              </a:avLst>
            </a:prstGeom>
            <a:noFill/>
            <a:ln w="28575" cap="flat" cmpd="sng" algn="ctr">
              <a:solidFill>
                <a:schemeClr val="accent3">
                  <a:lumMod val="75000"/>
                </a:scheme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1842101" y="1620132"/>
              <a:ext cx="1174690" cy="754736"/>
            </a:xfrm>
            <a:prstGeom prst="rect">
              <a:avLst/>
            </a:prstGeom>
            <a:solidFill>
              <a:sysClr val="window" lastClr="FFFFFF"/>
            </a:solidFill>
          </p:spPr>
          <p:txBody>
            <a:bodyPr lIns="0" rIns="0" bIns="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Memory</a:t>
              </a:r>
              <a:b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br>
              <a: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Layers</a:t>
              </a:r>
            </a:p>
          </p:txBody>
        </p:sp>
      </p:grpSp>
      <p:grpSp>
        <p:nvGrpSpPr>
          <p:cNvPr id="66" name="Group 65"/>
          <p:cNvGrpSpPr/>
          <p:nvPr/>
        </p:nvGrpSpPr>
        <p:grpSpPr>
          <a:xfrm>
            <a:off x="6827037" y="4021907"/>
            <a:ext cx="1933576" cy="1004852"/>
            <a:chOff x="3515527" y="3130461"/>
            <a:chExt cx="1933576" cy="1004852"/>
          </a:xfrm>
        </p:grpSpPr>
        <p:sp>
          <p:nvSpPr>
            <p:cNvPr id="67" name="TextBox 66"/>
            <p:cNvSpPr txBox="1"/>
            <p:nvPr/>
          </p:nvSpPr>
          <p:spPr bwMode="auto">
            <a:xfrm>
              <a:off x="3515527" y="3130461"/>
              <a:ext cx="1933576" cy="784830"/>
            </a:xfrm>
            <a:prstGeom prst="rect">
              <a:avLst/>
            </a:prstGeom>
            <a:noFill/>
          </p:spPr>
          <p:txBody>
            <a:bodyPr wrap="square" lIns="0" tIns="0" rIns="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2000" b="0" i="1" u="none" strike="noStrike" kern="1200" cap="none" spc="-100" normalizeH="0" baseline="0" noProof="0" dirty="0">
                  <a:ln>
                    <a:noFill/>
                  </a:ln>
                  <a:solidFill>
                    <a:prstClr val="white">
                      <a:lumMod val="50000"/>
                    </a:prstClr>
                  </a:solidFill>
                  <a:effectLst/>
                  <a:uLnTx/>
                  <a:uFillTx/>
                  <a:latin typeface="Calibri" panose="020F0502020204030204"/>
                  <a:ea typeface="+mn-ea"/>
                  <a:cs typeface="+mn-cs"/>
                </a:rPr>
                <a:t>high bandwidth </a:t>
              </a:r>
              <a:r>
                <a:rPr kumimoji="0" lang="en-US" sz="2000" b="0" i="0" u="none" strike="noStrike" kern="1200" cap="none" spc="-100" normalizeH="0" baseline="0" noProof="0" dirty="0">
                  <a:ln>
                    <a:noFill/>
                  </a:ln>
                  <a:solidFill>
                    <a:prstClr val="white">
                      <a:lumMod val="50000"/>
                    </a:prstClr>
                  </a:solidFill>
                  <a:effectLst/>
                  <a:uLnTx/>
                  <a:uFillTx/>
                  <a:latin typeface="Calibri" panose="020F0502020204030204"/>
                  <a:ea typeface="+mn-ea"/>
                  <a:cs typeface="+mn-cs"/>
                </a:rPr>
                <a:t>with</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Through-Silicon</a:t>
              </a:r>
              <a:b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en-US" sz="2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Vias</a:t>
              </a:r>
              <a: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(TSVs)</a:t>
              </a:r>
            </a:p>
          </p:txBody>
        </p:sp>
        <p:cxnSp>
          <p:nvCxnSpPr>
            <p:cNvPr id="68" name="Curved Connector 67"/>
            <p:cNvCxnSpPr>
              <a:cxnSpLocks noChangeShapeType="1"/>
              <a:stCxn id="67" idx="3"/>
              <a:endCxn id="21" idx="4"/>
            </p:cNvCxnSpPr>
            <p:nvPr/>
          </p:nvCxnSpPr>
          <p:spPr bwMode="auto">
            <a:xfrm flipH="1">
              <a:off x="5391953" y="3522876"/>
              <a:ext cx="57150" cy="612437"/>
            </a:xfrm>
            <a:prstGeom prst="curvedConnector3">
              <a:avLst>
                <a:gd name="adj1" fmla="val -400000"/>
              </a:avLst>
            </a:prstGeom>
            <a:noFill/>
            <a:ln w="38100" algn="ctr">
              <a:solidFill>
                <a:schemeClr val="bg1">
                  <a:lumMod val="50000"/>
                </a:schemeClr>
              </a:solidFill>
              <a:miter lim="800000"/>
              <a:headEnd/>
              <a:tailEnd type="triangle" w="med" len="med"/>
            </a:ln>
            <a:extLst>
              <a:ext uri="{909E8E84-426E-40DD-AFC4-6F175D3DCCD1}">
                <a14:hiddenFill xmlns:a14="http://schemas.microsoft.com/office/drawing/2010/main">
                  <a:noFill/>
                </a14:hiddenFill>
              </a:ext>
            </a:extLst>
          </p:spPr>
        </p:cxnSp>
      </p:grpSp>
      <p:sp>
        <p:nvSpPr>
          <p:cNvPr id="69" name="TextBox 68"/>
          <p:cNvSpPr txBox="1"/>
          <p:nvPr/>
        </p:nvSpPr>
        <p:spPr bwMode="auto">
          <a:xfrm>
            <a:off x="6644046" y="6229290"/>
            <a:ext cx="2256708" cy="400110"/>
          </a:xfrm>
          <a:prstGeom prst="rect">
            <a:avLst/>
          </a:prstGeom>
          <a:noFill/>
        </p:spPr>
        <p:txBody>
          <a:bodyPr wrap="non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dedicated</a:t>
            </a:r>
            <a:r>
              <a:rPr kumimoji="0" lang="en-US" sz="2000" b="1"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Logic Layer</a:t>
            </a:r>
          </a:p>
        </p:txBody>
      </p:sp>
      <p:sp>
        <p:nvSpPr>
          <p:cNvPr id="80" name="Rectangle 79"/>
          <p:cNvSpPr/>
          <p:nvPr/>
        </p:nvSpPr>
        <p:spPr>
          <a:xfrm>
            <a:off x="76200" y="2336145"/>
            <a:ext cx="5663872" cy="837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Rectangle 80"/>
          <p:cNvSpPr/>
          <p:nvPr/>
        </p:nvSpPr>
        <p:spPr>
          <a:xfrm>
            <a:off x="76200" y="3173852"/>
            <a:ext cx="5663872" cy="1828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Rectangle 81"/>
          <p:cNvSpPr/>
          <p:nvPr/>
        </p:nvSpPr>
        <p:spPr>
          <a:xfrm>
            <a:off x="76200" y="4973156"/>
            <a:ext cx="5663872" cy="1808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83" name="Table 82"/>
          <p:cNvGraphicFramePr>
            <a:graphicFrameLocks noGrp="1"/>
          </p:cNvGraphicFramePr>
          <p:nvPr/>
        </p:nvGraphicFramePr>
        <p:xfrm>
          <a:off x="152400" y="799783"/>
          <a:ext cx="5562600" cy="615696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865775044"/>
                    </a:ext>
                  </a:extLst>
                </a:gridCol>
                <a:gridCol w="1028700">
                  <a:extLst>
                    <a:ext uri="{9D8B030D-6E8A-4147-A177-3AD203B41FA5}">
                      <a16:colId xmlns:a16="http://schemas.microsoft.com/office/drawing/2014/main" val="2931050581"/>
                    </a:ext>
                  </a:extLst>
                </a:gridCol>
                <a:gridCol w="1028700">
                  <a:extLst>
                    <a:ext uri="{9D8B030D-6E8A-4147-A177-3AD203B41FA5}">
                      <a16:colId xmlns:a16="http://schemas.microsoft.com/office/drawing/2014/main" val="2480256659"/>
                    </a:ext>
                  </a:extLst>
                </a:gridCol>
                <a:gridCol w="1028700">
                  <a:extLst>
                    <a:ext uri="{9D8B030D-6E8A-4147-A177-3AD203B41FA5}">
                      <a16:colId xmlns:a16="http://schemas.microsoft.com/office/drawing/2014/main" val="3224697103"/>
                    </a:ext>
                  </a:extLst>
                </a:gridCol>
                <a:gridCol w="1028700">
                  <a:extLst>
                    <a:ext uri="{9D8B030D-6E8A-4147-A177-3AD203B41FA5}">
                      <a16:colId xmlns:a16="http://schemas.microsoft.com/office/drawing/2014/main" val="1389644233"/>
                    </a:ext>
                  </a:extLst>
                </a:gridCol>
              </a:tblGrid>
              <a:tr h="370840">
                <a:tc>
                  <a:txBody>
                    <a:bodyPr/>
                    <a:lstStyle/>
                    <a:p>
                      <a:pPr algn="ctr"/>
                      <a:r>
                        <a:rPr lang="en-US" sz="2200" dirty="0">
                          <a:latin typeface="Adobe Garamond Pro Bold" panose="02020702060506020403" pitchFamily="18" charset="0"/>
                        </a:rPr>
                        <a:t>DRAM Type</a:t>
                      </a:r>
                    </a:p>
                  </a:txBody>
                  <a:tcPr marL="0" marR="0" anchor="ctr"/>
                </a:tc>
                <a:tc>
                  <a:txBody>
                    <a:bodyPr/>
                    <a:lstStyle/>
                    <a:p>
                      <a:pPr algn="ctr"/>
                      <a:r>
                        <a:rPr lang="en-US" sz="2200" dirty="0">
                          <a:latin typeface="Adobe Garamond Pro Bold" panose="02020702060506020403" pitchFamily="18" charset="0"/>
                        </a:rPr>
                        <a:t>Banks per Rank</a:t>
                      </a:r>
                    </a:p>
                  </a:txBody>
                  <a:tcPr marL="0" marR="0" anchor="ctr"/>
                </a:tc>
                <a:tc>
                  <a:txBody>
                    <a:bodyPr/>
                    <a:lstStyle/>
                    <a:p>
                      <a:pPr algn="ctr"/>
                      <a:r>
                        <a:rPr lang="en-US" sz="2200" dirty="0">
                          <a:latin typeface="Adobe Garamond Pro Bold" panose="02020702060506020403" pitchFamily="18" charset="0"/>
                        </a:rPr>
                        <a:t>Bank Groups</a:t>
                      </a:r>
                    </a:p>
                  </a:txBody>
                  <a:tcPr marL="0" marR="0" anchor="ctr"/>
                </a:tc>
                <a:tc>
                  <a:txBody>
                    <a:bodyPr/>
                    <a:lstStyle/>
                    <a:p>
                      <a:pPr algn="ctr"/>
                      <a:r>
                        <a:rPr lang="en-US" sz="2200" dirty="0">
                          <a:latin typeface="Adobe Garamond Pro Bold" panose="02020702060506020403" pitchFamily="18" charset="0"/>
                        </a:rPr>
                        <a:t>3D-Stacked</a:t>
                      </a:r>
                    </a:p>
                  </a:txBody>
                  <a:tcPr marL="0" marR="0" anchor="ctr"/>
                </a:tc>
                <a:tc>
                  <a:txBody>
                    <a:bodyPr/>
                    <a:lstStyle/>
                    <a:p>
                      <a:pPr algn="ctr"/>
                      <a:r>
                        <a:rPr lang="en-US" sz="2200" dirty="0">
                          <a:latin typeface="Adobe Garamond Pro Bold" panose="02020702060506020403" pitchFamily="18" charset="0"/>
                        </a:rPr>
                        <a:t>Low-Power</a:t>
                      </a:r>
                    </a:p>
                  </a:txBody>
                  <a:tcPr marL="0" marR="0" anchor="ctr"/>
                </a:tc>
                <a:extLst>
                  <a:ext uri="{0D108BD9-81ED-4DB2-BD59-A6C34878D82A}">
                    <a16:rowId xmlns:a16="http://schemas.microsoft.com/office/drawing/2014/main" val="2686557727"/>
                  </a:ext>
                </a:extLst>
              </a:tr>
              <a:tr h="370840">
                <a:tc>
                  <a:txBody>
                    <a:bodyPr/>
                    <a:lstStyle/>
                    <a:p>
                      <a:pPr algn="ctr"/>
                      <a:r>
                        <a:rPr lang="en-US" sz="2200" b="1" dirty="0">
                          <a:latin typeface="Adobe Garamond Pro" panose="02020502060506020403" pitchFamily="18" charset="0"/>
                        </a:rPr>
                        <a:t>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928287677"/>
                  </a:ext>
                </a:extLst>
              </a:tr>
              <a:tr h="370840">
                <a:tc>
                  <a:txBody>
                    <a:bodyPr/>
                    <a:lstStyle/>
                    <a:p>
                      <a:pPr algn="ctr"/>
                      <a:r>
                        <a:rPr lang="en-US" sz="2200" b="1" dirty="0">
                          <a:latin typeface="Adobe Garamond Pro" panose="02020502060506020403" pitchFamily="18" charset="0"/>
                        </a:rPr>
                        <a:t>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758072128"/>
                  </a:ext>
                </a:extLst>
              </a:tr>
              <a:tr h="370840">
                <a:tc>
                  <a:txBody>
                    <a:bodyPr/>
                    <a:lstStyle/>
                    <a:p>
                      <a:pPr algn="ctr"/>
                      <a:r>
                        <a:rPr lang="en-US" sz="2200" b="1" dirty="0">
                          <a:latin typeface="Adobe Garamond Pro" panose="02020502060506020403" pitchFamily="18" charset="0"/>
                        </a:rPr>
                        <a:t>GDDR5</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63814981"/>
                  </a:ext>
                </a:extLst>
              </a:tr>
              <a:tr h="370840">
                <a:tc>
                  <a:txBody>
                    <a:bodyPr/>
                    <a:lstStyle/>
                    <a:p>
                      <a:pPr algn="ctr"/>
                      <a:r>
                        <a:rPr lang="en-US" sz="2200" b="1" dirty="0">
                          <a:latin typeface="Adobe Garamond Pro" panose="02020502060506020403" pitchFamily="18" charset="0"/>
                        </a:rPr>
                        <a:t>HBM</a:t>
                      </a:r>
                    </a:p>
                    <a:p>
                      <a:pPr algn="ctr"/>
                      <a:r>
                        <a:rPr lang="en-US" sz="1600" b="1" dirty="0">
                          <a:latin typeface="Adobe Garamond Pro" panose="02020502060506020403" pitchFamily="18" charset="0"/>
                        </a:rPr>
                        <a:t>High-Bandwidth Memory</a:t>
                      </a:r>
                      <a:endParaRPr lang="en-US" sz="2200" b="1" dirty="0">
                        <a:latin typeface="Adobe Garamond Pro" panose="02020502060506020403" pitchFamily="18" charset="0"/>
                      </a:endParaRP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3889831791"/>
                  </a:ext>
                </a:extLst>
              </a:tr>
              <a:tr h="370840">
                <a:tc>
                  <a:txBody>
                    <a:bodyPr/>
                    <a:lstStyle/>
                    <a:p>
                      <a:pPr algn="ctr"/>
                      <a:r>
                        <a:rPr lang="en-US" sz="2200" b="1" dirty="0">
                          <a:latin typeface="Adobe Garamond Pro" panose="02020502060506020403" pitchFamily="18" charset="0"/>
                        </a:rPr>
                        <a:t>HMC</a:t>
                      </a:r>
                    </a:p>
                    <a:p>
                      <a:pPr algn="ctr"/>
                      <a:r>
                        <a:rPr lang="en-US" sz="1600" b="1" dirty="0">
                          <a:latin typeface="Adobe Garamond Pro" panose="02020502060506020403" pitchFamily="18" charset="0"/>
                        </a:rPr>
                        <a:t>Hybrid Memory Cube</a:t>
                      </a:r>
                    </a:p>
                  </a:txBody>
                  <a:tcPr marL="0" marR="0" anchor="ctr"/>
                </a:tc>
                <a:tc>
                  <a:txBody>
                    <a:bodyPr/>
                    <a:lstStyle/>
                    <a:p>
                      <a:pPr algn="ctr"/>
                      <a:r>
                        <a:rPr lang="en-US" sz="2200" dirty="0">
                          <a:latin typeface="Adobe Garamond Pro" panose="02020502060506020403" pitchFamily="18" charset="0"/>
                        </a:rPr>
                        <a:t>256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93088369"/>
                  </a:ext>
                </a:extLst>
              </a:tr>
              <a:tr h="370840">
                <a:tc>
                  <a:txBody>
                    <a:bodyPr/>
                    <a:lstStyle/>
                    <a:p>
                      <a:pPr algn="ctr"/>
                      <a:r>
                        <a:rPr lang="en-US" sz="2200" b="1" dirty="0">
                          <a:latin typeface="Adobe Garamond Pro" panose="02020502060506020403" pitchFamily="18" charset="0"/>
                        </a:rPr>
                        <a:t>Wide I/O</a:t>
                      </a:r>
                    </a:p>
                  </a:txBody>
                  <a:tcPr marL="0" marR="0" anchor="ctr"/>
                </a:tc>
                <a:tc>
                  <a:txBody>
                    <a:bodyPr/>
                    <a:lstStyle/>
                    <a:p>
                      <a:pPr algn="ctr"/>
                      <a:r>
                        <a:rPr lang="en-US" sz="2200" dirty="0">
                          <a:latin typeface="Adobe Garamond Pro" panose="02020502060506020403" pitchFamily="18" charset="0"/>
                        </a:rPr>
                        <a:t>4</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556445875"/>
                  </a:ext>
                </a:extLst>
              </a:tr>
              <a:tr h="370840">
                <a:tc>
                  <a:txBody>
                    <a:bodyPr/>
                    <a:lstStyle/>
                    <a:p>
                      <a:pPr algn="ctr"/>
                      <a:r>
                        <a:rPr lang="en-US" sz="2200" b="1" dirty="0">
                          <a:latin typeface="Adobe Garamond Pro" panose="02020502060506020403" pitchFamily="18" charset="0"/>
                        </a:rPr>
                        <a:t>Wide I/O 2</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162054000"/>
                  </a:ext>
                </a:extLst>
              </a:tr>
              <a:tr h="370840">
                <a:tc>
                  <a:txBody>
                    <a:bodyPr/>
                    <a:lstStyle/>
                    <a:p>
                      <a:pPr algn="ctr"/>
                      <a:r>
                        <a:rPr lang="en-US" sz="2200" b="1" dirty="0">
                          <a:latin typeface="Adobe Garamond Pro" panose="02020502060506020403" pitchFamily="18" charset="0"/>
                        </a:rPr>
                        <a:t>LPDDR3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16714267"/>
                  </a:ext>
                </a:extLst>
              </a:tr>
              <a:tr h="370840">
                <a:tc>
                  <a:txBody>
                    <a:bodyPr/>
                    <a:lstStyle/>
                    <a:p>
                      <a:pPr algn="ctr"/>
                      <a:r>
                        <a:rPr lang="en-US" sz="2200" b="1" dirty="0">
                          <a:latin typeface="Adobe Garamond Pro" panose="02020502060506020403" pitchFamily="18" charset="0"/>
                        </a:rPr>
                        <a:t>LPDDR4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171935445"/>
                  </a:ext>
                </a:extLst>
              </a:tr>
            </a:tbl>
          </a:graphicData>
        </a:graphic>
      </p:graphicFrame>
      <p:cxnSp>
        <p:nvCxnSpPr>
          <p:cNvPr id="92" name="Straight Connector 91"/>
          <p:cNvCxnSpPr/>
          <p:nvPr/>
        </p:nvCxnSpPr>
        <p:spPr>
          <a:xfrm>
            <a:off x="5841344" y="2819400"/>
            <a:ext cx="3207918" cy="0"/>
          </a:xfrm>
          <a:prstGeom prst="line">
            <a:avLst/>
          </a:prstGeom>
          <a:noFill/>
          <a:ln w="50800" cap="flat" cmpd="sng" algn="ctr">
            <a:solidFill>
              <a:sysClr val="windowText" lastClr="000000"/>
            </a:solidFill>
            <a:prstDash val="solid"/>
            <a:miter lim="800000"/>
          </a:ln>
          <a:effectLst/>
        </p:spPr>
      </p:cxnSp>
      <p:sp>
        <p:nvSpPr>
          <p:cNvPr id="93" name="Rounded Rectangle 92"/>
          <p:cNvSpPr/>
          <p:nvPr/>
        </p:nvSpPr>
        <p:spPr>
          <a:xfrm>
            <a:off x="5841344" y="1307394"/>
            <a:ext cx="1538759" cy="1191930"/>
          </a:xfrm>
          <a:prstGeom prst="roundRect">
            <a:avLst>
              <a:gd name="adj" fmla="val 6768"/>
            </a:avLst>
          </a:prstGeom>
          <a:solidFill>
            <a:schemeClr val="accent3">
              <a:lumMod val="20000"/>
              <a:lumOff val="80000"/>
            </a:schemeClr>
          </a:solidFill>
          <a:ln w="12700" cap="flat" cmpd="sng" algn="ctr">
            <a:solidFill>
              <a:schemeClr val="tx1">
                <a:lumMod val="75000"/>
                <a:lumOff val="25000"/>
              </a:schemeClr>
            </a:solidFill>
            <a:prstDash val="lgDash"/>
            <a:miter lim="800000"/>
          </a:ln>
          <a:effectLst/>
        </p:spPr>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Bank Group</a:t>
            </a:r>
          </a:p>
        </p:txBody>
      </p:sp>
      <p:sp>
        <p:nvSpPr>
          <p:cNvPr id="94" name="Rounded Rectangle 93"/>
          <p:cNvSpPr/>
          <p:nvPr/>
        </p:nvSpPr>
        <p:spPr>
          <a:xfrm>
            <a:off x="7510503" y="1307394"/>
            <a:ext cx="1538759" cy="1191930"/>
          </a:xfrm>
          <a:prstGeom prst="roundRect">
            <a:avLst>
              <a:gd name="adj" fmla="val 6768"/>
            </a:avLst>
          </a:prstGeom>
          <a:solidFill>
            <a:schemeClr val="accent3">
              <a:lumMod val="20000"/>
              <a:lumOff val="80000"/>
            </a:schemeClr>
          </a:solidFill>
          <a:ln w="12700" cap="flat" cmpd="sng" algn="ctr">
            <a:solidFill>
              <a:schemeClr val="tx1">
                <a:lumMod val="75000"/>
                <a:lumOff val="25000"/>
              </a:schemeClr>
            </a:solidFill>
            <a:prstDash val="lgDash"/>
            <a:miter lim="800000"/>
          </a:ln>
          <a:effectLst/>
        </p:spPr>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Bank Group</a:t>
            </a:r>
          </a:p>
        </p:txBody>
      </p:sp>
      <p:sp>
        <p:nvSpPr>
          <p:cNvPr id="84" name="Rounded Rectangle 83"/>
          <p:cNvSpPr/>
          <p:nvPr/>
        </p:nvSpPr>
        <p:spPr>
          <a:xfrm>
            <a:off x="5943600"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5" name="Rounded Rectangle 84"/>
          <p:cNvSpPr/>
          <p:nvPr/>
        </p:nvSpPr>
        <p:spPr>
          <a:xfrm>
            <a:off x="6768536"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6" name="Rounded Rectangle 85"/>
          <p:cNvSpPr/>
          <p:nvPr/>
        </p:nvSpPr>
        <p:spPr>
          <a:xfrm>
            <a:off x="7593472"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7" name="Rounded Rectangle 86"/>
          <p:cNvSpPr/>
          <p:nvPr/>
        </p:nvSpPr>
        <p:spPr>
          <a:xfrm>
            <a:off x="8418409"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103" name="TextBox 102"/>
          <p:cNvSpPr txBox="1"/>
          <p:nvPr/>
        </p:nvSpPr>
        <p:spPr>
          <a:xfrm>
            <a:off x="6673983" y="2801012"/>
            <a:ext cx="161262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memory channel</a:t>
            </a:r>
          </a:p>
        </p:txBody>
      </p:sp>
      <p:grpSp>
        <p:nvGrpSpPr>
          <p:cNvPr id="109" name="Group 108"/>
          <p:cNvGrpSpPr/>
          <p:nvPr/>
        </p:nvGrpSpPr>
        <p:grpSpPr>
          <a:xfrm>
            <a:off x="6191375" y="2054087"/>
            <a:ext cx="2501327" cy="176873"/>
            <a:chOff x="6348198" y="2190137"/>
            <a:chExt cx="2501327" cy="781663"/>
          </a:xfrm>
        </p:grpSpPr>
        <p:cxnSp>
          <p:nvCxnSpPr>
            <p:cNvPr id="105" name="Straight Connector 104"/>
            <p:cNvCxnSpPr/>
            <p:nvPr/>
          </p:nvCxnSpPr>
          <p:spPr>
            <a:xfrm flipV="1">
              <a:off x="6348198" y="2190137"/>
              <a:ext cx="0" cy="781663"/>
            </a:xfrm>
            <a:prstGeom prst="line">
              <a:avLst/>
            </a:prstGeom>
            <a:noFill/>
            <a:ln w="50800" cap="flat" cmpd="sng" algn="ctr">
              <a:solidFill>
                <a:sysClr val="windowText" lastClr="000000"/>
              </a:solidFill>
              <a:prstDash val="solid"/>
              <a:miter lim="800000"/>
            </a:ln>
            <a:effectLst/>
          </p:spPr>
        </p:cxnSp>
        <p:cxnSp>
          <p:nvCxnSpPr>
            <p:cNvPr id="106" name="Straight Connector 105"/>
            <p:cNvCxnSpPr/>
            <p:nvPr/>
          </p:nvCxnSpPr>
          <p:spPr>
            <a:xfrm flipV="1">
              <a:off x="7185907" y="2190137"/>
              <a:ext cx="0" cy="781663"/>
            </a:xfrm>
            <a:prstGeom prst="line">
              <a:avLst/>
            </a:prstGeom>
            <a:noFill/>
            <a:ln w="50800" cap="flat" cmpd="sng" algn="ctr">
              <a:solidFill>
                <a:sysClr val="windowText" lastClr="000000"/>
              </a:solidFill>
              <a:prstDash val="solid"/>
              <a:miter lim="800000"/>
            </a:ln>
            <a:effectLst/>
          </p:spPr>
        </p:cxnSp>
        <p:cxnSp>
          <p:nvCxnSpPr>
            <p:cNvPr id="107" name="Straight Connector 106"/>
            <p:cNvCxnSpPr/>
            <p:nvPr/>
          </p:nvCxnSpPr>
          <p:spPr>
            <a:xfrm flipV="1">
              <a:off x="8011816" y="2190137"/>
              <a:ext cx="0" cy="781663"/>
            </a:xfrm>
            <a:prstGeom prst="line">
              <a:avLst/>
            </a:prstGeom>
            <a:noFill/>
            <a:ln w="50800" cap="flat" cmpd="sng" algn="ctr">
              <a:solidFill>
                <a:sysClr val="windowText" lastClr="000000"/>
              </a:solidFill>
              <a:prstDash val="solid"/>
              <a:miter lim="800000"/>
            </a:ln>
            <a:effectLst/>
          </p:spPr>
        </p:cxnSp>
        <p:cxnSp>
          <p:nvCxnSpPr>
            <p:cNvPr id="108" name="Straight Connector 107"/>
            <p:cNvCxnSpPr/>
            <p:nvPr/>
          </p:nvCxnSpPr>
          <p:spPr>
            <a:xfrm flipV="1">
              <a:off x="8849525" y="2190137"/>
              <a:ext cx="0" cy="781663"/>
            </a:xfrm>
            <a:prstGeom prst="line">
              <a:avLst/>
            </a:prstGeom>
            <a:noFill/>
            <a:ln w="50800" cap="flat" cmpd="sng" algn="ctr">
              <a:solidFill>
                <a:sysClr val="windowText" lastClr="000000"/>
              </a:solidFill>
              <a:prstDash val="solid"/>
              <a:miter lim="800000"/>
            </a:ln>
            <a:effectLst/>
          </p:spPr>
        </p:cxnSp>
      </p:grpSp>
      <p:cxnSp>
        <p:nvCxnSpPr>
          <p:cNvPr id="110" name="Straight Connector 109"/>
          <p:cNvCxnSpPr/>
          <p:nvPr/>
        </p:nvCxnSpPr>
        <p:spPr>
          <a:xfrm>
            <a:off x="6168441" y="2230960"/>
            <a:ext cx="887187" cy="0"/>
          </a:xfrm>
          <a:prstGeom prst="line">
            <a:avLst/>
          </a:prstGeom>
          <a:noFill/>
          <a:ln w="50800" cap="flat" cmpd="sng" algn="ctr">
            <a:solidFill>
              <a:sysClr val="windowText" lastClr="000000"/>
            </a:solidFill>
            <a:prstDash val="solid"/>
            <a:miter lim="800000"/>
          </a:ln>
          <a:effectLst/>
        </p:spPr>
      </p:cxnSp>
      <p:cxnSp>
        <p:nvCxnSpPr>
          <p:cNvPr id="112" name="Straight Connector 111"/>
          <p:cNvCxnSpPr/>
          <p:nvPr/>
        </p:nvCxnSpPr>
        <p:spPr>
          <a:xfrm>
            <a:off x="7832059" y="2230960"/>
            <a:ext cx="887187" cy="0"/>
          </a:xfrm>
          <a:prstGeom prst="line">
            <a:avLst/>
          </a:prstGeom>
          <a:noFill/>
          <a:ln w="50800" cap="flat" cmpd="sng" algn="ctr">
            <a:solidFill>
              <a:sysClr val="windowText" lastClr="000000"/>
            </a:solidFill>
            <a:prstDash val="solid"/>
            <a:miter lim="800000"/>
          </a:ln>
          <a:effectLst/>
        </p:spPr>
      </p:cxnSp>
      <p:cxnSp>
        <p:nvCxnSpPr>
          <p:cNvPr id="113" name="Straight Connector 112"/>
          <p:cNvCxnSpPr/>
          <p:nvPr/>
        </p:nvCxnSpPr>
        <p:spPr>
          <a:xfrm flipV="1">
            <a:off x="6591548" y="2218157"/>
            <a:ext cx="0" cy="582856"/>
          </a:xfrm>
          <a:prstGeom prst="line">
            <a:avLst/>
          </a:prstGeom>
          <a:noFill/>
          <a:ln w="50800" cap="flat" cmpd="sng" algn="ctr">
            <a:solidFill>
              <a:sysClr val="windowText" lastClr="000000"/>
            </a:solidFill>
            <a:prstDash val="solid"/>
            <a:miter lim="800000"/>
          </a:ln>
          <a:effectLst/>
        </p:spPr>
      </p:cxnSp>
      <p:cxnSp>
        <p:nvCxnSpPr>
          <p:cNvPr id="116" name="Straight Connector 115"/>
          <p:cNvCxnSpPr/>
          <p:nvPr/>
        </p:nvCxnSpPr>
        <p:spPr>
          <a:xfrm flipV="1">
            <a:off x="8272864" y="2218157"/>
            <a:ext cx="0" cy="582856"/>
          </a:xfrm>
          <a:prstGeom prst="line">
            <a:avLst/>
          </a:prstGeom>
          <a:noFill/>
          <a:ln w="50800" cap="flat" cmpd="sng" algn="ctr">
            <a:solidFill>
              <a:sysClr val="windowText" lastClr="000000"/>
            </a:solidFill>
            <a:prstDash val="solid"/>
            <a:miter lim="800000"/>
          </a:ln>
          <a:effectLst/>
        </p:spPr>
      </p:cxnSp>
      <p:sp>
        <p:nvSpPr>
          <p:cNvPr id="120" name="Rounded Rectangle 119"/>
          <p:cNvSpPr/>
          <p:nvPr/>
        </p:nvSpPr>
        <p:spPr>
          <a:xfrm>
            <a:off x="3358453" y="2348598"/>
            <a:ext cx="2314752" cy="381000"/>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increased latency</a:t>
            </a:r>
          </a:p>
        </p:txBody>
      </p:sp>
      <p:sp>
        <p:nvSpPr>
          <p:cNvPr id="121" name="Rounded Rectangle 120"/>
          <p:cNvSpPr/>
          <p:nvPr/>
        </p:nvSpPr>
        <p:spPr>
          <a:xfrm>
            <a:off x="3358453" y="2754998"/>
            <a:ext cx="2314752" cy="381000"/>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increased area/power</a:t>
            </a:r>
          </a:p>
        </p:txBody>
      </p:sp>
      <p:sp>
        <p:nvSpPr>
          <p:cNvPr id="122" name="Rounded Rectangle 121"/>
          <p:cNvSpPr/>
          <p:nvPr/>
        </p:nvSpPr>
        <p:spPr>
          <a:xfrm>
            <a:off x="2374900" y="4200842"/>
            <a:ext cx="1600200" cy="677029"/>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narrower rows, higher latency</a:t>
            </a:r>
          </a:p>
        </p:txBody>
      </p:sp>
    </p:spTree>
    <p:extLst>
      <p:ext uri="{BB962C8B-B14F-4D97-AF65-F5344CB8AC3E}">
        <p14:creationId xmlns:p14="http://schemas.microsoft.com/office/powerpoint/2010/main" val="2870591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0"/>
                                        </p:tgtEl>
                                      </p:cBhvr>
                                    </p:animEffect>
                                    <p:set>
                                      <p:cBhvr>
                                        <p:cTn id="7" dur="1" fill="hold">
                                          <p:stCondLst>
                                            <p:cond delay="499"/>
                                          </p:stCondLst>
                                        </p:cTn>
                                        <p:tgtEl>
                                          <p:spTgt spid="8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xEl>
                                              <p:pRg st="0" end="0"/>
                                            </p:txEl>
                                          </p:spTgt>
                                        </p:tgtEl>
                                        <p:attrNameLst>
                                          <p:attrName>style.visibility</p:attrName>
                                        </p:attrNameLst>
                                      </p:cBhvr>
                                      <p:to>
                                        <p:strVal val="visible"/>
                                      </p:to>
                                    </p:set>
                                    <p:animEffect transition="in" filter="fade">
                                      <p:cBhvr>
                                        <p:cTn id="12" dur="500"/>
                                        <p:tgtEl>
                                          <p:spTgt spid="91">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500"/>
                                        <p:tgtEl>
                                          <p:spTgt spid="8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500"/>
                                        <p:tgtEl>
                                          <p:spTgt spid="8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par>
                                <p:cTn id="26" presetID="10" presetClass="entr" presetSubtype="0" fill="hold" nodeType="with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cTn>
                              </p:par>
                              <p:par>
                                <p:cTn id="29" presetID="10" presetClass="entr" presetSubtype="0" fill="hold" nodeType="with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fade">
                                      <p:cBhvr>
                                        <p:cTn id="31" dur="500"/>
                                        <p:tgtEl>
                                          <p:spTgt spid="100"/>
                                        </p:tgtEl>
                                      </p:cBhvr>
                                    </p:animEffect>
                                  </p:childTnLst>
                                </p:cTn>
                              </p:par>
                              <p:par>
                                <p:cTn id="32" presetID="10" presetClass="entr" presetSubtype="0" fill="hold" nodeType="with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cTn>
                              </p:par>
                              <p:par>
                                <p:cTn id="35" presetID="10" presetClass="entr" presetSubtype="0" fill="hold" nodeType="withEffect">
                                  <p:stCondLst>
                                    <p:cond delay="0"/>
                                  </p:stCondLst>
                                  <p:childTnLst>
                                    <p:set>
                                      <p:cBhvr>
                                        <p:cTn id="36" dur="1" fill="hold">
                                          <p:stCondLst>
                                            <p:cond delay="0"/>
                                          </p:stCondLst>
                                        </p:cTn>
                                        <p:tgtEl>
                                          <p:spTgt spid="102"/>
                                        </p:tgtEl>
                                        <p:attrNameLst>
                                          <p:attrName>style.visibility</p:attrName>
                                        </p:attrNameLst>
                                      </p:cBhvr>
                                      <p:to>
                                        <p:strVal val="visible"/>
                                      </p:to>
                                    </p:set>
                                    <p:animEffect transition="in" filter="fade">
                                      <p:cBhvr>
                                        <p:cTn id="37" dur="500"/>
                                        <p:tgtEl>
                                          <p:spTgt spid="102"/>
                                        </p:tgtEl>
                                      </p:cBhvr>
                                    </p:animEffect>
                                  </p:childTnLst>
                                </p:cTn>
                              </p:par>
                              <p:par>
                                <p:cTn id="38" presetID="10" presetClass="entr" presetSubtype="0" fill="hold" nodeType="with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500"/>
                                        <p:tgtEl>
                                          <p:spTgt spid="9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fade">
                                      <p:cBhvr>
                                        <p:cTn id="43" dur="500"/>
                                        <p:tgtEl>
                                          <p:spTgt spid="10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4"/>
                                        </p:tgtEl>
                                        <p:attrNameLst>
                                          <p:attrName>style.visibility</p:attrName>
                                        </p:attrNameLst>
                                      </p:cBhvr>
                                      <p:to>
                                        <p:strVal val="visible"/>
                                      </p:to>
                                    </p:set>
                                    <p:animEffect transition="in" filter="fade">
                                      <p:cBhvr>
                                        <p:cTn id="48" dur="500"/>
                                        <p:tgtEl>
                                          <p:spTgt spid="104"/>
                                        </p:tgtEl>
                                      </p:cBhvr>
                                    </p:animEffect>
                                  </p:childTnLst>
                                </p:cTn>
                              </p:par>
                              <p:par>
                                <p:cTn id="49" presetID="10" presetClass="entr" presetSubtype="0" fill="hold" nodeType="withEffect">
                                  <p:stCondLst>
                                    <p:cond delay="0"/>
                                  </p:stCondLst>
                                  <p:childTnLst>
                                    <p:set>
                                      <p:cBhvr>
                                        <p:cTn id="50" dur="1" fill="hold">
                                          <p:stCondLst>
                                            <p:cond delay="0"/>
                                          </p:stCondLst>
                                        </p:cTn>
                                        <p:tgtEl>
                                          <p:spTgt spid="109"/>
                                        </p:tgtEl>
                                        <p:attrNameLst>
                                          <p:attrName>style.visibility</p:attrName>
                                        </p:attrNameLst>
                                      </p:cBhvr>
                                      <p:to>
                                        <p:strVal val="visible"/>
                                      </p:to>
                                    </p:set>
                                    <p:animEffect transition="in" filter="fade">
                                      <p:cBhvr>
                                        <p:cTn id="51" dur="500"/>
                                        <p:tgtEl>
                                          <p:spTgt spid="109"/>
                                        </p:tgtEl>
                                      </p:cBhvr>
                                    </p:animEffect>
                                  </p:childTnLst>
                                </p:cTn>
                              </p:par>
                              <p:par>
                                <p:cTn id="52" presetID="10" presetClass="exit" presetSubtype="0" fill="hold" nodeType="withEffect">
                                  <p:stCondLst>
                                    <p:cond delay="0"/>
                                  </p:stCondLst>
                                  <p:childTnLst>
                                    <p:animEffect transition="out" filter="fade">
                                      <p:cBhvr>
                                        <p:cTn id="53" dur="500"/>
                                        <p:tgtEl>
                                          <p:spTgt spid="96"/>
                                        </p:tgtEl>
                                      </p:cBhvr>
                                    </p:animEffect>
                                    <p:set>
                                      <p:cBhvr>
                                        <p:cTn id="54" dur="1" fill="hold">
                                          <p:stCondLst>
                                            <p:cond delay="499"/>
                                          </p:stCondLst>
                                        </p:cTn>
                                        <p:tgtEl>
                                          <p:spTgt spid="9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00"/>
                                        </p:tgtEl>
                                      </p:cBhvr>
                                    </p:animEffect>
                                    <p:set>
                                      <p:cBhvr>
                                        <p:cTn id="57" dur="1" fill="hold">
                                          <p:stCondLst>
                                            <p:cond delay="499"/>
                                          </p:stCondLst>
                                        </p:cTn>
                                        <p:tgtEl>
                                          <p:spTgt spid="100"/>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1"/>
                                        </p:tgtEl>
                                      </p:cBhvr>
                                    </p:animEffect>
                                    <p:set>
                                      <p:cBhvr>
                                        <p:cTn id="60" dur="1" fill="hold">
                                          <p:stCondLst>
                                            <p:cond delay="499"/>
                                          </p:stCondLst>
                                        </p:cTn>
                                        <p:tgtEl>
                                          <p:spTgt spid="101"/>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02"/>
                                        </p:tgtEl>
                                      </p:cBhvr>
                                    </p:animEffect>
                                    <p:set>
                                      <p:cBhvr>
                                        <p:cTn id="63" dur="1" fill="hold">
                                          <p:stCondLst>
                                            <p:cond delay="499"/>
                                          </p:stCondLst>
                                        </p:cTn>
                                        <p:tgtEl>
                                          <p:spTgt spid="102"/>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fade">
                                      <p:cBhvr>
                                        <p:cTn id="67" dur="500"/>
                                        <p:tgtEl>
                                          <p:spTgt spid="9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childTnLst>
                          </p:cTn>
                        </p:par>
                        <p:par>
                          <p:cTn id="71" fill="hold">
                            <p:stCondLst>
                              <p:cond delay="1000"/>
                            </p:stCondLst>
                            <p:childTnLst>
                              <p:par>
                                <p:cTn id="72" presetID="10" presetClass="entr" presetSubtype="0" fill="hold" grpId="0" nodeType="afterEffect">
                                  <p:stCondLst>
                                    <p:cond delay="0"/>
                                  </p:stCondLst>
                                  <p:childTnLst>
                                    <p:set>
                                      <p:cBhvr>
                                        <p:cTn id="73" dur="1" fill="hold">
                                          <p:stCondLst>
                                            <p:cond delay="0"/>
                                          </p:stCondLst>
                                        </p:cTn>
                                        <p:tgtEl>
                                          <p:spTgt spid="120"/>
                                        </p:tgtEl>
                                        <p:attrNameLst>
                                          <p:attrName>style.visibility</p:attrName>
                                        </p:attrNameLst>
                                      </p:cBhvr>
                                      <p:to>
                                        <p:strVal val="visible"/>
                                      </p:to>
                                    </p:set>
                                    <p:animEffect transition="in" filter="fade">
                                      <p:cBhvr>
                                        <p:cTn id="74" dur="500"/>
                                        <p:tgtEl>
                                          <p:spTgt spid="12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21"/>
                                        </p:tgtEl>
                                        <p:attrNameLst>
                                          <p:attrName>style.visibility</p:attrName>
                                        </p:attrNameLst>
                                      </p:cBhvr>
                                      <p:to>
                                        <p:strVal val="visible"/>
                                      </p:to>
                                    </p:set>
                                    <p:animEffect transition="in" filter="fade">
                                      <p:cBhvr>
                                        <p:cTn id="77" dur="500"/>
                                        <p:tgtEl>
                                          <p:spTgt spid="12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10"/>
                                        </p:tgtEl>
                                        <p:attrNameLst>
                                          <p:attrName>style.visibility</p:attrName>
                                        </p:attrNameLst>
                                      </p:cBhvr>
                                      <p:to>
                                        <p:strVal val="visible"/>
                                      </p:to>
                                    </p:set>
                                    <p:animEffect transition="in" filter="fade">
                                      <p:cBhvr>
                                        <p:cTn id="82" dur="500"/>
                                        <p:tgtEl>
                                          <p:spTgt spid="110"/>
                                        </p:tgtEl>
                                      </p:cBhvr>
                                    </p:animEffect>
                                  </p:childTnLst>
                                </p:cTn>
                              </p:par>
                              <p:par>
                                <p:cTn id="83" presetID="10" presetClass="entr" presetSubtype="0" fill="hold" nodeType="withEffect">
                                  <p:stCondLst>
                                    <p:cond delay="0"/>
                                  </p:stCondLst>
                                  <p:childTnLst>
                                    <p:set>
                                      <p:cBhvr>
                                        <p:cTn id="84" dur="1" fill="hold">
                                          <p:stCondLst>
                                            <p:cond delay="0"/>
                                          </p:stCondLst>
                                        </p:cTn>
                                        <p:tgtEl>
                                          <p:spTgt spid="112"/>
                                        </p:tgtEl>
                                        <p:attrNameLst>
                                          <p:attrName>style.visibility</p:attrName>
                                        </p:attrNameLst>
                                      </p:cBhvr>
                                      <p:to>
                                        <p:strVal val="visible"/>
                                      </p:to>
                                    </p:set>
                                    <p:animEffect transition="in" filter="fade">
                                      <p:cBhvr>
                                        <p:cTn id="85" dur="500"/>
                                        <p:tgtEl>
                                          <p:spTgt spid="112"/>
                                        </p:tgtEl>
                                      </p:cBhvr>
                                    </p:animEffect>
                                  </p:childTnLst>
                                </p:cTn>
                              </p:par>
                              <p:par>
                                <p:cTn id="86" presetID="10" presetClass="entr" presetSubtype="0" fill="hold" nodeType="withEffect">
                                  <p:stCondLst>
                                    <p:cond delay="0"/>
                                  </p:stCondLst>
                                  <p:childTnLst>
                                    <p:set>
                                      <p:cBhvr>
                                        <p:cTn id="87" dur="1" fill="hold">
                                          <p:stCondLst>
                                            <p:cond delay="0"/>
                                          </p:stCondLst>
                                        </p:cTn>
                                        <p:tgtEl>
                                          <p:spTgt spid="116"/>
                                        </p:tgtEl>
                                        <p:attrNameLst>
                                          <p:attrName>style.visibility</p:attrName>
                                        </p:attrNameLst>
                                      </p:cBhvr>
                                      <p:to>
                                        <p:strVal val="visible"/>
                                      </p:to>
                                    </p:set>
                                    <p:animEffect transition="in" filter="fade">
                                      <p:cBhvr>
                                        <p:cTn id="88" dur="500"/>
                                        <p:tgtEl>
                                          <p:spTgt spid="116"/>
                                        </p:tgtEl>
                                      </p:cBhvr>
                                    </p:animEffect>
                                  </p:childTnLst>
                                </p:cTn>
                              </p:par>
                              <p:par>
                                <p:cTn id="89" presetID="10" presetClass="entr" presetSubtype="0" fill="hold" nodeType="withEffect">
                                  <p:stCondLst>
                                    <p:cond delay="0"/>
                                  </p:stCondLst>
                                  <p:childTnLst>
                                    <p:set>
                                      <p:cBhvr>
                                        <p:cTn id="90" dur="1" fill="hold">
                                          <p:stCondLst>
                                            <p:cond delay="0"/>
                                          </p:stCondLst>
                                        </p:cTn>
                                        <p:tgtEl>
                                          <p:spTgt spid="113"/>
                                        </p:tgtEl>
                                        <p:attrNameLst>
                                          <p:attrName>style.visibility</p:attrName>
                                        </p:attrNameLst>
                                      </p:cBhvr>
                                      <p:to>
                                        <p:strVal val="visible"/>
                                      </p:to>
                                    </p:set>
                                    <p:animEffect transition="in" filter="fade">
                                      <p:cBhvr>
                                        <p:cTn id="91" dur="500"/>
                                        <p:tgtEl>
                                          <p:spTgt spid="11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0" nodeType="clickEffect">
                                  <p:stCondLst>
                                    <p:cond delay="0"/>
                                  </p:stCondLst>
                                  <p:childTnLst>
                                    <p:animEffect transition="out" filter="fade">
                                      <p:cBhvr>
                                        <p:cTn id="95" dur="500"/>
                                        <p:tgtEl>
                                          <p:spTgt spid="81"/>
                                        </p:tgtEl>
                                      </p:cBhvr>
                                    </p:animEffect>
                                    <p:set>
                                      <p:cBhvr>
                                        <p:cTn id="96" dur="1" fill="hold">
                                          <p:stCondLst>
                                            <p:cond delay="499"/>
                                          </p:stCondLst>
                                        </p:cTn>
                                        <p:tgtEl>
                                          <p:spTgt spid="81"/>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20"/>
                                        </p:tgtEl>
                                      </p:cBhvr>
                                    </p:animEffect>
                                    <p:set>
                                      <p:cBhvr>
                                        <p:cTn id="99" dur="1" fill="hold">
                                          <p:stCondLst>
                                            <p:cond delay="499"/>
                                          </p:stCondLst>
                                        </p:cTn>
                                        <p:tgtEl>
                                          <p:spTgt spid="120"/>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21"/>
                                        </p:tgtEl>
                                      </p:cBhvr>
                                    </p:animEffect>
                                    <p:set>
                                      <p:cBhvr>
                                        <p:cTn id="102" dur="1" fill="hold">
                                          <p:stCondLst>
                                            <p:cond delay="499"/>
                                          </p:stCondLst>
                                        </p:cTn>
                                        <p:tgtEl>
                                          <p:spTgt spid="12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91">
                                            <p:txEl>
                                              <p:pRg st="6" end="6"/>
                                            </p:txEl>
                                          </p:spTgt>
                                        </p:tgtEl>
                                        <p:attrNameLst>
                                          <p:attrName>style.visibility</p:attrName>
                                        </p:attrNameLst>
                                      </p:cBhvr>
                                      <p:to>
                                        <p:strVal val="visible"/>
                                      </p:to>
                                    </p:set>
                                    <p:animEffect transition="in" filter="fade">
                                      <p:cBhvr>
                                        <p:cTn id="107" dur="500"/>
                                        <p:tgtEl>
                                          <p:spTgt spid="91">
                                            <p:txEl>
                                              <p:pRg st="6" end="6"/>
                                            </p:txEl>
                                          </p:spTgt>
                                        </p:tgtEl>
                                      </p:cBhvr>
                                    </p:animEffect>
                                  </p:childTnLst>
                                </p:cTn>
                              </p:par>
                              <p:par>
                                <p:cTn id="108" presetID="10" presetClass="entr" presetSubtype="0" fill="hold" nodeType="withEffect">
                                  <p:stCondLst>
                                    <p:cond delay="0"/>
                                  </p:stCondLst>
                                  <p:childTnLst>
                                    <p:set>
                                      <p:cBhvr>
                                        <p:cTn id="109" dur="1" fill="hold">
                                          <p:stCondLst>
                                            <p:cond delay="0"/>
                                          </p:stCondLst>
                                        </p:cTn>
                                        <p:tgtEl>
                                          <p:spTgt spid="6"/>
                                        </p:tgtEl>
                                        <p:attrNameLst>
                                          <p:attrName>style.visibility</p:attrName>
                                        </p:attrNameLst>
                                      </p:cBhvr>
                                      <p:to>
                                        <p:strVal val="visible"/>
                                      </p:to>
                                    </p:set>
                                    <p:animEffect transition="in" filter="fade">
                                      <p:cBhvr>
                                        <p:cTn id="110" dur="500"/>
                                        <p:tgtEl>
                                          <p:spTgt spid="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69"/>
                                        </p:tgtEl>
                                        <p:attrNameLst>
                                          <p:attrName>style.visibility</p:attrName>
                                        </p:attrNameLst>
                                      </p:cBhvr>
                                      <p:to>
                                        <p:strVal val="visible"/>
                                      </p:to>
                                    </p:set>
                                    <p:animEffect transition="in" filter="fade">
                                      <p:cBhvr>
                                        <p:cTn id="113" dur="500"/>
                                        <p:tgtEl>
                                          <p:spTgt spid="69"/>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66"/>
                                        </p:tgtEl>
                                        <p:attrNameLst>
                                          <p:attrName>style.visibility</p:attrName>
                                        </p:attrNameLst>
                                      </p:cBhvr>
                                      <p:to>
                                        <p:strVal val="visible"/>
                                      </p:to>
                                    </p:set>
                                    <p:animEffect transition="in" filter="fade">
                                      <p:cBhvr>
                                        <p:cTn id="118" dur="500"/>
                                        <p:tgtEl>
                                          <p:spTgt spid="66"/>
                                        </p:tgtEl>
                                      </p:cBhvr>
                                    </p:animEffect>
                                  </p:childTnLst>
                                </p:cTn>
                              </p:par>
                            </p:childTnLst>
                          </p:cTn>
                        </p:par>
                        <p:par>
                          <p:cTn id="119" fill="hold">
                            <p:stCondLst>
                              <p:cond delay="500"/>
                            </p:stCondLst>
                            <p:childTnLst>
                              <p:par>
                                <p:cTn id="120" presetID="10" presetClass="entr" presetSubtype="0" fill="hold" grpId="0" nodeType="afterEffect">
                                  <p:stCondLst>
                                    <p:cond delay="0"/>
                                  </p:stCondLst>
                                  <p:childTnLst>
                                    <p:set>
                                      <p:cBhvr>
                                        <p:cTn id="121" dur="1" fill="hold">
                                          <p:stCondLst>
                                            <p:cond delay="0"/>
                                          </p:stCondLst>
                                        </p:cTn>
                                        <p:tgtEl>
                                          <p:spTgt spid="122"/>
                                        </p:tgtEl>
                                        <p:attrNameLst>
                                          <p:attrName>style.visibility</p:attrName>
                                        </p:attrNameLst>
                                      </p:cBhvr>
                                      <p:to>
                                        <p:strVal val="visible"/>
                                      </p:to>
                                    </p:set>
                                    <p:animEffect transition="in" filter="fade">
                                      <p:cBhvr>
                                        <p:cTn id="122" dur="500"/>
                                        <p:tgtEl>
                                          <p:spTgt spid="12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82"/>
                                        </p:tgtEl>
                                      </p:cBhvr>
                                    </p:animEffect>
                                    <p:set>
                                      <p:cBhvr>
                                        <p:cTn id="127" dur="1" fill="hold">
                                          <p:stCondLst>
                                            <p:cond delay="499"/>
                                          </p:stCondLst>
                                        </p:cTn>
                                        <p:tgtEl>
                                          <p:spTgt spid="8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22"/>
                                        </p:tgtEl>
                                      </p:cBhvr>
                                    </p:animEffect>
                                    <p:set>
                                      <p:cBhvr>
                                        <p:cTn id="130" dur="1" fill="hold">
                                          <p:stCondLst>
                                            <p:cond delay="499"/>
                                          </p:stCondLst>
                                        </p:cTn>
                                        <p:tgtEl>
                                          <p:spTgt spid="122"/>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69" grpId="0"/>
      <p:bldP spid="80" grpId="0" animBg="1"/>
      <p:bldP spid="81" grpId="0" animBg="1"/>
      <p:bldP spid="82" grpId="0" animBg="1"/>
      <p:bldP spid="93" grpId="0" animBg="1"/>
      <p:bldP spid="94" grpId="0" animBg="1"/>
      <p:bldP spid="84" grpId="0" animBg="1"/>
      <p:bldP spid="85" grpId="0" animBg="1"/>
      <p:bldP spid="86" grpId="0" animBg="1"/>
      <p:bldP spid="87" grpId="0" animBg="1"/>
      <p:bldP spid="103" grpId="0"/>
      <p:bldP spid="120" grpId="0" animBg="1"/>
      <p:bldP spid="120" grpId="1" animBg="1"/>
      <p:bldP spid="121" grpId="0" animBg="1"/>
      <p:bldP spid="121" grpId="1" animBg="1"/>
      <p:bldP spid="122" grpId="0" animBg="1"/>
      <p:bldP spid="12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34076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322865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Need for Lower Access Latency: Performance</a:t>
            </a:r>
          </a:p>
        </p:txBody>
      </p:sp>
      <p:sp>
        <p:nvSpPr>
          <p:cNvPr id="3" name="Content Placeholder 2"/>
          <p:cNvSpPr>
            <a:spLocks noGrp="1"/>
          </p:cNvSpPr>
          <p:nvPr>
            <p:ph idx="1"/>
          </p:nvPr>
        </p:nvSpPr>
        <p:spPr/>
        <p:txBody>
          <a:bodyPr/>
          <a:lstStyle/>
          <a:p>
            <a:r>
              <a:rPr lang="en-US" dirty="0"/>
              <a:t>New DRAM types often increase access latency in order to provide more banks, higher throughput</a:t>
            </a:r>
          </a:p>
          <a:p>
            <a:r>
              <a:rPr lang="en-US" dirty="0"/>
              <a:t>Many applications can’t make up for the increased latency</a:t>
            </a:r>
          </a:p>
          <a:p>
            <a:pPr lvl="1"/>
            <a:r>
              <a:rPr lang="en-US" dirty="0"/>
              <a:t>Especially true of common OS routines (e.g., file I/O, process forking)</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A variety of desktop/scientific, server/cloud, GPGPU applications</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270</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graphicFrame>
        <p:nvGraphicFramePr>
          <p:cNvPr id="5" name="Chart 4"/>
          <p:cNvGraphicFramePr>
            <a:graphicFrameLocks/>
          </p:cNvGraphicFramePr>
          <p:nvPr/>
        </p:nvGraphicFramePr>
        <p:xfrm>
          <a:off x="152400" y="2514600"/>
          <a:ext cx="8839200" cy="288607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0" y="5875185"/>
            <a:ext cx="9144000" cy="7081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50" normalizeH="0" baseline="0" noProof="0" dirty="0">
                <a:ln>
                  <a:noFill/>
                </a:ln>
                <a:solidFill>
                  <a:prstClr val="white"/>
                </a:solidFill>
                <a:effectLst/>
                <a:uLnTx/>
                <a:uFillTx/>
                <a:latin typeface="Adobe Garamond Pro Bold" panose="02020702060506020403" pitchFamily="18" charset="0"/>
                <a:ea typeface="+mn-ea"/>
                <a:cs typeface="+mn-cs"/>
              </a:rPr>
              <a:t>Several applications don’t benefit from more parallelism</a:t>
            </a:r>
          </a:p>
        </p:txBody>
      </p:sp>
    </p:spTree>
    <p:extLst>
      <p:ext uri="{BB962C8B-B14F-4D97-AF65-F5344CB8AC3E}">
        <p14:creationId xmlns:p14="http://schemas.microsoft.com/office/powerpoint/2010/main" val="1984809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Takeaways</a:t>
            </a:r>
          </a:p>
        </p:txBody>
      </p:sp>
      <p:sp>
        <p:nvSpPr>
          <p:cNvPr id="3" name="Content Placeholder 2"/>
          <p:cNvSpPr>
            <a:spLocks noGrp="1"/>
          </p:cNvSpPr>
          <p:nvPr>
            <p:ph idx="1"/>
          </p:nvPr>
        </p:nvSpPr>
        <p:spPr>
          <a:xfrm>
            <a:off x="152400" y="1066799"/>
            <a:ext cx="8839200" cy="5470527"/>
          </a:xfrm>
        </p:spPr>
        <p:txBody>
          <a:bodyPr/>
          <a:lstStyle/>
          <a:p>
            <a:pPr marL="514350" indent="-514350">
              <a:spcAft>
                <a:spcPts val="3600"/>
              </a:spcAft>
              <a:buFont typeface="+mj-lt"/>
              <a:buAutoNum type="arabicPeriod"/>
            </a:pPr>
            <a:r>
              <a:rPr lang="en-US" dirty="0">
                <a:solidFill>
                  <a:srgbClr val="0070C0"/>
                </a:solidFill>
              </a:rPr>
              <a:t>DRAM latency remains a critical bottleneck for</a:t>
            </a:r>
            <a:br>
              <a:rPr lang="en-US" dirty="0">
                <a:solidFill>
                  <a:srgbClr val="0070C0"/>
                </a:solidFill>
              </a:rPr>
            </a:br>
            <a:r>
              <a:rPr lang="en-US" dirty="0">
                <a:solidFill>
                  <a:srgbClr val="0070C0"/>
                </a:solidFill>
              </a:rPr>
              <a:t>many applications</a:t>
            </a:r>
          </a:p>
          <a:p>
            <a:pPr marL="514350" indent="-514350">
              <a:spcAft>
                <a:spcPts val="3600"/>
              </a:spcAft>
              <a:buFont typeface="+mj-lt"/>
              <a:buAutoNum type="arabicPeriod"/>
            </a:pPr>
            <a:r>
              <a:rPr lang="en-US" dirty="0">
                <a:solidFill>
                  <a:schemeClr val="accent2"/>
                </a:solidFill>
              </a:rPr>
              <a:t>Bank parallelism is not fully utilized by a wide variety</a:t>
            </a:r>
            <a:br>
              <a:rPr lang="en-US" dirty="0">
                <a:solidFill>
                  <a:schemeClr val="accent2"/>
                </a:solidFill>
              </a:rPr>
            </a:br>
            <a:r>
              <a:rPr lang="en-US" dirty="0">
                <a:solidFill>
                  <a:schemeClr val="accent2"/>
                </a:solidFill>
              </a:rPr>
              <a:t>of applications</a:t>
            </a:r>
          </a:p>
          <a:p>
            <a:pPr marL="514350" indent="-514350">
              <a:spcAft>
                <a:spcPts val="3600"/>
              </a:spcAft>
              <a:buFont typeface="+mj-lt"/>
              <a:buAutoNum type="arabicPeriod"/>
            </a:pPr>
            <a:r>
              <a:rPr lang="en-US" dirty="0"/>
              <a:t>Spatial locality continues to provide significant performance benefits if it is exploited by the memory subsystem</a:t>
            </a:r>
          </a:p>
          <a:p>
            <a:pPr marL="514350" indent="-514350">
              <a:spcAft>
                <a:spcPts val="3600"/>
              </a:spcAft>
              <a:buFont typeface="+mj-lt"/>
              <a:buAutoNum type="arabicPeriod"/>
            </a:pPr>
            <a:r>
              <a:rPr lang="en-US" dirty="0">
                <a:solidFill>
                  <a:schemeClr val="accent4"/>
                </a:solidFill>
              </a:rPr>
              <a:t>For some classes of applications, low-power memory</a:t>
            </a:r>
            <a:br>
              <a:rPr lang="en-US" dirty="0">
                <a:solidFill>
                  <a:schemeClr val="accent4"/>
                </a:solidFill>
              </a:rPr>
            </a:br>
            <a:r>
              <a:rPr lang="en-US" dirty="0">
                <a:solidFill>
                  <a:schemeClr val="accent4"/>
                </a:solidFill>
              </a:rPr>
              <a:t>can provide energy savings without sacrificing</a:t>
            </a:r>
            <a:br>
              <a:rPr lang="en-US" dirty="0">
                <a:solidFill>
                  <a:schemeClr val="accent4"/>
                </a:solidFill>
              </a:rPr>
            </a:br>
            <a:r>
              <a:rPr lang="en-US" dirty="0">
                <a:solidFill>
                  <a:schemeClr val="accent4"/>
                </a:solidFill>
              </a:rPr>
              <a:t>significant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271</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Tree>
    <p:extLst>
      <p:ext uri="{BB962C8B-B14F-4D97-AF65-F5344CB8AC3E}">
        <p14:creationId xmlns:p14="http://schemas.microsoft.com/office/powerpoint/2010/main" val="3648275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dirty="0"/>
              <a:t>Manufacturers are developing many new types of DRAM</a:t>
            </a:r>
          </a:p>
          <a:p>
            <a:pPr lvl="1"/>
            <a:r>
              <a:rPr lang="en-US" b="1" dirty="0">
                <a:solidFill>
                  <a:schemeClr val="accent2"/>
                </a:solidFill>
              </a:rPr>
              <a:t>DRAM limits performance, energy improvements:</a:t>
            </a:r>
            <a:br>
              <a:rPr lang="en-US" b="1" dirty="0">
                <a:solidFill>
                  <a:schemeClr val="accent2"/>
                </a:solidFill>
              </a:rPr>
            </a:br>
            <a:r>
              <a:rPr lang="en-US" dirty="0"/>
              <a:t>new types may overcome some limitations</a:t>
            </a:r>
          </a:p>
          <a:p>
            <a:pPr lvl="1"/>
            <a:r>
              <a:rPr lang="en-US" dirty="0"/>
              <a:t>Memory systems now serve a </a:t>
            </a:r>
            <a:r>
              <a:rPr lang="en-US" b="1" dirty="0">
                <a:solidFill>
                  <a:schemeClr val="accent2"/>
                </a:solidFill>
              </a:rPr>
              <a:t>very diverse set of applications:</a:t>
            </a:r>
            <a:br>
              <a:rPr lang="en-US" dirty="0"/>
            </a:br>
            <a:r>
              <a:rPr lang="en-US" dirty="0"/>
              <a:t>can no longer take a one-size-fits-all approach</a:t>
            </a:r>
          </a:p>
          <a:p>
            <a:pPr lvl="1"/>
            <a:r>
              <a:rPr lang="en-US" dirty="0"/>
              <a:t>Difficult to intuitively determine which DRAM–workload pair works best</a:t>
            </a:r>
          </a:p>
          <a:p>
            <a:pPr>
              <a:spcBef>
                <a:spcPts val="2400"/>
              </a:spcBef>
            </a:pPr>
            <a:r>
              <a:rPr lang="en-US" dirty="0"/>
              <a:t>We perform a </a:t>
            </a:r>
            <a:r>
              <a:rPr lang="en-US" dirty="0">
                <a:solidFill>
                  <a:schemeClr val="accent4"/>
                </a:solidFill>
                <a:latin typeface="Adobe Garamond Pro Bold" panose="02020702060506020403" pitchFamily="18" charset="0"/>
              </a:rPr>
              <a:t>wide-ranging experimental study to uncover</a:t>
            </a:r>
            <a:br>
              <a:rPr lang="en-US" dirty="0">
                <a:solidFill>
                  <a:schemeClr val="accent4"/>
                </a:solidFill>
                <a:latin typeface="Adobe Garamond Pro Bold" panose="02020702060506020403" pitchFamily="18" charset="0"/>
              </a:rPr>
            </a:br>
            <a:r>
              <a:rPr lang="en-US" dirty="0">
                <a:solidFill>
                  <a:schemeClr val="accent4"/>
                </a:solidFill>
                <a:latin typeface="Adobe Garamond Pro Bold" panose="02020702060506020403" pitchFamily="18" charset="0"/>
              </a:rPr>
              <a:t>the combined behavior</a:t>
            </a:r>
            <a:r>
              <a:rPr lang="en-US" dirty="0"/>
              <a:t> of workloads, DRAM types</a:t>
            </a:r>
          </a:p>
          <a:p>
            <a:pPr lvl="1"/>
            <a:r>
              <a:rPr lang="en-US" b="1" dirty="0">
                <a:solidFill>
                  <a:srgbClr val="0070C0"/>
                </a:solidFill>
              </a:rPr>
              <a:t>115 prevalent/emerging applications and </a:t>
            </a:r>
            <a:r>
              <a:rPr lang="en-US" b="1" dirty="0" err="1">
                <a:solidFill>
                  <a:srgbClr val="0070C0"/>
                </a:solidFill>
              </a:rPr>
              <a:t>multiprogrammed</a:t>
            </a:r>
            <a:r>
              <a:rPr lang="en-US" b="1" dirty="0">
                <a:solidFill>
                  <a:srgbClr val="0070C0"/>
                </a:solidFill>
              </a:rPr>
              <a:t> workloads</a:t>
            </a:r>
            <a:endParaRPr lang="en-US" dirty="0"/>
          </a:p>
          <a:p>
            <a:pPr lvl="1"/>
            <a:r>
              <a:rPr lang="en-US" b="1" dirty="0">
                <a:solidFill>
                  <a:srgbClr val="0070C0"/>
                </a:solidFill>
              </a:rPr>
              <a:t>9 modern DRAM types</a:t>
            </a:r>
            <a:endParaRPr lang="en-US" dirty="0"/>
          </a:p>
          <a:p>
            <a:r>
              <a:rPr lang="en-US" dirty="0"/>
              <a:t>12 key observations on DRAM–workload behavior</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272</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
        <p:nvSpPr>
          <p:cNvPr id="5" name="Rectangle 4"/>
          <p:cNvSpPr/>
          <p:nvPr/>
        </p:nvSpPr>
        <p:spPr>
          <a:xfrm>
            <a:off x="0" y="5562600"/>
            <a:ext cx="9144000" cy="990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Adobe Garamond Pro Bold" panose="02020702060506020403" pitchFamily="18" charset="0"/>
                <a:ea typeface="+mn-ea"/>
                <a:cs typeface="+mn-cs"/>
              </a:rPr>
              <a:t>Open-source tools: </a:t>
            </a:r>
            <a:r>
              <a:rPr kumimoji="0" lang="it-IT" sz="2400" b="1" i="0" u="sng" strike="noStrike" kern="1200" cap="none" spc="0" normalizeH="0" baseline="0" noProof="0" dirty="0">
                <a:ln>
                  <a:noFill/>
                </a:ln>
                <a:solidFill>
                  <a:prstClr val="white"/>
                </a:solidFill>
                <a:effectLst/>
                <a:uLnTx/>
                <a:uFillTx/>
                <a:latin typeface="Adobe Garamond Pro" panose="02020502060506020403" pitchFamily="18" charset="0"/>
                <a:ea typeface="+mn-ea"/>
                <a:cs typeface="+mn-cs"/>
              </a:rPr>
              <a:t>https://github.com/CMU-SAFARI/ramulator</a:t>
            </a:r>
            <a:r>
              <a:rPr kumimoji="0" lang="it-IT" sz="2400" b="1" i="0" u="none" strike="noStrike" kern="1200" cap="none" spc="0" normalizeH="0" baseline="0" noProof="0" dirty="0">
                <a:ln>
                  <a:noFill/>
                </a:ln>
                <a:solidFill>
                  <a:prstClr val="white"/>
                </a:solidFill>
                <a:effectLst/>
                <a:uLnTx/>
                <a:uFillTx/>
                <a:latin typeface="Adobe Garamond Pro Bold" panose="02020702060506020403" pitchFamily="18" charset="0"/>
                <a:ea typeface="+mn-ea"/>
                <a:cs typeface="+mn-cs"/>
              </a:rPr>
              <a:t>  </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it-IT" sz="2400" b="1" i="0" u="none" strike="noStrike" kern="1200" cap="none" spc="0" normalizeH="0" baseline="0" noProof="0" dirty="0">
                <a:ln>
                  <a:noFill/>
                </a:ln>
                <a:solidFill>
                  <a:srgbClr val="FFFF99"/>
                </a:solidFill>
                <a:effectLst/>
                <a:uLnTx/>
                <a:uFillTx/>
                <a:latin typeface="Adobe Garamond Pro Bold" panose="02020702060506020403" pitchFamily="18" charset="0"/>
                <a:ea typeface="+mn-ea"/>
                <a:cs typeface="+mn-cs"/>
              </a:rPr>
              <a:t>Full paper: </a:t>
            </a:r>
            <a:r>
              <a:rPr kumimoji="0" lang="it-IT" sz="2400" b="1" i="0" u="sng" strike="noStrike" kern="1200" cap="none" spc="0" normalizeH="0" baseline="0" noProof="0" dirty="0">
                <a:ln>
                  <a:noFill/>
                </a:ln>
                <a:solidFill>
                  <a:srgbClr val="FFFF99"/>
                </a:solidFill>
                <a:effectLst/>
                <a:uLnTx/>
                <a:uFillTx/>
                <a:latin typeface="Adobe Garamond Pro" panose="02020502060506020403" pitchFamily="18" charset="0"/>
                <a:ea typeface="+mn-ea"/>
                <a:cs typeface="+mn-cs"/>
              </a:rPr>
              <a:t>https://arxiv.org/pdf/1902.07609</a:t>
            </a:r>
            <a:r>
              <a:rPr kumimoji="0" lang="it-IT" sz="2400" b="1" i="0" u="none" strike="noStrike" kern="1200" cap="none" spc="0" normalizeH="0" baseline="0" noProof="0" dirty="0">
                <a:ln>
                  <a:noFill/>
                </a:ln>
                <a:solidFill>
                  <a:srgbClr val="FFFF99"/>
                </a:solidFill>
                <a:effectLst/>
                <a:uLnTx/>
                <a:uFillTx/>
                <a:latin typeface="Adobe Garamond Pro Bold" panose="02020702060506020403" pitchFamily="18" charset="0"/>
                <a:ea typeface="+mn-ea"/>
                <a:cs typeface="+mn-cs"/>
              </a:rPr>
              <a:t> </a:t>
            </a:r>
          </a:p>
        </p:txBody>
      </p:sp>
    </p:spTree>
    <p:extLst>
      <p:ext uri="{BB962C8B-B14F-4D97-AF65-F5344CB8AC3E}">
        <p14:creationId xmlns:p14="http://schemas.microsoft.com/office/powerpoint/2010/main" val="1856184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Memory Latency Problem</a:t>
            </a:r>
          </a:p>
        </p:txBody>
      </p:sp>
      <p:sp>
        <p:nvSpPr>
          <p:cNvPr id="3" name="Content Placeholder 2"/>
          <p:cNvSpPr>
            <a:spLocks noGrp="1"/>
          </p:cNvSpPr>
          <p:nvPr>
            <p:ph idx="1"/>
          </p:nvPr>
        </p:nvSpPr>
        <p:spPr>
          <a:xfrm>
            <a:off x="228600" y="1124744"/>
            <a:ext cx="8610600" cy="5123656"/>
          </a:xfrm>
        </p:spPr>
        <p:txBody>
          <a:bodyPr/>
          <a:lstStyle/>
          <a:p>
            <a:r>
              <a:rPr lang="en-US" dirty="0"/>
              <a:t>High memory latency is a significant </a:t>
            </a:r>
            <a:r>
              <a:rPr lang="en-US" dirty="0">
                <a:solidFill>
                  <a:srgbClr val="0000FF"/>
                </a:solidFill>
              </a:rPr>
              <a:t>limiter of system performance and energy-efficiency</a:t>
            </a:r>
          </a:p>
          <a:p>
            <a:endParaRPr lang="en-US" dirty="0"/>
          </a:p>
          <a:p>
            <a:r>
              <a:rPr lang="en-US" dirty="0"/>
              <a:t>It is becoming increasingly so with </a:t>
            </a:r>
            <a:r>
              <a:rPr lang="en-US" dirty="0">
                <a:solidFill>
                  <a:srgbClr val="0000FF"/>
                </a:solidFill>
              </a:rPr>
              <a:t>higher memory contention</a:t>
            </a:r>
            <a:r>
              <a:rPr lang="en-US" dirty="0"/>
              <a:t> in multi-core and heterogeneous architectures</a:t>
            </a:r>
          </a:p>
          <a:p>
            <a:pPr lvl="1"/>
            <a:r>
              <a:rPr lang="en-US" dirty="0"/>
              <a:t>Exacerbating the bandwidth need</a:t>
            </a:r>
          </a:p>
          <a:p>
            <a:pPr lvl="1"/>
            <a:r>
              <a:rPr lang="en-US" dirty="0"/>
              <a:t>Exacerbating the QoS problem</a:t>
            </a:r>
          </a:p>
          <a:p>
            <a:endParaRPr lang="en-US" dirty="0"/>
          </a:p>
          <a:p>
            <a:r>
              <a:rPr lang="en-US" dirty="0"/>
              <a:t>It increases </a:t>
            </a:r>
            <a:r>
              <a:rPr lang="en-US" dirty="0">
                <a:solidFill>
                  <a:srgbClr val="0000FF"/>
                </a:solidFill>
              </a:rPr>
              <a:t>processor design complexity </a:t>
            </a:r>
            <a:r>
              <a:rPr lang="en-US" dirty="0"/>
              <a:t>due to the mechanisms incorporated to tolerate memory latency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11346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55204-1CE8-8F43-A7B0-4AE8F61D449A}" type="slidenum">
              <a:rPr kumimoji="0" lang="en-US" sz="1600" b="0" i="0" u="none" strike="noStrike" kern="1200" cap="none" spc="0" normalizeH="0" baseline="0" noProof="0">
                <a:ln>
                  <a:noFill/>
                </a:ln>
                <a:solidFill>
                  <a:srgbClr val="000000"/>
                </a:solidFill>
                <a:effectLst/>
                <a:uLnTx/>
                <a:uFillTx/>
                <a:latin typeface="Garamond"/>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sz="1600" b="0" i="0" u="none" strike="noStrike" kern="1200" cap="none" spc="0" normalizeH="0" baseline="0" noProof="0">
              <a:ln>
                <a:noFill/>
              </a:ln>
              <a:solidFill>
                <a:srgbClr val="000000"/>
              </a:solidFill>
              <a:effectLst/>
              <a:uLnTx/>
              <a:uFillTx/>
              <a:latin typeface="Garamond"/>
              <a:ea typeface="ＭＳ Ｐゴシック"/>
              <a:cs typeface="+mn-cs"/>
            </a:endParaRPr>
          </a:p>
        </p:txBody>
      </p:sp>
      <p:sp>
        <p:nvSpPr>
          <p:cNvPr id="335874" name="Rectangle 2"/>
          <p:cNvSpPr>
            <a:spLocks noGrp="1" noChangeArrowheads="1"/>
          </p:cNvSpPr>
          <p:nvPr>
            <p:ph type="title"/>
          </p:nvPr>
        </p:nvSpPr>
        <p:spPr>
          <a:xfrm>
            <a:off x="228600" y="152400"/>
            <a:ext cx="8915400" cy="1066800"/>
          </a:xfrm>
        </p:spPr>
        <p:txBody>
          <a:bodyPr/>
          <a:lstStyle/>
          <a:p>
            <a:r>
              <a:rPr lang="en-US" sz="2900" dirty="0"/>
              <a:t>Retrospective: Conventional Latency Tolerance Techniques</a:t>
            </a:r>
          </a:p>
        </p:txBody>
      </p:sp>
      <p:sp>
        <p:nvSpPr>
          <p:cNvPr id="335875" name="Rectangle 3"/>
          <p:cNvSpPr>
            <a:spLocks noGrp="1" noChangeArrowheads="1"/>
          </p:cNvSpPr>
          <p:nvPr>
            <p:ph type="body" idx="1"/>
          </p:nvPr>
        </p:nvSpPr>
        <p:spPr>
          <a:xfrm>
            <a:off x="228600" y="1219200"/>
            <a:ext cx="8610600" cy="5029200"/>
          </a:xfrm>
        </p:spPr>
        <p:txBody>
          <a:bodyPr/>
          <a:lstStyle/>
          <a:p>
            <a:pPr>
              <a:lnSpc>
                <a:spcPct val="80000"/>
              </a:lnSpc>
            </a:pPr>
            <a:r>
              <a:rPr lang="en-US" sz="1800" dirty="0"/>
              <a:t>Caching [initially by Wilkes, 1965]</a:t>
            </a:r>
          </a:p>
          <a:p>
            <a:pPr lvl="1">
              <a:lnSpc>
                <a:spcPct val="80000"/>
              </a:lnSpc>
            </a:pPr>
            <a:r>
              <a:rPr lang="en-US" sz="1800" dirty="0"/>
              <a:t>Widely used, simple, effective, but inefficient, passive</a:t>
            </a:r>
          </a:p>
          <a:p>
            <a:pPr lvl="1">
              <a:lnSpc>
                <a:spcPct val="80000"/>
              </a:lnSpc>
            </a:pPr>
            <a:r>
              <a:rPr lang="en-US" sz="1800" dirty="0"/>
              <a:t>Not all applications/phases exhibit temporal or spatial locality</a:t>
            </a:r>
          </a:p>
          <a:p>
            <a:pPr lvl="1">
              <a:lnSpc>
                <a:spcPct val="80000"/>
              </a:lnSpc>
            </a:pPr>
            <a:endParaRPr lang="en-US" sz="1800" dirty="0"/>
          </a:p>
          <a:p>
            <a:pPr>
              <a:lnSpc>
                <a:spcPct val="80000"/>
              </a:lnSpc>
            </a:pPr>
            <a:r>
              <a:rPr lang="en-US" sz="1800" dirty="0"/>
              <a:t>Prefetching [initially in IBM 360/91, 1967]</a:t>
            </a:r>
          </a:p>
          <a:p>
            <a:pPr lvl="1">
              <a:lnSpc>
                <a:spcPct val="80000"/>
              </a:lnSpc>
            </a:pPr>
            <a:r>
              <a:rPr lang="en-US" sz="1800" dirty="0"/>
              <a:t>Works well for regular memory access patterns</a:t>
            </a:r>
          </a:p>
          <a:p>
            <a:pPr lvl="1">
              <a:lnSpc>
                <a:spcPct val="80000"/>
              </a:lnSpc>
            </a:pPr>
            <a:r>
              <a:rPr lang="en-US" sz="1800" dirty="0"/>
              <a:t>Prefetching irregular access patterns is difficult, inaccurate, and hardware-intensive</a:t>
            </a:r>
          </a:p>
          <a:p>
            <a:pPr>
              <a:lnSpc>
                <a:spcPct val="80000"/>
              </a:lnSpc>
            </a:pPr>
            <a:endParaRPr lang="en-US" sz="1800" dirty="0"/>
          </a:p>
          <a:p>
            <a:pPr>
              <a:lnSpc>
                <a:spcPct val="80000"/>
              </a:lnSpc>
            </a:pPr>
            <a:r>
              <a:rPr lang="en-US" sz="1800" dirty="0"/>
              <a:t>Multithreading [initially in CDC 6600, 1964]</a:t>
            </a:r>
          </a:p>
          <a:p>
            <a:pPr lvl="1">
              <a:lnSpc>
                <a:spcPct val="80000"/>
              </a:lnSpc>
            </a:pPr>
            <a:r>
              <a:rPr lang="en-US" sz="1800" dirty="0"/>
              <a:t>Works well if there are multiple threads</a:t>
            </a:r>
          </a:p>
          <a:p>
            <a:pPr lvl="1">
              <a:lnSpc>
                <a:spcPct val="80000"/>
              </a:lnSpc>
            </a:pPr>
            <a:r>
              <a:rPr lang="en-US" sz="1800" dirty="0"/>
              <a:t>Improving single thread performance using multithreading hardware is an ongoing research effort</a:t>
            </a:r>
          </a:p>
          <a:p>
            <a:pPr lvl="1">
              <a:lnSpc>
                <a:spcPct val="80000"/>
              </a:lnSpc>
            </a:pPr>
            <a:endParaRPr lang="en-US" sz="1800" dirty="0"/>
          </a:p>
          <a:p>
            <a:pPr>
              <a:lnSpc>
                <a:spcPct val="80000"/>
              </a:lnSpc>
            </a:pPr>
            <a:r>
              <a:rPr lang="en-US" sz="1800" dirty="0"/>
              <a:t>Out-of-order execution [initially by </a:t>
            </a:r>
            <a:r>
              <a:rPr lang="en-US" sz="1800" dirty="0" err="1"/>
              <a:t>Tomasulo</a:t>
            </a:r>
            <a:r>
              <a:rPr lang="en-US" sz="1800" dirty="0"/>
              <a:t>, 1967]</a:t>
            </a:r>
          </a:p>
          <a:p>
            <a:pPr lvl="1">
              <a:lnSpc>
                <a:spcPct val="80000"/>
              </a:lnSpc>
            </a:pPr>
            <a:r>
              <a:rPr lang="en-US" sz="1800" dirty="0">
                <a:solidFill>
                  <a:srgbClr val="CC0000"/>
                </a:solidFill>
              </a:rPr>
              <a:t>Tolerates cache misses that cannot be prefetched</a:t>
            </a:r>
          </a:p>
          <a:p>
            <a:pPr lvl="1">
              <a:lnSpc>
                <a:spcPct val="80000"/>
              </a:lnSpc>
            </a:pPr>
            <a:r>
              <a:rPr lang="en-US" sz="1800" dirty="0"/>
              <a:t>Requires extensive hardware resources for tolerating long latencies</a:t>
            </a:r>
          </a:p>
          <a:p>
            <a:pPr lvl="1">
              <a:lnSpc>
                <a:spcPct val="80000"/>
              </a:lnSpc>
            </a:pPr>
            <a:endParaRPr lang="en-US" sz="1800" dirty="0">
              <a:solidFill>
                <a:srgbClr val="CC0000"/>
              </a:solidFill>
            </a:endParaRPr>
          </a:p>
        </p:txBody>
      </p:sp>
      <p:sp>
        <p:nvSpPr>
          <p:cNvPr id="5" name="Rounded Rectangle 4"/>
          <p:cNvSpPr/>
          <p:nvPr/>
        </p:nvSpPr>
        <p:spPr>
          <a:xfrm rot="21340188">
            <a:off x="349867" y="2487140"/>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None of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Fundamentally 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Memory Latency</a:t>
            </a:r>
          </a:p>
        </p:txBody>
      </p:sp>
    </p:spTree>
    <p:extLst>
      <p:ext uri="{BB962C8B-B14F-4D97-AF65-F5344CB8AC3E}">
        <p14:creationId xmlns:p14="http://schemas.microsoft.com/office/powerpoint/2010/main" val="46014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a:t>
            </a:r>
            <a:r>
              <a:rPr lang="en-US" b="1" dirty="0">
                <a:solidFill>
                  <a:srgbClr val="FF0000"/>
                </a:solidFill>
              </a:rPr>
              <a:t>not</a:t>
            </a:r>
            <a:r>
              <a:rPr lang="en-US" dirty="0">
                <a:solidFill>
                  <a:srgbClr val="FF0000"/>
                </a:solidFill>
              </a:rPr>
              <a:t> designed for low latency</a:t>
            </a:r>
          </a:p>
          <a:p>
            <a:pPr lvl="1"/>
            <a:r>
              <a:rPr lang="en-US" dirty="0"/>
              <a:t>Main focus is cost-per-bit (capacity)</a:t>
            </a:r>
          </a:p>
          <a:p>
            <a:endParaRPr lang="en-US" dirty="0"/>
          </a:p>
          <a:p>
            <a:r>
              <a:rPr lang="en-US" dirty="0">
                <a:solidFill>
                  <a:srgbClr val="FF0000"/>
                </a:solidFill>
              </a:rPr>
              <a:t>Modern DRAM latency is determined by </a:t>
            </a:r>
            <a:r>
              <a:rPr lang="en-US" b="1" dirty="0">
                <a:solidFill>
                  <a:srgbClr val="FF0000"/>
                </a:solidFill>
              </a:rPr>
              <a:t>worst case </a:t>
            </a:r>
            <a:r>
              <a:rPr lang="en-US" dirty="0">
                <a:solidFill>
                  <a:srgbClr val="FF0000"/>
                </a:solidFill>
              </a:rPr>
              <a:t>conditions and </a:t>
            </a:r>
            <a:r>
              <a:rPr lang="en-US" b="1" dirty="0">
                <a:solidFill>
                  <a:srgbClr val="FF0000"/>
                </a:solidFill>
              </a:rPr>
              <a:t>worst case </a:t>
            </a:r>
            <a:r>
              <a:rPr lang="en-US" dirty="0">
                <a:solidFill>
                  <a:srgbClr val="FF0000"/>
                </a:solidFill>
              </a:rPr>
              <a:t>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306082"/>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1095415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Memory Latency High?</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276</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3" name="Content Placeholder 2"/>
          <p:cNvSpPr>
            <a:spLocks noGrp="1"/>
          </p:cNvSpPr>
          <p:nvPr>
            <p:ph idx="1"/>
          </p:nvPr>
        </p:nvSpPr>
        <p:spPr/>
        <p:txBody>
          <a:bodyPr>
            <a:normAutofit/>
          </a:bodyPr>
          <a:lstStyle/>
          <a:p>
            <a:r>
              <a:rPr lang="en-US" dirty="0">
                <a:solidFill>
                  <a:srgbClr val="0070C0"/>
                </a:solidFill>
              </a:rPr>
              <a:t>DRAM latency: Delay as specified in DRAM standards</a:t>
            </a:r>
          </a:p>
          <a:p>
            <a:pPr lvl="1"/>
            <a:r>
              <a:rPr lang="en-US" dirty="0"/>
              <a:t>Doesn’t reflect true DRAM device latency</a:t>
            </a:r>
          </a:p>
          <a:p>
            <a:r>
              <a:rPr lang="en-US" dirty="0"/>
              <a:t>Imperfect manufacturing process </a:t>
            </a:r>
            <a:r>
              <a:rPr lang="en-US" dirty="0">
                <a:latin typeface="Cambria Math" panose="02040503050406030204" pitchFamily="18" charset="0"/>
                <a:ea typeface="Cambria Math" panose="02040503050406030204" pitchFamily="18" charset="0"/>
              </a:rPr>
              <a:t>→ </a:t>
            </a:r>
            <a:r>
              <a:rPr lang="en-US" dirty="0"/>
              <a:t>latency variation</a:t>
            </a:r>
          </a:p>
          <a:p>
            <a:r>
              <a:rPr lang="en-US" b="1" dirty="0"/>
              <a:t>High standard latency </a:t>
            </a:r>
            <a:r>
              <a:rPr lang="en-US" dirty="0"/>
              <a:t>chosen to increase yield</a:t>
            </a:r>
          </a:p>
          <a:p>
            <a:endParaRPr lang="en-US" b="1" dirty="0"/>
          </a:p>
          <a:p>
            <a:endParaRPr lang="en-US" b="1" dirty="0"/>
          </a:p>
          <a:p>
            <a:endParaRPr lang="en-US" b="1" dirty="0"/>
          </a:p>
          <a:p>
            <a:pPr marL="0" indent="0">
              <a:buNone/>
            </a:pPr>
            <a:endParaRPr lang="en-US" dirty="0"/>
          </a:p>
        </p:txBody>
      </p:sp>
      <p:grpSp>
        <p:nvGrpSpPr>
          <p:cNvPr id="6" name="Group 5"/>
          <p:cNvGrpSpPr/>
          <p:nvPr/>
        </p:nvGrpSpPr>
        <p:grpSpPr>
          <a:xfrm>
            <a:off x="692768" y="5363738"/>
            <a:ext cx="8040641" cy="992612"/>
            <a:chOff x="224591" y="5243899"/>
            <a:chExt cx="8510476" cy="992613"/>
          </a:xfrm>
        </p:grpSpPr>
        <p:grpSp>
          <p:nvGrpSpPr>
            <p:cNvPr id="52" name="Group 51"/>
            <p:cNvGrpSpPr/>
            <p:nvPr/>
          </p:nvGrpSpPr>
          <p:grpSpPr>
            <a:xfrm>
              <a:off x="224591" y="5243899"/>
              <a:ext cx="8510476" cy="523229"/>
              <a:chOff x="352625" y="3223796"/>
              <a:chExt cx="8510476" cy="523229"/>
            </a:xfrm>
          </p:grpSpPr>
          <p:cxnSp>
            <p:nvCxnSpPr>
              <p:cNvPr id="57" name="Straight Arrow Connector 56"/>
              <p:cNvCxnSpPr/>
              <p:nvPr/>
            </p:nvCxnSpPr>
            <p:spPr>
              <a:xfrm>
                <a:off x="1161179" y="3511042"/>
                <a:ext cx="6781800" cy="0"/>
              </a:xfrm>
              <a:prstGeom prst="straightConnector1">
                <a:avLst/>
              </a:prstGeom>
              <a:ln w="44450" cap="rnd">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1907" y="3223804"/>
                <a:ext cx="99119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High</a:t>
                </a:r>
              </a:p>
            </p:txBody>
          </p:sp>
          <p:sp>
            <p:nvSpPr>
              <p:cNvPr id="63" name="TextBox 62"/>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Low</a:t>
                </a:r>
              </a:p>
            </p:txBody>
          </p:sp>
        </p:grpSp>
        <p:sp>
          <p:nvSpPr>
            <p:cNvPr id="65" name="TextBox 64"/>
            <p:cNvSpPr txBox="1"/>
            <p:nvPr/>
          </p:nvSpPr>
          <p:spPr>
            <a:xfrm>
              <a:off x="2900472" y="5713292"/>
              <a:ext cx="299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Latency</a:t>
              </a:r>
            </a:p>
          </p:txBody>
        </p:sp>
      </p:grpSp>
      <p:grpSp>
        <p:nvGrpSpPr>
          <p:cNvPr id="27" name="dram a"/>
          <p:cNvGrpSpPr/>
          <p:nvPr/>
        </p:nvGrpSpPr>
        <p:grpSpPr>
          <a:xfrm>
            <a:off x="2237823" y="3289228"/>
            <a:ext cx="1181157" cy="2578172"/>
            <a:chOff x="2445298" y="3289228"/>
            <a:chExt cx="1181157" cy="2578172"/>
          </a:xfrm>
        </p:grpSpPr>
        <p:cxnSp>
          <p:nvCxnSpPr>
            <p:cNvPr id="16" name="Straight Connector 15"/>
            <p:cNvCxnSpPr>
              <a:stCxn id="68" idx="0"/>
              <a:endCxn id="64" idx="2"/>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14" name="Group 13"/>
            <p:cNvGrpSpPr/>
            <p:nvPr/>
          </p:nvGrpSpPr>
          <p:grpSpPr>
            <a:xfrm>
              <a:off x="2445298" y="3289228"/>
              <a:ext cx="1181157" cy="1358640"/>
              <a:chOff x="2373000" y="3289560"/>
              <a:chExt cx="1181157" cy="1358640"/>
            </a:xfrm>
          </p:grpSpPr>
          <p:pic>
            <p:nvPicPr>
              <p:cNvPr id="6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10" name="TextBox 9"/>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A</a:t>
                </a:r>
              </a:p>
            </p:txBody>
          </p:sp>
        </p:grpSp>
      </p:grpSp>
      <p:grpSp>
        <p:nvGrpSpPr>
          <p:cNvPr id="74" name="dram b"/>
          <p:cNvGrpSpPr/>
          <p:nvPr/>
        </p:nvGrpSpPr>
        <p:grpSpPr>
          <a:xfrm>
            <a:off x="4089529" y="3289228"/>
            <a:ext cx="1202573" cy="2578172"/>
            <a:chOff x="2445298" y="3289228"/>
            <a:chExt cx="1202573" cy="2578172"/>
          </a:xfrm>
        </p:grpSpPr>
        <p:cxnSp>
          <p:nvCxnSpPr>
            <p:cNvPr id="75" name="Straight Connector 74"/>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77" name="Group 76"/>
            <p:cNvGrpSpPr/>
            <p:nvPr/>
          </p:nvGrpSpPr>
          <p:grpSpPr>
            <a:xfrm>
              <a:off x="2445298" y="3289228"/>
              <a:ext cx="1202573" cy="1358640"/>
              <a:chOff x="2373000" y="3289560"/>
              <a:chExt cx="1202573" cy="1358640"/>
            </a:xfrm>
          </p:grpSpPr>
          <p:pic>
            <p:nvPicPr>
              <p:cNvPr id="78"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79" name="TextBox 78"/>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B</a:t>
                </a:r>
              </a:p>
            </p:txBody>
          </p:sp>
        </p:grpSp>
      </p:grpSp>
      <p:grpSp>
        <p:nvGrpSpPr>
          <p:cNvPr id="80" name="dram c"/>
          <p:cNvGrpSpPr/>
          <p:nvPr/>
        </p:nvGrpSpPr>
        <p:grpSpPr>
          <a:xfrm>
            <a:off x="5323091" y="3289228"/>
            <a:ext cx="1215397" cy="2578172"/>
            <a:chOff x="2445298" y="3289228"/>
            <a:chExt cx="1215397" cy="2578172"/>
          </a:xfrm>
        </p:grpSpPr>
        <p:cxnSp>
          <p:nvCxnSpPr>
            <p:cNvPr id="81" name="Straight Connector 80"/>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83" name="Group 82"/>
            <p:cNvGrpSpPr/>
            <p:nvPr/>
          </p:nvGrpSpPr>
          <p:grpSpPr>
            <a:xfrm>
              <a:off x="2445298" y="3289228"/>
              <a:ext cx="1215397" cy="1358640"/>
              <a:chOff x="2373000" y="3289560"/>
              <a:chExt cx="1215397" cy="1358640"/>
            </a:xfrm>
          </p:grpSpPr>
          <p:pic>
            <p:nvPicPr>
              <p:cNvPr id="8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85" name="TextBox 84"/>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C</a:t>
                </a:r>
              </a:p>
            </p:txBody>
          </p:sp>
        </p:grpSp>
      </p:grpSp>
      <p:sp>
        <p:nvSpPr>
          <p:cNvPr id="92" name="TextBox 91"/>
          <p:cNvSpPr txBox="1"/>
          <p:nvPr/>
        </p:nvSpPr>
        <p:spPr>
          <a:xfrm>
            <a:off x="126972" y="4461942"/>
            <a:ext cx="215815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Manufacturing</a:t>
            </a:r>
            <a:b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b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Variation</a:t>
            </a:r>
          </a:p>
        </p:txBody>
      </p:sp>
      <p:cxnSp>
        <p:nvCxnSpPr>
          <p:cNvPr id="37" name="fab line 1"/>
          <p:cNvCxnSpPr/>
          <p:nvPr/>
        </p:nvCxnSpPr>
        <p:spPr>
          <a:xfrm>
            <a:off x="2832524" y="5045088"/>
            <a:ext cx="1847517"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4" name="fab line 2"/>
          <p:cNvCxnSpPr/>
          <p:nvPr/>
        </p:nvCxnSpPr>
        <p:spPr>
          <a:xfrm>
            <a:off x="4713491" y="5045088"/>
            <a:ext cx="1224991"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31" name="fab var"/>
          <p:cNvGrpSpPr/>
          <p:nvPr/>
        </p:nvGrpSpPr>
        <p:grpSpPr>
          <a:xfrm>
            <a:off x="1970291" y="4748767"/>
            <a:ext cx="4856042" cy="857215"/>
            <a:chOff x="2057400" y="4748767"/>
            <a:chExt cx="4856042" cy="857215"/>
          </a:xfrm>
        </p:grpSpPr>
        <p:grpSp>
          <p:nvGrpSpPr>
            <p:cNvPr id="8" name="Group 7"/>
            <p:cNvGrpSpPr>
              <a:grpSpLocks noChangeAspect="1"/>
            </p:cNvGrpSpPr>
            <p:nvPr/>
          </p:nvGrpSpPr>
          <p:grpSpPr>
            <a:xfrm>
              <a:off x="2057400" y="4748767"/>
              <a:ext cx="1735529" cy="857215"/>
              <a:chOff x="1905000" y="3429000"/>
              <a:chExt cx="4800600" cy="1905000"/>
            </a:xfrm>
          </p:grpSpPr>
          <p:sp>
            <p:nvSpPr>
              <p:cNvPr id="66"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67"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6" name="Group 85"/>
            <p:cNvGrpSpPr>
              <a:grpSpLocks noChangeAspect="1"/>
            </p:cNvGrpSpPr>
            <p:nvPr/>
          </p:nvGrpSpPr>
          <p:grpSpPr>
            <a:xfrm>
              <a:off x="3919607" y="4748767"/>
              <a:ext cx="1735529" cy="857215"/>
              <a:chOff x="1905000" y="3429000"/>
              <a:chExt cx="4800600" cy="1905000"/>
            </a:xfrm>
          </p:grpSpPr>
          <p:sp>
            <p:nvSpPr>
              <p:cNvPr id="8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8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9" name="Group 88"/>
            <p:cNvGrpSpPr>
              <a:grpSpLocks noChangeAspect="1"/>
            </p:cNvGrpSpPr>
            <p:nvPr/>
          </p:nvGrpSpPr>
          <p:grpSpPr>
            <a:xfrm>
              <a:off x="5177913" y="4748767"/>
              <a:ext cx="1735529" cy="857215"/>
              <a:chOff x="1905000" y="3429000"/>
              <a:chExt cx="4800600" cy="1905000"/>
            </a:xfrm>
          </p:grpSpPr>
          <p:sp>
            <p:nvSpPr>
              <p:cNvPr id="90"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91"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grpSp>
        <p:nvGrpSpPr>
          <p:cNvPr id="102" name="Group 101"/>
          <p:cNvGrpSpPr/>
          <p:nvPr/>
        </p:nvGrpSpPr>
        <p:grpSpPr>
          <a:xfrm>
            <a:off x="6453811" y="3296340"/>
            <a:ext cx="1460080" cy="2567188"/>
            <a:chOff x="6413080" y="3296340"/>
            <a:chExt cx="1460080" cy="2567188"/>
          </a:xfrm>
        </p:grpSpPr>
        <p:grpSp>
          <p:nvGrpSpPr>
            <p:cNvPr id="96" name="standard latency"/>
            <p:cNvGrpSpPr/>
            <p:nvPr/>
          </p:nvGrpSpPr>
          <p:grpSpPr>
            <a:xfrm>
              <a:off x="6413080" y="3296340"/>
              <a:ext cx="1460080" cy="2354643"/>
              <a:chOff x="5817951" y="3264492"/>
              <a:chExt cx="1460080" cy="2354643"/>
            </a:xfrm>
          </p:grpSpPr>
          <p:sp>
            <p:nvSpPr>
              <p:cNvPr id="97" name="TextBox 96"/>
              <p:cNvSpPr txBox="1"/>
              <p:nvPr/>
            </p:nvSpPr>
            <p:spPr>
              <a:xfrm>
                <a:off x="5817951" y="3264492"/>
                <a:ext cx="146008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Latency</a:t>
                </a:r>
              </a:p>
            </p:txBody>
          </p:sp>
          <p:cxnSp>
            <p:nvCxnSpPr>
              <p:cNvPr id="98" name="Straight Connector 97"/>
              <p:cNvCxnSpPr/>
              <p:nvPr/>
            </p:nvCxnSpPr>
            <p:spPr>
              <a:xfrm flipV="1">
                <a:off x="6552912" y="4235352"/>
                <a:ext cx="0" cy="1383783"/>
              </a:xfrm>
              <a:prstGeom prst="line">
                <a:avLst/>
              </a:prstGeom>
              <a:ln w="44450" cap="rnd">
                <a:solidFill>
                  <a:srgbClr val="0070C0"/>
                </a:solidFill>
                <a:prstDash val="solid"/>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1" name="Oval 100"/>
            <p:cNvSpPr>
              <a:spLocks noChangeAspect="1"/>
            </p:cNvSpPr>
            <p:nvPr/>
          </p:nvSpPr>
          <p:spPr>
            <a:xfrm>
              <a:off x="6927314" y="5438437"/>
              <a:ext cx="429385" cy="425091"/>
            </a:xfrm>
            <a:prstGeom prst="ellipse">
              <a:avLst/>
            </a:prstGeom>
            <a:solidFill>
              <a:srgbClr val="0070C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329909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7" presetClass="entr" presetSubtype="10" fill="hold"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5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6" presetClass="entr" presetSubtype="37" fill="hold" nodeType="withEffect">
                                  <p:stCondLst>
                                    <p:cond delay="3000"/>
                                  </p:stCondLst>
                                  <p:childTnLst>
                                    <p:set>
                                      <p:cBhvr>
                                        <p:cTn id="30" dur="1" fill="hold">
                                          <p:stCondLst>
                                            <p:cond delay="0"/>
                                          </p:stCondLst>
                                        </p:cTn>
                                        <p:tgtEl>
                                          <p:spTgt spid="37"/>
                                        </p:tgtEl>
                                        <p:attrNameLst>
                                          <p:attrName>style.visibility</p:attrName>
                                        </p:attrNameLst>
                                      </p:cBhvr>
                                      <p:to>
                                        <p:strVal val="visible"/>
                                      </p:to>
                                    </p:set>
                                    <p:animEffect transition="in" filter="barn(outVertical)">
                                      <p:cBhvr>
                                        <p:cTn id="31" dur="500"/>
                                        <p:tgtEl>
                                          <p:spTgt spid="37"/>
                                        </p:tgtEl>
                                      </p:cBhvr>
                                    </p:animEffect>
                                  </p:childTnLst>
                                </p:cTn>
                              </p:par>
                              <p:par>
                                <p:cTn id="32" presetID="16" presetClass="entr" presetSubtype="37" fill="hold" nodeType="withEffect">
                                  <p:stCondLst>
                                    <p:cond delay="3000"/>
                                  </p:stCondLst>
                                  <p:childTnLst>
                                    <p:set>
                                      <p:cBhvr>
                                        <p:cTn id="33" dur="1" fill="hold">
                                          <p:stCondLst>
                                            <p:cond delay="0"/>
                                          </p:stCondLst>
                                        </p:cTn>
                                        <p:tgtEl>
                                          <p:spTgt spid="94"/>
                                        </p:tgtEl>
                                        <p:attrNameLst>
                                          <p:attrName>style.visibility</p:attrName>
                                        </p:attrNameLst>
                                      </p:cBhvr>
                                      <p:to>
                                        <p:strVal val="visible"/>
                                      </p:to>
                                    </p:set>
                                    <p:animEffect transition="in" filter="barn(outVertical)">
                                      <p:cBhvr>
                                        <p:cTn id="34" dur="500"/>
                                        <p:tgtEl>
                                          <p:spTgt spid="94"/>
                                        </p:tgtEl>
                                      </p:cBhvr>
                                    </p:animEffect>
                                  </p:childTnLst>
                                </p:cTn>
                              </p:par>
                              <p:par>
                                <p:cTn id="35" presetID="1" presetClass="entr" presetSubtype="0" fill="hold" grpId="0" nodeType="withEffect">
                                  <p:stCondLst>
                                    <p:cond delay="300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03648" y="6309320"/>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340086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404203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1110133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Were</a:t>
            </a:r>
            <a:r>
              <a:rPr lang="en-US" dirty="0"/>
              <a:t> Real</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996186685"/>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15817"/>
            <a:ext cx="9144000" cy="2385391"/>
          </a:xfrm>
          <a:prstGeom prst="rect">
            <a:avLst/>
          </a:prstGeom>
        </p:spPr>
      </p:pic>
    </p:spTree>
    <p:extLst>
      <p:ext uri="{BB962C8B-B14F-4D97-AF65-F5344CB8AC3E}">
        <p14:creationId xmlns:p14="http://schemas.microsoft.com/office/powerpoint/2010/main" val="3534024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209258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Real-System Performance</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provides high performance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mn-ea"/>
                <a:cs typeface="+mn-cs"/>
              </a:rPr>
              <a:t>m</a:t>
            </a:r>
            <a:r>
              <a:rPr kumimoji="0" lang="en-US" sz="3600" b="1" i="1" u="none" strike="noStrike" kern="1200" cap="none" spc="0" normalizeH="0" baseline="0" noProof="0" dirty="0" err="1">
                <a:ln>
                  <a:noFill/>
                </a:ln>
                <a:solidFill>
                  <a:srgbClr val="0000FF"/>
                </a:solidFill>
                <a:effectLst/>
                <a:uLnTx/>
                <a:uFillTx/>
                <a:latin typeface="Calibri Light"/>
                <a:ea typeface="+mn-ea"/>
                <a:cs typeface="+mn-cs"/>
              </a:rPr>
              <a:t>emory</a:t>
            </a:r>
            <a:r>
              <a:rPr kumimoji="0" lang="en-US" sz="3600" b="1" i="1" u="none" strike="noStrike" kern="1200" cap="none" spc="0" normalizeH="0" baseline="0" noProof="0" dirty="0">
                <a:ln>
                  <a:noFill/>
                </a:ln>
                <a:solidFill>
                  <a:srgbClr val="0000FF"/>
                </a:solidFill>
                <a:effectLst/>
                <a:uLnTx/>
                <a:uFillTx/>
                <a:latin typeface="Calibri Light"/>
                <a:ea typeface="+mn-ea"/>
                <a:cs typeface="+mn-cs"/>
              </a:rPr>
              <a:t>-intensive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105490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9974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1841816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100"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DRAM Latency PUF [HPCA 2018]</a:t>
            </a:r>
          </a:p>
          <a:p>
            <a:pPr lvl="1"/>
            <a:r>
              <a:rPr lang="is-IS" dirty="0"/>
              <a:t>DRAM Latency True Random Number Generator [HPCA 2019]</a:t>
            </a:r>
          </a:p>
          <a:p>
            <a:pPr lvl="1"/>
            <a:r>
              <a:rPr lang="is-IS" sz="1800" dirty="0"/>
              <a:t>...</a:t>
            </a:r>
          </a:p>
          <a:p>
            <a:pPr lvl="1"/>
            <a:endParaRPr lang="is-IS" sz="1100" dirty="0"/>
          </a:p>
          <a:p>
            <a:r>
              <a:rPr lang="is-IS" dirty="0">
                <a:solidFill>
                  <a:srgbClr val="FF0000"/>
                </a:solidFill>
              </a:rPr>
              <a:t>We would like to find sources of latency heterogeneity and exploit them to minimize latency (or create other benefits)</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96212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234" y="4365104"/>
            <a:ext cx="9144000" cy="818866"/>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4139586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Onur Mutlu,</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37964"/>
            <a:ext cx="9144000" cy="2543364"/>
          </a:xfrm>
          <a:prstGeom prst="rect">
            <a:avLst/>
          </a:prstGeom>
        </p:spPr>
      </p:pic>
    </p:spTree>
    <p:extLst>
      <p:ext uri="{BB962C8B-B14F-4D97-AF65-F5344CB8AC3E}">
        <p14:creationId xmlns:p14="http://schemas.microsoft.com/office/powerpoint/2010/main" val="3093760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6333-34F0-B840-8F7C-8EE01BD0583E}"/>
              </a:ext>
            </a:extLst>
          </p:cNvPr>
          <p:cNvSpPr>
            <a:spLocks noGrp="1"/>
          </p:cNvSpPr>
          <p:nvPr>
            <p:ph type="title"/>
          </p:nvPr>
        </p:nvSpPr>
        <p:spPr/>
        <p:txBody>
          <a:bodyPr/>
          <a:lstStyle/>
          <a:p>
            <a:r>
              <a:rPr lang="en-US" dirty="0"/>
              <a:t>Solar-DRAM: Exploiting Spatial Variation</a:t>
            </a:r>
          </a:p>
        </p:txBody>
      </p:sp>
      <p:sp>
        <p:nvSpPr>
          <p:cNvPr id="3" name="Content Placeholder 2">
            <a:extLst>
              <a:ext uri="{FF2B5EF4-FFF2-40B4-BE49-F238E27FC236}">
                <a16:creationId xmlns:a16="http://schemas.microsoft.com/office/drawing/2014/main" id="{B203D3F7-8F9D-FA40-B1DE-900CFFDF927E}"/>
              </a:ext>
            </a:extLst>
          </p:cNvPr>
          <p:cNvSpPr>
            <a:spLocks noGrp="1"/>
          </p:cNvSpPr>
          <p:nvPr>
            <p:ph idx="1"/>
          </p:nvPr>
        </p:nvSpPr>
        <p:spPr>
          <a:xfrm>
            <a:off x="228600" y="1052736"/>
            <a:ext cx="8610600" cy="5195664"/>
          </a:xfrm>
        </p:spPr>
        <p:txBody>
          <a:bodyPr/>
          <a:lstStyle/>
          <a:p>
            <a:r>
              <a:rPr lang="en-US" sz="2000" dirty="0" err="1"/>
              <a:t>Jeremie</a:t>
            </a:r>
            <a:r>
              <a:rPr lang="en-US" sz="2000" dirty="0"/>
              <a:t> S. Kim, Minesh Patel, Hasan Hassan, and Onur Mutlu,</a:t>
            </a:r>
            <a:br>
              <a:rPr lang="en-US" sz="2000" dirty="0"/>
            </a:br>
            <a:r>
              <a:rPr lang="en-US" sz="2000" b="1" dirty="0">
                <a:hlinkClick r:id="rId2"/>
              </a:rPr>
              <a:t>"Solar-DRAM: Reducing DRAM Access Latency by Exploiting the Variation in Local Bitlines"</a:t>
            </a:r>
            <a:br>
              <a:rPr lang="en-US" sz="2000" dirty="0"/>
            </a:br>
            <a:r>
              <a:rPr lang="en-US" sz="2000" i="1" dirty="0"/>
              <a:t>Proceedings of the </a:t>
            </a:r>
            <a:r>
              <a:rPr lang="en-US" sz="2000" i="1" dirty="0">
                <a:hlinkClick r:id="rId3"/>
              </a:rPr>
              <a:t>36th IEEE International Conference on Computer Design</a:t>
            </a:r>
            <a:r>
              <a:rPr lang="en-US" sz="2000" i="1" dirty="0"/>
              <a:t> (</a:t>
            </a:r>
            <a:r>
              <a:rPr lang="en-US" sz="2000" b="1" i="1" dirty="0"/>
              <a:t>ICCD</a:t>
            </a:r>
            <a:r>
              <a:rPr lang="en-US" sz="2000" i="1" dirty="0"/>
              <a:t>)</a:t>
            </a:r>
            <a:r>
              <a:rPr lang="en-US" sz="2000" dirty="0"/>
              <a:t>, Orlando, FL, USA, October 2018. </a:t>
            </a:r>
          </a:p>
        </p:txBody>
      </p:sp>
      <p:sp>
        <p:nvSpPr>
          <p:cNvPr id="4" name="Slide Number Placeholder 3">
            <a:extLst>
              <a:ext uri="{FF2B5EF4-FFF2-40B4-BE49-F238E27FC236}">
                <a16:creationId xmlns:a16="http://schemas.microsoft.com/office/drawing/2014/main" id="{88DC2D37-A78C-0648-B151-5ED1AD10F385}"/>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a:extLst>
              <a:ext uri="{FF2B5EF4-FFF2-40B4-BE49-F238E27FC236}">
                <a16:creationId xmlns:a16="http://schemas.microsoft.com/office/drawing/2014/main" id="{CB69C954-FEAD-B845-8285-95B6ED75AC6A}"/>
              </a:ext>
            </a:extLst>
          </p:cNvPr>
          <p:cNvPicPr>
            <a:picLocks noChangeAspect="1"/>
          </p:cNvPicPr>
          <p:nvPr/>
        </p:nvPicPr>
        <p:blipFill>
          <a:blip r:embed="rId4"/>
          <a:stretch>
            <a:fillRect/>
          </a:stretch>
        </p:blipFill>
        <p:spPr>
          <a:xfrm>
            <a:off x="0" y="3573016"/>
            <a:ext cx="9144000" cy="2022466"/>
          </a:xfrm>
          <a:prstGeom prst="rect">
            <a:avLst/>
          </a:prstGeom>
        </p:spPr>
      </p:pic>
    </p:spTree>
    <p:extLst>
      <p:ext uri="{BB962C8B-B14F-4D97-AF65-F5344CB8AC3E}">
        <p14:creationId xmlns:p14="http://schemas.microsoft.com/office/powerpoint/2010/main" val="887077472"/>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a:t>
            </a:r>
            <a:r>
              <a:rPr lang="en-US" sz="2000" u="sng" dirty="0"/>
              <a:t>Onur Mutlu</a:t>
            </a:r>
            <a:r>
              <a:rPr lang="en-US" sz="2000" dirty="0"/>
              <a:t>,</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3505290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404486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400" dirty="0"/>
              <a:t>DRAM Latency True Random Number Generator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480756"/>
            <a:ext cx="9144000" cy="2180492"/>
          </a:xfrm>
          <a:prstGeom prst="rect">
            <a:avLst/>
          </a:prstGeom>
        </p:spPr>
      </p:pic>
    </p:spTree>
    <p:extLst>
      <p:ext uri="{BB962C8B-B14F-4D97-AF65-F5344CB8AC3E}">
        <p14:creationId xmlns:p14="http://schemas.microsoft.com/office/powerpoint/2010/main" val="1459454250"/>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ChargeCache: Exploiting Access Patterns</a:t>
            </a:r>
          </a:p>
        </p:txBody>
      </p:sp>
      <p:sp>
        <p:nvSpPr>
          <p:cNvPr id="3" name="Content Placeholder 2"/>
          <p:cNvSpPr>
            <a:spLocks noGrp="1"/>
          </p:cNvSpPr>
          <p:nvPr>
            <p:ph idx="1"/>
          </p:nvPr>
        </p:nvSpPr>
        <p:spPr>
          <a:xfrm>
            <a:off x="228600" y="997527"/>
            <a:ext cx="8915400" cy="5193723"/>
          </a:xfrm>
        </p:spPr>
        <p:txBody>
          <a:bodyPr/>
          <a:lstStyle/>
          <a:p>
            <a:r>
              <a:rPr lang="en-US" sz="2100" dirty="0" err="1"/>
              <a:t>Hasan</a:t>
            </a:r>
            <a:r>
              <a:rPr lang="en-US" sz="2100" dirty="0"/>
              <a:t> Hassan, Gennady Pekhimenko, </a:t>
            </a:r>
            <a:r>
              <a:rPr lang="en-US" sz="2100" dirty="0" err="1"/>
              <a:t>Nandita</a:t>
            </a:r>
            <a:r>
              <a:rPr lang="en-US" sz="2100" dirty="0"/>
              <a:t> </a:t>
            </a:r>
            <a:r>
              <a:rPr lang="en-US" sz="2100" dirty="0" err="1"/>
              <a:t>Vijaykumar</a:t>
            </a:r>
            <a:r>
              <a:rPr lang="en-US" sz="2100" dirty="0"/>
              <a:t>, </a:t>
            </a:r>
            <a:r>
              <a:rPr lang="en-US" sz="2100" dirty="0" err="1"/>
              <a:t>Vivek</a:t>
            </a:r>
            <a:r>
              <a:rPr lang="en-US" sz="2100" dirty="0"/>
              <a:t> Seshadri, </a:t>
            </a:r>
            <a:r>
              <a:rPr lang="en-US" sz="2100" dirty="0" err="1"/>
              <a:t>Donghyuk</a:t>
            </a:r>
            <a:r>
              <a:rPr lang="en-US" sz="2100" dirty="0"/>
              <a:t> Lee, </a:t>
            </a:r>
            <a:r>
              <a:rPr lang="en-US" sz="2100" dirty="0" err="1"/>
              <a:t>Oguz</a:t>
            </a:r>
            <a:r>
              <a:rPr lang="en-US" sz="2100" dirty="0"/>
              <a:t> </a:t>
            </a:r>
            <a:r>
              <a:rPr lang="en-US" sz="2100" dirty="0" err="1"/>
              <a:t>Ergin</a:t>
            </a:r>
            <a:r>
              <a:rPr lang="en-US" sz="2100" dirty="0"/>
              <a:t>, and Onur Mutlu,</a:t>
            </a:r>
            <a:br>
              <a:rPr lang="en-US" sz="2100" dirty="0"/>
            </a:br>
            <a:r>
              <a:rPr lang="en-US" sz="2100" b="1" dirty="0">
                <a:hlinkClick r:id="rId2"/>
              </a:rPr>
              <a:t>"ChargeCache: Reducing DRAM Latency by Exploiting Row Access Locality"</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a:p>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315391"/>
            <a:ext cx="9144000" cy="2497985"/>
          </a:xfrm>
          <a:prstGeom prst="rect">
            <a:avLst/>
          </a:prstGeom>
        </p:spPr>
      </p:pic>
    </p:spTree>
    <p:extLst>
      <p:ext uri="{BB962C8B-B14F-4D97-AF65-F5344CB8AC3E}">
        <p14:creationId xmlns:p14="http://schemas.microsoft.com/office/powerpoint/2010/main" val="3799345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Exploiting Subarray Level Parallelism</a:t>
            </a:r>
          </a:p>
        </p:txBody>
      </p:sp>
      <p:sp>
        <p:nvSpPr>
          <p:cNvPr id="3" name="Content Placeholder 2"/>
          <p:cNvSpPr>
            <a:spLocks noGrp="1"/>
          </p:cNvSpPr>
          <p:nvPr>
            <p:ph idx="1"/>
          </p:nvPr>
        </p:nvSpPr>
        <p:spPr>
          <a:xfrm>
            <a:off x="228600" y="1052736"/>
            <a:ext cx="8610600" cy="5195664"/>
          </a:xfrm>
        </p:spPr>
        <p:txBody>
          <a:bodyPr/>
          <a:lstStyle/>
          <a:p>
            <a:r>
              <a:rPr lang="en-US" dirty="0" err="1"/>
              <a:t>Yoongu</a:t>
            </a:r>
            <a:r>
              <a:rPr lang="en-US" dirty="0"/>
              <a:t> Kim, </a:t>
            </a:r>
            <a:r>
              <a:rPr lang="en-US" dirty="0" err="1"/>
              <a:t>Vivek</a:t>
            </a:r>
            <a:r>
              <a:rPr lang="en-US" dirty="0"/>
              <a:t> Seshadri, </a:t>
            </a:r>
            <a:r>
              <a:rPr lang="en-US" dirty="0" err="1"/>
              <a:t>Donghyuk</a:t>
            </a:r>
            <a:r>
              <a:rPr lang="en-US" dirty="0"/>
              <a:t> Lee, Jamie Liu, and Onur Mutlu,</a:t>
            </a:r>
            <a:br>
              <a:rPr lang="en-US" dirty="0"/>
            </a:br>
            <a:r>
              <a:rPr lang="en-US" b="1" dirty="0">
                <a:hlinkClick r:id="rId2"/>
              </a:rPr>
              <a:t>"A Case for Exploiting Subarray-Level Parallelism (SALP) in DRAM"</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(pptx)</a:t>
            </a:r>
            <a:r>
              <a:rPr lang="en-US" dirty="0"/>
              <a:t> </a:t>
            </a: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2DE812F-C00A-E642-A350-816C6A57C1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653136"/>
            <a:ext cx="9144000" cy="1427408"/>
          </a:xfrm>
          <a:prstGeom prst="rect">
            <a:avLst/>
          </a:prstGeom>
        </p:spPr>
      </p:pic>
    </p:spTree>
    <p:extLst>
      <p:ext uri="{BB962C8B-B14F-4D97-AF65-F5344CB8AC3E}">
        <p14:creationId xmlns:p14="http://schemas.microsoft.com/office/powerpoint/2010/main" val="2641162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Tiered-Latency 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1755354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Low-cost Inter-linked Subarrays</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hlinkClick r:id="rId2"/>
              </a:rPr>
              <a:t>"Low-Cost Inter-Linked Subarrays (LISA): Enabling Fast Inter-Subarray Data Movement in DRAM"</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537180"/>
            <a:ext cx="9144000" cy="908044"/>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5526638"/>
            <a:ext cx="9144000" cy="710674"/>
          </a:xfrm>
          <a:prstGeom prst="rect">
            <a:avLst/>
          </a:prstGeom>
        </p:spPr>
      </p:pic>
    </p:spTree>
    <p:extLst>
      <p:ext uri="{BB962C8B-B14F-4D97-AF65-F5344CB8AC3E}">
        <p14:creationId xmlns:p14="http://schemas.microsoft.com/office/powerpoint/2010/main" val="9203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CROW Substrate for DRAM</a:t>
            </a:r>
          </a:p>
        </p:txBody>
      </p:sp>
      <p:sp>
        <p:nvSpPr>
          <p:cNvPr id="3" name="Content Placeholder 2"/>
          <p:cNvSpPr>
            <a:spLocks noGrp="1"/>
          </p:cNvSpPr>
          <p:nvPr>
            <p:ph idx="1"/>
          </p:nvPr>
        </p:nvSpPr>
        <p:spPr/>
        <p:txBody>
          <a:bodyPr/>
          <a:lstStyle/>
          <a:p>
            <a:r>
              <a:rPr lang="en-US" sz="2200" dirty="0"/>
              <a:t>Hasan Hassan, Minesh Patel, </a:t>
            </a:r>
            <a:r>
              <a:rPr lang="en-US" sz="2200" dirty="0" err="1"/>
              <a:t>Jeremie</a:t>
            </a:r>
            <a:r>
              <a:rPr lang="en-US" sz="2200" dirty="0"/>
              <a:t> S. Kim, A. </a:t>
            </a:r>
            <a:r>
              <a:rPr lang="en-US" sz="2200" dirty="0" err="1"/>
              <a:t>Giray</a:t>
            </a:r>
            <a:r>
              <a:rPr lang="en-US" sz="2200" dirty="0"/>
              <a:t> </a:t>
            </a:r>
            <a:r>
              <a:rPr lang="en-US" sz="2200" dirty="0" err="1"/>
              <a:t>Yaglikci</a:t>
            </a:r>
            <a:r>
              <a:rPr lang="en-US" sz="2200" dirty="0"/>
              <a:t>, Nandita Vijaykumar, Nika </a:t>
            </a:r>
            <a:r>
              <a:rPr lang="en-US" sz="2200" dirty="0" err="1"/>
              <a:t>Mansourighiasi</a:t>
            </a:r>
            <a:r>
              <a:rPr lang="en-US" sz="2200" dirty="0"/>
              <a:t>, Saugata Ghose, and Onur Mutlu,</a:t>
            </a:r>
            <a:br>
              <a:rPr lang="en-US" sz="2200" dirty="0"/>
            </a:br>
            <a:r>
              <a:rPr lang="en-US" sz="2200" b="1" dirty="0">
                <a:hlinkClick r:id="rId2"/>
              </a:rPr>
              <a:t>"CROW: A Low-Cost Substrate for Improving DRAM Performance, Energy Efficiency, and Reliability"</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sz="2200" dirty="0"/>
            </a:br>
            <a:endParaRPr lang="en-US" sz="2200" dirty="0"/>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 y="4121282"/>
            <a:ext cx="9144000" cy="2217049"/>
          </a:xfrm>
          <a:prstGeom prst="rect">
            <a:avLst/>
          </a:prstGeom>
        </p:spPr>
      </p:pic>
    </p:spTree>
    <p:extLst>
      <p:ext uri="{BB962C8B-B14F-4D97-AF65-F5344CB8AC3E}">
        <p14:creationId xmlns:p14="http://schemas.microsoft.com/office/powerpoint/2010/main" val="1861418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r>
              <a:rPr lang="en-US" sz="4000" dirty="0"/>
              <a:t>CROW: The Copy Row Substrate</a:t>
            </a:r>
            <a:br>
              <a:rPr lang="en-US" sz="4000" dirty="0"/>
            </a:br>
            <a:r>
              <a:rPr lang="en-US" sz="3000" b="1" dirty="0"/>
              <a:t>[ISCA 2019]</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453230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51DC-D551-413B-9FEB-CA657FBF17D9}"/>
              </a:ext>
            </a:extLst>
          </p:cNvPr>
          <p:cNvSpPr>
            <a:spLocks noGrp="1"/>
          </p:cNvSpPr>
          <p:nvPr>
            <p:ph type="title"/>
          </p:nvPr>
        </p:nvSpPr>
        <p:spPr/>
        <p:txBody>
          <a:bodyPr/>
          <a:lstStyle/>
          <a:p>
            <a:r>
              <a:rPr lang="en-US" dirty="0"/>
              <a:t>Challenges of DRAM Scaling</a:t>
            </a:r>
          </a:p>
        </p:txBody>
      </p:sp>
      <p:pic>
        <p:nvPicPr>
          <p:cNvPr id="17" name="Picture 16">
            <a:extLst>
              <a:ext uri="{FF2B5EF4-FFF2-40B4-BE49-F238E27FC236}">
                <a16:creationId xmlns:a16="http://schemas.microsoft.com/office/drawing/2014/main" id="{57B87E9A-6851-4B1B-90D0-47E088847B0D}"/>
              </a:ext>
            </a:extLst>
          </p:cNvPr>
          <p:cNvPicPr>
            <a:picLocks noChangeAspect="1"/>
          </p:cNvPicPr>
          <p:nvPr/>
        </p:nvPicPr>
        <p:blipFill>
          <a:blip r:embed="rId6"/>
          <a:stretch>
            <a:fillRect/>
          </a:stretch>
        </p:blipFill>
        <p:spPr>
          <a:xfrm rot="5400000">
            <a:off x="394179" y="2569576"/>
            <a:ext cx="1894318" cy="1698770"/>
          </a:xfrm>
          <a:prstGeom prst="rect">
            <a:avLst/>
          </a:prstGeom>
        </p:spPr>
      </p:pic>
      <p:sp>
        <p:nvSpPr>
          <p:cNvPr id="12" name="Rectangle: Rounded Corners 11">
            <a:extLst>
              <a:ext uri="{FF2B5EF4-FFF2-40B4-BE49-F238E27FC236}">
                <a16:creationId xmlns:a16="http://schemas.microsoft.com/office/drawing/2014/main" id="{676D6DDE-0C8E-4FBE-B0C3-E38D485DF6E3}"/>
              </a:ext>
            </a:extLst>
          </p:cNvPr>
          <p:cNvSpPr/>
          <p:nvPr/>
        </p:nvSpPr>
        <p:spPr>
          <a:xfrm>
            <a:off x="3286125" y="1963787"/>
            <a:ext cx="3028952"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access latency</a:t>
            </a:r>
          </a:p>
        </p:txBody>
      </p:sp>
      <p:sp>
        <p:nvSpPr>
          <p:cNvPr id="13" name="Rectangle: Rounded Corners 12">
            <a:extLst>
              <a:ext uri="{FF2B5EF4-FFF2-40B4-BE49-F238E27FC236}">
                <a16:creationId xmlns:a16="http://schemas.microsoft.com/office/drawing/2014/main" id="{D3A62491-FFE5-46FB-A945-D135EBAFF416}"/>
              </a:ext>
            </a:extLst>
          </p:cNvPr>
          <p:cNvSpPr/>
          <p:nvPr/>
        </p:nvSpPr>
        <p:spPr>
          <a:xfrm>
            <a:off x="3286125" y="3167670"/>
            <a:ext cx="3571877" cy="5736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refresh overhead</a:t>
            </a:r>
          </a:p>
        </p:txBody>
      </p:sp>
      <p:sp>
        <p:nvSpPr>
          <p:cNvPr id="11" name="Rectangle: Rounded Corners 10">
            <a:extLst>
              <a:ext uri="{FF2B5EF4-FFF2-40B4-BE49-F238E27FC236}">
                <a16:creationId xmlns:a16="http://schemas.microsoft.com/office/drawing/2014/main" id="{DB9D92D7-A9D5-4F10-A776-6D78F5DB09DD}"/>
              </a:ext>
            </a:extLst>
          </p:cNvPr>
          <p:cNvSpPr/>
          <p:nvPr/>
        </p:nvSpPr>
        <p:spPr>
          <a:xfrm>
            <a:off x="3286125" y="4366119"/>
            <a:ext cx="5572125" cy="5736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exposure to vulnerabilities</a:t>
            </a:r>
          </a:p>
        </p:txBody>
      </p:sp>
      <p:sp>
        <p:nvSpPr>
          <p:cNvPr id="18" name="Oval 17">
            <a:extLst>
              <a:ext uri="{FF2B5EF4-FFF2-40B4-BE49-F238E27FC236}">
                <a16:creationId xmlns:a16="http://schemas.microsoft.com/office/drawing/2014/main" id="{8C2D9EBD-2DD0-45E4-9ECB-9CC1709DB61A}"/>
              </a:ext>
            </a:extLst>
          </p:cNvPr>
          <p:cNvSpPr/>
          <p:nvPr/>
        </p:nvSpPr>
        <p:spPr>
          <a:xfrm>
            <a:off x="2773319" y="2044457"/>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1</a:t>
            </a:r>
          </a:p>
        </p:txBody>
      </p:sp>
      <p:sp>
        <p:nvSpPr>
          <p:cNvPr id="19" name="Oval 18">
            <a:extLst>
              <a:ext uri="{FF2B5EF4-FFF2-40B4-BE49-F238E27FC236}">
                <a16:creationId xmlns:a16="http://schemas.microsoft.com/office/drawing/2014/main" id="{D8B7D59D-95A3-4B6F-9A7A-4636B842C6B9}"/>
              </a:ext>
            </a:extLst>
          </p:cNvPr>
          <p:cNvSpPr/>
          <p:nvPr/>
        </p:nvSpPr>
        <p:spPr>
          <a:xfrm>
            <a:off x="2773319" y="3231028"/>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2</a:t>
            </a:r>
          </a:p>
        </p:txBody>
      </p:sp>
      <p:sp>
        <p:nvSpPr>
          <p:cNvPr id="20" name="Oval 19">
            <a:extLst>
              <a:ext uri="{FF2B5EF4-FFF2-40B4-BE49-F238E27FC236}">
                <a16:creationId xmlns:a16="http://schemas.microsoft.com/office/drawing/2014/main" id="{EF37814C-C4C5-4D5B-9FE2-4A552A87CD12}"/>
              </a:ext>
            </a:extLst>
          </p:cNvPr>
          <p:cNvSpPr/>
          <p:nvPr/>
        </p:nvSpPr>
        <p:spPr>
          <a:xfrm>
            <a:off x="2773319" y="4438844"/>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3</a:t>
            </a:r>
          </a:p>
        </p:txBody>
      </p:sp>
      <p:pic>
        <p:nvPicPr>
          <p:cNvPr id="7" name="Audio 6">
            <a:hlinkClick r:id="" action="ppaction://media"/>
            <a:extLst>
              <a:ext uri="{FF2B5EF4-FFF2-40B4-BE49-F238E27FC236}">
                <a16:creationId xmlns:a16="http://schemas.microsoft.com/office/drawing/2014/main" id="{8371475C-71B7-4F07-93F6-1D420758E84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466734540"/>
      </p:ext>
    </p:extLst>
  </p:cSld>
  <p:clrMapOvr>
    <a:masterClrMapping/>
  </p:clrMapOvr>
  <mc:AlternateContent xmlns:mc="http://schemas.openxmlformats.org/markup-compatibility/2006" xmlns:p14="http://schemas.microsoft.com/office/powerpoint/2010/main">
    <mc:Choice Requires="p14">
      <p:transition spd="slow" p14:dur="2000" advTm="30044"/>
    </mc:Choice>
    <mc:Fallback xmlns="">
      <p:transition spd="slow" advTm="30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12" grpId="0"/>
      <p:bldP spid="13" grpId="0"/>
      <p:bldP spid="11" grpId="0"/>
      <p:bldP spid="18" grpId="0" animBg="1"/>
      <p:bldP spid="19" grpId="0" animBg="1"/>
      <p:bldP spid="20" grpId="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CD7BE23F-79DC-4C56-8FB8-C21A2B23FDD8}"/>
              </a:ext>
            </a:extLst>
          </p:cNvPr>
          <p:cNvSpPr/>
          <p:nvPr/>
        </p:nvSpPr>
        <p:spPr>
          <a:xfrm>
            <a:off x="4347031" y="2384741"/>
            <a:ext cx="2656376" cy="35494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pic>
        <p:nvPicPr>
          <p:cNvPr id="22" name="Picture 21">
            <a:extLst>
              <a:ext uri="{FF2B5EF4-FFF2-40B4-BE49-F238E27FC236}">
                <a16:creationId xmlns:a16="http://schemas.microsoft.com/office/drawing/2014/main" id="{8796DADF-41E0-4565-9CF7-B1CCA3734B0B}"/>
              </a:ext>
            </a:extLst>
          </p:cNvPr>
          <p:cNvPicPr>
            <a:picLocks noChangeAspect="1"/>
          </p:cNvPicPr>
          <p:nvPr/>
        </p:nvPicPr>
        <p:blipFill>
          <a:blip r:embed="rId6"/>
          <a:stretch>
            <a:fillRect/>
          </a:stretch>
        </p:blipFill>
        <p:spPr>
          <a:xfrm>
            <a:off x="3624729" y="2364601"/>
            <a:ext cx="3598597" cy="2778900"/>
          </a:xfrm>
          <a:prstGeom prst="rect">
            <a:avLst/>
          </a:prstGeom>
        </p:spPr>
      </p:pic>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Conventional DRAM</a:t>
            </a:r>
          </a:p>
        </p:txBody>
      </p:sp>
      <p:grpSp>
        <p:nvGrpSpPr>
          <p:cNvPr id="44" name="Group 43">
            <a:extLst>
              <a:ext uri="{FF2B5EF4-FFF2-40B4-BE49-F238E27FC236}">
                <a16:creationId xmlns:a16="http://schemas.microsoft.com/office/drawing/2014/main" id="{40E68744-FE93-40C7-B785-406440C119C2}"/>
              </a:ext>
            </a:extLst>
          </p:cNvPr>
          <p:cNvGrpSpPr/>
          <p:nvPr/>
        </p:nvGrpSpPr>
        <p:grpSpPr>
          <a:xfrm>
            <a:off x="3634760" y="1811849"/>
            <a:ext cx="3365016" cy="500901"/>
            <a:chOff x="6553200" y="1802030"/>
            <a:chExt cx="2971800" cy="445280"/>
          </a:xfrm>
        </p:grpSpPr>
        <p:sp>
          <p:nvSpPr>
            <p:cNvPr id="45" name="TextBox 44">
              <a:extLst>
                <a:ext uri="{FF2B5EF4-FFF2-40B4-BE49-F238E27FC236}">
                  <a16:creationId xmlns:a16="http://schemas.microsoft.com/office/drawing/2014/main" id="{45A04786-00BE-41ED-959B-962BE3EA03E2}"/>
                </a:ext>
              </a:extLst>
            </p:cNvPr>
            <p:cNvSpPr txBox="1"/>
            <p:nvPr/>
          </p:nvSpPr>
          <p:spPr>
            <a:xfrm>
              <a:off x="6733696" y="1802030"/>
              <a:ext cx="2743200" cy="41040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a:ea typeface="+mn-ea"/>
                  <a:cs typeface="+mn-cs"/>
                </a:rPr>
                <a:t>DRAM Subarray</a:t>
              </a:r>
            </a:p>
          </p:txBody>
        </p:sp>
        <p:cxnSp>
          <p:nvCxnSpPr>
            <p:cNvPr id="46" name="Straight Connector 45">
              <a:extLst>
                <a:ext uri="{FF2B5EF4-FFF2-40B4-BE49-F238E27FC236}">
                  <a16:creationId xmlns:a16="http://schemas.microsoft.com/office/drawing/2014/main" id="{EE6F68E0-95FA-4599-A149-66EF8DB3DF8F}"/>
                </a:ext>
              </a:extLst>
            </p:cNvPr>
            <p:cNvCxnSpPr>
              <a:cxnSpLocks/>
            </p:cNvCxnSpPr>
            <p:nvPr/>
          </p:nvCxnSpPr>
          <p:spPr>
            <a:xfrm>
              <a:off x="6553200" y="2247310"/>
              <a:ext cx="297180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pic>
        <p:nvPicPr>
          <p:cNvPr id="47" name="Picture 46" descr="dram chip">
            <a:extLst>
              <a:ext uri="{FF2B5EF4-FFF2-40B4-BE49-F238E27FC236}">
                <a16:creationId xmlns:a16="http://schemas.microsoft.com/office/drawing/2014/main" id="{62EAB8B8-C73E-40F1-89DA-0393CF9D36B8}"/>
              </a:ext>
            </a:extLst>
          </p:cNvPr>
          <p:cNvPicPr>
            <a:picLocks noChangeAspect="1"/>
          </p:cNvPicPr>
          <p:nvPr/>
        </p:nvPicPr>
        <p:blipFill>
          <a:blip r:embed="rId7"/>
          <a:stretch>
            <a:fillRect/>
          </a:stretch>
        </p:blipFill>
        <p:spPr>
          <a:xfrm rot="5400000">
            <a:off x="963856" y="2635315"/>
            <a:ext cx="1299548" cy="1165397"/>
          </a:xfrm>
          <a:prstGeom prst="rect">
            <a:avLst/>
          </a:prstGeom>
        </p:spPr>
      </p:pic>
      <p:cxnSp>
        <p:nvCxnSpPr>
          <p:cNvPr id="58" name="Straight Connector 57">
            <a:extLst>
              <a:ext uri="{FF2B5EF4-FFF2-40B4-BE49-F238E27FC236}">
                <a16:creationId xmlns:a16="http://schemas.microsoft.com/office/drawing/2014/main" id="{34AF0BAA-AC9E-4FCE-AC4A-4B9187B910B0}"/>
              </a:ext>
            </a:extLst>
          </p:cNvPr>
          <p:cNvCxnSpPr>
            <a:cxnSpLocks/>
          </p:cNvCxnSpPr>
          <p:nvPr/>
        </p:nvCxnSpPr>
        <p:spPr>
          <a:xfrm flipV="1">
            <a:off x="1881489" y="2104460"/>
            <a:ext cx="1433211" cy="82502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D1C2672-DEC4-49AB-B48C-69810FCD59E9}"/>
              </a:ext>
            </a:extLst>
          </p:cNvPr>
          <p:cNvCxnSpPr>
            <a:cxnSpLocks/>
          </p:cNvCxnSpPr>
          <p:nvPr/>
        </p:nvCxnSpPr>
        <p:spPr>
          <a:xfrm>
            <a:off x="1888864" y="3062186"/>
            <a:ext cx="1654436" cy="195396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EFDD33A-09E3-448C-A5A2-619991DB4404}"/>
              </a:ext>
            </a:extLst>
          </p:cNvPr>
          <p:cNvSpPr/>
          <p:nvPr/>
        </p:nvSpPr>
        <p:spPr>
          <a:xfrm>
            <a:off x="1880381" y="2929483"/>
            <a:ext cx="114300" cy="132704"/>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grpSp>
        <p:nvGrpSpPr>
          <p:cNvPr id="6" name="Group 5">
            <a:extLst>
              <a:ext uri="{FF2B5EF4-FFF2-40B4-BE49-F238E27FC236}">
                <a16:creationId xmlns:a16="http://schemas.microsoft.com/office/drawing/2014/main" id="{C8002DB3-EFAC-4FE6-A78A-AFE6936446A3}"/>
              </a:ext>
            </a:extLst>
          </p:cNvPr>
          <p:cNvGrpSpPr/>
          <p:nvPr/>
        </p:nvGrpSpPr>
        <p:grpSpPr>
          <a:xfrm>
            <a:off x="5314950" y="5016149"/>
            <a:ext cx="1941643" cy="721932"/>
            <a:chOff x="8310014" y="5351857"/>
            <a:chExt cx="2588857" cy="962576"/>
          </a:xfrm>
        </p:grpSpPr>
        <p:sp>
          <p:nvSpPr>
            <p:cNvPr id="5" name="TextBox 4">
              <a:extLst>
                <a:ext uri="{FF2B5EF4-FFF2-40B4-BE49-F238E27FC236}">
                  <a16:creationId xmlns:a16="http://schemas.microsoft.com/office/drawing/2014/main" id="{53891E08-2BCF-4756-9EA1-DEE1AD114C4D}"/>
                </a:ext>
              </a:extLst>
            </p:cNvPr>
            <p:cNvSpPr txBox="1"/>
            <p:nvPr/>
          </p:nvSpPr>
          <p:spPr>
            <a:xfrm>
              <a:off x="8310014" y="5760436"/>
              <a:ext cx="2588857" cy="55399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a:ea typeface="+mn-ea"/>
                  <a:cs typeface="+mn-cs"/>
                </a:rPr>
                <a:t>sense amplifier</a:t>
              </a:r>
            </a:p>
          </p:txBody>
        </p:sp>
        <p:cxnSp>
          <p:nvCxnSpPr>
            <p:cNvPr id="7" name="Straight Arrow Connector 6">
              <a:extLst>
                <a:ext uri="{FF2B5EF4-FFF2-40B4-BE49-F238E27FC236}">
                  <a16:creationId xmlns:a16="http://schemas.microsoft.com/office/drawing/2014/main" id="{E3ED6901-BB5C-4E9D-9351-065CEE0831EC}"/>
                </a:ext>
              </a:extLst>
            </p:cNvPr>
            <p:cNvCxnSpPr>
              <a:cxnSpLocks/>
            </p:cNvCxnSpPr>
            <p:nvPr/>
          </p:nvCxnSpPr>
          <p:spPr>
            <a:xfrm>
              <a:off x="9260409" y="5351857"/>
              <a:ext cx="342734" cy="52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Arrow: Curved Right 49">
            <a:extLst>
              <a:ext uri="{FF2B5EF4-FFF2-40B4-BE49-F238E27FC236}">
                <a16:creationId xmlns:a16="http://schemas.microsoft.com/office/drawing/2014/main" id="{1AA08664-CAC0-42EE-85D0-375C9589B3A6}"/>
              </a:ext>
            </a:extLst>
          </p:cNvPr>
          <p:cNvSpPr/>
          <p:nvPr/>
        </p:nvSpPr>
        <p:spPr>
          <a:xfrm rot="10800000" flipV="1">
            <a:off x="7103963" y="2493228"/>
            <a:ext cx="587615" cy="2469616"/>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51" name="Picture 50">
            <a:extLst>
              <a:ext uri="{FF2B5EF4-FFF2-40B4-BE49-F238E27FC236}">
                <a16:creationId xmlns:a16="http://schemas.microsoft.com/office/drawing/2014/main" id="{C474A0E5-B23E-46A5-9422-B9A9569DDE5B}"/>
              </a:ext>
            </a:extLst>
          </p:cNvPr>
          <p:cNvPicPr>
            <a:picLocks noChangeAspect="1"/>
          </p:cNvPicPr>
          <p:nvPr/>
        </p:nvPicPr>
        <p:blipFill>
          <a:blip r:embed="rId8"/>
          <a:stretch>
            <a:fillRect/>
          </a:stretch>
        </p:blipFill>
        <p:spPr>
          <a:xfrm>
            <a:off x="4377981" y="4561618"/>
            <a:ext cx="2836663" cy="573366"/>
          </a:xfrm>
          <a:prstGeom prst="rect">
            <a:avLst/>
          </a:prstGeom>
        </p:spPr>
      </p:pic>
      <p:pic>
        <p:nvPicPr>
          <p:cNvPr id="3" name="Audio 2">
            <a:hlinkClick r:id="" action="ppaction://media"/>
            <a:extLst>
              <a:ext uri="{FF2B5EF4-FFF2-40B4-BE49-F238E27FC236}">
                <a16:creationId xmlns:a16="http://schemas.microsoft.com/office/drawing/2014/main" id="{71D38825-23C9-4764-8233-00BB3B45BA1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2206656430"/>
      </p:ext>
    </p:extLst>
  </p:cSld>
  <p:clrMapOvr>
    <a:masterClrMapping/>
  </p:clrMapOvr>
  <mc:AlternateContent xmlns:mc="http://schemas.openxmlformats.org/markup-compatibility/2006" xmlns:p14="http://schemas.microsoft.com/office/powerpoint/2010/main">
    <mc:Choice Requires="p14">
      <p:transition p14:dur="0" advTm="16344"/>
    </mc:Choice>
    <mc:Fallback xmlns="">
      <p:transition advTm="16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left)">
                                      <p:cBhvr>
                                        <p:cTn id="19" dur="500"/>
                                        <p:tgtEl>
                                          <p:spTgt spid="58"/>
                                        </p:tgtEl>
                                      </p:cBhvr>
                                    </p:animEffect>
                                  </p:childTnLst>
                                </p:cTn>
                              </p:par>
                              <p:par>
                                <p:cTn id="20" presetID="22" presetClass="entr" presetSubtype="8"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1000"/>
                                        <p:tgtEl>
                                          <p:spTgt spid="5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3"/>
                </p:tgtEl>
              </p:cMediaNode>
            </p:audio>
          </p:childTnLst>
        </p:cTn>
      </p:par>
    </p:tnLst>
    <p:bldLst>
      <p:bldP spid="49" grpId="0" animBg="1"/>
      <p:bldP spid="48" grpId="0" animBg="1"/>
      <p:bldP spid="50" grpId="0" animBg="1"/>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0AF598E7-770A-4F10-BF81-7AD88E6FF7D7}"/>
              </a:ext>
            </a:extLst>
          </p:cNvPr>
          <p:cNvSpPr/>
          <p:nvPr/>
        </p:nvSpPr>
        <p:spPr>
          <a:xfrm>
            <a:off x="4343400" y="2376060"/>
            <a:ext cx="2601907" cy="39617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29" name="Rectangle: Rounded Corners 28">
            <a:extLst>
              <a:ext uri="{FF2B5EF4-FFF2-40B4-BE49-F238E27FC236}">
                <a16:creationId xmlns:a16="http://schemas.microsoft.com/office/drawing/2014/main" id="{7A071AD6-1DF8-4A0A-AB5B-C1FCD44BDA16}"/>
              </a:ext>
            </a:extLst>
          </p:cNvPr>
          <p:cNvSpPr/>
          <p:nvPr/>
        </p:nvSpPr>
        <p:spPr>
          <a:xfrm>
            <a:off x="4355342" y="3814636"/>
            <a:ext cx="2589964" cy="39617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157939" y="4180012"/>
            <a:ext cx="3791840" cy="1420688"/>
          </a:xfrm>
        </p:spPr>
        <p:txBody>
          <a:bodyPr anchor="ctr">
            <a:normAutofit/>
          </a:bodyPr>
          <a:lstStyle/>
          <a:p>
            <a:pPr marL="0" indent="0" algn="ctr">
              <a:buNone/>
            </a:pPr>
            <a:r>
              <a:rPr lang="en-US" sz="2400" b="1" dirty="0">
                <a:solidFill>
                  <a:schemeClr val="accent6">
                    <a:lumMod val="75000"/>
                  </a:schemeClr>
                </a:solidFill>
              </a:rPr>
              <a:t>Row copy </a:t>
            </a:r>
          </a:p>
          <a:p>
            <a:pPr marL="0" indent="0" algn="ctr">
              <a:buNone/>
            </a:pPr>
            <a:r>
              <a:rPr lang="en-US" sz="2400" b="1" dirty="0">
                <a:solidFill>
                  <a:schemeClr val="accent4">
                    <a:lumMod val="75000"/>
                  </a:schemeClr>
                </a:solidFill>
              </a:rPr>
              <a:t>Multiple row activation</a:t>
            </a:r>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Copy Row DRAM (CROW)</a:t>
            </a:r>
          </a:p>
        </p:txBody>
      </p:sp>
      <p:grpSp>
        <p:nvGrpSpPr>
          <p:cNvPr id="44" name="Group 43">
            <a:extLst>
              <a:ext uri="{FF2B5EF4-FFF2-40B4-BE49-F238E27FC236}">
                <a16:creationId xmlns:a16="http://schemas.microsoft.com/office/drawing/2014/main" id="{40E68744-FE93-40C7-B785-406440C119C2}"/>
              </a:ext>
            </a:extLst>
          </p:cNvPr>
          <p:cNvGrpSpPr/>
          <p:nvPr/>
        </p:nvGrpSpPr>
        <p:grpSpPr>
          <a:xfrm>
            <a:off x="3634760" y="1811849"/>
            <a:ext cx="3365016" cy="500901"/>
            <a:chOff x="6553200" y="1802030"/>
            <a:chExt cx="2971800" cy="445280"/>
          </a:xfrm>
        </p:grpSpPr>
        <p:sp>
          <p:nvSpPr>
            <p:cNvPr id="45" name="TextBox 44">
              <a:extLst>
                <a:ext uri="{FF2B5EF4-FFF2-40B4-BE49-F238E27FC236}">
                  <a16:creationId xmlns:a16="http://schemas.microsoft.com/office/drawing/2014/main" id="{45A04786-00BE-41ED-959B-962BE3EA03E2}"/>
                </a:ext>
              </a:extLst>
            </p:cNvPr>
            <p:cNvSpPr txBox="1"/>
            <p:nvPr/>
          </p:nvSpPr>
          <p:spPr>
            <a:xfrm>
              <a:off x="6733696" y="1802030"/>
              <a:ext cx="2743200" cy="41040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a:ea typeface="+mn-ea"/>
                  <a:cs typeface="+mn-cs"/>
                </a:rPr>
                <a:t>DRAM Subarray</a:t>
              </a:r>
            </a:p>
          </p:txBody>
        </p:sp>
        <p:cxnSp>
          <p:nvCxnSpPr>
            <p:cNvPr id="46" name="Straight Connector 45">
              <a:extLst>
                <a:ext uri="{FF2B5EF4-FFF2-40B4-BE49-F238E27FC236}">
                  <a16:creationId xmlns:a16="http://schemas.microsoft.com/office/drawing/2014/main" id="{EE6F68E0-95FA-4599-A149-66EF8DB3DF8F}"/>
                </a:ext>
              </a:extLst>
            </p:cNvPr>
            <p:cNvCxnSpPr>
              <a:cxnSpLocks/>
            </p:cNvCxnSpPr>
            <p:nvPr/>
          </p:nvCxnSpPr>
          <p:spPr>
            <a:xfrm>
              <a:off x="6553200" y="2247310"/>
              <a:ext cx="297180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pic>
        <p:nvPicPr>
          <p:cNvPr id="47" name="Picture 46" descr="dram chip">
            <a:extLst>
              <a:ext uri="{FF2B5EF4-FFF2-40B4-BE49-F238E27FC236}">
                <a16:creationId xmlns:a16="http://schemas.microsoft.com/office/drawing/2014/main" id="{62EAB8B8-C73E-40F1-89DA-0393CF9D36B8}"/>
              </a:ext>
            </a:extLst>
          </p:cNvPr>
          <p:cNvPicPr>
            <a:picLocks noChangeAspect="1"/>
          </p:cNvPicPr>
          <p:nvPr/>
        </p:nvPicPr>
        <p:blipFill>
          <a:blip r:embed="rId6"/>
          <a:stretch>
            <a:fillRect/>
          </a:stretch>
        </p:blipFill>
        <p:spPr>
          <a:xfrm rot="5400000">
            <a:off x="963856" y="2635315"/>
            <a:ext cx="1299548" cy="1165397"/>
          </a:xfrm>
          <a:prstGeom prst="rect">
            <a:avLst/>
          </a:prstGeom>
        </p:spPr>
      </p:pic>
      <p:cxnSp>
        <p:nvCxnSpPr>
          <p:cNvPr id="58" name="Straight Connector 57">
            <a:extLst>
              <a:ext uri="{FF2B5EF4-FFF2-40B4-BE49-F238E27FC236}">
                <a16:creationId xmlns:a16="http://schemas.microsoft.com/office/drawing/2014/main" id="{34AF0BAA-AC9E-4FCE-AC4A-4B9187B910B0}"/>
              </a:ext>
            </a:extLst>
          </p:cNvPr>
          <p:cNvCxnSpPr>
            <a:cxnSpLocks/>
          </p:cNvCxnSpPr>
          <p:nvPr/>
        </p:nvCxnSpPr>
        <p:spPr>
          <a:xfrm flipV="1">
            <a:off x="1881489" y="2476016"/>
            <a:ext cx="948446" cy="453467"/>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D1C2672-DEC4-49AB-B48C-69810FCD59E9}"/>
              </a:ext>
            </a:extLst>
          </p:cNvPr>
          <p:cNvCxnSpPr>
            <a:cxnSpLocks/>
          </p:cNvCxnSpPr>
          <p:nvPr/>
        </p:nvCxnSpPr>
        <p:spPr>
          <a:xfrm>
            <a:off x="1888865" y="3062186"/>
            <a:ext cx="1097033" cy="137856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EFDD33A-09E3-448C-A5A2-619991DB4404}"/>
              </a:ext>
            </a:extLst>
          </p:cNvPr>
          <p:cNvSpPr/>
          <p:nvPr/>
        </p:nvSpPr>
        <p:spPr>
          <a:xfrm>
            <a:off x="1880381" y="2929483"/>
            <a:ext cx="114300" cy="132704"/>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grpSp>
        <p:nvGrpSpPr>
          <p:cNvPr id="6" name="Group 5">
            <a:extLst>
              <a:ext uri="{FF2B5EF4-FFF2-40B4-BE49-F238E27FC236}">
                <a16:creationId xmlns:a16="http://schemas.microsoft.com/office/drawing/2014/main" id="{C8002DB3-EFAC-4FE6-A78A-AFE6936446A3}"/>
              </a:ext>
            </a:extLst>
          </p:cNvPr>
          <p:cNvGrpSpPr/>
          <p:nvPr/>
        </p:nvGrpSpPr>
        <p:grpSpPr>
          <a:xfrm>
            <a:off x="5314950" y="5016149"/>
            <a:ext cx="1941643" cy="721932"/>
            <a:chOff x="8310014" y="5351857"/>
            <a:chExt cx="2588857" cy="962576"/>
          </a:xfrm>
        </p:grpSpPr>
        <p:sp>
          <p:nvSpPr>
            <p:cNvPr id="5" name="TextBox 4">
              <a:extLst>
                <a:ext uri="{FF2B5EF4-FFF2-40B4-BE49-F238E27FC236}">
                  <a16:creationId xmlns:a16="http://schemas.microsoft.com/office/drawing/2014/main" id="{53891E08-2BCF-4756-9EA1-DEE1AD114C4D}"/>
                </a:ext>
              </a:extLst>
            </p:cNvPr>
            <p:cNvSpPr txBox="1"/>
            <p:nvPr/>
          </p:nvSpPr>
          <p:spPr>
            <a:xfrm>
              <a:off x="8310014" y="5760436"/>
              <a:ext cx="2588857" cy="55399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a:ea typeface="+mn-ea"/>
                  <a:cs typeface="+mn-cs"/>
                </a:rPr>
                <a:t>sense amplifier</a:t>
              </a:r>
            </a:p>
          </p:txBody>
        </p:sp>
        <p:cxnSp>
          <p:nvCxnSpPr>
            <p:cNvPr id="7" name="Straight Arrow Connector 6">
              <a:extLst>
                <a:ext uri="{FF2B5EF4-FFF2-40B4-BE49-F238E27FC236}">
                  <a16:creationId xmlns:a16="http://schemas.microsoft.com/office/drawing/2014/main" id="{E3ED6901-BB5C-4E9D-9351-065CEE0831EC}"/>
                </a:ext>
              </a:extLst>
            </p:cNvPr>
            <p:cNvCxnSpPr>
              <a:cxnSpLocks/>
            </p:cNvCxnSpPr>
            <p:nvPr/>
          </p:nvCxnSpPr>
          <p:spPr>
            <a:xfrm>
              <a:off x="9260409" y="5351857"/>
              <a:ext cx="342734" cy="52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2DB1B42A-712C-485E-B393-A75DC275E3A7}"/>
              </a:ext>
            </a:extLst>
          </p:cNvPr>
          <p:cNvPicPr>
            <a:picLocks noChangeAspect="1"/>
          </p:cNvPicPr>
          <p:nvPr/>
        </p:nvPicPr>
        <p:blipFill>
          <a:blip r:embed="rId7"/>
          <a:stretch>
            <a:fillRect/>
          </a:stretch>
        </p:blipFill>
        <p:spPr>
          <a:xfrm>
            <a:off x="3594480" y="2352287"/>
            <a:ext cx="5273016" cy="2764492"/>
          </a:xfrm>
          <a:prstGeom prst="rect">
            <a:avLst/>
          </a:prstGeom>
        </p:spPr>
      </p:pic>
      <p:pic>
        <p:nvPicPr>
          <p:cNvPr id="11" name="Picture 10">
            <a:extLst>
              <a:ext uri="{FF2B5EF4-FFF2-40B4-BE49-F238E27FC236}">
                <a16:creationId xmlns:a16="http://schemas.microsoft.com/office/drawing/2014/main" id="{8AB82628-B067-4F26-8B62-543DC674C207}"/>
              </a:ext>
            </a:extLst>
          </p:cNvPr>
          <p:cNvPicPr>
            <a:picLocks noChangeAspect="1"/>
          </p:cNvPicPr>
          <p:nvPr/>
        </p:nvPicPr>
        <p:blipFill>
          <a:blip r:embed="rId8"/>
          <a:stretch>
            <a:fillRect/>
          </a:stretch>
        </p:blipFill>
        <p:spPr>
          <a:xfrm>
            <a:off x="4352748" y="4526893"/>
            <a:ext cx="2836663" cy="573366"/>
          </a:xfrm>
          <a:prstGeom prst="rect">
            <a:avLst/>
          </a:prstGeom>
        </p:spPr>
      </p:pic>
      <p:pic>
        <p:nvPicPr>
          <p:cNvPr id="31" name="Picture 30">
            <a:extLst>
              <a:ext uri="{FF2B5EF4-FFF2-40B4-BE49-F238E27FC236}">
                <a16:creationId xmlns:a16="http://schemas.microsoft.com/office/drawing/2014/main" id="{81F74D26-9827-45F5-A093-D51DA0C83A86}"/>
              </a:ext>
            </a:extLst>
          </p:cNvPr>
          <p:cNvPicPr>
            <a:picLocks noChangeAspect="1"/>
          </p:cNvPicPr>
          <p:nvPr/>
        </p:nvPicPr>
        <p:blipFill>
          <a:blip r:embed="rId9"/>
          <a:stretch>
            <a:fillRect/>
          </a:stretch>
        </p:blipFill>
        <p:spPr>
          <a:xfrm>
            <a:off x="4356107" y="4525136"/>
            <a:ext cx="2833304" cy="578157"/>
          </a:xfrm>
          <a:prstGeom prst="rect">
            <a:avLst/>
          </a:prstGeom>
        </p:spPr>
      </p:pic>
      <p:sp>
        <p:nvSpPr>
          <p:cNvPr id="32" name="Arrow: Curved Right 31">
            <a:extLst>
              <a:ext uri="{FF2B5EF4-FFF2-40B4-BE49-F238E27FC236}">
                <a16:creationId xmlns:a16="http://schemas.microsoft.com/office/drawing/2014/main" id="{26817674-AB8E-43EF-AC02-82C1992F0141}"/>
              </a:ext>
            </a:extLst>
          </p:cNvPr>
          <p:cNvSpPr/>
          <p:nvPr/>
        </p:nvSpPr>
        <p:spPr>
          <a:xfrm>
            <a:off x="2917770" y="2476016"/>
            <a:ext cx="1402090" cy="2570135"/>
          </a:xfrm>
          <a:prstGeom prst="curvedRightArrow">
            <a:avLst>
              <a:gd name="adj1" fmla="val 10894"/>
              <a:gd name="adj2" fmla="val 33277"/>
              <a:gd name="adj3" fmla="val 2253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33" name="Arrow: Curved Right 32">
            <a:extLst>
              <a:ext uri="{FF2B5EF4-FFF2-40B4-BE49-F238E27FC236}">
                <a16:creationId xmlns:a16="http://schemas.microsoft.com/office/drawing/2014/main" id="{86DD6392-22AC-4886-939A-F19A5918FA09}"/>
              </a:ext>
            </a:extLst>
          </p:cNvPr>
          <p:cNvSpPr/>
          <p:nvPr/>
        </p:nvSpPr>
        <p:spPr>
          <a:xfrm rot="10564546">
            <a:off x="7062592" y="3894263"/>
            <a:ext cx="587615" cy="988622"/>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39" name="Arrow: Curved Right 38">
            <a:extLst>
              <a:ext uri="{FF2B5EF4-FFF2-40B4-BE49-F238E27FC236}">
                <a16:creationId xmlns:a16="http://schemas.microsoft.com/office/drawing/2014/main" id="{501B0FE9-E819-4304-A48C-C994C6FFB88F}"/>
              </a:ext>
            </a:extLst>
          </p:cNvPr>
          <p:cNvSpPr/>
          <p:nvPr/>
        </p:nvSpPr>
        <p:spPr>
          <a:xfrm>
            <a:off x="2884161" y="2470576"/>
            <a:ext cx="1402090" cy="2359666"/>
          </a:xfrm>
          <a:prstGeom prst="curvedRightArrow">
            <a:avLst>
              <a:gd name="adj1" fmla="val 9242"/>
              <a:gd name="adj2" fmla="val 16070"/>
              <a:gd name="adj3" fmla="val 1112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40" name="Arrow: Curved Right 39">
            <a:extLst>
              <a:ext uri="{FF2B5EF4-FFF2-40B4-BE49-F238E27FC236}">
                <a16:creationId xmlns:a16="http://schemas.microsoft.com/office/drawing/2014/main" id="{CDB89385-FB56-420A-BC10-AA2D8A9443E4}"/>
              </a:ext>
            </a:extLst>
          </p:cNvPr>
          <p:cNvSpPr/>
          <p:nvPr/>
        </p:nvSpPr>
        <p:spPr>
          <a:xfrm>
            <a:off x="2884161" y="3943351"/>
            <a:ext cx="1402090" cy="1083569"/>
          </a:xfrm>
          <a:prstGeom prst="curvedRightArrow">
            <a:avLst>
              <a:gd name="adj1" fmla="val 9822"/>
              <a:gd name="adj2" fmla="val 18401"/>
              <a:gd name="adj3" fmla="val 1580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8" name="Audio 7">
            <a:hlinkClick r:id="" action="ppaction://media"/>
            <a:extLst>
              <a:ext uri="{FF2B5EF4-FFF2-40B4-BE49-F238E27FC236}">
                <a16:creationId xmlns:a16="http://schemas.microsoft.com/office/drawing/2014/main" id="{EC6943C6-81C8-4516-BA84-AFBF5EB2FC5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845281038"/>
      </p:ext>
    </p:extLst>
  </p:cSld>
  <p:clrMapOvr>
    <a:masterClrMapping/>
  </p:clrMapOvr>
  <mc:AlternateContent xmlns:mc="http://schemas.openxmlformats.org/markup-compatibility/2006" xmlns:p14="http://schemas.microsoft.com/office/powerpoint/2010/main">
    <mc:Choice Requires="p14">
      <p:transition p14:dur="10" advTm="46607"/>
    </mc:Choice>
    <mc:Fallback xmlns="">
      <p:transition advTm="4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childTnLst>
                                </p:cTn>
                              </p:par>
                              <p:par>
                                <p:cTn id="37" presetID="10" presetClass="exit" presetSubtype="0" fill="hold" grpId="1" nodeType="withEffect">
                                  <p:stCondLst>
                                    <p:cond delay="0"/>
                                  </p:stCondLst>
                                  <p:childTnLst>
                                    <p:animEffect transition="out" filter="fade">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2"/>
                                        </p:tgtEl>
                                      </p:cBhvr>
                                    </p:animEffect>
                                    <p:set>
                                      <p:cBhvr>
                                        <p:cTn id="45" dur="1" fill="hold">
                                          <p:stCondLst>
                                            <p:cond delay="499"/>
                                          </p:stCondLst>
                                        </p:cTn>
                                        <p:tgtEl>
                                          <p:spTgt spid="3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3"/>
                                        </p:tgtEl>
                                      </p:cBhvr>
                                    </p:animEffect>
                                    <p:set>
                                      <p:cBhvr>
                                        <p:cTn id="48" dur="1" fill="hold">
                                          <p:stCondLst>
                                            <p:cond delay="499"/>
                                          </p:stCondLst>
                                        </p:cTn>
                                        <p:tgtEl>
                                          <p:spTgt spid="3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par>
                          <p:cTn id="52" fill="hold">
                            <p:stCondLst>
                              <p:cond delay="500"/>
                            </p:stCondLst>
                            <p:childTnLst>
                              <p:par>
                                <p:cTn id="53" presetID="1" presetClass="emph" presetSubtype="2" fill="hold" nodeType="afterEffect">
                                  <p:stCondLst>
                                    <p:cond delay="0"/>
                                  </p:stCondLst>
                                  <p:childTnLst>
                                    <p:animClr clrSpc="rgb" dir="cw">
                                      <p:cBhvr>
                                        <p:cTn id="54" dur="100" fill="hold"/>
                                        <p:tgtEl>
                                          <p:spTgt spid="29"/>
                                        </p:tgtEl>
                                        <p:attrNameLst>
                                          <p:attrName>fillcolor</p:attrName>
                                        </p:attrNameLst>
                                      </p:cBhvr>
                                      <p:to>
                                        <a:srgbClr val="FFD965"/>
                                      </p:to>
                                    </p:animClr>
                                    <p:set>
                                      <p:cBhvr>
                                        <p:cTn id="55" dur="100" fill="hold"/>
                                        <p:tgtEl>
                                          <p:spTgt spid="29"/>
                                        </p:tgtEl>
                                        <p:attrNameLst>
                                          <p:attrName>fill.type</p:attrName>
                                        </p:attrNameLst>
                                      </p:cBhvr>
                                      <p:to>
                                        <p:strVal val="solid"/>
                                      </p:to>
                                    </p:set>
                                    <p:set>
                                      <p:cBhvr>
                                        <p:cTn id="56" dur="100" fill="hold"/>
                                        <p:tgtEl>
                                          <p:spTgt spid="29"/>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100" fill="hold"/>
                                        <p:tgtEl>
                                          <p:spTgt spid="28"/>
                                        </p:tgtEl>
                                        <p:attrNameLst>
                                          <p:attrName>fillcolor</p:attrName>
                                        </p:attrNameLst>
                                      </p:cBhvr>
                                      <p:to>
                                        <a:srgbClr val="FFD965"/>
                                      </p:to>
                                    </p:animClr>
                                    <p:set>
                                      <p:cBhvr>
                                        <p:cTn id="59" dur="100" fill="hold"/>
                                        <p:tgtEl>
                                          <p:spTgt spid="28"/>
                                        </p:tgtEl>
                                        <p:attrNameLst>
                                          <p:attrName>fill.type</p:attrName>
                                        </p:attrNameLst>
                                      </p:cBhvr>
                                      <p:to>
                                        <p:strVal val="solid"/>
                                      </p:to>
                                    </p:set>
                                    <p:set>
                                      <p:cBhvr>
                                        <p:cTn id="60" dur="100" fill="hold"/>
                                        <p:tgtEl>
                                          <p:spTgt spid="28"/>
                                        </p:tgtEl>
                                        <p:attrNameLst>
                                          <p:attrName>fill.on</p:attrName>
                                        </p:attrNameLst>
                                      </p:cBhvr>
                                      <p:to>
                                        <p:strVal val="true"/>
                                      </p:to>
                                    </p:set>
                                  </p:childTnLst>
                                </p:cTn>
                              </p:par>
                            </p:childTnLst>
                          </p:cTn>
                        </p:par>
                        <p:par>
                          <p:cTn id="61" fill="hold">
                            <p:stCondLst>
                              <p:cond delay="600"/>
                            </p:stCondLst>
                            <p:childTnLst>
                              <p:par>
                                <p:cTn id="62" presetID="10" presetClass="entr" presetSubtype="0" fill="hold" grpId="2"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childTnLst>
                                </p:cTn>
                              </p:par>
                              <p:par>
                                <p:cTn id="65" presetID="10" presetClass="entr" presetSubtype="0" fill="hold" grpId="2"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childTnLst>
                                </p:cTn>
                              </p:par>
                            </p:childTnLst>
                          </p:cTn>
                        </p:par>
                        <p:par>
                          <p:cTn id="68" fill="hold">
                            <p:stCondLst>
                              <p:cond delay="1600"/>
                            </p:stCondLst>
                            <p:childTnLst>
                              <p:par>
                                <p:cTn id="69" presetID="10"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1000"/>
                                        <p:tgtEl>
                                          <p:spTgt spid="4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1000"/>
                                        <p:tgtEl>
                                          <p:spTgt spid="39"/>
                                        </p:tgtEl>
                                      </p:cBhvr>
                                    </p:animEffect>
                                  </p:childTnLst>
                                </p:cTn>
                              </p:par>
                            </p:childTnLst>
                          </p:cTn>
                        </p:par>
                        <p:par>
                          <p:cTn id="75" fill="hold">
                            <p:stCondLst>
                              <p:cond delay="2600"/>
                            </p:stCondLst>
                            <p:childTnLst>
                              <p:par>
                                <p:cTn id="76" presetID="10" presetClass="entr" presetSubtype="0" fill="hold"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8"/>
                </p:tgtEl>
              </p:cMediaNode>
            </p:audio>
          </p:childTnLst>
        </p:cTn>
      </p:par>
    </p:tnLst>
    <p:bldLst>
      <p:bldP spid="28" grpId="0" animBg="1"/>
      <p:bldP spid="28" grpId="1" animBg="1"/>
      <p:bldP spid="28" grpId="2" animBg="1"/>
      <p:bldP spid="29" grpId="0" animBg="1"/>
      <p:bldP spid="29" grpId="1" animBg="1"/>
      <p:bldP spid="29" grpId="2" animBg="1"/>
      <p:bldP spid="3" grpId="0" uiExpand="1" build="p"/>
      <p:bldP spid="32" grpId="0" animBg="1"/>
      <p:bldP spid="32" grpId="1" animBg="1"/>
      <p:bldP spid="33" grpId="0" animBg="1"/>
      <p:bldP spid="33" grpId="1" animBg="1"/>
      <p:bldP spid="39" grpId="0" animBg="1"/>
      <p:bldP spid="4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587555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554652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F37C3FB5-B2CA-4136-B3F0-F2FD8B4F497D}"/>
              </a:ext>
            </a:extLst>
          </p:cNvPr>
          <p:cNvSpPr/>
          <p:nvPr/>
        </p:nvSpPr>
        <p:spPr>
          <a:xfrm>
            <a:off x="6065466" y="1888873"/>
            <a:ext cx="2293679" cy="355118"/>
          </a:xfrm>
          <a:prstGeom prst="roundRect">
            <a:avLst/>
          </a:prstGeom>
          <a:solidFill>
            <a:srgbClr val="F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28" name="Rectangle: Rounded Corners 27">
            <a:extLst>
              <a:ext uri="{FF2B5EF4-FFF2-40B4-BE49-F238E27FC236}">
                <a16:creationId xmlns:a16="http://schemas.microsoft.com/office/drawing/2014/main" id="{79B6DEFA-15DE-40F6-8100-26A76B3CACAA}"/>
              </a:ext>
            </a:extLst>
          </p:cNvPr>
          <p:cNvSpPr/>
          <p:nvPr/>
        </p:nvSpPr>
        <p:spPr>
          <a:xfrm>
            <a:off x="6068684" y="2840980"/>
            <a:ext cx="2293679" cy="3551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171450" y="1657350"/>
            <a:ext cx="8686800" cy="3738893"/>
          </a:xfrm>
        </p:spPr>
        <p:txBody>
          <a:bodyPr anchor="ctr">
            <a:normAutofit/>
          </a:bodyPr>
          <a:lstStyle/>
          <a:p>
            <a:pPr>
              <a:buFont typeface="Wingdings" panose="05000000000000000000" pitchFamily="2" charset="2"/>
              <a:buChar char="Ø"/>
            </a:pPr>
            <a:r>
              <a:rPr lang="en-US" sz="3300" b="1" dirty="0">
                <a:solidFill>
                  <a:srgbClr val="FF0066"/>
                </a:solidFill>
              </a:rPr>
              <a:t>CROW-cache </a:t>
            </a:r>
            <a:endParaRPr lang="en-US" sz="3300" dirty="0">
              <a:latin typeface="Cambria" panose="02040503050406030204" pitchFamily="18" charset="0"/>
              <a:ea typeface="Cambria" panose="02040503050406030204" pitchFamily="18" charset="0"/>
            </a:endParaRPr>
          </a:p>
          <a:p>
            <a:pPr lvl="1">
              <a:buFont typeface="Wingdings" panose="05000000000000000000" pitchFamily="2" charset="2"/>
              <a:buChar char="ü"/>
            </a:pPr>
            <a:r>
              <a:rPr lang="en-US" sz="3000" dirty="0">
                <a:latin typeface="Cambria" panose="02040503050406030204" pitchFamily="18" charset="0"/>
                <a:ea typeface="Cambria" panose="02040503050406030204" pitchFamily="18" charset="0"/>
              </a:rPr>
              <a:t>reduces </a:t>
            </a:r>
            <a:r>
              <a:rPr lang="en-US" sz="3000" i="1" dirty="0">
                <a:latin typeface="Cambria" panose="02040503050406030204" pitchFamily="18" charset="0"/>
                <a:ea typeface="Cambria" panose="02040503050406030204" pitchFamily="18" charset="0"/>
              </a:rPr>
              <a:t>access latency</a:t>
            </a:r>
            <a:endParaRPr lang="en-US" sz="3000" i="1" dirty="0"/>
          </a:p>
          <a:p>
            <a:pPr marL="342900" lvl="1" indent="0">
              <a:buNone/>
            </a:pPr>
            <a:endParaRPr lang="en-US" sz="3000" b="1" dirty="0">
              <a:solidFill>
                <a:srgbClr val="FF0066"/>
              </a:solidFill>
            </a:endParaRPr>
          </a:p>
          <a:p>
            <a:pPr>
              <a:buFont typeface="Wingdings" panose="05000000000000000000" pitchFamily="2" charset="2"/>
              <a:buChar char="Ø"/>
            </a:pPr>
            <a:r>
              <a:rPr lang="en-US" sz="3300" b="1" dirty="0">
                <a:solidFill>
                  <a:srgbClr val="FF0066"/>
                </a:solidFill>
              </a:rPr>
              <a:t>CROW-ref </a:t>
            </a:r>
            <a:endParaRPr lang="en-US" sz="3300" dirty="0">
              <a:latin typeface="Cambria" panose="02040503050406030204" pitchFamily="18" charset="0"/>
              <a:ea typeface="Cambria" panose="02040503050406030204" pitchFamily="18" charset="0"/>
            </a:endParaRPr>
          </a:p>
          <a:p>
            <a:pPr lvl="1">
              <a:buFont typeface="Wingdings" panose="05000000000000000000" pitchFamily="2" charset="2"/>
              <a:buChar char="ü"/>
            </a:pPr>
            <a:r>
              <a:rPr lang="en-US" sz="3000" dirty="0">
                <a:latin typeface="Cambria" panose="02040503050406030204" pitchFamily="18" charset="0"/>
                <a:ea typeface="Cambria" panose="02040503050406030204" pitchFamily="18" charset="0"/>
              </a:rPr>
              <a:t>reduces DRAM </a:t>
            </a:r>
            <a:r>
              <a:rPr lang="en-US" sz="3000" i="1" dirty="0">
                <a:latin typeface="Cambria" panose="02040503050406030204" pitchFamily="18" charset="0"/>
                <a:ea typeface="Cambria" panose="02040503050406030204" pitchFamily="18" charset="0"/>
              </a:rPr>
              <a:t>refresh overhead</a:t>
            </a:r>
            <a:endParaRPr lang="en-US" sz="3000" i="1" dirty="0"/>
          </a:p>
          <a:p>
            <a:pPr marL="342900" lvl="1" indent="0">
              <a:buNone/>
            </a:pPr>
            <a:endParaRPr lang="en-US" sz="3000" dirty="0">
              <a:solidFill>
                <a:schemeClr val="tx1">
                  <a:lumMod val="50000"/>
                  <a:lumOff val="50000"/>
                </a:schemeClr>
              </a:solidFill>
            </a:endParaRPr>
          </a:p>
          <a:p>
            <a:pPr>
              <a:buFont typeface="Wingdings" panose="05000000000000000000" pitchFamily="2" charset="2"/>
              <a:buChar char="Ø"/>
            </a:pPr>
            <a:r>
              <a:rPr lang="en-US" sz="3000" dirty="0"/>
              <a:t>A mechanism for protecting against </a:t>
            </a:r>
            <a:r>
              <a:rPr lang="en-US" sz="3000" i="1" dirty="0" err="1"/>
              <a:t>RowHammer</a:t>
            </a:r>
            <a:endParaRPr lang="en-US" sz="3300" i="1" dirty="0"/>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Use Cases of CROW</a:t>
            </a:r>
          </a:p>
        </p:txBody>
      </p:sp>
      <p:sp>
        <p:nvSpPr>
          <p:cNvPr id="5" name="Rectangle: Rounded Corners 4">
            <a:extLst>
              <a:ext uri="{FF2B5EF4-FFF2-40B4-BE49-F238E27FC236}">
                <a16:creationId xmlns:a16="http://schemas.microsoft.com/office/drawing/2014/main" id="{BFC0183B-2F05-4FA7-9B37-A8EDE479041D}"/>
              </a:ext>
            </a:extLst>
          </p:cNvPr>
          <p:cNvSpPr/>
          <p:nvPr/>
        </p:nvSpPr>
        <p:spPr>
          <a:xfrm>
            <a:off x="6065466" y="1275007"/>
            <a:ext cx="2293679" cy="3551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6" name="Rectangle: Rounded Corners 5">
            <a:extLst>
              <a:ext uri="{FF2B5EF4-FFF2-40B4-BE49-F238E27FC236}">
                <a16:creationId xmlns:a16="http://schemas.microsoft.com/office/drawing/2014/main" id="{62487DEE-95E3-4330-9B02-5716E842E56C}"/>
              </a:ext>
            </a:extLst>
          </p:cNvPr>
          <p:cNvSpPr/>
          <p:nvPr/>
        </p:nvSpPr>
        <p:spPr>
          <a:xfrm>
            <a:off x="6057900" y="2515240"/>
            <a:ext cx="2301245" cy="32746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pic>
        <p:nvPicPr>
          <p:cNvPr id="10" name="Audio 73">
            <a:hlinkClick r:id="" action="ppaction://media"/>
            <a:extLst>
              <a:ext uri="{FF2B5EF4-FFF2-40B4-BE49-F238E27FC236}">
                <a16:creationId xmlns:a16="http://schemas.microsoft.com/office/drawing/2014/main" id="{2B8D0FB4-E7AD-481E-A1EF-4012C4DA1AE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64178" y="5520928"/>
            <a:ext cx="365522" cy="365522"/>
          </a:xfrm>
          <a:prstGeom prst="rect">
            <a:avLst/>
          </a:prstGeom>
        </p:spPr>
      </p:pic>
      <p:sp>
        <p:nvSpPr>
          <p:cNvPr id="19" name="Arrow: Curved Right 18">
            <a:extLst>
              <a:ext uri="{FF2B5EF4-FFF2-40B4-BE49-F238E27FC236}">
                <a16:creationId xmlns:a16="http://schemas.microsoft.com/office/drawing/2014/main" id="{CB013F6E-8DDB-40C4-8546-DE5BF713D85A}"/>
              </a:ext>
            </a:extLst>
          </p:cNvPr>
          <p:cNvSpPr/>
          <p:nvPr/>
        </p:nvSpPr>
        <p:spPr>
          <a:xfrm>
            <a:off x="4914900" y="1325780"/>
            <a:ext cx="1111999" cy="2327304"/>
          </a:xfrm>
          <a:prstGeom prst="curvedRightArrow">
            <a:avLst>
              <a:gd name="adj1" fmla="val 15639"/>
              <a:gd name="adj2" fmla="val 33277"/>
              <a:gd name="adj3" fmla="val 2253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0" name="Arrow: Curved Right 19">
            <a:extLst>
              <a:ext uri="{FF2B5EF4-FFF2-40B4-BE49-F238E27FC236}">
                <a16:creationId xmlns:a16="http://schemas.microsoft.com/office/drawing/2014/main" id="{45D57253-80D9-4533-9474-BA721202DC8C}"/>
              </a:ext>
            </a:extLst>
          </p:cNvPr>
          <p:cNvSpPr/>
          <p:nvPr/>
        </p:nvSpPr>
        <p:spPr>
          <a:xfrm rot="10564546">
            <a:off x="8418330" y="2505862"/>
            <a:ext cx="587615" cy="988622"/>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1" name="Arrow: Curved Right 20">
            <a:extLst>
              <a:ext uri="{FF2B5EF4-FFF2-40B4-BE49-F238E27FC236}">
                <a16:creationId xmlns:a16="http://schemas.microsoft.com/office/drawing/2014/main" id="{4957B03C-49E0-4E2C-AD11-886F167EC931}"/>
              </a:ext>
            </a:extLst>
          </p:cNvPr>
          <p:cNvSpPr/>
          <p:nvPr/>
        </p:nvSpPr>
        <p:spPr>
          <a:xfrm>
            <a:off x="4914900" y="1349937"/>
            <a:ext cx="1118260" cy="2079063"/>
          </a:xfrm>
          <a:prstGeom prst="curvedRightArrow">
            <a:avLst>
              <a:gd name="adj1" fmla="val 8823"/>
              <a:gd name="adj2" fmla="val 18026"/>
              <a:gd name="adj3" fmla="val 1436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2" name="Arrow: Curved Right 21">
            <a:extLst>
              <a:ext uri="{FF2B5EF4-FFF2-40B4-BE49-F238E27FC236}">
                <a16:creationId xmlns:a16="http://schemas.microsoft.com/office/drawing/2014/main" id="{0BA6B16B-77B8-40D4-9279-F6F9DA297DCD}"/>
              </a:ext>
            </a:extLst>
          </p:cNvPr>
          <p:cNvSpPr/>
          <p:nvPr/>
        </p:nvSpPr>
        <p:spPr>
          <a:xfrm>
            <a:off x="5143500" y="2639997"/>
            <a:ext cx="876908" cy="989029"/>
          </a:xfrm>
          <a:prstGeom prst="curvedRightArrow">
            <a:avLst>
              <a:gd name="adj1" fmla="val 11065"/>
              <a:gd name="adj2" fmla="val 22581"/>
              <a:gd name="adj3" fmla="val 1667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4" name="Picture 3">
            <a:extLst>
              <a:ext uri="{FF2B5EF4-FFF2-40B4-BE49-F238E27FC236}">
                <a16:creationId xmlns:a16="http://schemas.microsoft.com/office/drawing/2014/main" id="{A4EA6595-6B60-440B-9263-475982D423B1}"/>
              </a:ext>
            </a:extLst>
          </p:cNvPr>
          <p:cNvPicPr>
            <a:picLocks noChangeAspect="1"/>
          </p:cNvPicPr>
          <p:nvPr/>
        </p:nvPicPr>
        <p:blipFill>
          <a:blip r:embed="rId9"/>
          <a:stretch>
            <a:fillRect/>
          </a:stretch>
        </p:blipFill>
        <p:spPr>
          <a:xfrm>
            <a:off x="6091509" y="1291095"/>
            <a:ext cx="2440684" cy="2361989"/>
          </a:xfrm>
          <a:prstGeom prst="rect">
            <a:avLst/>
          </a:prstGeom>
        </p:spPr>
      </p:pic>
      <p:pic>
        <p:nvPicPr>
          <p:cNvPr id="17" name="Picture 16">
            <a:extLst>
              <a:ext uri="{FF2B5EF4-FFF2-40B4-BE49-F238E27FC236}">
                <a16:creationId xmlns:a16="http://schemas.microsoft.com/office/drawing/2014/main" id="{68DF66E1-24FD-471C-9931-91EF30CAB93E}"/>
              </a:ext>
            </a:extLst>
          </p:cNvPr>
          <p:cNvPicPr>
            <a:picLocks noChangeAspect="1"/>
          </p:cNvPicPr>
          <p:nvPr/>
        </p:nvPicPr>
        <p:blipFill>
          <a:blip r:embed="rId10"/>
          <a:stretch>
            <a:fillRect/>
          </a:stretch>
        </p:blipFill>
        <p:spPr>
          <a:xfrm>
            <a:off x="6091509" y="3159561"/>
            <a:ext cx="2440685" cy="493328"/>
          </a:xfrm>
          <a:prstGeom prst="rect">
            <a:avLst/>
          </a:prstGeom>
        </p:spPr>
      </p:pic>
      <p:pic>
        <p:nvPicPr>
          <p:cNvPr id="18" name="Picture 17">
            <a:extLst>
              <a:ext uri="{FF2B5EF4-FFF2-40B4-BE49-F238E27FC236}">
                <a16:creationId xmlns:a16="http://schemas.microsoft.com/office/drawing/2014/main" id="{BF45EB4B-3308-48F0-8276-2B1402C27B9C}"/>
              </a:ext>
            </a:extLst>
          </p:cNvPr>
          <p:cNvPicPr>
            <a:picLocks noChangeAspect="1"/>
          </p:cNvPicPr>
          <p:nvPr/>
        </p:nvPicPr>
        <p:blipFill>
          <a:blip r:embed="rId11"/>
          <a:stretch>
            <a:fillRect/>
          </a:stretch>
        </p:blipFill>
        <p:spPr>
          <a:xfrm>
            <a:off x="6097092" y="3159561"/>
            <a:ext cx="2440684" cy="498040"/>
          </a:xfrm>
          <a:prstGeom prst="rect">
            <a:avLst/>
          </a:prstGeom>
        </p:spPr>
      </p:pic>
      <p:sp>
        <p:nvSpPr>
          <p:cNvPr id="23" name="TextBox 22">
            <a:extLst>
              <a:ext uri="{FF2B5EF4-FFF2-40B4-BE49-F238E27FC236}">
                <a16:creationId xmlns:a16="http://schemas.microsoft.com/office/drawing/2014/main" id="{3CC0A6F7-27BF-4749-8299-8E8B50E51CB1}"/>
              </a:ext>
            </a:extLst>
          </p:cNvPr>
          <p:cNvSpPr txBox="1"/>
          <p:nvPr/>
        </p:nvSpPr>
        <p:spPr>
          <a:xfrm>
            <a:off x="5088279" y="1893585"/>
            <a:ext cx="1207607" cy="41549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C00000"/>
                </a:solidFill>
                <a:effectLst/>
                <a:uLnTx/>
                <a:uFillTx/>
                <a:latin typeface="Cambria"/>
                <a:ea typeface="+mn-ea"/>
                <a:cs typeface="+mn-cs"/>
              </a:rPr>
              <a:t>weak</a:t>
            </a:r>
          </a:p>
        </p:txBody>
      </p:sp>
      <p:sp>
        <p:nvSpPr>
          <p:cNvPr id="24" name="TextBox 23">
            <a:extLst>
              <a:ext uri="{FF2B5EF4-FFF2-40B4-BE49-F238E27FC236}">
                <a16:creationId xmlns:a16="http://schemas.microsoft.com/office/drawing/2014/main" id="{5C2ED028-F71F-4046-B8CA-B1BC3B2AE069}"/>
              </a:ext>
            </a:extLst>
          </p:cNvPr>
          <p:cNvSpPr txBox="1"/>
          <p:nvPr/>
        </p:nvSpPr>
        <p:spPr>
          <a:xfrm>
            <a:off x="4993273" y="2777925"/>
            <a:ext cx="1207607" cy="41549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B050"/>
                </a:solidFill>
                <a:effectLst/>
                <a:uLnTx/>
                <a:uFillTx/>
                <a:latin typeface="Cambria"/>
                <a:ea typeface="+mn-ea"/>
                <a:cs typeface="+mn-cs"/>
              </a:rPr>
              <a:t>strong</a:t>
            </a:r>
          </a:p>
        </p:txBody>
      </p:sp>
      <p:sp>
        <p:nvSpPr>
          <p:cNvPr id="25" name="Arrow: Curved Right 24">
            <a:extLst>
              <a:ext uri="{FF2B5EF4-FFF2-40B4-BE49-F238E27FC236}">
                <a16:creationId xmlns:a16="http://schemas.microsoft.com/office/drawing/2014/main" id="{1BBE79B4-DF82-42F0-AE1C-92DEF39F1295}"/>
              </a:ext>
            </a:extLst>
          </p:cNvPr>
          <p:cNvSpPr/>
          <p:nvPr/>
        </p:nvSpPr>
        <p:spPr>
          <a:xfrm flipH="1">
            <a:off x="8434976" y="2914651"/>
            <a:ext cx="604110" cy="679685"/>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11" name="Audio 10">
            <a:hlinkClick r:id="" action="ppaction://media"/>
            <a:extLst>
              <a:ext uri="{FF2B5EF4-FFF2-40B4-BE49-F238E27FC236}">
                <a16:creationId xmlns:a16="http://schemas.microsoft.com/office/drawing/2014/main" id="{47CC87B9-93DB-4303-969F-F0CFE2014ECD}"/>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390228631"/>
      </p:ext>
    </p:extLst>
  </p:cSld>
  <p:clrMapOvr>
    <a:masterClrMapping/>
  </p:clrMapOvr>
  <mc:AlternateContent xmlns:mc="http://schemas.openxmlformats.org/markup-compatibility/2006" xmlns:p14="http://schemas.microsoft.com/office/powerpoint/2010/main">
    <mc:Choice Requires="p14">
      <p:transition spd="slow" p14:dur="2000" advTm="55046"/>
    </mc:Choice>
    <mc:Fallback xmlns="">
      <p:transition spd="slow" advTm="55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par>
                          <p:cTn id="57" fill="hold">
                            <p:stCondLst>
                              <p:cond delay="500"/>
                            </p:stCondLst>
                            <p:childTnLst>
                              <p:par>
                                <p:cTn id="58" presetID="1" presetClass="emph" presetSubtype="2" fill="hold" nodeType="afterEffect">
                                  <p:stCondLst>
                                    <p:cond delay="0"/>
                                  </p:stCondLst>
                                  <p:childTnLst>
                                    <p:animClr clrSpc="rgb" dir="cw">
                                      <p:cBhvr>
                                        <p:cTn id="59" dur="100" fill="hold"/>
                                        <p:tgtEl>
                                          <p:spTgt spid="6"/>
                                        </p:tgtEl>
                                        <p:attrNameLst>
                                          <p:attrName>fillcolor</p:attrName>
                                        </p:attrNameLst>
                                      </p:cBhvr>
                                      <p:to>
                                        <a:srgbClr val="FFD965"/>
                                      </p:to>
                                    </p:animClr>
                                    <p:set>
                                      <p:cBhvr>
                                        <p:cTn id="60" dur="100" fill="hold"/>
                                        <p:tgtEl>
                                          <p:spTgt spid="6"/>
                                        </p:tgtEl>
                                        <p:attrNameLst>
                                          <p:attrName>fill.type</p:attrName>
                                        </p:attrNameLst>
                                      </p:cBhvr>
                                      <p:to>
                                        <p:strVal val="solid"/>
                                      </p:to>
                                    </p:set>
                                    <p:set>
                                      <p:cBhvr>
                                        <p:cTn id="61" dur="100" fill="hold"/>
                                        <p:tgtEl>
                                          <p:spTgt spid="6"/>
                                        </p:tgtEl>
                                        <p:attrNameLst>
                                          <p:attrName>fill.on</p:attrName>
                                        </p:attrNameLst>
                                      </p:cBhvr>
                                      <p:to>
                                        <p:strVal val="true"/>
                                      </p:to>
                                    </p:set>
                                  </p:childTnLst>
                                </p:cTn>
                              </p:par>
                              <p:par>
                                <p:cTn id="62" presetID="1" presetClass="emph" presetSubtype="2" fill="hold" nodeType="withEffect">
                                  <p:stCondLst>
                                    <p:cond delay="0"/>
                                  </p:stCondLst>
                                  <p:childTnLst>
                                    <p:animClr clrSpc="rgb" dir="cw">
                                      <p:cBhvr>
                                        <p:cTn id="63" dur="100" fill="hold"/>
                                        <p:tgtEl>
                                          <p:spTgt spid="5"/>
                                        </p:tgtEl>
                                        <p:attrNameLst>
                                          <p:attrName>fillcolor</p:attrName>
                                        </p:attrNameLst>
                                      </p:cBhvr>
                                      <p:to>
                                        <a:srgbClr val="FFD965"/>
                                      </p:to>
                                    </p:animClr>
                                    <p:set>
                                      <p:cBhvr>
                                        <p:cTn id="64" dur="100" fill="hold"/>
                                        <p:tgtEl>
                                          <p:spTgt spid="5"/>
                                        </p:tgtEl>
                                        <p:attrNameLst>
                                          <p:attrName>fill.type</p:attrName>
                                        </p:attrNameLst>
                                      </p:cBhvr>
                                      <p:to>
                                        <p:strVal val="solid"/>
                                      </p:to>
                                    </p:set>
                                    <p:set>
                                      <p:cBhvr>
                                        <p:cTn id="65" dur="100" fill="hold"/>
                                        <p:tgtEl>
                                          <p:spTgt spid="5"/>
                                        </p:tgtEl>
                                        <p:attrNameLst>
                                          <p:attrName>fill.on</p:attrName>
                                        </p:attrNameLst>
                                      </p:cBhvr>
                                      <p:to>
                                        <p:strVal val="true"/>
                                      </p:to>
                                    </p:set>
                                  </p:childTnLst>
                                </p:cTn>
                              </p:par>
                            </p:childTnLst>
                          </p:cTn>
                        </p:par>
                        <p:par>
                          <p:cTn id="66" fill="hold">
                            <p:stCondLst>
                              <p:cond delay="600"/>
                            </p:stCondLst>
                            <p:childTnLst>
                              <p:par>
                                <p:cTn id="67" presetID="10" presetClass="entr" presetSubtype="0" fill="hold" grpId="2"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1000"/>
                                        <p:tgtEl>
                                          <p:spTgt spid="5"/>
                                        </p:tgtEl>
                                      </p:cBhvr>
                                    </p:animEffect>
                                  </p:childTnLst>
                                </p:cTn>
                              </p:par>
                              <p:par>
                                <p:cTn id="70" presetID="10" presetClass="entr" presetSubtype="0" fill="hold" grpId="2"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1000"/>
                                        <p:tgtEl>
                                          <p:spTgt spid="6"/>
                                        </p:tgtEl>
                                      </p:cBhvr>
                                    </p:animEffect>
                                  </p:childTnLst>
                                </p:cTn>
                              </p:par>
                            </p:childTnLst>
                          </p:cTn>
                        </p:par>
                        <p:par>
                          <p:cTn id="73" fill="hold">
                            <p:stCondLst>
                              <p:cond delay="1600"/>
                            </p:stCondLst>
                            <p:childTnLst>
                              <p:par>
                                <p:cTn id="74" presetID="10" presetClass="entr" presetSubtype="0"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0"/>
                                        <p:tgtEl>
                                          <p:spTgt spid="21"/>
                                        </p:tgtEl>
                                      </p:cBhvr>
                                    </p:animEffect>
                                  </p:childTnLst>
                                </p:cTn>
                              </p:par>
                            </p:childTnLst>
                          </p:cTn>
                        </p:par>
                        <p:par>
                          <p:cTn id="80" fill="hold">
                            <p:stCondLst>
                              <p:cond delay="2600"/>
                            </p:stCondLst>
                            <p:childTnLst>
                              <p:par>
                                <p:cTn id="81" presetID="10" presetClass="entr" presetSubtype="0" fill="hold" nodeType="after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
                                            <p:txEl>
                                              <p:pRg st="3" end="3"/>
                                            </p:txEl>
                                          </p:spTgt>
                                        </p:tgtEl>
                                        <p:attrNameLst>
                                          <p:attrName>style.visibility</p:attrName>
                                        </p:attrNameLst>
                                      </p:cBhvr>
                                      <p:to>
                                        <p:strVal val="visible"/>
                                      </p:to>
                                    </p:set>
                                    <p:animEffect transition="in" filter="fade">
                                      <p:cBhvr>
                                        <p:cTn id="88" dur="500"/>
                                        <p:tgtEl>
                                          <p:spTgt spid="3">
                                            <p:txEl>
                                              <p:pRg st="3" end="3"/>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
                                            <p:txEl>
                                              <p:pRg st="4" end="4"/>
                                            </p:txEl>
                                          </p:spTgt>
                                        </p:tgtEl>
                                        <p:attrNameLst>
                                          <p:attrName>style.visibility</p:attrName>
                                        </p:attrNameLst>
                                      </p:cBhvr>
                                      <p:to>
                                        <p:strVal val="visible"/>
                                      </p:to>
                                    </p:set>
                                    <p:animEffect transition="in" filter="fade">
                                      <p:cBhvr>
                                        <p:cTn id="91" dur="500"/>
                                        <p:tgtEl>
                                          <p:spTgt spid="3">
                                            <p:txEl>
                                              <p:pRg st="4" end="4"/>
                                            </p:txEl>
                                          </p:spTgt>
                                        </p:tgtEl>
                                      </p:cBhvr>
                                    </p:animEffect>
                                  </p:childTnLst>
                                </p:cTn>
                              </p:par>
                              <p:par>
                                <p:cTn id="92" presetID="10" presetClass="exit" presetSubtype="0" fill="hold" nodeType="withEffect">
                                  <p:stCondLst>
                                    <p:cond delay="0"/>
                                  </p:stCondLst>
                                  <p:childTnLst>
                                    <p:animEffect transition="out" filter="fade">
                                      <p:cBhvr>
                                        <p:cTn id="93" dur="500"/>
                                        <p:tgtEl>
                                          <p:spTgt spid="18"/>
                                        </p:tgtEl>
                                      </p:cBhvr>
                                    </p:animEffect>
                                    <p:set>
                                      <p:cBhvr>
                                        <p:cTn id="94" dur="1" fill="hold">
                                          <p:stCondLst>
                                            <p:cond delay="499"/>
                                          </p:stCondLst>
                                        </p:cTn>
                                        <p:tgtEl>
                                          <p:spTgt spid="1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22"/>
                                        </p:tgtEl>
                                      </p:cBhvr>
                                    </p:animEffect>
                                    <p:set>
                                      <p:cBhvr>
                                        <p:cTn id="100" dur="1" fill="hold">
                                          <p:stCondLst>
                                            <p:cond delay="499"/>
                                          </p:stCondLst>
                                        </p:cTn>
                                        <p:tgtEl>
                                          <p:spTgt spid="22"/>
                                        </p:tgtEl>
                                        <p:attrNameLst>
                                          <p:attrName>style.visibility</p:attrName>
                                        </p:attrNameLst>
                                      </p:cBhvr>
                                      <p:to>
                                        <p:strVal val="hidden"/>
                                      </p:to>
                                    </p:set>
                                  </p:childTnLst>
                                </p:cTn>
                              </p:par>
                              <p:par>
                                <p:cTn id="101" presetID="10" presetClass="exit" presetSubtype="0" fill="hold" grpId="3" nodeType="withEffect">
                                  <p:stCondLst>
                                    <p:cond delay="0"/>
                                  </p:stCondLst>
                                  <p:childTnLst>
                                    <p:animEffect transition="out" filter="fade">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10" presetClass="exit" presetSubtype="0" fill="hold" grpId="3"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500"/>
                                        <p:tgtEl>
                                          <p:spTgt spid="2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500"/>
                                        <p:tgtEl>
                                          <p:spTgt spid="2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fade">
                                      <p:cBhvr>
                                        <p:cTn id="118" dur="1000"/>
                                        <p:tgtEl>
                                          <p:spTgt spid="27"/>
                                        </p:tgtEl>
                                      </p:cBhvr>
                                    </p:animEffect>
                                  </p:childTnLst>
                                </p:cTn>
                              </p:par>
                            </p:childTnLst>
                          </p:cTn>
                        </p:par>
                        <p:par>
                          <p:cTn id="119" fill="hold">
                            <p:stCondLst>
                              <p:cond delay="1000"/>
                            </p:stCondLst>
                            <p:childTnLst>
                              <p:par>
                                <p:cTn id="120" presetID="10" presetClass="entr" presetSubtype="0" fill="hold" grpId="0"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1000"/>
                                        <p:tgtEl>
                                          <p:spTgt spid="28"/>
                                        </p:tgtEl>
                                      </p:cBhvr>
                                    </p:animEffect>
                                  </p:childTnLst>
                                </p:cTn>
                              </p:par>
                            </p:childTnLst>
                          </p:cTn>
                        </p:par>
                        <p:par>
                          <p:cTn id="123" fill="hold">
                            <p:stCondLst>
                              <p:cond delay="2000"/>
                            </p:stCondLst>
                            <p:childTnLst>
                              <p:par>
                                <p:cTn id="124" presetID="10" presetClass="entr" presetSubtype="0" fill="hold" grpId="0" nodeType="afterEffect">
                                  <p:stCondLst>
                                    <p:cond delay="0"/>
                                  </p:stCondLst>
                                  <p:childTnLst>
                                    <p:set>
                                      <p:cBhvr>
                                        <p:cTn id="125" dur="1" fill="hold">
                                          <p:stCondLst>
                                            <p:cond delay="0"/>
                                          </p:stCondLst>
                                        </p:cTn>
                                        <p:tgtEl>
                                          <p:spTgt spid="25"/>
                                        </p:tgtEl>
                                        <p:attrNameLst>
                                          <p:attrName>style.visibility</p:attrName>
                                        </p:attrNameLst>
                                      </p:cBhvr>
                                      <p:to>
                                        <p:strVal val="visible"/>
                                      </p:to>
                                    </p:set>
                                    <p:animEffect transition="in" filter="fade">
                                      <p:cBhvr>
                                        <p:cTn id="126" dur="1000"/>
                                        <p:tgtEl>
                                          <p:spTgt spid="25"/>
                                        </p:tgtEl>
                                      </p:cBhvr>
                                    </p:animEffect>
                                  </p:childTnLst>
                                </p:cTn>
                              </p:par>
                            </p:childTnLst>
                          </p:cTn>
                        </p:par>
                        <p:par>
                          <p:cTn id="127" fill="hold">
                            <p:stCondLst>
                              <p:cond delay="3000"/>
                            </p:stCondLst>
                            <p:childTnLst>
                              <p:par>
                                <p:cTn id="128" presetID="10" presetClass="entr" presetSubtype="0" fill="hold" nodeType="after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500"/>
                                        <p:tgtEl>
                                          <p:spTgt spid="17"/>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
                                            <p:txEl>
                                              <p:pRg st="6" end="6"/>
                                            </p:txEl>
                                          </p:spTgt>
                                        </p:tgtEl>
                                        <p:attrNameLst>
                                          <p:attrName>style.visibility</p:attrName>
                                        </p:attrNameLst>
                                      </p:cBhvr>
                                      <p:to>
                                        <p:strVal val="visible"/>
                                      </p:to>
                                    </p:set>
                                    <p:animEffect transition="in" filter="fade">
                                      <p:cBhvr>
                                        <p:cTn id="1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6" fill="hold" display="0">
                  <p:stCondLst>
                    <p:cond delay="indefinite"/>
                  </p:stCondLst>
                  <p:endCondLst>
                    <p:cond evt="onStopAudio" delay="0">
                      <p:tgtEl>
                        <p:sldTgt/>
                      </p:tgtEl>
                    </p:cond>
                  </p:endCondLst>
                </p:cTn>
                <p:tgtEl>
                  <p:spTgt spid="10"/>
                </p:tgtEl>
              </p:cMediaNode>
            </p:audio>
            <p:audio isNarration="1">
              <p:cMediaNode vol="80000" showWhenStopped="0">
                <p:cTn id="137" fill="hold" display="0">
                  <p:stCondLst>
                    <p:cond delay="indefinite"/>
                  </p:stCondLst>
                  <p:endCondLst>
                    <p:cond evt="onStopAudio" delay="0">
                      <p:tgtEl>
                        <p:sldTgt/>
                      </p:tgtEl>
                    </p:cond>
                  </p:endCondLst>
                </p:cTn>
                <p:tgtEl>
                  <p:spTgt spid="11"/>
                </p:tgtEl>
              </p:cMediaNode>
            </p:audio>
          </p:childTnLst>
        </p:cTn>
      </p:par>
    </p:tnLst>
    <p:bldLst>
      <p:bldP spid="27" grpId="0" uiExpand="1" animBg="1"/>
      <p:bldP spid="28" grpId="0" uiExpand="1" animBg="1"/>
      <p:bldP spid="3" grpId="0" uiExpand="1" build="p"/>
      <p:bldP spid="5" grpId="0" uiExpand="1" animBg="1"/>
      <p:bldP spid="5" grpId="1" uiExpand="1" animBg="1"/>
      <p:bldP spid="5" grpId="2" uiExpand="1" animBg="1"/>
      <p:bldP spid="5" grpId="3" animBg="1"/>
      <p:bldP spid="6" grpId="0" uiExpand="1" animBg="1"/>
      <p:bldP spid="6" grpId="1" uiExpand="1" animBg="1"/>
      <p:bldP spid="6" grpId="2" uiExpand="1" animBg="1"/>
      <p:bldP spid="6" grpId="3" animBg="1"/>
      <p:bldP spid="19" grpId="0" uiExpand="1" animBg="1"/>
      <p:bldP spid="19" grpId="1" uiExpand="1" animBg="1"/>
      <p:bldP spid="20" grpId="0" uiExpand="1" animBg="1"/>
      <p:bldP spid="20" grpId="1" uiExpand="1" animBg="1"/>
      <p:bldP spid="21" grpId="0" uiExpand="1" animBg="1"/>
      <p:bldP spid="21" grpId="1" animBg="1"/>
      <p:bldP spid="22" grpId="0" uiExpand="1" animBg="1"/>
      <p:bldP spid="22" grpId="1" animBg="1"/>
      <p:bldP spid="23" grpId="0"/>
      <p:bldP spid="24" grpId="0"/>
      <p:bldP spid="25" grpId="0" uiExpand="1" animBg="1"/>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400050" y="1747507"/>
            <a:ext cx="8686800" cy="3738893"/>
          </a:xfrm>
        </p:spPr>
        <p:txBody>
          <a:bodyPr anchor="ctr">
            <a:noAutofit/>
          </a:bodyPr>
          <a:lstStyle/>
          <a:p>
            <a:pPr marL="342900" lvl="1" indent="0">
              <a:buNone/>
            </a:pPr>
            <a:r>
              <a:rPr lang="en-US" sz="3300" b="1" dirty="0">
                <a:solidFill>
                  <a:srgbClr val="FF0066"/>
                </a:solidFill>
              </a:rPr>
              <a:t>CROW-cache + CROW-ref</a:t>
            </a:r>
          </a:p>
          <a:p>
            <a:pPr lvl="2">
              <a:buClr>
                <a:schemeClr val="tx1"/>
              </a:buClr>
            </a:pPr>
            <a:r>
              <a:rPr lang="en-US" sz="3000" dirty="0">
                <a:solidFill>
                  <a:srgbClr val="00B050"/>
                </a:solidFill>
              </a:rPr>
              <a:t>20% speedup</a:t>
            </a:r>
          </a:p>
          <a:p>
            <a:pPr lvl="2">
              <a:buClr>
                <a:schemeClr val="tx1"/>
              </a:buClr>
            </a:pPr>
            <a:r>
              <a:rPr lang="en-US" sz="3000" dirty="0">
                <a:solidFill>
                  <a:srgbClr val="00B050"/>
                </a:solidFill>
              </a:rPr>
              <a:t>22% less DRAM energy</a:t>
            </a:r>
          </a:p>
          <a:p>
            <a:pPr lvl="2">
              <a:buClr>
                <a:schemeClr val="tx1"/>
              </a:buClr>
            </a:pPr>
            <a:endParaRPr lang="en-US" sz="3300" i="1" dirty="0"/>
          </a:p>
          <a:p>
            <a:pPr marL="342900" lvl="1" indent="0">
              <a:buNone/>
            </a:pPr>
            <a:r>
              <a:rPr lang="en-US" sz="3300" b="1" dirty="0"/>
              <a:t>Hardware Overhead</a:t>
            </a:r>
          </a:p>
          <a:p>
            <a:pPr lvl="2">
              <a:buClr>
                <a:schemeClr val="tx1"/>
              </a:buClr>
            </a:pPr>
            <a:r>
              <a:rPr lang="en-US" sz="3000" dirty="0">
                <a:solidFill>
                  <a:srgbClr val="C00000"/>
                </a:solidFill>
              </a:rPr>
              <a:t>0.5% DRAM chip area</a:t>
            </a:r>
          </a:p>
          <a:p>
            <a:pPr lvl="2">
              <a:buClr>
                <a:schemeClr val="tx1"/>
              </a:buClr>
            </a:pPr>
            <a:r>
              <a:rPr lang="en-US" sz="3000" dirty="0">
                <a:solidFill>
                  <a:srgbClr val="C00000"/>
                </a:solidFill>
              </a:rPr>
              <a:t>1.6% DRAM capacity</a:t>
            </a:r>
          </a:p>
          <a:p>
            <a:pPr lvl="2">
              <a:buClr>
                <a:schemeClr val="tx1"/>
              </a:buClr>
            </a:pPr>
            <a:r>
              <a:rPr lang="en-US" sz="3000" dirty="0">
                <a:solidFill>
                  <a:srgbClr val="C00000"/>
                </a:solidFill>
              </a:rPr>
              <a:t>11.3 KiB memory controller storage</a:t>
            </a:r>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Key Results</a:t>
            </a:r>
          </a:p>
        </p:txBody>
      </p:sp>
      <p:pic>
        <p:nvPicPr>
          <p:cNvPr id="7" name="Audio 6">
            <a:hlinkClick r:id="" action="ppaction://media"/>
            <a:extLst>
              <a:ext uri="{FF2B5EF4-FFF2-40B4-BE49-F238E27FC236}">
                <a16:creationId xmlns:a16="http://schemas.microsoft.com/office/drawing/2014/main" id="{53BFB404-FA21-42FA-9237-5335FDFBCAA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2535501789"/>
      </p:ext>
    </p:extLst>
  </p:cSld>
  <p:clrMapOvr>
    <a:masterClrMapping/>
  </p:clrMapOvr>
  <mc:AlternateContent xmlns:mc="http://schemas.openxmlformats.org/markup-compatibility/2006" xmlns:p14="http://schemas.microsoft.com/office/powerpoint/2010/main">
    <mc:Choice Requires="p14">
      <p:transition spd="slow" p14:dur="2000" advTm="19134"/>
    </mc:Choice>
    <mc:Fallback xmlns="">
      <p:transition spd="slow" advTm="19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CROW</a:t>
            </a:r>
          </a:p>
        </p:txBody>
      </p:sp>
      <p:sp>
        <p:nvSpPr>
          <p:cNvPr id="3" name="Content Placeholder 2"/>
          <p:cNvSpPr>
            <a:spLocks noGrp="1"/>
          </p:cNvSpPr>
          <p:nvPr>
            <p:ph idx="1"/>
          </p:nvPr>
        </p:nvSpPr>
        <p:spPr/>
        <p:txBody>
          <a:bodyPr/>
          <a:lstStyle/>
          <a:p>
            <a:r>
              <a:rPr lang="en-US" sz="1700" dirty="0"/>
              <a:t>Hasan Hassan, Minesh Patel, </a:t>
            </a:r>
            <a:r>
              <a:rPr lang="en-US" sz="1700" dirty="0" err="1"/>
              <a:t>Jeremie</a:t>
            </a:r>
            <a:r>
              <a:rPr lang="en-US" sz="1700" dirty="0"/>
              <a:t> S. Kim, A. </a:t>
            </a:r>
            <a:r>
              <a:rPr lang="en-US" sz="1700" dirty="0" err="1"/>
              <a:t>Giray</a:t>
            </a:r>
            <a:r>
              <a:rPr lang="en-US" sz="1700" dirty="0"/>
              <a:t> </a:t>
            </a:r>
            <a:r>
              <a:rPr lang="en-US" sz="1700" dirty="0" err="1"/>
              <a:t>Yaglikci</a:t>
            </a:r>
            <a:r>
              <a:rPr lang="en-US" sz="1700" dirty="0"/>
              <a:t>, Nandita Vijaykumar, Nika </a:t>
            </a:r>
            <a:r>
              <a:rPr lang="en-US" sz="1700" dirty="0" err="1"/>
              <a:t>Mansourighiasi</a:t>
            </a:r>
            <a:r>
              <a:rPr lang="en-US" sz="1700" dirty="0"/>
              <a:t>, Saugata Ghose, and Onur Mutlu,</a:t>
            </a:r>
            <a:br>
              <a:rPr lang="en-US" sz="1700" dirty="0"/>
            </a:br>
            <a:r>
              <a:rPr lang="en-US" sz="1700" b="1" dirty="0">
                <a:hlinkClick r:id="rId2"/>
              </a:rPr>
              <a:t>"CROW: A Low-Cost Substrate for Improving DRAM Performance, Energy Efficiency, and Reliability"</a:t>
            </a:r>
            <a:br>
              <a:rPr lang="en-US" sz="1700" dirty="0"/>
            </a:br>
            <a:r>
              <a:rPr lang="en-US" sz="1700" i="1" dirty="0"/>
              <a:t>Proceedings of the </a:t>
            </a:r>
            <a:r>
              <a:rPr lang="en-US" sz="1700" i="1" dirty="0">
                <a:hlinkClick r:id="rId3"/>
              </a:rPr>
              <a:t>46th International Symposium on Computer Architecture</a:t>
            </a:r>
            <a:r>
              <a:rPr lang="en-US" sz="1700" i="1" dirty="0"/>
              <a:t> (</a:t>
            </a:r>
            <a:r>
              <a:rPr lang="en-US" sz="1700" b="1" i="1" dirty="0"/>
              <a:t>ISCA</a:t>
            </a:r>
            <a:r>
              <a:rPr lang="en-US" sz="1700" i="1" dirty="0"/>
              <a:t>)</a:t>
            </a:r>
            <a:r>
              <a:rPr lang="en-US" sz="1700" dirty="0"/>
              <a:t>, Phoenix, AZ, USA, June 2019.</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Lightning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(3 minutes)]</a:t>
            </a:r>
            <a:br>
              <a:rPr lang="en-US" sz="1700" dirty="0"/>
            </a:br>
            <a:r>
              <a:rPr lang="en-US" sz="1700" dirty="0"/>
              <a:t>[</a:t>
            </a:r>
            <a:r>
              <a:rPr lang="en-US" sz="1700" dirty="0">
                <a:hlinkClick r:id="rId11"/>
              </a:rPr>
              <a:t>Full Talk Video</a:t>
            </a:r>
            <a:r>
              <a:rPr lang="en-US" sz="1700" dirty="0"/>
              <a:t> (16 minutes)]</a:t>
            </a:r>
            <a:br>
              <a:rPr lang="en-US" sz="1700" dirty="0"/>
            </a:br>
            <a:r>
              <a:rPr lang="en-US" sz="1700" dirty="0"/>
              <a:t>[</a:t>
            </a:r>
            <a:r>
              <a:rPr lang="en-US" sz="1700" dirty="0">
                <a:hlinkClick r:id="rId12"/>
              </a:rPr>
              <a:t>Source Code for CROW</a:t>
            </a:r>
            <a:r>
              <a:rPr lang="en-US" sz="1700" dirty="0"/>
              <a:t> (Ramulator and Circuit Modeling)]</a:t>
            </a: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8100" y="4329801"/>
            <a:ext cx="9144000" cy="2217049"/>
          </a:xfrm>
          <a:prstGeom prst="rect">
            <a:avLst/>
          </a:prstGeom>
        </p:spPr>
      </p:pic>
    </p:spTree>
    <p:extLst>
      <p:ext uri="{BB962C8B-B14F-4D97-AF65-F5344CB8AC3E}">
        <p14:creationId xmlns:p14="http://schemas.microsoft.com/office/powerpoint/2010/main" val="3848425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03BB-C474-3743-9AED-4F8E5978E0F9}"/>
              </a:ext>
            </a:extLst>
          </p:cNvPr>
          <p:cNvSpPr>
            <a:spLocks noGrp="1"/>
          </p:cNvSpPr>
          <p:nvPr>
            <p:ph type="title"/>
          </p:nvPr>
        </p:nvSpPr>
        <p:spPr>
          <a:xfrm>
            <a:off x="228600" y="152400"/>
            <a:ext cx="8915400" cy="1066800"/>
          </a:xfrm>
        </p:spPr>
        <p:txBody>
          <a:bodyPr/>
          <a:lstStyle/>
          <a:p>
            <a:r>
              <a:rPr lang="en-US" sz="3600" dirty="0"/>
              <a:t>CLR-DRAM: Capacity-Latency Reconfigurability</a:t>
            </a:r>
          </a:p>
        </p:txBody>
      </p:sp>
      <p:sp>
        <p:nvSpPr>
          <p:cNvPr id="3" name="Content Placeholder 2">
            <a:extLst>
              <a:ext uri="{FF2B5EF4-FFF2-40B4-BE49-F238E27FC236}">
                <a16:creationId xmlns:a16="http://schemas.microsoft.com/office/drawing/2014/main" id="{46338C27-AA63-F346-9B31-7ED0FA9A86DD}"/>
              </a:ext>
            </a:extLst>
          </p:cNvPr>
          <p:cNvSpPr>
            <a:spLocks noGrp="1"/>
          </p:cNvSpPr>
          <p:nvPr>
            <p:ph idx="1"/>
          </p:nvPr>
        </p:nvSpPr>
        <p:spPr/>
        <p:txBody>
          <a:bodyPr/>
          <a:lstStyle/>
          <a:p>
            <a:r>
              <a:rPr lang="en-US" sz="2200" dirty="0" err="1"/>
              <a:t>Haocong</a:t>
            </a:r>
            <a:r>
              <a:rPr lang="en-US" sz="2200" dirty="0"/>
              <a:t> Luo, Taha </a:t>
            </a:r>
            <a:r>
              <a:rPr lang="en-US" sz="2200" dirty="0" err="1"/>
              <a:t>Shahroodi</a:t>
            </a:r>
            <a:r>
              <a:rPr lang="en-US" sz="2200" dirty="0"/>
              <a:t>, Hasan Hassan, Minesh Patel, A. </a:t>
            </a:r>
            <a:r>
              <a:rPr lang="en-US" sz="2200" dirty="0" err="1"/>
              <a:t>Giray</a:t>
            </a:r>
            <a:r>
              <a:rPr lang="en-US" sz="2200" dirty="0"/>
              <a:t> </a:t>
            </a:r>
            <a:r>
              <a:rPr lang="en-US" sz="2200" dirty="0" err="1"/>
              <a:t>Yaglikci</a:t>
            </a:r>
            <a:r>
              <a:rPr lang="en-US" sz="2200" dirty="0"/>
              <a:t>, Lois </a:t>
            </a:r>
            <a:r>
              <a:rPr lang="en-US" sz="2200" dirty="0" err="1"/>
              <a:t>Orosa</a:t>
            </a:r>
            <a:r>
              <a:rPr lang="en-US" sz="2200" dirty="0"/>
              <a:t>, Jisung Park, and Onur Mutlu,</a:t>
            </a:r>
            <a:br>
              <a:rPr lang="en-US" sz="2200" dirty="0"/>
            </a:br>
            <a:r>
              <a:rPr lang="en-US" sz="2200" b="1" dirty="0">
                <a:hlinkClick r:id="rId2"/>
              </a:rPr>
              <a:t>"CLR-DRAM: A Low-Cost DRAM Architecture Enabling Dynamic Capacity-Latency Trade-Off"</a:t>
            </a:r>
            <a:br>
              <a:rPr lang="en-US" sz="2200" dirty="0"/>
            </a:br>
            <a:r>
              <a:rPr lang="en-US" sz="2200" i="1" dirty="0"/>
              <a:t>Proceedings of the </a:t>
            </a:r>
            <a:r>
              <a:rPr lang="en-US" sz="2200" i="1" dirty="0">
                <a:hlinkClick r:id="rId3"/>
              </a:rPr>
              <a:t>47th International Symposium on Computer Architecture</a:t>
            </a:r>
            <a:r>
              <a:rPr lang="en-US" sz="2200" i="1" dirty="0"/>
              <a:t> (</a:t>
            </a:r>
            <a:r>
              <a:rPr lang="en-US" sz="2200" b="1" i="1" dirty="0"/>
              <a:t>ISCA</a:t>
            </a:r>
            <a:r>
              <a:rPr lang="en-US" sz="2200" i="1" dirty="0"/>
              <a:t>)</a:t>
            </a:r>
            <a:r>
              <a:rPr lang="en-US" sz="2200" dirty="0"/>
              <a:t>, Valencia, Spain, June 2020.</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a:t>
            </a:r>
            <a:br>
              <a:rPr lang="en-US" sz="2200" dirty="0"/>
            </a:br>
            <a:r>
              <a:rPr lang="en-US" sz="2200" dirty="0"/>
              <a:t>[</a:t>
            </a:r>
            <a:r>
              <a:rPr lang="en-US" sz="2200" dirty="0">
                <a:hlinkClick r:id="rId6"/>
              </a:rPr>
              <a:t>Lightning Talk Slides (pptx)</a:t>
            </a:r>
            <a:r>
              <a:rPr lang="en-US" sz="2200" dirty="0"/>
              <a:t> </a:t>
            </a:r>
            <a:r>
              <a:rPr lang="en-US" sz="2200" dirty="0">
                <a:hlinkClick r:id="rId7"/>
              </a:rPr>
              <a:t>(pdf)</a:t>
            </a:r>
            <a:r>
              <a:rPr lang="en-US" sz="2200" dirty="0"/>
              <a:t>]</a:t>
            </a:r>
            <a:br>
              <a:rPr lang="en-US" sz="2200" dirty="0"/>
            </a:br>
            <a:r>
              <a:rPr lang="en-US" sz="2200" dirty="0"/>
              <a:t>[</a:t>
            </a:r>
            <a:r>
              <a:rPr lang="en-US" sz="2200" dirty="0">
                <a:hlinkClick r:id="rId8"/>
              </a:rPr>
              <a:t>Talk Video</a:t>
            </a:r>
            <a:r>
              <a:rPr lang="en-US" sz="2200" dirty="0"/>
              <a:t> (20 minutes)]</a:t>
            </a:r>
            <a:br>
              <a:rPr lang="en-US" sz="2200" dirty="0"/>
            </a:br>
            <a:r>
              <a:rPr lang="en-US" sz="2200" dirty="0"/>
              <a:t>[</a:t>
            </a:r>
            <a:r>
              <a:rPr lang="en-US" sz="2200" dirty="0">
                <a:hlinkClick r:id="rId9"/>
              </a:rPr>
              <a:t>Lightning Talk Video</a:t>
            </a:r>
            <a:r>
              <a:rPr lang="en-US" sz="2200" dirty="0"/>
              <a:t> (3 minutes)]</a:t>
            </a:r>
          </a:p>
          <a:p>
            <a:pPr marL="0" indent="0">
              <a:buNone/>
            </a:pPr>
            <a:endParaRPr lang="en-US" sz="2200" dirty="0"/>
          </a:p>
        </p:txBody>
      </p:sp>
      <p:sp>
        <p:nvSpPr>
          <p:cNvPr id="4" name="Slide Number Placeholder 3">
            <a:extLst>
              <a:ext uri="{FF2B5EF4-FFF2-40B4-BE49-F238E27FC236}">
                <a16:creationId xmlns:a16="http://schemas.microsoft.com/office/drawing/2014/main" id="{BE9F525C-1573-0943-86E0-ACEB4B8A310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0F14FA1-CD5D-204C-A4F6-152CF334C6AE}"/>
              </a:ext>
            </a:extLst>
          </p:cNvPr>
          <p:cNvPicPr>
            <a:picLocks noChangeAspect="1"/>
          </p:cNvPicPr>
          <p:nvPr/>
        </p:nvPicPr>
        <p:blipFill>
          <a:blip r:embed="rId10"/>
          <a:stretch>
            <a:fillRect/>
          </a:stretch>
        </p:blipFill>
        <p:spPr>
          <a:xfrm>
            <a:off x="1330142" y="4692650"/>
            <a:ext cx="6489700" cy="1854200"/>
          </a:xfrm>
          <a:prstGeom prst="rect">
            <a:avLst/>
          </a:prstGeom>
        </p:spPr>
      </p:pic>
    </p:spTree>
    <p:extLst>
      <p:ext uri="{BB962C8B-B14F-4D97-AF65-F5344CB8AC3E}">
        <p14:creationId xmlns:p14="http://schemas.microsoft.com/office/powerpoint/2010/main" val="460942670"/>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pPr algn="ctr"/>
            <a:r>
              <a:rPr lang="en-US" sz="4000" dirty="0"/>
              <a:t>CLR-DRAM: Capacity-Latency Reconfigurable DRAM </a:t>
            </a:r>
            <a:r>
              <a:rPr lang="en-US" sz="3000" b="1" dirty="0"/>
              <a:t>[ISCA 2020]</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713360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rotWithShape="1">
          <a:blip r:embed="rId3" cstate="screen">
            <a:alphaModFix/>
            <a:extLst>
              <a:ext uri="{28A0092B-C50C-407E-A947-70E740481C1C}">
                <a14:useLocalDpi xmlns:a14="http://schemas.microsoft.com/office/drawing/2010/main"/>
              </a:ext>
            </a:extLst>
          </a:blip>
          <a:srcRect t="25649" b="27026"/>
          <a:stretch/>
        </p:blipFill>
        <p:spPr>
          <a:xfrm>
            <a:off x="6443436" y="5111650"/>
            <a:ext cx="2332391" cy="613200"/>
          </a:xfrm>
          <a:prstGeom prst="rect">
            <a:avLst/>
          </a:prstGeom>
          <a:noFill/>
          <a:ln>
            <a:noFill/>
          </a:ln>
        </p:spPr>
      </p:pic>
      <p:sp>
        <p:nvSpPr>
          <p:cNvPr id="60" name="Google Shape;60;p14"/>
          <p:cNvSpPr/>
          <p:nvPr/>
        </p:nvSpPr>
        <p:spPr>
          <a:xfrm>
            <a:off x="0" y="857250"/>
            <a:ext cx="9144000" cy="23073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14"/>
          <p:cNvSpPr txBox="1"/>
          <p:nvPr/>
        </p:nvSpPr>
        <p:spPr>
          <a:xfrm>
            <a:off x="156000" y="1138350"/>
            <a:ext cx="8988000" cy="2026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4100" b="1" i="0" u="none" strike="noStrike" kern="0" cap="none" spc="0" normalizeH="0" baseline="0" noProof="0">
                <a:ln>
                  <a:noFill/>
                </a:ln>
                <a:solidFill>
                  <a:srgbClr val="F3F3F3"/>
                </a:solidFill>
                <a:effectLst/>
                <a:uLnTx/>
                <a:uFillTx/>
                <a:latin typeface="Cambria"/>
                <a:ea typeface="Cambria"/>
                <a:cs typeface="Cambria"/>
                <a:sym typeface="Cambria"/>
              </a:rPr>
              <a:t>CLR-DRAM:</a:t>
            </a:r>
            <a:endParaRPr kumimoji="0" sz="4100" b="1" i="0" u="none" strike="noStrike" kern="0" cap="none" spc="0" normalizeH="0" baseline="0" noProof="0">
              <a:ln>
                <a:noFill/>
              </a:ln>
              <a:solidFill>
                <a:srgbClr val="F3F3F3"/>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3000" b="1" i="0" u="none" strike="noStrike" kern="0" cap="none" spc="0" normalizeH="0" baseline="0" noProof="0">
                <a:ln>
                  <a:noFill/>
                </a:ln>
                <a:solidFill>
                  <a:srgbClr val="F3F3F3"/>
                </a:solidFill>
                <a:effectLst/>
                <a:uLnTx/>
                <a:uFillTx/>
                <a:latin typeface="Cambria"/>
                <a:ea typeface="Cambria"/>
                <a:cs typeface="Cambria"/>
                <a:sym typeface="Cambria"/>
              </a:rPr>
              <a:t> A Low-Cost DRAM Architecture</a:t>
            </a:r>
            <a:endParaRPr kumimoji="0" sz="3000" b="1" i="0" u="none" strike="noStrike" kern="0" cap="none" spc="0" normalizeH="0" baseline="0" noProof="0">
              <a:ln>
                <a:noFill/>
              </a:ln>
              <a:solidFill>
                <a:srgbClr val="F3F3F3"/>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3000" b="1" i="0" u="none" strike="noStrike" kern="0" cap="none" spc="0" normalizeH="0" baseline="0" noProof="0">
                <a:ln>
                  <a:noFill/>
                </a:ln>
                <a:solidFill>
                  <a:srgbClr val="F3F3F3"/>
                </a:solidFill>
                <a:effectLst/>
                <a:uLnTx/>
                <a:uFillTx/>
                <a:latin typeface="Cambria"/>
                <a:ea typeface="Cambria"/>
                <a:cs typeface="Cambria"/>
                <a:sym typeface="Cambria"/>
              </a:rPr>
              <a:t>Enabling Dynamic Capacity-Latency Trade-off</a:t>
            </a:r>
            <a:endParaRPr kumimoji="0" sz="3000" b="1" i="0" u="none" strike="noStrike" kern="0" cap="none" spc="0" normalizeH="0" baseline="0" noProof="0">
              <a:ln>
                <a:noFill/>
              </a:ln>
              <a:solidFill>
                <a:srgbClr val="F3F3F3"/>
              </a:solidFill>
              <a:effectLst/>
              <a:uLnTx/>
              <a:uFillTx/>
              <a:latin typeface="Cambria"/>
              <a:ea typeface="Cambria"/>
              <a:cs typeface="Cambria"/>
              <a:sym typeface="Cambria"/>
            </a:endParaRPr>
          </a:p>
        </p:txBody>
      </p:sp>
      <p:pic>
        <p:nvPicPr>
          <p:cNvPr id="62" name="Google Shape;62;p14" descr="http://www.euroc-project.eu/fileadmin/imgEuroc/eurocConsortiumLogos/ethLogo.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9029" y="5172006"/>
            <a:ext cx="2397511" cy="492491"/>
          </a:xfrm>
          <a:prstGeom prst="rect">
            <a:avLst/>
          </a:prstGeom>
          <a:noFill/>
          <a:ln>
            <a:noFill/>
          </a:ln>
        </p:spPr>
      </p:pic>
      <p:sp>
        <p:nvSpPr>
          <p:cNvPr id="63" name="Google Shape;63;p14"/>
          <p:cNvSpPr txBox="1"/>
          <p:nvPr/>
        </p:nvSpPr>
        <p:spPr>
          <a:xfrm>
            <a:off x="228600" y="3684925"/>
            <a:ext cx="8686800" cy="915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 sz="2000" b="1" i="0" u="sng" strike="noStrike" kern="0" cap="none" spc="0" normalizeH="0" baseline="0" noProof="0">
                <a:ln>
                  <a:noFill/>
                </a:ln>
                <a:solidFill>
                  <a:srgbClr val="000000"/>
                </a:solidFill>
                <a:effectLst/>
                <a:uLnTx/>
                <a:uFillTx/>
                <a:latin typeface="Cambria"/>
                <a:ea typeface="Cambria"/>
                <a:cs typeface="Cambria"/>
                <a:sym typeface="Cambria"/>
              </a:rPr>
              <a:t>Haocong Luo</a:t>
            </a: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   Taha Shahroodi   Hasan Hassan   Minesh Patel     </a:t>
            </a:r>
            <a:endParaRPr kumimoji="0" sz="2000" b="1"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A. Giray Yaglıkçı</a:t>
            </a:r>
            <a:r>
              <a:rPr kumimoji="0" lang="en" sz="600" b="0" i="0" u="none" strike="noStrike" kern="0" cap="none" spc="0" normalizeH="0" baseline="0" noProof="0">
                <a:ln>
                  <a:noFill/>
                </a:ln>
                <a:solidFill>
                  <a:srgbClr val="000000"/>
                </a:solidFill>
                <a:effectLst/>
                <a:uLnTx/>
                <a:uFillTx/>
                <a:latin typeface="Arial"/>
                <a:ea typeface="+mn-ea"/>
                <a:cs typeface="Arial"/>
                <a:sym typeface="Arial"/>
              </a:rPr>
              <a:t> </a:t>
            </a:r>
            <a:r>
              <a:rPr kumimoji="0" lang="en" sz="2000" b="0" i="0" u="none" strike="noStrike" kern="0" cap="none" spc="0" normalizeH="0" baseline="0" noProof="0">
                <a:ln>
                  <a:noFill/>
                </a:ln>
                <a:solidFill>
                  <a:srgbClr val="000000"/>
                </a:solidFill>
                <a:effectLst/>
                <a:uLnTx/>
                <a:uFillTx/>
                <a:latin typeface="Arial"/>
                <a:ea typeface="+mn-ea"/>
                <a:cs typeface="Arial"/>
                <a:sym typeface="Arial"/>
              </a:rPr>
              <a:t>  </a:t>
            </a: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Lois Orosa   Jisung Park  Onur Mutlu </a:t>
            </a:r>
            <a:endParaRPr kumimoji="0" sz="2000" b="0" i="0" u="none" strike="noStrike" kern="0" cap="none" spc="0" normalizeH="0" baseline="0" noProof="0">
              <a:ln>
                <a:noFill/>
              </a:ln>
              <a:solidFill>
                <a:srgbClr val="000000"/>
              </a:solidFill>
              <a:effectLst/>
              <a:uLnTx/>
              <a:uFillTx/>
              <a:latin typeface="Cambria"/>
              <a:ea typeface="Cambria"/>
              <a:cs typeface="Cambria"/>
              <a:sym typeface="Cambria"/>
            </a:endParaRPr>
          </a:p>
        </p:txBody>
      </p:sp>
      <p:pic>
        <p:nvPicPr>
          <p:cNvPr id="64" name="Google Shape;64;p1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607663" y="5111651"/>
            <a:ext cx="1928674" cy="766375"/>
          </a:xfrm>
          <a:prstGeom prst="rect">
            <a:avLst/>
          </a:prstGeom>
          <a:noFill/>
          <a:ln>
            <a:noFill/>
          </a:ln>
        </p:spPr>
      </p:pic>
    </p:spTree>
    <p:extLst>
      <p:ext uri="{BB962C8B-B14F-4D97-AF65-F5344CB8AC3E}">
        <p14:creationId xmlns:p14="http://schemas.microsoft.com/office/powerpoint/2010/main" val="3937703091"/>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15"/>
          <p:cNvSpPr txBox="1"/>
          <p:nvPr/>
        </p:nvSpPr>
        <p:spPr>
          <a:xfrm>
            <a:off x="103900" y="935250"/>
            <a:ext cx="34344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Motivation &amp; Goal</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71" name="Google Shape;71;p15"/>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306</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72" name="Google Shape;72;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73" name="Google Shape;73;p15"/>
          <p:cNvSpPr txBox="1"/>
          <p:nvPr/>
        </p:nvSpPr>
        <p:spPr>
          <a:xfrm>
            <a:off x="76200" y="1475500"/>
            <a:ext cx="8572200" cy="1689000"/>
          </a:xfrm>
          <a:prstGeom prst="rect">
            <a:avLst/>
          </a:prstGeom>
          <a:noFill/>
          <a:ln>
            <a:noFill/>
          </a:ln>
        </p:spPr>
        <p:txBody>
          <a:bodyPr spcFirstLastPara="1" wrap="square" lIns="91425" tIns="45700" rIns="91425" bIns="45700" anchor="t" anchorCtr="0">
            <a:noAutofit/>
          </a:bodyPr>
          <a:lstStyle/>
          <a:p>
            <a:pPr marL="342900" marR="0" lvl="0" indent="-228600" algn="l" defTabSz="914400" rtl="0" eaLnBrk="1" fontAlgn="auto" latinLnBrk="0" hangingPunct="1">
              <a:lnSpc>
                <a:spcPct val="115000"/>
              </a:lnSpc>
              <a:spcBef>
                <a:spcPts val="0"/>
              </a:spcBef>
              <a:spcAft>
                <a:spcPts val="0"/>
              </a:spcAft>
              <a:buClr>
                <a:srgbClr val="000000"/>
              </a:buClr>
              <a:buSzPts val="1800"/>
              <a:buFont typeface="Arial"/>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Workloads and systems have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varying</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main memory capacity and latency demands.</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342900" marR="0" lvl="0" indent="-2286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Existing commodity DRAM makes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static</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capacity-latency trade-off at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design time</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457200" marR="0" lvl="0" indent="0" algn="l" defTabSz="914400" rtl="0" eaLnBrk="1" fontAlgn="auto" latinLnBrk="0" hangingPunct="1">
              <a:lnSpc>
                <a:spcPct val="115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342900" marR="0" lvl="0" indent="-228600" algn="l" defTabSz="914400" rtl="0" eaLnBrk="1" fontAlgn="auto" latinLnBrk="0" hangingPunct="1">
              <a:lnSpc>
                <a:spcPct val="115000"/>
              </a:lnSpc>
              <a:spcBef>
                <a:spcPts val="0"/>
              </a:spcBef>
              <a:spcAft>
                <a:spcPts val="0"/>
              </a:spcAft>
              <a:buClr>
                <a:srgbClr val="980000"/>
              </a:buClr>
              <a:buSzPts val="1800"/>
              <a:buFont typeface="Cambria"/>
              <a:buChar char="●"/>
              <a:tabLst/>
              <a:defRPr/>
            </a:pP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Systems miss opportunities to improve performance by adapting to changes in main memory capacity and latency demands.</a:t>
            </a:r>
            <a:endParaRPr kumimoji="0" sz="1800" b="0" i="0" u="none" strike="noStrike" kern="0" cap="none" spc="0" normalizeH="0" baseline="0" noProof="0">
              <a:ln>
                <a:noFill/>
              </a:ln>
              <a:solidFill>
                <a:srgbClr val="980000"/>
              </a:solidFill>
              <a:effectLst/>
              <a:uLnTx/>
              <a:uFillTx/>
              <a:latin typeface="Cambria"/>
              <a:ea typeface="Cambria"/>
              <a:cs typeface="Cambria"/>
              <a:sym typeface="Cambria"/>
            </a:endParaRPr>
          </a:p>
        </p:txBody>
      </p:sp>
      <p:sp>
        <p:nvSpPr>
          <p:cNvPr id="74" name="Google Shape;74;p15"/>
          <p:cNvSpPr txBox="1"/>
          <p:nvPr/>
        </p:nvSpPr>
        <p:spPr>
          <a:xfrm>
            <a:off x="0" y="3532901"/>
            <a:ext cx="9068100" cy="744600"/>
          </a:xfrm>
          <a:prstGeom prst="rect">
            <a:avLst/>
          </a:prstGeom>
          <a:noFill/>
          <a:ln>
            <a:noFill/>
          </a:ln>
        </p:spPr>
        <p:txBody>
          <a:bodyPr spcFirstLastPara="1" wrap="square" lIns="91425" tIns="45700" rIns="91425" bIns="45700" anchor="t" anchorCtr="0">
            <a:noAutofit/>
          </a:bodyPr>
          <a:lstStyle/>
          <a:p>
            <a:pPr marL="342900" marR="0" lvl="0" indent="-228600" algn="l" defTabSz="914400" rtl="0" eaLnBrk="1" fontAlgn="auto" latinLnBrk="0" hangingPunct="1">
              <a:lnSpc>
                <a:spcPct val="100000"/>
              </a:lnSpc>
              <a:spcBef>
                <a:spcPts val="0"/>
              </a:spcBef>
              <a:spcAft>
                <a:spcPts val="0"/>
              </a:spcAft>
              <a:buClr>
                <a:srgbClr val="38761D"/>
              </a:buClr>
              <a:buSzPts val="1800"/>
              <a:buFont typeface="Arial"/>
              <a:buChar char="●"/>
              <a:tabLst/>
              <a:defRPr/>
            </a:pPr>
            <a:r>
              <a:rPr kumimoji="0" lang="en" sz="1800" b="1" i="0" u="sng" strike="noStrike" kern="0" cap="none" spc="0" normalizeH="0" baseline="0" noProof="0">
                <a:ln>
                  <a:noFill/>
                </a:ln>
                <a:solidFill>
                  <a:srgbClr val="38761D"/>
                </a:solidFill>
                <a:effectLst/>
                <a:uLnTx/>
                <a:uFillTx/>
                <a:latin typeface="Cambria"/>
                <a:ea typeface="Cambria"/>
                <a:cs typeface="Cambria"/>
                <a:sym typeface="Cambria"/>
              </a:rPr>
              <a:t>Goal</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Design a low-cost DRAM architecture that can be </a:t>
            </a:r>
            <a:r>
              <a:rPr kumimoji="0" lang="en" sz="1800" b="0" i="0" u="none" strike="noStrike" kern="0" cap="none" spc="0" normalizeH="0" baseline="0" noProof="0">
                <a:ln>
                  <a:noFill/>
                </a:ln>
                <a:solidFill>
                  <a:srgbClr val="558B3D"/>
                </a:solidFill>
                <a:effectLst/>
                <a:uLnTx/>
                <a:uFillTx/>
                <a:latin typeface="Cambria"/>
                <a:ea typeface="Cambria"/>
                <a:cs typeface="Cambria"/>
                <a:sym typeface="Cambria"/>
              </a:rPr>
              <a:t>dynamically</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configured to have high capacity or low latency at a fine granularity (i.e., at the granularity of a row).</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457200" algn="l" defTabSz="914400" rtl="0" eaLnBrk="1" fontAlgn="auto" latinLnBrk="0" hangingPunct="1">
              <a:lnSpc>
                <a:spcPct val="100000"/>
              </a:lnSpc>
              <a:spcBef>
                <a:spcPts val="0"/>
              </a:spcBef>
              <a:spcAft>
                <a:spcPts val="0"/>
              </a:spcAft>
              <a:buClr>
                <a:srgbClr val="000000"/>
              </a:buClr>
              <a:buSzTx/>
              <a:buFontTx/>
              <a:buNone/>
              <a:tabLst/>
              <a:defRPr/>
            </a:pPr>
            <a:endParaRPr kumimoji="0" sz="3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75" name="Google Shape;75;p15"/>
          <p:cNvGrpSpPr/>
          <p:nvPr/>
        </p:nvGrpSpPr>
        <p:grpSpPr>
          <a:xfrm>
            <a:off x="1398884" y="4125077"/>
            <a:ext cx="6343981" cy="1609935"/>
            <a:chOff x="1398883" y="3267826"/>
            <a:chExt cx="6343981" cy="1609935"/>
          </a:xfrm>
        </p:grpSpPr>
        <p:grpSp>
          <p:nvGrpSpPr>
            <p:cNvPr id="76" name="Google Shape;76;p15"/>
            <p:cNvGrpSpPr/>
            <p:nvPr/>
          </p:nvGrpSpPr>
          <p:grpSpPr>
            <a:xfrm>
              <a:off x="1398883" y="3883501"/>
              <a:ext cx="2329539" cy="661146"/>
              <a:chOff x="713125" y="3196450"/>
              <a:chExt cx="2901045" cy="823344"/>
            </a:xfrm>
          </p:grpSpPr>
          <p:sp>
            <p:nvSpPr>
              <p:cNvPr id="77" name="Google Shape;77;p15"/>
              <p:cNvSpPr/>
              <p:nvPr/>
            </p:nvSpPr>
            <p:spPr>
              <a:xfrm>
                <a:off x="713125" y="3196450"/>
                <a:ext cx="2901000" cy="393600"/>
              </a:xfrm>
              <a:prstGeom prst="rect">
                <a:avLst/>
              </a:prstGeom>
              <a:solidFill>
                <a:srgbClr val="1C4587"/>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FFFFFF"/>
                    </a:solidFill>
                    <a:effectLst/>
                    <a:uLnTx/>
                    <a:uFillTx/>
                    <a:latin typeface="Cambria"/>
                    <a:ea typeface="Cambria"/>
                    <a:cs typeface="Cambria"/>
                    <a:sym typeface="Cambria"/>
                  </a:rPr>
                  <a:t>DRAM Row </a:t>
                </a:r>
                <a:r>
                  <a:rPr kumimoji="0" lang="en" sz="1400" b="1" i="1" u="none" strike="noStrike" kern="0" cap="none" spc="0" normalizeH="0" baseline="0" noProof="0">
                    <a:ln>
                      <a:noFill/>
                    </a:ln>
                    <a:solidFill>
                      <a:srgbClr val="FFFFFF"/>
                    </a:solidFill>
                    <a:effectLst/>
                    <a:uLnTx/>
                    <a:uFillTx/>
                    <a:latin typeface="Cambria"/>
                    <a:ea typeface="Cambria"/>
                    <a:cs typeface="Cambria"/>
                    <a:sym typeface="Cambria"/>
                  </a:rPr>
                  <a:t>X</a:t>
                </a:r>
                <a:endParaRPr kumimoji="0" sz="1400" b="1" i="1"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78" name="Google Shape;78;p15"/>
              <p:cNvSpPr txBox="1"/>
              <p:nvPr/>
            </p:nvSpPr>
            <p:spPr>
              <a:xfrm>
                <a:off x="815170" y="3535894"/>
                <a:ext cx="2799000" cy="48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000000"/>
                    </a:solidFill>
                    <a:effectLst/>
                    <a:uLnTx/>
                    <a:uFillTx/>
                    <a:latin typeface="Cambria"/>
                    <a:ea typeface="Cambria"/>
                    <a:cs typeface="Cambria"/>
                    <a:sym typeface="Cambria"/>
                  </a:rPr>
                  <a:t>High Storage Capacity</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9" name="Google Shape;79;p15"/>
            <p:cNvGrpSpPr/>
            <p:nvPr/>
          </p:nvGrpSpPr>
          <p:grpSpPr>
            <a:xfrm>
              <a:off x="5413361" y="3878643"/>
              <a:ext cx="2329503" cy="666008"/>
              <a:chOff x="5712475" y="3190400"/>
              <a:chExt cx="2901000" cy="829400"/>
            </a:xfrm>
          </p:grpSpPr>
          <p:sp>
            <p:nvSpPr>
              <p:cNvPr id="80" name="Google Shape;80;p15"/>
              <p:cNvSpPr/>
              <p:nvPr/>
            </p:nvSpPr>
            <p:spPr>
              <a:xfrm>
                <a:off x="5712475" y="3190400"/>
                <a:ext cx="2901000" cy="393600"/>
              </a:xfrm>
              <a:prstGeom prst="rect">
                <a:avLst/>
              </a:prstGeom>
              <a:solidFill>
                <a:srgbClr val="1C4587"/>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FFFFFF"/>
                    </a:solidFill>
                    <a:effectLst/>
                    <a:uLnTx/>
                    <a:uFillTx/>
                    <a:latin typeface="Cambria"/>
                    <a:ea typeface="Cambria"/>
                    <a:cs typeface="Cambria"/>
                    <a:sym typeface="Cambria"/>
                  </a:rPr>
                  <a:t>DRAM Row </a:t>
                </a:r>
                <a:r>
                  <a:rPr kumimoji="0" lang="en" sz="1400" b="1" i="1" u="none" strike="noStrike" kern="0" cap="none" spc="0" normalizeH="0" baseline="0" noProof="0">
                    <a:ln>
                      <a:noFill/>
                    </a:ln>
                    <a:solidFill>
                      <a:srgbClr val="FFFFFF"/>
                    </a:solidFill>
                    <a:effectLst/>
                    <a:uLnTx/>
                    <a:uFillTx/>
                    <a:latin typeface="Cambria"/>
                    <a:ea typeface="Cambria"/>
                    <a:cs typeface="Cambria"/>
                    <a:sym typeface="Cambria"/>
                  </a:rPr>
                  <a:t>X</a:t>
                </a:r>
                <a:endParaRPr kumimoji="0" sz="1400" b="1" i="1"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81" name="Google Shape;81;p15"/>
              <p:cNvSpPr txBox="1"/>
              <p:nvPr/>
            </p:nvSpPr>
            <p:spPr>
              <a:xfrm>
                <a:off x="5795500" y="3535900"/>
                <a:ext cx="2736900" cy="48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000000"/>
                    </a:solidFill>
                    <a:effectLst/>
                    <a:uLnTx/>
                    <a:uFillTx/>
                    <a:latin typeface="Cambria"/>
                    <a:ea typeface="Cambria"/>
                    <a:cs typeface="Cambria"/>
                    <a:sym typeface="Cambria"/>
                  </a:rPr>
                  <a:t>Low Latency</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 name="Google Shape;82;p15"/>
            <p:cNvGrpSpPr/>
            <p:nvPr/>
          </p:nvGrpSpPr>
          <p:grpSpPr>
            <a:xfrm>
              <a:off x="3943238" y="3267826"/>
              <a:ext cx="1139788" cy="1609935"/>
              <a:chOff x="3881688" y="2429731"/>
              <a:chExt cx="1419413" cy="2004900"/>
            </a:xfrm>
          </p:grpSpPr>
          <p:sp>
            <p:nvSpPr>
              <p:cNvPr id="83" name="Google Shape;83;p15"/>
              <p:cNvSpPr/>
              <p:nvPr/>
            </p:nvSpPr>
            <p:spPr>
              <a:xfrm rot="2700000">
                <a:off x="4212307" y="2616538"/>
                <a:ext cx="901985" cy="901985"/>
              </a:xfrm>
              <a:prstGeom prst="bentArrow">
                <a:avLst>
                  <a:gd name="adj1" fmla="val 25000"/>
                  <a:gd name="adj2" fmla="val 25000"/>
                  <a:gd name="adj3" fmla="val 25000"/>
                  <a:gd name="adj4" fmla="val 4375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15"/>
              <p:cNvSpPr/>
              <p:nvPr/>
            </p:nvSpPr>
            <p:spPr>
              <a:xfrm rot="-8100000">
                <a:off x="4068495" y="3345838"/>
                <a:ext cx="901985" cy="901985"/>
              </a:xfrm>
              <a:prstGeom prst="bentArrow">
                <a:avLst>
                  <a:gd name="adj1" fmla="val 25000"/>
                  <a:gd name="adj2" fmla="val 25000"/>
                  <a:gd name="adj3" fmla="val 25000"/>
                  <a:gd name="adj4" fmla="val 4375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10502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animEffect transition="in" filter="fade">
                                      <p:cBhvr>
                                        <p:cTn id="7" dur="1000"/>
                                        <p:tgtEl>
                                          <p:spTgt spid="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
                                            <p:txEl>
                                              <p:pRg st="1" end="1"/>
                                            </p:txEl>
                                          </p:spTgt>
                                        </p:tgtEl>
                                        <p:attrNameLst>
                                          <p:attrName>style.visibility</p:attrName>
                                        </p:attrNameLst>
                                      </p:cBhvr>
                                      <p:to>
                                        <p:strVal val="visible"/>
                                      </p:to>
                                    </p:set>
                                    <p:animEffect transition="in" filter="fade">
                                      <p:cBhvr>
                                        <p:cTn id="12" dur="1000"/>
                                        <p:tgtEl>
                                          <p:spTgt spid="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
                                            <p:txEl>
                                              <p:pRg st="3" end="3"/>
                                            </p:txEl>
                                          </p:spTgt>
                                        </p:tgtEl>
                                        <p:attrNameLst>
                                          <p:attrName>style.visibility</p:attrName>
                                        </p:attrNameLst>
                                      </p:cBhvr>
                                      <p:to>
                                        <p:strVal val="visible"/>
                                      </p:to>
                                    </p:set>
                                    <p:animEffect transition="in" filter="fade">
                                      <p:cBhvr>
                                        <p:cTn id="17" dur="1000"/>
                                        <p:tgtEl>
                                          <p:spTgt spid="7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1000"/>
                                        <p:tgtEl>
                                          <p:spTgt spid="7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16"/>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CLR-DRAM (</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C</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apacity-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L</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atency-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R</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econfigurable DRAM)</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91" name="Google Shape;91;p16"/>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307</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92" name="Google Shape;92;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93" name="Google Shape;93;p16"/>
          <p:cNvSpPr txBox="1"/>
          <p:nvPr/>
        </p:nvSpPr>
        <p:spPr>
          <a:xfrm>
            <a:off x="166250" y="1443475"/>
            <a:ext cx="8507700" cy="1116300"/>
          </a:xfrm>
          <a:prstGeom prst="rect">
            <a:avLst/>
          </a:prstGeom>
          <a:noFill/>
          <a:ln>
            <a:noFill/>
          </a:ln>
        </p:spPr>
        <p:txBody>
          <a:bodyPr spcFirstLastPara="1" wrap="square" lIns="91425" tIns="91425" rIns="91425" bIns="91425" anchor="t" anchorCtr="0">
            <a:noAutofit/>
          </a:bodyPr>
          <a:lstStyle/>
          <a:p>
            <a:pPr marL="274320" marR="0" lvl="0" indent="-236220" algn="l" defTabSz="914400" rtl="0" eaLnBrk="1" fontAlgn="auto" latinLnBrk="0" hangingPunct="1">
              <a:lnSpc>
                <a:spcPct val="100000"/>
              </a:lnSpc>
              <a:spcBef>
                <a:spcPts val="0"/>
              </a:spcBef>
              <a:spcAft>
                <a:spcPts val="0"/>
              </a:spcAft>
              <a:buClr>
                <a:srgbClr val="1C4587"/>
              </a:buClr>
              <a:buSzPts val="1600"/>
              <a:buFont typeface="Cambria"/>
              <a:buChar char="●"/>
              <a:tabLst/>
              <a:defRPr/>
            </a:pPr>
            <a:r>
              <a:rPr kumimoji="0" lang="en" sz="1600" b="1" i="0" u="none" strike="noStrike" kern="0" cap="none" spc="0" normalizeH="0" baseline="0" noProof="0">
                <a:ln>
                  <a:noFill/>
                </a:ln>
                <a:solidFill>
                  <a:srgbClr val="1C4587"/>
                </a:solidFill>
                <a:effectLst/>
                <a:uLnTx/>
                <a:uFillTx/>
                <a:latin typeface="Cambria"/>
                <a:ea typeface="Cambria"/>
                <a:cs typeface="Cambria"/>
                <a:sym typeface="Cambria"/>
              </a:rPr>
              <a:t>CLR-DRAM (Capacity-Latency-Reconfigurable DRAM)</a:t>
            </a:r>
            <a:r>
              <a:rPr kumimoji="0" lang="en" sz="1600" b="0" i="0" u="none" strike="noStrike" kern="0" cap="none" spc="0" normalizeH="0" baseline="0" noProof="0">
                <a:ln>
                  <a:noFill/>
                </a:ln>
                <a:solidFill>
                  <a:srgbClr val="1C4587"/>
                </a:solidFill>
                <a:effectLst/>
                <a:uLnTx/>
                <a:uFillTx/>
                <a:latin typeface="Cambria"/>
                <a:ea typeface="Cambria"/>
                <a:cs typeface="Cambria"/>
                <a:sym typeface="Cambria"/>
              </a:rPr>
              <a:t>:</a:t>
            </a:r>
            <a:endParaRPr kumimoji="0" sz="1600" b="0" i="0" u="none" strike="noStrike" kern="0" cap="none" spc="0" normalizeH="0" baseline="0" noProof="0">
              <a:ln>
                <a:noFill/>
              </a:ln>
              <a:solidFill>
                <a:srgbClr val="1C4587"/>
              </a:solidFill>
              <a:effectLst/>
              <a:uLnTx/>
              <a:uFillTx/>
              <a:latin typeface="Cambria"/>
              <a:ea typeface="Cambria"/>
              <a:cs typeface="Cambria"/>
              <a:sym typeface="Cambria"/>
            </a:endParaRPr>
          </a:p>
          <a:p>
            <a:pPr marL="628650" marR="0" lvl="1" indent="-330200" algn="l" defTabSz="914400" rtl="0" eaLnBrk="1" fontAlgn="auto" latinLnBrk="0" hangingPunct="1">
              <a:lnSpc>
                <a:spcPct val="100000"/>
              </a:lnSpc>
              <a:spcBef>
                <a:spcPts val="0"/>
              </a:spcBef>
              <a:spcAft>
                <a:spcPts val="0"/>
              </a:spcAft>
              <a:buClr>
                <a:srgbClr val="1C4587"/>
              </a:buClr>
              <a:buSzPts val="1600"/>
              <a:buFont typeface="Cambria"/>
              <a:buChar char="○"/>
              <a:tabLst/>
              <a:defRPr/>
            </a:pP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A </a:t>
            </a:r>
            <a:r>
              <a:rPr kumimoji="0" lang="en" sz="1600" b="0" i="0" u="none" strike="noStrike" kern="0" cap="none" spc="0" normalizeH="0" baseline="0" noProof="0">
                <a:ln>
                  <a:noFill/>
                </a:ln>
                <a:solidFill>
                  <a:srgbClr val="34A853"/>
                </a:solidFill>
                <a:effectLst/>
                <a:uLnTx/>
                <a:uFillTx/>
                <a:latin typeface="Cambria"/>
                <a:ea typeface="Cambria"/>
                <a:cs typeface="Cambria"/>
                <a:sym typeface="Cambria"/>
              </a:rPr>
              <a:t>low cost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DRAM architecture that enables a single DRAM row to </a:t>
            </a:r>
            <a:r>
              <a:rPr kumimoji="0" lang="en" sz="1600" b="0" i="1" u="none" strike="noStrike" kern="0" cap="none" spc="0" normalizeH="0" baseline="0" noProof="0">
                <a:ln>
                  <a:noFill/>
                </a:ln>
                <a:solidFill>
                  <a:srgbClr val="0070C0"/>
                </a:solidFill>
                <a:effectLst/>
                <a:uLnTx/>
                <a:uFillTx/>
                <a:latin typeface="Cambria"/>
                <a:ea typeface="Cambria"/>
                <a:cs typeface="Cambria"/>
                <a:sym typeface="Cambria"/>
              </a:rPr>
              <a:t>dynamically</a:t>
            </a:r>
            <a:r>
              <a:rPr kumimoji="0" lang="en" sz="1600" b="0" i="0" u="none" strike="noStrike" kern="0" cap="none" spc="0" normalizeH="0" baseline="0" noProof="0">
                <a:ln>
                  <a:noFill/>
                </a:ln>
                <a:solidFill>
                  <a:srgbClr val="0070C0"/>
                </a:solidFill>
                <a:effectLst/>
                <a:uLnTx/>
                <a:uFillTx/>
                <a:latin typeface="Cambria"/>
                <a:ea typeface="Cambria"/>
                <a:cs typeface="Cambria"/>
                <a:sym typeface="Cambria"/>
              </a:rPr>
              <a: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switch between </a:t>
            </a:r>
            <a:r>
              <a:rPr kumimoji="0" lang="en" sz="1600" b="1" i="0" u="none" strike="noStrike" kern="0" cap="none" spc="0" normalizeH="0" baseline="0" noProof="0">
                <a:ln>
                  <a:noFill/>
                </a:ln>
                <a:solidFill>
                  <a:srgbClr val="0070C0"/>
                </a:solidFill>
                <a:effectLst/>
                <a:uLnTx/>
                <a:uFillTx/>
                <a:latin typeface="Cambria"/>
                <a:ea typeface="Cambria"/>
                <a:cs typeface="Cambria"/>
                <a:sym typeface="Cambria"/>
              </a:rPr>
              <a:t>max-capacity mode</a:t>
            </a:r>
            <a:r>
              <a:rPr kumimoji="0" lang="en" sz="1600" b="1" i="0" u="none" strike="noStrike" kern="0" cap="none" spc="0" normalizeH="0" baseline="0" noProof="0">
                <a:ln>
                  <a:noFill/>
                </a:ln>
                <a:solidFill>
                  <a:srgbClr val="000000"/>
                </a:solidFill>
                <a:effectLst/>
                <a:uLnTx/>
                <a:uFillTx/>
                <a:latin typeface="Cambria"/>
                <a:ea typeface="Cambria"/>
                <a:cs typeface="Cambria"/>
                <a:sym typeface="Cambria"/>
              </a:rPr>
              <a: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or</a:t>
            </a:r>
            <a:r>
              <a:rPr kumimoji="0" lang="en" sz="1600" b="1" i="0" u="none" strike="noStrike" kern="0" cap="none" spc="0" normalizeH="0" baseline="0" noProof="0">
                <a:ln>
                  <a:noFill/>
                </a:ln>
                <a:solidFill>
                  <a:srgbClr val="000000"/>
                </a:solidFill>
                <a:effectLst/>
                <a:uLnTx/>
                <a:uFillTx/>
                <a:latin typeface="Cambria"/>
                <a:ea typeface="Cambria"/>
                <a:cs typeface="Cambria"/>
                <a:sym typeface="Cambria"/>
              </a:rPr>
              <a:t> </a:t>
            </a:r>
            <a:r>
              <a:rPr kumimoji="0" lang="en" sz="1600" b="1" i="0" u="none" strike="noStrike" kern="0" cap="none" spc="0" normalizeH="0" baseline="0" noProof="0">
                <a:ln>
                  <a:noFill/>
                </a:ln>
                <a:solidFill>
                  <a:srgbClr val="0070C0"/>
                </a:solidFill>
                <a:effectLst/>
                <a:uLnTx/>
                <a:uFillTx/>
                <a:latin typeface="Cambria"/>
                <a:ea typeface="Cambria"/>
                <a:cs typeface="Cambria"/>
                <a:sym typeface="Cambria"/>
              </a:rPr>
              <a:t>high-performance mode</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600" b="0"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94" name="Google Shape;94;p16"/>
          <p:cNvSpPr txBox="1"/>
          <p:nvPr/>
        </p:nvSpPr>
        <p:spPr>
          <a:xfrm>
            <a:off x="166250" y="2255525"/>
            <a:ext cx="8507700" cy="1116300"/>
          </a:xfrm>
          <a:prstGeom prst="rect">
            <a:avLst/>
          </a:prstGeom>
          <a:noFill/>
          <a:ln>
            <a:noFill/>
          </a:ln>
        </p:spPr>
        <p:txBody>
          <a:bodyPr spcFirstLastPara="1" wrap="square" lIns="91425" tIns="91425" rIns="91425" bIns="91425" anchor="t" anchorCtr="0">
            <a:noAutofit/>
          </a:bodyPr>
          <a:lstStyle/>
          <a:p>
            <a:pPr marL="274320" marR="0" lvl="0" indent="-236220" algn="l" defTabSz="914400" rtl="0" eaLnBrk="1" fontAlgn="auto" latinLnBrk="0" hangingPunct="1">
              <a:lnSpc>
                <a:spcPct val="100000"/>
              </a:lnSpc>
              <a:spcBef>
                <a:spcPts val="0"/>
              </a:spcBef>
              <a:spcAft>
                <a:spcPts val="0"/>
              </a:spcAft>
              <a:buClr>
                <a:srgbClr val="980000"/>
              </a:buClr>
              <a:buSzPts val="1600"/>
              <a:buFont typeface="Cambria"/>
              <a:buChar char="●"/>
              <a:tabLst/>
              <a:defRPr/>
            </a:pPr>
            <a:r>
              <a:rPr kumimoji="0" lang="en" sz="1600" b="1" i="0" u="none" strike="noStrike" kern="0" cap="none" spc="0" normalizeH="0" baseline="0" noProof="0">
                <a:ln>
                  <a:noFill/>
                </a:ln>
                <a:solidFill>
                  <a:srgbClr val="980000"/>
                </a:solidFill>
                <a:effectLst/>
                <a:uLnTx/>
                <a:uFillTx/>
                <a:latin typeface="Cambria"/>
                <a:ea typeface="Cambria"/>
                <a:cs typeface="Cambria"/>
                <a:sym typeface="Cambria"/>
              </a:rPr>
              <a:t>Key Idea</a:t>
            </a:r>
            <a:r>
              <a:rPr kumimoji="0" lang="en" sz="1600" b="0" i="0" u="none" strike="noStrike" kern="0" cap="none" spc="0" normalizeH="0" baseline="0" noProof="0">
                <a:ln>
                  <a:noFill/>
                </a:ln>
                <a:solidFill>
                  <a:srgbClr val="980000"/>
                </a:solidFill>
                <a:effectLst/>
                <a:uLnTx/>
                <a:uFillTx/>
                <a:latin typeface="Cambria"/>
                <a:ea typeface="Cambria"/>
                <a:cs typeface="Cambria"/>
                <a:sym typeface="Cambria"/>
              </a:rPr>
              <a:t>: </a:t>
            </a:r>
            <a:endParaRPr kumimoji="0" sz="1600" b="0" i="0" u="none" strike="noStrike" kern="0" cap="none" spc="0" normalizeH="0" baseline="0" noProof="0">
              <a:ln>
                <a:noFill/>
              </a:ln>
              <a:solidFill>
                <a:srgbClr val="980000"/>
              </a:solidFill>
              <a:effectLst/>
              <a:uLnTx/>
              <a:uFillTx/>
              <a:latin typeface="Cambria"/>
              <a:ea typeface="Cambria"/>
              <a:cs typeface="Cambria"/>
              <a:sym typeface="Cambria"/>
            </a:endParaRPr>
          </a:p>
          <a:p>
            <a:pPr marL="45720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600" b="0" i="1" u="none" strike="noStrike" kern="0" cap="none" spc="0" normalizeH="0" baseline="0" noProof="0">
                <a:ln>
                  <a:noFill/>
                </a:ln>
                <a:solidFill>
                  <a:srgbClr val="000000"/>
                </a:solidFill>
                <a:effectLst/>
                <a:uLnTx/>
                <a:uFillTx/>
                <a:latin typeface="Cambria"/>
                <a:ea typeface="Cambria"/>
                <a:cs typeface="Cambria"/>
                <a:sym typeface="Cambria"/>
              </a:rPr>
              <a:t>Dynamically</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 configure the connections between DRAM cells and sense amplifiers in the density-optimized open-bitline architecture.</a:t>
            </a:r>
            <a:endParaRPr kumimoji="0" sz="16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95" name="Google Shape;95;p16"/>
          <p:cNvGrpSpPr/>
          <p:nvPr/>
        </p:nvGrpSpPr>
        <p:grpSpPr>
          <a:xfrm>
            <a:off x="4994030" y="3602667"/>
            <a:ext cx="2116603" cy="1430955"/>
            <a:chOff x="5308695" y="1980522"/>
            <a:chExt cx="2825906" cy="1910487"/>
          </a:xfrm>
        </p:grpSpPr>
        <p:grpSp>
          <p:nvGrpSpPr>
            <p:cNvPr id="96" name="Google Shape;96;p16"/>
            <p:cNvGrpSpPr/>
            <p:nvPr/>
          </p:nvGrpSpPr>
          <p:grpSpPr>
            <a:xfrm>
              <a:off x="6960231" y="3525484"/>
              <a:ext cx="227765" cy="354284"/>
              <a:chOff x="5018004" y="3311112"/>
              <a:chExt cx="167795" cy="457200"/>
            </a:xfrm>
          </p:grpSpPr>
          <p:sp>
            <p:nvSpPr>
              <p:cNvPr id="97" name="Google Shape;97;p16"/>
              <p:cNvSpPr/>
              <p:nvPr/>
            </p:nvSpPr>
            <p:spPr>
              <a:xfrm>
                <a:off x="5018004" y="3311112"/>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00000"/>
                </a:solidFill>
                <a:prstDash val="solid"/>
                <a:round/>
                <a:headEnd type="none" w="med" len="med"/>
                <a:tailEnd type="none" w="med" len="med"/>
              </a:ln>
            </p:spPr>
          </p:sp>
          <p:cxnSp>
            <p:nvCxnSpPr>
              <p:cNvPr id="98" name="Google Shape;98;p16"/>
              <p:cNvCxnSpPr/>
              <p:nvPr/>
            </p:nvCxnSpPr>
            <p:spPr>
              <a:xfrm>
                <a:off x="5185799" y="3463505"/>
                <a:ext cx="0" cy="152400"/>
              </a:xfrm>
              <a:prstGeom prst="straightConnector1">
                <a:avLst/>
              </a:prstGeom>
              <a:noFill/>
              <a:ln w="38100" cap="flat" cmpd="sng">
                <a:solidFill>
                  <a:srgbClr val="C00000"/>
                </a:solidFill>
                <a:prstDash val="solid"/>
                <a:round/>
                <a:headEnd type="none" w="med" len="med"/>
                <a:tailEnd type="none" w="med" len="med"/>
              </a:ln>
            </p:spPr>
          </p:cxnSp>
        </p:grpSp>
        <p:grpSp>
          <p:nvGrpSpPr>
            <p:cNvPr id="99" name="Google Shape;99;p16"/>
            <p:cNvGrpSpPr/>
            <p:nvPr/>
          </p:nvGrpSpPr>
          <p:grpSpPr>
            <a:xfrm flipH="1">
              <a:off x="6227894" y="1980522"/>
              <a:ext cx="227765" cy="354284"/>
              <a:chOff x="5016936" y="2822952"/>
              <a:chExt cx="167795" cy="457200"/>
            </a:xfrm>
          </p:grpSpPr>
          <p:sp>
            <p:nvSpPr>
              <p:cNvPr id="100" name="Google Shape;100;p16"/>
              <p:cNvSpPr/>
              <p:nvPr/>
            </p:nvSpPr>
            <p:spPr>
              <a:xfrm>
                <a:off x="5016936" y="2822952"/>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00000"/>
                </a:solidFill>
                <a:prstDash val="solid"/>
                <a:round/>
                <a:headEnd type="none" w="med" len="med"/>
                <a:tailEnd type="none" w="med" len="med"/>
              </a:ln>
            </p:spPr>
          </p:sp>
          <p:cxnSp>
            <p:nvCxnSpPr>
              <p:cNvPr id="101" name="Google Shape;101;p16"/>
              <p:cNvCxnSpPr/>
              <p:nvPr/>
            </p:nvCxnSpPr>
            <p:spPr>
              <a:xfrm>
                <a:off x="5184731" y="2975345"/>
                <a:ext cx="0" cy="152400"/>
              </a:xfrm>
              <a:prstGeom prst="straightConnector1">
                <a:avLst/>
              </a:prstGeom>
              <a:noFill/>
              <a:ln w="38100" cap="flat" cmpd="sng">
                <a:solidFill>
                  <a:srgbClr val="C00000"/>
                </a:solidFill>
                <a:prstDash val="solid"/>
                <a:round/>
                <a:headEnd type="none" w="med" len="med"/>
                <a:tailEnd type="none" w="med" len="med"/>
              </a:ln>
            </p:spPr>
          </p:cxnSp>
        </p:grpSp>
        <p:sp>
          <p:nvSpPr>
            <p:cNvPr id="102" name="Google Shape;102;p16"/>
            <p:cNvSpPr txBox="1"/>
            <p:nvPr/>
          </p:nvSpPr>
          <p:spPr>
            <a:xfrm>
              <a:off x="5308695" y="2022706"/>
              <a:ext cx="9462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3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sp>
          <p:nvSpPr>
            <p:cNvPr id="103" name="Google Shape;103;p16"/>
            <p:cNvSpPr txBox="1"/>
            <p:nvPr/>
          </p:nvSpPr>
          <p:spPr>
            <a:xfrm>
              <a:off x="7188400" y="3589809"/>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4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grpSp>
        <p:nvGrpSpPr>
          <p:cNvPr id="104" name="Google Shape;104;p16"/>
          <p:cNvGrpSpPr/>
          <p:nvPr/>
        </p:nvGrpSpPr>
        <p:grpSpPr>
          <a:xfrm>
            <a:off x="4994030" y="3602662"/>
            <a:ext cx="2116603" cy="1430958"/>
            <a:chOff x="5308695" y="1980517"/>
            <a:chExt cx="2825906" cy="1910492"/>
          </a:xfrm>
        </p:grpSpPr>
        <p:grpSp>
          <p:nvGrpSpPr>
            <p:cNvPr id="105" name="Google Shape;105;p16"/>
            <p:cNvGrpSpPr/>
            <p:nvPr/>
          </p:nvGrpSpPr>
          <p:grpSpPr>
            <a:xfrm flipH="1">
              <a:off x="6227687" y="3525480"/>
              <a:ext cx="223135" cy="354284"/>
              <a:chOff x="4978462" y="3305672"/>
              <a:chExt cx="198078" cy="457200"/>
            </a:xfrm>
          </p:grpSpPr>
          <p:sp>
            <p:nvSpPr>
              <p:cNvPr id="106" name="Google Shape;106;p16"/>
              <p:cNvSpPr/>
              <p:nvPr/>
            </p:nvSpPr>
            <p:spPr>
              <a:xfrm>
                <a:off x="4978462" y="3305672"/>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1C4587"/>
                </a:solidFill>
                <a:prstDash val="solid"/>
                <a:round/>
                <a:headEnd type="none" w="med" len="med"/>
                <a:tailEnd type="none" w="med" len="med"/>
              </a:ln>
            </p:spPr>
          </p:sp>
          <p:cxnSp>
            <p:nvCxnSpPr>
              <p:cNvPr id="107" name="Google Shape;107;p16"/>
              <p:cNvCxnSpPr/>
              <p:nvPr/>
            </p:nvCxnSpPr>
            <p:spPr>
              <a:xfrm>
                <a:off x="5176540" y="3458066"/>
                <a:ext cx="0" cy="152400"/>
              </a:xfrm>
              <a:prstGeom prst="straightConnector1">
                <a:avLst/>
              </a:prstGeom>
              <a:noFill/>
              <a:ln w="38100" cap="flat" cmpd="sng">
                <a:solidFill>
                  <a:srgbClr val="1C4587"/>
                </a:solidFill>
                <a:prstDash val="solid"/>
                <a:round/>
                <a:headEnd type="none" w="med" len="med"/>
                <a:tailEnd type="none" w="med" len="med"/>
              </a:ln>
            </p:spPr>
          </p:cxnSp>
        </p:grpSp>
        <p:grpSp>
          <p:nvGrpSpPr>
            <p:cNvPr id="108" name="Google Shape;108;p16"/>
            <p:cNvGrpSpPr/>
            <p:nvPr/>
          </p:nvGrpSpPr>
          <p:grpSpPr>
            <a:xfrm>
              <a:off x="6965067" y="1980517"/>
              <a:ext cx="223135" cy="354284"/>
              <a:chOff x="4979749" y="2817513"/>
              <a:chExt cx="198078" cy="457200"/>
            </a:xfrm>
          </p:grpSpPr>
          <p:sp>
            <p:nvSpPr>
              <p:cNvPr id="109" name="Google Shape;109;p16"/>
              <p:cNvSpPr/>
              <p:nvPr/>
            </p:nvSpPr>
            <p:spPr>
              <a:xfrm>
                <a:off x="4979749" y="2817513"/>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1C4587"/>
                </a:solidFill>
                <a:prstDash val="solid"/>
                <a:round/>
                <a:headEnd type="none" w="med" len="med"/>
                <a:tailEnd type="none" w="med" len="med"/>
              </a:ln>
            </p:spPr>
          </p:sp>
          <p:cxnSp>
            <p:nvCxnSpPr>
              <p:cNvPr id="110" name="Google Shape;110;p16"/>
              <p:cNvCxnSpPr/>
              <p:nvPr/>
            </p:nvCxnSpPr>
            <p:spPr>
              <a:xfrm>
                <a:off x="5177827" y="2969906"/>
                <a:ext cx="0" cy="152400"/>
              </a:xfrm>
              <a:prstGeom prst="straightConnector1">
                <a:avLst/>
              </a:prstGeom>
              <a:noFill/>
              <a:ln w="38100" cap="flat" cmpd="sng">
                <a:solidFill>
                  <a:srgbClr val="1C4587"/>
                </a:solidFill>
                <a:prstDash val="solid"/>
                <a:round/>
                <a:headEnd type="none" w="med" len="med"/>
                <a:tailEnd type="none" w="med" len="med"/>
              </a:ln>
            </p:spPr>
          </p:cxnSp>
        </p:grpSp>
        <p:sp>
          <p:nvSpPr>
            <p:cNvPr id="111" name="Google Shape;111;p16"/>
            <p:cNvSpPr txBox="1"/>
            <p:nvPr/>
          </p:nvSpPr>
          <p:spPr>
            <a:xfrm>
              <a:off x="5308695" y="3589809"/>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3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16"/>
            <p:cNvSpPr txBox="1"/>
            <p:nvPr/>
          </p:nvSpPr>
          <p:spPr>
            <a:xfrm>
              <a:off x="7188400" y="1991064"/>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3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13" name="Google Shape;113;p16"/>
          <p:cNvCxnSpPr/>
          <p:nvPr/>
        </p:nvCxnSpPr>
        <p:spPr>
          <a:xfrm>
            <a:off x="4186253" y="4303463"/>
            <a:ext cx="925200" cy="0"/>
          </a:xfrm>
          <a:prstGeom prst="straightConnector1">
            <a:avLst/>
          </a:prstGeom>
          <a:noFill/>
          <a:ln w="76200" cap="flat" cmpd="sng">
            <a:solidFill>
              <a:srgbClr val="434343"/>
            </a:solidFill>
            <a:prstDash val="solid"/>
            <a:round/>
            <a:headEnd type="none" w="med" len="med"/>
            <a:tailEnd type="triangle" w="med" len="med"/>
          </a:ln>
        </p:spPr>
      </p:cxnSp>
      <p:grpSp>
        <p:nvGrpSpPr>
          <p:cNvPr id="114" name="Google Shape;114;p16"/>
          <p:cNvGrpSpPr/>
          <p:nvPr/>
        </p:nvGrpSpPr>
        <p:grpSpPr>
          <a:xfrm>
            <a:off x="4861326" y="3228303"/>
            <a:ext cx="2384783" cy="2580968"/>
            <a:chOff x="4888314" y="2289476"/>
            <a:chExt cx="2689200" cy="2910428"/>
          </a:xfrm>
        </p:grpSpPr>
        <p:sp>
          <p:nvSpPr>
            <p:cNvPr id="115" name="Google Shape;115;p16"/>
            <p:cNvSpPr txBox="1"/>
            <p:nvPr/>
          </p:nvSpPr>
          <p:spPr>
            <a:xfrm>
              <a:off x="4888314" y="5002204"/>
              <a:ext cx="2689200" cy="19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CLR-DRAM </a:t>
              </a: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116" name="Google Shape;116;p16"/>
            <p:cNvGrpSpPr/>
            <p:nvPr/>
          </p:nvGrpSpPr>
          <p:grpSpPr>
            <a:xfrm>
              <a:off x="5608394" y="2289476"/>
              <a:ext cx="1257289" cy="2468650"/>
              <a:chOff x="5984125" y="1480675"/>
              <a:chExt cx="1488621" cy="2922863"/>
            </a:xfrm>
          </p:grpSpPr>
          <p:sp>
            <p:nvSpPr>
              <p:cNvPr id="117" name="Google Shape;117;p16"/>
              <p:cNvSpPr/>
              <p:nvPr/>
            </p:nvSpPr>
            <p:spPr>
              <a:xfrm>
                <a:off x="6900238"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6"/>
              <p:cNvSpPr/>
              <p:nvPr/>
            </p:nvSpPr>
            <p:spPr>
              <a:xfrm>
                <a:off x="6379913"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6"/>
              <p:cNvSpPr/>
              <p:nvPr/>
            </p:nvSpPr>
            <p:spPr>
              <a:xfrm>
                <a:off x="6899613" y="38096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16"/>
              <p:cNvSpPr/>
              <p:nvPr/>
            </p:nvSpPr>
            <p:spPr>
              <a:xfrm>
                <a:off x="6379288" y="38096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 name="Google Shape;121;p16"/>
              <p:cNvGrpSpPr/>
              <p:nvPr/>
            </p:nvGrpSpPr>
            <p:grpSpPr>
              <a:xfrm>
                <a:off x="6388773" y="4244538"/>
                <a:ext cx="679325" cy="159000"/>
                <a:chOff x="6065025" y="1897425"/>
                <a:chExt cx="679325" cy="159000"/>
              </a:xfrm>
            </p:grpSpPr>
            <p:sp>
              <p:nvSpPr>
                <p:cNvPr id="122" name="Google Shape;122;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 name="Google Shape;124;p16"/>
              <p:cNvGrpSpPr/>
              <p:nvPr/>
            </p:nvGrpSpPr>
            <p:grpSpPr>
              <a:xfrm>
                <a:off x="6388773" y="1480675"/>
                <a:ext cx="679325" cy="159000"/>
                <a:chOff x="6065025" y="1897425"/>
                <a:chExt cx="679325" cy="159000"/>
              </a:xfrm>
            </p:grpSpPr>
            <p:sp>
              <p:nvSpPr>
                <p:cNvPr id="125" name="Google Shape;125;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27" name="Google Shape;127;p16"/>
              <p:cNvCxnSpPr/>
              <p:nvPr/>
            </p:nvCxnSpPr>
            <p:spPr>
              <a:xfrm>
                <a:off x="5984125" y="2938870"/>
                <a:ext cx="1488300" cy="0"/>
              </a:xfrm>
              <a:prstGeom prst="straightConnector1">
                <a:avLst/>
              </a:prstGeom>
              <a:noFill/>
              <a:ln w="38100" cap="flat" cmpd="sng">
                <a:solidFill>
                  <a:srgbClr val="000000"/>
                </a:solidFill>
                <a:prstDash val="solid"/>
                <a:round/>
                <a:headEnd type="none" w="med" len="med"/>
                <a:tailEnd type="none" w="med" len="med"/>
              </a:ln>
            </p:spPr>
          </p:cxnSp>
          <p:cxnSp>
            <p:nvCxnSpPr>
              <p:cNvPr id="128" name="Google Shape;128;p16"/>
              <p:cNvCxnSpPr/>
              <p:nvPr/>
            </p:nvCxnSpPr>
            <p:spPr>
              <a:xfrm>
                <a:off x="5984145" y="3408750"/>
                <a:ext cx="1488600" cy="0"/>
              </a:xfrm>
              <a:prstGeom prst="straightConnector1">
                <a:avLst/>
              </a:prstGeom>
              <a:noFill/>
              <a:ln w="38100" cap="flat" cmpd="sng">
                <a:solidFill>
                  <a:srgbClr val="000000"/>
                </a:solidFill>
                <a:prstDash val="solid"/>
                <a:round/>
                <a:headEnd type="none" w="med" len="med"/>
                <a:tailEnd type="none" w="med" len="med"/>
              </a:ln>
            </p:spPr>
          </p:cxnSp>
          <p:cxnSp>
            <p:nvCxnSpPr>
              <p:cNvPr id="129" name="Google Shape;129;p16"/>
              <p:cNvCxnSpPr/>
              <p:nvPr/>
            </p:nvCxnSpPr>
            <p:spPr>
              <a:xfrm>
                <a:off x="5984145" y="2469000"/>
                <a:ext cx="1488600" cy="0"/>
              </a:xfrm>
              <a:prstGeom prst="straightConnector1">
                <a:avLst/>
              </a:prstGeom>
              <a:noFill/>
              <a:ln w="38100" cap="flat" cmpd="sng">
                <a:solidFill>
                  <a:srgbClr val="000000"/>
                </a:solidFill>
                <a:prstDash val="solid"/>
                <a:round/>
                <a:headEnd type="none" w="med" len="med"/>
                <a:tailEnd type="none" w="med" len="med"/>
              </a:ln>
            </p:spPr>
          </p:cxnSp>
          <p:cxnSp>
            <p:nvCxnSpPr>
              <p:cNvPr id="130" name="Google Shape;130;p16"/>
              <p:cNvCxnSpPr>
                <a:stCxn id="131" idx="0"/>
                <a:endCxn id="132" idx="4"/>
              </p:cNvCxnSpPr>
              <p:nvPr/>
            </p:nvCxnSpPr>
            <p:spPr>
              <a:xfrm rot="10800000">
                <a:off x="6459414" y="2641106"/>
                <a:ext cx="0" cy="595200"/>
              </a:xfrm>
              <a:prstGeom prst="straightConnector1">
                <a:avLst/>
              </a:prstGeom>
              <a:noFill/>
              <a:ln w="38100" cap="flat" cmpd="sng">
                <a:solidFill>
                  <a:srgbClr val="000000"/>
                </a:solidFill>
                <a:prstDash val="solid"/>
                <a:round/>
                <a:headEnd type="none" w="med" len="med"/>
                <a:tailEnd type="none" w="med" len="med"/>
              </a:ln>
            </p:spPr>
          </p:cxnSp>
          <p:cxnSp>
            <p:nvCxnSpPr>
              <p:cNvPr id="133" name="Google Shape;133;p16"/>
              <p:cNvCxnSpPr>
                <a:stCxn id="134" idx="4"/>
              </p:cNvCxnSpPr>
              <p:nvPr/>
            </p:nvCxnSpPr>
            <p:spPr>
              <a:xfrm rot="10800000">
                <a:off x="6978345" y="2636468"/>
                <a:ext cx="0" cy="944400"/>
              </a:xfrm>
              <a:prstGeom prst="straightConnector1">
                <a:avLst/>
              </a:prstGeom>
              <a:noFill/>
              <a:ln w="38100" cap="flat" cmpd="sng">
                <a:solidFill>
                  <a:srgbClr val="000000"/>
                </a:solidFill>
                <a:prstDash val="solid"/>
                <a:round/>
                <a:headEnd type="none" w="med" len="med"/>
                <a:tailEnd type="none" w="med" len="med"/>
              </a:ln>
            </p:spPr>
          </p:cxnSp>
          <p:sp>
            <p:nvSpPr>
              <p:cNvPr id="135" name="Google Shape;135;p16"/>
              <p:cNvSpPr/>
              <p:nvPr/>
            </p:nvSpPr>
            <p:spPr>
              <a:xfrm>
                <a:off x="6285909" y="1569704"/>
                <a:ext cx="866100" cy="3987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36" name="Google Shape;136;p16"/>
              <p:cNvSpPr/>
              <p:nvPr/>
            </p:nvSpPr>
            <p:spPr>
              <a:xfrm>
                <a:off x="6285909" y="3909428"/>
                <a:ext cx="866100" cy="3987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grpSp>
            <p:nvGrpSpPr>
              <p:cNvPr id="137" name="Google Shape;137;p16"/>
              <p:cNvGrpSpPr/>
              <p:nvPr/>
            </p:nvGrpSpPr>
            <p:grpSpPr>
              <a:xfrm>
                <a:off x="6285871" y="2296650"/>
                <a:ext cx="347086" cy="1284219"/>
                <a:chOff x="1975325" y="1580225"/>
                <a:chExt cx="365700" cy="1363000"/>
              </a:xfrm>
            </p:grpSpPr>
            <p:sp>
              <p:nvSpPr>
                <p:cNvPr id="132" name="Google Shape;132;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 name="Google Shape;139;p16"/>
              <p:cNvGrpSpPr/>
              <p:nvPr/>
            </p:nvGrpSpPr>
            <p:grpSpPr>
              <a:xfrm>
                <a:off x="6804802" y="2296650"/>
                <a:ext cx="347086" cy="1284219"/>
                <a:chOff x="1975325" y="1580225"/>
                <a:chExt cx="365700" cy="1363000"/>
              </a:xfrm>
            </p:grpSpPr>
            <p:sp>
              <p:nvSpPr>
                <p:cNvPr id="140" name="Google Shape;140;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2" name="Google Shape;142;p16"/>
              <p:cNvSpPr txBox="1"/>
              <p:nvPr/>
            </p:nvSpPr>
            <p:spPr>
              <a:xfrm>
                <a:off x="6239432" y="2744645"/>
                <a:ext cx="413400" cy="384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43" name="Google Shape;143;p16"/>
              <p:cNvSpPr txBox="1"/>
              <p:nvPr/>
            </p:nvSpPr>
            <p:spPr>
              <a:xfrm>
                <a:off x="6773028" y="2748089"/>
                <a:ext cx="413400" cy="384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grpSp>
        <p:nvGrpSpPr>
          <p:cNvPr id="144" name="Google Shape;144;p16"/>
          <p:cNvGrpSpPr/>
          <p:nvPr/>
        </p:nvGrpSpPr>
        <p:grpSpPr>
          <a:xfrm>
            <a:off x="6667432" y="3723360"/>
            <a:ext cx="1427519" cy="1197426"/>
            <a:chOff x="7238100" y="1989275"/>
            <a:chExt cx="1905900" cy="1598700"/>
          </a:xfrm>
        </p:grpSpPr>
        <p:sp>
          <p:nvSpPr>
            <p:cNvPr id="145" name="Google Shape;145;p16"/>
            <p:cNvSpPr txBox="1"/>
            <p:nvPr/>
          </p:nvSpPr>
          <p:spPr>
            <a:xfrm>
              <a:off x="7238100" y="2384075"/>
              <a:ext cx="1905900" cy="7986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300" b="1" i="1" u="none" strike="noStrike" kern="0" cap="none" spc="0" normalizeH="0" baseline="0" noProof="0">
                  <a:ln>
                    <a:noFill/>
                  </a:ln>
                  <a:solidFill>
                    <a:srgbClr val="000000"/>
                  </a:solidFill>
                  <a:effectLst/>
                  <a:uLnTx/>
                  <a:uFillTx/>
                  <a:latin typeface="Cambria"/>
                  <a:ea typeface="Cambria"/>
                  <a:cs typeface="Cambria"/>
                  <a:sym typeface="Cambria"/>
                </a:rPr>
                <a:t>bitline mode </a:t>
              </a:r>
              <a:endParaRPr kumimoji="0" sz="1300" b="1" i="1"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300" b="1" i="1" u="none" strike="noStrike" kern="0" cap="none" spc="0" normalizeH="0" baseline="0" noProof="0">
                  <a:ln>
                    <a:noFill/>
                  </a:ln>
                  <a:solidFill>
                    <a:srgbClr val="000000"/>
                  </a:solidFill>
                  <a:effectLst/>
                  <a:uLnTx/>
                  <a:uFillTx/>
                  <a:latin typeface="Cambria"/>
                  <a:ea typeface="Cambria"/>
                  <a:cs typeface="Cambria"/>
                  <a:sym typeface="Cambria"/>
                </a:rPr>
                <a:t>select transistors</a:t>
              </a:r>
              <a:endParaRPr kumimoji="0" sz="1300" b="1" i="1" u="none" strike="noStrike" kern="0" cap="none" spc="0" normalizeH="0" baseline="-25000" noProof="0">
                <a:ln>
                  <a:noFill/>
                </a:ln>
                <a:solidFill>
                  <a:srgbClr val="000000"/>
                </a:solidFill>
                <a:effectLst/>
                <a:uLnTx/>
                <a:uFillTx/>
                <a:latin typeface="Cambria"/>
                <a:ea typeface="Cambria"/>
                <a:cs typeface="Cambria"/>
                <a:sym typeface="Cambria"/>
              </a:endParaRPr>
            </a:p>
          </p:txBody>
        </p:sp>
        <p:cxnSp>
          <p:nvCxnSpPr>
            <p:cNvPr id="146" name="Google Shape;146;p16"/>
            <p:cNvCxnSpPr>
              <a:stCxn id="145" idx="0"/>
              <a:endCxn id="112" idx="3"/>
            </p:cNvCxnSpPr>
            <p:nvPr/>
          </p:nvCxnSpPr>
          <p:spPr>
            <a:xfrm rot="5400000" flipH="1">
              <a:off x="7813050" y="2006075"/>
              <a:ext cx="394800" cy="361200"/>
            </a:xfrm>
            <a:prstGeom prst="bentConnector2">
              <a:avLst/>
            </a:prstGeom>
            <a:noFill/>
            <a:ln w="28575" cap="flat" cmpd="sng">
              <a:solidFill>
                <a:srgbClr val="000000"/>
              </a:solidFill>
              <a:prstDash val="solid"/>
              <a:round/>
              <a:headEnd type="none" w="med" len="med"/>
              <a:tailEnd type="stealth" w="med" len="med"/>
            </a:ln>
          </p:spPr>
        </p:cxnSp>
        <p:cxnSp>
          <p:nvCxnSpPr>
            <p:cNvPr id="147" name="Google Shape;147;p16"/>
            <p:cNvCxnSpPr>
              <a:stCxn id="145" idx="2"/>
              <a:endCxn id="103" idx="3"/>
            </p:cNvCxnSpPr>
            <p:nvPr/>
          </p:nvCxnSpPr>
          <p:spPr>
            <a:xfrm rot="5400000">
              <a:off x="7807800" y="3204725"/>
              <a:ext cx="405300" cy="361200"/>
            </a:xfrm>
            <a:prstGeom prst="bentConnector2">
              <a:avLst/>
            </a:prstGeom>
            <a:noFill/>
            <a:ln w="28575" cap="flat" cmpd="sng">
              <a:solidFill>
                <a:srgbClr val="000000"/>
              </a:solidFill>
              <a:prstDash val="solid"/>
              <a:round/>
              <a:headEnd type="none" w="med" len="med"/>
              <a:tailEnd type="stealth" w="med" len="med"/>
            </a:ln>
          </p:spPr>
        </p:cxnSp>
      </p:grpSp>
      <p:grpSp>
        <p:nvGrpSpPr>
          <p:cNvPr id="148" name="Google Shape;148;p16"/>
          <p:cNvGrpSpPr/>
          <p:nvPr/>
        </p:nvGrpSpPr>
        <p:grpSpPr>
          <a:xfrm>
            <a:off x="1588200" y="3228313"/>
            <a:ext cx="3179710" cy="2580959"/>
            <a:chOff x="1197376" y="2289486"/>
            <a:chExt cx="3585600" cy="2910418"/>
          </a:xfrm>
        </p:grpSpPr>
        <p:sp>
          <p:nvSpPr>
            <p:cNvPr id="149" name="Google Shape;149;p16"/>
            <p:cNvSpPr txBox="1"/>
            <p:nvPr/>
          </p:nvSpPr>
          <p:spPr>
            <a:xfrm>
              <a:off x="1197376" y="5002204"/>
              <a:ext cx="3585600" cy="19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Open-bitline (Baseline) </a:t>
              </a: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150" name="Google Shape;150;p16"/>
            <p:cNvGrpSpPr/>
            <p:nvPr/>
          </p:nvGrpSpPr>
          <p:grpSpPr>
            <a:xfrm>
              <a:off x="2683601" y="4623775"/>
              <a:ext cx="573758" cy="134291"/>
              <a:chOff x="6065025" y="1897425"/>
              <a:chExt cx="679325" cy="159000"/>
            </a:xfrm>
          </p:grpSpPr>
          <p:sp>
            <p:nvSpPr>
              <p:cNvPr id="151" name="Google Shape;151;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3" name="Google Shape;153;p16"/>
            <p:cNvGrpSpPr/>
            <p:nvPr/>
          </p:nvGrpSpPr>
          <p:grpSpPr>
            <a:xfrm>
              <a:off x="2683612" y="2289486"/>
              <a:ext cx="573758" cy="134291"/>
              <a:chOff x="6065025" y="1897425"/>
              <a:chExt cx="679325" cy="159000"/>
            </a:xfrm>
          </p:grpSpPr>
          <p:sp>
            <p:nvSpPr>
              <p:cNvPr id="154" name="Google Shape;154;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6" name="Google Shape;156;p16"/>
            <p:cNvSpPr/>
            <p:nvPr/>
          </p:nvSpPr>
          <p:spPr>
            <a:xfrm>
              <a:off x="3123441" y="2641415"/>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16"/>
            <p:cNvSpPr/>
            <p:nvPr/>
          </p:nvSpPr>
          <p:spPr>
            <a:xfrm>
              <a:off x="2683988" y="2641415"/>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16"/>
            <p:cNvSpPr/>
            <p:nvPr/>
          </p:nvSpPr>
          <p:spPr>
            <a:xfrm>
              <a:off x="3122913" y="4256412"/>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6"/>
            <p:cNvSpPr/>
            <p:nvPr/>
          </p:nvSpPr>
          <p:spPr>
            <a:xfrm>
              <a:off x="2683460" y="4256412"/>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160" name="Google Shape;160;p16"/>
            <p:cNvCxnSpPr/>
            <p:nvPr/>
          </p:nvCxnSpPr>
          <p:spPr>
            <a:xfrm>
              <a:off x="2280112" y="3520994"/>
              <a:ext cx="1400100" cy="0"/>
            </a:xfrm>
            <a:prstGeom prst="straightConnector1">
              <a:avLst/>
            </a:prstGeom>
            <a:noFill/>
            <a:ln w="38100" cap="flat" cmpd="sng">
              <a:solidFill>
                <a:srgbClr val="000000"/>
              </a:solidFill>
              <a:prstDash val="solid"/>
              <a:round/>
              <a:headEnd type="none" w="med" len="med"/>
              <a:tailEnd type="none" w="med" len="med"/>
            </a:ln>
          </p:spPr>
        </p:cxnSp>
        <p:cxnSp>
          <p:nvCxnSpPr>
            <p:cNvPr id="161" name="Google Shape;161;p16"/>
            <p:cNvCxnSpPr/>
            <p:nvPr/>
          </p:nvCxnSpPr>
          <p:spPr>
            <a:xfrm>
              <a:off x="2280132" y="3917843"/>
              <a:ext cx="1400400" cy="0"/>
            </a:xfrm>
            <a:prstGeom prst="straightConnector1">
              <a:avLst/>
            </a:prstGeom>
            <a:noFill/>
            <a:ln w="38100" cap="flat" cmpd="sng">
              <a:solidFill>
                <a:srgbClr val="000000"/>
              </a:solidFill>
              <a:prstDash val="solid"/>
              <a:round/>
              <a:headEnd type="none" w="med" len="med"/>
              <a:tailEnd type="none" w="med" len="med"/>
            </a:ln>
          </p:spPr>
        </p:cxnSp>
        <p:cxnSp>
          <p:nvCxnSpPr>
            <p:cNvPr id="162" name="Google Shape;162;p16"/>
            <p:cNvCxnSpPr/>
            <p:nvPr/>
          </p:nvCxnSpPr>
          <p:spPr>
            <a:xfrm>
              <a:off x="2280132" y="3124153"/>
              <a:ext cx="1400400" cy="0"/>
            </a:xfrm>
            <a:prstGeom prst="straightConnector1">
              <a:avLst/>
            </a:prstGeom>
            <a:noFill/>
            <a:ln w="38100" cap="flat" cmpd="sng">
              <a:solidFill>
                <a:srgbClr val="000000"/>
              </a:solidFill>
              <a:prstDash val="solid"/>
              <a:round/>
              <a:headEnd type="none" w="med" len="med"/>
              <a:tailEnd type="none" w="med" len="med"/>
            </a:ln>
          </p:spPr>
        </p:cxnSp>
        <p:cxnSp>
          <p:nvCxnSpPr>
            <p:cNvPr id="163" name="Google Shape;163;p16"/>
            <p:cNvCxnSpPr>
              <a:stCxn id="164" idx="0"/>
            </p:cNvCxnSpPr>
            <p:nvPr/>
          </p:nvCxnSpPr>
          <p:spPr>
            <a:xfrm rot="10800000">
              <a:off x="2751163" y="2701607"/>
              <a:ext cx="0" cy="1070700"/>
            </a:xfrm>
            <a:prstGeom prst="straightConnector1">
              <a:avLst/>
            </a:prstGeom>
            <a:noFill/>
            <a:ln w="38100" cap="flat" cmpd="sng">
              <a:solidFill>
                <a:srgbClr val="000000"/>
              </a:solidFill>
              <a:prstDash val="solid"/>
              <a:round/>
              <a:headEnd type="none" w="med" len="med"/>
              <a:tailEnd type="none" w="med" len="med"/>
            </a:ln>
          </p:spPr>
        </p:cxnSp>
        <p:cxnSp>
          <p:nvCxnSpPr>
            <p:cNvPr id="165" name="Google Shape;165;p16"/>
            <p:cNvCxnSpPr/>
            <p:nvPr/>
          </p:nvCxnSpPr>
          <p:spPr>
            <a:xfrm rot="10800000">
              <a:off x="3189444" y="3265646"/>
              <a:ext cx="0" cy="1070700"/>
            </a:xfrm>
            <a:prstGeom prst="straightConnector1">
              <a:avLst/>
            </a:prstGeom>
            <a:noFill/>
            <a:ln w="38100" cap="flat" cmpd="sng">
              <a:solidFill>
                <a:srgbClr val="000000"/>
              </a:solidFill>
              <a:prstDash val="solid"/>
              <a:round/>
              <a:headEnd type="none" w="med" len="med"/>
              <a:tailEnd type="none" w="med" len="med"/>
            </a:ln>
          </p:spPr>
        </p:cxnSp>
        <p:grpSp>
          <p:nvGrpSpPr>
            <p:cNvPr id="166" name="Google Shape;166;p16"/>
            <p:cNvGrpSpPr/>
            <p:nvPr/>
          </p:nvGrpSpPr>
          <p:grpSpPr>
            <a:xfrm>
              <a:off x="2604590" y="2978656"/>
              <a:ext cx="293145" cy="1084675"/>
              <a:chOff x="1975325" y="1580225"/>
              <a:chExt cx="365700" cy="1363000"/>
            </a:xfrm>
          </p:grpSpPr>
          <p:sp>
            <p:nvSpPr>
              <p:cNvPr id="167" name="Google Shape;167;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9" name="Google Shape;169;p16"/>
            <p:cNvGrpSpPr/>
            <p:nvPr/>
          </p:nvGrpSpPr>
          <p:grpSpPr>
            <a:xfrm>
              <a:off x="3042867" y="2978656"/>
              <a:ext cx="293145" cy="1084675"/>
              <a:chOff x="1975325" y="1580225"/>
              <a:chExt cx="365700" cy="1363000"/>
            </a:xfrm>
          </p:grpSpPr>
          <p:sp>
            <p:nvSpPr>
              <p:cNvPr id="170" name="Google Shape;170;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3" name="Google Shape;173;p16"/>
            <p:cNvSpPr/>
            <p:nvPr/>
          </p:nvSpPr>
          <p:spPr>
            <a:xfrm>
              <a:off x="2604595" y="2364631"/>
              <a:ext cx="731400" cy="3369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74" name="Google Shape;174;p16"/>
            <p:cNvSpPr/>
            <p:nvPr/>
          </p:nvSpPr>
          <p:spPr>
            <a:xfrm>
              <a:off x="2604595" y="4340703"/>
              <a:ext cx="731400" cy="3369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75" name="Google Shape;175;p16"/>
            <p:cNvSpPr txBox="1"/>
            <p:nvPr/>
          </p:nvSpPr>
          <p:spPr>
            <a:xfrm>
              <a:off x="2565341" y="3356956"/>
              <a:ext cx="349200" cy="325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76" name="Google Shape;176;p16"/>
            <p:cNvSpPr txBox="1"/>
            <p:nvPr/>
          </p:nvSpPr>
          <p:spPr>
            <a:xfrm>
              <a:off x="3016003" y="3359865"/>
              <a:ext cx="349200" cy="325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nvGrpSpPr>
          <p:cNvPr id="177" name="Google Shape;177;p16"/>
          <p:cNvGrpSpPr/>
          <p:nvPr/>
        </p:nvGrpSpPr>
        <p:grpSpPr>
          <a:xfrm>
            <a:off x="2775277" y="3542004"/>
            <a:ext cx="761444" cy="1561154"/>
            <a:chOff x="2346410" y="1899531"/>
            <a:chExt cx="1016614" cy="2084318"/>
          </a:xfrm>
        </p:grpSpPr>
        <p:sp>
          <p:nvSpPr>
            <p:cNvPr id="178" name="Google Shape;178;p16"/>
            <p:cNvSpPr/>
            <p:nvPr/>
          </p:nvSpPr>
          <p:spPr>
            <a:xfrm>
              <a:off x="2346410" y="1899531"/>
              <a:ext cx="483000" cy="486900"/>
            </a:xfrm>
            <a:prstGeom prst="rect">
              <a:avLst/>
            </a:prstGeom>
            <a:noFill/>
            <a:ln w="28575" cap="flat" cmpd="sng">
              <a:solidFill>
                <a:srgbClr val="99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16"/>
            <p:cNvSpPr/>
            <p:nvPr/>
          </p:nvSpPr>
          <p:spPr>
            <a:xfrm>
              <a:off x="2880023" y="3496950"/>
              <a:ext cx="483000" cy="486900"/>
            </a:xfrm>
            <a:prstGeom prst="rect">
              <a:avLst/>
            </a:prstGeom>
            <a:noFill/>
            <a:ln w="28575" cap="flat" cmpd="sng">
              <a:solidFill>
                <a:srgbClr val="99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0" name="Google Shape;180;p16"/>
          <p:cNvGrpSpPr/>
          <p:nvPr/>
        </p:nvGrpSpPr>
        <p:grpSpPr>
          <a:xfrm>
            <a:off x="1068042" y="3724464"/>
            <a:ext cx="2106900" cy="1196303"/>
            <a:chOff x="-237720" y="1305001"/>
            <a:chExt cx="2812950" cy="1597200"/>
          </a:xfrm>
        </p:grpSpPr>
        <p:sp>
          <p:nvSpPr>
            <p:cNvPr id="181" name="Google Shape;181;p16"/>
            <p:cNvSpPr txBox="1"/>
            <p:nvPr/>
          </p:nvSpPr>
          <p:spPr>
            <a:xfrm>
              <a:off x="-237720" y="1673401"/>
              <a:ext cx="1746300" cy="861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0" i="0" u="none" strike="noStrike" kern="0" cap="none" spc="0" normalizeH="0" baseline="0" noProof="0">
                  <a:ln>
                    <a:noFill/>
                  </a:ln>
                  <a:solidFill>
                    <a:srgbClr val="000000"/>
                  </a:solidFill>
                  <a:effectLst/>
                  <a:uLnTx/>
                  <a:uFillTx/>
                  <a:latin typeface="Cambria"/>
                  <a:ea typeface="Cambria"/>
                  <a:cs typeface="Cambria"/>
                  <a:sym typeface="Cambria"/>
                </a:rPr>
                <a:t>Each bitline is </a:t>
              </a:r>
              <a:endParaRPr kumimoji="0" sz="14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0" i="0" u="none" strike="noStrike" kern="0" cap="none" spc="0" normalizeH="0" baseline="0" noProof="0">
                  <a:ln>
                    <a:noFill/>
                  </a:ln>
                  <a:solidFill>
                    <a:srgbClr val="000000"/>
                  </a:solidFill>
                  <a:effectLst/>
                  <a:uLnTx/>
                  <a:uFillTx/>
                  <a:latin typeface="Cambria"/>
                  <a:ea typeface="Cambria"/>
                  <a:cs typeface="Cambria"/>
                  <a:sym typeface="Cambria"/>
                </a:rPr>
                <a:t>connected to only one SA</a:t>
              </a:r>
              <a:endParaRPr kumimoji="0" sz="1400" b="0" i="0" u="none" strike="noStrike" kern="0" cap="none" spc="0" normalizeH="0" baseline="0" noProof="0">
                <a:ln>
                  <a:noFill/>
                </a:ln>
                <a:solidFill>
                  <a:srgbClr val="000000"/>
                </a:solidFill>
                <a:effectLst/>
                <a:uLnTx/>
                <a:uFillTx/>
                <a:latin typeface="Cambria"/>
                <a:ea typeface="Cambria"/>
                <a:cs typeface="Cambria"/>
                <a:sym typeface="Cambria"/>
              </a:endParaRPr>
            </a:p>
          </p:txBody>
        </p:sp>
        <p:cxnSp>
          <p:nvCxnSpPr>
            <p:cNvPr id="182" name="Google Shape;182;p16"/>
            <p:cNvCxnSpPr>
              <a:stCxn id="181" idx="0"/>
              <a:endCxn id="178" idx="1"/>
            </p:cNvCxnSpPr>
            <p:nvPr/>
          </p:nvCxnSpPr>
          <p:spPr>
            <a:xfrm rot="-5400000">
              <a:off x="1154430" y="786001"/>
              <a:ext cx="368400" cy="1406400"/>
            </a:xfrm>
            <a:prstGeom prst="bentConnector2">
              <a:avLst/>
            </a:prstGeom>
            <a:noFill/>
            <a:ln w="28575" cap="flat" cmpd="sng">
              <a:solidFill>
                <a:srgbClr val="000000"/>
              </a:solidFill>
              <a:prstDash val="solid"/>
              <a:round/>
              <a:headEnd type="none" w="med" len="med"/>
              <a:tailEnd type="stealth" w="med" len="med"/>
            </a:ln>
          </p:spPr>
        </p:cxnSp>
        <p:cxnSp>
          <p:nvCxnSpPr>
            <p:cNvPr id="183" name="Google Shape;183;p16"/>
            <p:cNvCxnSpPr>
              <a:stCxn id="181" idx="2"/>
              <a:endCxn id="179" idx="1"/>
            </p:cNvCxnSpPr>
            <p:nvPr/>
          </p:nvCxnSpPr>
          <p:spPr>
            <a:xfrm rot="-5400000" flipH="1">
              <a:off x="1421430" y="1748401"/>
              <a:ext cx="367800" cy="1939800"/>
            </a:xfrm>
            <a:prstGeom prst="bentConnector2">
              <a:avLst/>
            </a:prstGeom>
            <a:noFill/>
            <a:ln w="28575" cap="flat" cmpd="sng">
              <a:solidFill>
                <a:srgbClr val="000000"/>
              </a:solidFill>
              <a:prstDash val="solid"/>
              <a:round/>
              <a:headEnd type="none" w="med" len="med"/>
              <a:tailEnd type="stealth" w="med" len="med"/>
            </a:ln>
          </p:spPr>
        </p:cxnSp>
      </p:grpSp>
    </p:spTree>
    <p:extLst>
      <p:ext uri="{BB962C8B-B14F-4D97-AF65-F5344CB8AC3E}">
        <p14:creationId xmlns:p14="http://schemas.microsoft.com/office/powerpoint/2010/main" val="315803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10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fade">
                                      <p:cBhvr>
                                        <p:cTn id="17" dur="1000"/>
                                        <p:tgtEl>
                                          <p:spTgt spid="14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77"/>
                                        </p:tgtEl>
                                        <p:attrNameLst>
                                          <p:attrName>style.visibility</p:attrName>
                                        </p:attrNameLst>
                                      </p:cBhvr>
                                      <p:to>
                                        <p:strVal val="visible"/>
                                      </p:to>
                                    </p:set>
                                    <p:animEffect transition="in" filter="fade">
                                      <p:cBhvr>
                                        <p:cTn id="21" dur="1000"/>
                                        <p:tgtEl>
                                          <p:spTgt spid="177"/>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80"/>
                                        </p:tgtEl>
                                        <p:attrNameLst>
                                          <p:attrName>style.visibility</p:attrName>
                                        </p:attrNameLst>
                                      </p:cBhvr>
                                      <p:to>
                                        <p:strVal val="visible"/>
                                      </p:to>
                                    </p:set>
                                    <p:animEffect transition="in" filter="fade">
                                      <p:cBhvr>
                                        <p:cTn id="25" dur="500"/>
                                        <p:tgtEl>
                                          <p:spTgt spid="18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3"/>
                                        </p:tgtEl>
                                        <p:attrNameLst>
                                          <p:attrName>style.visibility</p:attrName>
                                        </p:attrNameLst>
                                      </p:cBhvr>
                                      <p:to>
                                        <p:strVal val="visible"/>
                                      </p:to>
                                    </p:set>
                                    <p:animEffect transition="in" filter="fade">
                                      <p:cBhvr>
                                        <p:cTn id="30" dur="1000"/>
                                        <p:tgtEl>
                                          <p:spTgt spid="113"/>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1000"/>
                                        <p:tgtEl>
                                          <p:spTgt spid="114"/>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fade">
                                      <p:cBhvr>
                                        <p:cTn id="38" dur="1000"/>
                                        <p:tgtEl>
                                          <p:spTgt spid="104"/>
                                        </p:tgtEl>
                                      </p:cBhvr>
                                    </p:animEffect>
                                  </p:childTnLst>
                                </p:cTn>
                              </p:par>
                              <p:par>
                                <p:cTn id="39" presetID="10" presetClass="entr" presetSubtype="0" fill="hold" nodeType="withEffect">
                                  <p:stCondLst>
                                    <p:cond delay="0"/>
                                  </p:stCondLst>
                                  <p:childTnLst>
                                    <p:set>
                                      <p:cBhvr>
                                        <p:cTn id="40" dur="1" fill="hold">
                                          <p:stCondLst>
                                            <p:cond delay="0"/>
                                          </p:stCondLst>
                                        </p:cTn>
                                        <p:tgtEl>
                                          <p:spTgt spid="95"/>
                                        </p:tgtEl>
                                        <p:attrNameLst>
                                          <p:attrName>style.visibility</p:attrName>
                                        </p:attrNameLst>
                                      </p:cBhvr>
                                      <p:to>
                                        <p:strVal val="visible"/>
                                      </p:to>
                                    </p:set>
                                    <p:animEffect transition="in" filter="fade">
                                      <p:cBhvr>
                                        <p:cTn id="41" dur="1000"/>
                                        <p:tgtEl>
                                          <p:spTgt spid="95"/>
                                        </p:tgtEl>
                                      </p:cBhvr>
                                    </p:animEffec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144"/>
                                        </p:tgtEl>
                                        <p:attrNameLst>
                                          <p:attrName>style.visibility</p:attrName>
                                        </p:attrNameLst>
                                      </p:cBhvr>
                                      <p:to>
                                        <p:strVal val="visible"/>
                                      </p:to>
                                    </p:set>
                                    <p:animEffect transition="in" filter="fade">
                                      <p:cBhvr>
                                        <p:cTn id="45"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7"/>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7"/>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308</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190" name="Google Shape;190;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191" name="Google Shape;191;p17"/>
          <p:cNvSpPr txBox="1"/>
          <p:nvPr/>
        </p:nvSpPr>
        <p:spPr>
          <a:xfrm>
            <a:off x="166250" y="1519675"/>
            <a:ext cx="5217900" cy="739200"/>
          </a:xfrm>
          <a:prstGeom prst="rect">
            <a:avLst/>
          </a:prstGeom>
          <a:noFill/>
          <a:ln>
            <a:noFill/>
          </a:ln>
        </p:spPr>
        <p:txBody>
          <a:bodyPr spcFirstLastPara="1" wrap="square" lIns="91425" tIns="91425" rIns="91425" bIns="91425" anchor="t" anchorCtr="0">
            <a:noAutofit/>
          </a:bodyPr>
          <a:lstStyle/>
          <a:p>
            <a:pPr marL="457200" marR="0" lvl="0" indent="-342900" algn="l" defTabSz="914400" rtl="0" eaLnBrk="1" fontAlgn="auto" latinLnBrk="0" hangingPunct="1">
              <a:lnSpc>
                <a:spcPct val="100000"/>
              </a:lnSpc>
              <a:spcBef>
                <a:spcPts val="0"/>
              </a:spcBef>
              <a:spcAft>
                <a:spcPts val="0"/>
              </a:spcAft>
              <a:buClr>
                <a:srgbClr val="0070C0"/>
              </a:buClr>
              <a:buSzPts val="1800"/>
              <a:buFont typeface="Cambria"/>
              <a:buChar char="●"/>
              <a:tabLst/>
              <a:defRPr/>
            </a:pPr>
            <a:r>
              <a:rPr kumimoji="0" lang="en" sz="1800" b="1" i="0" u="none" strike="noStrike" kern="0" cap="none" spc="0" normalizeH="0" baseline="0" noProof="0">
                <a:ln>
                  <a:noFill/>
                </a:ln>
                <a:solidFill>
                  <a:srgbClr val="0070C0"/>
                </a:solidFill>
                <a:effectLst/>
                <a:uLnTx/>
                <a:uFillTx/>
                <a:latin typeface="Cambria"/>
                <a:ea typeface="Cambria"/>
                <a:cs typeface="Cambria"/>
                <a:sym typeface="Cambria"/>
              </a:rPr>
              <a:t>Max-capacity mode</a:t>
            </a:r>
            <a:endParaRPr kumimoji="0" sz="1800" b="1" i="0" u="none" strike="noStrike" kern="0" cap="none" spc="0" normalizeH="0" baseline="0" noProof="0">
              <a:ln>
                <a:noFill/>
              </a:ln>
              <a:solidFill>
                <a:srgbClr val="0070C0"/>
              </a:solidFill>
              <a:effectLst/>
              <a:uLnTx/>
              <a:uFillTx/>
              <a:latin typeface="Cambria"/>
              <a:ea typeface="Cambria"/>
              <a:cs typeface="Cambria"/>
              <a:sym typeface="Cambria"/>
            </a:endParaRPr>
          </a:p>
        </p:txBody>
      </p:sp>
      <p:grpSp>
        <p:nvGrpSpPr>
          <p:cNvPr id="192" name="Google Shape;192;p17"/>
          <p:cNvGrpSpPr/>
          <p:nvPr/>
        </p:nvGrpSpPr>
        <p:grpSpPr>
          <a:xfrm>
            <a:off x="499781" y="2036586"/>
            <a:ext cx="2010857" cy="2386230"/>
            <a:chOff x="499780" y="1255536"/>
            <a:chExt cx="2010857" cy="2386230"/>
          </a:xfrm>
        </p:grpSpPr>
        <p:grpSp>
          <p:nvGrpSpPr>
            <p:cNvPr id="193" name="Google Shape;193;p17"/>
            <p:cNvGrpSpPr/>
            <p:nvPr/>
          </p:nvGrpSpPr>
          <p:grpSpPr>
            <a:xfrm>
              <a:off x="499780" y="1609805"/>
              <a:ext cx="2010857" cy="1675597"/>
              <a:chOff x="5612800" y="989756"/>
              <a:chExt cx="2547000" cy="2122352"/>
            </a:xfrm>
          </p:grpSpPr>
          <p:grpSp>
            <p:nvGrpSpPr>
              <p:cNvPr id="194" name="Google Shape;194;p17"/>
              <p:cNvGrpSpPr/>
              <p:nvPr/>
            </p:nvGrpSpPr>
            <p:grpSpPr>
              <a:xfrm flipH="1">
                <a:off x="6429357" y="2658200"/>
                <a:ext cx="169070" cy="453908"/>
                <a:chOff x="5013805" y="2895606"/>
                <a:chExt cx="167795" cy="457200"/>
              </a:xfrm>
            </p:grpSpPr>
            <p:sp>
              <p:nvSpPr>
                <p:cNvPr id="195" name="Google Shape;195;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CCCCC"/>
                  </a:solidFill>
                  <a:prstDash val="solid"/>
                  <a:round/>
                  <a:headEnd type="none" w="med" len="med"/>
                  <a:tailEnd type="none" w="med" len="med"/>
                </a:ln>
              </p:spPr>
            </p:sp>
            <p:cxnSp>
              <p:nvCxnSpPr>
                <p:cNvPr id="196" name="Google Shape;196;p17"/>
                <p:cNvCxnSpPr/>
                <p:nvPr/>
              </p:nvCxnSpPr>
              <p:spPr>
                <a:xfrm>
                  <a:off x="5181600" y="3048000"/>
                  <a:ext cx="0" cy="152400"/>
                </a:xfrm>
                <a:prstGeom prst="straightConnector1">
                  <a:avLst/>
                </a:prstGeom>
                <a:noFill/>
                <a:ln w="38100" cap="flat" cmpd="sng">
                  <a:solidFill>
                    <a:srgbClr val="CCCCCC"/>
                  </a:solidFill>
                  <a:prstDash val="solid"/>
                  <a:round/>
                  <a:headEnd type="none" w="med" len="med"/>
                  <a:tailEnd type="none" w="med" len="med"/>
                </a:ln>
              </p:spPr>
            </p:cxnSp>
          </p:grpSp>
          <p:grpSp>
            <p:nvGrpSpPr>
              <p:cNvPr id="197" name="Google Shape;197;p17"/>
              <p:cNvGrpSpPr/>
              <p:nvPr/>
            </p:nvGrpSpPr>
            <p:grpSpPr>
              <a:xfrm>
                <a:off x="7145184" y="2658194"/>
                <a:ext cx="165633" cy="453908"/>
                <a:chOff x="4983522" y="2890167"/>
                <a:chExt cx="198078" cy="457200"/>
              </a:xfrm>
            </p:grpSpPr>
            <p:sp>
              <p:nvSpPr>
                <p:cNvPr id="198" name="Google Shape;198;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199" name="Google Shape;199;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00" name="Google Shape;200;p17"/>
              <p:cNvSpPr txBox="1"/>
              <p:nvPr/>
            </p:nvSpPr>
            <p:spPr>
              <a:xfrm>
                <a:off x="5612800" y="2726150"/>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17"/>
              <p:cNvSpPr txBox="1"/>
              <p:nvPr/>
            </p:nvSpPr>
            <p:spPr>
              <a:xfrm>
                <a:off x="7289200" y="2726704"/>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nvGrpSpPr>
              <p:cNvPr id="202" name="Google Shape;202;p17"/>
              <p:cNvGrpSpPr/>
              <p:nvPr/>
            </p:nvGrpSpPr>
            <p:grpSpPr>
              <a:xfrm>
                <a:off x="7149159" y="989756"/>
                <a:ext cx="165633" cy="453908"/>
                <a:chOff x="4983522" y="2890167"/>
                <a:chExt cx="198078" cy="457200"/>
              </a:xfrm>
            </p:grpSpPr>
            <p:sp>
              <p:nvSpPr>
                <p:cNvPr id="203" name="Google Shape;203;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CCCCC"/>
                  </a:solidFill>
                  <a:prstDash val="solid"/>
                  <a:round/>
                  <a:headEnd type="none" w="med" len="med"/>
                  <a:tailEnd type="none" w="med" len="med"/>
                </a:ln>
              </p:spPr>
            </p:sp>
            <p:cxnSp>
              <p:nvCxnSpPr>
                <p:cNvPr id="204" name="Google Shape;204;p17"/>
                <p:cNvCxnSpPr/>
                <p:nvPr/>
              </p:nvCxnSpPr>
              <p:spPr>
                <a:xfrm>
                  <a:off x="5181600" y="3042561"/>
                  <a:ext cx="0" cy="152400"/>
                </a:xfrm>
                <a:prstGeom prst="straightConnector1">
                  <a:avLst/>
                </a:prstGeom>
                <a:noFill/>
                <a:ln w="38100" cap="flat" cmpd="sng">
                  <a:solidFill>
                    <a:srgbClr val="CCCCCC"/>
                  </a:solidFill>
                  <a:prstDash val="solid"/>
                  <a:round/>
                  <a:headEnd type="none" w="med" len="med"/>
                  <a:tailEnd type="none" w="med" len="med"/>
                </a:ln>
              </p:spPr>
            </p:cxnSp>
          </p:grpSp>
          <p:grpSp>
            <p:nvGrpSpPr>
              <p:cNvPr id="205" name="Google Shape;205;p17"/>
              <p:cNvGrpSpPr/>
              <p:nvPr/>
            </p:nvGrpSpPr>
            <p:grpSpPr>
              <a:xfrm flipH="1">
                <a:off x="6433332" y="989762"/>
                <a:ext cx="169070" cy="453908"/>
                <a:chOff x="5013805" y="2895606"/>
                <a:chExt cx="167795" cy="457200"/>
              </a:xfrm>
            </p:grpSpPr>
            <p:sp>
              <p:nvSpPr>
                <p:cNvPr id="206" name="Google Shape;206;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07" name="Google Shape;207;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08" name="Google Shape;208;p17"/>
              <p:cNvSpPr txBox="1"/>
              <p:nvPr/>
            </p:nvSpPr>
            <p:spPr>
              <a:xfrm>
                <a:off x="5616775" y="1097750"/>
                <a:ext cx="8667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sp>
            <p:nvSpPr>
              <p:cNvPr id="209" name="Google Shape;209;p17"/>
              <p:cNvSpPr txBox="1"/>
              <p:nvPr/>
            </p:nvSpPr>
            <p:spPr>
              <a:xfrm>
                <a:off x="7293100" y="1097225"/>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210;p17"/>
            <p:cNvGrpSpPr/>
            <p:nvPr/>
          </p:nvGrpSpPr>
          <p:grpSpPr>
            <a:xfrm>
              <a:off x="1228678" y="3516226"/>
              <a:ext cx="549966" cy="125540"/>
              <a:chOff x="6065025" y="1897413"/>
              <a:chExt cx="696600" cy="159013"/>
            </a:xfrm>
          </p:grpSpPr>
          <p:sp>
            <p:nvSpPr>
              <p:cNvPr id="211" name="Google Shape;211;p17"/>
              <p:cNvSpPr/>
              <p:nvPr/>
            </p:nvSpPr>
            <p:spPr>
              <a:xfrm>
                <a:off x="66026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3" name="Google Shape;213;p17"/>
            <p:cNvGrpSpPr/>
            <p:nvPr/>
          </p:nvGrpSpPr>
          <p:grpSpPr>
            <a:xfrm>
              <a:off x="1228678" y="3196966"/>
              <a:ext cx="546097" cy="125540"/>
              <a:chOff x="6065025" y="1897413"/>
              <a:chExt cx="691700" cy="159013"/>
            </a:xfrm>
          </p:grpSpPr>
          <p:sp>
            <p:nvSpPr>
              <p:cNvPr id="214" name="Google Shape;214;p17"/>
              <p:cNvSpPr/>
              <p:nvPr/>
            </p:nvSpPr>
            <p:spPr>
              <a:xfrm>
                <a:off x="65977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 name="Google Shape;216;p17"/>
            <p:cNvGrpSpPr/>
            <p:nvPr/>
          </p:nvGrpSpPr>
          <p:grpSpPr>
            <a:xfrm>
              <a:off x="1218534" y="1255536"/>
              <a:ext cx="556242" cy="125540"/>
              <a:chOff x="6065025" y="1897413"/>
              <a:chExt cx="704550" cy="159013"/>
            </a:xfrm>
          </p:grpSpPr>
          <p:sp>
            <p:nvSpPr>
              <p:cNvPr id="217" name="Google Shape;217;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 name="Google Shape;219;p17"/>
            <p:cNvGrpSpPr/>
            <p:nvPr/>
          </p:nvGrpSpPr>
          <p:grpSpPr>
            <a:xfrm>
              <a:off x="1218534" y="1571363"/>
              <a:ext cx="556242" cy="125540"/>
              <a:chOff x="6065025" y="1897413"/>
              <a:chExt cx="704550" cy="159013"/>
            </a:xfrm>
          </p:grpSpPr>
          <p:sp>
            <p:nvSpPr>
              <p:cNvPr id="220" name="Google Shape;220;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222" name="Google Shape;222;p17"/>
            <p:cNvCxnSpPr>
              <a:stCxn id="223" idx="0"/>
              <a:endCxn id="224" idx="0"/>
            </p:cNvCxnSpPr>
            <p:nvPr/>
          </p:nvCxnSpPr>
          <p:spPr>
            <a:xfrm rot="10800000">
              <a:off x="1280216" y="1914323"/>
              <a:ext cx="0" cy="781800"/>
            </a:xfrm>
            <a:prstGeom prst="straightConnector1">
              <a:avLst/>
            </a:prstGeom>
            <a:noFill/>
            <a:ln w="38100" cap="flat" cmpd="sng">
              <a:solidFill>
                <a:srgbClr val="000000"/>
              </a:solidFill>
              <a:prstDash val="solid"/>
              <a:round/>
              <a:headEnd type="none" w="med" len="med"/>
              <a:tailEnd type="none" w="med" len="med"/>
            </a:ln>
          </p:spPr>
        </p:cxnSp>
        <p:cxnSp>
          <p:nvCxnSpPr>
            <p:cNvPr id="225" name="Google Shape;225;p17"/>
            <p:cNvCxnSpPr>
              <a:stCxn id="226" idx="4"/>
            </p:cNvCxnSpPr>
            <p:nvPr/>
          </p:nvCxnSpPr>
          <p:spPr>
            <a:xfrm rot="10800000">
              <a:off x="1711858" y="2197059"/>
              <a:ext cx="0" cy="785700"/>
            </a:xfrm>
            <a:prstGeom prst="straightConnector1">
              <a:avLst/>
            </a:prstGeom>
            <a:noFill/>
            <a:ln w="38100" cap="flat" cmpd="sng">
              <a:solidFill>
                <a:srgbClr val="000000"/>
              </a:solidFill>
              <a:prstDash val="solid"/>
              <a:round/>
              <a:headEnd type="none" w="med" len="med"/>
              <a:tailEnd type="none" w="med" len="med"/>
            </a:ln>
          </p:spPr>
        </p:cxnSp>
        <p:sp>
          <p:nvSpPr>
            <p:cNvPr id="227" name="Google Shape;227;p17"/>
            <p:cNvSpPr/>
            <p:nvPr/>
          </p:nvSpPr>
          <p:spPr>
            <a:xfrm>
              <a:off x="1135793" y="1309666"/>
              <a:ext cx="720600" cy="3315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28" name="Google Shape;228;p17"/>
            <p:cNvSpPr/>
            <p:nvPr/>
          </p:nvSpPr>
          <p:spPr>
            <a:xfrm>
              <a:off x="1135793" y="3255918"/>
              <a:ext cx="720600" cy="3315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29" name="Google Shape;229;p17"/>
            <p:cNvSpPr txBox="1"/>
            <p:nvPr/>
          </p:nvSpPr>
          <p:spPr>
            <a:xfrm>
              <a:off x="1107175" y="2288602"/>
              <a:ext cx="344100" cy="320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30" name="Google Shape;230;p17"/>
            <p:cNvSpPr txBox="1"/>
            <p:nvPr/>
          </p:nvSpPr>
          <p:spPr>
            <a:xfrm>
              <a:off x="1543592" y="2288612"/>
              <a:ext cx="344100" cy="320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cxnSp>
          <p:nvCxnSpPr>
            <p:cNvPr id="231" name="Google Shape;231;p17"/>
            <p:cNvCxnSpPr/>
            <p:nvPr/>
          </p:nvCxnSpPr>
          <p:spPr>
            <a:xfrm>
              <a:off x="884801" y="2448550"/>
              <a:ext cx="1203300" cy="0"/>
            </a:xfrm>
            <a:prstGeom prst="straightConnector1">
              <a:avLst/>
            </a:prstGeom>
            <a:noFill/>
            <a:ln w="38100" cap="flat" cmpd="sng">
              <a:solidFill>
                <a:srgbClr val="000000"/>
              </a:solidFill>
              <a:prstDash val="solid"/>
              <a:round/>
              <a:headEnd type="none" w="med" len="med"/>
              <a:tailEnd type="none" w="med" len="med"/>
            </a:ln>
          </p:spPr>
        </p:cxnSp>
        <p:cxnSp>
          <p:nvCxnSpPr>
            <p:cNvPr id="232" name="Google Shape;232;p17"/>
            <p:cNvCxnSpPr/>
            <p:nvPr/>
          </p:nvCxnSpPr>
          <p:spPr>
            <a:xfrm>
              <a:off x="884801" y="2839443"/>
              <a:ext cx="1203300" cy="0"/>
            </a:xfrm>
            <a:prstGeom prst="straightConnector1">
              <a:avLst/>
            </a:prstGeom>
            <a:noFill/>
            <a:ln w="38100" cap="flat" cmpd="sng">
              <a:solidFill>
                <a:srgbClr val="000000"/>
              </a:solidFill>
              <a:prstDash val="solid"/>
              <a:round/>
              <a:headEnd type="none" w="med" len="med"/>
              <a:tailEnd type="none" w="med" len="med"/>
            </a:ln>
          </p:spPr>
        </p:cxnSp>
        <p:cxnSp>
          <p:nvCxnSpPr>
            <p:cNvPr id="233" name="Google Shape;233;p17"/>
            <p:cNvCxnSpPr/>
            <p:nvPr/>
          </p:nvCxnSpPr>
          <p:spPr>
            <a:xfrm>
              <a:off x="884801" y="2057732"/>
              <a:ext cx="1203300" cy="0"/>
            </a:xfrm>
            <a:prstGeom prst="straightConnector1">
              <a:avLst/>
            </a:prstGeom>
            <a:noFill/>
            <a:ln w="38100" cap="flat" cmpd="sng">
              <a:solidFill>
                <a:srgbClr val="000000"/>
              </a:solidFill>
              <a:prstDash val="solid"/>
              <a:round/>
              <a:headEnd type="none" w="med" len="med"/>
              <a:tailEnd type="none" w="med" len="med"/>
            </a:ln>
          </p:spPr>
        </p:cxnSp>
        <p:grpSp>
          <p:nvGrpSpPr>
            <p:cNvPr id="234" name="Google Shape;234;p17"/>
            <p:cNvGrpSpPr/>
            <p:nvPr/>
          </p:nvGrpSpPr>
          <p:grpSpPr>
            <a:xfrm>
              <a:off x="1135856" y="1914440"/>
              <a:ext cx="288720" cy="1068319"/>
              <a:chOff x="1975325" y="1580225"/>
              <a:chExt cx="365700" cy="1363000"/>
            </a:xfrm>
          </p:grpSpPr>
          <p:sp>
            <p:nvSpPr>
              <p:cNvPr id="224" name="Google Shape;224;p17"/>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17"/>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17"/>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236;p17"/>
            <p:cNvGrpSpPr/>
            <p:nvPr/>
          </p:nvGrpSpPr>
          <p:grpSpPr>
            <a:xfrm>
              <a:off x="1567498" y="1914440"/>
              <a:ext cx="288720" cy="1068319"/>
              <a:chOff x="1975325" y="1580225"/>
              <a:chExt cx="365700" cy="1363000"/>
            </a:xfrm>
          </p:grpSpPr>
          <p:sp>
            <p:nvSpPr>
              <p:cNvPr id="237" name="Google Shape;237;p17"/>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17"/>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17"/>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9" name="Google Shape;239;p17"/>
            <p:cNvGrpSpPr/>
            <p:nvPr/>
          </p:nvGrpSpPr>
          <p:grpSpPr>
            <a:xfrm>
              <a:off x="1107379" y="2288662"/>
              <a:ext cx="780579" cy="319994"/>
              <a:chOff x="6382400" y="1849612"/>
              <a:chExt cx="988700" cy="405313"/>
            </a:xfrm>
          </p:grpSpPr>
          <p:sp>
            <p:nvSpPr>
              <p:cNvPr id="240" name="Google Shape;240;p17"/>
              <p:cNvSpPr txBox="1"/>
              <p:nvPr/>
            </p:nvSpPr>
            <p:spPr>
              <a:xfrm>
                <a:off x="6382400" y="1849612"/>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41" name="Google Shape;241;p17"/>
              <p:cNvSpPr txBox="1"/>
              <p:nvPr/>
            </p:nvSpPr>
            <p:spPr>
              <a:xfrm>
                <a:off x="6935200" y="1849625"/>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sp>
        <p:nvSpPr>
          <p:cNvPr id="242" name="Google Shape;242;p17"/>
          <p:cNvSpPr txBox="1"/>
          <p:nvPr/>
        </p:nvSpPr>
        <p:spPr>
          <a:xfrm>
            <a:off x="4662050" y="1519675"/>
            <a:ext cx="5217900" cy="429300"/>
          </a:xfrm>
          <a:prstGeom prst="rect">
            <a:avLst/>
          </a:prstGeom>
          <a:noFill/>
          <a:ln>
            <a:noFill/>
          </a:ln>
        </p:spPr>
        <p:txBody>
          <a:bodyPr spcFirstLastPara="1" wrap="square" lIns="91425" tIns="91425" rIns="91425" bIns="91425" anchor="t" anchorCtr="0">
            <a:noAutofit/>
          </a:bodyPr>
          <a:lstStyle/>
          <a:p>
            <a:pPr marL="457200" marR="0" lvl="0" indent="-342900" algn="l" defTabSz="914400" rtl="0" eaLnBrk="1" fontAlgn="auto" latinLnBrk="0" hangingPunct="1">
              <a:lnSpc>
                <a:spcPct val="100000"/>
              </a:lnSpc>
              <a:spcBef>
                <a:spcPts val="0"/>
              </a:spcBef>
              <a:spcAft>
                <a:spcPts val="0"/>
              </a:spcAft>
              <a:buClr>
                <a:srgbClr val="0070C0"/>
              </a:buClr>
              <a:buSzPts val="1800"/>
              <a:buFont typeface="Cambria"/>
              <a:buChar char="●"/>
              <a:tabLst/>
              <a:defRPr/>
            </a:pPr>
            <a:r>
              <a:rPr kumimoji="0" lang="en" sz="1800" b="1" i="0" u="none" strike="noStrike" kern="0" cap="none" spc="0" normalizeH="0" baseline="0" noProof="0">
                <a:ln>
                  <a:noFill/>
                </a:ln>
                <a:solidFill>
                  <a:srgbClr val="0070C0"/>
                </a:solidFill>
                <a:effectLst/>
                <a:uLnTx/>
                <a:uFillTx/>
                <a:latin typeface="Cambria"/>
                <a:ea typeface="Cambria"/>
                <a:cs typeface="Cambria"/>
                <a:sym typeface="Cambria"/>
              </a:rPr>
              <a:t>High-performance mode</a:t>
            </a:r>
            <a:endParaRPr kumimoji="0" sz="1800" b="1" i="0" u="none" strike="noStrike" kern="0" cap="none" spc="0" normalizeH="0" baseline="0" noProof="0">
              <a:ln>
                <a:noFill/>
              </a:ln>
              <a:solidFill>
                <a:srgbClr val="0070C0"/>
              </a:solidFill>
              <a:effectLst/>
              <a:uLnTx/>
              <a:uFillTx/>
              <a:latin typeface="Cambria"/>
              <a:ea typeface="Cambria"/>
              <a:cs typeface="Cambria"/>
              <a:sym typeface="Cambria"/>
            </a:endParaRPr>
          </a:p>
        </p:txBody>
      </p:sp>
      <p:sp>
        <p:nvSpPr>
          <p:cNvPr id="243" name="Google Shape;243;p17"/>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CLR-DRAM (</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C</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apacity-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L</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atency-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R</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econfigurable DRAM)</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grpSp>
        <p:nvGrpSpPr>
          <p:cNvPr id="244" name="Google Shape;244;p17"/>
          <p:cNvGrpSpPr/>
          <p:nvPr/>
        </p:nvGrpSpPr>
        <p:grpSpPr>
          <a:xfrm>
            <a:off x="7393380" y="2250300"/>
            <a:ext cx="1788421" cy="1988038"/>
            <a:chOff x="7469879" y="1472688"/>
            <a:chExt cx="1788421" cy="1988038"/>
          </a:xfrm>
        </p:grpSpPr>
        <p:sp>
          <p:nvSpPr>
            <p:cNvPr id="245" name="Google Shape;245;p17"/>
            <p:cNvSpPr txBox="1"/>
            <p:nvPr/>
          </p:nvSpPr>
          <p:spPr>
            <a:xfrm>
              <a:off x="7676400" y="2116775"/>
              <a:ext cx="1581900" cy="531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coupled </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sense amplifiers</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p:txBody>
        </p:sp>
        <p:cxnSp>
          <p:nvCxnSpPr>
            <p:cNvPr id="246" name="Google Shape;246;p17"/>
            <p:cNvCxnSpPr/>
            <p:nvPr/>
          </p:nvCxnSpPr>
          <p:spPr>
            <a:xfrm flipH="1">
              <a:off x="7528125" y="2790525"/>
              <a:ext cx="919800" cy="670200"/>
            </a:xfrm>
            <a:prstGeom prst="straightConnector1">
              <a:avLst/>
            </a:prstGeom>
            <a:noFill/>
            <a:ln w="28575" cap="flat" cmpd="sng">
              <a:solidFill>
                <a:srgbClr val="1C4587"/>
              </a:solidFill>
              <a:prstDash val="solid"/>
              <a:round/>
              <a:headEnd type="none" w="med" len="med"/>
              <a:tailEnd type="stealth" w="med" len="med"/>
            </a:ln>
          </p:spPr>
        </p:cxnSp>
        <p:cxnSp>
          <p:nvCxnSpPr>
            <p:cNvPr id="247" name="Google Shape;247;p17"/>
            <p:cNvCxnSpPr/>
            <p:nvPr/>
          </p:nvCxnSpPr>
          <p:spPr>
            <a:xfrm rot="10800000">
              <a:off x="7469879" y="1472688"/>
              <a:ext cx="972000" cy="573000"/>
            </a:xfrm>
            <a:prstGeom prst="straightConnector1">
              <a:avLst/>
            </a:prstGeom>
            <a:noFill/>
            <a:ln w="28575" cap="flat" cmpd="sng">
              <a:solidFill>
                <a:srgbClr val="1C4587"/>
              </a:solidFill>
              <a:prstDash val="solid"/>
              <a:round/>
              <a:headEnd type="none" w="med" len="med"/>
              <a:tailEnd type="stealth" w="med" len="med"/>
            </a:ln>
          </p:spPr>
        </p:cxnSp>
      </p:grpSp>
      <p:sp>
        <p:nvSpPr>
          <p:cNvPr id="248" name="Google Shape;248;p17"/>
          <p:cNvSpPr txBox="1"/>
          <p:nvPr/>
        </p:nvSpPr>
        <p:spPr>
          <a:xfrm>
            <a:off x="413150" y="4707500"/>
            <a:ext cx="3732900" cy="670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Tx/>
              <a:buNone/>
              <a:tabLst/>
              <a:defRPr/>
            </a:pPr>
            <a:r>
              <a:rPr kumimoji="0" lang="en" sz="1500" b="1" i="0" u="none" strike="noStrike" kern="0" cap="none" spc="0" normalizeH="0" baseline="0" noProof="0">
                <a:ln>
                  <a:noFill/>
                </a:ln>
                <a:solidFill>
                  <a:srgbClr val="38761D"/>
                </a:solidFill>
                <a:effectLst/>
                <a:uLnTx/>
                <a:uFillTx/>
                <a:latin typeface="Cambria"/>
                <a:ea typeface="Cambria"/>
                <a:cs typeface="Cambria"/>
                <a:sym typeface="Cambria"/>
              </a:rPr>
              <a:t>The same storage capacity</a:t>
            </a:r>
            <a:r>
              <a:rPr kumimoji="0" lang="en" sz="1500" b="1" i="0" u="none" strike="noStrike" kern="0" cap="none" spc="0" normalizeH="0" baseline="0" noProof="0">
                <a:ln>
                  <a:noFill/>
                </a:ln>
                <a:solidFill>
                  <a:srgbClr val="000000"/>
                </a:solidFill>
                <a:effectLst/>
                <a:uLnTx/>
                <a:uFillTx/>
                <a:latin typeface="Cambria"/>
                <a:ea typeface="Cambria"/>
                <a:cs typeface="Cambria"/>
                <a:sym typeface="Cambria"/>
              </a:rPr>
              <a:t> as the conventional open-bitline architecture</a:t>
            </a:r>
            <a:endParaRPr kumimoji="0" sz="300" b="1" i="0" u="none" strike="noStrike" kern="0" cap="none" spc="0" normalizeH="0" baseline="0" noProof="0">
              <a:ln>
                <a:noFill/>
              </a:ln>
              <a:solidFill>
                <a:srgbClr val="1C4587"/>
              </a:solidFill>
              <a:effectLst/>
              <a:uLnTx/>
              <a:uFillTx/>
              <a:latin typeface="Cambria"/>
              <a:ea typeface="Cambria"/>
              <a:cs typeface="Cambria"/>
              <a:sym typeface="Cambria"/>
            </a:endParaRPr>
          </a:p>
        </p:txBody>
      </p:sp>
      <p:sp>
        <p:nvSpPr>
          <p:cNvPr id="249" name="Google Shape;249;p17"/>
          <p:cNvSpPr txBox="1"/>
          <p:nvPr/>
        </p:nvSpPr>
        <p:spPr>
          <a:xfrm>
            <a:off x="4987500" y="4692063"/>
            <a:ext cx="3732900" cy="670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500" b="1" i="0" u="none" strike="noStrike" kern="0" cap="none" spc="0" normalizeH="0" baseline="0" noProof="0">
                <a:ln>
                  <a:noFill/>
                </a:ln>
                <a:solidFill>
                  <a:srgbClr val="38761D"/>
                </a:solidFill>
                <a:effectLst/>
                <a:uLnTx/>
                <a:uFillTx/>
                <a:latin typeface="Cambria"/>
                <a:ea typeface="Cambria"/>
                <a:cs typeface="Cambria"/>
                <a:sym typeface="Cambria"/>
              </a:rPr>
              <a:t>Reduced latency and refresh overhead</a:t>
            </a:r>
            <a:r>
              <a:rPr kumimoji="0" lang="en" sz="1500" b="1" i="0" u="none" strike="noStrike" kern="0" cap="none" spc="0" normalizeH="0" baseline="0" noProof="0">
                <a:ln>
                  <a:noFill/>
                </a:ln>
                <a:solidFill>
                  <a:srgbClr val="000000"/>
                </a:solidFill>
                <a:effectLst/>
                <a:uLnTx/>
                <a:uFillTx/>
                <a:latin typeface="Cambria"/>
                <a:ea typeface="Cambria"/>
                <a:cs typeface="Cambria"/>
                <a:sym typeface="Cambria"/>
              </a:rPr>
              <a:t> via coupled cell/SA operation</a:t>
            </a:r>
            <a:endParaRPr kumimoji="0" sz="300" b="1" i="0" u="none" strike="noStrike" kern="0" cap="none" spc="0" normalizeH="0" baseline="0" noProof="0">
              <a:ln>
                <a:noFill/>
              </a:ln>
              <a:solidFill>
                <a:srgbClr val="1C4587"/>
              </a:solidFill>
              <a:effectLst/>
              <a:uLnTx/>
              <a:uFillTx/>
              <a:latin typeface="Cambria"/>
              <a:ea typeface="Cambria"/>
              <a:cs typeface="Cambria"/>
              <a:sym typeface="Cambria"/>
            </a:endParaRPr>
          </a:p>
        </p:txBody>
      </p:sp>
      <p:grpSp>
        <p:nvGrpSpPr>
          <p:cNvPr id="250" name="Google Shape;250;p17"/>
          <p:cNvGrpSpPr/>
          <p:nvPr/>
        </p:nvGrpSpPr>
        <p:grpSpPr>
          <a:xfrm>
            <a:off x="1058411" y="2747475"/>
            <a:ext cx="3605215" cy="999300"/>
            <a:chOff x="1058410" y="1966425"/>
            <a:chExt cx="3605215" cy="999300"/>
          </a:xfrm>
        </p:grpSpPr>
        <p:sp>
          <p:nvSpPr>
            <p:cNvPr id="251" name="Google Shape;251;p17"/>
            <p:cNvSpPr txBox="1"/>
            <p:nvPr/>
          </p:nvSpPr>
          <p:spPr>
            <a:xfrm>
              <a:off x="2394425" y="1966425"/>
              <a:ext cx="2269200" cy="999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500" b="0" i="1" u="none" strike="noStrike" kern="0" cap="none" spc="0" normalizeH="0" baseline="0" noProof="0">
                  <a:ln>
                    <a:noFill/>
                  </a:ln>
                  <a:solidFill>
                    <a:srgbClr val="558B3D"/>
                  </a:solidFill>
                  <a:effectLst/>
                  <a:uLnTx/>
                  <a:uFillTx/>
                  <a:latin typeface="Cambria"/>
                  <a:ea typeface="Cambria"/>
                  <a:cs typeface="Cambria"/>
                  <a:sym typeface="Cambria"/>
                </a:rPr>
                <a:t>mimics</a:t>
              </a:r>
              <a:r>
                <a:rPr kumimoji="0" lang="en" sz="1500" b="1" i="1" u="none" strike="noStrike" kern="0" cap="none" spc="0" normalizeH="0" baseline="0" noProof="0">
                  <a:ln>
                    <a:noFill/>
                  </a:ln>
                  <a:solidFill>
                    <a:srgbClr val="558B3D"/>
                  </a:solidFill>
                  <a:effectLst/>
                  <a:uLnTx/>
                  <a:uFillTx/>
                  <a:latin typeface="Cambria"/>
                  <a:ea typeface="Cambria"/>
                  <a:cs typeface="Cambria"/>
                  <a:sym typeface="Cambria"/>
                </a:rPr>
                <a:t> </a:t>
              </a:r>
              <a:r>
                <a:rPr kumimoji="0" lang="en" sz="1500" b="0" i="1" u="none" strike="noStrike" kern="0" cap="none" spc="0" normalizeH="0" baseline="0" noProof="0">
                  <a:ln>
                    <a:noFill/>
                  </a:ln>
                  <a:solidFill>
                    <a:srgbClr val="000000"/>
                  </a:solidFill>
                  <a:effectLst/>
                  <a:uLnTx/>
                  <a:uFillTx/>
                  <a:latin typeface="Cambria"/>
                  <a:ea typeface="Cambria"/>
                  <a:cs typeface="Cambria"/>
                  <a:sym typeface="Cambria"/>
                </a:rPr>
                <a:t>the cell-to-SA connections as in the open-bitline architecture</a:t>
              </a:r>
              <a:endParaRPr kumimoji="0" sz="1500" b="1" i="1" u="none" strike="noStrike" kern="0" cap="none" spc="0" normalizeH="0" baseline="0" noProof="0">
                <a:ln>
                  <a:noFill/>
                </a:ln>
                <a:solidFill>
                  <a:srgbClr val="1C4587"/>
                </a:solidFill>
                <a:effectLst/>
                <a:uLnTx/>
                <a:uFillTx/>
                <a:latin typeface="Cambria"/>
                <a:ea typeface="Cambria"/>
                <a:cs typeface="Cambria"/>
                <a:sym typeface="Cambria"/>
              </a:endParaRPr>
            </a:p>
          </p:txBody>
        </p:sp>
        <p:grpSp>
          <p:nvGrpSpPr>
            <p:cNvPr id="252" name="Google Shape;252;p17"/>
            <p:cNvGrpSpPr/>
            <p:nvPr/>
          </p:nvGrpSpPr>
          <p:grpSpPr>
            <a:xfrm>
              <a:off x="1058410" y="2109179"/>
              <a:ext cx="877095" cy="698589"/>
              <a:chOff x="6320375" y="1622275"/>
              <a:chExt cx="1110950" cy="884850"/>
            </a:xfrm>
          </p:grpSpPr>
          <p:cxnSp>
            <p:nvCxnSpPr>
              <p:cNvPr id="253" name="Google Shape;253;p17"/>
              <p:cNvCxnSpPr/>
              <p:nvPr/>
            </p:nvCxnSpPr>
            <p:spPr>
              <a:xfrm rot="10800000">
                <a:off x="6320375"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254" name="Google Shape;254;p17"/>
              <p:cNvCxnSpPr/>
              <p:nvPr/>
            </p:nvCxnSpPr>
            <p:spPr>
              <a:xfrm>
                <a:off x="7431325" y="1961725"/>
                <a:ext cx="0" cy="545400"/>
              </a:xfrm>
              <a:prstGeom prst="straightConnector1">
                <a:avLst/>
              </a:prstGeom>
              <a:noFill/>
              <a:ln w="28575" cap="flat" cmpd="sng">
                <a:solidFill>
                  <a:srgbClr val="FF00FF"/>
                </a:solidFill>
                <a:prstDash val="solid"/>
                <a:round/>
                <a:headEnd type="none" w="med" len="med"/>
                <a:tailEnd type="triangle" w="med" len="med"/>
              </a:ln>
            </p:spPr>
          </p:cxnSp>
        </p:grpSp>
      </p:grpSp>
      <p:grpSp>
        <p:nvGrpSpPr>
          <p:cNvPr id="255" name="Google Shape;255;p17"/>
          <p:cNvGrpSpPr/>
          <p:nvPr/>
        </p:nvGrpSpPr>
        <p:grpSpPr>
          <a:xfrm>
            <a:off x="5842559" y="2036574"/>
            <a:ext cx="2040260" cy="2421067"/>
            <a:chOff x="3264814" y="1317299"/>
            <a:chExt cx="1892986" cy="2246304"/>
          </a:xfrm>
        </p:grpSpPr>
        <p:grpSp>
          <p:nvGrpSpPr>
            <p:cNvPr id="256" name="Google Shape;256;p17"/>
            <p:cNvGrpSpPr/>
            <p:nvPr/>
          </p:nvGrpSpPr>
          <p:grpSpPr>
            <a:xfrm>
              <a:off x="3264814" y="1650798"/>
              <a:ext cx="1892986" cy="1577332"/>
              <a:chOff x="5612800" y="989756"/>
              <a:chExt cx="2547075" cy="2122352"/>
            </a:xfrm>
          </p:grpSpPr>
          <p:grpSp>
            <p:nvGrpSpPr>
              <p:cNvPr id="257" name="Google Shape;257;p17"/>
              <p:cNvGrpSpPr/>
              <p:nvPr/>
            </p:nvGrpSpPr>
            <p:grpSpPr>
              <a:xfrm flipH="1">
                <a:off x="6433332" y="989762"/>
                <a:ext cx="169070" cy="453908"/>
                <a:chOff x="5013805" y="2895606"/>
                <a:chExt cx="167795" cy="457200"/>
              </a:xfrm>
            </p:grpSpPr>
            <p:sp>
              <p:nvSpPr>
                <p:cNvPr id="258" name="Google Shape;258;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59" name="Google Shape;259;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grpSp>
            <p:nvGrpSpPr>
              <p:cNvPr id="260" name="Google Shape;260;p17"/>
              <p:cNvGrpSpPr/>
              <p:nvPr/>
            </p:nvGrpSpPr>
            <p:grpSpPr>
              <a:xfrm>
                <a:off x="5612800" y="989756"/>
                <a:ext cx="2547075" cy="2122352"/>
                <a:chOff x="5612800" y="989756"/>
                <a:chExt cx="2547075" cy="2122352"/>
              </a:xfrm>
            </p:grpSpPr>
            <p:grpSp>
              <p:nvGrpSpPr>
                <p:cNvPr id="261" name="Google Shape;261;p17"/>
                <p:cNvGrpSpPr/>
                <p:nvPr/>
              </p:nvGrpSpPr>
              <p:grpSpPr>
                <a:xfrm>
                  <a:off x="5612800" y="1097213"/>
                  <a:ext cx="2547075" cy="1930138"/>
                  <a:chOff x="5612800" y="1097213"/>
                  <a:chExt cx="2547075" cy="1930138"/>
                </a:xfrm>
              </p:grpSpPr>
              <p:sp>
                <p:nvSpPr>
                  <p:cNvPr id="262" name="Google Shape;262;p17"/>
                  <p:cNvSpPr txBox="1"/>
                  <p:nvPr/>
                </p:nvSpPr>
                <p:spPr>
                  <a:xfrm>
                    <a:off x="5612800" y="2726150"/>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7"/>
                  <p:cNvSpPr txBox="1"/>
                  <p:nvPr/>
                </p:nvSpPr>
                <p:spPr>
                  <a:xfrm>
                    <a:off x="7293175" y="1097213"/>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4" name="Google Shape;264;p17"/>
                <p:cNvGrpSpPr/>
                <p:nvPr/>
              </p:nvGrpSpPr>
              <p:grpSpPr>
                <a:xfrm flipH="1">
                  <a:off x="6429357" y="2658200"/>
                  <a:ext cx="169070" cy="453908"/>
                  <a:chOff x="5013805" y="2895606"/>
                  <a:chExt cx="167795" cy="457200"/>
                </a:xfrm>
              </p:grpSpPr>
              <p:sp>
                <p:nvSpPr>
                  <p:cNvPr id="265" name="Google Shape;265;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66" name="Google Shape;266;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grpSp>
              <p:nvGrpSpPr>
                <p:cNvPr id="267" name="Google Shape;267;p17"/>
                <p:cNvGrpSpPr/>
                <p:nvPr/>
              </p:nvGrpSpPr>
              <p:grpSpPr>
                <a:xfrm>
                  <a:off x="7145184" y="2658194"/>
                  <a:ext cx="165633" cy="453908"/>
                  <a:chOff x="4983522" y="2890167"/>
                  <a:chExt cx="198078" cy="457200"/>
                </a:xfrm>
              </p:grpSpPr>
              <p:sp>
                <p:nvSpPr>
                  <p:cNvPr id="268" name="Google Shape;268;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69" name="Google Shape;269;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70" name="Google Shape;270;p17"/>
                <p:cNvSpPr txBox="1"/>
                <p:nvPr/>
              </p:nvSpPr>
              <p:spPr>
                <a:xfrm>
                  <a:off x="7289200" y="2726704"/>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nvGrpSpPr>
                <p:cNvPr id="271" name="Google Shape;271;p17"/>
                <p:cNvGrpSpPr/>
                <p:nvPr/>
              </p:nvGrpSpPr>
              <p:grpSpPr>
                <a:xfrm>
                  <a:off x="7149159" y="989756"/>
                  <a:ext cx="165633" cy="453908"/>
                  <a:chOff x="4983522" y="2890167"/>
                  <a:chExt cx="198078" cy="457200"/>
                </a:xfrm>
              </p:grpSpPr>
              <p:sp>
                <p:nvSpPr>
                  <p:cNvPr id="272" name="Google Shape;272;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73" name="Google Shape;273;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74" name="Google Shape;274;p17"/>
                <p:cNvSpPr txBox="1"/>
                <p:nvPr/>
              </p:nvSpPr>
              <p:spPr>
                <a:xfrm>
                  <a:off x="5616775" y="1097750"/>
                  <a:ext cx="8667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grpSp>
        <p:cxnSp>
          <p:nvCxnSpPr>
            <p:cNvPr id="275" name="Google Shape;275;p17"/>
            <p:cNvCxnSpPr/>
            <p:nvPr/>
          </p:nvCxnSpPr>
          <p:spPr>
            <a:xfrm>
              <a:off x="4360234" y="2357202"/>
              <a:ext cx="114900" cy="0"/>
            </a:xfrm>
            <a:prstGeom prst="straightConnector1">
              <a:avLst/>
            </a:prstGeom>
            <a:noFill/>
            <a:ln w="28575" cap="flat" cmpd="sng">
              <a:solidFill>
                <a:srgbClr val="000000"/>
              </a:solidFill>
              <a:prstDash val="solid"/>
              <a:round/>
              <a:headEnd type="none" w="med" len="med"/>
              <a:tailEnd type="none" w="med" len="med"/>
            </a:ln>
          </p:spPr>
        </p:cxnSp>
        <p:grpSp>
          <p:nvGrpSpPr>
            <p:cNvPr id="276" name="Google Shape;276;p17"/>
            <p:cNvGrpSpPr/>
            <p:nvPr/>
          </p:nvGrpSpPr>
          <p:grpSpPr>
            <a:xfrm>
              <a:off x="3950968" y="3445425"/>
              <a:ext cx="517713" cy="118178"/>
              <a:chOff x="6065025" y="1897413"/>
              <a:chExt cx="696600" cy="159013"/>
            </a:xfrm>
          </p:grpSpPr>
          <p:sp>
            <p:nvSpPr>
              <p:cNvPr id="277" name="Google Shape;277;p17"/>
              <p:cNvSpPr/>
              <p:nvPr/>
            </p:nvSpPr>
            <p:spPr>
              <a:xfrm>
                <a:off x="66026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79" name="Google Shape;279;p17"/>
            <p:cNvGrpSpPr/>
            <p:nvPr/>
          </p:nvGrpSpPr>
          <p:grpSpPr>
            <a:xfrm>
              <a:off x="3950968" y="3144885"/>
              <a:ext cx="514071" cy="118178"/>
              <a:chOff x="6065025" y="1897413"/>
              <a:chExt cx="691700" cy="159013"/>
            </a:xfrm>
          </p:grpSpPr>
          <p:sp>
            <p:nvSpPr>
              <p:cNvPr id="280" name="Google Shape;280;p17"/>
              <p:cNvSpPr/>
              <p:nvPr/>
            </p:nvSpPr>
            <p:spPr>
              <a:xfrm>
                <a:off x="65977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2" name="Google Shape;282;p17"/>
            <p:cNvGrpSpPr/>
            <p:nvPr/>
          </p:nvGrpSpPr>
          <p:grpSpPr>
            <a:xfrm>
              <a:off x="3941418" y="1317299"/>
              <a:ext cx="523622" cy="118178"/>
              <a:chOff x="6065025" y="1897413"/>
              <a:chExt cx="704550" cy="159013"/>
            </a:xfrm>
          </p:grpSpPr>
          <p:sp>
            <p:nvSpPr>
              <p:cNvPr id="283" name="Google Shape;283;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5" name="Google Shape;285;p17"/>
            <p:cNvGrpSpPr/>
            <p:nvPr/>
          </p:nvGrpSpPr>
          <p:grpSpPr>
            <a:xfrm>
              <a:off x="3941418" y="1614606"/>
              <a:ext cx="523622" cy="118178"/>
              <a:chOff x="6065025" y="1897413"/>
              <a:chExt cx="704550" cy="159013"/>
            </a:xfrm>
          </p:grpSpPr>
          <p:sp>
            <p:nvSpPr>
              <p:cNvPr id="286" name="Google Shape;286;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288" name="Google Shape;288;p17"/>
            <p:cNvCxnSpPr>
              <a:stCxn id="289" idx="0"/>
              <a:endCxn id="290" idx="0"/>
            </p:cNvCxnSpPr>
            <p:nvPr/>
          </p:nvCxnSpPr>
          <p:spPr>
            <a:xfrm rot="10800000">
              <a:off x="3999444" y="1937480"/>
              <a:ext cx="0" cy="735900"/>
            </a:xfrm>
            <a:prstGeom prst="straightConnector1">
              <a:avLst/>
            </a:prstGeom>
            <a:noFill/>
            <a:ln w="38100" cap="flat" cmpd="sng">
              <a:solidFill>
                <a:srgbClr val="000000"/>
              </a:solidFill>
              <a:prstDash val="solid"/>
              <a:round/>
              <a:headEnd type="none" w="med" len="med"/>
              <a:tailEnd type="none" w="med" len="med"/>
            </a:ln>
          </p:spPr>
        </p:cxnSp>
        <p:cxnSp>
          <p:nvCxnSpPr>
            <p:cNvPr id="291" name="Google Shape;291;p17"/>
            <p:cNvCxnSpPr>
              <a:stCxn id="292" idx="4"/>
            </p:cNvCxnSpPr>
            <p:nvPr/>
          </p:nvCxnSpPr>
          <p:spPr>
            <a:xfrm rot="10800000">
              <a:off x="4405773" y="2203280"/>
              <a:ext cx="0" cy="739800"/>
            </a:xfrm>
            <a:prstGeom prst="straightConnector1">
              <a:avLst/>
            </a:prstGeom>
            <a:noFill/>
            <a:ln w="38100" cap="flat" cmpd="sng">
              <a:solidFill>
                <a:srgbClr val="000000"/>
              </a:solidFill>
              <a:prstDash val="solid"/>
              <a:round/>
              <a:headEnd type="none" w="med" len="med"/>
              <a:tailEnd type="none" w="med" len="med"/>
            </a:ln>
          </p:spPr>
        </p:cxnSp>
        <p:sp>
          <p:nvSpPr>
            <p:cNvPr id="293" name="Google Shape;293;p17"/>
            <p:cNvSpPr/>
            <p:nvPr/>
          </p:nvSpPr>
          <p:spPr>
            <a:xfrm>
              <a:off x="3863544" y="1368263"/>
              <a:ext cx="678300" cy="3120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94" name="Google Shape;294;p17"/>
            <p:cNvSpPr/>
            <p:nvPr/>
          </p:nvSpPr>
          <p:spPr>
            <a:xfrm>
              <a:off x="3863544" y="3200389"/>
              <a:ext cx="678300" cy="3120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95" name="Google Shape;295;p17"/>
            <p:cNvSpPr txBox="1"/>
            <p:nvPr/>
          </p:nvSpPr>
          <p:spPr>
            <a:xfrm>
              <a:off x="3836604" y="2289796"/>
              <a:ext cx="324000" cy="301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96" name="Google Shape;296;p17"/>
            <p:cNvSpPr txBox="1"/>
            <p:nvPr/>
          </p:nvSpPr>
          <p:spPr>
            <a:xfrm>
              <a:off x="4247430" y="2289805"/>
              <a:ext cx="324000" cy="301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cxnSp>
          <p:nvCxnSpPr>
            <p:cNvPr id="297" name="Google Shape;297;p17"/>
            <p:cNvCxnSpPr/>
            <p:nvPr/>
          </p:nvCxnSpPr>
          <p:spPr>
            <a:xfrm>
              <a:off x="3627271" y="2440365"/>
              <a:ext cx="1132800" cy="0"/>
            </a:xfrm>
            <a:prstGeom prst="straightConnector1">
              <a:avLst/>
            </a:prstGeom>
            <a:noFill/>
            <a:ln w="38100" cap="flat" cmpd="sng">
              <a:solidFill>
                <a:srgbClr val="000000"/>
              </a:solidFill>
              <a:prstDash val="solid"/>
              <a:round/>
              <a:headEnd type="none" w="med" len="med"/>
              <a:tailEnd type="none" w="med" len="med"/>
            </a:ln>
          </p:spPr>
        </p:cxnSp>
        <p:cxnSp>
          <p:nvCxnSpPr>
            <p:cNvPr id="298" name="Google Shape;298;p17"/>
            <p:cNvCxnSpPr/>
            <p:nvPr/>
          </p:nvCxnSpPr>
          <p:spPr>
            <a:xfrm>
              <a:off x="3627271" y="2808336"/>
              <a:ext cx="1132800" cy="0"/>
            </a:xfrm>
            <a:prstGeom prst="straightConnector1">
              <a:avLst/>
            </a:prstGeom>
            <a:noFill/>
            <a:ln w="38100" cap="flat" cmpd="sng">
              <a:solidFill>
                <a:srgbClr val="000000"/>
              </a:solidFill>
              <a:prstDash val="solid"/>
              <a:round/>
              <a:headEnd type="none" w="med" len="med"/>
              <a:tailEnd type="none" w="med" len="med"/>
            </a:ln>
          </p:spPr>
        </p:cxnSp>
        <p:cxnSp>
          <p:nvCxnSpPr>
            <p:cNvPr id="299" name="Google Shape;299;p17"/>
            <p:cNvCxnSpPr/>
            <p:nvPr/>
          </p:nvCxnSpPr>
          <p:spPr>
            <a:xfrm>
              <a:off x="3627271" y="2072464"/>
              <a:ext cx="1132800" cy="0"/>
            </a:xfrm>
            <a:prstGeom prst="straightConnector1">
              <a:avLst/>
            </a:prstGeom>
            <a:noFill/>
            <a:ln w="38100" cap="flat" cmpd="sng">
              <a:solidFill>
                <a:srgbClr val="000000"/>
              </a:solidFill>
              <a:prstDash val="solid"/>
              <a:round/>
              <a:headEnd type="none" w="med" len="med"/>
              <a:tailEnd type="none" w="med" len="med"/>
            </a:ln>
          </p:spPr>
        </p:cxnSp>
        <p:sp>
          <p:nvSpPr>
            <p:cNvPr id="300" name="Google Shape;300;p17"/>
            <p:cNvSpPr/>
            <p:nvPr/>
          </p:nvSpPr>
          <p:spPr>
            <a:xfrm>
              <a:off x="4269873" y="1937549"/>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7"/>
            <p:cNvSpPr/>
            <p:nvPr/>
          </p:nvSpPr>
          <p:spPr>
            <a:xfrm>
              <a:off x="4269873" y="2673380"/>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7"/>
            <p:cNvSpPr/>
            <p:nvPr/>
          </p:nvSpPr>
          <p:spPr>
            <a:xfrm>
              <a:off x="4269873" y="2305465"/>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7"/>
            <p:cNvSpPr/>
            <p:nvPr/>
          </p:nvSpPr>
          <p:spPr>
            <a:xfrm>
              <a:off x="3863544" y="1937549"/>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7"/>
            <p:cNvSpPr/>
            <p:nvPr/>
          </p:nvSpPr>
          <p:spPr>
            <a:xfrm>
              <a:off x="3863544" y="2673380"/>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7"/>
            <p:cNvSpPr/>
            <p:nvPr/>
          </p:nvSpPr>
          <p:spPr>
            <a:xfrm>
              <a:off x="3863544" y="2305465"/>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3" name="Google Shape;303;p17"/>
            <p:cNvGrpSpPr/>
            <p:nvPr/>
          </p:nvGrpSpPr>
          <p:grpSpPr>
            <a:xfrm>
              <a:off x="3835753" y="2289841"/>
              <a:ext cx="734802" cy="301228"/>
              <a:chOff x="3496600" y="2825900"/>
              <a:chExt cx="988700" cy="405313"/>
            </a:xfrm>
          </p:grpSpPr>
          <p:grpSp>
            <p:nvGrpSpPr>
              <p:cNvPr id="304" name="Google Shape;304;p17"/>
              <p:cNvGrpSpPr/>
              <p:nvPr/>
            </p:nvGrpSpPr>
            <p:grpSpPr>
              <a:xfrm>
                <a:off x="3539500" y="2847046"/>
                <a:ext cx="912450" cy="363000"/>
                <a:chOff x="4225300" y="2237446"/>
                <a:chExt cx="912450" cy="363000"/>
              </a:xfrm>
            </p:grpSpPr>
            <p:sp>
              <p:nvSpPr>
                <p:cNvPr id="305" name="Google Shape;305;p17"/>
                <p:cNvSpPr/>
                <p:nvPr/>
              </p:nvSpPr>
              <p:spPr>
                <a:xfrm>
                  <a:off x="4772050" y="2237446"/>
                  <a:ext cx="365700" cy="363000"/>
                </a:xfrm>
                <a:prstGeom prst="ellipse">
                  <a:avLst/>
                </a:prstGeom>
                <a:solidFill>
                  <a:srgbClr val="A4C2F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7"/>
                <p:cNvSpPr/>
                <p:nvPr/>
              </p:nvSpPr>
              <p:spPr>
                <a:xfrm>
                  <a:off x="4225300" y="2237446"/>
                  <a:ext cx="365700" cy="363000"/>
                </a:xfrm>
                <a:prstGeom prst="ellipse">
                  <a:avLst/>
                </a:prstGeom>
                <a:solidFill>
                  <a:srgbClr val="A4C2F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307" name="Google Shape;307;p17"/>
                <p:cNvCxnSpPr/>
                <p:nvPr/>
              </p:nvCxnSpPr>
              <p:spPr>
                <a:xfrm>
                  <a:off x="4862463" y="2307000"/>
                  <a:ext cx="154500" cy="0"/>
                </a:xfrm>
                <a:prstGeom prst="straightConnector1">
                  <a:avLst/>
                </a:prstGeom>
                <a:noFill/>
                <a:ln w="28575" cap="flat" cmpd="sng">
                  <a:solidFill>
                    <a:srgbClr val="000000"/>
                  </a:solidFill>
                  <a:prstDash val="solid"/>
                  <a:round/>
                  <a:headEnd type="none" w="med" len="med"/>
                  <a:tailEnd type="none" w="med" len="med"/>
                </a:ln>
              </p:spPr>
            </p:cxnSp>
          </p:grpSp>
          <p:grpSp>
            <p:nvGrpSpPr>
              <p:cNvPr id="308" name="Google Shape;308;p17"/>
              <p:cNvGrpSpPr/>
              <p:nvPr/>
            </p:nvGrpSpPr>
            <p:grpSpPr>
              <a:xfrm>
                <a:off x="3496600" y="2825900"/>
                <a:ext cx="988700" cy="405313"/>
                <a:chOff x="6382400" y="1849612"/>
                <a:chExt cx="988700" cy="405313"/>
              </a:xfrm>
            </p:grpSpPr>
            <p:sp>
              <p:nvSpPr>
                <p:cNvPr id="309" name="Google Shape;309;p17"/>
                <p:cNvSpPr txBox="1"/>
                <p:nvPr/>
              </p:nvSpPr>
              <p:spPr>
                <a:xfrm>
                  <a:off x="6382400" y="1849612"/>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310" name="Google Shape;310;p17"/>
                <p:cNvSpPr txBox="1"/>
                <p:nvPr/>
              </p:nvSpPr>
              <p:spPr>
                <a:xfrm>
                  <a:off x="6935200" y="1849625"/>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grpSp>
      <p:grpSp>
        <p:nvGrpSpPr>
          <p:cNvPr id="311" name="Google Shape;311;p17"/>
          <p:cNvGrpSpPr/>
          <p:nvPr/>
        </p:nvGrpSpPr>
        <p:grpSpPr>
          <a:xfrm rot="10800000">
            <a:off x="6336338" y="3134364"/>
            <a:ext cx="1052680" cy="436865"/>
            <a:chOff x="6225246" y="1622275"/>
            <a:chExt cx="1314207" cy="545400"/>
          </a:xfrm>
        </p:grpSpPr>
        <p:cxnSp>
          <p:nvCxnSpPr>
            <p:cNvPr id="312" name="Google Shape;312;p17"/>
            <p:cNvCxnSpPr/>
            <p:nvPr/>
          </p:nvCxnSpPr>
          <p:spPr>
            <a:xfrm rot="10800000">
              <a:off x="6225246"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313" name="Google Shape;313;p17"/>
            <p:cNvCxnSpPr/>
            <p:nvPr/>
          </p:nvCxnSpPr>
          <p:spPr>
            <a:xfrm rot="10800000">
              <a:off x="7539454" y="1622275"/>
              <a:ext cx="0" cy="545400"/>
            </a:xfrm>
            <a:prstGeom prst="straightConnector1">
              <a:avLst/>
            </a:prstGeom>
            <a:noFill/>
            <a:ln w="28575" cap="flat" cmpd="sng">
              <a:solidFill>
                <a:srgbClr val="FF00FF"/>
              </a:solidFill>
              <a:prstDash val="solid"/>
              <a:round/>
              <a:headEnd type="none" w="med" len="med"/>
              <a:tailEnd type="triangle" w="med" len="med"/>
            </a:ln>
          </p:spPr>
        </p:cxnSp>
      </p:grpSp>
      <p:grpSp>
        <p:nvGrpSpPr>
          <p:cNvPr id="314" name="Google Shape;314;p17"/>
          <p:cNvGrpSpPr/>
          <p:nvPr/>
        </p:nvGrpSpPr>
        <p:grpSpPr>
          <a:xfrm>
            <a:off x="4904412" y="2758670"/>
            <a:ext cx="2399837" cy="667462"/>
            <a:chOff x="4904411" y="1977620"/>
            <a:chExt cx="2399837" cy="667462"/>
          </a:xfrm>
        </p:grpSpPr>
        <p:grpSp>
          <p:nvGrpSpPr>
            <p:cNvPr id="315" name="Google Shape;315;p17"/>
            <p:cNvGrpSpPr/>
            <p:nvPr/>
          </p:nvGrpSpPr>
          <p:grpSpPr>
            <a:xfrm>
              <a:off x="4904411" y="1977620"/>
              <a:ext cx="1417049" cy="531063"/>
              <a:chOff x="4337036" y="1424428"/>
              <a:chExt cx="1769100" cy="663000"/>
            </a:xfrm>
          </p:grpSpPr>
          <p:sp>
            <p:nvSpPr>
              <p:cNvPr id="316" name="Google Shape;316;p17"/>
              <p:cNvSpPr txBox="1"/>
              <p:nvPr/>
            </p:nvSpPr>
            <p:spPr>
              <a:xfrm>
                <a:off x="4337036" y="1424428"/>
                <a:ext cx="1124400" cy="663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coupled cells</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p:txBody>
          </p:sp>
          <p:cxnSp>
            <p:nvCxnSpPr>
              <p:cNvPr id="317" name="Google Shape;317;p17"/>
              <p:cNvCxnSpPr>
                <a:stCxn id="316" idx="3"/>
              </p:cNvCxnSpPr>
              <p:nvPr/>
            </p:nvCxnSpPr>
            <p:spPr>
              <a:xfrm>
                <a:off x="5461436" y="1755928"/>
                <a:ext cx="644700" cy="178800"/>
              </a:xfrm>
              <a:prstGeom prst="straightConnector1">
                <a:avLst/>
              </a:prstGeom>
              <a:noFill/>
              <a:ln w="28575" cap="flat" cmpd="sng">
                <a:solidFill>
                  <a:srgbClr val="1C4587"/>
                </a:solidFill>
                <a:prstDash val="solid"/>
                <a:round/>
                <a:headEnd type="none" w="med" len="med"/>
                <a:tailEnd type="stealth" w="med" len="med"/>
              </a:ln>
            </p:spPr>
          </p:cxnSp>
        </p:grpSp>
        <p:sp>
          <p:nvSpPr>
            <p:cNvPr id="318" name="Google Shape;318;p17"/>
            <p:cNvSpPr/>
            <p:nvPr/>
          </p:nvSpPr>
          <p:spPr>
            <a:xfrm>
              <a:off x="6403648" y="2281482"/>
              <a:ext cx="900600" cy="363600"/>
            </a:xfrm>
            <a:prstGeom prst="roundRect">
              <a:avLst>
                <a:gd name="adj" fmla="val 45572"/>
              </a:avLst>
            </a:prstGeom>
            <a:noFill/>
            <a:ln w="38100" cap="flat" cmpd="sng">
              <a:solidFill>
                <a:srgbClr val="1C4587"/>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9" name="Google Shape;319;p17"/>
          <p:cNvGrpSpPr/>
          <p:nvPr/>
        </p:nvGrpSpPr>
        <p:grpSpPr>
          <a:xfrm>
            <a:off x="6488453" y="2088783"/>
            <a:ext cx="730993" cy="2311102"/>
            <a:chOff x="6342450" y="762017"/>
            <a:chExt cx="912600" cy="2885271"/>
          </a:xfrm>
        </p:grpSpPr>
        <p:sp>
          <p:nvSpPr>
            <p:cNvPr id="320" name="Google Shape;320;p17"/>
            <p:cNvSpPr/>
            <p:nvPr/>
          </p:nvSpPr>
          <p:spPr>
            <a:xfrm>
              <a:off x="6342450" y="762017"/>
              <a:ext cx="912600" cy="420000"/>
            </a:xfrm>
            <a:prstGeom prst="rect">
              <a:avLst/>
            </a:prstGeom>
            <a:solidFill>
              <a:srgbClr val="434343"/>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FFFFFF"/>
                  </a:solidFill>
                  <a:effectLst/>
                  <a:uLnTx/>
                  <a:uFillTx/>
                  <a:latin typeface="Arial"/>
                  <a:ea typeface="+mn-ea"/>
                  <a:cs typeface="Arial"/>
                  <a:sym typeface="Arial"/>
                </a:rPr>
                <a:t>SA</a:t>
              </a:r>
              <a:endParaRPr kumimoji="0" sz="20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21" name="Google Shape;321;p17"/>
            <p:cNvSpPr/>
            <p:nvPr/>
          </p:nvSpPr>
          <p:spPr>
            <a:xfrm>
              <a:off x="6342450" y="3227288"/>
              <a:ext cx="912600" cy="420000"/>
            </a:xfrm>
            <a:prstGeom prst="rect">
              <a:avLst/>
            </a:prstGeom>
            <a:solidFill>
              <a:srgbClr val="434343"/>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FFFFFF"/>
                  </a:solidFill>
                  <a:effectLst/>
                  <a:uLnTx/>
                  <a:uFillTx/>
                  <a:latin typeface="Arial"/>
                  <a:ea typeface="+mn-ea"/>
                  <a:cs typeface="Arial"/>
                  <a:sym typeface="Arial"/>
                </a:rPr>
                <a:t>SA</a:t>
              </a:r>
              <a:endParaRPr kumimoji="0" sz="2000" b="1" i="0" u="none" strike="noStrike" kern="0" cap="none" spc="0" normalizeH="0" baseline="0" noProof="0">
                <a:ln>
                  <a:noFill/>
                </a:ln>
                <a:solidFill>
                  <a:srgbClr val="FFFFFF"/>
                </a:solidFill>
                <a:effectLst/>
                <a:uLnTx/>
                <a:uFillTx/>
                <a:latin typeface="Arial"/>
                <a:ea typeface="+mn-ea"/>
                <a:cs typeface="Arial"/>
                <a:sym typeface="Arial"/>
              </a:endParaRPr>
            </a:p>
          </p:txBody>
        </p:sp>
      </p:grpSp>
      <p:grpSp>
        <p:nvGrpSpPr>
          <p:cNvPr id="322" name="Google Shape;322;p17"/>
          <p:cNvGrpSpPr/>
          <p:nvPr/>
        </p:nvGrpSpPr>
        <p:grpSpPr>
          <a:xfrm>
            <a:off x="6336338" y="2915939"/>
            <a:ext cx="1052680" cy="436865"/>
            <a:chOff x="6225246" y="1622275"/>
            <a:chExt cx="1314207" cy="545400"/>
          </a:xfrm>
        </p:grpSpPr>
        <p:cxnSp>
          <p:nvCxnSpPr>
            <p:cNvPr id="323" name="Google Shape;323;p17"/>
            <p:cNvCxnSpPr/>
            <p:nvPr/>
          </p:nvCxnSpPr>
          <p:spPr>
            <a:xfrm rot="10800000">
              <a:off x="6225246"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324" name="Google Shape;324;p17"/>
            <p:cNvCxnSpPr/>
            <p:nvPr/>
          </p:nvCxnSpPr>
          <p:spPr>
            <a:xfrm rot="10800000">
              <a:off x="7539454" y="1622275"/>
              <a:ext cx="0" cy="545400"/>
            </a:xfrm>
            <a:prstGeom prst="straightConnector1">
              <a:avLst/>
            </a:prstGeom>
            <a:noFill/>
            <a:ln w="28575" cap="flat" cmpd="sng">
              <a:solidFill>
                <a:srgbClr val="FF00FF"/>
              </a:solidFill>
              <a:prstDash val="solid"/>
              <a:round/>
              <a:headEnd type="none" w="med" len="med"/>
              <a:tailEnd type="triangle" w="med" len="med"/>
            </a:ln>
          </p:spPr>
        </p:cxnSp>
      </p:grpSp>
    </p:spTree>
    <p:extLst>
      <p:ext uri="{BB962C8B-B14F-4D97-AF65-F5344CB8AC3E}">
        <p14:creationId xmlns:p14="http://schemas.microsoft.com/office/powerpoint/2010/main" val="342437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000"/>
                                        <p:tgtEl>
                                          <p:spTgt spid="19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2"/>
                                        </p:tgtEl>
                                        <p:attrNameLst>
                                          <p:attrName>style.visibility</p:attrName>
                                        </p:attrNameLst>
                                      </p:cBhvr>
                                      <p:to>
                                        <p:strVal val="visible"/>
                                      </p:to>
                                    </p:set>
                                    <p:animEffect transition="in" filter="fade">
                                      <p:cBhvr>
                                        <p:cTn id="11" dur="1000"/>
                                        <p:tgtEl>
                                          <p:spTgt spid="19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1000"/>
                                        <p:tgtEl>
                                          <p:spTgt spid="2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8"/>
                                        </p:tgtEl>
                                        <p:attrNameLst>
                                          <p:attrName>style.visibility</p:attrName>
                                        </p:attrNameLst>
                                      </p:cBhvr>
                                      <p:to>
                                        <p:strVal val="visible"/>
                                      </p:to>
                                    </p:set>
                                    <p:animEffect transition="in" filter="fade">
                                      <p:cBhvr>
                                        <p:cTn id="20" dur="1000"/>
                                        <p:tgtEl>
                                          <p:spTgt spid="24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2"/>
                                        </p:tgtEl>
                                        <p:attrNameLst>
                                          <p:attrName>style.visibility</p:attrName>
                                        </p:attrNameLst>
                                      </p:cBhvr>
                                      <p:to>
                                        <p:strVal val="visible"/>
                                      </p:to>
                                    </p:set>
                                    <p:animEffect transition="in" filter="fade">
                                      <p:cBhvr>
                                        <p:cTn id="25" dur="1000"/>
                                        <p:tgtEl>
                                          <p:spTgt spid="242"/>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55"/>
                                        </p:tgtEl>
                                        <p:attrNameLst>
                                          <p:attrName>style.visibility</p:attrName>
                                        </p:attrNameLst>
                                      </p:cBhvr>
                                      <p:to>
                                        <p:strVal val="visible"/>
                                      </p:to>
                                    </p:set>
                                    <p:animEffect transition="in" filter="fade">
                                      <p:cBhvr>
                                        <p:cTn id="29" dur="1000"/>
                                        <p:tgtEl>
                                          <p:spTgt spid="25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14"/>
                                        </p:tgtEl>
                                        <p:attrNameLst>
                                          <p:attrName>style.visibility</p:attrName>
                                        </p:attrNameLst>
                                      </p:cBhvr>
                                      <p:to>
                                        <p:strVal val="visible"/>
                                      </p:to>
                                    </p:set>
                                    <p:animEffect transition="in" filter="fade">
                                      <p:cBhvr>
                                        <p:cTn id="34" dur="1000"/>
                                        <p:tgtEl>
                                          <p:spTgt spid="314"/>
                                        </p:tgtEl>
                                      </p:cBhvr>
                                    </p:animEffect>
                                  </p:childTnLst>
                                </p:cTn>
                              </p:par>
                              <p:par>
                                <p:cTn id="35" presetID="10" presetClass="entr" presetSubtype="0" fill="hold" nodeType="withEffect">
                                  <p:stCondLst>
                                    <p:cond delay="0"/>
                                  </p:stCondLst>
                                  <p:childTnLst>
                                    <p:set>
                                      <p:cBhvr>
                                        <p:cTn id="36" dur="1" fill="hold">
                                          <p:stCondLst>
                                            <p:cond delay="0"/>
                                          </p:stCondLst>
                                        </p:cTn>
                                        <p:tgtEl>
                                          <p:spTgt spid="311"/>
                                        </p:tgtEl>
                                        <p:attrNameLst>
                                          <p:attrName>style.visibility</p:attrName>
                                        </p:attrNameLst>
                                      </p:cBhvr>
                                      <p:to>
                                        <p:strVal val="visible"/>
                                      </p:to>
                                    </p:set>
                                    <p:animEffect transition="in" filter="fade">
                                      <p:cBhvr>
                                        <p:cTn id="37" dur="1000"/>
                                        <p:tgtEl>
                                          <p:spTgt spid="3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9"/>
                                        </p:tgtEl>
                                        <p:attrNameLst>
                                          <p:attrName>style.visibility</p:attrName>
                                        </p:attrNameLst>
                                      </p:cBhvr>
                                      <p:to>
                                        <p:strVal val="visible"/>
                                      </p:to>
                                    </p:set>
                                    <p:animEffect transition="in" filter="fade">
                                      <p:cBhvr>
                                        <p:cTn id="42" dur="1000"/>
                                        <p:tgtEl>
                                          <p:spTgt spid="319"/>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244"/>
                                        </p:tgtEl>
                                        <p:attrNameLst>
                                          <p:attrName>style.visibility</p:attrName>
                                        </p:attrNameLst>
                                      </p:cBhvr>
                                      <p:to>
                                        <p:strVal val="visible"/>
                                      </p:to>
                                    </p:set>
                                    <p:animEffect transition="in" filter="fade">
                                      <p:cBhvr>
                                        <p:cTn id="46" dur="1000"/>
                                        <p:tgtEl>
                                          <p:spTgt spid="244"/>
                                        </p:tgtEl>
                                      </p:cBhvr>
                                    </p:animEffect>
                                  </p:childTnLst>
                                </p:cTn>
                              </p:par>
                              <p:par>
                                <p:cTn id="47" presetID="10" presetClass="entr" presetSubtype="0" fill="hold" nodeType="withEffect">
                                  <p:stCondLst>
                                    <p:cond delay="0"/>
                                  </p:stCondLst>
                                  <p:childTnLst>
                                    <p:set>
                                      <p:cBhvr>
                                        <p:cTn id="48" dur="1" fill="hold">
                                          <p:stCondLst>
                                            <p:cond delay="0"/>
                                          </p:stCondLst>
                                        </p:cTn>
                                        <p:tgtEl>
                                          <p:spTgt spid="322"/>
                                        </p:tgtEl>
                                        <p:attrNameLst>
                                          <p:attrName>style.visibility</p:attrName>
                                        </p:attrNameLst>
                                      </p:cBhvr>
                                      <p:to>
                                        <p:strVal val="visible"/>
                                      </p:to>
                                    </p:set>
                                    <p:animEffect transition="in" filter="fade">
                                      <p:cBhvr>
                                        <p:cTn id="49" dur="1200"/>
                                        <p:tgtEl>
                                          <p:spTgt spid="3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49"/>
                                        </p:tgtEl>
                                        <p:attrNameLst>
                                          <p:attrName>style.visibility</p:attrName>
                                        </p:attrNameLst>
                                      </p:cBhvr>
                                      <p:to>
                                        <p:strVal val="visible"/>
                                      </p:to>
                                    </p:set>
                                    <p:animEffect transition="in" filter="fade">
                                      <p:cBhvr>
                                        <p:cTn id="54"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8"/>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18"/>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309</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331" name="Google Shape;331;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332" name="Google Shape;332;p18"/>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Key Results</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333" name="Google Shape;333;p18"/>
          <p:cNvSpPr txBox="1"/>
          <p:nvPr/>
        </p:nvSpPr>
        <p:spPr>
          <a:xfrm>
            <a:off x="0" y="1341138"/>
            <a:ext cx="4766700" cy="2409300"/>
          </a:xfrm>
          <a:prstGeom prst="rect">
            <a:avLst/>
          </a:prstGeom>
          <a:noFill/>
          <a:ln>
            <a:noFill/>
          </a:ln>
        </p:spPr>
        <p:txBody>
          <a:bodyPr spcFirstLastPara="1" wrap="square" lIns="91425" tIns="45700" rIns="91425" bIns="45700" anchor="ctr" anchorCtr="0">
            <a:noAutofit/>
          </a:bodyPr>
          <a:lstStyle/>
          <a:p>
            <a:pPr marL="342900" marR="0" lvl="0" indent="-228600" algn="l"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en" sz="1800" b="1" i="0" u="sng" strike="noStrike" kern="0" cap="none" spc="0" normalizeH="0" baseline="0" noProof="0">
                <a:ln>
                  <a:noFill/>
                </a:ln>
                <a:solidFill>
                  <a:srgbClr val="000000"/>
                </a:solidFill>
                <a:effectLst/>
                <a:uLnTx/>
                <a:uFillTx/>
                <a:latin typeface="Cambria"/>
                <a:ea typeface="Cambria"/>
                <a:cs typeface="Cambria"/>
                <a:sym typeface="Cambria"/>
              </a:rPr>
              <a:t>DRAM Latency Reduction</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endParaRPr kumimoji="0" sz="1800" b="0" i="0" u="none" strike="noStrike" kern="0" cap="none" spc="0" normalizeH="0" baseline="0" noProof="0">
              <a:ln>
                <a:noFill/>
              </a:ln>
              <a:solidFill>
                <a:srgbClr val="38761D"/>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Activation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tRCD</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60.1%</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Restoration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tRAS</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64.2%</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Precharge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tRP</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46.4%</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Write-recovery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tWR</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35.2%</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p:txBody>
      </p:sp>
      <p:sp>
        <p:nvSpPr>
          <p:cNvPr id="334" name="Google Shape;334;p18"/>
          <p:cNvSpPr txBox="1"/>
          <p:nvPr/>
        </p:nvSpPr>
        <p:spPr>
          <a:xfrm>
            <a:off x="0" y="3431200"/>
            <a:ext cx="4766700" cy="2157300"/>
          </a:xfrm>
          <a:prstGeom prst="rect">
            <a:avLst/>
          </a:prstGeom>
          <a:noFill/>
          <a:ln>
            <a:noFill/>
          </a:ln>
        </p:spPr>
        <p:txBody>
          <a:bodyPr spcFirstLastPara="1" wrap="square" lIns="91425" tIns="45700" rIns="91425" bIns="45700" anchor="ctr" anchorCtr="0">
            <a:noAutofit/>
          </a:bodyPr>
          <a:lstStyle/>
          <a:p>
            <a:pPr marL="342900" marR="0" lvl="0" indent="-228600" algn="l"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en" sz="1800" b="1" i="0" u="sng" strike="noStrike" kern="0" cap="none" spc="0" normalizeH="0" baseline="0" noProof="0">
                <a:ln>
                  <a:noFill/>
                </a:ln>
                <a:solidFill>
                  <a:srgbClr val="000000"/>
                </a:solidFill>
                <a:effectLst/>
                <a:uLnTx/>
                <a:uFillTx/>
                <a:latin typeface="Cambria"/>
                <a:ea typeface="Cambria"/>
                <a:cs typeface="Cambria"/>
                <a:sym typeface="Cambria"/>
              </a:rPr>
              <a:t>System-level Benefits</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endParaRPr kumimoji="0" sz="1800" b="0" i="0" u="none" strike="noStrike" kern="0" cap="none" spc="0" normalizeH="0" baseline="0" noProof="0">
              <a:ln>
                <a:noFill/>
              </a:ln>
              <a:solidFill>
                <a:srgbClr val="38761D"/>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Performance improvement: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18.6%</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DRAM energy reduction: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29.7%</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DRAM refresh energy reduction: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66.1%</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335" name="Google Shape;335;p18"/>
          <p:cNvGrpSpPr/>
          <p:nvPr/>
        </p:nvGrpSpPr>
        <p:grpSpPr>
          <a:xfrm>
            <a:off x="5140062" y="1495300"/>
            <a:ext cx="4033489" cy="2419800"/>
            <a:chOff x="5140061" y="638050"/>
            <a:chExt cx="4033489" cy="2419800"/>
          </a:xfrm>
        </p:grpSpPr>
        <p:pic>
          <p:nvPicPr>
            <p:cNvPr id="336" name="Google Shape;336;p18" title="Chart"/>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140061" y="638050"/>
              <a:ext cx="3397863" cy="2101012"/>
            </a:xfrm>
            <a:prstGeom prst="rect">
              <a:avLst/>
            </a:prstGeom>
            <a:noFill/>
            <a:ln>
              <a:noFill/>
            </a:ln>
          </p:spPr>
        </p:pic>
        <p:cxnSp>
          <p:nvCxnSpPr>
            <p:cNvPr id="337" name="Google Shape;337;p18"/>
            <p:cNvCxnSpPr/>
            <p:nvPr/>
          </p:nvCxnSpPr>
          <p:spPr>
            <a:xfrm>
              <a:off x="5810550" y="1075000"/>
              <a:ext cx="2619900" cy="0"/>
            </a:xfrm>
            <a:prstGeom prst="straightConnector1">
              <a:avLst/>
            </a:prstGeom>
            <a:noFill/>
            <a:ln w="19050" cap="flat" cmpd="sng">
              <a:solidFill>
                <a:srgbClr val="FF0000"/>
              </a:solidFill>
              <a:prstDash val="solid"/>
              <a:round/>
              <a:headEnd type="none" w="med" len="med"/>
              <a:tailEnd type="none" w="med" len="med"/>
            </a:ln>
          </p:spPr>
        </p:cxnSp>
        <p:grpSp>
          <p:nvGrpSpPr>
            <p:cNvPr id="338" name="Google Shape;338;p18"/>
            <p:cNvGrpSpPr/>
            <p:nvPr/>
          </p:nvGrpSpPr>
          <p:grpSpPr>
            <a:xfrm>
              <a:off x="5748821" y="2573950"/>
              <a:ext cx="1572704" cy="483900"/>
              <a:chOff x="494796" y="1712125"/>
              <a:chExt cx="1572704" cy="483900"/>
            </a:xfrm>
          </p:grpSpPr>
          <p:sp>
            <p:nvSpPr>
              <p:cNvPr id="339" name="Google Shape;339;p18"/>
              <p:cNvSpPr/>
              <p:nvPr/>
            </p:nvSpPr>
            <p:spPr>
              <a:xfrm>
                <a:off x="494796" y="1811725"/>
                <a:ext cx="151800" cy="151500"/>
              </a:xfrm>
              <a:prstGeom prst="rect">
                <a:avLst/>
              </a:prstGeom>
              <a:solidFill>
                <a:srgbClr val="428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18"/>
              <p:cNvSpPr txBox="1"/>
              <p:nvPr/>
            </p:nvSpPr>
            <p:spPr>
              <a:xfrm>
                <a:off x="686300" y="1712125"/>
                <a:ext cx="1381200" cy="48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000000"/>
                    </a:solidFill>
                    <a:effectLst/>
                    <a:uLnTx/>
                    <a:uFillTx/>
                    <a:latin typeface="Cambria"/>
                    <a:ea typeface="Cambria"/>
                    <a:cs typeface="Cambria"/>
                    <a:sym typeface="Cambria"/>
                  </a:rPr>
                  <a:t>Max-capacity</a:t>
                </a:r>
                <a:endParaRPr kumimoji="0" sz="12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grpSp>
          <p:nvGrpSpPr>
            <p:cNvPr id="341" name="Google Shape;341;p18"/>
            <p:cNvGrpSpPr/>
            <p:nvPr/>
          </p:nvGrpSpPr>
          <p:grpSpPr>
            <a:xfrm>
              <a:off x="7041147" y="2573950"/>
              <a:ext cx="2132403" cy="483900"/>
              <a:chOff x="487997" y="1712125"/>
              <a:chExt cx="2132403" cy="483900"/>
            </a:xfrm>
          </p:grpSpPr>
          <p:sp>
            <p:nvSpPr>
              <p:cNvPr id="342" name="Google Shape;342;p18"/>
              <p:cNvSpPr/>
              <p:nvPr/>
            </p:nvSpPr>
            <p:spPr>
              <a:xfrm>
                <a:off x="487997" y="1811725"/>
                <a:ext cx="158700" cy="158400"/>
              </a:xfrm>
              <a:prstGeom prst="rect">
                <a:avLst/>
              </a:prstGeom>
              <a:solidFill>
                <a:srgbClr val="34A8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18"/>
              <p:cNvSpPr txBox="1"/>
              <p:nvPr/>
            </p:nvSpPr>
            <p:spPr>
              <a:xfrm>
                <a:off x="686300" y="1712125"/>
                <a:ext cx="1934100" cy="48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000000"/>
                    </a:solidFill>
                    <a:effectLst/>
                    <a:uLnTx/>
                    <a:uFillTx/>
                    <a:latin typeface="Cambria"/>
                    <a:ea typeface="Cambria"/>
                    <a:cs typeface="Cambria"/>
                    <a:sym typeface="Cambria"/>
                  </a:rPr>
                  <a:t>High-performance</a:t>
                </a:r>
                <a:endParaRPr kumimoji="0" sz="12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grpSp>
      <p:sp>
        <p:nvSpPr>
          <p:cNvPr id="344" name="Google Shape;344;p18"/>
          <p:cNvSpPr txBox="1"/>
          <p:nvPr/>
        </p:nvSpPr>
        <p:spPr>
          <a:xfrm>
            <a:off x="4835375" y="3946275"/>
            <a:ext cx="4033500" cy="13170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500" b="1" i="0" u="none" strike="noStrike" kern="0" cap="none" spc="0" normalizeH="0" baseline="0" noProof="0">
                <a:ln>
                  <a:noFill/>
                </a:ln>
                <a:solidFill>
                  <a:srgbClr val="0070C0"/>
                </a:solidFill>
                <a:effectLst/>
                <a:uLnTx/>
                <a:uFillTx/>
                <a:latin typeface="Cambria"/>
                <a:ea typeface="Cambria"/>
                <a:cs typeface="Cambria"/>
                <a:sym typeface="Cambria"/>
              </a:rPr>
              <a:t>We hope that CLR-DRAM can be exploited to develop more flexible systems that can adapt to the diverse and changing DRAM capacity and latency demands of workloads.</a:t>
            </a:r>
            <a:endParaRPr kumimoji="0" sz="1200" b="1" i="0" u="none" strike="noStrike" kern="0" cap="none" spc="0" normalizeH="0" baseline="0" noProof="0">
              <a:ln>
                <a:noFill/>
              </a:ln>
              <a:solidFill>
                <a:srgbClr val="0070C0"/>
              </a:solidFill>
              <a:effectLst/>
              <a:uLnTx/>
              <a:uFillTx/>
              <a:latin typeface="Cambria"/>
              <a:ea typeface="Cambria"/>
              <a:cs typeface="Cambria"/>
              <a:sym typeface="Cambria"/>
            </a:endParaRPr>
          </a:p>
        </p:txBody>
      </p:sp>
    </p:spTree>
    <p:extLst>
      <p:ext uri="{BB962C8B-B14F-4D97-AF65-F5344CB8AC3E}">
        <p14:creationId xmlns:p14="http://schemas.microsoft.com/office/powerpoint/2010/main" val="154829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1000"/>
                                        <p:tgtEl>
                                          <p:spTgt spid="333"/>
                                        </p:tgtEl>
                                      </p:cBhvr>
                                    </p:animEffect>
                                  </p:childTnLst>
                                </p:cTn>
                              </p:par>
                              <p:par>
                                <p:cTn id="8" presetID="10" presetClass="entr" presetSubtype="0" fill="hold" nodeType="withEffect">
                                  <p:stCondLst>
                                    <p:cond delay="0"/>
                                  </p:stCondLst>
                                  <p:childTnLst>
                                    <p:set>
                                      <p:cBhvr>
                                        <p:cTn id="9" dur="1" fill="hold">
                                          <p:stCondLst>
                                            <p:cond delay="0"/>
                                          </p:stCondLst>
                                        </p:cTn>
                                        <p:tgtEl>
                                          <p:spTgt spid="335"/>
                                        </p:tgtEl>
                                        <p:attrNameLst>
                                          <p:attrName>style.visibility</p:attrName>
                                        </p:attrNameLst>
                                      </p:cBhvr>
                                      <p:to>
                                        <p:strVal val="visible"/>
                                      </p:to>
                                    </p:set>
                                    <p:animEffect transition="in" filter="fade">
                                      <p:cBhvr>
                                        <p:cTn id="10" dur="1000"/>
                                        <p:tgtEl>
                                          <p:spTgt spid="3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4"/>
                                        </p:tgtEl>
                                        <p:attrNameLst>
                                          <p:attrName>style.visibility</p:attrName>
                                        </p:attrNameLst>
                                      </p:cBhvr>
                                      <p:to>
                                        <p:strVal val="visible"/>
                                      </p:to>
                                    </p:set>
                                    <p:animEffect transition="in" filter="fade">
                                      <p:cBhvr>
                                        <p:cTn id="15" dur="1000"/>
                                        <p:tgtEl>
                                          <p:spTgt spid="3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4"/>
                                        </p:tgtEl>
                                        <p:attrNameLst>
                                          <p:attrName>style.visibility</p:attrName>
                                        </p:attrNameLst>
                                      </p:cBhvr>
                                      <p:to>
                                        <p:strVal val="visible"/>
                                      </p:to>
                                    </p:set>
                                    <p:animEffect transition="in" filter="fade">
                                      <p:cBhvr>
                                        <p:cTn id="20" dur="1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993784885"/>
      </p:ext>
    </p:extLst>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03BB-C474-3743-9AED-4F8E5978E0F9}"/>
              </a:ext>
            </a:extLst>
          </p:cNvPr>
          <p:cNvSpPr>
            <a:spLocks noGrp="1"/>
          </p:cNvSpPr>
          <p:nvPr>
            <p:ph type="title"/>
          </p:nvPr>
        </p:nvSpPr>
        <p:spPr>
          <a:xfrm>
            <a:off x="228600" y="152400"/>
            <a:ext cx="8915400" cy="1066800"/>
          </a:xfrm>
        </p:spPr>
        <p:txBody>
          <a:bodyPr/>
          <a:lstStyle/>
          <a:p>
            <a:r>
              <a:rPr lang="en-US" sz="3600" dirty="0"/>
              <a:t>More on CLR-DRAM</a:t>
            </a:r>
          </a:p>
        </p:txBody>
      </p:sp>
      <p:sp>
        <p:nvSpPr>
          <p:cNvPr id="3" name="Content Placeholder 2">
            <a:extLst>
              <a:ext uri="{FF2B5EF4-FFF2-40B4-BE49-F238E27FC236}">
                <a16:creationId xmlns:a16="http://schemas.microsoft.com/office/drawing/2014/main" id="{46338C27-AA63-F346-9B31-7ED0FA9A86DD}"/>
              </a:ext>
            </a:extLst>
          </p:cNvPr>
          <p:cNvSpPr>
            <a:spLocks noGrp="1"/>
          </p:cNvSpPr>
          <p:nvPr>
            <p:ph idx="1"/>
          </p:nvPr>
        </p:nvSpPr>
        <p:spPr/>
        <p:txBody>
          <a:bodyPr/>
          <a:lstStyle/>
          <a:p>
            <a:r>
              <a:rPr lang="en-US" sz="2200" dirty="0" err="1"/>
              <a:t>Haocong</a:t>
            </a:r>
            <a:r>
              <a:rPr lang="en-US" sz="2200" dirty="0"/>
              <a:t> Luo, Taha </a:t>
            </a:r>
            <a:r>
              <a:rPr lang="en-US" sz="2200" dirty="0" err="1"/>
              <a:t>Shahroodi</a:t>
            </a:r>
            <a:r>
              <a:rPr lang="en-US" sz="2200" dirty="0"/>
              <a:t>, Hasan Hassan, Minesh Patel, A. </a:t>
            </a:r>
            <a:r>
              <a:rPr lang="en-US" sz="2200" dirty="0" err="1"/>
              <a:t>Giray</a:t>
            </a:r>
            <a:r>
              <a:rPr lang="en-US" sz="2200" dirty="0"/>
              <a:t> </a:t>
            </a:r>
            <a:r>
              <a:rPr lang="en-US" sz="2200" dirty="0" err="1"/>
              <a:t>Yaglikci</a:t>
            </a:r>
            <a:r>
              <a:rPr lang="en-US" sz="2200" dirty="0"/>
              <a:t>, Lois </a:t>
            </a:r>
            <a:r>
              <a:rPr lang="en-US" sz="2200" dirty="0" err="1"/>
              <a:t>Orosa</a:t>
            </a:r>
            <a:r>
              <a:rPr lang="en-US" sz="2200" dirty="0"/>
              <a:t>, Jisung Park, and Onur Mutlu,</a:t>
            </a:r>
            <a:br>
              <a:rPr lang="en-US" sz="2200" dirty="0"/>
            </a:br>
            <a:r>
              <a:rPr lang="en-US" sz="2200" b="1" dirty="0">
                <a:hlinkClick r:id="rId2"/>
              </a:rPr>
              <a:t>"CLR-DRAM: A Low-Cost DRAM Architecture Enabling Dynamic Capacity-Latency Trade-Off"</a:t>
            </a:r>
            <a:br>
              <a:rPr lang="en-US" sz="2200" dirty="0"/>
            </a:br>
            <a:r>
              <a:rPr lang="en-US" sz="2200" i="1" dirty="0"/>
              <a:t>Proceedings of the </a:t>
            </a:r>
            <a:r>
              <a:rPr lang="en-US" sz="2200" i="1" dirty="0">
                <a:hlinkClick r:id="rId3"/>
              </a:rPr>
              <a:t>47th International Symposium on Computer Architecture</a:t>
            </a:r>
            <a:r>
              <a:rPr lang="en-US" sz="2200" i="1" dirty="0"/>
              <a:t> (</a:t>
            </a:r>
            <a:r>
              <a:rPr lang="en-US" sz="2200" b="1" i="1" dirty="0"/>
              <a:t>ISCA</a:t>
            </a:r>
            <a:r>
              <a:rPr lang="en-US" sz="2200" i="1" dirty="0"/>
              <a:t>)</a:t>
            </a:r>
            <a:r>
              <a:rPr lang="en-US" sz="2200" dirty="0"/>
              <a:t>, Valencia, Spain, June 2020.</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a:t>
            </a:r>
            <a:br>
              <a:rPr lang="en-US" sz="2200" dirty="0"/>
            </a:br>
            <a:r>
              <a:rPr lang="en-US" sz="2200" dirty="0"/>
              <a:t>[</a:t>
            </a:r>
            <a:r>
              <a:rPr lang="en-US" sz="2200" dirty="0">
                <a:hlinkClick r:id="rId6"/>
              </a:rPr>
              <a:t>Lightning Talk Slides (pptx)</a:t>
            </a:r>
            <a:r>
              <a:rPr lang="en-US" sz="2200" dirty="0"/>
              <a:t> </a:t>
            </a:r>
            <a:r>
              <a:rPr lang="en-US" sz="2200" dirty="0">
                <a:hlinkClick r:id="rId7"/>
              </a:rPr>
              <a:t>(pdf)</a:t>
            </a:r>
            <a:r>
              <a:rPr lang="en-US" sz="2200" dirty="0"/>
              <a:t>]</a:t>
            </a:r>
            <a:br>
              <a:rPr lang="en-US" sz="2200" dirty="0"/>
            </a:br>
            <a:r>
              <a:rPr lang="en-US" sz="2200" dirty="0"/>
              <a:t>[</a:t>
            </a:r>
            <a:r>
              <a:rPr lang="en-US" sz="2200" dirty="0">
                <a:hlinkClick r:id="rId8"/>
              </a:rPr>
              <a:t>Talk Video</a:t>
            </a:r>
            <a:r>
              <a:rPr lang="en-US" sz="2200" dirty="0"/>
              <a:t> (20 minutes)]</a:t>
            </a:r>
            <a:br>
              <a:rPr lang="en-US" sz="2200" dirty="0"/>
            </a:br>
            <a:r>
              <a:rPr lang="en-US" sz="2200" dirty="0"/>
              <a:t>[</a:t>
            </a:r>
            <a:r>
              <a:rPr lang="en-US" sz="2200" dirty="0">
                <a:hlinkClick r:id="rId9"/>
              </a:rPr>
              <a:t>Lightning Talk Video</a:t>
            </a:r>
            <a:r>
              <a:rPr lang="en-US" sz="2200" dirty="0"/>
              <a:t> (3 minutes)]</a:t>
            </a:r>
          </a:p>
          <a:p>
            <a:pPr marL="0" indent="0">
              <a:buNone/>
            </a:pPr>
            <a:endParaRPr lang="en-US" sz="2200" dirty="0"/>
          </a:p>
        </p:txBody>
      </p:sp>
      <p:sp>
        <p:nvSpPr>
          <p:cNvPr id="4" name="Slide Number Placeholder 3">
            <a:extLst>
              <a:ext uri="{FF2B5EF4-FFF2-40B4-BE49-F238E27FC236}">
                <a16:creationId xmlns:a16="http://schemas.microsoft.com/office/drawing/2014/main" id="{BE9F525C-1573-0943-86E0-ACEB4B8A310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0F14FA1-CD5D-204C-A4F6-152CF334C6AE}"/>
              </a:ext>
            </a:extLst>
          </p:cNvPr>
          <p:cNvPicPr>
            <a:picLocks noChangeAspect="1"/>
          </p:cNvPicPr>
          <p:nvPr/>
        </p:nvPicPr>
        <p:blipFill>
          <a:blip r:embed="rId10"/>
          <a:stretch>
            <a:fillRect/>
          </a:stretch>
        </p:blipFill>
        <p:spPr>
          <a:xfrm>
            <a:off x="1330142" y="4692650"/>
            <a:ext cx="6489700" cy="1854200"/>
          </a:xfrm>
          <a:prstGeom prst="rect">
            <a:avLst/>
          </a:prstGeom>
        </p:spPr>
      </p:pic>
    </p:spTree>
    <p:extLst>
      <p:ext uri="{BB962C8B-B14F-4D97-AF65-F5344CB8AC3E}">
        <p14:creationId xmlns:p14="http://schemas.microsoft.com/office/powerpoint/2010/main" val="296617342"/>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Reducing Refresh Latency</a:t>
            </a:r>
          </a:p>
        </p:txBody>
      </p:sp>
      <p:sp>
        <p:nvSpPr>
          <p:cNvPr id="3" name="Content Placeholder 2"/>
          <p:cNvSpPr>
            <a:spLocks noGrp="1"/>
          </p:cNvSpPr>
          <p:nvPr>
            <p:ph idx="1"/>
          </p:nvPr>
        </p:nvSpPr>
        <p:spPr>
          <a:xfrm>
            <a:off x="228600" y="980728"/>
            <a:ext cx="8915400" cy="5193723"/>
          </a:xfrm>
        </p:spPr>
        <p:txBody>
          <a:bodyPr/>
          <a:lstStyle/>
          <a:p>
            <a:r>
              <a:rPr lang="en-US" dirty="0"/>
              <a:t>Anup Das, Hasan Hassan, and Onur Mutlu,</a:t>
            </a:r>
            <a:br>
              <a:rPr lang="en-US" dirty="0"/>
            </a:br>
            <a:r>
              <a:rPr lang="en-US" b="1" dirty="0">
                <a:hlinkClick r:id="rId2"/>
              </a:rPr>
              <a:t>"VRL-DRAM: Improving DRAM Performance via Variable Refresh Latency"</a:t>
            </a:r>
            <a:br>
              <a:rPr lang="en-US" dirty="0"/>
            </a:br>
            <a:r>
              <a:rPr lang="en-US" i="1" dirty="0"/>
              <a:t>Proceedings of the </a:t>
            </a:r>
            <a:r>
              <a:rPr lang="en-US" i="1" dirty="0">
                <a:hlinkClick r:id="rId3"/>
              </a:rPr>
              <a:t>55th Design Automation Conference</a:t>
            </a:r>
            <a:r>
              <a:rPr lang="en-US" i="1" dirty="0"/>
              <a:t> (</a:t>
            </a:r>
            <a:r>
              <a:rPr lang="en-US" b="1" i="1" dirty="0"/>
              <a:t>DAC</a:t>
            </a:r>
            <a:r>
              <a:rPr lang="en-US" i="1" dirty="0"/>
              <a:t>)</a:t>
            </a:r>
            <a:r>
              <a:rPr lang="en-US" dirty="0"/>
              <a:t>, San Francisco, CA, USA, June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F6FB4DB5-F4F4-BB45-BE1E-975C9983FA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717129"/>
            <a:ext cx="9144000" cy="2376167"/>
          </a:xfrm>
          <a:prstGeom prst="rect">
            <a:avLst/>
          </a:prstGeom>
        </p:spPr>
      </p:pic>
    </p:spTree>
    <p:extLst>
      <p:ext uri="{BB962C8B-B14F-4D97-AF65-F5344CB8AC3E}">
        <p14:creationId xmlns:p14="http://schemas.microsoft.com/office/powerpoint/2010/main" val="1280897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Parallelizing Refreshes and Accesses</a:t>
            </a:r>
          </a:p>
        </p:txBody>
      </p:sp>
      <p:sp>
        <p:nvSpPr>
          <p:cNvPr id="3" name="Content Placeholder 2"/>
          <p:cNvSpPr>
            <a:spLocks noGrp="1"/>
          </p:cNvSpPr>
          <p:nvPr>
            <p:ph idx="1"/>
          </p:nvPr>
        </p:nvSpPr>
        <p:spPr>
          <a:xfrm>
            <a:off x="228600" y="980728"/>
            <a:ext cx="8610600" cy="4876800"/>
          </a:xfrm>
        </p:spPr>
        <p:txBody>
          <a:bodyPr/>
          <a:lstStyle/>
          <a:p>
            <a:r>
              <a:rPr lang="en-US" sz="2000" dirty="0"/>
              <a:t>Kevin Chang, Donghyuk Lee, </a:t>
            </a:r>
            <a:r>
              <a:rPr lang="en-US" sz="2000" dirty="0" err="1"/>
              <a:t>Zeshan</a:t>
            </a:r>
            <a:r>
              <a:rPr lang="en-US" sz="2000" dirty="0"/>
              <a:t> </a:t>
            </a:r>
            <a:r>
              <a:rPr lang="en-US" sz="2000" dirty="0" err="1"/>
              <a:t>Chishti</a:t>
            </a:r>
            <a:r>
              <a:rPr lang="en-US" sz="2000" dirty="0"/>
              <a:t>, </a:t>
            </a:r>
            <a:r>
              <a:rPr lang="en-US" sz="2000" dirty="0" err="1"/>
              <a:t>Alaa</a:t>
            </a:r>
            <a:r>
              <a:rPr lang="en-US" sz="2000" dirty="0"/>
              <a:t> </a:t>
            </a:r>
            <a:r>
              <a:rPr lang="en-US" sz="2000" dirty="0" err="1"/>
              <a:t>Alameldeen</a:t>
            </a:r>
            <a:r>
              <a:rPr lang="en-US" sz="2000" dirty="0"/>
              <a:t>, Chris Wilkerson, Yoongu Kim, and Onur Mutlu,</a:t>
            </a:r>
            <a:br>
              <a:rPr lang="en-US" sz="2000" dirty="0"/>
            </a:br>
            <a:r>
              <a:rPr lang="en-US" sz="2000" b="1" dirty="0">
                <a:hlinkClick r:id="rId2"/>
              </a:rPr>
              <a:t>"Improving DRAM Performance by Parallelizing Refreshes with Accesses"</a:t>
            </a:r>
            <a:r>
              <a:rPr lang="en-US" sz="2000" dirty="0"/>
              <a:t> </a:t>
            </a:r>
            <a:br>
              <a:rPr lang="en-US" sz="2000" dirty="0"/>
            </a:br>
            <a:r>
              <a:rPr lang="en-US" sz="2000" i="1" dirty="0"/>
              <a:t>Proceedings of the </a:t>
            </a:r>
            <a:r>
              <a:rPr lang="en-US" sz="2000" i="1" dirty="0">
                <a:hlinkClick r:id="rId3"/>
              </a:rPr>
              <a:t>20th International Symposium on High-Performance Computer Architecture</a:t>
            </a:r>
            <a:r>
              <a:rPr lang="en-US" sz="2000" i="1" dirty="0"/>
              <a:t> (</a:t>
            </a:r>
            <a:r>
              <a:rPr lang="en-US" sz="2000" b="1" i="1" dirty="0"/>
              <a:t>HPCA</a:t>
            </a:r>
            <a:r>
              <a:rPr lang="en-US" sz="2000" i="1" dirty="0"/>
              <a:t>)</a:t>
            </a:r>
            <a:r>
              <a:rPr lang="en-US" sz="2000" dirty="0"/>
              <a:t>, Orlando, FL, February 2014. [</a:t>
            </a:r>
            <a:r>
              <a:rPr lang="en-US" sz="2000" dirty="0">
                <a:hlinkClick r:id="rId4"/>
              </a:rPr>
              <a:t>Summary</a:t>
            </a:r>
            <a:r>
              <a:rPr lang="en-US" sz="2000" dirty="0"/>
              <a:t>] [</a:t>
            </a:r>
            <a:r>
              <a:rPr lang="en-US" sz="2000" dirty="0">
                <a:hlinkClick r:id="rId5"/>
              </a:rPr>
              <a:t>Slides (pptx)</a:t>
            </a:r>
            <a:r>
              <a:rPr lang="en-US" sz="2000" dirty="0"/>
              <a:t> </a:t>
            </a:r>
            <a:r>
              <a:rPr lang="en-US" sz="2000" dirty="0">
                <a:hlinkClick r:id="rId6"/>
              </a:rPr>
              <a:t>(pdf)</a:t>
            </a:r>
            <a:r>
              <a:rPr lang="en-US" sz="20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08520" y="3804590"/>
            <a:ext cx="9144000" cy="2576738"/>
          </a:xfrm>
          <a:prstGeom prst="rect">
            <a:avLst/>
          </a:prstGeom>
        </p:spPr>
      </p:pic>
    </p:spTree>
    <p:extLst>
      <p:ext uri="{BB962C8B-B14F-4D97-AF65-F5344CB8AC3E}">
        <p14:creationId xmlns:p14="http://schemas.microsoft.com/office/powerpoint/2010/main" val="3537277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Eliminating Refreshes</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310898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Onur Mutlu,</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372785"/>
            <a:ext cx="9144000" cy="1864527"/>
          </a:xfrm>
          <a:prstGeom prst="rect">
            <a:avLst/>
          </a:prstGeom>
        </p:spPr>
      </p:pic>
    </p:spTree>
    <p:extLst>
      <p:ext uri="{BB962C8B-B14F-4D97-AF65-F5344CB8AC3E}">
        <p14:creationId xmlns:p14="http://schemas.microsoft.com/office/powerpoint/2010/main" val="1312396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VAMPIRE DRAM Power Model</a:t>
            </a:r>
          </a:p>
        </p:txBody>
      </p:sp>
      <p:sp>
        <p:nvSpPr>
          <p:cNvPr id="3" name="Content Placeholder 2"/>
          <p:cNvSpPr>
            <a:spLocks noGrp="1"/>
          </p:cNvSpPr>
          <p:nvPr>
            <p:ph idx="1"/>
          </p:nvPr>
        </p:nvSpPr>
        <p:spPr/>
        <p:txBody>
          <a:bodyPr/>
          <a:lstStyle/>
          <a:p>
            <a:r>
              <a:rPr lang="en-US" sz="1600" dirty="0"/>
              <a:t>Saugata Ghose, A. </a:t>
            </a:r>
            <a:r>
              <a:rPr lang="en-US" sz="1600" dirty="0" err="1"/>
              <a:t>Giray</a:t>
            </a:r>
            <a:r>
              <a:rPr lang="en-US" sz="1600" dirty="0"/>
              <a:t> </a:t>
            </a:r>
            <a:r>
              <a:rPr lang="en-US" sz="1600" dirty="0" err="1"/>
              <a:t>Yaglikci</a:t>
            </a:r>
            <a:r>
              <a:rPr lang="en-US" sz="1600" dirty="0"/>
              <a:t>, Raghav Gupta, </a:t>
            </a:r>
            <a:r>
              <a:rPr lang="en-US" sz="1600" dirty="0" err="1"/>
              <a:t>Donghyuk</a:t>
            </a:r>
            <a:r>
              <a:rPr lang="en-US" sz="1600" dirty="0"/>
              <a:t> Lee, Kais </a:t>
            </a:r>
            <a:r>
              <a:rPr lang="en-US" sz="1600" dirty="0" err="1"/>
              <a:t>Kudrolli</a:t>
            </a:r>
            <a:r>
              <a:rPr lang="en-US" sz="1600" dirty="0"/>
              <a:t>, William X. Liu, Hasan Hassan, Kevin K. Chang, </a:t>
            </a:r>
            <a:r>
              <a:rPr lang="en-US" sz="1600" dirty="0" err="1"/>
              <a:t>Niladrish</a:t>
            </a:r>
            <a:r>
              <a:rPr lang="en-US" sz="1600" dirty="0"/>
              <a:t> Chatterjee, Aditya Agrawal, Mike O'Connor, and Onur Mutlu,</a:t>
            </a:r>
            <a:br>
              <a:rPr lang="en-US" sz="1600" dirty="0"/>
            </a:br>
            <a:r>
              <a:rPr lang="en-US" sz="1600" b="1" dirty="0">
                <a:hlinkClick r:id="rId2"/>
              </a:rPr>
              <a:t>"What Your DRAM Power Models Are Not Telling You: Lessons from a Detailed Experimental Study"</a:t>
            </a:r>
            <a:br>
              <a:rPr lang="en-US" sz="1600" dirty="0"/>
            </a:br>
            <a:r>
              <a:rPr lang="en-US" sz="1600" i="1" dirty="0"/>
              <a:t>Proceedings of the </a:t>
            </a:r>
            <a:r>
              <a:rPr lang="en-US" sz="1600" i="1" dirty="0">
                <a:hlinkClick r:id="rId3"/>
              </a:rPr>
              <a:t>ACM International Conference on Measurement and Modeling of Computer Systems</a:t>
            </a:r>
            <a:r>
              <a:rPr lang="en-US" sz="1600" i="1" dirty="0"/>
              <a:t> (</a:t>
            </a:r>
            <a:r>
              <a:rPr lang="en-US" sz="1600" b="1" i="1" dirty="0"/>
              <a:t>SIGMETRICS</a:t>
            </a:r>
            <a:r>
              <a:rPr lang="en-US" sz="1600" i="1" dirty="0"/>
              <a:t>)</a:t>
            </a:r>
            <a:r>
              <a:rPr lang="en-US" sz="1600" dirty="0"/>
              <a:t>, Irvine, CA, USA, June 2018.</a:t>
            </a:r>
            <a:br>
              <a:rPr lang="en-US" sz="1600" dirty="0"/>
            </a:br>
            <a:r>
              <a:rPr lang="en-US" sz="1600" dirty="0"/>
              <a:t>[</a:t>
            </a:r>
            <a:r>
              <a:rPr lang="en-US" sz="1600" dirty="0">
                <a:hlinkClick r:id="rId4"/>
              </a:rPr>
              <a:t>Abstract</a:t>
            </a:r>
            <a:r>
              <a:rPr lang="en-US" sz="1600" dirty="0"/>
              <a:t>]</a:t>
            </a:r>
            <a:br>
              <a:rPr lang="en-US" sz="1600" dirty="0"/>
            </a:br>
            <a:r>
              <a:rPr lang="en-US" sz="1600" dirty="0"/>
              <a:t>[</a:t>
            </a:r>
            <a:r>
              <a:rPr lang="en-US" sz="1600" dirty="0">
                <a:hlinkClick r:id="rId5"/>
              </a:rPr>
              <a:t>POMACS Journal Version (same content, different format)</a:t>
            </a:r>
            <a:r>
              <a:rPr lang="en-US" sz="1600" dirty="0"/>
              <a:t>]</a:t>
            </a:r>
            <a:br>
              <a:rPr lang="en-US" sz="1600" dirty="0"/>
            </a:br>
            <a:r>
              <a:rPr lang="en-US" sz="1600" dirty="0"/>
              <a:t>[</a:t>
            </a:r>
            <a:r>
              <a:rPr lang="en-US" sz="1600" dirty="0">
                <a:hlinkClick r:id="rId6"/>
              </a:rPr>
              <a:t>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VAMPIRE DRAM Power Model</a:t>
            </a:r>
            <a:r>
              <a:rPr lang="en-US" sz="1600" dirty="0"/>
              <a:t>]</a:t>
            </a:r>
          </a:p>
          <a:p>
            <a:pPr marL="0" indent="0">
              <a:buNone/>
            </a:pPr>
            <a:br>
              <a:rPr lang="en-US" sz="1600" dirty="0"/>
            </a:br>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25264329-3EB3-D04C-8267-5E1D7D5F7D6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05064"/>
            <a:ext cx="9144000" cy="2425744"/>
          </a:xfrm>
          <a:prstGeom prst="rect">
            <a:avLst/>
          </a:prstGeom>
        </p:spPr>
      </p:pic>
    </p:spTree>
    <p:extLst>
      <p:ext uri="{BB962C8B-B14F-4D97-AF65-F5344CB8AC3E}">
        <p14:creationId xmlns:p14="http://schemas.microsoft.com/office/powerpoint/2010/main" val="4074158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We Can Reduce</a:t>
            </a:r>
          </a:p>
          <a:p>
            <a:pPr marL="0" indent="0" algn="ctr">
              <a:buNone/>
            </a:pPr>
            <a:r>
              <a:rPr lang="en-US" sz="6400" dirty="0">
                <a:solidFill>
                  <a:srgbClr val="FF0000"/>
                </a:solidFill>
              </a:rPr>
              <a:t>Memory Latency</a:t>
            </a:r>
          </a:p>
          <a:p>
            <a:pPr marL="0" indent="0" algn="ctr">
              <a:buNone/>
            </a:pPr>
            <a:r>
              <a:rPr lang="en-US" sz="6400" dirty="0">
                <a:solidFill>
                  <a:srgbClr val="0432FF"/>
                </a:solidFill>
              </a:rPr>
              <a:t>with Change of Mindset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119857883"/>
      </p:ext>
    </p:extLst>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solidFill>
                  <a:srgbClr val="0432FF"/>
                </a:solidFill>
              </a:rPr>
              <a:t>to Reduce Latency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83506625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68875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265069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130754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0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020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4154009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1571361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13682" y="990600"/>
            <a:ext cx="6731875" cy="4651892"/>
          </a:xfrm>
        </p:spPr>
      </p:pic>
      <p:pic>
        <p:nvPicPr>
          <p:cNvPr id="8" name="AllError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4985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2624056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2835525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Are</a:t>
            </a:r>
            <a:r>
              <a:rPr lang="en-US" dirty="0"/>
              <a:t> Real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55925894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Memory Scaling Issues </a:t>
            </a:r>
            <a:r>
              <a:rPr lang="en-US" b="1" dirty="0"/>
              <a:t>Are</a:t>
            </a:r>
            <a:r>
              <a:rPr lang="en-US" dirty="0"/>
              <a:t> Real</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hlinkClick r:id="rId2"/>
              </a:rPr>
              <a:t>"RowHammer: A Retrospective"</a:t>
            </a:r>
            <a:br>
              <a:rPr lang="en-US" dirty="0"/>
            </a:br>
            <a:r>
              <a:rPr lang="en-US" i="1" dirty="0">
                <a:hlinkClick r:id="rId3"/>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4"/>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5"/>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89127747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hlinkClick r:id="rId2"/>
              </a:rPr>
              <a:t>"Revisiting RowHammer: An Experimental Analysis of Modern Devices and Mitigation Techniques"</a:t>
            </a:r>
            <a:br>
              <a:rPr lang="en-US" sz="2000" dirty="0"/>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289515729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1" y="911224"/>
            <a:ext cx="8879750" cy="5318753"/>
          </a:xfrm>
        </p:spPr>
        <p:txBody>
          <a:bodyPr/>
          <a:lstStyle/>
          <a:p>
            <a:r>
              <a:rPr lang="en-US" sz="2800" dirty="0"/>
              <a:t>Chips of newer DRAM technology nodes are </a:t>
            </a:r>
            <a:r>
              <a:rPr lang="en-US" sz="2800" b="1" dirty="0">
                <a:solidFill>
                  <a:srgbClr val="C00000"/>
                </a:solidFill>
              </a:rPr>
              <a:t>more vulnerable</a:t>
            </a:r>
            <a:r>
              <a:rPr lang="en-US" sz="2800" dirty="0"/>
              <a:t> to </a:t>
            </a:r>
            <a:r>
              <a:rPr lang="en-US" sz="2800" dirty="0" err="1"/>
              <a:t>RowHammer</a:t>
            </a:r>
            <a:endParaRPr lang="en-US" sz="2800" dirty="0"/>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RowHammer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a:p>
            <a:r>
              <a:rPr lang="en-US" sz="2800" dirty="0"/>
              <a:t>Existing mitigation mechanisms are not effective</a:t>
            </a:r>
          </a:p>
          <a:p>
            <a:endParaRPr lang="en-US" sz="2800" dirty="0"/>
          </a:p>
        </p:txBody>
      </p:sp>
    </p:spTree>
    <p:extLst>
      <p:ext uri="{BB962C8B-B14F-4D97-AF65-F5344CB8AC3E}">
        <p14:creationId xmlns:p14="http://schemas.microsoft.com/office/powerpoint/2010/main" val="23849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Pietro </a:t>
            </a:r>
            <a:r>
              <a:rPr lang="en-US" sz="2000" dirty="0" err="1"/>
              <a:t>Frigo</a:t>
            </a:r>
            <a:r>
              <a:rPr lang="en-US" sz="2000" dirty="0"/>
              <a:t>, Emanuele </a:t>
            </a:r>
            <a:r>
              <a:rPr lang="en-US" sz="2000" dirty="0" err="1"/>
              <a:t>Vannacci</a:t>
            </a:r>
            <a:r>
              <a:rPr lang="en-US" sz="2000" dirty="0"/>
              <a:t>, Hasan Hassan, Victor van der Veen, Onur Mutlu, Cristiano Giuffrida, Herbert Bos, and Kaveh </a:t>
            </a:r>
            <a:r>
              <a:rPr lang="en-US" sz="2000" dirty="0" err="1"/>
              <a:t>Razavi</a:t>
            </a:r>
            <a:r>
              <a:rPr lang="en-US" sz="2000" dirty="0"/>
              <a:t>,</a:t>
            </a:r>
            <a:br>
              <a:rPr lang="en-US" sz="2000" dirty="0"/>
            </a:br>
            <a:r>
              <a:rPr lang="en-US" sz="2000" b="1" dirty="0">
                <a:hlinkClick r:id="rId2"/>
              </a:rPr>
              <a:t>"TRRespass: Exploiting the Many Sides of Target Row Refresh"</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br>
              <a:rPr lang="en-US" sz="2000" dirty="0"/>
            </a:br>
            <a:r>
              <a:rPr lang="en-US" sz="2000" dirty="0"/>
              <a:t>[</a:t>
            </a:r>
            <a:r>
              <a:rPr lang="en-US" sz="2000" dirty="0">
                <a:hlinkClick r:id="rId7"/>
              </a:rPr>
              <a:t>Source Code</a:t>
            </a:r>
            <a:r>
              <a:rPr lang="en-US" sz="2000" dirty="0"/>
              <a:t>]</a:t>
            </a:r>
            <a:br>
              <a:rPr lang="en-US" sz="2000" dirty="0"/>
            </a:br>
            <a:r>
              <a:rPr lang="en-US" sz="2000" dirty="0"/>
              <a:t>[</a:t>
            </a:r>
            <a:r>
              <a:rPr lang="en-US" sz="2000" dirty="0">
                <a:hlinkClick r:id="rId8"/>
              </a:rPr>
              <a:t>Web Article</a:t>
            </a:r>
            <a:r>
              <a:rPr lang="en-US" sz="2000" dirty="0"/>
              <a:t>]</a:t>
            </a:r>
            <a:br>
              <a:rPr lang="en-US" sz="2000" dirty="0"/>
            </a:br>
            <a:r>
              <a:rPr lang="en-US" sz="2000" b="1" i="1" dirty="0">
                <a:solidFill>
                  <a:srgbClr val="FF0000"/>
                </a:solidFill>
              </a:rPr>
              <a:t>Best paper award.</a:t>
            </a:r>
            <a:endParaRPr lang="en-US" sz="2000" dirty="0">
              <a:solidFill>
                <a:srgbClr val="FF0000"/>
              </a:solidFill>
            </a:endParaRPr>
          </a:p>
          <a:p>
            <a:pPr marL="0" indent="0">
              <a:buNone/>
            </a:pP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76431843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Lucian </a:t>
            </a:r>
            <a:r>
              <a:rPr lang="en-US" sz="2000" dirty="0" err="1"/>
              <a:t>Cojocar</a:t>
            </a:r>
            <a:r>
              <a:rPr lang="en-US" sz="2000" dirty="0"/>
              <a:t>, </a:t>
            </a:r>
            <a:r>
              <a:rPr lang="en-US" sz="2000" dirty="0" err="1"/>
              <a:t>Jeremie</a:t>
            </a:r>
            <a:r>
              <a:rPr lang="en-US" sz="2000" dirty="0"/>
              <a:t> Kim, Minesh Patel, Lillian Tsai, Stefan </a:t>
            </a:r>
            <a:r>
              <a:rPr lang="en-US" sz="2000" dirty="0" err="1"/>
              <a:t>Saroiu</a:t>
            </a:r>
            <a:r>
              <a:rPr lang="en-US" sz="2000" dirty="0"/>
              <a:t>, Alec Wolman, and Onur Mutlu,</a:t>
            </a:r>
            <a:br>
              <a:rPr lang="en-US" sz="2000" dirty="0"/>
            </a:br>
            <a:r>
              <a:rPr lang="en-US" sz="2000" b="1" dirty="0">
                <a:hlinkClick r:id="rId2"/>
              </a:rPr>
              <a:t>"Are We Susceptible to Rowhammer? An End-to-End Methodology for Cloud Providers"</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p>
          <a:p>
            <a:pPr marL="0" indent="0">
              <a:buNone/>
            </a:pPr>
            <a:br>
              <a:rPr lang="en-US" sz="2000" dirty="0"/>
            </a:b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FCA3E838-8085-B447-B8F6-3CEFA5A1BF16}"/>
              </a:ext>
            </a:extLst>
          </p:cNvPr>
          <p:cNvPicPr>
            <a:picLocks noChangeAspect="1"/>
          </p:cNvPicPr>
          <p:nvPr/>
        </p:nvPicPr>
        <p:blipFill>
          <a:blip r:embed="rId7"/>
          <a:stretch>
            <a:fillRect/>
          </a:stretch>
        </p:blipFill>
        <p:spPr>
          <a:xfrm>
            <a:off x="192658" y="4038671"/>
            <a:ext cx="8887842" cy="2079266"/>
          </a:xfrm>
          <a:prstGeom prst="rect">
            <a:avLst/>
          </a:prstGeom>
        </p:spPr>
      </p:pic>
    </p:spTree>
    <p:extLst>
      <p:ext uri="{BB962C8B-B14F-4D97-AF65-F5344CB8AC3E}">
        <p14:creationId xmlns:p14="http://schemas.microsoft.com/office/powerpoint/2010/main" val="142787765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7808940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Tree>
    <p:extLst>
      <p:ext uri="{BB962C8B-B14F-4D97-AF65-F5344CB8AC3E}">
        <p14:creationId xmlns:p14="http://schemas.microsoft.com/office/powerpoint/2010/main" val="3474872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More on DRAM Refresh (I)</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2536966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(II)</a:t>
            </a:r>
          </a:p>
        </p:txBody>
      </p:sp>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a:t>
            </a:r>
            <a:r>
              <a:rPr lang="en-US" sz="1800" u="sng" dirty="0"/>
              <a:t>Onur Mutlu</a:t>
            </a:r>
            <a:r>
              <a:rPr lang="en-US" sz="1800" dirty="0"/>
              <a:t>,</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Tree>
    <p:extLst>
      <p:ext uri="{BB962C8B-B14F-4D97-AF65-F5344CB8AC3E}">
        <p14:creationId xmlns:p14="http://schemas.microsoft.com/office/powerpoint/2010/main" val="942150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More on DRAM Refresh (III)</a:t>
            </a:r>
            <a:endParaRPr lang="en-US" sz="2600" b="1" dirty="0"/>
          </a:p>
        </p:txBody>
      </p:sp>
    </p:spTree>
    <p:extLst>
      <p:ext uri="{BB962C8B-B14F-4D97-AF65-F5344CB8AC3E}">
        <p14:creationId xmlns:p14="http://schemas.microsoft.com/office/powerpoint/2010/main" val="350995049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err="1"/>
              <a:t>Moinuddin</a:t>
            </a:r>
            <a:r>
              <a:rPr lang="en-US" sz="1800" dirty="0"/>
              <a:t> Qureshi, </a:t>
            </a:r>
            <a:r>
              <a:rPr lang="en-US" sz="1800" dirty="0" err="1"/>
              <a:t>Dae</a:t>
            </a:r>
            <a:r>
              <a:rPr lang="en-US" sz="1800" dirty="0"/>
              <a:t> Hyun Kim, Samira Khan, Prashant Nair, and Onur Mutlu,</a:t>
            </a:r>
            <a:br>
              <a:rPr lang="en-US" sz="1800" dirty="0"/>
            </a:br>
            <a:r>
              <a:rPr lang="en-US" sz="1800" b="1" dirty="0">
                <a:hlinkClick r:id="rId3"/>
              </a:rPr>
              <a:t>"AVATAR: A Variable-Retention-Time (VRT) Aware Refresh for DRAM Systems"</a:t>
            </a:r>
            <a:r>
              <a:rPr lang="en-US" sz="1800" dirty="0"/>
              <a:t> </a:t>
            </a:r>
            <a:br>
              <a:rPr lang="en-US" sz="1800" dirty="0"/>
            </a:br>
            <a:r>
              <a:rPr lang="en-US" sz="1800" i="1" dirty="0"/>
              <a:t>Proceedings of the </a:t>
            </a:r>
            <a:r>
              <a:rPr lang="en-US" sz="1800" i="1" dirty="0">
                <a:hlinkClick r:id="rId4"/>
              </a:rPr>
              <a:t>45th Annual IEEE/IFIP International Conference on Dependable Systems and Networks</a:t>
            </a:r>
            <a:r>
              <a:rPr lang="en-US" sz="1800" i="1" dirty="0"/>
              <a:t> (</a:t>
            </a:r>
            <a:r>
              <a:rPr lang="en-US" sz="1800" b="1" i="1" dirty="0"/>
              <a:t>DSN</a:t>
            </a:r>
            <a:r>
              <a:rPr lang="en-US" sz="1800" i="1" dirty="0"/>
              <a:t>)</a:t>
            </a:r>
            <a:r>
              <a:rPr lang="en-US" sz="1800" dirty="0"/>
              <a:t>, Rio de Janeiro, Brazil, June 2015.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endParaRPr lang="en-US" dirty="0"/>
          </a:p>
        </p:txBody>
      </p:sp>
      <p:sp>
        <p:nvSpPr>
          <p:cNvPr id="9" name="Title 1"/>
          <p:cNvSpPr>
            <a:spLocks noGrp="1"/>
          </p:cNvSpPr>
          <p:nvPr>
            <p:ph type="title"/>
          </p:nvPr>
        </p:nvSpPr>
        <p:spPr>
          <a:xfrm>
            <a:off x="228600" y="152400"/>
            <a:ext cx="8915400" cy="884238"/>
          </a:xfrm>
        </p:spPr>
        <p:txBody>
          <a:bodyPr/>
          <a:lstStyle/>
          <a:p>
            <a:r>
              <a:rPr lang="en-US" dirty="0"/>
              <a:t>More on DRAM Refresh (IV)</a:t>
            </a:r>
            <a:endParaRPr lang="en-US" sz="3400" dirty="0"/>
          </a:p>
        </p:txBody>
      </p:sp>
      <p:pic>
        <p:nvPicPr>
          <p:cNvPr id="10" name="Picture 9"/>
          <p:cNvPicPr>
            <a:picLocks noChangeAspect="1"/>
          </p:cNvPicPr>
          <p:nvPr/>
        </p:nvPicPr>
        <p:blipFill>
          <a:blip r:embed="rId7"/>
          <a:stretch>
            <a:fillRect/>
          </a:stretch>
        </p:blipFill>
        <p:spPr>
          <a:xfrm>
            <a:off x="0" y="3933056"/>
            <a:ext cx="9144000" cy="1642219"/>
          </a:xfrm>
          <a:prstGeom prst="rect">
            <a:avLst/>
          </a:prstGeom>
        </p:spPr>
      </p:pic>
    </p:spTree>
    <p:extLst>
      <p:ext uri="{BB962C8B-B14F-4D97-AF65-F5344CB8AC3E}">
        <p14:creationId xmlns:p14="http://schemas.microsoft.com/office/powerpoint/2010/main" val="358524964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7" name="Title 1"/>
          <p:cNvSpPr>
            <a:spLocks noGrp="1"/>
          </p:cNvSpPr>
          <p:nvPr>
            <p:ph type="title"/>
          </p:nvPr>
        </p:nvSpPr>
        <p:spPr>
          <a:xfrm>
            <a:off x="228600" y="152400"/>
            <a:ext cx="8610600" cy="1066800"/>
          </a:xfrm>
        </p:spPr>
        <p:txBody>
          <a:bodyPr/>
          <a:lstStyle/>
          <a:p>
            <a:r>
              <a:rPr lang="en-US" dirty="0"/>
              <a:t>More on DRAM Refresh (V)</a:t>
            </a:r>
          </a:p>
        </p:txBody>
      </p: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893823"/>
            <a:ext cx="9144000" cy="1839433"/>
          </a:xfrm>
          <a:prstGeom prst="rect">
            <a:avLst/>
          </a:prstGeom>
        </p:spPr>
      </p:pic>
    </p:spTree>
    <p:extLst>
      <p:ext uri="{BB962C8B-B14F-4D97-AF65-F5344CB8AC3E}">
        <p14:creationId xmlns:p14="http://schemas.microsoft.com/office/powerpoint/2010/main" val="133109719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pic>
        <p:nvPicPr>
          <p:cNvPr id="6" name="Picture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t>More on DRAM Refresh (VI)</a:t>
            </a:r>
          </a:p>
        </p:txBody>
      </p:sp>
    </p:spTree>
    <p:extLst>
      <p:ext uri="{BB962C8B-B14F-4D97-AF65-F5344CB8AC3E}">
        <p14:creationId xmlns:p14="http://schemas.microsoft.com/office/powerpoint/2010/main" val="158766402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(VII)</a:t>
            </a:r>
            <a:endParaRPr lang="en-US" sz="36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2202274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DRAM Refresh (VIII)</a:t>
            </a:r>
          </a:p>
        </p:txBody>
      </p:sp>
      <p:sp>
        <p:nvSpPr>
          <p:cNvPr id="3" name="Content Placeholder 2"/>
          <p:cNvSpPr>
            <a:spLocks noGrp="1"/>
          </p:cNvSpPr>
          <p:nvPr>
            <p:ph idx="1"/>
          </p:nvPr>
        </p:nvSpPr>
        <p:spPr>
          <a:xfrm>
            <a:off x="228600" y="935524"/>
            <a:ext cx="8610600" cy="5193723"/>
          </a:xfrm>
        </p:spPr>
        <p:txBody>
          <a:bodyPr/>
          <a:lstStyle/>
          <a:p>
            <a:r>
              <a:rPr lang="en-US" sz="2000" dirty="0"/>
              <a:t>Minesh Patel, </a:t>
            </a:r>
            <a:r>
              <a:rPr lang="en-US" sz="2000" dirty="0" err="1"/>
              <a:t>Jeremie</a:t>
            </a:r>
            <a:r>
              <a:rPr lang="en-US" sz="2000" dirty="0"/>
              <a:t> S. Kim, Hasan Hassan, and Onur Mutlu,</a:t>
            </a:r>
            <a:br>
              <a:rPr lang="en-US" sz="2000" dirty="0"/>
            </a:br>
            <a:r>
              <a:rPr lang="en-US" sz="2000" b="1" dirty="0">
                <a:hlinkClick r:id="rId2"/>
              </a:rPr>
              <a:t>"Understanding and Modeling On-Die Error Correction in Modern DRAM: An Experimental Study Using Real Devices"</a:t>
            </a:r>
            <a:br>
              <a:rPr lang="en-US" sz="2000" dirty="0"/>
            </a:br>
            <a:r>
              <a:rPr lang="en-US" sz="2000" i="1" dirty="0"/>
              <a:t>Proceedings of the </a:t>
            </a:r>
            <a:r>
              <a:rPr lang="en-US" sz="2000" i="1" dirty="0">
                <a:hlinkClick r:id="rId3"/>
              </a:rPr>
              <a:t>49th Annual IEEE/IFIP International Conference on Dependable Systems and Networks</a:t>
            </a:r>
            <a:r>
              <a:rPr lang="en-US" sz="2000" i="1" dirty="0"/>
              <a:t> (</a:t>
            </a:r>
            <a:r>
              <a:rPr lang="en-US" sz="2000" b="1" i="1" dirty="0"/>
              <a:t>DSN</a:t>
            </a:r>
            <a:r>
              <a:rPr lang="en-US" sz="2000" i="1" dirty="0"/>
              <a:t>)</a:t>
            </a:r>
            <a:r>
              <a:rPr lang="en-US" sz="2000" dirty="0"/>
              <a:t>, Portland, OR, USA, June 2019.</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(26 minutes)]</a:t>
            </a:r>
            <a:br>
              <a:rPr lang="en-US" sz="2000" dirty="0"/>
            </a:br>
            <a:r>
              <a:rPr lang="en-US" sz="2000" dirty="0"/>
              <a:t>[</a:t>
            </a:r>
            <a:r>
              <a:rPr lang="en-US" sz="2000" dirty="0">
                <a:hlinkClick r:id="rId7"/>
              </a:rPr>
              <a:t>Full Talk Lecture</a:t>
            </a:r>
            <a:r>
              <a:rPr lang="en-US" sz="2000" dirty="0"/>
              <a:t> (29 minutes)]</a:t>
            </a:r>
            <a:br>
              <a:rPr lang="en-US" sz="2000" dirty="0"/>
            </a:br>
            <a:r>
              <a:rPr lang="en-US" sz="2000" dirty="0"/>
              <a:t>[</a:t>
            </a:r>
            <a:r>
              <a:rPr lang="en-US" sz="2000" dirty="0">
                <a:hlinkClick r:id="rId8"/>
              </a:rPr>
              <a:t>Source Code for EINSim, the Error Inference Simulator</a:t>
            </a:r>
            <a:r>
              <a:rPr lang="en-US" sz="2000" dirty="0"/>
              <a:t>]</a:t>
            </a:r>
            <a:br>
              <a:rPr lang="en-US" sz="2000" dirty="0"/>
            </a:br>
            <a:r>
              <a:rPr lang="en-US" sz="2000" b="1" i="1" dirty="0">
                <a:solidFill>
                  <a:srgbClr val="FF0000"/>
                </a:solidFill>
              </a:rPr>
              <a:t>Best paper award.</a:t>
            </a:r>
            <a:br>
              <a:rPr lang="en-US" sz="1750" dirty="0">
                <a:solidFill>
                  <a:srgbClr val="FF0000"/>
                </a:solidFill>
              </a:rPr>
            </a:br>
            <a:endParaRPr lang="en-US" sz="1750"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ECD4E60D-143E-C24B-94E9-81BC576FF06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445" y="4665312"/>
            <a:ext cx="9144000" cy="1688841"/>
          </a:xfrm>
          <a:prstGeom prst="rect">
            <a:avLst/>
          </a:prstGeom>
        </p:spPr>
      </p:pic>
    </p:spTree>
    <p:extLst>
      <p:ext uri="{BB962C8B-B14F-4D97-AF65-F5344CB8AC3E}">
        <p14:creationId xmlns:p14="http://schemas.microsoft.com/office/powerpoint/2010/main" val="2527941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2400"/>
            <a:ext cx="8925209" cy="884238"/>
          </a:xfrm>
        </p:spPr>
        <p:txBody>
          <a:bodyPr/>
          <a:lstStyle/>
          <a:p>
            <a:r>
              <a:rPr lang="en-US" dirty="0"/>
              <a:t>More on DRAM Refresh (IX)</a:t>
            </a:r>
            <a:endParaRPr lang="en-US" sz="2600" b="1" dirty="0"/>
          </a:p>
        </p:txBody>
      </p:sp>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Taha </a:t>
            </a:r>
            <a:r>
              <a:rPr lang="en-US" sz="1800" dirty="0" err="1"/>
              <a:t>Shahroodi</a:t>
            </a:r>
            <a:r>
              <a:rPr lang="en-US" sz="1800" dirty="0"/>
              <a:t>, Hasan Hassan, and Onur Mutlu,</a:t>
            </a:r>
            <a:br>
              <a:rPr lang="en-US" sz="1800" dirty="0"/>
            </a:br>
            <a:r>
              <a:rPr lang="en-US" sz="1800" b="1" dirty="0">
                <a:hlinkClick r:id="rId2"/>
              </a:rPr>
              <a:t>"Bit-Exact ECC Recovery (BEER): Determining DRAM On-Die ECC Functions by Exploiting DRAM Data Retention Characteristics"</a:t>
            </a:r>
            <a:br>
              <a:rPr lang="en-US" sz="1800" dirty="0"/>
            </a:br>
            <a:r>
              <a:rPr lang="en-US" sz="1800" i="1" dirty="0"/>
              <a:t>Proceedings of the </a:t>
            </a:r>
            <a:r>
              <a:rPr lang="en-US" sz="1800" i="1" dirty="0">
                <a:hlinkClick r:id="rId3"/>
              </a:rPr>
              <a:t>53rd International Symposium on Microarchitecture</a:t>
            </a:r>
            <a:r>
              <a:rPr lang="en-US" sz="1800" i="1" dirty="0"/>
              <a:t> (</a:t>
            </a:r>
            <a:r>
              <a:rPr lang="en-US" sz="1800" b="1" i="1" dirty="0"/>
              <a:t>MICRO</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(15 minutes)]</a:t>
            </a:r>
            <a:br>
              <a:rPr lang="en-US" sz="1800" dirty="0"/>
            </a:br>
            <a:r>
              <a:rPr lang="en-US" sz="1800" dirty="0"/>
              <a:t>[</a:t>
            </a:r>
            <a:r>
              <a:rPr lang="en-US" sz="1800" dirty="0">
                <a:hlinkClick r:id="rId9"/>
              </a:rPr>
              <a:t>Lightning Talk Video</a:t>
            </a:r>
            <a:r>
              <a:rPr lang="en-US" sz="1800" dirty="0"/>
              <a:t> (1.5 minutes)]</a:t>
            </a:r>
          </a:p>
          <a:p>
            <a:pPr marL="0" indent="0">
              <a:buNone/>
            </a:pPr>
            <a:r>
              <a:rPr lang="en-US" sz="1800" b="1" i="1" dirty="0">
                <a:solidFill>
                  <a:srgbClr val="FF0000"/>
                </a:solidFill>
              </a:rPr>
              <a:t>     Best paper award. </a:t>
            </a:r>
            <a:r>
              <a:rPr lang="en-US" sz="1800" dirty="0"/>
              <a:t>	</a:t>
            </a:r>
            <a:br>
              <a:rPr lang="en-US" sz="1800" dirty="0"/>
            </a:br>
            <a:br>
              <a:rPr lang="en-US" sz="1800" dirty="0"/>
            </a:br>
            <a:br>
              <a:rPr lang="en-US" sz="1800" dirty="0"/>
            </a:br>
            <a:endParaRPr lang="en-US" sz="1800" dirty="0">
              <a:solidFill>
                <a:srgbClr val="FF0000"/>
              </a:solidFill>
            </a:endParaRPr>
          </a:p>
        </p:txBody>
      </p:sp>
      <p:pic>
        <p:nvPicPr>
          <p:cNvPr id="4" name="Picture 3">
            <a:extLst>
              <a:ext uri="{FF2B5EF4-FFF2-40B4-BE49-F238E27FC236}">
                <a16:creationId xmlns:a16="http://schemas.microsoft.com/office/drawing/2014/main" id="{F4E3146B-CAAE-014D-B813-8C101D531849}"/>
              </a:ext>
            </a:extLst>
          </p:cNvPr>
          <p:cNvPicPr>
            <a:picLocks noChangeAspect="1"/>
          </p:cNvPicPr>
          <p:nvPr/>
        </p:nvPicPr>
        <p:blipFill>
          <a:blip r:embed="rId10"/>
          <a:stretch>
            <a:fillRect/>
          </a:stretch>
        </p:blipFill>
        <p:spPr>
          <a:xfrm>
            <a:off x="279400" y="3962400"/>
            <a:ext cx="8509000" cy="2298700"/>
          </a:xfrm>
          <a:prstGeom prst="rect">
            <a:avLst/>
          </a:prstGeom>
        </p:spPr>
      </p:pic>
    </p:spTree>
    <p:extLst>
      <p:ext uri="{BB962C8B-B14F-4D97-AF65-F5344CB8AC3E}">
        <p14:creationId xmlns:p14="http://schemas.microsoft.com/office/powerpoint/2010/main" val="3911672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2334862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826525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258877034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Memory Systems</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Meza et al.,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
                <a:cs typeface="+mn-cs"/>
              </a:rPr>
              <a:t>DRAM</a:t>
            </a:r>
          </a:p>
        </p:txBody>
      </p:sp>
      <p:sp>
        <p:nvSpPr>
          <p:cNvPr id="14" name="TextBox 13"/>
          <p:cNvSpPr txBox="1"/>
          <p:nvPr/>
        </p:nvSpPr>
        <p:spPr>
          <a:xfrm>
            <a:off x="5070391" y="2364939"/>
            <a:ext cx="27419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
                <a:cs typeface="+mn-cs"/>
              </a:rPr>
              <a:t>Technology X (e.g., PCM)</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
                <a:cs typeface="+mn-cs"/>
              </a:rPr>
              <a:t>to achieve the best of multiple technologies</a:t>
            </a:r>
          </a:p>
        </p:txBody>
      </p:sp>
      <p:sp>
        <p:nvSpPr>
          <p:cNvPr id="16" name="AutoShape 25"/>
          <p:cNvSpPr>
            <a:spLocks noChangeArrowheads="1"/>
          </p:cNvSpPr>
          <p:nvPr/>
        </p:nvSpPr>
        <p:spPr bwMode="auto">
          <a:xfrm>
            <a:off x="1199169" y="1905287"/>
            <a:ext cx="2557463"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7" name="AutoShape 25"/>
          <p:cNvSpPr>
            <a:spLocks noChangeArrowheads="1"/>
          </p:cNvSpPr>
          <p:nvPr/>
        </p:nvSpPr>
        <p:spPr bwMode="auto">
          <a:xfrm>
            <a:off x="3851920" y="1916832"/>
            <a:ext cx="4824536"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400853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29487476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09103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72823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295400"/>
            <a:ext cx="65024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213891"/>
            <a:ext cx="8763000" cy="495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104754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997865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672" y="386104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dim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77286239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6101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pic>
        <p:nvPicPr>
          <p:cNvPr id="7" name="Picture 6">
            <a:extLst>
              <a:ext uri="{FF2B5EF4-FFF2-40B4-BE49-F238E27FC236}">
                <a16:creationId xmlns:a16="http://schemas.microsoft.com/office/drawing/2014/main" id="{23497AFD-D3FF-E347-A706-7E82FC4BB6FC}"/>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2356073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828774"/>
            <a:ext cx="9144000" cy="2495826"/>
          </a:xfrm>
          <a:prstGeom prst="rect">
            <a:avLst/>
          </a:prstGeom>
        </p:spPr>
      </p:pic>
    </p:spTree>
    <p:extLst>
      <p:ext uri="{BB962C8B-B14F-4D97-AF65-F5344CB8AC3E}">
        <p14:creationId xmlns:p14="http://schemas.microsoft.com/office/powerpoint/2010/main" val="130463980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9814811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6768693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27061812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69585535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3460921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325251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9" name="TextBox 8">
            <a:extLst>
              <a:ext uri="{FF2B5EF4-FFF2-40B4-BE49-F238E27FC236}">
                <a16:creationId xmlns:a16="http://schemas.microsoft.com/office/drawing/2014/main" id="{AD8786B6-2FA5-F746-BEAB-9E9E6CF3FEAC}"/>
              </a:ext>
            </a:extLst>
          </p:cNvPr>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75438620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compilers, languages?</a:t>
            </a:r>
          </a:p>
          <a:p>
            <a:pPr lvl="1"/>
            <a:r>
              <a:rPr lang="en-US" sz="2200" dirty="0">
                <a:latin typeface="Tahoma"/>
                <a:cs typeface="Tahoma"/>
              </a:rPr>
              <a:t>algorithms and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3491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414158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Memory</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346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3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567"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568"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27890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6690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683816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01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09307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5A00-ABCE-4F44-BBA9-29F9AF3BD4C7}"/>
              </a:ext>
            </a:extLst>
          </p:cNvPr>
          <p:cNvSpPr>
            <a:spLocks noGrp="1"/>
          </p:cNvSpPr>
          <p:nvPr>
            <p:ph type="title"/>
          </p:nvPr>
        </p:nvSpPr>
        <p:spPr>
          <a:xfrm>
            <a:off x="228600" y="152400"/>
            <a:ext cx="8610600" cy="1066800"/>
          </a:xfrm>
        </p:spPr>
        <p:txBody>
          <a:bodyPr/>
          <a:lstStyle/>
          <a:p>
            <a:r>
              <a:rPr lang="en-US" sz="3800" dirty="0"/>
              <a:t>RowClone Extensions and Follow-Up Work</a:t>
            </a:r>
          </a:p>
        </p:txBody>
      </p:sp>
      <p:sp>
        <p:nvSpPr>
          <p:cNvPr id="3" name="Content Placeholder 2">
            <a:extLst>
              <a:ext uri="{FF2B5EF4-FFF2-40B4-BE49-F238E27FC236}">
                <a16:creationId xmlns:a16="http://schemas.microsoft.com/office/drawing/2014/main" id="{B8D643A2-4FC2-8143-B99F-205908C4280B}"/>
              </a:ext>
            </a:extLst>
          </p:cNvPr>
          <p:cNvSpPr>
            <a:spLocks noGrp="1"/>
          </p:cNvSpPr>
          <p:nvPr>
            <p:ph idx="1"/>
          </p:nvPr>
        </p:nvSpPr>
        <p:spPr/>
        <p:txBody>
          <a:bodyPr/>
          <a:lstStyle/>
          <a:p>
            <a:r>
              <a:rPr lang="en-US" dirty="0"/>
              <a:t>Can this be improved to do faster inter-subarray copy?</a:t>
            </a:r>
          </a:p>
          <a:p>
            <a:pPr lvl="1"/>
            <a:r>
              <a:rPr lang="en-US" dirty="0"/>
              <a:t>Yes, </a:t>
            </a:r>
            <a:r>
              <a:rPr lang="en-US" dirty="0">
                <a:solidFill>
                  <a:srgbClr val="FF0000"/>
                </a:solidFill>
              </a:rPr>
              <a:t>see LISA [Chang et al., HPCA 2016]</a:t>
            </a:r>
          </a:p>
          <a:p>
            <a:pPr lvl="1"/>
            <a:endParaRPr lang="en-US" dirty="0"/>
          </a:p>
          <a:p>
            <a:r>
              <a:rPr lang="en-US" dirty="0"/>
              <a:t>Can we enable data movement at smaller granularities within a bank?</a:t>
            </a:r>
          </a:p>
          <a:p>
            <a:pPr lvl="1"/>
            <a:r>
              <a:rPr lang="en-US" dirty="0"/>
              <a:t>Yes, </a:t>
            </a:r>
            <a:r>
              <a:rPr lang="en-US" dirty="0">
                <a:solidFill>
                  <a:srgbClr val="FF0000"/>
                </a:solidFill>
              </a:rPr>
              <a:t>see FIGARO [Wang et al., MICRO 2020]</a:t>
            </a:r>
            <a:endParaRPr lang="en-US" sz="1400" dirty="0"/>
          </a:p>
          <a:p>
            <a:endParaRPr lang="en-US" dirty="0"/>
          </a:p>
          <a:p>
            <a:r>
              <a:rPr lang="en-US" dirty="0"/>
              <a:t>Can this be improved to do better inter-bank copy?</a:t>
            </a:r>
          </a:p>
          <a:p>
            <a:pPr lvl="1"/>
            <a:r>
              <a:rPr lang="en-US" dirty="0"/>
              <a:t>Yes, </a:t>
            </a:r>
            <a:r>
              <a:rPr lang="en-US" dirty="0">
                <a:solidFill>
                  <a:srgbClr val="FF0000"/>
                </a:solidFill>
              </a:rPr>
              <a:t>see Network-on-Memory [CAL 2020]</a:t>
            </a:r>
            <a:endParaRPr lang="en-US" sz="1400" dirty="0"/>
          </a:p>
          <a:p>
            <a:endParaRPr lang="en-US" dirty="0"/>
          </a:p>
          <a:p>
            <a:r>
              <a:rPr lang="en-US" dirty="0"/>
              <a:t>Can similar ideas and DRAM properties be used to perform computation on data?</a:t>
            </a:r>
          </a:p>
          <a:p>
            <a:pPr lvl="1"/>
            <a:r>
              <a:rPr lang="en-US" dirty="0"/>
              <a:t>Yes, </a:t>
            </a:r>
            <a:r>
              <a:rPr lang="en-US" dirty="0">
                <a:solidFill>
                  <a:srgbClr val="FF0000"/>
                </a:solidFill>
              </a:rPr>
              <a:t>see Ambit [Seshadri et al., CAL 2015, MICRO 2017]</a:t>
            </a:r>
          </a:p>
          <a:p>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D4385214-686F-AE45-AD43-76EF3388C3A1}"/>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Tree>
    <p:extLst>
      <p:ext uri="{BB962C8B-B14F-4D97-AF65-F5344CB8AC3E}">
        <p14:creationId xmlns:p14="http://schemas.microsoft.com/office/powerpoint/2010/main" val="406770144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Increasing Connectivity in DRAM</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hlinkClick r:id="rId2"/>
              </a:rPr>
              <a:t>"Low-Cost Inter-Linked Subarrays (LISA): Enabling Fast Inter-Subarray Data Movement in DRAM"</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7"/>
          <a:stretch>
            <a:fillRect/>
          </a:stretch>
        </p:blipFill>
        <p:spPr>
          <a:xfrm>
            <a:off x="0" y="4537180"/>
            <a:ext cx="9144000" cy="908044"/>
          </a:xfrm>
          <a:prstGeom prst="rect">
            <a:avLst/>
          </a:prstGeom>
        </p:spPr>
      </p:pic>
      <p:pic>
        <p:nvPicPr>
          <p:cNvPr id="6" name="Picture 5"/>
          <p:cNvPicPr>
            <a:picLocks noChangeAspect="1"/>
          </p:cNvPicPr>
          <p:nvPr/>
        </p:nvPicPr>
        <p:blipFill>
          <a:blip r:embed="rId8"/>
          <a:stretch>
            <a:fillRect/>
          </a:stretch>
        </p:blipFill>
        <p:spPr>
          <a:xfrm>
            <a:off x="0" y="5526638"/>
            <a:ext cx="9144000" cy="710674"/>
          </a:xfrm>
          <a:prstGeom prst="rect">
            <a:avLst/>
          </a:prstGeom>
        </p:spPr>
      </p:pic>
    </p:spTree>
    <p:extLst>
      <p:ext uri="{BB962C8B-B14F-4D97-AF65-F5344CB8AC3E}">
        <p14:creationId xmlns:p14="http://schemas.microsoft.com/office/powerpoint/2010/main" val="1820299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FIGARO: Fine-Grained In-DRAM Copy</a:t>
            </a:r>
          </a:p>
        </p:txBody>
      </p:sp>
      <p:sp>
        <p:nvSpPr>
          <p:cNvPr id="3" name="Content Placeholder 2"/>
          <p:cNvSpPr>
            <a:spLocks noGrp="1"/>
          </p:cNvSpPr>
          <p:nvPr>
            <p:ph idx="1"/>
          </p:nvPr>
        </p:nvSpPr>
        <p:spPr/>
        <p:txBody>
          <a:bodyPr/>
          <a:lstStyle/>
          <a:p>
            <a:r>
              <a:rPr lang="en-US" sz="2000" dirty="0" err="1"/>
              <a:t>Yaohua</a:t>
            </a:r>
            <a:r>
              <a:rPr lang="en-US" sz="2000" dirty="0"/>
              <a:t> Wang, Lois </a:t>
            </a:r>
            <a:r>
              <a:rPr lang="en-US" sz="2000" dirty="0" err="1"/>
              <a:t>Orosa</a:t>
            </a:r>
            <a:r>
              <a:rPr lang="en-US" sz="2000" dirty="0"/>
              <a:t>, </a:t>
            </a:r>
            <a:r>
              <a:rPr lang="en-US" sz="2000" dirty="0" err="1"/>
              <a:t>Xiangjun</a:t>
            </a:r>
            <a:r>
              <a:rPr lang="en-US" sz="2000" dirty="0"/>
              <a:t> Peng, Yang Guo, Saugata Ghose, Minesh Patel, </a:t>
            </a:r>
            <a:r>
              <a:rPr lang="en-US" sz="2000" dirty="0" err="1"/>
              <a:t>Jeremie</a:t>
            </a:r>
            <a:r>
              <a:rPr lang="en-US" sz="2000" dirty="0"/>
              <a:t> S. Kim, Juan Gómez Luna, Mohammad </a:t>
            </a:r>
            <a:r>
              <a:rPr lang="en-US" sz="2000" dirty="0" err="1"/>
              <a:t>Sadrosadati</a:t>
            </a:r>
            <a:r>
              <a:rPr lang="en-US" sz="2000" dirty="0"/>
              <a:t>, Nika Mansouri </a:t>
            </a:r>
            <a:r>
              <a:rPr lang="en-US" sz="2000" dirty="0" err="1"/>
              <a:t>Ghiasi</a:t>
            </a:r>
            <a:r>
              <a:rPr lang="en-US" sz="2000" dirty="0"/>
              <a:t>, and Onur Mutlu,</a:t>
            </a:r>
            <a:br>
              <a:rPr lang="en-US" sz="2000" dirty="0"/>
            </a:br>
            <a:r>
              <a:rPr lang="en-US" sz="2000" b="1" dirty="0">
                <a:hlinkClick r:id="rId2"/>
              </a:rPr>
              <a:t>"FIGARO: Improving System Performance via Fine-Grained In-DRAM Data Relocation and Caching"</a:t>
            </a:r>
            <a:br>
              <a:rPr lang="en-US" sz="2000" dirty="0"/>
            </a:br>
            <a:r>
              <a:rPr lang="en-US" sz="2000" i="1" dirty="0"/>
              <a:t>Proceedings of the </a:t>
            </a:r>
            <a:r>
              <a:rPr lang="en-US" sz="2000" i="1" dirty="0">
                <a:hlinkClick r:id="rId3"/>
              </a:rPr>
              <a:t>53rd International Symposium on Microarchitecture</a:t>
            </a:r>
            <a:r>
              <a:rPr lang="en-US" sz="2000" i="1" dirty="0"/>
              <a:t> (</a:t>
            </a:r>
            <a:r>
              <a:rPr lang="en-US" sz="2000" b="1" i="1" dirty="0"/>
              <a:t>MICRO</a:t>
            </a:r>
            <a:r>
              <a:rPr lang="en-US" sz="2000" i="1" dirty="0"/>
              <a:t>)</a:t>
            </a:r>
            <a:r>
              <a:rPr lang="en-US" sz="2000" dirty="0"/>
              <a:t>, Virtual, October 2020.</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21EB1EDA-D3F9-2244-A889-1011E90C9966}"/>
              </a:ext>
            </a:extLst>
          </p:cNvPr>
          <p:cNvPicPr>
            <a:picLocks noChangeAspect="1"/>
          </p:cNvPicPr>
          <p:nvPr/>
        </p:nvPicPr>
        <p:blipFill>
          <a:blip r:embed="rId4"/>
          <a:stretch>
            <a:fillRect/>
          </a:stretch>
        </p:blipFill>
        <p:spPr>
          <a:xfrm>
            <a:off x="0" y="3952698"/>
            <a:ext cx="9144000" cy="2228720"/>
          </a:xfrm>
          <a:prstGeom prst="rect">
            <a:avLst/>
          </a:prstGeom>
        </p:spPr>
      </p:pic>
    </p:spTree>
    <p:extLst>
      <p:ext uri="{BB962C8B-B14F-4D97-AF65-F5344CB8AC3E}">
        <p14:creationId xmlns:p14="http://schemas.microsoft.com/office/powerpoint/2010/main" val="3209149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Network-On-Memory: Fast Inter-Bank Copy</a:t>
            </a:r>
          </a:p>
        </p:txBody>
      </p:sp>
      <p:sp>
        <p:nvSpPr>
          <p:cNvPr id="3" name="Content Placeholder 2"/>
          <p:cNvSpPr>
            <a:spLocks noGrp="1"/>
          </p:cNvSpPr>
          <p:nvPr>
            <p:ph idx="1"/>
          </p:nvPr>
        </p:nvSpPr>
        <p:spPr/>
        <p:txBody>
          <a:bodyPr/>
          <a:lstStyle/>
          <a:p>
            <a:r>
              <a:rPr lang="en-US" sz="2000" dirty="0" err="1"/>
              <a:t>Seyyed</a:t>
            </a:r>
            <a:r>
              <a:rPr lang="en-US" sz="2000" dirty="0"/>
              <a:t> Hossein </a:t>
            </a:r>
            <a:r>
              <a:rPr lang="en-US" sz="2000" dirty="0" err="1"/>
              <a:t>SeyyedAghaei</a:t>
            </a:r>
            <a:r>
              <a:rPr lang="en-US" sz="2000" dirty="0"/>
              <a:t> </a:t>
            </a:r>
            <a:r>
              <a:rPr lang="en-US" sz="2000" dirty="0" err="1"/>
              <a:t>Rezaei</a:t>
            </a:r>
            <a:r>
              <a:rPr lang="en-US" sz="2000" dirty="0"/>
              <a:t>, Mehdi </a:t>
            </a:r>
            <a:r>
              <a:rPr lang="en-US" sz="2000" dirty="0" err="1"/>
              <a:t>Modarressi</a:t>
            </a:r>
            <a:r>
              <a:rPr lang="en-US" sz="2000" dirty="0"/>
              <a:t>, </a:t>
            </a:r>
            <a:r>
              <a:rPr lang="en-US" sz="2000" dirty="0" err="1"/>
              <a:t>Rachata</a:t>
            </a:r>
            <a:r>
              <a:rPr lang="en-US" sz="2000" dirty="0"/>
              <a:t> Ausavarungnirun, Mohammad </a:t>
            </a:r>
            <a:r>
              <a:rPr lang="en-US" sz="2000" dirty="0" err="1"/>
              <a:t>Sadrosadati</a:t>
            </a:r>
            <a:r>
              <a:rPr lang="en-US" sz="2000" dirty="0"/>
              <a:t>, Onur Mutlu, and Masoud </a:t>
            </a:r>
            <a:r>
              <a:rPr lang="en-US" sz="2000" dirty="0" err="1"/>
              <a:t>Daneshtalab</a:t>
            </a:r>
            <a:r>
              <a:rPr lang="en-US" sz="2000" dirty="0"/>
              <a:t>,</a:t>
            </a:r>
            <a:br>
              <a:rPr lang="en-US" sz="2000" dirty="0"/>
            </a:br>
            <a:r>
              <a:rPr lang="en-US" sz="2000" b="1" dirty="0">
                <a:hlinkClick r:id="rId2"/>
              </a:rPr>
              <a:t>"NoM: Network-on-Memory for Inter-Bank Data Transfer in Highly-Banked Memories"</a:t>
            </a:r>
            <a:br>
              <a:rPr lang="en-US" sz="2000" dirty="0"/>
            </a:br>
            <a:r>
              <a:rPr lang="en-US" sz="2000" i="1" dirty="0">
                <a:hlinkClick r:id="rId3"/>
              </a:rPr>
              <a:t>IEEE Computer Architecture Letters</a:t>
            </a:r>
            <a:r>
              <a:rPr lang="en-US" sz="2000" i="1" dirty="0"/>
              <a:t> (</a:t>
            </a:r>
            <a:r>
              <a:rPr lang="en-US" sz="2000" b="1" i="1" dirty="0"/>
              <a:t>CAL</a:t>
            </a:r>
            <a:r>
              <a:rPr lang="en-US" sz="2000" i="1" dirty="0"/>
              <a:t>)</a:t>
            </a:r>
            <a:r>
              <a:rPr lang="en-US" sz="2000" dirty="0"/>
              <a:t>, to appear in 2020.</a:t>
            </a:r>
          </a:p>
          <a:p>
            <a:pPr marL="0" indent="0">
              <a:buNone/>
            </a:pPr>
            <a:br>
              <a:rPr lang="en-US" sz="2000" dirty="0"/>
            </a:br>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BB02404-C0AF-0A47-9A96-6BE1DE591513}"/>
              </a:ext>
            </a:extLst>
          </p:cNvPr>
          <p:cNvPicPr>
            <a:picLocks noChangeAspect="1"/>
          </p:cNvPicPr>
          <p:nvPr/>
        </p:nvPicPr>
        <p:blipFill>
          <a:blip r:embed="rId4"/>
          <a:stretch>
            <a:fillRect/>
          </a:stretch>
        </p:blipFill>
        <p:spPr>
          <a:xfrm>
            <a:off x="0" y="4191000"/>
            <a:ext cx="9144000" cy="1569990"/>
          </a:xfrm>
          <a:prstGeom prst="rect">
            <a:avLst/>
          </a:prstGeom>
        </p:spPr>
      </p:pic>
    </p:spTree>
    <p:extLst>
      <p:ext uri="{BB962C8B-B14F-4D97-AF65-F5344CB8AC3E}">
        <p14:creationId xmlns:p14="http://schemas.microsoft.com/office/powerpoint/2010/main" val="3647988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6104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8|4.7|6.4"/>
</p:tagLst>
</file>

<file path=ppt/tags/tag2.xml><?xml version="1.0" encoding="utf-8"?>
<p:tagLst xmlns:a="http://schemas.openxmlformats.org/drawingml/2006/main" xmlns:r="http://schemas.openxmlformats.org/officeDocument/2006/relationships" xmlns:p="http://schemas.openxmlformats.org/presentationml/2006/main">
  <p:tag name="TIMING" val="|0.7|8.6"/>
</p:tagLst>
</file>

<file path=ppt/tags/tag3.xml><?xml version="1.0" encoding="utf-8"?>
<p:tagLst xmlns:a="http://schemas.openxmlformats.org/drawingml/2006/main" xmlns:r="http://schemas.openxmlformats.org/officeDocument/2006/relationships" xmlns:p="http://schemas.openxmlformats.org/presentationml/2006/main">
  <p:tag name="TIMING" val="|19.9|10.3"/>
</p:tagLst>
</file>

<file path=ppt/tags/tag4.xml><?xml version="1.0" encoding="utf-8"?>
<p:tagLst xmlns:a="http://schemas.openxmlformats.org/drawingml/2006/main" xmlns:r="http://schemas.openxmlformats.org/officeDocument/2006/relationships" xmlns:p="http://schemas.openxmlformats.org/presentationml/2006/main">
  <p:tag name="TIMING" val="|8.4|5|6.7|4.9|9.2|10.8"/>
</p:tagLst>
</file>

<file path=ppt/tags/tag5.xml><?xml version="1.0" encoding="utf-8"?>
<p:tagLst xmlns:a="http://schemas.openxmlformats.org/drawingml/2006/main" xmlns:r="http://schemas.openxmlformats.org/officeDocument/2006/relationships" xmlns:p="http://schemas.openxmlformats.org/presentationml/2006/main">
  <p:tag name="TIMING" val="|6.4|6.4"/>
</p:tagLst>
</file>

<file path=ppt/theme/_rels/theme3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1.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7.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CMU-SAFARI">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497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MU-SAFARI" id="{B15788EB-35F8-49D3-8BDF-2EB8D26A72D0}" vid="{7C2D58BB-235D-4341-930F-6DE16E8DC665}"/>
    </a:ext>
  </a:extLst>
</a:theme>
</file>

<file path=ppt/theme/theme75.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7.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8.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mbria"/>
        <a:ea typeface=""/>
        <a:cs typeface=""/>
      </a:majorFont>
      <a:minorFont>
        <a:latin typeface="Cambri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2.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223446</TotalTime>
  <Words>20478</Words>
  <Application>Microsoft Macintosh PowerPoint</Application>
  <PresentationFormat>On-screen Show (4:3)</PresentationFormat>
  <Paragraphs>2893</Paragraphs>
  <Slides>317</Slides>
  <Notes>44</Notes>
  <HiddenSlides>0</HiddenSlides>
  <MMClips>6</MMClips>
  <ScaleCrop>false</ScaleCrop>
  <HeadingPairs>
    <vt:vector size="8" baseType="variant">
      <vt:variant>
        <vt:lpstr>Fonts Used</vt:lpstr>
      </vt:variant>
      <vt:variant>
        <vt:i4>26</vt:i4>
      </vt:variant>
      <vt:variant>
        <vt:lpstr>Theme</vt:lpstr>
      </vt:variant>
      <vt:variant>
        <vt:i4>84</vt:i4>
      </vt:variant>
      <vt:variant>
        <vt:lpstr>Embedded OLE Servers</vt:lpstr>
      </vt:variant>
      <vt:variant>
        <vt:i4>1</vt:i4>
      </vt:variant>
      <vt:variant>
        <vt:lpstr>Slide Titles</vt:lpstr>
      </vt:variant>
      <vt:variant>
        <vt:i4>317</vt:i4>
      </vt:variant>
    </vt:vector>
  </HeadingPairs>
  <TitlesOfParts>
    <vt:vector size="428" baseType="lpstr">
      <vt:lpstr>Adobe Garamond Pro</vt:lpstr>
      <vt:lpstr>Adobe Garamond Pro Bold</vt:lpstr>
      <vt:lpstr>Arial</vt:lpstr>
      <vt:lpstr>Arial Narrow</vt:lpstr>
      <vt:lpstr>Calibri</vt:lpstr>
      <vt:lpstr>Calibri Light</vt:lpstr>
      <vt:lpstr>Cambria</vt:lpstr>
      <vt:lpstr>Cambria Math</vt:lpstr>
      <vt:lpstr>Chalkduster</vt:lpstr>
      <vt:lpstr>Corbel</vt:lpstr>
      <vt:lpstr>europa</vt:lpstr>
      <vt:lpstr>Futura Medium</vt:lpstr>
      <vt:lpstr>Garamond</vt:lpstr>
      <vt:lpstr>Gill Sans</vt:lpstr>
      <vt:lpstr>Gill Sans MT</vt:lpstr>
      <vt:lpstr>Lucida Grande</vt:lpstr>
      <vt:lpstr>Myriad Pro Bold Cond</vt:lpstr>
      <vt:lpstr>Myriad Pro Cond</vt:lpstr>
      <vt:lpstr>Palatino Linotype</vt:lpstr>
      <vt:lpstr>Tahoma</vt:lpstr>
      <vt:lpstr>Times New Roman</vt:lpstr>
      <vt:lpstr>Whitney-Bold</vt:lpstr>
      <vt:lpstr>Whitney-Medium</vt:lpstr>
      <vt:lpstr>Whitney-Semibold SC</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27_Office Theme</vt:lpstr>
      <vt:lpstr>156_Edge</vt:lpstr>
      <vt:lpstr>159_Edge</vt:lpstr>
      <vt:lpstr>safari</vt:lpstr>
      <vt:lpstr>7_sesha-theme</vt:lpstr>
      <vt:lpstr>153_Edge</vt:lpstr>
      <vt:lpstr>5_Edge</vt:lpstr>
      <vt:lpstr>7_Edge</vt:lpstr>
      <vt:lpstr>3_sesha-theme</vt:lpstr>
      <vt:lpstr>18_Edge</vt:lpstr>
      <vt:lpstr>4_sesha-theme</vt:lpstr>
      <vt:lpstr>19_Edge</vt:lpstr>
      <vt:lpstr>10_Edge</vt:lpstr>
      <vt:lpstr>60_Edge</vt:lpstr>
      <vt:lpstr>11_Edge</vt:lpstr>
      <vt:lpstr>12_Edge</vt:lpstr>
      <vt:lpstr>14_Edge</vt:lpstr>
      <vt:lpstr>171_Edge</vt:lpstr>
      <vt:lpstr>2_Edge</vt:lpstr>
      <vt:lpstr>40_Edge</vt:lpstr>
      <vt:lpstr>Simple Light</vt:lpstr>
      <vt:lpstr>15_Edge</vt:lpstr>
      <vt:lpstr>19_Office Theme</vt:lpstr>
      <vt:lpstr>16_Edge</vt:lpstr>
      <vt:lpstr>Office Theme</vt:lpstr>
      <vt:lpstr>99_Edge</vt:lpstr>
      <vt:lpstr>137_Edge</vt:lpstr>
      <vt:lpstr>24_Edge</vt:lpstr>
      <vt:lpstr>155_Edge</vt:lpstr>
      <vt:lpstr>25_Edge</vt:lpstr>
      <vt:lpstr>62_Edge</vt:lpstr>
      <vt:lpstr>27_Edge</vt:lpstr>
      <vt:lpstr>28_Edge</vt:lpstr>
      <vt:lpstr>24_Office Theme</vt:lpstr>
      <vt:lpstr>100_Edge</vt:lpstr>
      <vt:lpstr>29_Edge</vt:lpstr>
      <vt:lpstr>41_Edge</vt:lpstr>
      <vt:lpstr>101_Edge</vt:lpstr>
      <vt:lpstr>CMU-SAFARI</vt:lpstr>
      <vt:lpstr>102_Edge</vt:lpstr>
      <vt:lpstr>5_Office Theme</vt:lpstr>
      <vt:lpstr>21_Office Theme</vt:lpstr>
      <vt:lpstr>22_Edge</vt:lpstr>
      <vt:lpstr>1_Office Theme</vt:lpstr>
      <vt:lpstr>1_Simple Light</vt:lpstr>
      <vt:lpstr>6_Office Theme</vt:lpstr>
      <vt:lpstr>20_Edge</vt:lpstr>
      <vt:lpstr>21_Edge</vt:lpstr>
      <vt:lpstr>26_Edge</vt:lpstr>
      <vt:lpstr>Visio</vt:lpstr>
      <vt:lpstr>Intelligent Architectures for  Intelligent Machines</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New Genome Sequencing Technologies</vt:lpstr>
      <vt:lpstr>Accelerating Genome Analysis</vt:lpstr>
      <vt:lpstr>GenASM Framework [MICRO 2020]</vt:lpstr>
      <vt:lpstr>Data Overwhelms Modern Machines …</vt:lpstr>
      <vt:lpstr>A Computing System</vt:lpstr>
      <vt:lpstr>Perils of Processor-Centric Design</vt:lpstr>
      <vt:lpstr>PowerPoint Presentation</vt:lpstr>
      <vt:lpstr>PowerPoint Presentation</vt:lpstr>
      <vt:lpstr>Axiom</vt:lpstr>
      <vt:lpstr>How to Handle Data Well</vt:lpstr>
      <vt:lpstr>Corollaries: Architectures Today …</vt:lpstr>
      <vt:lpstr>Data-Centric (Memory-Centric) Architectures</vt:lpstr>
      <vt:lpstr>Data-Centric Architectures: Properties</vt:lpstr>
      <vt:lpstr>Processing Data           Where It Makes Sense</vt:lpstr>
      <vt:lpstr>Processing in/near Memory: An Old Idea</vt:lpstr>
      <vt:lpstr>Why In-Memory Computation Today?</vt:lpstr>
      <vt:lpstr>Why In-Memory Computation Today?</vt:lpstr>
      <vt:lpstr>Memory Scaling Issues Were Real</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A Curious Discovery [Kim et al., ISCA 2014]</vt:lpstr>
      <vt:lpstr>The Story of RowHammer </vt:lpstr>
      <vt:lpstr>Modern DRAM is Prone to Disturbance Errors</vt:lpstr>
      <vt:lpstr>Most DRAM Modules Are Vulnerable</vt:lpstr>
      <vt:lpstr>Recent DRAM Is More Vulnerable</vt:lpstr>
      <vt:lpstr>One Can Take Over an Otherwise-Secure System</vt:lpstr>
      <vt:lpstr>The Push from Circuits and Devices</vt:lpstr>
      <vt:lpstr>Memory Scaling Issues Are Real</vt:lpstr>
      <vt:lpstr>Memory Scaling Issues Are Real</vt:lpstr>
      <vt:lpstr>RowHammer in 2020 (I)</vt:lpstr>
      <vt:lpstr>Key Takeaways from 1580 Chips</vt:lpstr>
      <vt:lpstr>RowHammer in 2020 (II)</vt:lpstr>
      <vt:lpstr>RowHammer in 2020 (III)</vt:lpstr>
      <vt:lpstr>The Push from Circuits and Devices</vt:lpstr>
      <vt:lpstr>Data Retention in Memory [Liu et al., ISCA 2013]</vt:lpstr>
      <vt:lpstr>More on DRAM Refresh (I)</vt:lpstr>
      <vt:lpstr>More on DRAM Refresh (II)</vt:lpstr>
      <vt:lpstr>More on DRAM Refresh (III)</vt:lpstr>
      <vt:lpstr>More on DRAM Refresh (IV)</vt:lpstr>
      <vt:lpstr>More on DRAM Refresh (V)</vt:lpstr>
      <vt:lpstr>More on DRAM Refresh (VI)</vt:lpstr>
      <vt:lpstr>More on DRAM Refresh (VII)</vt:lpstr>
      <vt:lpstr>More on DRAM Refresh (VIII)</vt:lpstr>
      <vt:lpstr>More on DRAM Refresh (IX)</vt:lpstr>
      <vt:lpstr>The Push from Circuits and Devices</vt:lpstr>
      <vt:lpstr>Industry Is Writing Papers About It, Too</vt:lpstr>
      <vt:lpstr>Call for Intelligent Memory Controllers</vt:lpstr>
      <vt:lpstr>Hybrid Memory Systems</vt:lpstr>
      <vt:lpstr>The Push from Circuits and Devices</vt:lpstr>
      <vt:lpstr>Why In-Memory Computation Today?</vt:lpstr>
      <vt:lpstr>Three Key Systems Trends</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Processing in Memory:   Two Approaches</vt:lpstr>
      <vt:lpstr>Approach 1: Minimally Changing Memory</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RowClone Extensions and Follow-Up Work</vt:lpstr>
      <vt:lpstr>LISA: Increasing Connectivity in DRAM</vt:lpstr>
      <vt:lpstr>FIGARO: Fine-Grained In-DRAM Copy</vt:lpstr>
      <vt:lpstr>Network-On-Memory: Fast Inter-Bank Copy</vt:lpstr>
      <vt:lpstr>Memory as an Accelerator</vt:lpstr>
      <vt:lpstr>In-Memory Bulk Bitwise Operations</vt:lpstr>
      <vt:lpstr>In-DRAM AND/OR: Triple Row Activation</vt:lpstr>
      <vt:lpstr>In-DRAM Bulk Bitwise AND/OR Operation</vt:lpstr>
      <vt:lpstr>In-DRAM NOT: Dual Contact Cell</vt:lpstr>
      <vt:lpstr>Ambit vs. DDR3: Performance and Energy</vt:lpstr>
      <vt:lpstr>Bulk Bitwise Operations in Workloads</vt:lpstr>
      <vt:lpstr>Performance: Bitmap Index on Ambit</vt:lpstr>
      <vt:lpstr>Performance: BitWeaving on Ambit</vt:lpstr>
      <vt:lpstr>More on In-DRAM Bulk AND/OR</vt:lpstr>
      <vt:lpstr>More on Ambit</vt:lpstr>
      <vt:lpstr>In-DRAM Bulk Bitwise Execution</vt:lpstr>
      <vt:lpstr>Coming Up…</vt:lpstr>
      <vt:lpstr>RowClone &amp; Bitwise Ops in Real DRAM Chips</vt:lpstr>
      <vt:lpstr>Pinatubo: RowClone and Bitwise Ops in PCM</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Two Key Questions in 3D-Stacked PIM</vt:lpstr>
      <vt:lpstr>PIM on Mobile Devices</vt:lpstr>
      <vt:lpstr>Consumer Devices</vt:lpstr>
      <vt:lpstr>Four Important Workloads</vt:lpstr>
      <vt:lpstr>Energy Cost of Data Movement</vt:lpstr>
      <vt:lpstr>Simple PIM on Mobile Workloads</vt:lpstr>
      <vt:lpstr>Workload Analysis</vt:lpstr>
      <vt:lpstr>TensorFlow Mobile</vt:lpstr>
      <vt:lpstr>Packing</vt:lpstr>
      <vt:lpstr>Quantization</vt:lpstr>
      <vt:lpstr>Normalized Energy </vt:lpstr>
      <vt:lpstr>Normalized Runtime</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Accelerating Runahead Execution </vt:lpstr>
      <vt:lpstr>Accelerating Climate Modeling</vt:lpstr>
      <vt:lpstr>Accelerating Approximate String Matching</vt:lpstr>
      <vt:lpstr>Accelerating Time Series Analysis</vt:lpstr>
      <vt:lpstr>Two Key Questions in 3D-Stacked PIM</vt:lpstr>
      <vt:lpstr>PEI: PIM-Enabled Instructions (Ideas)</vt:lpstr>
      <vt:lpstr>PEI: PIM-Enabled Instructions (Example)</vt:lpstr>
      <vt:lpstr>PEI: Initial Evaluation Results</vt:lpstr>
      <vt:lpstr>PEI Performance Delta: Large Data Sets</vt:lpstr>
      <vt:lpstr>PEI Energy Consumption</vt:lpstr>
      <vt:lpstr>Simpler PIM: PIM-Enabled Instructions</vt:lpstr>
      <vt:lpstr>Eliminating the Adoption Barriers</vt:lpstr>
      <vt:lpstr>Barriers to Adoption of PIM</vt:lpstr>
      <vt:lpstr>We Need to Revisit the Entire Stack</vt:lpstr>
      <vt:lpstr>PIM Review and Open Problems</vt:lpstr>
      <vt:lpstr>PIM Review and Open Problems (II)</vt:lpstr>
      <vt:lpstr>UPMEM Processing-in-DRAM Engine (2019)</vt:lpstr>
      <vt:lpstr>Key Challenge 1: Code Mapping</vt:lpstr>
      <vt:lpstr>Key Challenge 2: Data Mapping</vt:lpstr>
      <vt:lpstr>How to Do the Code and Data Mapping?</vt:lpstr>
      <vt:lpstr>How to Schedule Code? (I)</vt:lpstr>
      <vt:lpstr>How to Schedule Code? (II)</vt:lpstr>
      <vt:lpstr>How to Schedule Code? (III)</vt:lpstr>
      <vt:lpstr>How to Maintain Coherence? (I)</vt:lpstr>
      <vt:lpstr>How to Maintain Coherence? (II)</vt:lpstr>
      <vt:lpstr>How to Support Virtual Memory?</vt:lpstr>
      <vt:lpstr>How to Design Data Structures for PIM?</vt:lpstr>
      <vt:lpstr>Simulation Infrastructures for PIM</vt:lpstr>
      <vt:lpstr>Performance &amp; Energy Models for PIM</vt:lpstr>
      <vt:lpstr>Challenge and Opportunity for Future</vt:lpstr>
      <vt:lpstr>Corollaries: Architectures Today …</vt:lpstr>
      <vt:lpstr>Exploiting Data to Design             Intelligent Architectures</vt:lpstr>
      <vt:lpstr>System Architecture Design Today</vt:lpstr>
      <vt:lpstr>An Intelligent Architecture</vt:lpstr>
      <vt:lpstr>Self-Optimizing  Memory Controllers</vt:lpstr>
      <vt:lpstr>Memory Controller</vt:lpstr>
      <vt:lpstr>Why are Memory Controllers Difficult to Design?</vt:lpstr>
      <vt:lpstr>Many Memory Timing Constraints</vt:lpstr>
      <vt:lpstr>Many Memory Timing Constraints</vt:lpstr>
      <vt:lpstr>Memory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An Intelligent Architecture</vt:lpstr>
      <vt:lpstr>Challenge and Opportunity for Future</vt:lpstr>
      <vt:lpstr>Corollaries: Architectures Today …</vt:lpstr>
      <vt:lpstr>Data-Aware Architectures</vt:lpstr>
      <vt:lpstr>One Problem: Limited Expressiveness</vt:lpstr>
      <vt:lpstr>A Solution: More Expressive Interfaces</vt:lpstr>
      <vt:lpstr>Expressive (Memory) Interfaces</vt:lpstr>
      <vt:lpstr>X-MeM Aids Many Optimizations</vt:lpstr>
      <vt:lpstr>Expressive (Memory) Interfaces for GPUs</vt:lpstr>
      <vt:lpstr>An Example: Hybrid Memory Management</vt:lpstr>
      <vt:lpstr>An Example: Heterogeneous-Reliability Memory</vt:lpstr>
      <vt:lpstr>Exploiting Memory Error Tolerance  with Hybrid Memory Systems</vt:lpstr>
      <vt:lpstr>More on Heterogeneous-Reliability Memory</vt:lpstr>
      <vt:lpstr>Another Example: EDEN for DNNs</vt:lpstr>
      <vt:lpstr>PowerPoint Presentation</vt:lpstr>
      <vt:lpstr>EDEN: Data-Aware Efficient DNN Inference</vt:lpstr>
      <vt:lpstr>SMASH: SW/HW Indexing Acceleration</vt:lpstr>
      <vt:lpstr>Data-Aware Virtual Memory Framework</vt:lpstr>
      <vt:lpstr>Challenge and Opportunity for Future</vt:lpstr>
      <vt:lpstr>Concluding Remarks</vt:lpstr>
      <vt:lpstr>Recap: Corollaries: Architectures Today …</vt:lpstr>
      <vt:lpstr>Concluding Remarks</vt:lpstr>
      <vt:lpstr>Architectures for Intelligent Machines</vt:lpstr>
      <vt:lpstr>PowerPoint Presentation</vt:lpstr>
      <vt:lpstr>We Need to Revisit the Entire Stack</vt:lpstr>
      <vt:lpstr>We Need to Exploit Good Principles</vt:lpstr>
      <vt:lpstr>PIM Review and Open Problems</vt:lpstr>
      <vt:lpstr>PIM Review and Open Problems (II)</vt:lpstr>
      <vt:lpstr>A Longer Version of This Talk</vt:lpstr>
      <vt:lpstr>Funding Acknowledgments</vt:lpstr>
      <vt:lpstr>Acknowledgments</vt:lpstr>
      <vt:lpstr>Acknowledgments</vt:lpstr>
      <vt:lpstr>PowerPoint Presentation</vt:lpstr>
      <vt:lpstr>SAFARI Newsletter April 2020 Edition</vt:lpstr>
      <vt:lpstr>SAFARI Newsletter January 2021 Edition</vt:lpstr>
      <vt:lpstr>Intelligent Architectures for  Intelligent Machines</vt:lpstr>
      <vt:lpstr>Backup Slides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Principle Applied to Another Structure</vt:lpstr>
      <vt:lpstr>The Overarching Principle</vt:lpstr>
      <vt:lpstr>Overarching Principles for Computing?</vt:lpstr>
      <vt:lpstr>Readings, Videos, Reference Materials</vt:lpstr>
      <vt:lpstr>A Bit About Myself</vt:lpstr>
      <vt:lpstr>Related Overview Talks</vt:lpstr>
      <vt:lpstr>Accelerated Memory Course (~6.5 hours)</vt:lpstr>
      <vt:lpstr>Longer Memory Course (~18 hours)</vt:lpstr>
      <vt:lpstr>An Interview on Research and Education</vt:lpstr>
      <vt:lpstr>Reference Overview Paper I</vt:lpstr>
      <vt:lpstr>Reference Overview Paper II</vt:lpstr>
      <vt:lpstr>Reference Overview Paper III</vt:lpstr>
      <vt:lpstr>Reference Overview Paper IV</vt:lpstr>
      <vt:lpstr>Reference Overview Paper V</vt:lpstr>
      <vt:lpstr>Reference Overview Paper VI</vt:lpstr>
      <vt:lpstr>Reference Overview Paper VII</vt:lpstr>
      <vt:lpstr>Reference Overview Paper VIII</vt:lpstr>
      <vt:lpstr>Related Videos and Course Materials (I)</vt:lpstr>
      <vt:lpstr>Related Videos and Course Materials (II)</vt:lpstr>
      <vt:lpstr>Some Open Source Tools (I)</vt:lpstr>
      <vt:lpstr>Some Open Source Tools (II)</vt:lpstr>
      <vt:lpstr>More Open Source Tools (III)</vt:lpstr>
      <vt:lpstr>PowerPoint Presentation</vt:lpstr>
      <vt:lpstr>Referenced Papers and Talks</vt:lpstr>
      <vt:lpstr>An Interview on Research and Education</vt:lpstr>
      <vt:lpstr>Low-Latency Memory</vt:lpstr>
      <vt:lpstr>Workload-DRAM Interaction Analysis</vt:lpstr>
      <vt:lpstr>Why Study Workload–DRAM Interactions?</vt:lpstr>
      <vt:lpstr>Modern DRAM Types: Comparison to DDR3</vt:lpstr>
      <vt:lpstr>4. Need for Lower Access Latency: Performance</vt:lpstr>
      <vt:lpstr>Key Takeaways</vt:lpstr>
      <vt:lpstr>Conclusion</vt:lpstr>
      <vt:lpstr>The Memory Latency Problem</vt:lpstr>
      <vt:lpstr>Retrospective: Conventional Latency Tolerance Techniques</vt:lpstr>
      <vt:lpstr>Two Major Sources of Latency Inefficiency</vt:lpstr>
      <vt:lpstr>Why is Memory Latency High?</vt:lpstr>
      <vt:lpstr>Adaptive-Latency DRAM</vt:lpstr>
      <vt:lpstr>Infrastructures to Understand Such Issues</vt:lpstr>
      <vt:lpstr>SoftMC: Open Source DRAM Infrastructure</vt:lpstr>
      <vt:lpstr>SoftMC</vt:lpstr>
      <vt:lpstr>PowerPoint Presentation</vt:lpstr>
      <vt:lpstr>PowerPoint Presentation</vt:lpstr>
      <vt:lpstr>Reducing Latency Also Reduces Energy</vt:lpstr>
      <vt:lpstr>More on Adaptive-Latency DRAM</vt:lpstr>
      <vt:lpstr>Tackling the Fixed Latency Mindset</vt:lpstr>
      <vt:lpstr>Analysis of Latency Variation in DRAM Chips</vt:lpstr>
      <vt:lpstr>Design-Induced Latency Variation in DRAM</vt:lpstr>
      <vt:lpstr>Solar-DRAM: Exploiting Spatial Variation</vt:lpstr>
      <vt:lpstr>DRAM Latency PUFs</vt:lpstr>
      <vt:lpstr>DRAM Latency True Random Number Generator</vt:lpstr>
      <vt:lpstr>ChargeCache: Exploiting Access Patterns</vt:lpstr>
      <vt:lpstr>Exploiting Subarray Level Parallelism</vt:lpstr>
      <vt:lpstr>Tiered-Latency DRAM</vt:lpstr>
      <vt:lpstr>LISA: Low-cost Inter-linked Subarrays</vt:lpstr>
      <vt:lpstr>The CROW Substrate for DRAM</vt:lpstr>
      <vt:lpstr>CROW: The Copy Row Substrate [ISCA 2019]</vt:lpstr>
      <vt:lpstr>Challenges of DRAM Scaling</vt:lpstr>
      <vt:lpstr>Conventional DRAM</vt:lpstr>
      <vt:lpstr>Copy Row DRAM (CROW)</vt:lpstr>
      <vt:lpstr>Use Cases of CROW</vt:lpstr>
      <vt:lpstr>Key Results</vt:lpstr>
      <vt:lpstr>More on CROW</vt:lpstr>
      <vt:lpstr>CLR-DRAM: Capacity-Latency Reconfigurability</vt:lpstr>
      <vt:lpstr>CLR-DRAM: Capacity-Latency Reconfigurable DRAM [ISCA 2020]</vt:lpstr>
      <vt:lpstr>PowerPoint Presentation</vt:lpstr>
      <vt:lpstr>PowerPoint Presentation</vt:lpstr>
      <vt:lpstr>PowerPoint Presentation</vt:lpstr>
      <vt:lpstr>PowerPoint Presentation</vt:lpstr>
      <vt:lpstr>PowerPoint Presentation</vt:lpstr>
      <vt:lpstr>More on CLR-DRAM</vt:lpstr>
      <vt:lpstr>Reducing Refresh Latency</vt:lpstr>
      <vt:lpstr>Parallelizing Refreshes and Accesses</vt:lpstr>
      <vt:lpstr>Eliminating Refreshes</vt:lpstr>
      <vt:lpstr>Analysis of Latency-Voltage in DRAM Chips</vt:lpstr>
      <vt:lpstr>VAMPIRE DRAM Power Model</vt:lpstr>
      <vt:lpstr>Takeaway I</vt:lpstr>
      <vt:lpstr>Takeaway 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2933</cp:revision>
  <cp:lastPrinted>2017-12-05T03:30:35Z</cp:lastPrinted>
  <dcterms:created xsi:type="dcterms:W3CDTF">2010-10-08T20:41:54Z</dcterms:created>
  <dcterms:modified xsi:type="dcterms:W3CDTF">2021-01-12T08:57:44Z</dcterms:modified>
</cp:coreProperties>
</file>