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1.xml" ContentType="application/vnd.openxmlformats-officedocument.drawingml.chart+xml"/>
  <Override PartName="/ppt/theme/themeOverride7.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403" r:id="rId52"/>
  </p:sldMasterIdLst>
  <p:notesMasterIdLst>
    <p:notesMasterId r:id="rId237"/>
  </p:notesMasterIdLst>
  <p:handoutMasterIdLst>
    <p:handoutMasterId r:id="rId238"/>
  </p:handoutMasterIdLst>
  <p:sldIdLst>
    <p:sldId id="5119" r:id="rId53"/>
    <p:sldId id="5219" r:id="rId54"/>
    <p:sldId id="5218" r:id="rId55"/>
    <p:sldId id="5220" r:id="rId56"/>
    <p:sldId id="5221" r:id="rId57"/>
    <p:sldId id="5222" r:id="rId58"/>
    <p:sldId id="5223" r:id="rId59"/>
    <p:sldId id="4457" r:id="rId60"/>
    <p:sldId id="4436" r:id="rId61"/>
    <p:sldId id="4696" r:id="rId62"/>
    <p:sldId id="5224" r:id="rId63"/>
    <p:sldId id="5225" r:id="rId64"/>
    <p:sldId id="5232" r:id="rId65"/>
    <p:sldId id="5227" r:id="rId66"/>
    <p:sldId id="5226" r:id="rId67"/>
    <p:sldId id="5228" r:id="rId68"/>
    <p:sldId id="5229" r:id="rId69"/>
    <p:sldId id="5230" r:id="rId70"/>
    <p:sldId id="5233" r:id="rId71"/>
    <p:sldId id="5234" r:id="rId72"/>
    <p:sldId id="5235" r:id="rId73"/>
    <p:sldId id="5236" r:id="rId74"/>
    <p:sldId id="5237" r:id="rId75"/>
    <p:sldId id="5238" r:id="rId76"/>
    <p:sldId id="5239" r:id="rId77"/>
    <p:sldId id="5240" r:id="rId78"/>
    <p:sldId id="5241" r:id="rId79"/>
    <p:sldId id="5242" r:id="rId80"/>
    <p:sldId id="5243" r:id="rId81"/>
    <p:sldId id="5244" r:id="rId82"/>
    <p:sldId id="5245" r:id="rId83"/>
    <p:sldId id="5246" r:id="rId84"/>
    <p:sldId id="5247" r:id="rId85"/>
    <p:sldId id="5248" r:id="rId86"/>
    <p:sldId id="5249" r:id="rId87"/>
    <p:sldId id="5250" r:id="rId88"/>
    <p:sldId id="5251" r:id="rId89"/>
    <p:sldId id="5252" r:id="rId90"/>
    <p:sldId id="5253" r:id="rId91"/>
    <p:sldId id="5254" r:id="rId92"/>
    <p:sldId id="5255" r:id="rId93"/>
    <p:sldId id="5256" r:id="rId94"/>
    <p:sldId id="5257" r:id="rId95"/>
    <p:sldId id="5258" r:id="rId96"/>
    <p:sldId id="5259" r:id="rId97"/>
    <p:sldId id="5260" r:id="rId98"/>
    <p:sldId id="5261" r:id="rId99"/>
    <p:sldId id="5262" r:id="rId100"/>
    <p:sldId id="5263" r:id="rId101"/>
    <p:sldId id="5264" r:id="rId102"/>
    <p:sldId id="5265" r:id="rId103"/>
    <p:sldId id="5266" r:id="rId104"/>
    <p:sldId id="5267" r:id="rId105"/>
    <p:sldId id="5268" r:id="rId106"/>
    <p:sldId id="5269" r:id="rId107"/>
    <p:sldId id="5270" r:id="rId108"/>
    <p:sldId id="5273" r:id="rId109"/>
    <p:sldId id="5274" r:id="rId110"/>
    <p:sldId id="5276" r:id="rId111"/>
    <p:sldId id="5277" r:id="rId112"/>
    <p:sldId id="5279" r:id="rId113"/>
    <p:sldId id="5280" r:id="rId114"/>
    <p:sldId id="5281" r:id="rId115"/>
    <p:sldId id="5282" r:id="rId116"/>
    <p:sldId id="5283" r:id="rId117"/>
    <p:sldId id="5284" r:id="rId118"/>
    <p:sldId id="5285" r:id="rId119"/>
    <p:sldId id="5286" r:id="rId120"/>
    <p:sldId id="5287" r:id="rId121"/>
    <p:sldId id="5288" r:id="rId122"/>
    <p:sldId id="5289" r:id="rId123"/>
    <p:sldId id="5290" r:id="rId124"/>
    <p:sldId id="5291" r:id="rId125"/>
    <p:sldId id="5292" r:id="rId126"/>
    <p:sldId id="5294" r:id="rId127"/>
    <p:sldId id="5295" r:id="rId128"/>
    <p:sldId id="5296" r:id="rId129"/>
    <p:sldId id="5298" r:id="rId130"/>
    <p:sldId id="5299" r:id="rId131"/>
    <p:sldId id="5300" r:id="rId132"/>
    <p:sldId id="5301" r:id="rId133"/>
    <p:sldId id="5302" r:id="rId134"/>
    <p:sldId id="5303" r:id="rId135"/>
    <p:sldId id="5304" r:id="rId136"/>
    <p:sldId id="5305" r:id="rId137"/>
    <p:sldId id="5308" r:id="rId138"/>
    <p:sldId id="5309" r:id="rId139"/>
    <p:sldId id="5311" r:id="rId140"/>
    <p:sldId id="5312" r:id="rId141"/>
    <p:sldId id="5313" r:id="rId142"/>
    <p:sldId id="5314" r:id="rId143"/>
    <p:sldId id="5351" r:id="rId144"/>
    <p:sldId id="5352" r:id="rId145"/>
    <p:sldId id="5353" r:id="rId146"/>
    <p:sldId id="5354" r:id="rId147"/>
    <p:sldId id="5355" r:id="rId148"/>
    <p:sldId id="3792" r:id="rId149"/>
    <p:sldId id="5336" r:id="rId150"/>
    <p:sldId id="5337" r:id="rId151"/>
    <p:sldId id="5231" r:id="rId152"/>
    <p:sldId id="5341" r:id="rId153"/>
    <p:sldId id="4920" r:id="rId154"/>
    <p:sldId id="981" r:id="rId155"/>
    <p:sldId id="4921" r:id="rId156"/>
    <p:sldId id="4922" r:id="rId157"/>
    <p:sldId id="4923" r:id="rId158"/>
    <p:sldId id="4924" r:id="rId159"/>
    <p:sldId id="4925" r:id="rId160"/>
    <p:sldId id="4926" r:id="rId161"/>
    <p:sldId id="4927" r:id="rId162"/>
    <p:sldId id="4928" r:id="rId163"/>
    <p:sldId id="5338" r:id="rId164"/>
    <p:sldId id="5339" r:id="rId165"/>
    <p:sldId id="5340" r:id="rId166"/>
    <p:sldId id="5362" r:id="rId167"/>
    <p:sldId id="4933" r:id="rId168"/>
    <p:sldId id="5370" r:id="rId169"/>
    <p:sldId id="5347" r:id="rId170"/>
    <p:sldId id="5345" r:id="rId171"/>
    <p:sldId id="5343" r:id="rId172"/>
    <p:sldId id="5348" r:id="rId173"/>
    <p:sldId id="5342" r:id="rId174"/>
    <p:sldId id="5372" r:id="rId175"/>
    <p:sldId id="4876" r:id="rId176"/>
    <p:sldId id="4875" r:id="rId177"/>
    <p:sldId id="5360" r:id="rId178"/>
    <p:sldId id="5363" r:id="rId179"/>
    <p:sldId id="5364" r:id="rId180"/>
    <p:sldId id="5365" r:id="rId181"/>
    <p:sldId id="5366" r:id="rId182"/>
    <p:sldId id="5367" r:id="rId183"/>
    <p:sldId id="4214" r:id="rId184"/>
    <p:sldId id="5368" r:id="rId185"/>
    <p:sldId id="5369" r:id="rId186"/>
    <p:sldId id="3800" r:id="rId187"/>
    <p:sldId id="5359" r:id="rId188"/>
    <p:sldId id="5350" r:id="rId189"/>
    <p:sldId id="5271" r:id="rId190"/>
    <p:sldId id="5272" r:id="rId191"/>
    <p:sldId id="5275" r:id="rId192"/>
    <p:sldId id="5278" r:id="rId193"/>
    <p:sldId id="5293" r:id="rId194"/>
    <p:sldId id="5297" r:id="rId195"/>
    <p:sldId id="5306" r:id="rId196"/>
    <p:sldId id="5307" r:id="rId197"/>
    <p:sldId id="5310" r:id="rId198"/>
    <p:sldId id="5356" r:id="rId199"/>
    <p:sldId id="5357" r:id="rId200"/>
    <p:sldId id="5358" r:id="rId201"/>
    <p:sldId id="5315" r:id="rId202"/>
    <p:sldId id="5316" r:id="rId203"/>
    <p:sldId id="5317" r:id="rId204"/>
    <p:sldId id="5318" r:id="rId205"/>
    <p:sldId id="5319" r:id="rId206"/>
    <p:sldId id="5320" r:id="rId207"/>
    <p:sldId id="5321" r:id="rId208"/>
    <p:sldId id="5322" r:id="rId209"/>
    <p:sldId id="5323" r:id="rId210"/>
    <p:sldId id="5324" r:id="rId211"/>
    <p:sldId id="5325" r:id="rId212"/>
    <p:sldId id="5326" r:id="rId213"/>
    <p:sldId id="5327" r:id="rId214"/>
    <p:sldId id="5328" r:id="rId215"/>
    <p:sldId id="5329" r:id="rId216"/>
    <p:sldId id="5330" r:id="rId217"/>
    <p:sldId id="5331" r:id="rId218"/>
    <p:sldId id="5332" r:id="rId219"/>
    <p:sldId id="5333" r:id="rId220"/>
    <p:sldId id="5334" r:id="rId221"/>
    <p:sldId id="5335" r:id="rId222"/>
    <p:sldId id="1863" r:id="rId223"/>
    <p:sldId id="1534" r:id="rId224"/>
    <p:sldId id="5371" r:id="rId225"/>
    <p:sldId id="5046" r:id="rId226"/>
    <p:sldId id="5047" r:id="rId227"/>
    <p:sldId id="5048" r:id="rId228"/>
    <p:sldId id="5049" r:id="rId229"/>
    <p:sldId id="5050" r:id="rId230"/>
    <p:sldId id="5051" r:id="rId231"/>
    <p:sldId id="5052" r:id="rId232"/>
    <p:sldId id="5053" r:id="rId233"/>
    <p:sldId id="4929" r:id="rId234"/>
    <p:sldId id="4930" r:id="rId235"/>
    <p:sldId id="4931" r:id="rId2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FF"/>
    <a:srgbClr val="8C0000"/>
    <a:srgbClr val="FF00C4"/>
    <a:srgbClr val="1A5712"/>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48" autoAdjust="0"/>
    <p:restoredTop sz="99433" autoAdjust="0"/>
  </p:normalViewPr>
  <p:slideViewPr>
    <p:cSldViewPr>
      <p:cViewPr varScale="1">
        <p:scale>
          <a:sx n="93" d="100"/>
          <a:sy n="93" d="100"/>
        </p:scale>
        <p:origin x="9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59" Type="http://schemas.openxmlformats.org/officeDocument/2006/relationships/slide" Target="slides/slide107.xml"/><Relationship Id="rId170" Type="http://schemas.openxmlformats.org/officeDocument/2006/relationships/slide" Target="slides/slide118.xml"/><Relationship Id="rId191" Type="http://schemas.openxmlformats.org/officeDocument/2006/relationships/slide" Target="slides/slide139.xml"/><Relationship Id="rId205" Type="http://schemas.openxmlformats.org/officeDocument/2006/relationships/slide" Target="slides/slide153.xml"/><Relationship Id="rId226" Type="http://schemas.openxmlformats.org/officeDocument/2006/relationships/slide" Target="slides/slide174.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16" Type="http://schemas.openxmlformats.org/officeDocument/2006/relationships/slide" Target="slides/slide164.xml"/><Relationship Id="rId237"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227" Type="http://schemas.openxmlformats.org/officeDocument/2006/relationships/slide" Target="slides/slide17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8" Type="http://schemas.openxmlformats.org/officeDocument/2006/relationships/handoutMaster" Target="handoutMasters/handoutMaster1.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228" Type="http://schemas.openxmlformats.org/officeDocument/2006/relationships/slide" Target="slides/slide176.xml"/><Relationship Id="rId13" Type="http://schemas.openxmlformats.org/officeDocument/2006/relationships/slideMaster" Target="slideMasters/slideMaster13.xml"/><Relationship Id="rId109" Type="http://schemas.openxmlformats.org/officeDocument/2006/relationships/slide" Target="slides/slide57.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slide" Target="slides/slide166.xml"/><Relationship Id="rId239"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229" Type="http://schemas.openxmlformats.org/officeDocument/2006/relationships/slide" Target="slides/slide177.xml"/><Relationship Id="rId240"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8" Type="http://schemas.openxmlformats.org/officeDocument/2006/relationships/slideMaster" Target="slideMasters/slideMaster8.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219" Type="http://schemas.openxmlformats.org/officeDocument/2006/relationships/slide" Target="slides/slide167.xml"/><Relationship Id="rId230" Type="http://schemas.openxmlformats.org/officeDocument/2006/relationships/slide" Target="slides/slide17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95" Type="http://schemas.openxmlformats.org/officeDocument/2006/relationships/slide" Target="slides/slide143.xml"/><Relationship Id="rId209" Type="http://schemas.openxmlformats.org/officeDocument/2006/relationships/slide" Target="slides/slide157.xml"/><Relationship Id="rId220" Type="http://schemas.openxmlformats.org/officeDocument/2006/relationships/slide" Target="slides/slide168.xml"/><Relationship Id="rId241"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48" Type="http://schemas.openxmlformats.org/officeDocument/2006/relationships/slide" Target="slides/slide96.xml"/><Relationship Id="rId164" Type="http://schemas.openxmlformats.org/officeDocument/2006/relationships/slide" Target="slides/slide112.xml"/><Relationship Id="rId169" Type="http://schemas.openxmlformats.org/officeDocument/2006/relationships/slide" Target="slides/slide117.xml"/><Relationship Id="rId185"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8.xml"/><Relationship Id="rId210" Type="http://schemas.openxmlformats.org/officeDocument/2006/relationships/slide" Target="slides/slide158.xml"/><Relationship Id="rId215" Type="http://schemas.openxmlformats.org/officeDocument/2006/relationships/slide" Target="slides/slide163.xml"/><Relationship Id="rId236" Type="http://schemas.openxmlformats.org/officeDocument/2006/relationships/slide" Target="slides/slide184.xml"/><Relationship Id="rId26" Type="http://schemas.openxmlformats.org/officeDocument/2006/relationships/slideMaster" Target="slideMasters/slideMaster26.xml"/><Relationship Id="rId231" Type="http://schemas.openxmlformats.org/officeDocument/2006/relationships/slide" Target="slides/slide179.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242"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32" Type="http://schemas.openxmlformats.org/officeDocument/2006/relationships/slide" Target="slides/slide18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slide" Target="slides/slide17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223" Type="http://schemas.openxmlformats.org/officeDocument/2006/relationships/slide" Target="slides/slide17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slide" Target="slides/slide172.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D682-FE4A-8C64-E2F2783B4298}"/>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D682-FE4A-8C64-E2F2783B4298}"/>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D682-FE4A-8C64-E2F2783B4298}"/>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D682-FE4A-8C64-E2F2783B4298}"/>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82-FE4A-8C64-E2F2783B4298}"/>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82-FE4A-8C64-E2F2783B4298}"/>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82-FE4A-8C64-E2F2783B429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D682-FE4A-8C64-E2F2783B4298}"/>
            </c:ext>
          </c:extLst>
        </c:ser>
        <c:dLbls>
          <c:showLegendKey val="0"/>
          <c:showVal val="0"/>
          <c:showCatName val="0"/>
          <c:showSerName val="0"/>
          <c:showPercent val="0"/>
          <c:showBubbleSize val="0"/>
        </c:dLbls>
        <c:gapWidth val="80"/>
        <c:overlap val="-27"/>
        <c:axId val="67795088"/>
        <c:axId val="67800800"/>
      </c:barChart>
      <c:catAx>
        <c:axId val="6779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800800"/>
        <c:crosses val="autoZero"/>
        <c:auto val="1"/>
        <c:lblAlgn val="ctr"/>
        <c:lblOffset val="100"/>
        <c:noMultiLvlLbl val="0"/>
      </c:catAx>
      <c:valAx>
        <c:axId val="6780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7950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solidFill>
                <a:schemeClr val="accent1">
                  <a:lumMod val="50000"/>
                </a:schemeClr>
              </a:solidFill>
            </a:ln>
            <a:effectLst/>
          </c:spPr>
          <c:invertIfNegative val="0"/>
          <c:dPt>
            <c:idx val="0"/>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1-7309-8845-89BD-D69FD639FE01}"/>
              </c:ext>
            </c:extLst>
          </c:dPt>
          <c:dPt>
            <c:idx val="1"/>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3-7309-8845-89BD-D69FD639FE01}"/>
              </c:ext>
            </c:extLst>
          </c:dPt>
          <c:dPt>
            <c:idx val="2"/>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5-7309-8845-89BD-D69FD639FE01}"/>
              </c:ext>
            </c:extLst>
          </c:dPt>
          <c:dPt>
            <c:idx val="3"/>
            <c:invertIfNegative val="0"/>
            <c:bubble3D val="0"/>
            <c:spPr>
              <a:solidFill>
                <a:schemeClr val="accent2"/>
              </a:solidFill>
              <a:ln>
                <a:solidFill>
                  <a:schemeClr val="accent2">
                    <a:lumMod val="50000"/>
                  </a:schemeClr>
                </a:solidFill>
              </a:ln>
              <a:effectLst/>
            </c:spPr>
            <c:extLst>
              <c:ext xmlns:c16="http://schemas.microsoft.com/office/drawing/2014/chart" uri="{C3380CC4-5D6E-409C-BE32-E72D297353CC}">
                <c16:uniqueId val="{00000007-7309-8845-89BD-D69FD639FE01}"/>
              </c:ext>
            </c:extLst>
          </c:dPt>
          <c:dPt>
            <c:idx val="4"/>
            <c:invertIfNegative val="0"/>
            <c:bubble3D val="0"/>
            <c:extLst>
              <c:ext xmlns:c16="http://schemas.microsoft.com/office/drawing/2014/chart" uri="{C3380CC4-5D6E-409C-BE32-E72D297353CC}">
                <c16:uniqueId val="{00000008-7309-8845-89BD-D69FD639FE01}"/>
              </c:ext>
            </c:extLst>
          </c:dPt>
          <c:cat>
            <c:strRef>
              <c:f>Sheet1!$A$2:$A$10</c:f>
              <c:strCache>
                <c:ptCount val="9"/>
                <c:pt idx="0">
                  <c:v>p2p-Gnu
tella31</c:v>
                </c:pt>
                <c:pt idx="1">
                  <c:v>soc-Slash
dot0811</c:v>
                </c:pt>
                <c:pt idx="2">
                  <c:v>web-
Stanford</c:v>
                </c:pt>
                <c:pt idx="3">
                  <c:v>amazon-
2008</c:v>
                </c:pt>
                <c:pt idx="4">
                  <c:v>frwiki-
2013</c:v>
                </c:pt>
                <c:pt idx="5">
                  <c:v>wiki-
Talk</c:v>
                </c:pt>
                <c:pt idx="6">
                  <c:v>cit-
Patents</c:v>
                </c:pt>
                <c:pt idx="7">
                  <c:v>soc-Live
Journal1</c:v>
                </c:pt>
                <c:pt idx="8">
                  <c:v>ljournal-
2008</c:v>
                </c:pt>
              </c:strCache>
            </c:strRef>
          </c:cat>
          <c:val>
            <c:numRef>
              <c:f>Sheet1!$B$2:$B$10</c:f>
              <c:numCache>
                <c:formatCode>General</c:formatCode>
                <c:ptCount val="9"/>
                <c:pt idx="0">
                  <c:v>-0.1982845838</c:v>
                </c:pt>
                <c:pt idx="1">
                  <c:v>-7.2364274719999996E-2</c:v>
                </c:pt>
                <c:pt idx="2">
                  <c:v>-0.1101407016</c:v>
                </c:pt>
                <c:pt idx="3">
                  <c:v>-7.3163763799999997E-3</c:v>
                </c:pt>
                <c:pt idx="4">
                  <c:v>1.5520589669999999E-2</c:v>
                </c:pt>
                <c:pt idx="5">
                  <c:v>0.3055429838</c:v>
                </c:pt>
                <c:pt idx="6">
                  <c:v>0.53666875680000004</c:v>
                </c:pt>
                <c:pt idx="7">
                  <c:v>0.5041586173</c:v>
                </c:pt>
                <c:pt idx="8">
                  <c:v>0.18676250890000001</c:v>
                </c:pt>
              </c:numCache>
            </c:numRef>
          </c:val>
          <c:extLst>
            <c:ext xmlns:c16="http://schemas.microsoft.com/office/drawing/2014/chart" uri="{C3380CC4-5D6E-409C-BE32-E72D297353CC}">
              <c16:uniqueId val="{00000009-7309-8845-89BD-D69FD639FE01}"/>
            </c:ext>
          </c:extLst>
        </c:ser>
        <c:dLbls>
          <c:showLegendKey val="0"/>
          <c:showVal val="0"/>
          <c:showCatName val="0"/>
          <c:showSerName val="0"/>
          <c:showPercent val="0"/>
          <c:showBubbleSize val="0"/>
        </c:dLbls>
        <c:gapWidth val="80"/>
        <c:overlap val="-27"/>
        <c:axId val="-1627691328"/>
        <c:axId val="-1627686704"/>
      </c:barChart>
      <c:catAx>
        <c:axId val="-16276913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1627686704"/>
        <c:crosses val="autoZero"/>
        <c:auto val="1"/>
        <c:lblAlgn val="ctr"/>
        <c:lblOffset val="100"/>
        <c:noMultiLvlLbl val="0"/>
      </c:catAx>
      <c:valAx>
        <c:axId val="-1627686704"/>
        <c:scaling>
          <c:orientation val="minMax"/>
          <c:max val="0.6"/>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Speedup</a:t>
                </a:r>
                <a:endParaRPr lang="ko-KR"/>
              </a:p>
            </c:rich>
          </c:tx>
          <c:layout>
            <c:manualLayout>
              <c:xMode val="edge"/>
              <c:yMode val="edge"/>
              <c:x val="0"/>
              <c:y val="0.3390347688788670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2769132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4/14/19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4/14/19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35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498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15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962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8608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860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931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307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570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54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911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196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829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9654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719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849973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4/14/19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2019. 4. 14.</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2019. 4. 14.</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2019. 4. 14.</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2019. 4. 14.</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4/14/19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4/14/19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4/14/19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4/14/19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4/14/19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4/14/19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4/14/19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4/14/19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4/14/19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4/14/19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4/14/19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4/14/19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4/14/19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4/14/19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4/14/19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4/14/19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4/14/19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4/14/19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4/14/19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4/14/19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4/14/19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4/14/19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4/14/19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4/14/19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4/14/19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4/14/19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4/14/19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4/14/19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4/14/19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4/14/19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4/14/19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4/14/19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4/14/19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4/14/19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4/14/19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4/14/19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4/14/19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248752541"/>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97435724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5875959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665679621"/>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80795287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00125375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777556904"/>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585099927"/>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4175455613"/>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59580568"/>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524236694"/>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6209787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theme" Target="../theme/theme52.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slideLayout" Target="../slideLayouts/slideLayout569.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2019. 4. 14.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4/14/19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4/14/19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55398945"/>
      </p:ext>
    </p:extLst>
  </p:cSld>
  <p:clrMap bg1="lt1" tx1="dk1" bg2="lt2" tx2="dk2" accent1="accent1" accent2="accent2" accent3="accent3" accent4="accent4" accent5="accent5" accent6="accent6" hlink="hlink" folHlink="folHlink"/>
  <p:sldLayoutIdLst>
    <p:sldLayoutId id="2147488404" r:id="rId1"/>
    <p:sldLayoutId id="2147488405" r:id="rId2"/>
    <p:sldLayoutId id="2147488406" r:id="rId3"/>
    <p:sldLayoutId id="2147488407" r:id="rId4"/>
    <p:sldLayoutId id="2147488408" r:id="rId5"/>
    <p:sldLayoutId id="2147488409" r:id="rId6"/>
    <p:sldLayoutId id="2147488410" r:id="rId7"/>
    <p:sldLayoutId id="2147488411" r:id="rId8"/>
    <p:sldLayoutId id="2147488412" r:id="rId9"/>
    <p:sldLayoutId id="2147488413" r:id="rId10"/>
    <p:sldLayoutId id="2147488414" r:id="rId11"/>
    <p:sldLayoutId id="214748841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12.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72.png"/></Relationships>
</file>

<file path=ppt/slides/_rels/slide1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24.xml"/></Relationships>
</file>

<file path=ppt/slides/_rels/slide112.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7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2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16.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7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24.xml"/></Relationships>
</file>

<file path=ppt/slides/_rels/slide1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24.xml"/></Relationships>
</file>

<file path=ppt/slides/_rels/slide123.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80.png"/></Relationships>
</file>

<file path=ppt/slides/_rels/slide1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253.xml"/><Relationship Id="rId4" Type="http://schemas.openxmlformats.org/officeDocument/2006/relationships/image" Target="../media/image8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24.xml"/></Relationships>
</file>

<file path=ppt/slides/_rels/slide1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2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3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41.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14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46.xml"/></Relationships>
</file>

<file path=ppt/slides/_rels/slide14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jpg"/><Relationship Id="rId2" Type="http://schemas.openxmlformats.org/officeDocument/2006/relationships/image" Target="../media/image89.png"/><Relationship Id="rId1" Type="http://schemas.openxmlformats.org/officeDocument/2006/relationships/slideLayout" Target="../slideLayouts/slideLayout467.xml"/><Relationship Id="rId6" Type="http://schemas.openxmlformats.org/officeDocument/2006/relationships/image" Target="../media/image92.png"/><Relationship Id="rId5" Type="http://schemas.openxmlformats.org/officeDocument/2006/relationships/image" Target="../media/image1.png"/><Relationship Id="rId4" Type="http://schemas.openxmlformats.org/officeDocument/2006/relationships/image" Target="../media/image91.png"/></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68.xml"/></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68.xml"/></Relationships>
</file>

<file path=ppt/slides/_rels/slide146.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92.pn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6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79.xml"/></Relationships>
</file>

<file path=ppt/slides/_rels/slide1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15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5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9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97.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gif"/><Relationship Id="rId1" Type="http://schemas.openxmlformats.org/officeDocument/2006/relationships/slideLayout" Target="../slideLayouts/slideLayout479.xml"/></Relationships>
</file>

<file path=ppt/slides/_rels/slide1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gif"/><Relationship Id="rId1" Type="http://schemas.openxmlformats.org/officeDocument/2006/relationships/slideLayout" Target="../slideLayouts/slideLayout479.xml"/></Relationships>
</file>

<file path=ppt/slides/_rels/slide15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79.xml"/></Relationships>
</file>

<file path=ppt/slides/_rels/slide1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97.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6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96.png"/></Relationships>
</file>

<file path=ppt/slides/_rels/slide164.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02.png"/></Relationships>
</file>

<file path=ppt/slides/_rels/slide16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6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172.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6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75.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04.png"/></Relationships>
</file>

<file path=ppt/slides/_rels/slide17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05.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7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547.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47.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8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59.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59.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59.xml"/><Relationship Id="rId4" Type="http://schemas.openxmlformats.org/officeDocument/2006/relationships/image" Target="../media/image108.png"/></Relationships>
</file>

<file path=ppt/slides/_rels/slide184.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people.inf.ethz.ch/omutlu/acaces2018.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23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8.png"/><Relationship Id="rId1" Type="http://schemas.openxmlformats.org/officeDocument/2006/relationships/slideLayout" Target="../slideLayouts/slideLayout236.xml"/><Relationship Id="rId6" Type="http://schemas.openxmlformats.org/officeDocument/2006/relationships/image" Target="../media/image29.tiff"/><Relationship Id="rId5" Type="http://schemas.openxmlformats.org/officeDocument/2006/relationships/image" Target="../media/image31.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38.tiff"/><Relationship Id="rId4" Type="http://schemas.openxmlformats.org/officeDocument/2006/relationships/hyperlink" Target="https://people.inf.ethz.ch/omutlu/pub/mutlu_hpca03_talk.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36.xml"/></Relationships>
</file>

<file path=ppt/slides/_rels/slide3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36.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46.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46.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46.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8.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5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47.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5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79.xml"/></Relationships>
</file>

<file path=ppt/slides/_rels/slide59.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9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58.png"/><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46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6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68.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68.xml"/></Relationships>
</file>

<file path=ppt/slides/_rels/slide8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6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68.xml"/><Relationship Id="rId5" Type="http://schemas.openxmlformats.org/officeDocument/2006/relationships/image" Target="../media/image64.png"/><Relationship Id="rId4" Type="http://schemas.openxmlformats.org/officeDocument/2006/relationships/image" Target="../media/image15.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68.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68.xml"/></Relationships>
</file>

<file path=ppt/slides/_rels/slide8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8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79.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3.emf"/></Relationships>
</file>

<file path=ppt/slides/_rels/slide9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9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6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April 2019</a:t>
            </a:r>
          </a:p>
          <a:p>
            <a:r>
              <a:rPr lang="en-US" sz="2200" dirty="0"/>
              <a:t>Mubadala-SRC AI Hardware Systems Forum Keynote Talk</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49261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100</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101</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3136041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414207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48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8482">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848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48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848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8482">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848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48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848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848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45676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50631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95014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2395672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20141542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4263804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79621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40416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3978260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09120"/>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1177083" y="3534107"/>
            <a:ext cx="6707285" cy="830997"/>
          </a:xfrm>
          <a:prstGeom prst="rect">
            <a:avLst/>
          </a:prstGeom>
          <a:noFill/>
        </p:spPr>
        <p:txBody>
          <a:bodyPr wrap="none" rtlCol="0">
            <a:spAutoFit/>
          </a:bodyPr>
          <a:lstStyle/>
          <a:p>
            <a:pPr algn="ctr"/>
            <a:r>
              <a:rPr lang="en-US" sz="2400" b="1" dirty="0">
                <a:solidFill>
                  <a:srgbClr val="0432FF"/>
                </a:solidFill>
              </a:rPr>
              <a:t>Large, robust performance improvements </a:t>
            </a:r>
            <a:br>
              <a:rPr lang="en-US" sz="2400" b="1" dirty="0">
                <a:solidFill>
                  <a:srgbClr val="0432FF"/>
                </a:solidFill>
              </a:rPr>
            </a:br>
            <a:r>
              <a:rPr lang="en-US" sz="2400" b="1" dirty="0">
                <a:solidFill>
                  <a:srgbClr val="0432FF"/>
                </a:solidFill>
              </a:rPr>
              <a:t>over many human-designed policies </a:t>
            </a:r>
          </a:p>
        </p:txBody>
      </p:sp>
    </p:spTree>
    <p:extLst>
      <p:ext uri="{BB962C8B-B14F-4D97-AF65-F5344CB8AC3E}">
        <p14:creationId xmlns:p14="http://schemas.microsoft.com/office/powerpoint/2010/main" val="3155094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mindset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0887042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198598754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117</a:t>
            </a:fld>
            <a:endParaRPr lang="en-US" altLang="en-US">
              <a:solidFill>
                <a:srgbClr val="000000"/>
              </a:solidFill>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a:t>
            </a:r>
            <a:r>
              <a:rPr lang="en-US" sz="3200" b="1" dirty="0">
                <a:solidFill>
                  <a:srgbClr val="0432FF"/>
                </a:solidFill>
                <a:latin typeface="Tahoma"/>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432FF"/>
                </a:solidFill>
                <a:latin typeface="Tahoma"/>
              </a:rPr>
              <a:t>(of </a:t>
            </a:r>
            <a:r>
              <a:rPr kumimoji="0" lang="en-US" sz="3200" b="1" i="0" u="none" strike="noStrike" kern="1200" cap="none" spc="0" normalizeH="0" baseline="0" noProof="0" dirty="0">
                <a:ln>
                  <a:noFill/>
                </a:ln>
                <a:solidFill>
                  <a:srgbClr val="0432FF"/>
                </a:solidFill>
                <a:effectLst/>
                <a:uLnTx/>
                <a:uFillTx/>
                <a:latin typeface="Tahoma"/>
                <a:ea typeface="+mn-ea"/>
                <a:cs typeface="+mn-cs"/>
              </a:rPr>
              <a:t>all controllers)</a:t>
            </a:r>
          </a:p>
        </p:txBody>
      </p:sp>
    </p:spTree>
    <p:extLst>
      <p:ext uri="{BB962C8B-B14F-4D97-AF65-F5344CB8AC3E}">
        <p14:creationId xmlns:p14="http://schemas.microsoft.com/office/powerpoint/2010/main" val="1113742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76959126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120</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121</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122</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123</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(for large networks)</a:t>
            </a:r>
          </a:p>
          <a:p>
            <a:endParaRPr lang="en-US" dirty="0"/>
          </a:p>
          <a:p>
            <a:pPr marL="0" indent="0">
              <a:buNone/>
            </a:pPr>
            <a:r>
              <a:rPr lang="en-US" dirty="0"/>
              <a:t>1. Some data and layers in DNNs are very tolerant to errors</a:t>
            </a:r>
          </a:p>
          <a:p>
            <a:pPr marL="0" indent="0">
              <a:buNone/>
            </a:pPr>
            <a:endParaRPr lang="en-US" dirty="0"/>
          </a:p>
          <a:p>
            <a:pPr marL="0" indent="0">
              <a:buNone/>
            </a:pPr>
            <a:r>
              <a:rPr lang="en-US" dirty="0"/>
              <a:t>2. We can reduce DRAM latency and voltage on such data and layers (intermediate feature maps and weights)</a:t>
            </a:r>
          </a:p>
          <a:p>
            <a:pPr marL="0" indent="0">
              <a:buNone/>
            </a:pPr>
            <a:endParaRPr lang="en-US" dirty="0"/>
          </a:p>
          <a:p>
            <a:pPr marL="0" indent="0">
              <a:buNone/>
            </a:pPr>
            <a:r>
              <a:rPr lang="en-US" dirty="0"/>
              <a:t>3. While still achieving a user-specified DNN accuracy target</a:t>
            </a:r>
          </a:p>
          <a:p>
            <a:endParaRPr lang="en-US" dirty="0"/>
          </a:p>
          <a:p>
            <a:pPr marL="0" indent="0" algn="ctr">
              <a:buNone/>
            </a:pPr>
            <a:r>
              <a:rPr lang="en-US" dirty="0">
                <a:solidFill>
                  <a:srgbClr val="0000FF"/>
                </a:solidFill>
              </a:rPr>
              <a:t>Data-aware management of DRAM latency and voltage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a:defRPr/>
            </a:pPr>
            <a:fld id="{DA95AFC4-B67F-BC48-882B-8F3B14641016}" type="slidenum">
              <a:rPr lang="en-US" smtClean="0"/>
              <a:pPr>
                <a:defRPr/>
              </a:pPr>
              <a:t>126</a:t>
            </a:fld>
            <a:endParaRPr lang="en-US"/>
          </a:p>
        </p:txBody>
      </p:sp>
    </p:spTree>
    <p:extLst>
      <p:ext uri="{BB962C8B-B14F-4D97-AF65-F5344CB8AC3E}">
        <p14:creationId xmlns:p14="http://schemas.microsoft.com/office/powerpoint/2010/main" val="3045519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654A-0FE0-5C45-B87A-E2B7679F045B}"/>
              </a:ext>
            </a:extLst>
          </p:cNvPr>
          <p:cNvSpPr>
            <a:spLocks noGrp="1"/>
          </p:cNvSpPr>
          <p:nvPr>
            <p:ph type="title"/>
          </p:nvPr>
        </p:nvSpPr>
        <p:spPr/>
        <p:txBody>
          <a:bodyPr/>
          <a:lstStyle/>
          <a:p>
            <a:r>
              <a:rPr lang="en-US" dirty="0"/>
              <a:t>EDEN Flow</a:t>
            </a:r>
          </a:p>
        </p:txBody>
      </p:sp>
      <p:sp>
        <p:nvSpPr>
          <p:cNvPr id="3" name="Content Placeholder 2">
            <a:extLst>
              <a:ext uri="{FF2B5EF4-FFF2-40B4-BE49-F238E27FC236}">
                <a16:creationId xmlns:a16="http://schemas.microsoft.com/office/drawing/2014/main" id="{07869D32-81F2-2F4E-81E9-91248F03BA34}"/>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F17E9E1-BE5D-014C-B4D1-CF3D66E55FCF}"/>
              </a:ext>
            </a:extLst>
          </p:cNvPr>
          <p:cNvSpPr>
            <a:spLocks noGrp="1"/>
          </p:cNvSpPr>
          <p:nvPr>
            <p:ph type="sldNum" sz="quarter" idx="11"/>
          </p:nvPr>
        </p:nvSpPr>
        <p:spPr/>
        <p:txBody>
          <a:bodyPr/>
          <a:lstStyle/>
          <a:p>
            <a:pPr>
              <a:defRPr/>
            </a:pPr>
            <a:fld id="{DA95AFC4-B67F-BC48-882B-8F3B14641016}" type="slidenum">
              <a:rPr lang="en-US" smtClean="0"/>
              <a:pPr>
                <a:defRPr/>
              </a:pPr>
              <a:t>127</a:t>
            </a:fld>
            <a:endParaRPr lang="en-US"/>
          </a:p>
        </p:txBody>
      </p:sp>
      <p:pic>
        <p:nvPicPr>
          <p:cNvPr id="5" name="Picture 4">
            <a:extLst>
              <a:ext uri="{FF2B5EF4-FFF2-40B4-BE49-F238E27FC236}">
                <a16:creationId xmlns:a16="http://schemas.microsoft.com/office/drawing/2014/main" id="{FA1149DC-8162-154E-A862-25FD37446E99}"/>
              </a:ext>
            </a:extLst>
          </p:cNvPr>
          <p:cNvPicPr>
            <a:picLocks noChangeAspect="1"/>
          </p:cNvPicPr>
          <p:nvPr/>
        </p:nvPicPr>
        <p:blipFill>
          <a:blip r:embed="rId2"/>
          <a:stretch>
            <a:fillRect/>
          </a:stretch>
        </p:blipFill>
        <p:spPr>
          <a:xfrm>
            <a:off x="0" y="1889508"/>
            <a:ext cx="9144000" cy="3078983"/>
          </a:xfrm>
          <a:prstGeom prst="rect">
            <a:avLst/>
          </a:prstGeom>
        </p:spPr>
      </p:pic>
    </p:spTree>
    <p:extLst>
      <p:ext uri="{BB962C8B-B14F-4D97-AF65-F5344CB8AC3E}">
        <p14:creationId xmlns:p14="http://schemas.microsoft.com/office/powerpoint/2010/main" val="148429368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06E0-EB9A-AD4B-A9D8-356A74B5ABBF}"/>
              </a:ext>
            </a:extLst>
          </p:cNvPr>
          <p:cNvSpPr>
            <a:spLocks noGrp="1"/>
          </p:cNvSpPr>
          <p:nvPr>
            <p:ph type="title"/>
          </p:nvPr>
        </p:nvSpPr>
        <p:spPr/>
        <p:txBody>
          <a:bodyPr/>
          <a:lstStyle/>
          <a:p>
            <a:r>
              <a:rPr lang="en-US" dirty="0"/>
              <a:t>EDEN Power, Performance, Accuracy</a:t>
            </a:r>
          </a:p>
        </p:txBody>
      </p:sp>
      <p:sp>
        <p:nvSpPr>
          <p:cNvPr id="3" name="Content Placeholder 2">
            <a:extLst>
              <a:ext uri="{FF2B5EF4-FFF2-40B4-BE49-F238E27FC236}">
                <a16:creationId xmlns:a16="http://schemas.microsoft.com/office/drawing/2014/main" id="{A81D2111-17E1-624E-818E-BC5782E424C2}"/>
              </a:ext>
            </a:extLst>
          </p:cNvPr>
          <p:cNvSpPr>
            <a:spLocks noGrp="1"/>
          </p:cNvSpPr>
          <p:nvPr>
            <p:ph idx="1"/>
          </p:nvPr>
        </p:nvSpPr>
        <p:spPr>
          <a:xfrm>
            <a:off x="228600" y="5589240"/>
            <a:ext cx="8610600" cy="530004"/>
          </a:xfrm>
        </p:spPr>
        <p:txBody>
          <a:bodyPr/>
          <a:lstStyle/>
          <a:p>
            <a:r>
              <a:rPr lang="en-US" dirty="0"/>
              <a:t>~15-20% power savings, 8% perf improvement, &lt;1% accuracy loss</a:t>
            </a:r>
          </a:p>
        </p:txBody>
      </p:sp>
      <p:sp>
        <p:nvSpPr>
          <p:cNvPr id="4" name="Slide Number Placeholder 3">
            <a:extLst>
              <a:ext uri="{FF2B5EF4-FFF2-40B4-BE49-F238E27FC236}">
                <a16:creationId xmlns:a16="http://schemas.microsoft.com/office/drawing/2014/main" id="{8C0C00B1-1971-6F4A-8228-93D200CCAC66}"/>
              </a:ext>
            </a:extLst>
          </p:cNvPr>
          <p:cNvSpPr>
            <a:spLocks noGrp="1"/>
          </p:cNvSpPr>
          <p:nvPr>
            <p:ph type="sldNum" sz="quarter" idx="11"/>
          </p:nvPr>
        </p:nvSpPr>
        <p:spPr/>
        <p:txBody>
          <a:bodyPr/>
          <a:lstStyle/>
          <a:p>
            <a:pPr>
              <a:defRPr/>
            </a:pPr>
            <a:fld id="{DA95AFC4-B67F-BC48-882B-8F3B14641016}" type="slidenum">
              <a:rPr lang="en-US" smtClean="0"/>
              <a:pPr>
                <a:defRPr/>
              </a:pPr>
              <a:t>128</a:t>
            </a:fld>
            <a:endParaRPr lang="en-US"/>
          </a:p>
        </p:txBody>
      </p:sp>
      <p:pic>
        <p:nvPicPr>
          <p:cNvPr id="5" name="Google Shape;114;p21">
            <a:extLst>
              <a:ext uri="{FF2B5EF4-FFF2-40B4-BE49-F238E27FC236}">
                <a16:creationId xmlns:a16="http://schemas.microsoft.com/office/drawing/2014/main" id="{0A3003D1-A66A-4249-BDEC-FD86329A044A}"/>
              </a:ext>
            </a:extLst>
          </p:cNvPr>
          <p:cNvPicPr preferRelativeResize="0"/>
          <p:nvPr/>
        </p:nvPicPr>
        <p:blipFill>
          <a:blip r:embed="rId2">
            <a:alphaModFix/>
          </a:blip>
          <a:stretch>
            <a:fillRect/>
          </a:stretch>
        </p:blipFill>
        <p:spPr>
          <a:xfrm>
            <a:off x="1187624" y="1268760"/>
            <a:ext cx="6048672" cy="4032448"/>
          </a:xfrm>
          <a:prstGeom prst="rect">
            <a:avLst/>
          </a:prstGeom>
          <a:noFill/>
          <a:ln>
            <a:noFill/>
          </a:ln>
        </p:spPr>
      </p:pic>
    </p:spTree>
    <p:extLst>
      <p:ext uri="{BB962C8B-B14F-4D97-AF65-F5344CB8AC3E}">
        <p14:creationId xmlns:p14="http://schemas.microsoft.com/office/powerpoint/2010/main" val="183254346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131</a:t>
            </a:fld>
            <a:endParaRPr lang="en-US" altLang="en-US">
              <a:solidFill>
                <a:srgbClr val="000000"/>
              </a:solidFill>
            </a:endParaRPr>
          </a:p>
        </p:txBody>
      </p:sp>
    </p:spTree>
    <p:extLst>
      <p:ext uri="{BB962C8B-B14F-4D97-AF65-F5344CB8AC3E}">
        <p14:creationId xmlns:p14="http://schemas.microsoft.com/office/powerpoint/2010/main" val="176737619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03605957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11665691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15 April 2019</a:t>
            </a:r>
          </a:p>
          <a:p>
            <a:r>
              <a:rPr lang="en-US" sz="2200" dirty="0"/>
              <a:t>Mubadala-SRC AI Hardware Systems Forum Keynote Talk</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0149268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p>
          <a:p>
            <a:endParaRPr lang="en-US" sz="2000" dirty="0">
              <a:solidFill>
                <a:srgbClr val="0000FF"/>
              </a:solidFill>
            </a:endParaRPr>
          </a:p>
          <a:p>
            <a:r>
              <a:rPr lang="en-US" b="1" dirty="0">
                <a:solidFill>
                  <a:srgbClr val="0000FF"/>
                </a:solidFill>
              </a:rPr>
              <a:t>Data-centric, data-driven, data-aware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62716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dirty="0"/>
              <a:t>More on Processing in Memory</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fld id="{7341D3D9-3FE8-4025-BF66-8DAB1ABB951F}" type="slidenum">
              <a:rPr lang="en-US" altLang="en-US" smtClean="0"/>
              <a:pPr/>
              <a:t>137</a:t>
            </a:fld>
            <a:endParaRPr lang="en-US" altLang="en-US"/>
          </a:p>
        </p:txBody>
      </p:sp>
    </p:spTree>
    <p:extLst>
      <p:ext uri="{BB962C8B-B14F-4D97-AF65-F5344CB8AC3E}">
        <p14:creationId xmlns:p14="http://schemas.microsoft.com/office/powerpoint/2010/main" val="21557335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2424389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4197612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&gt; 60</a:t>
            </a:r>
          </a:p>
        </p:txBody>
      </p:sp>
    </p:spTree>
    <p:extLst>
      <p:ext uri="{BB962C8B-B14F-4D97-AF65-F5344CB8AC3E}">
        <p14:creationId xmlns:p14="http://schemas.microsoft.com/office/powerpoint/2010/main" val="16467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2025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34275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5731878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9036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9760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3089349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24250371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34191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3704609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23313773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1935879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383481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24820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971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49431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2080218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Always Executing in Memory? Not A Good Idea</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1" name="내용 개체 틀 5"/>
          <p:cNvGraphicFramePr>
            <a:graphicFrameLocks noGrp="1"/>
          </p:cNvGraphicFramePr>
          <p:nvPr>
            <p:ph idx="1"/>
            <p:extLst/>
          </p:nvPr>
        </p:nvGraphicFramePr>
        <p:xfrm>
          <a:off x="457200" y="1124744"/>
          <a:ext cx="8229600" cy="4598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그룹 6"/>
          <p:cNvGrpSpPr/>
          <p:nvPr/>
        </p:nvGrpSpPr>
        <p:grpSpPr>
          <a:xfrm>
            <a:off x="3419872" y="5723111"/>
            <a:ext cx="3096344" cy="508992"/>
            <a:chOff x="3419872" y="6062039"/>
            <a:chExt cx="3096344" cy="508992"/>
          </a:xfrm>
        </p:grpSpPr>
        <p:cxnSp>
          <p:nvCxnSpPr>
            <p:cNvPr id="13" name="직선 화살표 연결선 10"/>
            <p:cNvCxnSpPr/>
            <p:nvPr/>
          </p:nvCxnSpPr>
          <p:spPr>
            <a:xfrm>
              <a:off x="3419872" y="6571031"/>
              <a:ext cx="3096344" cy="0"/>
            </a:xfrm>
            <a:prstGeom prst="straightConnector1">
              <a:avLst/>
            </a:prstGeom>
            <a:noFill/>
            <a:ln w="76200" cap="flat" cmpd="sng" algn="ctr">
              <a:solidFill>
                <a:srgbClr val="5DA5DA">
                  <a:shade val="95000"/>
                  <a:satMod val="105000"/>
                </a:srgbClr>
              </a:solidFill>
              <a:prstDash val="solid"/>
              <a:tailEnd type="triangle"/>
            </a:ln>
            <a:effectLst/>
          </p:spPr>
        </p:cxnSp>
        <p:sp>
          <p:nvSpPr>
            <p:cNvPr id="14" name="TextBox 13"/>
            <p:cNvSpPr txBox="1"/>
            <p:nvPr/>
          </p:nvSpPr>
          <p:spPr>
            <a:xfrm>
              <a:off x="4001338" y="6062039"/>
              <a:ext cx="1933414" cy="461665"/>
            </a:xfrm>
            <a:prstGeom prst="rect">
              <a:avLst/>
            </a:prstGeom>
            <a:noFill/>
          </p:spPr>
          <p:txBody>
            <a:bodyPr wrap="non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prstClr val="black"/>
                  </a:solidFill>
                  <a:effectLst/>
                  <a:uLnTx/>
                  <a:uFillTx/>
                  <a:latin typeface="Calibri"/>
                  <a:ea typeface="나눔고딕"/>
                  <a:cs typeface="+mn-cs"/>
                </a:rPr>
                <a:t>More Vertices</a:t>
              </a:r>
              <a:endParaRPr kumimoji="0" lang="ko-KR" altLang="en-US" sz="2400" b="0" i="0" u="none" strike="noStrike" kern="0" cap="none" spc="0" normalizeH="0" baseline="0" noProof="0" dirty="0">
                <a:ln>
                  <a:noFill/>
                </a:ln>
                <a:solidFill>
                  <a:prstClr val="black"/>
                </a:solidFill>
                <a:effectLst/>
                <a:uLnTx/>
                <a:uFillTx/>
                <a:latin typeface="Calibri"/>
                <a:ea typeface="나눔고딕"/>
                <a:cs typeface="+mn-cs"/>
              </a:endParaRPr>
            </a:p>
          </p:txBody>
        </p:sp>
      </p:grpSp>
      <p:sp>
        <p:nvSpPr>
          <p:cNvPr id="15" name="TextBox 14"/>
          <p:cNvSpPr txBox="1"/>
          <p:nvPr/>
        </p:nvSpPr>
        <p:spPr>
          <a:xfrm>
            <a:off x="1720132" y="1991517"/>
            <a:ext cx="2563836" cy="1430179"/>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wrap="square" rtlCol="0" anchor="b">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Increased</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Memory Bandwidth Consumption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Caching very effective</a:t>
            </a:r>
            <a:endParaRPr kumimoji="0" lang="ko-KR" altLang="en-US" sz="20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16" name="TextBox 15"/>
          <p:cNvSpPr txBox="1"/>
          <p:nvPr/>
        </p:nvSpPr>
        <p:spPr>
          <a:xfrm>
            <a:off x="4836342" y="3931176"/>
            <a:ext cx="3840114" cy="1123712"/>
          </a:xfrm>
          <a:prstGeom prst="round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Reduced Memory Bandwidth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prstClr val="black"/>
                </a:solidFill>
                <a:effectLst/>
                <a:uLnTx/>
                <a:uFillTx/>
                <a:latin typeface="Calibri"/>
                <a:ea typeface="나눔고딕"/>
                <a:cs typeface="+mn-cs"/>
              </a:rPr>
              <a:t>Consumption due to</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In-Memory Computation</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4150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65496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426763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38513656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3838557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947475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49412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41868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2345296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5316693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12175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34599297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528097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33883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6225409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34669670"/>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1089188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895419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79131666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05497213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42402349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185642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6031471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11517541"/>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30626567"/>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0167226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8671005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786478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14245703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97380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spTree>
    <p:extLst>
      <p:ext uri="{BB962C8B-B14F-4D97-AF65-F5344CB8AC3E}">
        <p14:creationId xmlns:p14="http://schemas.microsoft.com/office/powerpoint/2010/main" val="2627087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58076737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08700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6058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151762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1866867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357281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154259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3116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15492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6525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391027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93211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5541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09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6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7893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36669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7847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21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21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360512"/>
            <a:ext cx="8610600" cy="4876800"/>
          </a:xfrm>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295244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4470311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717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r>
              <a:rPr lang="en-US" b="1" dirty="0">
                <a:solidFill>
                  <a:srgbClr val="0432FF"/>
                </a:solidFill>
                <a:hlinkClick r:id="rId5">
                  <a:extLst>
                    <a:ext uri="{A12FA001-AC4F-418D-AE19-62706E023703}">
                      <ahyp:hlinkClr xmlns:ahyp="http://schemas.microsoft.com/office/drawing/2018/hyperlinkcolor" val="tx"/>
                    </a:ext>
                  </a:extLst>
                </a:hlinkClick>
              </a:rPr>
              <a:t>https://arxiv.org/pdf/1903.03988.pdf</a:t>
            </a:r>
            <a:endParaRPr lang="en-US" b="1" dirty="0">
              <a:solidFill>
                <a:srgbClr val="0432FF"/>
              </a:solidFill>
            </a:endParaRPr>
          </a:p>
        </p:txBody>
      </p:sp>
    </p:spTree>
    <p:extLst>
      <p:ext uri="{BB962C8B-B14F-4D97-AF65-F5344CB8AC3E}">
        <p14:creationId xmlns:p14="http://schemas.microsoft.com/office/powerpoint/2010/main" val="23822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203883</TotalTime>
  <Words>8471</Words>
  <Application>Microsoft Macintosh PowerPoint</Application>
  <PresentationFormat>On-screen Show (4:3)</PresentationFormat>
  <Paragraphs>1841</Paragraphs>
  <Slides>184</Slides>
  <Notes>27</Notes>
  <HiddenSlides>0</HiddenSlides>
  <MMClips>0</MMClips>
  <ScaleCrop>false</ScaleCrop>
  <HeadingPairs>
    <vt:vector size="8" baseType="variant">
      <vt:variant>
        <vt:lpstr>Fonts Used</vt:lpstr>
      </vt:variant>
      <vt:variant>
        <vt:i4>26</vt:i4>
      </vt:variant>
      <vt:variant>
        <vt:lpstr>Theme</vt:lpstr>
      </vt:variant>
      <vt:variant>
        <vt:i4>52</vt:i4>
      </vt:variant>
      <vt:variant>
        <vt:lpstr>Embedded OLE Servers</vt:lpstr>
      </vt:variant>
      <vt:variant>
        <vt:i4>1</vt:i4>
      </vt:variant>
      <vt:variant>
        <vt:lpstr>Slide Titles</vt:lpstr>
      </vt:variant>
      <vt:variant>
        <vt:i4>184</vt:i4>
      </vt:variant>
    </vt:vector>
  </HeadingPairs>
  <TitlesOfParts>
    <vt:vector size="263" baseType="lpstr">
      <vt:lpstr>굴림</vt:lpstr>
      <vt:lpstr>ＭＳ Ｐゴシック</vt:lpstr>
      <vt:lpstr>ヒラギノ角ゴ ProN W3</vt:lpstr>
      <vt:lpstr>ヒラギノ角ゴ ProN W6</vt:lpstr>
      <vt:lpstr>Adobe Garamond Pro</vt:lpstr>
      <vt:lpstr>Arial</vt:lpstr>
      <vt:lpstr>Calibri</vt:lpstr>
      <vt:lpstr>Cambria Math</vt:lpstr>
      <vt:lpstr>Corbel</vt:lpstr>
      <vt:lpstr>europa</vt:lpstr>
      <vt:lpstr>Futura Medium</vt:lpstr>
      <vt:lpstr>Garamond</vt:lpstr>
      <vt:lpstr>Gill Sans</vt:lpstr>
      <vt:lpstr>Gill Sans MT</vt:lpstr>
      <vt:lpstr>Lucida Grande</vt:lpstr>
      <vt:lpstr>Lucida Sans</vt:lpstr>
      <vt:lpstr>Mangal</vt:lpstr>
      <vt:lpstr>Myriad Pro Bold Cond</vt:lpstr>
      <vt:lpstr>Myriad Pro Cond</vt:lpstr>
      <vt:lpstr>나눔고딕</vt:lpstr>
      <vt:lpstr>Symbol</vt:lpstr>
      <vt:lpstr>Tahoma</vt:lpstr>
      <vt:lpstr>Times New Roman</vt:lpstr>
      <vt:lpstr>Verdana</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171_Edge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Processing Data           Where It Makes Sense</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Why In-Memory Computation Today?</vt:lpstr>
      <vt:lpstr>Why In-Memory Computation Today?</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Ambit vs. DDR3: Performance and Energy</vt:lpstr>
      <vt:lpstr>Bulk Bitwise Operations in Workloads</vt:lpstr>
      <vt:lpstr>Performance: Bitmap Index on Ambit</vt:lpstr>
      <vt:lpstr>Performance: BitWeaving on Ambit</vt:lpstr>
      <vt:lpstr>More on Ambit</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Eliminating the Adoption Barriers</vt:lpstr>
      <vt:lpstr>Barriers to Adoption of PIM</vt:lpstr>
      <vt:lpstr>We Need to Revisit the Entire Stack</vt:lpstr>
      <vt:lpstr>Open Problems: PIM Adoption</vt:lpstr>
      <vt:lpstr>PIM Review and Open Problems</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An Example: Heterogeneous-Reliability Memory</vt:lpstr>
      <vt:lpstr>Exploiting Memory Error Tolerance  with Hybrid Memory Systems</vt:lpstr>
      <vt:lpstr>Another Example: EDEN</vt:lpstr>
      <vt:lpstr>EDEN Flow</vt:lpstr>
      <vt:lpstr>EDEN Power, Performance, Accuracy</vt:lpstr>
      <vt:lpstr>Challenge and Opportunity for Future</vt:lpstr>
      <vt:lpstr>Recap: Corollaries: Architectures Today …</vt:lpstr>
      <vt:lpstr>Architectures for Intelligent Machines</vt:lpstr>
      <vt:lpstr>PowerPoint Presentation</vt:lpstr>
      <vt:lpstr>We Need to Revisit the Entire Stack</vt:lpstr>
      <vt:lpstr>(Intelligent) Architectures for  Intelligent Machines</vt:lpstr>
      <vt:lpstr>Concluding Remarks</vt:lpstr>
      <vt:lpstr>Backup Slides</vt:lpstr>
      <vt:lpstr>More on Processing in Memory</vt:lpstr>
      <vt:lpstr>Performance: In-DRAM Bitwise Operations</vt:lpstr>
      <vt:lpstr>Energy of In-DRAM Bitwise Operations</vt:lpstr>
      <vt:lpstr>Example Data Structure: Bitmap Index</vt:lpstr>
      <vt:lpstr>More on In-DRAM Bulk AND/OR</vt:lpstr>
      <vt:lpstr>Effect of Bandwidth &amp; Programming Model</vt:lpstr>
      <vt:lpstr>Google Workloads  for Consumer Devices: Mitigating Data Movement Bottlenecks</vt:lpstr>
      <vt:lpstr>Quantization</vt:lpstr>
      <vt:lpstr>Evaluation Methodology </vt:lpstr>
      <vt:lpstr>Google Workloads  for Consumer Devices: Mitigating Data Movement Bottlenecks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PIM-Enabled Instructions</vt:lpstr>
      <vt:lpstr>PEI: PIM-Enabled Instructions (Ideas)</vt:lpstr>
      <vt:lpstr>Simple PIM Operations as ISA Extensions (II)</vt:lpstr>
      <vt:lpstr>Simple PIM Operations as ISA Extensions (III)</vt:lpstr>
      <vt:lpstr>Always Executing in Memory? Not A Good Idea</vt:lpstr>
      <vt:lpstr>PEI: PIM-Enabled Instructions (Example)</vt:lpstr>
      <vt:lpstr>Example (Abstract) PEI uArchitecture</vt:lpstr>
      <vt:lpstr>PEI: Initial Evaluation Results</vt:lpstr>
      <vt:lpstr>Simpler PIM: PIM-Enabled Instructions</vt:lpstr>
      <vt:lpstr>Automatic Code and Data Mapping</vt:lpstr>
      <vt:lpstr>Automatic Offloading of Critical Code</vt:lpstr>
      <vt:lpstr>Automatic Offloading of Prefetch Mechanisms</vt:lpstr>
      <vt:lpstr>Efficient Automatic Data Coherence Support</vt:lpstr>
      <vt:lpstr>Eliminating the Adoption Barriers</vt:lpstr>
      <vt:lpstr>Barriers to Adoption of PIM</vt:lpstr>
      <vt:lpstr>We Need to Revisit the Entire Stack</vt:lpstr>
      <vt:lpstr>Open Problems: PIM Adoption</vt:lpstr>
      <vt:lpstr>Open Problems: PIM Adoption</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Reference Overview Paper VI</vt:lpstr>
      <vt:lpstr>Related Videos and Course Materials (I)</vt:lpstr>
      <vt:lpstr>Related Videos and Course Materials (II)</vt:lpstr>
      <vt:lpstr>Some Open Source Tools (I)</vt:lpstr>
      <vt:lpstr>Some Open Source Tools (II)</vt:lpstr>
      <vt:lpstr>More Open Source Tools (III)</vt:lpstr>
      <vt:lpstr>Referenced Papers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2801</cp:revision>
  <cp:lastPrinted>2017-12-05T03:30:35Z</cp:lastPrinted>
  <dcterms:created xsi:type="dcterms:W3CDTF">2010-10-08T20:41:54Z</dcterms:created>
  <dcterms:modified xsi:type="dcterms:W3CDTF">2019-04-16T08:53:05Z</dcterms:modified>
</cp:coreProperties>
</file>