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40.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1.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2.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3.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4.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5.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6.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7.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48.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theme/theme49.xml" ContentType="application/vnd.openxmlformats-officedocument.theme+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theme/theme50.xml" ContentType="application/vnd.openxmlformats-officedocument.theme+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theme/theme51.xml" ContentType="application/vnd.openxmlformats-officedocument.theme+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theme/theme52.xml" ContentType="application/vnd.openxmlformats-officedocument.theme+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3.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54.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theme/theme55.xml" ContentType="application/vnd.openxmlformats-officedocument.theme+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theme/theme56.xml" ContentType="application/vnd.openxmlformats-officedocument.theme+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theme/theme57.xml" ContentType="application/vnd.openxmlformats-officedocument.theme+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theme/theme58.xml" ContentType="application/vnd.openxmlformats-officedocument.theme+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theme/theme59.xml" ContentType="application/vnd.openxmlformats-officedocument.theme+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theme/theme60.xml" ContentType="application/vnd.openxmlformats-officedocument.theme+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theme/theme61.xml" ContentType="application/vnd.openxmlformats-officedocument.theme+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theme/theme62.xml" ContentType="application/vnd.openxmlformats-officedocument.theme+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theme/theme63.xml" ContentType="application/vnd.openxmlformats-officedocument.theme+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theme/theme64.xml" ContentType="application/vnd.openxmlformats-officedocument.theme+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theme/theme65.xml" ContentType="application/vnd.openxmlformats-officedocument.theme+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theme/theme66.xml" ContentType="application/vnd.openxmlformats-officedocument.theme+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theme/theme67.xml" ContentType="application/vnd.openxmlformats-officedocument.theme+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theme/theme68.xml" ContentType="application/vnd.openxmlformats-officedocument.theme+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theme/theme69.xml" ContentType="application/vnd.openxmlformats-officedocument.theme+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theme/theme70.xml" ContentType="application/vnd.openxmlformats-officedocument.theme+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theme/theme71.xml" ContentType="application/vnd.openxmlformats-officedocument.theme+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theme/theme72.xml" ContentType="application/vnd.openxmlformats-officedocument.theme+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theme/theme73.xml" ContentType="application/vnd.openxmlformats-officedocument.theme+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theme/theme74.xml" ContentType="application/vnd.openxmlformats-officedocument.theme+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theme/theme75.xml" ContentType="application/vnd.openxmlformats-officedocument.theme+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theme/theme76.xml" ContentType="application/vnd.openxmlformats-officedocument.theme+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theme/theme77.xml" ContentType="application/vnd.openxmlformats-officedocument.theme+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theme/theme78.xml" ContentType="application/vnd.openxmlformats-officedocument.theme+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theme/theme79.xml" ContentType="application/vnd.openxmlformats-officedocument.theme+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theme/theme80.xml" ContentType="application/vnd.openxmlformats-officedocument.theme+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theme/theme81.xml" ContentType="application/vnd.openxmlformats-officedocument.theme+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theme/theme82.xml" ContentType="application/vnd.openxmlformats-officedocument.theme+xml"/>
  <Override PartName="/ppt/theme/theme83.xml" ContentType="application/vnd.openxmlformats-officedocument.theme+xml"/>
  <Override PartName="/ppt/theme/theme8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heme/themeOverride1.xml" ContentType="application/vnd.openxmlformats-officedocument.themeOverride+xml"/>
  <Override PartName="/ppt/charts/chart4.xml" ContentType="application/vnd.openxmlformats-officedocument.drawingml.chart+xml"/>
  <Override PartName="/ppt/theme/themeOverride2.xml" ContentType="application/vnd.openxmlformats-officedocument.themeOverride+xml"/>
  <Override PartName="/ppt/charts/chart5.xml" ContentType="application/vnd.openxmlformats-officedocument.drawingml.chart+xml"/>
  <Override PartName="/ppt/theme/themeOverride3.xml" ContentType="application/vnd.openxmlformats-officedocument.themeOverride+xml"/>
  <Override PartName="/ppt/charts/chart6.xml" ContentType="application/vnd.openxmlformats-officedocument.drawingml.chart+xml"/>
  <Override PartName="/ppt/theme/themeOverride4.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7.xml" ContentType="application/vnd.openxmlformats-officedocument.drawingml.chart+xml"/>
  <Override PartName="/ppt/theme/themeOverride5.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459" r:id="rId34"/>
    <p:sldMasterId id="2147487471" r:id="rId35"/>
    <p:sldMasterId id="2147487483" r:id="rId36"/>
    <p:sldMasterId id="2147487574" r:id="rId37"/>
    <p:sldMasterId id="2147487623" r:id="rId38"/>
    <p:sldMasterId id="2147487743" r:id="rId39"/>
    <p:sldMasterId id="2147488072" r:id="rId40"/>
    <p:sldMasterId id="2147488085" r:id="rId41"/>
    <p:sldMasterId id="2147488097" r:id="rId42"/>
    <p:sldMasterId id="2147488134" r:id="rId43"/>
    <p:sldMasterId id="2147488265" r:id="rId44"/>
    <p:sldMasterId id="2147488316" r:id="rId45"/>
    <p:sldMasterId id="2147488340" r:id="rId46"/>
    <p:sldMasterId id="2147488378" r:id="rId47"/>
    <p:sldMasterId id="2147488559" r:id="rId48"/>
    <p:sldMasterId id="2147488624" r:id="rId49"/>
    <p:sldMasterId id="2147488637" r:id="rId50"/>
    <p:sldMasterId id="2147488747" r:id="rId51"/>
    <p:sldMasterId id="2147488785" r:id="rId52"/>
    <p:sldMasterId id="2147488975" r:id="rId53"/>
    <p:sldMasterId id="2147488978" r:id="rId54"/>
    <p:sldMasterId id="2147488991" r:id="rId55"/>
    <p:sldMasterId id="2147489016" r:id="rId56"/>
    <p:sldMasterId id="2147489028" r:id="rId57"/>
    <p:sldMasterId id="2147489084" r:id="rId58"/>
    <p:sldMasterId id="2147489216" r:id="rId59"/>
    <p:sldMasterId id="2147489228" r:id="rId60"/>
    <p:sldMasterId id="2147489240" r:id="rId61"/>
    <p:sldMasterId id="2147489252" r:id="rId62"/>
    <p:sldMasterId id="2147489265" r:id="rId63"/>
    <p:sldMasterId id="2147489277" r:id="rId64"/>
    <p:sldMasterId id="2147489289" r:id="rId65"/>
    <p:sldMasterId id="2147489421" r:id="rId66"/>
    <p:sldMasterId id="2147489426" r:id="rId67"/>
    <p:sldMasterId id="2147489439" r:id="rId68"/>
    <p:sldMasterId id="2147489452" r:id="rId69"/>
    <p:sldMasterId id="2147489464" r:id="rId70"/>
    <p:sldMasterId id="2147489477" r:id="rId71"/>
    <p:sldMasterId id="2147489482" r:id="rId72"/>
    <p:sldMasterId id="2147489495" r:id="rId73"/>
    <p:sldMasterId id="2147489508" r:id="rId74"/>
    <p:sldMasterId id="2147489521" r:id="rId75"/>
    <p:sldMasterId id="2147489534" r:id="rId76"/>
    <p:sldMasterId id="2147489547" r:id="rId77"/>
    <p:sldMasterId id="2147489550" r:id="rId78"/>
    <p:sldMasterId id="2147489562" r:id="rId79"/>
    <p:sldMasterId id="2147489574" r:id="rId80"/>
    <p:sldMasterId id="2147489587" r:id="rId81"/>
    <p:sldMasterId id="2147489600" r:id="rId82"/>
  </p:sldMasterIdLst>
  <p:notesMasterIdLst>
    <p:notesMasterId r:id="rId363"/>
  </p:notesMasterIdLst>
  <p:handoutMasterIdLst>
    <p:handoutMasterId r:id="rId364"/>
  </p:handoutMasterIdLst>
  <p:sldIdLst>
    <p:sldId id="5652" r:id="rId83"/>
    <p:sldId id="5219" r:id="rId84"/>
    <p:sldId id="5218" r:id="rId85"/>
    <p:sldId id="5220" r:id="rId86"/>
    <p:sldId id="5221" r:id="rId87"/>
    <p:sldId id="5222" r:id="rId88"/>
    <p:sldId id="5223" r:id="rId89"/>
    <p:sldId id="4457" r:id="rId90"/>
    <p:sldId id="4436" r:id="rId91"/>
    <p:sldId id="4696" r:id="rId92"/>
    <p:sldId id="5742" r:id="rId93"/>
    <p:sldId id="5835" r:id="rId94"/>
    <p:sldId id="5715" r:id="rId95"/>
    <p:sldId id="5692" r:id="rId96"/>
    <p:sldId id="6042" r:id="rId97"/>
    <p:sldId id="5992" r:id="rId98"/>
    <p:sldId id="5224" r:id="rId99"/>
    <p:sldId id="5225" r:id="rId100"/>
    <p:sldId id="5232" r:id="rId101"/>
    <p:sldId id="5227" r:id="rId102"/>
    <p:sldId id="5226" r:id="rId103"/>
    <p:sldId id="5228" r:id="rId104"/>
    <p:sldId id="5229" r:id="rId105"/>
    <p:sldId id="5230" r:id="rId106"/>
    <p:sldId id="6304" r:id="rId107"/>
    <p:sldId id="6303" r:id="rId108"/>
    <p:sldId id="5374" r:id="rId109"/>
    <p:sldId id="5388" r:id="rId110"/>
    <p:sldId id="5233" r:id="rId111"/>
    <p:sldId id="5743" r:id="rId112"/>
    <p:sldId id="5744" r:id="rId113"/>
    <p:sldId id="5745" r:id="rId114"/>
    <p:sldId id="5746" r:id="rId115"/>
    <p:sldId id="3582" r:id="rId116"/>
    <p:sldId id="3609" r:id="rId117"/>
    <p:sldId id="4145" r:id="rId118"/>
    <p:sldId id="5577" r:id="rId119"/>
    <p:sldId id="5578" r:id="rId120"/>
    <p:sldId id="5579" r:id="rId121"/>
    <p:sldId id="3584" r:id="rId122"/>
    <p:sldId id="5748" r:id="rId123"/>
    <p:sldId id="3586" r:id="rId124"/>
    <p:sldId id="3848" r:id="rId125"/>
    <p:sldId id="5749" r:id="rId126"/>
    <p:sldId id="5750" r:id="rId127"/>
    <p:sldId id="3721" r:id="rId128"/>
    <p:sldId id="3722" r:id="rId129"/>
    <p:sldId id="5924" r:id="rId130"/>
    <p:sldId id="5923" r:id="rId131"/>
    <p:sldId id="6043" r:id="rId132"/>
    <p:sldId id="6044" r:id="rId133"/>
    <p:sldId id="5751" r:id="rId134"/>
    <p:sldId id="6045" r:id="rId135"/>
    <p:sldId id="5995" r:id="rId136"/>
    <p:sldId id="5997" r:id="rId137"/>
    <p:sldId id="6046" r:id="rId138"/>
    <p:sldId id="6047" r:id="rId139"/>
    <p:sldId id="6048" r:id="rId140"/>
    <p:sldId id="6049" r:id="rId141"/>
    <p:sldId id="6050" r:id="rId142"/>
    <p:sldId id="5179" r:id="rId143"/>
    <p:sldId id="5041" r:id="rId144"/>
    <p:sldId id="5058" r:id="rId145"/>
    <p:sldId id="5059" r:id="rId146"/>
    <p:sldId id="5060" r:id="rId147"/>
    <p:sldId id="5181" r:id="rId148"/>
    <p:sldId id="2690" r:id="rId149"/>
    <p:sldId id="5197" r:id="rId150"/>
    <p:sldId id="5198" r:id="rId151"/>
    <p:sldId id="5691" r:id="rId152"/>
    <p:sldId id="5215" r:id="rId153"/>
    <p:sldId id="5754" r:id="rId154"/>
    <p:sldId id="5234" r:id="rId155"/>
    <p:sldId id="5235" r:id="rId156"/>
    <p:sldId id="5236" r:id="rId157"/>
    <p:sldId id="5237" r:id="rId158"/>
    <p:sldId id="5238" r:id="rId159"/>
    <p:sldId id="5239" r:id="rId160"/>
    <p:sldId id="5240" r:id="rId161"/>
    <p:sldId id="5241" r:id="rId162"/>
    <p:sldId id="5242" r:id="rId163"/>
    <p:sldId id="5400" r:id="rId164"/>
    <p:sldId id="5205" r:id="rId165"/>
    <p:sldId id="5245" r:id="rId166"/>
    <p:sldId id="5246" r:id="rId167"/>
    <p:sldId id="5247" r:id="rId168"/>
    <p:sldId id="5248" r:id="rId169"/>
    <p:sldId id="5249" r:id="rId170"/>
    <p:sldId id="5509" r:id="rId171"/>
    <p:sldId id="5251" r:id="rId172"/>
    <p:sldId id="6051" r:id="rId173"/>
    <p:sldId id="5253" r:id="rId174"/>
    <p:sldId id="5254" r:id="rId175"/>
    <p:sldId id="5540" r:id="rId176"/>
    <p:sldId id="6052" r:id="rId177"/>
    <p:sldId id="5261" r:id="rId178"/>
    <p:sldId id="5262" r:id="rId179"/>
    <p:sldId id="5263" r:id="rId180"/>
    <p:sldId id="5264" r:id="rId181"/>
    <p:sldId id="5265" r:id="rId182"/>
    <p:sldId id="6054" r:id="rId183"/>
    <p:sldId id="5182" r:id="rId184"/>
    <p:sldId id="5011" r:id="rId185"/>
    <p:sldId id="5594" r:id="rId186"/>
    <p:sldId id="5595" r:id="rId187"/>
    <p:sldId id="5267" r:id="rId188"/>
    <p:sldId id="5976" r:id="rId189"/>
    <p:sldId id="5269" r:id="rId190"/>
    <p:sldId id="3759" r:id="rId191"/>
    <p:sldId id="5979" r:id="rId192"/>
    <p:sldId id="5593" r:id="rId193"/>
    <p:sldId id="6055" r:id="rId194"/>
    <p:sldId id="6056" r:id="rId195"/>
    <p:sldId id="6057" r:id="rId196"/>
    <p:sldId id="6053" r:id="rId197"/>
    <p:sldId id="2647" r:id="rId198"/>
    <p:sldId id="6007" r:id="rId199"/>
    <p:sldId id="6008" r:id="rId200"/>
    <p:sldId id="6009" r:id="rId201"/>
    <p:sldId id="6010" r:id="rId202"/>
    <p:sldId id="6011" r:id="rId203"/>
    <p:sldId id="6012" r:id="rId204"/>
    <p:sldId id="6013" r:id="rId205"/>
    <p:sldId id="6014" r:id="rId206"/>
    <p:sldId id="6015" r:id="rId207"/>
    <p:sldId id="5294" r:id="rId208"/>
    <p:sldId id="6017" r:id="rId209"/>
    <p:sldId id="6018" r:id="rId210"/>
    <p:sldId id="6019" r:id="rId211"/>
    <p:sldId id="6020" r:id="rId212"/>
    <p:sldId id="6021" r:id="rId213"/>
    <p:sldId id="6022" r:id="rId214"/>
    <p:sldId id="6023" r:id="rId215"/>
    <p:sldId id="6024" r:id="rId216"/>
    <p:sldId id="5312" r:id="rId217"/>
    <p:sldId id="6058" r:id="rId218"/>
    <p:sldId id="6059" r:id="rId219"/>
    <p:sldId id="6060" r:id="rId220"/>
    <p:sldId id="3372" r:id="rId221"/>
    <p:sldId id="5759" r:id="rId222"/>
    <p:sldId id="5834" r:id="rId223"/>
    <p:sldId id="5837" r:id="rId224"/>
    <p:sldId id="6061" r:id="rId225"/>
    <p:sldId id="6028" r:id="rId226"/>
    <p:sldId id="6029" r:id="rId227"/>
    <p:sldId id="6030" r:id="rId228"/>
    <p:sldId id="6031" r:id="rId229"/>
    <p:sldId id="5870" r:id="rId230"/>
    <p:sldId id="5869" r:id="rId231"/>
    <p:sldId id="6225" r:id="rId232"/>
    <p:sldId id="6065" r:id="rId233"/>
    <p:sldId id="6295" r:id="rId234"/>
    <p:sldId id="6302" r:id="rId235"/>
    <p:sldId id="6292" r:id="rId236"/>
    <p:sldId id="5918" r:id="rId237"/>
    <p:sldId id="5919" r:id="rId238"/>
    <p:sldId id="5920" r:id="rId239"/>
    <p:sldId id="5982" r:id="rId240"/>
    <p:sldId id="5983" r:id="rId241"/>
    <p:sldId id="6032" r:id="rId242"/>
    <p:sldId id="6297" r:id="rId243"/>
    <p:sldId id="6063" r:id="rId244"/>
    <p:sldId id="6064" r:id="rId245"/>
    <p:sldId id="3792" r:id="rId246"/>
    <p:sldId id="5351" r:id="rId247"/>
    <p:sldId id="5470" r:id="rId248"/>
    <p:sldId id="5471" r:id="rId249"/>
    <p:sldId id="6062" r:id="rId250"/>
    <p:sldId id="6296" r:id="rId251"/>
    <p:sldId id="6226" r:id="rId252"/>
    <p:sldId id="6227" r:id="rId253"/>
    <p:sldId id="5879" r:id="rId254"/>
    <p:sldId id="6299" r:id="rId255"/>
    <p:sldId id="6228" r:id="rId256"/>
    <p:sldId id="6229" r:id="rId257"/>
    <p:sldId id="5500" r:id="rId258"/>
    <p:sldId id="5365" r:id="rId259"/>
    <p:sldId id="6230" r:id="rId260"/>
    <p:sldId id="6231" r:id="rId261"/>
    <p:sldId id="5614" r:id="rId262"/>
    <p:sldId id="5366" r:id="rId263"/>
    <p:sldId id="5777" r:id="rId264"/>
    <p:sldId id="6306" r:id="rId265"/>
    <p:sldId id="5779" r:id="rId266"/>
    <p:sldId id="5368" r:id="rId267"/>
    <p:sldId id="5771" r:id="rId268"/>
    <p:sldId id="5851" r:id="rId269"/>
    <p:sldId id="5773" r:id="rId270"/>
    <p:sldId id="6039" r:id="rId271"/>
    <p:sldId id="6298" r:id="rId272"/>
    <p:sldId id="5775" r:id="rId273"/>
    <p:sldId id="5776" r:id="rId274"/>
    <p:sldId id="5700" r:id="rId275"/>
    <p:sldId id="5855" r:id="rId276"/>
    <p:sldId id="5409" r:id="rId277"/>
    <p:sldId id="6038" r:id="rId278"/>
    <p:sldId id="6305" r:id="rId279"/>
    <p:sldId id="5359" r:id="rId280"/>
    <p:sldId id="5790" r:id="rId281"/>
    <p:sldId id="5791" r:id="rId282"/>
    <p:sldId id="5792" r:id="rId283"/>
    <p:sldId id="5793" r:id="rId284"/>
    <p:sldId id="5794" r:id="rId285"/>
    <p:sldId id="5795" r:id="rId286"/>
    <p:sldId id="5796" r:id="rId287"/>
    <p:sldId id="5797" r:id="rId288"/>
    <p:sldId id="5798" r:id="rId289"/>
    <p:sldId id="5799" r:id="rId290"/>
    <p:sldId id="5800" r:id="rId291"/>
    <p:sldId id="5801" r:id="rId292"/>
    <p:sldId id="1863" r:id="rId293"/>
    <p:sldId id="6036" r:id="rId294"/>
    <p:sldId id="6232" r:id="rId295"/>
    <p:sldId id="6073" r:id="rId296"/>
    <p:sldId id="6074" r:id="rId297"/>
    <p:sldId id="6075" r:id="rId298"/>
    <p:sldId id="6076" r:id="rId299"/>
    <p:sldId id="6077" r:id="rId300"/>
    <p:sldId id="5176" r:id="rId301"/>
    <p:sldId id="6078" r:id="rId302"/>
    <p:sldId id="6079" r:id="rId303"/>
    <p:sldId id="6294" r:id="rId304"/>
    <p:sldId id="6080" r:id="rId305"/>
    <p:sldId id="6081" r:id="rId306"/>
    <p:sldId id="6082" r:id="rId307"/>
    <p:sldId id="6097" r:id="rId308"/>
    <p:sldId id="6209" r:id="rId309"/>
    <p:sldId id="6083" r:id="rId310"/>
    <p:sldId id="6091" r:id="rId311"/>
    <p:sldId id="6092" r:id="rId312"/>
    <p:sldId id="6284" r:id="rId313"/>
    <p:sldId id="6285" r:id="rId314"/>
    <p:sldId id="6286" r:id="rId315"/>
    <p:sldId id="6287" r:id="rId316"/>
    <p:sldId id="6300" r:id="rId317"/>
    <p:sldId id="6084" r:id="rId318"/>
    <p:sldId id="6085" r:id="rId319"/>
    <p:sldId id="6086" r:id="rId320"/>
    <p:sldId id="6290" r:id="rId321"/>
    <p:sldId id="5336" r:id="rId322"/>
    <p:sldId id="5337" r:id="rId323"/>
    <p:sldId id="5231" r:id="rId324"/>
    <p:sldId id="5341" r:id="rId325"/>
    <p:sldId id="4920" r:id="rId326"/>
    <p:sldId id="5485" r:id="rId327"/>
    <p:sldId id="5486" r:id="rId328"/>
    <p:sldId id="5487" r:id="rId329"/>
    <p:sldId id="5488" r:id="rId330"/>
    <p:sldId id="5489" r:id="rId331"/>
    <p:sldId id="5490" r:id="rId332"/>
    <p:sldId id="5491" r:id="rId333"/>
    <p:sldId id="5492" r:id="rId334"/>
    <p:sldId id="5493" r:id="rId335"/>
    <p:sldId id="5494" r:id="rId336"/>
    <p:sldId id="5495" r:id="rId337"/>
    <p:sldId id="5496" r:id="rId338"/>
    <p:sldId id="5497" r:id="rId339"/>
    <p:sldId id="5498" r:id="rId340"/>
    <p:sldId id="5499" r:id="rId341"/>
    <p:sldId id="6288" r:id="rId342"/>
    <p:sldId id="6291" r:id="rId343"/>
    <p:sldId id="5345" r:id="rId344"/>
    <p:sldId id="5343" r:id="rId345"/>
    <p:sldId id="5348" r:id="rId346"/>
    <p:sldId id="5342" r:id="rId347"/>
    <p:sldId id="5372" r:id="rId348"/>
    <p:sldId id="5586" r:id="rId349"/>
    <p:sldId id="5396" r:id="rId350"/>
    <p:sldId id="3853" r:id="rId351"/>
    <p:sldId id="4876" r:id="rId352"/>
    <p:sldId id="4875" r:id="rId353"/>
    <p:sldId id="5099" r:id="rId354"/>
    <p:sldId id="5788" r:id="rId355"/>
    <p:sldId id="5360" r:id="rId356"/>
    <p:sldId id="5612" r:id="rId357"/>
    <p:sldId id="5613" r:id="rId358"/>
    <p:sldId id="5787" r:id="rId359"/>
    <p:sldId id="5845" r:id="rId360"/>
    <p:sldId id="6289" r:id="rId361"/>
    <p:sldId id="6040" r:id="rId36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432FF"/>
    <a:srgbClr val="8C0000"/>
    <a:srgbClr val="1A5712"/>
    <a:srgbClr val="FF00C4"/>
    <a:srgbClr val="948A54"/>
    <a:srgbClr val="2A55D6"/>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557" autoAdjust="0"/>
    <p:restoredTop sz="99433" autoAdjust="0"/>
  </p:normalViewPr>
  <p:slideViewPr>
    <p:cSldViewPr>
      <p:cViewPr varScale="1">
        <p:scale>
          <a:sx n="111" d="100"/>
          <a:sy n="111" d="100"/>
        </p:scale>
        <p:origin x="1968" y="2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35.xml"/><Relationship Id="rId299" Type="http://schemas.openxmlformats.org/officeDocument/2006/relationships/slide" Target="slides/slide217.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77.xml"/><Relationship Id="rId324" Type="http://schemas.openxmlformats.org/officeDocument/2006/relationships/slide" Target="slides/slide242.xml"/><Relationship Id="rId366" Type="http://schemas.openxmlformats.org/officeDocument/2006/relationships/viewProps" Target="viewProps.xml"/><Relationship Id="rId170" Type="http://schemas.openxmlformats.org/officeDocument/2006/relationships/slide" Target="slides/slide88.xml"/><Relationship Id="rId226" Type="http://schemas.openxmlformats.org/officeDocument/2006/relationships/slide" Target="slides/slide144.xml"/><Relationship Id="rId268" Type="http://schemas.openxmlformats.org/officeDocument/2006/relationships/slide" Target="slides/slide186.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46.xml"/><Relationship Id="rId335" Type="http://schemas.openxmlformats.org/officeDocument/2006/relationships/slide" Target="slides/slide253.xml"/><Relationship Id="rId5" Type="http://schemas.openxmlformats.org/officeDocument/2006/relationships/slideMaster" Target="slideMasters/slideMaster5.xml"/><Relationship Id="rId181" Type="http://schemas.openxmlformats.org/officeDocument/2006/relationships/slide" Target="slides/slide99.xml"/><Relationship Id="rId237" Type="http://schemas.openxmlformats.org/officeDocument/2006/relationships/slide" Target="slides/slide155.xml"/><Relationship Id="rId279" Type="http://schemas.openxmlformats.org/officeDocument/2006/relationships/slide" Target="slides/slide197.xml"/><Relationship Id="rId43" Type="http://schemas.openxmlformats.org/officeDocument/2006/relationships/slideMaster" Target="slideMasters/slideMaster43.xml"/><Relationship Id="rId139" Type="http://schemas.openxmlformats.org/officeDocument/2006/relationships/slide" Target="slides/slide57.xml"/><Relationship Id="rId290" Type="http://schemas.openxmlformats.org/officeDocument/2006/relationships/slide" Target="slides/slide208.xml"/><Relationship Id="rId304" Type="http://schemas.openxmlformats.org/officeDocument/2006/relationships/slide" Target="slides/slide222.xml"/><Relationship Id="rId346" Type="http://schemas.openxmlformats.org/officeDocument/2006/relationships/slide" Target="slides/slide264.xml"/><Relationship Id="rId85" Type="http://schemas.openxmlformats.org/officeDocument/2006/relationships/slide" Target="slides/slide3.xml"/><Relationship Id="rId150" Type="http://schemas.openxmlformats.org/officeDocument/2006/relationships/slide" Target="slides/slide68.xml"/><Relationship Id="rId192" Type="http://schemas.openxmlformats.org/officeDocument/2006/relationships/slide" Target="slides/slide110.xml"/><Relationship Id="rId206" Type="http://schemas.openxmlformats.org/officeDocument/2006/relationships/slide" Target="slides/slide124.xml"/><Relationship Id="rId248" Type="http://schemas.openxmlformats.org/officeDocument/2006/relationships/slide" Target="slides/slide166.xml"/><Relationship Id="rId12" Type="http://schemas.openxmlformats.org/officeDocument/2006/relationships/slideMaster" Target="slideMasters/slideMaster12.xml"/><Relationship Id="rId108" Type="http://schemas.openxmlformats.org/officeDocument/2006/relationships/slide" Target="slides/slide26.xml"/><Relationship Id="rId315" Type="http://schemas.openxmlformats.org/officeDocument/2006/relationships/slide" Target="slides/slide233.xml"/><Relationship Id="rId357" Type="http://schemas.openxmlformats.org/officeDocument/2006/relationships/slide" Target="slides/slide275.xml"/><Relationship Id="rId54" Type="http://schemas.openxmlformats.org/officeDocument/2006/relationships/slideMaster" Target="slideMasters/slideMaster54.xml"/><Relationship Id="rId96" Type="http://schemas.openxmlformats.org/officeDocument/2006/relationships/slide" Target="slides/slide14.xml"/><Relationship Id="rId161" Type="http://schemas.openxmlformats.org/officeDocument/2006/relationships/slide" Target="slides/slide79.xml"/><Relationship Id="rId217" Type="http://schemas.openxmlformats.org/officeDocument/2006/relationships/slide" Target="slides/slide135.xml"/><Relationship Id="rId259" Type="http://schemas.openxmlformats.org/officeDocument/2006/relationships/slide" Target="slides/slide177.xml"/><Relationship Id="rId23" Type="http://schemas.openxmlformats.org/officeDocument/2006/relationships/slideMaster" Target="slideMasters/slideMaster23.xml"/><Relationship Id="rId119" Type="http://schemas.openxmlformats.org/officeDocument/2006/relationships/slide" Target="slides/slide37.xml"/><Relationship Id="rId270" Type="http://schemas.openxmlformats.org/officeDocument/2006/relationships/slide" Target="slides/slide188.xml"/><Relationship Id="rId326" Type="http://schemas.openxmlformats.org/officeDocument/2006/relationships/slide" Target="slides/slide244.xml"/><Relationship Id="rId65" Type="http://schemas.openxmlformats.org/officeDocument/2006/relationships/slideMaster" Target="slideMasters/slideMaster65.xml"/><Relationship Id="rId130" Type="http://schemas.openxmlformats.org/officeDocument/2006/relationships/slide" Target="slides/slide48.xml"/><Relationship Id="rId368" Type="http://schemas.openxmlformats.org/officeDocument/2006/relationships/tableStyles" Target="tableStyles.xml"/><Relationship Id="rId172" Type="http://schemas.openxmlformats.org/officeDocument/2006/relationships/slide" Target="slides/slide90.xml"/><Relationship Id="rId228" Type="http://schemas.openxmlformats.org/officeDocument/2006/relationships/slide" Target="slides/slide146.xml"/><Relationship Id="rId281" Type="http://schemas.openxmlformats.org/officeDocument/2006/relationships/slide" Target="slides/slide199.xml"/><Relationship Id="rId337" Type="http://schemas.openxmlformats.org/officeDocument/2006/relationships/slide" Target="slides/slide255.xml"/><Relationship Id="rId34" Type="http://schemas.openxmlformats.org/officeDocument/2006/relationships/slideMaster" Target="slideMasters/slideMaster34.xml"/><Relationship Id="rId76" Type="http://schemas.openxmlformats.org/officeDocument/2006/relationships/slideMaster" Target="slideMasters/slideMaster76.xml"/><Relationship Id="rId141" Type="http://schemas.openxmlformats.org/officeDocument/2006/relationships/slide" Target="slides/slide59.xml"/><Relationship Id="rId7" Type="http://schemas.openxmlformats.org/officeDocument/2006/relationships/slideMaster" Target="slideMasters/slideMaster7.xml"/><Relationship Id="rId183" Type="http://schemas.openxmlformats.org/officeDocument/2006/relationships/slide" Target="slides/slide101.xml"/><Relationship Id="rId239" Type="http://schemas.openxmlformats.org/officeDocument/2006/relationships/slide" Target="slides/slide157.xml"/><Relationship Id="rId250" Type="http://schemas.openxmlformats.org/officeDocument/2006/relationships/slide" Target="slides/slide168.xml"/><Relationship Id="rId292" Type="http://schemas.openxmlformats.org/officeDocument/2006/relationships/slide" Target="slides/slide210.xml"/><Relationship Id="rId306" Type="http://schemas.openxmlformats.org/officeDocument/2006/relationships/slide" Target="slides/slide224.xml"/><Relationship Id="rId45" Type="http://schemas.openxmlformats.org/officeDocument/2006/relationships/slideMaster" Target="slideMasters/slideMaster45.xml"/><Relationship Id="rId87" Type="http://schemas.openxmlformats.org/officeDocument/2006/relationships/slide" Target="slides/slide5.xml"/><Relationship Id="rId110" Type="http://schemas.openxmlformats.org/officeDocument/2006/relationships/slide" Target="slides/slide28.xml"/><Relationship Id="rId348" Type="http://schemas.openxmlformats.org/officeDocument/2006/relationships/slide" Target="slides/slide266.xml"/><Relationship Id="rId152" Type="http://schemas.openxmlformats.org/officeDocument/2006/relationships/slide" Target="slides/slide70.xml"/><Relationship Id="rId194" Type="http://schemas.openxmlformats.org/officeDocument/2006/relationships/slide" Target="slides/slide112.xml"/><Relationship Id="rId208" Type="http://schemas.openxmlformats.org/officeDocument/2006/relationships/slide" Target="slides/slide126.xml"/><Relationship Id="rId261" Type="http://schemas.openxmlformats.org/officeDocument/2006/relationships/slide" Target="slides/slide179.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35.xml"/><Relationship Id="rId359" Type="http://schemas.openxmlformats.org/officeDocument/2006/relationships/slide" Target="slides/slide277.xml"/><Relationship Id="rId98" Type="http://schemas.openxmlformats.org/officeDocument/2006/relationships/slide" Target="slides/slide16.xml"/><Relationship Id="rId121" Type="http://schemas.openxmlformats.org/officeDocument/2006/relationships/slide" Target="slides/slide39.xml"/><Relationship Id="rId163" Type="http://schemas.openxmlformats.org/officeDocument/2006/relationships/slide" Target="slides/slide81.xml"/><Relationship Id="rId219" Type="http://schemas.openxmlformats.org/officeDocument/2006/relationships/slide" Target="slides/slide137.xml"/><Relationship Id="rId230" Type="http://schemas.openxmlformats.org/officeDocument/2006/relationships/slide" Target="slides/slide148.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190.xml"/><Relationship Id="rId328" Type="http://schemas.openxmlformats.org/officeDocument/2006/relationships/slide" Target="slides/slide246.xml"/><Relationship Id="rId132" Type="http://schemas.openxmlformats.org/officeDocument/2006/relationships/slide" Target="slides/slide50.xml"/><Relationship Id="rId174" Type="http://schemas.openxmlformats.org/officeDocument/2006/relationships/slide" Target="slides/slide92.xml"/><Relationship Id="rId220" Type="http://schemas.openxmlformats.org/officeDocument/2006/relationships/slide" Target="slides/slide138.xml"/><Relationship Id="rId241" Type="http://schemas.openxmlformats.org/officeDocument/2006/relationships/slide" Target="slides/slide15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80.xml"/><Relationship Id="rId283" Type="http://schemas.openxmlformats.org/officeDocument/2006/relationships/slide" Target="slides/slide201.xml"/><Relationship Id="rId318" Type="http://schemas.openxmlformats.org/officeDocument/2006/relationships/slide" Target="slides/slide236.xml"/><Relationship Id="rId339" Type="http://schemas.openxmlformats.org/officeDocument/2006/relationships/slide" Target="slides/slide257.xml"/><Relationship Id="rId78" Type="http://schemas.openxmlformats.org/officeDocument/2006/relationships/slideMaster" Target="slideMasters/slideMaster78.xml"/><Relationship Id="rId99" Type="http://schemas.openxmlformats.org/officeDocument/2006/relationships/slide" Target="slides/slide17.xml"/><Relationship Id="rId101" Type="http://schemas.openxmlformats.org/officeDocument/2006/relationships/slide" Target="slides/slide19.xml"/><Relationship Id="rId122" Type="http://schemas.openxmlformats.org/officeDocument/2006/relationships/slide" Target="slides/slide40.xml"/><Relationship Id="rId143" Type="http://schemas.openxmlformats.org/officeDocument/2006/relationships/slide" Target="slides/slide61.xml"/><Relationship Id="rId164" Type="http://schemas.openxmlformats.org/officeDocument/2006/relationships/slide" Target="slides/slide82.xml"/><Relationship Id="rId185" Type="http://schemas.openxmlformats.org/officeDocument/2006/relationships/slide" Target="slides/slide103.xml"/><Relationship Id="rId350" Type="http://schemas.openxmlformats.org/officeDocument/2006/relationships/slide" Target="slides/slide268.xml"/><Relationship Id="rId9" Type="http://schemas.openxmlformats.org/officeDocument/2006/relationships/slideMaster" Target="slideMasters/slideMaster9.xml"/><Relationship Id="rId210" Type="http://schemas.openxmlformats.org/officeDocument/2006/relationships/slide" Target="slides/slide128.xml"/><Relationship Id="rId26" Type="http://schemas.openxmlformats.org/officeDocument/2006/relationships/slideMaster" Target="slideMasters/slideMaster26.xml"/><Relationship Id="rId231" Type="http://schemas.openxmlformats.org/officeDocument/2006/relationships/slide" Target="slides/slide149.xml"/><Relationship Id="rId252" Type="http://schemas.openxmlformats.org/officeDocument/2006/relationships/slide" Target="slides/slide170.xml"/><Relationship Id="rId273" Type="http://schemas.openxmlformats.org/officeDocument/2006/relationships/slide" Target="slides/slide191.xml"/><Relationship Id="rId294" Type="http://schemas.openxmlformats.org/officeDocument/2006/relationships/slide" Target="slides/slide212.xml"/><Relationship Id="rId308" Type="http://schemas.openxmlformats.org/officeDocument/2006/relationships/slide" Target="slides/slide226.xml"/><Relationship Id="rId329" Type="http://schemas.openxmlformats.org/officeDocument/2006/relationships/slide" Target="slides/slide247.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7.xml"/><Relationship Id="rId112" Type="http://schemas.openxmlformats.org/officeDocument/2006/relationships/slide" Target="slides/slide30.xml"/><Relationship Id="rId133" Type="http://schemas.openxmlformats.org/officeDocument/2006/relationships/slide" Target="slides/slide51.xml"/><Relationship Id="rId154" Type="http://schemas.openxmlformats.org/officeDocument/2006/relationships/slide" Target="slides/slide72.xml"/><Relationship Id="rId175" Type="http://schemas.openxmlformats.org/officeDocument/2006/relationships/slide" Target="slides/slide93.xml"/><Relationship Id="rId340" Type="http://schemas.openxmlformats.org/officeDocument/2006/relationships/slide" Target="slides/slide258.xml"/><Relationship Id="rId361" Type="http://schemas.openxmlformats.org/officeDocument/2006/relationships/slide" Target="slides/slide279.xml"/><Relationship Id="rId196" Type="http://schemas.openxmlformats.org/officeDocument/2006/relationships/slide" Target="slides/slide114.xml"/><Relationship Id="rId200" Type="http://schemas.openxmlformats.org/officeDocument/2006/relationships/slide" Target="slides/slide118.xml"/><Relationship Id="rId16" Type="http://schemas.openxmlformats.org/officeDocument/2006/relationships/slideMaster" Target="slideMasters/slideMaster16.xml"/><Relationship Id="rId221" Type="http://schemas.openxmlformats.org/officeDocument/2006/relationships/slide" Target="slides/slide139.xml"/><Relationship Id="rId242" Type="http://schemas.openxmlformats.org/officeDocument/2006/relationships/slide" Target="slides/slide160.xml"/><Relationship Id="rId263" Type="http://schemas.openxmlformats.org/officeDocument/2006/relationships/slide" Target="slides/slide181.xml"/><Relationship Id="rId284" Type="http://schemas.openxmlformats.org/officeDocument/2006/relationships/slide" Target="slides/slide202.xml"/><Relationship Id="rId319" Type="http://schemas.openxmlformats.org/officeDocument/2006/relationships/slide" Target="slides/slide237.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Master" Target="slideMasters/slideMaster79.xml"/><Relationship Id="rId102" Type="http://schemas.openxmlformats.org/officeDocument/2006/relationships/slide" Target="slides/slide20.xml"/><Relationship Id="rId123" Type="http://schemas.openxmlformats.org/officeDocument/2006/relationships/slide" Target="slides/slide41.xml"/><Relationship Id="rId144" Type="http://schemas.openxmlformats.org/officeDocument/2006/relationships/slide" Target="slides/slide62.xml"/><Relationship Id="rId330" Type="http://schemas.openxmlformats.org/officeDocument/2006/relationships/slide" Target="slides/slide248.xml"/><Relationship Id="rId90" Type="http://schemas.openxmlformats.org/officeDocument/2006/relationships/slide" Target="slides/slide8.xml"/><Relationship Id="rId165" Type="http://schemas.openxmlformats.org/officeDocument/2006/relationships/slide" Target="slides/slide83.xml"/><Relationship Id="rId186" Type="http://schemas.openxmlformats.org/officeDocument/2006/relationships/slide" Target="slides/slide104.xml"/><Relationship Id="rId351" Type="http://schemas.openxmlformats.org/officeDocument/2006/relationships/slide" Target="slides/slide269.xml"/><Relationship Id="rId211" Type="http://schemas.openxmlformats.org/officeDocument/2006/relationships/slide" Target="slides/slide129.xml"/><Relationship Id="rId232" Type="http://schemas.openxmlformats.org/officeDocument/2006/relationships/slide" Target="slides/slide150.xml"/><Relationship Id="rId253" Type="http://schemas.openxmlformats.org/officeDocument/2006/relationships/slide" Target="slides/slide171.xml"/><Relationship Id="rId274" Type="http://schemas.openxmlformats.org/officeDocument/2006/relationships/slide" Target="slides/slide192.xml"/><Relationship Id="rId295" Type="http://schemas.openxmlformats.org/officeDocument/2006/relationships/slide" Target="slides/slide213.xml"/><Relationship Id="rId309" Type="http://schemas.openxmlformats.org/officeDocument/2006/relationships/slide" Target="slides/slide227.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31.xml"/><Relationship Id="rId134" Type="http://schemas.openxmlformats.org/officeDocument/2006/relationships/slide" Target="slides/slide52.xml"/><Relationship Id="rId320" Type="http://schemas.openxmlformats.org/officeDocument/2006/relationships/slide" Target="slides/slide238.xml"/><Relationship Id="rId80" Type="http://schemas.openxmlformats.org/officeDocument/2006/relationships/slideMaster" Target="slideMasters/slideMaster80.xml"/><Relationship Id="rId155" Type="http://schemas.openxmlformats.org/officeDocument/2006/relationships/slide" Target="slides/slide73.xml"/><Relationship Id="rId176" Type="http://schemas.openxmlformats.org/officeDocument/2006/relationships/slide" Target="slides/slide94.xml"/><Relationship Id="rId197" Type="http://schemas.openxmlformats.org/officeDocument/2006/relationships/slide" Target="slides/slide115.xml"/><Relationship Id="rId341" Type="http://schemas.openxmlformats.org/officeDocument/2006/relationships/slide" Target="slides/slide259.xml"/><Relationship Id="rId362" Type="http://schemas.openxmlformats.org/officeDocument/2006/relationships/slide" Target="slides/slide280.xml"/><Relationship Id="rId201" Type="http://schemas.openxmlformats.org/officeDocument/2006/relationships/slide" Target="slides/slide119.xml"/><Relationship Id="rId222" Type="http://schemas.openxmlformats.org/officeDocument/2006/relationships/slide" Target="slides/slide140.xml"/><Relationship Id="rId243" Type="http://schemas.openxmlformats.org/officeDocument/2006/relationships/slide" Target="slides/slide161.xml"/><Relationship Id="rId264" Type="http://schemas.openxmlformats.org/officeDocument/2006/relationships/slide" Target="slides/slide182.xml"/><Relationship Id="rId285" Type="http://schemas.openxmlformats.org/officeDocument/2006/relationships/slide" Target="slides/slide20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21.xml"/><Relationship Id="rId124" Type="http://schemas.openxmlformats.org/officeDocument/2006/relationships/slide" Target="slides/slide42.xml"/><Relationship Id="rId310" Type="http://schemas.openxmlformats.org/officeDocument/2006/relationships/slide" Target="slides/slide228.xml"/><Relationship Id="rId70" Type="http://schemas.openxmlformats.org/officeDocument/2006/relationships/slideMaster" Target="slideMasters/slideMaster70.xml"/><Relationship Id="rId91" Type="http://schemas.openxmlformats.org/officeDocument/2006/relationships/slide" Target="slides/slide9.xml"/><Relationship Id="rId145" Type="http://schemas.openxmlformats.org/officeDocument/2006/relationships/slide" Target="slides/slide63.xml"/><Relationship Id="rId166" Type="http://schemas.openxmlformats.org/officeDocument/2006/relationships/slide" Target="slides/slide84.xml"/><Relationship Id="rId187" Type="http://schemas.openxmlformats.org/officeDocument/2006/relationships/slide" Target="slides/slide105.xml"/><Relationship Id="rId331" Type="http://schemas.openxmlformats.org/officeDocument/2006/relationships/slide" Target="slides/slide249.xml"/><Relationship Id="rId352" Type="http://schemas.openxmlformats.org/officeDocument/2006/relationships/slide" Target="slides/slide270.xml"/><Relationship Id="rId1" Type="http://schemas.openxmlformats.org/officeDocument/2006/relationships/slideMaster" Target="slideMasters/slideMaster1.xml"/><Relationship Id="rId212" Type="http://schemas.openxmlformats.org/officeDocument/2006/relationships/slide" Target="slides/slide130.xml"/><Relationship Id="rId233" Type="http://schemas.openxmlformats.org/officeDocument/2006/relationships/slide" Target="slides/slide151.xml"/><Relationship Id="rId254" Type="http://schemas.openxmlformats.org/officeDocument/2006/relationships/slide" Target="slides/slide172.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32.xml"/><Relationship Id="rId275" Type="http://schemas.openxmlformats.org/officeDocument/2006/relationships/slide" Target="slides/slide193.xml"/><Relationship Id="rId296" Type="http://schemas.openxmlformats.org/officeDocument/2006/relationships/slide" Target="slides/slide214.xml"/><Relationship Id="rId300" Type="http://schemas.openxmlformats.org/officeDocument/2006/relationships/slide" Target="slides/slide218.xml"/><Relationship Id="rId60" Type="http://schemas.openxmlformats.org/officeDocument/2006/relationships/slideMaster" Target="slideMasters/slideMaster60.xml"/><Relationship Id="rId81" Type="http://schemas.openxmlformats.org/officeDocument/2006/relationships/slideMaster" Target="slideMasters/slideMaster81.xml"/><Relationship Id="rId135" Type="http://schemas.openxmlformats.org/officeDocument/2006/relationships/slide" Target="slides/slide53.xml"/><Relationship Id="rId156" Type="http://schemas.openxmlformats.org/officeDocument/2006/relationships/slide" Target="slides/slide74.xml"/><Relationship Id="rId177" Type="http://schemas.openxmlformats.org/officeDocument/2006/relationships/slide" Target="slides/slide95.xml"/><Relationship Id="rId198" Type="http://schemas.openxmlformats.org/officeDocument/2006/relationships/slide" Target="slides/slide116.xml"/><Relationship Id="rId321" Type="http://schemas.openxmlformats.org/officeDocument/2006/relationships/slide" Target="slides/slide239.xml"/><Relationship Id="rId342" Type="http://schemas.openxmlformats.org/officeDocument/2006/relationships/slide" Target="slides/slide260.xml"/><Relationship Id="rId363" Type="http://schemas.openxmlformats.org/officeDocument/2006/relationships/notesMaster" Target="notesMasters/notesMaster1.xml"/><Relationship Id="rId202" Type="http://schemas.openxmlformats.org/officeDocument/2006/relationships/slide" Target="slides/slide120.xml"/><Relationship Id="rId223" Type="http://schemas.openxmlformats.org/officeDocument/2006/relationships/slide" Target="slides/slide141.xml"/><Relationship Id="rId244" Type="http://schemas.openxmlformats.org/officeDocument/2006/relationships/slide" Target="slides/slide162.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83.xml"/><Relationship Id="rId286" Type="http://schemas.openxmlformats.org/officeDocument/2006/relationships/slide" Target="slides/slide204.xml"/><Relationship Id="rId50" Type="http://schemas.openxmlformats.org/officeDocument/2006/relationships/slideMaster" Target="slideMasters/slideMaster50.xml"/><Relationship Id="rId104" Type="http://schemas.openxmlformats.org/officeDocument/2006/relationships/slide" Target="slides/slide22.xml"/><Relationship Id="rId125" Type="http://schemas.openxmlformats.org/officeDocument/2006/relationships/slide" Target="slides/slide43.xml"/><Relationship Id="rId146" Type="http://schemas.openxmlformats.org/officeDocument/2006/relationships/slide" Target="slides/slide64.xml"/><Relationship Id="rId167" Type="http://schemas.openxmlformats.org/officeDocument/2006/relationships/slide" Target="slides/slide85.xml"/><Relationship Id="rId188" Type="http://schemas.openxmlformats.org/officeDocument/2006/relationships/slide" Target="slides/slide106.xml"/><Relationship Id="rId311" Type="http://schemas.openxmlformats.org/officeDocument/2006/relationships/slide" Target="slides/slide229.xml"/><Relationship Id="rId332" Type="http://schemas.openxmlformats.org/officeDocument/2006/relationships/slide" Target="slides/slide250.xml"/><Relationship Id="rId353" Type="http://schemas.openxmlformats.org/officeDocument/2006/relationships/slide" Target="slides/slide271.xml"/><Relationship Id="rId71" Type="http://schemas.openxmlformats.org/officeDocument/2006/relationships/slideMaster" Target="slideMasters/slideMaster71.xml"/><Relationship Id="rId92" Type="http://schemas.openxmlformats.org/officeDocument/2006/relationships/slide" Target="slides/slide10.xml"/><Relationship Id="rId213" Type="http://schemas.openxmlformats.org/officeDocument/2006/relationships/slide" Target="slides/slide131.xml"/><Relationship Id="rId234" Type="http://schemas.openxmlformats.org/officeDocument/2006/relationships/slide" Target="slides/slide15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73.xml"/><Relationship Id="rId276" Type="http://schemas.openxmlformats.org/officeDocument/2006/relationships/slide" Target="slides/slide194.xml"/><Relationship Id="rId297" Type="http://schemas.openxmlformats.org/officeDocument/2006/relationships/slide" Target="slides/slide215.xml"/><Relationship Id="rId40" Type="http://schemas.openxmlformats.org/officeDocument/2006/relationships/slideMaster" Target="slideMasters/slideMaster40.xml"/><Relationship Id="rId115" Type="http://schemas.openxmlformats.org/officeDocument/2006/relationships/slide" Target="slides/slide33.xml"/><Relationship Id="rId136" Type="http://schemas.openxmlformats.org/officeDocument/2006/relationships/slide" Target="slides/slide54.xml"/><Relationship Id="rId157" Type="http://schemas.openxmlformats.org/officeDocument/2006/relationships/slide" Target="slides/slide75.xml"/><Relationship Id="rId178" Type="http://schemas.openxmlformats.org/officeDocument/2006/relationships/slide" Target="slides/slide96.xml"/><Relationship Id="rId301" Type="http://schemas.openxmlformats.org/officeDocument/2006/relationships/slide" Target="slides/slide219.xml"/><Relationship Id="rId322" Type="http://schemas.openxmlformats.org/officeDocument/2006/relationships/slide" Target="slides/slide240.xml"/><Relationship Id="rId343" Type="http://schemas.openxmlformats.org/officeDocument/2006/relationships/slide" Target="slides/slide261.xml"/><Relationship Id="rId364" Type="http://schemas.openxmlformats.org/officeDocument/2006/relationships/handoutMaster" Target="handoutMasters/handoutMaster1.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99" Type="http://schemas.openxmlformats.org/officeDocument/2006/relationships/slide" Target="slides/slide117.xml"/><Relationship Id="rId203" Type="http://schemas.openxmlformats.org/officeDocument/2006/relationships/slide" Target="slides/slide121.xml"/><Relationship Id="rId19" Type="http://schemas.openxmlformats.org/officeDocument/2006/relationships/slideMaster" Target="slideMasters/slideMaster19.xml"/><Relationship Id="rId224" Type="http://schemas.openxmlformats.org/officeDocument/2006/relationships/slide" Target="slides/slide142.xml"/><Relationship Id="rId245" Type="http://schemas.openxmlformats.org/officeDocument/2006/relationships/slide" Target="slides/slide163.xml"/><Relationship Id="rId266" Type="http://schemas.openxmlformats.org/officeDocument/2006/relationships/slide" Target="slides/slide184.xml"/><Relationship Id="rId287" Type="http://schemas.openxmlformats.org/officeDocument/2006/relationships/slide" Target="slides/slide205.xml"/><Relationship Id="rId30" Type="http://schemas.openxmlformats.org/officeDocument/2006/relationships/slideMaster" Target="slideMasters/slideMaster30.xml"/><Relationship Id="rId105" Type="http://schemas.openxmlformats.org/officeDocument/2006/relationships/slide" Target="slides/slide23.xml"/><Relationship Id="rId126" Type="http://schemas.openxmlformats.org/officeDocument/2006/relationships/slide" Target="slides/slide44.xml"/><Relationship Id="rId147" Type="http://schemas.openxmlformats.org/officeDocument/2006/relationships/slide" Target="slides/slide65.xml"/><Relationship Id="rId168" Type="http://schemas.openxmlformats.org/officeDocument/2006/relationships/slide" Target="slides/slide86.xml"/><Relationship Id="rId312" Type="http://schemas.openxmlformats.org/officeDocument/2006/relationships/slide" Target="slides/slide230.xml"/><Relationship Id="rId333" Type="http://schemas.openxmlformats.org/officeDocument/2006/relationships/slide" Target="slides/slide251.xml"/><Relationship Id="rId354" Type="http://schemas.openxmlformats.org/officeDocument/2006/relationships/slide" Target="slides/slide272.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11.xml"/><Relationship Id="rId189" Type="http://schemas.openxmlformats.org/officeDocument/2006/relationships/slide" Target="slides/slide107.xml"/><Relationship Id="rId3" Type="http://schemas.openxmlformats.org/officeDocument/2006/relationships/slideMaster" Target="slideMasters/slideMaster3.xml"/><Relationship Id="rId214" Type="http://schemas.openxmlformats.org/officeDocument/2006/relationships/slide" Target="slides/slide132.xml"/><Relationship Id="rId235" Type="http://schemas.openxmlformats.org/officeDocument/2006/relationships/slide" Target="slides/slide153.xml"/><Relationship Id="rId256" Type="http://schemas.openxmlformats.org/officeDocument/2006/relationships/slide" Target="slides/slide174.xml"/><Relationship Id="rId277" Type="http://schemas.openxmlformats.org/officeDocument/2006/relationships/slide" Target="slides/slide195.xml"/><Relationship Id="rId298" Type="http://schemas.openxmlformats.org/officeDocument/2006/relationships/slide" Target="slides/slide216.xml"/><Relationship Id="rId116" Type="http://schemas.openxmlformats.org/officeDocument/2006/relationships/slide" Target="slides/slide34.xml"/><Relationship Id="rId137" Type="http://schemas.openxmlformats.org/officeDocument/2006/relationships/slide" Target="slides/slide55.xml"/><Relationship Id="rId158" Type="http://schemas.openxmlformats.org/officeDocument/2006/relationships/slide" Target="slides/slide76.xml"/><Relationship Id="rId302" Type="http://schemas.openxmlformats.org/officeDocument/2006/relationships/slide" Target="slides/slide220.xml"/><Relationship Id="rId323" Type="http://schemas.openxmlformats.org/officeDocument/2006/relationships/slide" Target="slides/slide241.xml"/><Relationship Id="rId344" Type="http://schemas.openxmlformats.org/officeDocument/2006/relationships/slide" Target="slides/slide26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xml"/><Relationship Id="rId179" Type="http://schemas.openxmlformats.org/officeDocument/2006/relationships/slide" Target="slides/slide97.xml"/><Relationship Id="rId365" Type="http://schemas.openxmlformats.org/officeDocument/2006/relationships/presProps" Target="presProps.xml"/><Relationship Id="rId190" Type="http://schemas.openxmlformats.org/officeDocument/2006/relationships/slide" Target="slides/slide108.xml"/><Relationship Id="rId204" Type="http://schemas.openxmlformats.org/officeDocument/2006/relationships/slide" Target="slides/slide122.xml"/><Relationship Id="rId225" Type="http://schemas.openxmlformats.org/officeDocument/2006/relationships/slide" Target="slides/slide143.xml"/><Relationship Id="rId246" Type="http://schemas.openxmlformats.org/officeDocument/2006/relationships/slide" Target="slides/slide164.xml"/><Relationship Id="rId267" Type="http://schemas.openxmlformats.org/officeDocument/2006/relationships/slide" Target="slides/slide185.xml"/><Relationship Id="rId288" Type="http://schemas.openxmlformats.org/officeDocument/2006/relationships/slide" Target="slides/slide206.xml"/><Relationship Id="rId106" Type="http://schemas.openxmlformats.org/officeDocument/2006/relationships/slide" Target="slides/slide24.xml"/><Relationship Id="rId127" Type="http://schemas.openxmlformats.org/officeDocument/2006/relationships/slide" Target="slides/slide45.xml"/><Relationship Id="rId313" Type="http://schemas.openxmlformats.org/officeDocument/2006/relationships/slide" Target="slides/slide23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 Target="slides/slide12.xml"/><Relationship Id="rId148" Type="http://schemas.openxmlformats.org/officeDocument/2006/relationships/slide" Target="slides/slide66.xml"/><Relationship Id="rId169" Type="http://schemas.openxmlformats.org/officeDocument/2006/relationships/slide" Target="slides/slide87.xml"/><Relationship Id="rId334" Type="http://schemas.openxmlformats.org/officeDocument/2006/relationships/slide" Target="slides/slide252.xml"/><Relationship Id="rId355" Type="http://schemas.openxmlformats.org/officeDocument/2006/relationships/slide" Target="slides/slide273.xml"/><Relationship Id="rId4" Type="http://schemas.openxmlformats.org/officeDocument/2006/relationships/slideMaster" Target="slideMasters/slideMaster4.xml"/><Relationship Id="rId180" Type="http://schemas.openxmlformats.org/officeDocument/2006/relationships/slide" Target="slides/slide98.xml"/><Relationship Id="rId215" Type="http://schemas.openxmlformats.org/officeDocument/2006/relationships/slide" Target="slides/slide133.xml"/><Relationship Id="rId236" Type="http://schemas.openxmlformats.org/officeDocument/2006/relationships/slide" Target="slides/slide154.xml"/><Relationship Id="rId257" Type="http://schemas.openxmlformats.org/officeDocument/2006/relationships/slide" Target="slides/slide175.xml"/><Relationship Id="rId278" Type="http://schemas.openxmlformats.org/officeDocument/2006/relationships/slide" Target="slides/slide196.xml"/><Relationship Id="rId303" Type="http://schemas.openxmlformats.org/officeDocument/2006/relationships/slide" Target="slides/slide221.xml"/><Relationship Id="rId42" Type="http://schemas.openxmlformats.org/officeDocument/2006/relationships/slideMaster" Target="slideMasters/slideMaster42.xml"/><Relationship Id="rId84" Type="http://schemas.openxmlformats.org/officeDocument/2006/relationships/slide" Target="slides/slide2.xml"/><Relationship Id="rId138" Type="http://schemas.openxmlformats.org/officeDocument/2006/relationships/slide" Target="slides/slide56.xml"/><Relationship Id="rId345" Type="http://schemas.openxmlformats.org/officeDocument/2006/relationships/slide" Target="slides/slide263.xml"/><Relationship Id="rId191" Type="http://schemas.openxmlformats.org/officeDocument/2006/relationships/slide" Target="slides/slide109.xml"/><Relationship Id="rId205" Type="http://schemas.openxmlformats.org/officeDocument/2006/relationships/slide" Target="slides/slide123.xml"/><Relationship Id="rId247" Type="http://schemas.openxmlformats.org/officeDocument/2006/relationships/slide" Target="slides/slide165.xml"/><Relationship Id="rId107" Type="http://schemas.openxmlformats.org/officeDocument/2006/relationships/slide" Target="slides/slide25.xml"/><Relationship Id="rId289" Type="http://schemas.openxmlformats.org/officeDocument/2006/relationships/slide" Target="slides/slide207.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67.xml"/><Relationship Id="rId314" Type="http://schemas.openxmlformats.org/officeDocument/2006/relationships/slide" Target="slides/slide232.xml"/><Relationship Id="rId356" Type="http://schemas.openxmlformats.org/officeDocument/2006/relationships/slide" Target="slides/slide274.xml"/><Relationship Id="rId95" Type="http://schemas.openxmlformats.org/officeDocument/2006/relationships/slide" Target="slides/slide13.xml"/><Relationship Id="rId160" Type="http://schemas.openxmlformats.org/officeDocument/2006/relationships/slide" Target="slides/slide78.xml"/><Relationship Id="rId216" Type="http://schemas.openxmlformats.org/officeDocument/2006/relationships/slide" Target="slides/slide134.xml"/><Relationship Id="rId258" Type="http://schemas.openxmlformats.org/officeDocument/2006/relationships/slide" Target="slides/slide176.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36.xml"/><Relationship Id="rId325" Type="http://schemas.openxmlformats.org/officeDocument/2006/relationships/slide" Target="slides/slide243.xml"/><Relationship Id="rId367" Type="http://schemas.openxmlformats.org/officeDocument/2006/relationships/theme" Target="theme/theme1.xml"/><Relationship Id="rId171" Type="http://schemas.openxmlformats.org/officeDocument/2006/relationships/slide" Target="slides/slide89.xml"/><Relationship Id="rId227" Type="http://schemas.openxmlformats.org/officeDocument/2006/relationships/slide" Target="slides/slide145.xml"/><Relationship Id="rId269" Type="http://schemas.openxmlformats.org/officeDocument/2006/relationships/slide" Target="slides/slide187.xml"/><Relationship Id="rId33" Type="http://schemas.openxmlformats.org/officeDocument/2006/relationships/slideMaster" Target="slideMasters/slideMaster33.xml"/><Relationship Id="rId129" Type="http://schemas.openxmlformats.org/officeDocument/2006/relationships/slide" Target="slides/slide47.xml"/><Relationship Id="rId280" Type="http://schemas.openxmlformats.org/officeDocument/2006/relationships/slide" Target="slides/slide198.xml"/><Relationship Id="rId336" Type="http://schemas.openxmlformats.org/officeDocument/2006/relationships/slide" Target="slides/slide254.xml"/><Relationship Id="rId75" Type="http://schemas.openxmlformats.org/officeDocument/2006/relationships/slideMaster" Target="slideMasters/slideMaster75.xml"/><Relationship Id="rId140" Type="http://schemas.openxmlformats.org/officeDocument/2006/relationships/slide" Target="slides/slide58.xml"/><Relationship Id="rId182" Type="http://schemas.openxmlformats.org/officeDocument/2006/relationships/slide" Target="slides/slide100.xml"/><Relationship Id="rId6" Type="http://schemas.openxmlformats.org/officeDocument/2006/relationships/slideMaster" Target="slideMasters/slideMaster6.xml"/><Relationship Id="rId238" Type="http://schemas.openxmlformats.org/officeDocument/2006/relationships/slide" Target="slides/slide156.xml"/><Relationship Id="rId291" Type="http://schemas.openxmlformats.org/officeDocument/2006/relationships/slide" Target="slides/slide209.xml"/><Relationship Id="rId305" Type="http://schemas.openxmlformats.org/officeDocument/2006/relationships/slide" Target="slides/slide223.xml"/><Relationship Id="rId347" Type="http://schemas.openxmlformats.org/officeDocument/2006/relationships/slide" Target="slides/slide265.xml"/><Relationship Id="rId44" Type="http://schemas.openxmlformats.org/officeDocument/2006/relationships/slideMaster" Target="slideMasters/slideMaster44.xml"/><Relationship Id="rId86" Type="http://schemas.openxmlformats.org/officeDocument/2006/relationships/slide" Target="slides/slide4.xml"/><Relationship Id="rId151" Type="http://schemas.openxmlformats.org/officeDocument/2006/relationships/slide" Target="slides/slide69.xml"/><Relationship Id="rId193" Type="http://schemas.openxmlformats.org/officeDocument/2006/relationships/slide" Target="slides/slide111.xml"/><Relationship Id="rId207" Type="http://schemas.openxmlformats.org/officeDocument/2006/relationships/slide" Target="slides/slide125.xml"/><Relationship Id="rId249" Type="http://schemas.openxmlformats.org/officeDocument/2006/relationships/slide" Target="slides/slide167.xml"/><Relationship Id="rId13" Type="http://schemas.openxmlformats.org/officeDocument/2006/relationships/slideMaster" Target="slideMasters/slideMaster13.xml"/><Relationship Id="rId109" Type="http://schemas.openxmlformats.org/officeDocument/2006/relationships/slide" Target="slides/slide27.xml"/><Relationship Id="rId260" Type="http://schemas.openxmlformats.org/officeDocument/2006/relationships/slide" Target="slides/slide178.xml"/><Relationship Id="rId316" Type="http://schemas.openxmlformats.org/officeDocument/2006/relationships/slide" Target="slides/slide234.xml"/><Relationship Id="rId55" Type="http://schemas.openxmlformats.org/officeDocument/2006/relationships/slideMaster" Target="slideMasters/slideMaster55.xml"/><Relationship Id="rId97" Type="http://schemas.openxmlformats.org/officeDocument/2006/relationships/slide" Target="slides/slide15.xml"/><Relationship Id="rId120" Type="http://schemas.openxmlformats.org/officeDocument/2006/relationships/slide" Target="slides/slide38.xml"/><Relationship Id="rId358" Type="http://schemas.openxmlformats.org/officeDocument/2006/relationships/slide" Target="slides/slide276.xml"/><Relationship Id="rId162" Type="http://schemas.openxmlformats.org/officeDocument/2006/relationships/slide" Target="slides/slide80.xml"/><Relationship Id="rId218" Type="http://schemas.openxmlformats.org/officeDocument/2006/relationships/slide" Target="slides/slide136.xml"/><Relationship Id="rId271" Type="http://schemas.openxmlformats.org/officeDocument/2006/relationships/slide" Target="slides/slide189.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49.xml"/><Relationship Id="rId327" Type="http://schemas.openxmlformats.org/officeDocument/2006/relationships/slide" Target="slides/slide245.xml"/><Relationship Id="rId173" Type="http://schemas.openxmlformats.org/officeDocument/2006/relationships/slide" Target="slides/slide91.xml"/><Relationship Id="rId229" Type="http://schemas.openxmlformats.org/officeDocument/2006/relationships/slide" Target="slides/slide147.xml"/><Relationship Id="rId240" Type="http://schemas.openxmlformats.org/officeDocument/2006/relationships/slide" Target="slides/slide158.xml"/><Relationship Id="rId35" Type="http://schemas.openxmlformats.org/officeDocument/2006/relationships/slideMaster" Target="slideMasters/slideMaster35.xml"/><Relationship Id="rId77" Type="http://schemas.openxmlformats.org/officeDocument/2006/relationships/slideMaster" Target="slideMasters/slideMaster77.xml"/><Relationship Id="rId100" Type="http://schemas.openxmlformats.org/officeDocument/2006/relationships/slide" Target="slides/slide18.xml"/><Relationship Id="rId282" Type="http://schemas.openxmlformats.org/officeDocument/2006/relationships/slide" Target="slides/slide200.xml"/><Relationship Id="rId338" Type="http://schemas.openxmlformats.org/officeDocument/2006/relationships/slide" Target="slides/slide256.xml"/><Relationship Id="rId8" Type="http://schemas.openxmlformats.org/officeDocument/2006/relationships/slideMaster" Target="slideMasters/slideMaster8.xml"/><Relationship Id="rId142" Type="http://schemas.openxmlformats.org/officeDocument/2006/relationships/slide" Target="slides/slide60.xml"/><Relationship Id="rId184" Type="http://schemas.openxmlformats.org/officeDocument/2006/relationships/slide" Target="slides/slide102.xml"/><Relationship Id="rId251" Type="http://schemas.openxmlformats.org/officeDocument/2006/relationships/slide" Target="slides/slide169.xml"/><Relationship Id="rId46" Type="http://schemas.openxmlformats.org/officeDocument/2006/relationships/slideMaster" Target="slideMasters/slideMaster46.xml"/><Relationship Id="rId293" Type="http://schemas.openxmlformats.org/officeDocument/2006/relationships/slide" Target="slides/slide211.xml"/><Relationship Id="rId307" Type="http://schemas.openxmlformats.org/officeDocument/2006/relationships/slide" Target="slides/slide225.xml"/><Relationship Id="rId349" Type="http://schemas.openxmlformats.org/officeDocument/2006/relationships/slide" Target="slides/slide267.xml"/><Relationship Id="rId88" Type="http://schemas.openxmlformats.org/officeDocument/2006/relationships/slide" Target="slides/slide6.xml"/><Relationship Id="rId111" Type="http://schemas.openxmlformats.org/officeDocument/2006/relationships/slide" Target="slides/slide29.xml"/><Relationship Id="rId153" Type="http://schemas.openxmlformats.org/officeDocument/2006/relationships/slide" Target="slides/slide71.xml"/><Relationship Id="rId195" Type="http://schemas.openxmlformats.org/officeDocument/2006/relationships/slide" Target="slides/slide113.xml"/><Relationship Id="rId209" Type="http://schemas.openxmlformats.org/officeDocument/2006/relationships/slide" Target="slides/slide127.xml"/><Relationship Id="rId360" Type="http://schemas.openxmlformats.org/officeDocument/2006/relationships/slide" Target="slides/slide278.xml"/></Relationships>
</file>

<file path=ppt/charts/_rels/chart1.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C2F-1441-AEBA-F00D20293B02}"/>
                </c:ext>
              </c:extLst>
            </c:dLbl>
            <c:dLbl>
              <c:idx val="1"/>
              <c:delete val="1"/>
              <c:extLst>
                <c:ext xmlns:c15="http://schemas.microsoft.com/office/drawing/2012/chart" uri="{CE6537A1-D6FC-4f65-9D91-7224C49458BB}"/>
                <c:ext xmlns:c16="http://schemas.microsoft.com/office/drawing/2014/chart" uri="{C3380CC4-5D6E-409C-BE32-E72D297353CC}">
                  <c16:uniqueId val="{00000001-6C2F-1441-AEBA-F00D20293B02}"/>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6C2F-1441-AEBA-F00D20293B02}"/>
            </c:ext>
          </c:extLst>
        </c:ser>
        <c:dLbls>
          <c:showLegendKey val="0"/>
          <c:showVal val="0"/>
          <c:showCatName val="0"/>
          <c:showSerName val="0"/>
          <c:showPercent val="0"/>
          <c:showBubbleSize val="0"/>
        </c:dLbls>
        <c:gapWidth val="50"/>
        <c:axId val="-1970970072"/>
        <c:axId val="-1970966552"/>
      </c:barChart>
      <c:catAx>
        <c:axId val="-1970970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970966552"/>
        <c:crosses val="autoZero"/>
        <c:auto val="1"/>
        <c:lblAlgn val="ctr"/>
        <c:lblOffset val="100"/>
        <c:noMultiLvlLbl val="0"/>
      </c:catAx>
      <c:valAx>
        <c:axId val="-1970966552"/>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97097007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115C-3D45-A46B-2EEE9BCABE6F}"/>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115C-3D45-A46B-2EEE9BCABE6F}"/>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115C-3D45-A46B-2EEE9BCABE6F}"/>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115C-3D45-A46B-2EEE9BCABE6F}"/>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115C-3D45-A46B-2EEE9BCABE6F}"/>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115C-3D45-A46B-2EEE9BCABE6F}"/>
              </c:ext>
            </c:extLst>
          </c:dPt>
          <c:dLbls>
            <c:dLbl>
              <c:idx val="0"/>
              <c:delete val="1"/>
              <c:extLst>
                <c:ext xmlns:c15="http://schemas.microsoft.com/office/drawing/2012/chart" uri="{CE6537A1-D6FC-4f65-9D91-7224C49458BB}"/>
                <c:ext xmlns:c16="http://schemas.microsoft.com/office/drawing/2014/chart" uri="{C3380CC4-5D6E-409C-BE32-E72D297353CC}">
                  <c16:uniqueId val="{00000001-115C-3D45-A46B-2EEE9BCABE6F}"/>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115C-3D45-A46B-2EEE9BCABE6F}"/>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115C-3D45-A46B-2EEE9BCABE6F}"/>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115C-3D45-A46B-2EEE9BCABE6F}"/>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115C-3D45-A46B-2EEE9BCABE6F}"/>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115C-3D45-A46B-2EEE9BCABE6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115C-3D45-A46B-2EEE9BCABE6F}"/>
            </c:ext>
          </c:extLst>
        </c:ser>
        <c:dLbls>
          <c:showLegendKey val="0"/>
          <c:showVal val="0"/>
          <c:showCatName val="0"/>
          <c:showSerName val="0"/>
          <c:showPercent val="0"/>
          <c:showBubbleSize val="0"/>
        </c:dLbls>
        <c:gapWidth val="80"/>
        <c:overlap val="-27"/>
        <c:axId val="1235585376"/>
        <c:axId val="1235589440"/>
      </c:barChart>
      <c:catAx>
        <c:axId val="123558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9440"/>
        <c:crosses val="autoZero"/>
        <c:auto val="1"/>
        <c:lblAlgn val="ctr"/>
        <c:lblOffset val="100"/>
        <c:noMultiLvlLbl val="0"/>
      </c:catAx>
      <c:valAx>
        <c:axId val="1235589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537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a:t>Memory </a:t>
            </a:r>
            <a:r>
              <a:rPr lang="en-US" altLang="ko-KR" b="1"/>
              <a:t>Bandwidth Consumption</a:t>
            </a:r>
            <a:endParaRPr lang="en-US" altLang="ko-KR"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B2E7-F342-9C6A-BC9A260D59A6}"/>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B2E7-F342-9C6A-BC9A260D59A6}"/>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B2E7-F342-9C6A-BC9A260D59A6}"/>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B2E7-F342-9C6A-BC9A260D59A6}"/>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B2E7-F342-9C6A-BC9A260D59A6}"/>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B2E7-F342-9C6A-BC9A260D59A6}"/>
              </c:ext>
            </c:extLst>
          </c:dPt>
          <c:dLbls>
            <c:dLbl>
              <c:idx val="0"/>
              <c:tx>
                <c:rich>
                  <a:bodyPr/>
                  <a:lstStyle/>
                  <a:p>
                    <a:r>
                      <a:rPr lang="en-US" altLang="ko-KR" sz="1800" dirty="0"/>
                      <a:t>80GB/s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2E7-F342-9C6A-BC9A260D59A6}"/>
                </c:ext>
              </c:extLst>
            </c:dLbl>
            <c:dLbl>
              <c:idx val="1"/>
              <c:tx>
                <c:rich>
                  <a:bodyPr/>
                  <a:lstStyle/>
                  <a:p>
                    <a:r>
                      <a:rPr lang="en-US" altLang="ko-KR" sz="1800" dirty="0"/>
                      <a:t>190GB/s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B2E7-F342-9C6A-BC9A260D59A6}"/>
                </c:ext>
              </c:extLst>
            </c:dLbl>
            <c:dLbl>
              <c:idx val="2"/>
              <c:tx>
                <c:rich>
                  <a:bodyPr/>
                  <a:lstStyle/>
                  <a:p>
                    <a:r>
                      <a:rPr lang="en-US" altLang="ko-KR" sz="1800" dirty="0"/>
                      <a:t>243GB/s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B2E7-F342-9C6A-BC9A260D59A6}"/>
                </c:ext>
              </c:extLst>
            </c:dLbl>
            <c:dLbl>
              <c:idx val="3"/>
              <c:tx>
                <c:rich>
                  <a:bodyPr/>
                  <a:lstStyle/>
                  <a:p>
                    <a:r>
                      <a:rPr lang="en-US" altLang="ko-KR" b="1" dirty="0"/>
                      <a:t>1.3TB/s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B2E7-F342-9C6A-BC9A260D59A6}"/>
                </c:ext>
              </c:extLst>
            </c:dLbl>
            <c:dLbl>
              <c:idx val="4"/>
              <c:tx>
                <c:rich>
                  <a:bodyPr/>
                  <a:lstStyle/>
                  <a:p>
                    <a:r>
                      <a:rPr lang="en-US" altLang="ko-KR" b="1" dirty="0"/>
                      <a:t>2.2TB/s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B2E7-F342-9C6A-BC9A260D59A6}"/>
                </c:ext>
              </c:extLst>
            </c:dLbl>
            <c:dLbl>
              <c:idx val="5"/>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a:t>2.9TB/s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B2E7-F342-9C6A-BC9A260D59A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7.9545171498E-2</c:v>
                </c:pt>
                <c:pt idx="1">
                  <c:v>0.19040264943999999</c:v>
                </c:pt>
                <c:pt idx="2">
                  <c:v>0.24288608168</c:v>
                </c:pt>
                <c:pt idx="3">
                  <c:v>1.2943036050600001</c:v>
                </c:pt>
                <c:pt idx="4">
                  <c:v>2.2439987488000002</c:v>
                </c:pt>
                <c:pt idx="5">
                  <c:v>2.9196510961999991</c:v>
                </c:pt>
              </c:numCache>
            </c:numRef>
          </c:val>
          <c:extLst>
            <c:ext xmlns:c16="http://schemas.microsoft.com/office/drawing/2014/chart" uri="{C3380CC4-5D6E-409C-BE32-E72D297353CC}">
              <c16:uniqueId val="{0000000C-B2E7-F342-9C6A-BC9A260D59A6}"/>
            </c:ext>
          </c:extLst>
        </c:ser>
        <c:dLbls>
          <c:showLegendKey val="0"/>
          <c:showVal val="0"/>
          <c:showCatName val="0"/>
          <c:showSerName val="0"/>
          <c:showPercent val="0"/>
          <c:showBubbleSize val="0"/>
        </c:dLbls>
        <c:gapWidth val="80"/>
        <c:overlap val="-27"/>
        <c:axId val="1216099712"/>
        <c:axId val="1216103472"/>
      </c:barChart>
      <c:catAx>
        <c:axId val="121609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103472"/>
        <c:crosses val="autoZero"/>
        <c:auto val="1"/>
        <c:lblAlgn val="ctr"/>
        <c:lblOffset val="100"/>
        <c:noMultiLvlLbl val="0"/>
      </c:catAx>
      <c:valAx>
        <c:axId val="1216103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a:t>Memory Bandwidth</a:t>
                </a:r>
                <a:r>
                  <a:rPr lang="en-US" altLang="ko-KR" sz="1800" baseline="0" dirty="0"/>
                  <a:t> (TB/s)</a:t>
                </a:r>
              </a:p>
            </c:rich>
          </c:tx>
          <c:layout>
            <c:manualLayout>
              <c:xMode val="edge"/>
              <c:yMode val="edge"/>
              <c:x val="0"/>
              <c:y val="0.149172979133277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09971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941054243219594E-2"/>
          <c:y val="4.8983281677068301E-2"/>
          <c:w val="0.90133672353455796"/>
          <c:h val="0.79114703361194805"/>
        </c:manualLayout>
      </c:layout>
      <c:barChart>
        <c:barDir val="col"/>
        <c:grouping val="clustered"/>
        <c:varyColors val="1"/>
        <c:ser>
          <c:idx val="0"/>
          <c:order val="0"/>
          <c:tx>
            <c:strRef>
              <c:f>Sheet1!$B$1</c:f>
              <c:strCache>
                <c:ptCount val="1"/>
                <c:pt idx="0">
                  <c:v>System/Application Crash</c:v>
                </c:pt>
              </c:strCache>
            </c:strRef>
          </c:tx>
          <c:invertIfNegative val="0"/>
          <c:dPt>
            <c:idx val="0"/>
            <c:invertIfNegative val="0"/>
            <c:bubble3D val="0"/>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0A2-8040-83D1-3CFDD9F44996}"/>
              </c:ext>
            </c:extLst>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0A2-8040-83D1-3CFDD9F44996}"/>
              </c:ext>
            </c:extLst>
          </c:dPt>
          <c:dPt>
            <c:idx val="2"/>
            <c:invertIfNegative val="0"/>
            <c:bubble3D val="0"/>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0A2-8040-83D1-3CFDD9F44996}"/>
              </c:ext>
            </c:extLst>
          </c:dPt>
          <c:errBars>
            <c:errBarType val="both"/>
            <c:errValType val="cust"/>
            <c:noEndCap val="0"/>
            <c:plus>
              <c:numRef>
                <c:f>Sheet1!$D$2:$D$4</c:f>
                <c:numCache>
                  <c:formatCode>General</c:formatCode>
                  <c:ptCount val="3"/>
                  <c:pt idx="0">
                    <c:v>0.28470000000000001</c:v>
                  </c:pt>
                  <c:pt idx="1">
                    <c:v>0.14299999999999999</c:v>
                  </c:pt>
                  <c:pt idx="2">
                    <c:v>0.23699999999999999</c:v>
                  </c:pt>
                </c:numCache>
              </c:numRef>
            </c:plus>
            <c:minus>
              <c:numRef>
                <c:f>Sheet1!$D$2:$D$4</c:f>
                <c:numCache>
                  <c:formatCode>General</c:formatCode>
                  <c:ptCount val="3"/>
                  <c:pt idx="0">
                    <c:v>0.28470000000000001</c:v>
                  </c:pt>
                  <c:pt idx="1">
                    <c:v>0.14299999999999999</c:v>
                  </c:pt>
                  <c:pt idx="2">
                    <c:v>0.23699999999999999</c:v>
                  </c:pt>
                </c:numCache>
              </c:numRef>
            </c:minus>
            <c:spPr>
              <a:noFill/>
              <a:ln w="25400" cap="flat" cmpd="sng" algn="ctr">
                <a:solidFill>
                  <a:schemeClr val="tx1">
                    <a:lumMod val="65000"/>
                    <a:lumOff val="35000"/>
                  </a:schemeClr>
                </a:solidFill>
                <a:round/>
              </a:ln>
              <a:effectLst/>
            </c:spPr>
          </c:errBars>
          <c:cat>
            <c:strRef>
              <c:f>Sheet1!$A$2:$A$4</c:f>
              <c:strCache>
                <c:ptCount val="3"/>
                <c:pt idx="0">
                  <c:v>App/Data A</c:v>
                </c:pt>
                <c:pt idx="1">
                  <c:v>App/Data B</c:v>
                </c:pt>
                <c:pt idx="2">
                  <c:v>App/Data C</c:v>
                </c:pt>
              </c:strCache>
            </c:strRef>
          </c:cat>
          <c:val>
            <c:numRef>
              <c:f>Sheet1!$B$2:$B$4</c:f>
              <c:numCache>
                <c:formatCode>General</c:formatCode>
                <c:ptCount val="3"/>
                <c:pt idx="0">
                  <c:v>1.041365345675441</c:v>
                </c:pt>
                <c:pt idx="1">
                  <c:v>0.63897763578274802</c:v>
                </c:pt>
                <c:pt idx="2">
                  <c:v>0.247729149463254</c:v>
                </c:pt>
              </c:numCache>
            </c:numRef>
          </c:val>
          <c:extLst>
            <c:ext xmlns:c16="http://schemas.microsoft.com/office/drawing/2014/chart" uri="{C3380CC4-5D6E-409C-BE32-E72D297353CC}">
              <c16:uniqueId val="{00000006-30A2-8040-83D1-3CFDD9F44996}"/>
            </c:ext>
          </c:extLst>
        </c:ser>
        <c:dLbls>
          <c:showLegendKey val="0"/>
          <c:showVal val="0"/>
          <c:showCatName val="0"/>
          <c:showSerName val="0"/>
          <c:showPercent val="0"/>
          <c:showBubbleSize val="0"/>
        </c:dLbls>
        <c:gapWidth val="60"/>
        <c:overlap val="-24"/>
        <c:axId val="1272880312"/>
        <c:axId val="1280023800"/>
      </c:barChart>
      <c:catAx>
        <c:axId val="127288031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280023800"/>
        <c:crosses val="autoZero"/>
        <c:auto val="1"/>
        <c:lblAlgn val="ctr"/>
        <c:lblOffset val="100"/>
        <c:noMultiLvlLbl val="0"/>
      </c:catAx>
      <c:valAx>
        <c:axId val="1280023800"/>
        <c:scaling>
          <c:orientation val="minMax"/>
          <c:min val="0"/>
        </c:scaling>
        <c:delete val="1"/>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Memory error vulnerability</a:t>
                </a:r>
              </a:p>
            </c:rich>
          </c:tx>
          <c:overlay val="0"/>
          <c:spPr>
            <a:noFill/>
            <a:ln>
              <a:noFill/>
            </a:ln>
            <a:effectLst/>
          </c:spPr>
        </c:title>
        <c:numFmt formatCode="General" sourceLinked="1"/>
        <c:majorTickMark val="none"/>
        <c:minorTickMark val="none"/>
        <c:tickLblPos val="nextTo"/>
        <c:crossAx val="1272880312"/>
        <c:crosses val="autoZero"/>
        <c:crossBetween val="between"/>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2">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image" Target="../media/image2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8/10/21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8/10/21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4301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FE2350-F2DF-964B-A38F-A60565610F0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1376073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7236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4439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reiterate our three key takeaways from our experimental characterization, we find that </a:t>
            </a:r>
          </a:p>
          <a:p>
            <a:endParaRPr lang="en-US" dirty="0"/>
          </a:p>
          <a:p>
            <a:r>
              <a:rPr lang="en-US" dirty="0"/>
              <a:t>[CLICK] First, chips of newer DRAM technology nodes are more vulnerable to </a:t>
            </a:r>
            <a:r>
              <a:rPr lang="en-US" dirty="0" err="1"/>
              <a:t>RowHammer</a:t>
            </a:r>
            <a:endParaRPr lang="en-US" dirty="0"/>
          </a:p>
          <a:p>
            <a:endParaRPr lang="en-US" dirty="0"/>
          </a:p>
          <a:p>
            <a:r>
              <a:rPr lang="en-US" dirty="0"/>
              <a:t>[CLICK] Second,  there are chips today whose weakest cells fail after only 4800 hammers </a:t>
            </a:r>
          </a:p>
          <a:p>
            <a:endParaRPr lang="en-US" dirty="0"/>
          </a:p>
          <a:p>
            <a:r>
              <a:rPr lang="en-US" dirty="0"/>
              <a:t>[CLICK] Third, chips of newer DRAM technology nodes can exhibit </a:t>
            </a:r>
            <a:r>
              <a:rPr lang="en-US" dirty="0" err="1"/>
              <a:t>RowHammer</a:t>
            </a:r>
            <a:r>
              <a:rPr lang="en-US" dirty="0"/>
              <a:t> bit flips in more rows and farther away from the victim row</a:t>
            </a:r>
          </a:p>
          <a:p>
            <a:endParaRPr lang="en-US" dirty="0"/>
          </a:p>
          <a:p>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112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5512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737920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5506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6495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1352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1726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2</a:t>
            </a:fld>
            <a:endParaRPr lang="en-US"/>
          </a:p>
        </p:txBody>
      </p:sp>
    </p:spTree>
    <p:extLst>
      <p:ext uri="{BB962C8B-B14F-4D97-AF65-F5344CB8AC3E}">
        <p14:creationId xmlns:p14="http://schemas.microsoft.com/office/powerpoint/2010/main" val="1536357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45168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6209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1949107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494306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693684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993820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40053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29804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129577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422628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9535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165225" y="676275"/>
            <a:ext cx="4713288" cy="3533775"/>
          </a:xfrm>
          <a:ln/>
        </p:spPr>
      </p:sp>
      <p:sp>
        <p:nvSpPr>
          <p:cNvPr id="27651" name="Rectangle 3"/>
          <p:cNvSpPr>
            <a:spLocks noGrp="1" noChangeArrowheads="1"/>
          </p:cNvSpPr>
          <p:nvPr>
            <p:ph type="body" idx="1"/>
          </p:nvPr>
        </p:nvSpPr>
        <p:spPr>
          <a:xfrm>
            <a:off x="897994" y="4434208"/>
            <a:ext cx="5166647" cy="4135091"/>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Professor Mutlu</a:t>
            </a:r>
            <a:r>
              <a:rPr lang="ja-JP" altLang="en-US" dirty="0"/>
              <a:t>’</a:t>
            </a:r>
            <a:r>
              <a:rPr lang="en-US" dirty="0"/>
              <a:t>s research focus is all aspects of computer</a:t>
            </a:r>
            <a:r>
              <a:rPr lang="en-US" baseline="0" dirty="0"/>
              <a:t> </a:t>
            </a:r>
            <a:r>
              <a:rPr lang="en-US" dirty="0"/>
              <a:t>architecture, HW/SW interaction</a:t>
            </a:r>
            <a:r>
              <a:rPr lang="en-US" baseline="0" dirty="0"/>
              <a:t> and bioinformatics</a:t>
            </a:r>
            <a:r>
              <a:rPr lang="en-US" dirty="0"/>
              <a:t>. </a:t>
            </a:r>
          </a:p>
          <a:p>
            <a:endParaRPr lang="en-US" dirty="0"/>
          </a:p>
          <a:p>
            <a:r>
              <a:rPr lang="en-US" dirty="0"/>
              <a:t>He is looking for students to perform research</a:t>
            </a:r>
            <a:r>
              <a:rPr lang="en-US" baseline="0" dirty="0"/>
              <a:t> in these areas.</a:t>
            </a:r>
            <a:endParaRPr lang="en-US" dirty="0"/>
          </a:p>
          <a:p>
            <a:endParaRPr lang="en-US" dirty="0"/>
          </a:p>
          <a:p>
            <a:r>
              <a:rPr lang="en-US" dirty="0"/>
              <a:t>He and his group, SAFARI,</a:t>
            </a:r>
            <a:r>
              <a:rPr lang="en-US" baseline="0" dirty="0"/>
              <a:t> solve fundamental problems spanning:</a:t>
            </a:r>
          </a:p>
          <a:p>
            <a:endParaRPr lang="en-US" dirty="0"/>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Memory, memory, memory, storage, interconnects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Parallel architectures, heterogeneous architectures, GP-GPUs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System/architecture interaction, new execution models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Energy efficiency, fault tolerance, hardware security </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Genome sequence analysis and assembly</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pPr defTabSz="931774" fontAlgn="base">
              <a:spcBef>
                <a:spcPct val="0"/>
              </a:spcBef>
              <a:spcAft>
                <a:spcPct val="0"/>
              </a:spcAft>
            </a:pPr>
            <a:r>
              <a:rPr lang="en-US" dirty="0">
                <a:solidFill>
                  <a:srgbClr val="3333CC"/>
                </a:solidFill>
                <a:latin typeface="Arial Narrow" charset="0"/>
                <a:ea typeface="ＭＳ Ｐゴシック" charset="0"/>
                <a:cs typeface="Arial" charset="0"/>
              </a:rPr>
              <a:t>His group does broad research spanning systems to logic with architecture at center</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endParaRPr lang="en-US" dirty="0"/>
          </a:p>
        </p:txBody>
      </p:sp>
    </p:spTree>
    <p:extLst>
      <p:ext uri="{BB962C8B-B14F-4D97-AF65-F5344CB8AC3E}">
        <p14:creationId xmlns:p14="http://schemas.microsoft.com/office/powerpoint/2010/main" val="37965238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244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7113939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As we have shown earlier, either across</a:t>
            </a:r>
            <a:r>
              <a:rPr lang="en-US" baseline="0" dirty="0"/>
              <a:t> or within </a:t>
            </a:r>
            <a:r>
              <a:rPr lang="en-US" dirty="0"/>
              <a:t>applications, our characterization can identify data that are vulnerable to memory errors and data that are tolerant to memory errors.</a:t>
            </a:r>
          </a:p>
          <a:p>
            <a:pPr marL="174708" indent="-174708">
              <a:buFontTx/>
              <a:buChar char="-"/>
            </a:pPr>
            <a:r>
              <a:rPr lang="en-US" dirty="0"/>
              <a:t>To exploit this observation, we would like to map these different data onto different memory modules according to their memory error tolerance.</a:t>
            </a:r>
          </a:p>
          <a:p>
            <a:pPr marL="174708" indent="-174708">
              <a:buFontTx/>
              <a:buChar char="-"/>
            </a:pPr>
            <a:r>
              <a:rPr lang="en-US" dirty="0"/>
              <a:t>As an example here, we map vulnerable data to reliable memory to improve reliability, and map tolerant data to low-cost less-reliable memory </a:t>
            </a:r>
            <a:r>
              <a:rPr lang="en-US" baseline="0" dirty="0"/>
              <a:t>to </a:t>
            </a:r>
            <a:r>
              <a:rPr lang="en-US" dirty="0"/>
              <a:t>exploit its tolerance and lower the cost. We call this mechanism heterogeneous-reliability memory, HRM.</a:t>
            </a:r>
          </a:p>
          <a:p>
            <a:pPr marL="174708" indent="-174708">
              <a:buFontTx/>
              <a:buChar char="-"/>
            </a:pPr>
            <a:r>
              <a:rPr lang="en-US" dirty="0"/>
              <a:t>Reliable</a:t>
            </a:r>
            <a:r>
              <a:rPr lang="en-US" baseline="0" dirty="0"/>
              <a:t> memory consists of … Low cost memory consists of …</a:t>
            </a:r>
            <a:endParaRPr lang="en-US" dirty="0"/>
          </a:p>
          <a:p>
            <a:pPr marL="174708" indent="-174708">
              <a:buFontTx/>
              <a:buChar char="-"/>
            </a:pPr>
            <a:r>
              <a:rPr lang="en-US" dirty="0"/>
              <a:t>As we will show later, HRM allows us to use weaker error protection in memory, and enables the use of less-tested memory chips to lower the cost of the memory system, while still achieving reasonable single-server reliability target.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199FA-7989-4A25-927C-BEF5C8B584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24756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Now</a:t>
            </a:r>
            <a:r>
              <a:rPr lang="en-US" baseline="0" dirty="0"/>
              <a:t> we have described the key idea </a:t>
            </a:r>
            <a:r>
              <a:rPr lang="en-US" dirty="0"/>
              <a:t>of HRM and </a:t>
            </a:r>
            <a:r>
              <a:rPr lang="en-US" dirty="0" err="1"/>
              <a:t>Par+R</a:t>
            </a:r>
            <a:r>
              <a:rPr lang="en-US" baseline="0" dirty="0"/>
              <a:t>, let’s look at our mechanism to put them together.</a:t>
            </a:r>
          </a:p>
          <a:p>
            <a:pPr marL="171450" indent="-171450">
              <a:buFontTx/>
              <a:buChar char="-"/>
            </a:pPr>
            <a:r>
              <a:rPr lang="en-US" baseline="0" dirty="0"/>
              <a:t>First, we characterize and classify application data in terms of their memory error tolerance, rank them from vulnerable to tolerant.</a:t>
            </a:r>
          </a:p>
          <a:p>
            <a:pPr marL="171450" indent="-171450">
              <a:buFontTx/>
              <a:buChar char="-"/>
            </a:pPr>
            <a:r>
              <a:rPr lang="en-US" dirty="0"/>
              <a:t>Then, we</a:t>
            </a:r>
            <a:r>
              <a:rPr lang="en-US" baseline="0" dirty="0"/>
              <a:t> map application data to HRM according to their error tolerance. As an example here, vulnerable data is mapped to reliable memory, tolerable data is mapped to low-cost memory, and recoverable data</a:t>
            </a:r>
            <a:r>
              <a:rPr lang="en-US" dirty="0"/>
              <a:t> </a:t>
            </a:r>
            <a:r>
              <a:rPr lang="en-US" baseline="0" dirty="0"/>
              <a:t>is mapped to </a:t>
            </a:r>
            <a:r>
              <a:rPr lang="en-US" dirty="0"/>
              <a:t>parity </a:t>
            </a:r>
            <a:r>
              <a:rPr lang="en-US" baseline="0" dirty="0"/>
              <a:t>memory with </a:t>
            </a:r>
            <a:r>
              <a:rPr lang="en-US" baseline="0" dirty="0" err="1"/>
              <a:t>Par+R</a:t>
            </a:r>
            <a:r>
              <a:rPr lang="en-US"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199FA-7989-4A25-927C-BEF5C8B584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8672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64ef98b623_2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64ef98b623_2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contrast, using a DRAM chip partitioned into four voltage domains can use a many-to-four DNN to DRAM mapping, using four different voltage values with error rates indicated by the yellow, red, green, and blue lines</a:t>
            </a:r>
            <a:endParaRPr/>
          </a:p>
        </p:txBody>
      </p:sp>
    </p:spTree>
    <p:extLst>
      <p:ext uri="{BB962C8B-B14F-4D97-AF65-F5344CB8AC3E}">
        <p14:creationId xmlns:p14="http://schemas.microsoft.com/office/powerpoint/2010/main" val="1061999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3206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6047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7803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2041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131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854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5.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6.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1.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77.xml"/></Relationships>
</file>

<file path=ppt/slideLayouts/_rels/slideLayout8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7.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8/10/21</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8/10/21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8/10/21</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8/10/21</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8/10/21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8/10/21</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8/10/21</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8/10/21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8/10/21</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8/10/21</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8/10/21</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8/10/21</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2021. 8. 10.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2021. 8. 10.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2021. 8. 10.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2021. 8. 10.</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2021. 8. 10.</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2021. 8. 10.</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2021. 8. 10.</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8/10/21</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8/10/21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8/10/21</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8/10/21</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8/10/21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8/10/21</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8/10/21</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8/10/21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8/10/21</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8/10/21</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8/10/21</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8/10/21</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8/10/21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8/10/21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8/10/21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8/10/21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8/10/21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8/10/21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8/10/21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8/10/21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8/10/21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8/10/21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8/10/21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86678B-5A7A-4B90-B104-08D81DE501A8}" type="datetime1">
              <a:rPr lang="en-US" smtClean="0">
                <a:solidFill>
                  <a:prstClr val="black">
                    <a:tint val="75000"/>
                  </a:prstClr>
                </a:solidFill>
              </a:rPr>
              <a:pPr/>
              <a:t>8/10/21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23445"/>
          </a:xfrm>
        </p:spPr>
        <p:txBody>
          <a:bodyPr>
            <a:normAutofit/>
          </a:bodyPr>
          <a:lstStyle>
            <a:lvl1pPr>
              <a:defRPr sz="3600" b="1">
                <a:solidFill>
                  <a:schemeClr val="accent5">
                    <a:lumMod val="50000"/>
                  </a:schemeClr>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210491"/>
            <a:ext cx="7886700" cy="496647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58419-6133-49E9-B2AC-5BC3AB74657C}" type="datetime1">
              <a:rPr lang="en-US" smtClean="0">
                <a:solidFill>
                  <a:prstClr val="black">
                    <a:tint val="75000"/>
                  </a:prstClr>
                </a:solidFill>
              </a:rPr>
              <a:pPr/>
              <a:t>8/10/21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Gill Sans MT" panose="020B05020201040202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0A1266-C3DB-42D6-86AE-14035E33A8BD}" type="datetime1">
              <a:rPr lang="en-US" smtClean="0">
                <a:solidFill>
                  <a:prstClr val="black">
                    <a:tint val="75000"/>
                  </a:prstClr>
                </a:solidFill>
              </a:rPr>
              <a:pPr/>
              <a:t>8/10/21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00D769-23A8-4C3A-A7DA-3008081AC88D}" type="datetime1">
              <a:rPr lang="en-US" smtClean="0">
                <a:solidFill>
                  <a:prstClr val="black">
                    <a:tint val="75000"/>
                  </a:prstClr>
                </a:solidFill>
              </a:rPr>
              <a:pPr/>
              <a:t>8/10/21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8A3600-220B-4590-B408-BA8ECB6E25BB}" type="datetime1">
              <a:rPr lang="en-US" smtClean="0">
                <a:solidFill>
                  <a:prstClr val="black">
                    <a:tint val="75000"/>
                  </a:prstClr>
                </a:solidFill>
              </a:rPr>
              <a:pPr/>
              <a:t>8/10/21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CEDA88-5A0B-4296-ADE5-A67D092B0EAE}" type="datetime1">
              <a:rPr lang="en-US" smtClean="0">
                <a:solidFill>
                  <a:prstClr val="black">
                    <a:tint val="75000"/>
                  </a:prstClr>
                </a:solidFill>
              </a:rPr>
              <a:pPr/>
              <a:t>8/10/21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4AAEB-00FA-49C4-903C-825242744E6F}" type="datetime1">
              <a:rPr lang="en-US" smtClean="0">
                <a:solidFill>
                  <a:prstClr val="black">
                    <a:tint val="75000"/>
                  </a:prstClr>
                </a:solidFill>
              </a:rPr>
              <a:pPr/>
              <a:t>8/10/21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3D5CC0-D307-42C4-8DD8-A1304BC2F6A7}" type="datetime1">
              <a:rPr lang="en-US" smtClean="0">
                <a:solidFill>
                  <a:prstClr val="black">
                    <a:tint val="75000"/>
                  </a:prstClr>
                </a:solidFill>
              </a:rPr>
              <a:pPr/>
              <a:t>8/10/21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97031-1807-44C6-9E33-9D4219CB35E4}" type="datetime1">
              <a:rPr lang="en-US" smtClean="0">
                <a:solidFill>
                  <a:prstClr val="black">
                    <a:tint val="75000"/>
                  </a:prstClr>
                </a:solidFill>
              </a:rPr>
              <a:pPr/>
              <a:t>8/10/21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70DDE-3A47-4319-8657-B02B4FE328D8}" type="datetime1">
              <a:rPr lang="en-US" smtClean="0">
                <a:solidFill>
                  <a:prstClr val="black">
                    <a:tint val="75000"/>
                  </a:prstClr>
                </a:solidFill>
              </a:rPr>
              <a:pPr/>
              <a:t>8/10/21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01CC4-A03E-4285-8700-BD0558A54FBC}" type="datetime1">
              <a:rPr lang="en-US" smtClean="0">
                <a:solidFill>
                  <a:prstClr val="black">
                    <a:tint val="75000"/>
                  </a:prstClr>
                </a:solidFill>
              </a:rPr>
              <a:pPr/>
              <a:t>8/10/21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ext uri="{BB962C8B-B14F-4D97-AF65-F5344CB8AC3E}">
        <p14:creationId xmlns:p14="http://schemas.microsoft.com/office/powerpoint/2010/main" val="3087076613"/>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ext uri="{BB962C8B-B14F-4D97-AF65-F5344CB8AC3E}">
        <p14:creationId xmlns:p14="http://schemas.microsoft.com/office/powerpoint/2010/main" val="3810149434"/>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ext uri="{BB962C8B-B14F-4D97-AF65-F5344CB8AC3E}">
        <p14:creationId xmlns:p14="http://schemas.microsoft.com/office/powerpoint/2010/main" val="2083475498"/>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ext uri="{BB962C8B-B14F-4D97-AF65-F5344CB8AC3E}">
        <p14:creationId xmlns:p14="http://schemas.microsoft.com/office/powerpoint/2010/main" val="3417448"/>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ext uri="{BB962C8B-B14F-4D97-AF65-F5344CB8AC3E}">
        <p14:creationId xmlns:p14="http://schemas.microsoft.com/office/powerpoint/2010/main" val="3093445701"/>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ext uri="{BB962C8B-B14F-4D97-AF65-F5344CB8AC3E}">
        <p14:creationId xmlns:p14="http://schemas.microsoft.com/office/powerpoint/2010/main" val="2752119605"/>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ext uri="{BB962C8B-B14F-4D97-AF65-F5344CB8AC3E}">
        <p14:creationId xmlns:p14="http://schemas.microsoft.com/office/powerpoint/2010/main" val="3273736856"/>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ext uri="{BB962C8B-B14F-4D97-AF65-F5344CB8AC3E}">
        <p14:creationId xmlns:p14="http://schemas.microsoft.com/office/powerpoint/2010/main" val="180745008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ext uri="{BB962C8B-B14F-4D97-AF65-F5344CB8AC3E}">
        <p14:creationId xmlns:p14="http://schemas.microsoft.com/office/powerpoint/2010/main" val="3761828218"/>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ext uri="{BB962C8B-B14F-4D97-AF65-F5344CB8AC3E}">
        <p14:creationId xmlns:p14="http://schemas.microsoft.com/office/powerpoint/2010/main" val="880693441"/>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ext uri="{BB962C8B-B14F-4D97-AF65-F5344CB8AC3E}">
        <p14:creationId xmlns:p14="http://schemas.microsoft.com/office/powerpoint/2010/main" val="2831490560"/>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ext uri="{BB962C8B-B14F-4D97-AF65-F5344CB8AC3E}">
        <p14:creationId xmlns:p14="http://schemas.microsoft.com/office/powerpoint/2010/main" val="166955143"/>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8/10/21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8055528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8/10/21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51146983"/>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8/10/21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7041705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8/10/21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40288607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8/10/21</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182953428"/>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8/10/21</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91796746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8/10/21</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453508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8/10/21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6666942"/>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8/10/21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50669682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8/10/21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81443963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8/10/21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569929455"/>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8/10/21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2201212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8/10/21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097427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8/10/21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39459670"/>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8/10/21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586836580"/>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8/10/21</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38937078"/>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8/10/21</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2624815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8/10/21</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957706365"/>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8/10/21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6082106"/>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8/10/21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12540118"/>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8/10/21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30564821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8/10/21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726393183"/>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4043721932"/>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165626076"/>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2847917747"/>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759301775"/>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2982690492"/>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379072469"/>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4021952159"/>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225311148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1922563859"/>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457244716"/>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3159951418"/>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3501174241"/>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2658042"/>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775802"/>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966446"/>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931253"/>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73481"/>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12012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8014594"/>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802520"/>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4679863"/>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54041"/>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3516007"/>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80714961"/>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849193371"/>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89501526"/>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46749651"/>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060765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66817788"/>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203430946"/>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621467233"/>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8646969"/>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78319528"/>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740107998"/>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795907748"/>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0732605"/>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5015029"/>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98103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cstate="screen">
            <a:extLst>
              <a:ext uri="{28A0092B-C50C-407E-A947-70E740481C1C}">
                <a14:useLocalDpi xmlns:a14="http://schemas.microsoft.com/office/drawing/2010/main"/>
              </a:ext>
            </a:extLst>
          </a:blip>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cstate="screen">
            <a:lum bright="-8000"/>
            <a:extLst>
              <a:ext uri="{28A0092B-C50C-407E-A947-70E740481C1C}">
                <a14:useLocalDpi xmlns:a14="http://schemas.microsoft.com/office/drawing/2010/main"/>
              </a:ext>
            </a:extLst>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7690679"/>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2297728"/>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2848735"/>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0509781"/>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5865026"/>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24540"/>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601080"/>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048029"/>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2513139621"/>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61141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683005"/>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91947"/>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846919"/>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541919"/>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768868"/>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81794"/>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540252"/>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510753"/>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388659"/>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96184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937757"/>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1889456"/>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6784263"/>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137394"/>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7434173"/>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0469503"/>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4542624"/>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8563842"/>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4580434"/>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604124"/>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1290896"/>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7256847"/>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021770"/>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203353"/>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881052"/>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8093815"/>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366137"/>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9387529"/>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807467"/>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723211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5917201"/>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576942"/>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375152"/>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697546"/>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563949"/>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968767"/>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010157"/>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0068310"/>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751675"/>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72141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0145277"/>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3586944"/>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6344101"/>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4338968"/>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1532664424"/>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1013330960"/>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780721335"/>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2994295624"/>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229640177"/>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388394202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3374944274"/>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847208058"/>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3856979627"/>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557915780"/>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2231705550"/>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489979743"/>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7269631"/>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74391"/>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482950"/>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484604"/>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05679"/>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105328"/>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4969480"/>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185131"/>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230101"/>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35113"/>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070776"/>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3503890"/>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647218"/>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639769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1724017"/>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423395"/>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8492406"/>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8364639"/>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2089538"/>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1450286"/>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5437046"/>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5617253"/>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988477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ext uri="{BB962C8B-B14F-4D97-AF65-F5344CB8AC3E}">
        <p14:creationId xmlns:p14="http://schemas.microsoft.com/office/powerpoint/2010/main" val="284184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ext uri="{BB962C8B-B14F-4D97-AF65-F5344CB8AC3E}">
        <p14:creationId xmlns:p14="http://schemas.microsoft.com/office/powerpoint/2010/main" val="3266254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ext uri="{BB962C8B-B14F-4D97-AF65-F5344CB8AC3E}">
        <p14:creationId xmlns:p14="http://schemas.microsoft.com/office/powerpoint/2010/main" val="743503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ext uri="{BB962C8B-B14F-4D97-AF65-F5344CB8AC3E}">
        <p14:creationId xmlns:p14="http://schemas.microsoft.com/office/powerpoint/2010/main" val="1214489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ext uri="{BB962C8B-B14F-4D97-AF65-F5344CB8AC3E}">
        <p14:creationId xmlns:p14="http://schemas.microsoft.com/office/powerpoint/2010/main" val="1211867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ext uri="{BB962C8B-B14F-4D97-AF65-F5344CB8AC3E}">
        <p14:creationId xmlns:p14="http://schemas.microsoft.com/office/powerpoint/2010/main" val="3532761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ext uri="{BB962C8B-B14F-4D97-AF65-F5344CB8AC3E}">
        <p14:creationId xmlns:p14="http://schemas.microsoft.com/office/powerpoint/2010/main" val="3274990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ext uri="{BB962C8B-B14F-4D97-AF65-F5344CB8AC3E}">
        <p14:creationId xmlns:p14="http://schemas.microsoft.com/office/powerpoint/2010/main" val="1535228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ext uri="{BB962C8B-B14F-4D97-AF65-F5344CB8AC3E}">
        <p14:creationId xmlns:p14="http://schemas.microsoft.com/office/powerpoint/2010/main" val="21438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ext uri="{BB962C8B-B14F-4D97-AF65-F5344CB8AC3E}">
        <p14:creationId xmlns:p14="http://schemas.microsoft.com/office/powerpoint/2010/main" val="3943938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25676"/>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090546"/>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100005"/>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56819"/>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412476"/>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089379"/>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081763"/>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603731"/>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735776"/>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6877"/>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33359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804900"/>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67627032"/>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867705307"/>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09213287"/>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04551678"/>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2114607"/>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396304225"/>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86446272"/>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147850429"/>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2782714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2603565"/>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41652260"/>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0238494"/>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7273774"/>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1525032"/>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407841"/>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8197304"/>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5844893"/>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6572785"/>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2490012"/>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4392628"/>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3930839"/>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634247"/>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3547196"/>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537139"/>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076267"/>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316184"/>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361187"/>
      </p:ext>
    </p:extLst>
  </p:cSld>
  <p:clrMapOvr>
    <a:masterClrMapping/>
  </p:clrMapOvr>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929227"/>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19400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794084"/>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503525"/>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9029388"/>
      </p:ext>
    </p:extLst>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7053703"/>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183286"/>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651554"/>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5"/>
            <a:ext cx="8987623"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5"/>
            <a:ext cx="8987623" cy="5318753"/>
          </a:xfrm>
          <a:prstGeom prst="rect">
            <a:avLst/>
          </a:prstGeom>
        </p:spPr>
        <p:txBody>
          <a:bodyPr/>
          <a:lstStyle>
            <a:lvl1pPr>
              <a:defRPr sz="3600">
                <a:latin typeface="Cambria" panose="02040503050406030204" pitchFamily="18" charset="0"/>
              </a:defRPr>
            </a:lvl1pPr>
            <a:lvl2pPr marL="685783" indent="-228594">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3"/>
          </a:xfrm>
          <a:prstGeom prst="rect">
            <a:avLst/>
          </a:prstGeom>
        </p:spPr>
      </p:pic>
    </p:spTree>
    <p:extLst>
      <p:ext uri="{BB962C8B-B14F-4D97-AF65-F5344CB8AC3E}">
        <p14:creationId xmlns:p14="http://schemas.microsoft.com/office/powerpoint/2010/main" val="408745664"/>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11090338"/>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75870631"/>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DEBDFEA4-C20F-104A-BC27-408CBECDF119}" type="slidenum">
              <a:rPr lang="en-US" altLang="en-US"/>
              <a:pPr>
                <a:defRPr/>
              </a:pPr>
              <a:t>‹#›</a:t>
            </a:fld>
            <a:endParaRPr lang="en-US" altLang="en-US"/>
          </a:p>
        </p:txBody>
      </p:sp>
    </p:spTree>
    <p:extLst>
      <p:ext uri="{BB962C8B-B14F-4D97-AF65-F5344CB8AC3E}">
        <p14:creationId xmlns:p14="http://schemas.microsoft.com/office/powerpoint/2010/main" val="366986159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85EC0B31-7E1A-5D4D-983E-2275653A8B31}" type="slidenum">
              <a:rPr lang="en-US" altLang="en-US"/>
              <a:pPr>
                <a:defRPr/>
              </a:pPr>
              <a:t>‹#›</a:t>
            </a:fld>
            <a:endParaRPr lang="en-US" altLang="en-US"/>
          </a:p>
        </p:txBody>
      </p:sp>
    </p:spTree>
    <p:extLst>
      <p:ext uri="{BB962C8B-B14F-4D97-AF65-F5344CB8AC3E}">
        <p14:creationId xmlns:p14="http://schemas.microsoft.com/office/powerpoint/2010/main" val="134450037"/>
      </p:ext>
    </p:extLst>
  </p:cSld>
  <p:clrMapOvr>
    <a:masterClrMapping/>
  </p:clrMapOvr>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0BEF943-F4A0-4D46-B4C9-58E9F66D0EF1}" type="slidenum">
              <a:rPr lang="en-US" altLang="en-US"/>
              <a:pPr>
                <a:defRPr/>
              </a:pPr>
              <a:t>‹#›</a:t>
            </a:fld>
            <a:endParaRPr lang="en-US" altLang="en-US"/>
          </a:p>
        </p:txBody>
      </p:sp>
    </p:spTree>
    <p:extLst>
      <p:ext uri="{BB962C8B-B14F-4D97-AF65-F5344CB8AC3E}">
        <p14:creationId xmlns:p14="http://schemas.microsoft.com/office/powerpoint/2010/main" val="1064580612"/>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4475E6A-3752-FC41-B8A3-75D7F64530DA}" type="slidenum">
              <a:rPr lang="en-US" altLang="en-US"/>
              <a:pPr>
                <a:defRPr/>
              </a:pPr>
              <a:t>‹#›</a:t>
            </a:fld>
            <a:endParaRPr lang="en-US" altLang="en-US"/>
          </a:p>
        </p:txBody>
      </p:sp>
    </p:spTree>
    <p:extLst>
      <p:ext uri="{BB962C8B-B14F-4D97-AF65-F5344CB8AC3E}">
        <p14:creationId xmlns:p14="http://schemas.microsoft.com/office/powerpoint/2010/main" val="3360622150"/>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5D7E345-B863-7F48-B37E-C4D1A0E761A7}" type="slidenum">
              <a:rPr lang="en-US" altLang="en-US"/>
              <a:pPr>
                <a:defRPr/>
              </a:pPr>
              <a:t>‹#›</a:t>
            </a:fld>
            <a:endParaRPr lang="en-US" altLang="en-US"/>
          </a:p>
        </p:txBody>
      </p:sp>
    </p:spTree>
    <p:extLst>
      <p:ext uri="{BB962C8B-B14F-4D97-AF65-F5344CB8AC3E}">
        <p14:creationId xmlns:p14="http://schemas.microsoft.com/office/powerpoint/2010/main" val="3825790000"/>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DAD7548-FD3A-9B40-80D2-DE711E168A26}" type="slidenum">
              <a:rPr lang="en-US" altLang="en-US"/>
              <a:pPr>
                <a:defRPr/>
              </a:pPr>
              <a:t>‹#›</a:t>
            </a:fld>
            <a:endParaRPr lang="en-US" altLang="en-US"/>
          </a:p>
        </p:txBody>
      </p:sp>
    </p:spTree>
    <p:extLst>
      <p:ext uri="{BB962C8B-B14F-4D97-AF65-F5344CB8AC3E}">
        <p14:creationId xmlns:p14="http://schemas.microsoft.com/office/powerpoint/2010/main" val="3839668887"/>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08DCDF4F-585B-6D4F-A4CB-C67AB7D5B765}" type="slidenum">
              <a:rPr lang="en-US" altLang="en-US"/>
              <a:pPr>
                <a:defRPr/>
              </a:pPr>
              <a:t>‹#›</a:t>
            </a:fld>
            <a:endParaRPr lang="en-US" altLang="en-US"/>
          </a:p>
        </p:txBody>
      </p:sp>
    </p:spTree>
    <p:extLst>
      <p:ext uri="{BB962C8B-B14F-4D97-AF65-F5344CB8AC3E}">
        <p14:creationId xmlns:p14="http://schemas.microsoft.com/office/powerpoint/2010/main" val="378820143"/>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0FC4979-FCD7-694E-8B26-68BFE56F7694}" type="slidenum">
              <a:rPr lang="en-US" altLang="en-US"/>
              <a:pPr>
                <a:defRPr/>
              </a:pPr>
              <a:t>‹#›</a:t>
            </a:fld>
            <a:endParaRPr lang="en-US" altLang="en-US"/>
          </a:p>
        </p:txBody>
      </p:sp>
    </p:spTree>
    <p:extLst>
      <p:ext uri="{BB962C8B-B14F-4D97-AF65-F5344CB8AC3E}">
        <p14:creationId xmlns:p14="http://schemas.microsoft.com/office/powerpoint/2010/main" val="3828807734"/>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CF8051ED-7F0F-1747-91E3-F6CFAF063EC3}" type="slidenum">
              <a:rPr lang="en-US" altLang="en-US"/>
              <a:pPr>
                <a:defRPr/>
              </a:pPr>
              <a:t>‹#›</a:t>
            </a:fld>
            <a:endParaRPr lang="en-US" altLang="en-US"/>
          </a:p>
        </p:txBody>
      </p:sp>
    </p:spTree>
    <p:extLst>
      <p:ext uri="{BB962C8B-B14F-4D97-AF65-F5344CB8AC3E}">
        <p14:creationId xmlns:p14="http://schemas.microsoft.com/office/powerpoint/2010/main" val="3815451285"/>
      </p:ext>
    </p:extLst>
  </p:cSld>
  <p:clrMapOvr>
    <a:masterClrMapping/>
  </p:clrMapOvr>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F10535E-D52C-7148-ABB0-7547E77158BC}" type="slidenum">
              <a:rPr lang="en-US" altLang="en-US"/>
              <a:pPr>
                <a:defRPr/>
              </a:pPr>
              <a:t>‹#›</a:t>
            </a:fld>
            <a:endParaRPr lang="en-US" altLang="en-US"/>
          </a:p>
        </p:txBody>
      </p:sp>
    </p:spTree>
    <p:extLst>
      <p:ext uri="{BB962C8B-B14F-4D97-AF65-F5344CB8AC3E}">
        <p14:creationId xmlns:p14="http://schemas.microsoft.com/office/powerpoint/2010/main" val="2917025023"/>
      </p:ext>
    </p:extLst>
  </p:cSld>
  <p:clrMapOvr>
    <a:masterClrMapping/>
  </p:clrMapOvr>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37D0A7A-F6FB-1F48-9A4B-A6A40DC9AC24}" type="slidenum">
              <a:rPr lang="en-US" altLang="en-US"/>
              <a:pPr>
                <a:defRPr/>
              </a:pPr>
              <a:t>‹#›</a:t>
            </a:fld>
            <a:endParaRPr lang="en-US" altLang="en-US"/>
          </a:p>
        </p:txBody>
      </p:sp>
    </p:spTree>
    <p:extLst>
      <p:ext uri="{BB962C8B-B14F-4D97-AF65-F5344CB8AC3E}">
        <p14:creationId xmlns:p14="http://schemas.microsoft.com/office/powerpoint/2010/main" val="1321780326"/>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F40AFC27-E9C2-A540-A3C4-249358E56051}" type="slidenum">
              <a:rPr lang="en-US" altLang="en-US"/>
              <a:pPr>
                <a:defRPr/>
              </a:pPr>
              <a:t>‹#›</a:t>
            </a:fld>
            <a:endParaRPr lang="en-US" altLang="en-US"/>
          </a:p>
        </p:txBody>
      </p:sp>
    </p:spTree>
    <p:extLst>
      <p:ext uri="{BB962C8B-B14F-4D97-AF65-F5344CB8AC3E}">
        <p14:creationId xmlns:p14="http://schemas.microsoft.com/office/powerpoint/2010/main" val="1439888438"/>
      </p:ext>
    </p:extLst>
  </p:cSld>
  <p:clrMapOvr>
    <a:masterClrMapping/>
  </p:clrMapOvr>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F95B04E4-937C-664F-B51F-D8C30ABD33B0}"/>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48FE1C4B-D953-0249-AAC5-1CEBC09BA0D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6CEAA0A5-E9E4-5140-BD46-DA6256C8BD9D}"/>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D19D6D91-79A7-6D42-B64F-582CA85CF65A}"/>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FA33B19D-FBD6-3545-A911-696365B2674E}"/>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E3F69791-C3A5-1144-92B1-333CF796E52A}"/>
              </a:ext>
            </a:extLst>
          </p:cNvPr>
          <p:cNvSpPr>
            <a:spLocks noGrp="1" noChangeArrowheads="1"/>
          </p:cNvSpPr>
          <p:nvPr>
            <p:ph type="sldNum" sz="quarter" idx="12"/>
          </p:nvPr>
        </p:nvSpPr>
        <p:spPr/>
        <p:txBody>
          <a:bodyPr/>
          <a:lstStyle>
            <a:lvl1pPr>
              <a:defRPr sz="1200" smtClean="0"/>
            </a:lvl1pPr>
          </a:lstStyle>
          <a:p>
            <a:pPr>
              <a:defRPr/>
            </a:pPr>
            <a:fld id="{3B3FDAE8-A59F-B84A-B845-84C535A39ED0}" type="slidenum">
              <a:rPr lang="en-US" altLang="en-US"/>
              <a:pPr>
                <a:defRPr/>
              </a:pPr>
              <a:t>‹#›</a:t>
            </a:fld>
            <a:endParaRPr lang="en-US" altLang="en-US"/>
          </a:p>
        </p:txBody>
      </p:sp>
    </p:spTree>
    <p:extLst>
      <p:ext uri="{BB962C8B-B14F-4D97-AF65-F5344CB8AC3E}">
        <p14:creationId xmlns:p14="http://schemas.microsoft.com/office/powerpoint/2010/main" val="656669209"/>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73A97B69-F936-9541-A4C0-4803E0D9803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ACF1560-B282-884D-8A11-92C4A17C9387}"/>
              </a:ext>
            </a:extLst>
          </p:cNvPr>
          <p:cNvSpPr>
            <a:spLocks noGrp="1" noChangeArrowheads="1"/>
          </p:cNvSpPr>
          <p:nvPr>
            <p:ph type="sldNum" sz="quarter" idx="11"/>
          </p:nvPr>
        </p:nvSpPr>
        <p:spPr>
          <a:ln/>
        </p:spPr>
        <p:txBody>
          <a:bodyPr/>
          <a:lstStyle>
            <a:lvl1pPr>
              <a:defRPr/>
            </a:lvl1pPr>
          </a:lstStyle>
          <a:p>
            <a:pPr>
              <a:defRPr/>
            </a:pPr>
            <a:fld id="{ABF4462A-42FE-A84B-9002-68A00ADE644F}" type="slidenum">
              <a:rPr lang="en-US" altLang="en-US"/>
              <a:pPr>
                <a:defRPr/>
              </a:pPr>
              <a:t>‹#›</a:t>
            </a:fld>
            <a:endParaRPr lang="en-US" altLang="en-US"/>
          </a:p>
        </p:txBody>
      </p:sp>
    </p:spTree>
    <p:extLst>
      <p:ext uri="{BB962C8B-B14F-4D97-AF65-F5344CB8AC3E}">
        <p14:creationId xmlns:p14="http://schemas.microsoft.com/office/powerpoint/2010/main" val="336813805"/>
      </p:ext>
    </p:extLst>
  </p:cSld>
  <p:clrMapOvr>
    <a:masterClrMapping/>
  </p:clrMapOvr>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F2623055-6F7E-CF4A-ADEE-B8106026EC5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508F7ABC-7804-9A45-8345-A3C1D4AE2951}"/>
              </a:ext>
            </a:extLst>
          </p:cNvPr>
          <p:cNvSpPr>
            <a:spLocks noGrp="1" noChangeArrowheads="1"/>
          </p:cNvSpPr>
          <p:nvPr>
            <p:ph type="sldNum" sz="quarter" idx="11"/>
          </p:nvPr>
        </p:nvSpPr>
        <p:spPr>
          <a:ln/>
        </p:spPr>
        <p:txBody>
          <a:bodyPr/>
          <a:lstStyle>
            <a:lvl1pPr>
              <a:defRPr/>
            </a:lvl1pPr>
          </a:lstStyle>
          <a:p>
            <a:pPr>
              <a:defRPr/>
            </a:pPr>
            <a:fld id="{33CFE70D-E1B6-6444-B39A-56D9F01DCD47}" type="slidenum">
              <a:rPr lang="en-US" altLang="en-US"/>
              <a:pPr>
                <a:defRPr/>
              </a:pPr>
              <a:t>‹#›</a:t>
            </a:fld>
            <a:endParaRPr lang="en-US" altLang="en-US"/>
          </a:p>
        </p:txBody>
      </p:sp>
    </p:spTree>
    <p:extLst>
      <p:ext uri="{BB962C8B-B14F-4D97-AF65-F5344CB8AC3E}">
        <p14:creationId xmlns:p14="http://schemas.microsoft.com/office/powerpoint/2010/main" val="3520389837"/>
      </p:ext>
    </p:extLst>
  </p:cSld>
  <p:clrMapOvr>
    <a:masterClrMapping/>
  </p:clrMapOvr>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371F563C-CD40-A941-946F-51381E41C508}"/>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3913447-512A-8E4A-90A4-7079BD9A51DA}"/>
              </a:ext>
            </a:extLst>
          </p:cNvPr>
          <p:cNvSpPr>
            <a:spLocks noGrp="1" noChangeArrowheads="1"/>
          </p:cNvSpPr>
          <p:nvPr>
            <p:ph type="sldNum" sz="quarter" idx="11"/>
          </p:nvPr>
        </p:nvSpPr>
        <p:spPr>
          <a:ln/>
        </p:spPr>
        <p:txBody>
          <a:bodyPr/>
          <a:lstStyle>
            <a:lvl1pPr>
              <a:defRPr/>
            </a:lvl1pPr>
          </a:lstStyle>
          <a:p>
            <a:pPr>
              <a:defRPr/>
            </a:pPr>
            <a:fld id="{F061E867-9ECF-604D-A3A5-B01890269E4D}" type="slidenum">
              <a:rPr lang="en-US" altLang="en-US"/>
              <a:pPr>
                <a:defRPr/>
              </a:pPr>
              <a:t>‹#›</a:t>
            </a:fld>
            <a:endParaRPr lang="en-US" altLang="en-US"/>
          </a:p>
        </p:txBody>
      </p:sp>
    </p:spTree>
    <p:extLst>
      <p:ext uri="{BB962C8B-B14F-4D97-AF65-F5344CB8AC3E}">
        <p14:creationId xmlns:p14="http://schemas.microsoft.com/office/powerpoint/2010/main" val="3125631256"/>
      </p:ext>
    </p:extLst>
  </p:cSld>
  <p:clrMapOvr>
    <a:masterClrMapping/>
  </p:clrMapOvr>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5F572121-A8E8-2D44-9C8A-867F1E7CF2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375A6BC4-4875-D14C-AD8B-EDD376D8CFAC}"/>
              </a:ext>
            </a:extLst>
          </p:cNvPr>
          <p:cNvSpPr>
            <a:spLocks noGrp="1" noChangeArrowheads="1"/>
          </p:cNvSpPr>
          <p:nvPr>
            <p:ph type="sldNum" sz="quarter" idx="11"/>
          </p:nvPr>
        </p:nvSpPr>
        <p:spPr>
          <a:ln/>
        </p:spPr>
        <p:txBody>
          <a:bodyPr/>
          <a:lstStyle>
            <a:lvl1pPr>
              <a:defRPr/>
            </a:lvl1pPr>
          </a:lstStyle>
          <a:p>
            <a:pPr>
              <a:defRPr/>
            </a:pPr>
            <a:fld id="{6BF9FD31-60B6-C346-9D89-A4089B899D90}" type="slidenum">
              <a:rPr lang="en-US" altLang="en-US"/>
              <a:pPr>
                <a:defRPr/>
              </a:pPr>
              <a:t>‹#›</a:t>
            </a:fld>
            <a:endParaRPr lang="en-US" altLang="en-US"/>
          </a:p>
        </p:txBody>
      </p:sp>
    </p:spTree>
    <p:extLst>
      <p:ext uri="{BB962C8B-B14F-4D97-AF65-F5344CB8AC3E}">
        <p14:creationId xmlns:p14="http://schemas.microsoft.com/office/powerpoint/2010/main" val="3008841999"/>
      </p:ext>
    </p:extLst>
  </p:cSld>
  <p:clrMapOvr>
    <a:masterClrMapping/>
  </p:clrMapOvr>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4209F53-5EDE-1248-9733-CEB7AFA430D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CED11C88-124D-0347-AECA-31127847197C}"/>
              </a:ext>
            </a:extLst>
          </p:cNvPr>
          <p:cNvSpPr>
            <a:spLocks noGrp="1" noChangeArrowheads="1"/>
          </p:cNvSpPr>
          <p:nvPr>
            <p:ph type="sldNum" sz="quarter" idx="11"/>
          </p:nvPr>
        </p:nvSpPr>
        <p:spPr>
          <a:ln/>
        </p:spPr>
        <p:txBody>
          <a:bodyPr/>
          <a:lstStyle>
            <a:lvl1pPr>
              <a:defRPr/>
            </a:lvl1pPr>
          </a:lstStyle>
          <a:p>
            <a:pPr>
              <a:defRPr/>
            </a:pPr>
            <a:fld id="{ABA189F7-876C-7946-AB0D-5451C843C772}" type="slidenum">
              <a:rPr lang="en-US" altLang="en-US"/>
              <a:pPr>
                <a:defRPr/>
              </a:pPr>
              <a:t>‹#›</a:t>
            </a:fld>
            <a:endParaRPr lang="en-US" altLang="en-US"/>
          </a:p>
        </p:txBody>
      </p:sp>
    </p:spTree>
    <p:extLst>
      <p:ext uri="{BB962C8B-B14F-4D97-AF65-F5344CB8AC3E}">
        <p14:creationId xmlns:p14="http://schemas.microsoft.com/office/powerpoint/2010/main" val="2700192181"/>
      </p:ext>
    </p:extLst>
  </p:cSld>
  <p:clrMapOvr>
    <a:masterClrMapping/>
  </p:clrMapOvr>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9347127D-50D6-804E-BBDB-090FFD76C82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34CA717C-BE13-1D47-AAC5-E762962F17AE}"/>
              </a:ext>
            </a:extLst>
          </p:cNvPr>
          <p:cNvSpPr>
            <a:spLocks noGrp="1" noChangeArrowheads="1"/>
          </p:cNvSpPr>
          <p:nvPr>
            <p:ph type="sldNum" sz="quarter" idx="11"/>
          </p:nvPr>
        </p:nvSpPr>
        <p:spPr>
          <a:ln/>
        </p:spPr>
        <p:txBody>
          <a:bodyPr/>
          <a:lstStyle>
            <a:lvl1pPr>
              <a:defRPr/>
            </a:lvl1pPr>
          </a:lstStyle>
          <a:p>
            <a:pPr>
              <a:defRPr/>
            </a:pPr>
            <a:fld id="{AA20B547-CD99-0740-9575-71E48EA0F20D}" type="slidenum">
              <a:rPr lang="en-US" altLang="en-US"/>
              <a:pPr>
                <a:defRPr/>
              </a:pPr>
              <a:t>‹#›</a:t>
            </a:fld>
            <a:endParaRPr lang="en-US" altLang="en-US"/>
          </a:p>
        </p:txBody>
      </p:sp>
    </p:spTree>
    <p:extLst>
      <p:ext uri="{BB962C8B-B14F-4D97-AF65-F5344CB8AC3E}">
        <p14:creationId xmlns:p14="http://schemas.microsoft.com/office/powerpoint/2010/main" val="2363873900"/>
      </p:ext>
    </p:extLst>
  </p:cSld>
  <p:clrMapOvr>
    <a:masterClrMapping/>
  </p:clrMapOv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5A4E499A-3343-9649-900F-C1B6B1CC41A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9BAFF69-6AD8-F144-AFCC-520891BC230A}"/>
              </a:ext>
            </a:extLst>
          </p:cNvPr>
          <p:cNvSpPr>
            <a:spLocks noGrp="1" noChangeArrowheads="1"/>
          </p:cNvSpPr>
          <p:nvPr>
            <p:ph type="sldNum" sz="quarter" idx="11"/>
          </p:nvPr>
        </p:nvSpPr>
        <p:spPr>
          <a:ln/>
        </p:spPr>
        <p:txBody>
          <a:bodyPr/>
          <a:lstStyle>
            <a:lvl1pPr>
              <a:defRPr/>
            </a:lvl1pPr>
          </a:lstStyle>
          <a:p>
            <a:pPr>
              <a:defRPr/>
            </a:pPr>
            <a:fld id="{0EE647DD-C717-6B4E-971B-369A4AC6E6F3}" type="slidenum">
              <a:rPr lang="en-US" altLang="en-US"/>
              <a:pPr>
                <a:defRPr/>
              </a:pPr>
              <a:t>‹#›</a:t>
            </a:fld>
            <a:endParaRPr lang="en-US" altLang="en-US"/>
          </a:p>
        </p:txBody>
      </p:sp>
    </p:spTree>
    <p:extLst>
      <p:ext uri="{BB962C8B-B14F-4D97-AF65-F5344CB8AC3E}">
        <p14:creationId xmlns:p14="http://schemas.microsoft.com/office/powerpoint/2010/main" val="1931207740"/>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E62CFF8-7633-3B4B-A468-F476C6361E3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3917E0F-F572-F344-8271-E7F412A98639}"/>
              </a:ext>
            </a:extLst>
          </p:cNvPr>
          <p:cNvSpPr>
            <a:spLocks noGrp="1" noChangeArrowheads="1"/>
          </p:cNvSpPr>
          <p:nvPr>
            <p:ph type="sldNum" sz="quarter" idx="11"/>
          </p:nvPr>
        </p:nvSpPr>
        <p:spPr>
          <a:ln/>
        </p:spPr>
        <p:txBody>
          <a:bodyPr/>
          <a:lstStyle>
            <a:lvl1pPr>
              <a:defRPr/>
            </a:lvl1pPr>
          </a:lstStyle>
          <a:p>
            <a:pPr>
              <a:defRPr/>
            </a:pPr>
            <a:fld id="{64A61CCF-7B61-6046-A6E3-819C5F7B3F8C}" type="slidenum">
              <a:rPr lang="en-US" altLang="en-US"/>
              <a:pPr>
                <a:defRPr/>
              </a:pPr>
              <a:t>‹#›</a:t>
            </a:fld>
            <a:endParaRPr lang="en-US" altLang="en-US"/>
          </a:p>
        </p:txBody>
      </p:sp>
    </p:spTree>
    <p:extLst>
      <p:ext uri="{BB962C8B-B14F-4D97-AF65-F5344CB8AC3E}">
        <p14:creationId xmlns:p14="http://schemas.microsoft.com/office/powerpoint/2010/main" val="2776628319"/>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FF2FD485-06A1-EE45-9A8B-F048E7EEEAE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3E0F4D9-5214-6441-8A0F-C2CBFC75B8CF}"/>
              </a:ext>
            </a:extLst>
          </p:cNvPr>
          <p:cNvSpPr>
            <a:spLocks noGrp="1" noChangeArrowheads="1"/>
          </p:cNvSpPr>
          <p:nvPr>
            <p:ph type="sldNum" sz="quarter" idx="11"/>
          </p:nvPr>
        </p:nvSpPr>
        <p:spPr>
          <a:ln/>
        </p:spPr>
        <p:txBody>
          <a:bodyPr/>
          <a:lstStyle>
            <a:lvl1pPr>
              <a:defRPr/>
            </a:lvl1pPr>
          </a:lstStyle>
          <a:p>
            <a:pPr>
              <a:defRPr/>
            </a:pPr>
            <a:fld id="{F24D7BF4-82CD-7E43-873E-37D879C1B9E0}" type="slidenum">
              <a:rPr lang="en-US" altLang="en-US"/>
              <a:pPr>
                <a:defRPr/>
              </a:pPr>
              <a:t>‹#›</a:t>
            </a:fld>
            <a:endParaRPr lang="en-US" altLang="en-US"/>
          </a:p>
        </p:txBody>
      </p:sp>
    </p:spTree>
    <p:extLst>
      <p:ext uri="{BB962C8B-B14F-4D97-AF65-F5344CB8AC3E}">
        <p14:creationId xmlns:p14="http://schemas.microsoft.com/office/powerpoint/2010/main" val="2834360889"/>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0F2C3A7A-5BD4-D542-A789-B3C16EBBD7D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538ED7B-3605-2040-BC3F-5A78278E3E39}"/>
              </a:ext>
            </a:extLst>
          </p:cNvPr>
          <p:cNvSpPr>
            <a:spLocks noGrp="1" noChangeArrowheads="1"/>
          </p:cNvSpPr>
          <p:nvPr>
            <p:ph type="sldNum" sz="quarter" idx="11"/>
          </p:nvPr>
        </p:nvSpPr>
        <p:spPr>
          <a:ln/>
        </p:spPr>
        <p:txBody>
          <a:bodyPr/>
          <a:lstStyle>
            <a:lvl1pPr>
              <a:defRPr/>
            </a:lvl1pPr>
          </a:lstStyle>
          <a:p>
            <a:pPr>
              <a:defRPr/>
            </a:pPr>
            <a:fld id="{1F0AD733-BDC3-EB40-9C11-FAC3CFD161D0}" type="slidenum">
              <a:rPr lang="en-US" altLang="en-US"/>
              <a:pPr>
                <a:defRPr/>
              </a:pPr>
              <a:t>‹#›</a:t>
            </a:fld>
            <a:endParaRPr lang="en-US" altLang="en-US"/>
          </a:p>
        </p:txBody>
      </p:sp>
    </p:spTree>
    <p:extLst>
      <p:ext uri="{BB962C8B-B14F-4D97-AF65-F5344CB8AC3E}">
        <p14:creationId xmlns:p14="http://schemas.microsoft.com/office/powerpoint/2010/main" val="264920298"/>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8D14A05F-C43C-B549-A1DA-16E973F5AA3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4D961FA-CC1E-B14D-A413-07AD525F4F1D}"/>
              </a:ext>
            </a:extLst>
          </p:cNvPr>
          <p:cNvSpPr>
            <a:spLocks noGrp="1" noChangeArrowheads="1"/>
          </p:cNvSpPr>
          <p:nvPr>
            <p:ph type="sldNum" sz="quarter" idx="11"/>
          </p:nvPr>
        </p:nvSpPr>
        <p:spPr>
          <a:ln/>
        </p:spPr>
        <p:txBody>
          <a:bodyPr/>
          <a:lstStyle>
            <a:lvl1pPr>
              <a:defRPr/>
            </a:lvl1pPr>
          </a:lstStyle>
          <a:p>
            <a:pPr>
              <a:defRPr/>
            </a:pPr>
            <a:fld id="{8897B481-D5ED-9E41-8320-7EA96DF4FEC5}" type="slidenum">
              <a:rPr lang="en-US" altLang="en-US"/>
              <a:pPr>
                <a:defRPr/>
              </a:pPr>
              <a:t>‹#›</a:t>
            </a:fld>
            <a:endParaRPr lang="en-US" altLang="en-US"/>
          </a:p>
        </p:txBody>
      </p:sp>
    </p:spTree>
    <p:extLst>
      <p:ext uri="{BB962C8B-B14F-4D97-AF65-F5344CB8AC3E}">
        <p14:creationId xmlns:p14="http://schemas.microsoft.com/office/powerpoint/2010/main" val="1988320743"/>
      </p:ext>
    </p:extLst>
  </p:cSld>
  <p:clrMapOvr>
    <a:masterClrMapping/>
  </p:clrMapOvr>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8/10/21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196108178"/>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8/10/21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110984745"/>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8/10/21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452750206"/>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8/10/21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779339614"/>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8/10/21</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272494996"/>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8/10/21</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26120637"/>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8/10/21</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5008381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8/10/21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781501313"/>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8/10/21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916513094"/>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8/10/21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953576459"/>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8/10/21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873999604"/>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8AD672FA-6339-CE41-9F07-09C3D4EAFFEB}"/>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8A9478E9-6D3F-3141-A5A1-C884727CF6F8}"/>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7CA3EB0D-EA22-834D-9D29-4A066205305E}"/>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F2025DFA-C983-F343-95CF-857FE2DECA6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3485F640-0DE9-0C43-B145-E80A4A815CB6}"/>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863ED2B-36DB-A641-AB6F-11943435264D}"/>
              </a:ext>
            </a:extLst>
          </p:cNvPr>
          <p:cNvSpPr>
            <a:spLocks noGrp="1" noChangeArrowheads="1"/>
          </p:cNvSpPr>
          <p:nvPr>
            <p:ph type="sldNum" sz="quarter" idx="12"/>
          </p:nvPr>
        </p:nvSpPr>
        <p:spPr/>
        <p:txBody>
          <a:bodyPr/>
          <a:lstStyle>
            <a:lvl1pPr>
              <a:defRPr sz="1200"/>
            </a:lvl1pPr>
          </a:lstStyle>
          <a:p>
            <a:pPr>
              <a:defRPr/>
            </a:pPr>
            <a:fld id="{1DD8A012-9FFD-AF43-993B-1B5111DE884D}" type="slidenum">
              <a:rPr lang="en-US" altLang="en-US"/>
              <a:pPr>
                <a:defRPr/>
              </a:pPr>
              <a:t>‹#›</a:t>
            </a:fld>
            <a:endParaRPr lang="en-US" altLang="en-US"/>
          </a:p>
        </p:txBody>
      </p:sp>
    </p:spTree>
    <p:extLst>
      <p:ext uri="{BB962C8B-B14F-4D97-AF65-F5344CB8AC3E}">
        <p14:creationId xmlns:p14="http://schemas.microsoft.com/office/powerpoint/2010/main" val="1926379301"/>
      </p:ext>
    </p:extLst>
  </p:cSld>
  <p:clrMapOvr>
    <a:masterClrMapping/>
  </p:clrMapOvr>
  <p:transition/>
</p:sldLayout>
</file>

<file path=ppt/slideLayouts/slideLayout7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87A28DB-EB70-C549-9CBF-EC5A384A4B5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7420B76-A099-C64B-9B67-800067521FE6}"/>
              </a:ext>
            </a:extLst>
          </p:cNvPr>
          <p:cNvSpPr>
            <a:spLocks noGrp="1" noChangeArrowheads="1"/>
          </p:cNvSpPr>
          <p:nvPr>
            <p:ph type="sldNum" sz="quarter" idx="11"/>
          </p:nvPr>
        </p:nvSpPr>
        <p:spPr>
          <a:ln/>
        </p:spPr>
        <p:txBody>
          <a:bodyPr/>
          <a:lstStyle>
            <a:lvl1pPr>
              <a:defRPr/>
            </a:lvl1pPr>
          </a:lstStyle>
          <a:p>
            <a:pPr>
              <a:defRPr/>
            </a:pPr>
            <a:fld id="{2F90E66B-D170-A84B-AD98-A0D06085EB20}" type="slidenum">
              <a:rPr lang="en-US" altLang="en-US"/>
              <a:pPr>
                <a:defRPr/>
              </a:pPr>
              <a:t>‹#›</a:t>
            </a:fld>
            <a:endParaRPr lang="en-US" altLang="en-US"/>
          </a:p>
        </p:txBody>
      </p:sp>
    </p:spTree>
    <p:extLst>
      <p:ext uri="{BB962C8B-B14F-4D97-AF65-F5344CB8AC3E}">
        <p14:creationId xmlns:p14="http://schemas.microsoft.com/office/powerpoint/2010/main" val="3887994603"/>
      </p:ext>
    </p:extLst>
  </p:cSld>
  <p:clrMapOvr>
    <a:masterClrMapping/>
  </p:clrMapOvr>
  <p:transition/>
</p:sldLayout>
</file>

<file path=ppt/slideLayouts/slideLayout7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68F6DD82-5894-9443-AFB2-2DB6F31FE4F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90B67BC-4A11-FE42-9669-EFCCA2F1F040}"/>
              </a:ext>
            </a:extLst>
          </p:cNvPr>
          <p:cNvSpPr>
            <a:spLocks noGrp="1" noChangeArrowheads="1"/>
          </p:cNvSpPr>
          <p:nvPr>
            <p:ph type="sldNum" sz="quarter" idx="11"/>
          </p:nvPr>
        </p:nvSpPr>
        <p:spPr>
          <a:ln/>
        </p:spPr>
        <p:txBody>
          <a:bodyPr/>
          <a:lstStyle>
            <a:lvl1pPr>
              <a:defRPr/>
            </a:lvl1pPr>
          </a:lstStyle>
          <a:p>
            <a:pPr>
              <a:defRPr/>
            </a:pPr>
            <a:fld id="{5ECD8E6A-C3E3-D64A-BDB1-C1623B5F98F3}" type="slidenum">
              <a:rPr lang="en-US" altLang="en-US"/>
              <a:pPr>
                <a:defRPr/>
              </a:pPr>
              <a:t>‹#›</a:t>
            </a:fld>
            <a:endParaRPr lang="en-US" altLang="en-US"/>
          </a:p>
        </p:txBody>
      </p:sp>
    </p:spTree>
    <p:extLst>
      <p:ext uri="{BB962C8B-B14F-4D97-AF65-F5344CB8AC3E}">
        <p14:creationId xmlns:p14="http://schemas.microsoft.com/office/powerpoint/2010/main" val="2083778801"/>
      </p:ext>
    </p:extLst>
  </p:cSld>
  <p:clrMapOvr>
    <a:masterClrMapping/>
  </p:clrMapOvr>
  <p:transition/>
</p:sldLayout>
</file>

<file path=ppt/slideLayouts/slideLayout7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0D1C58E8-B0C3-C044-8C95-923E6424918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CFD7574-337C-D849-80E5-5F4A5D4D1A24}"/>
              </a:ext>
            </a:extLst>
          </p:cNvPr>
          <p:cNvSpPr>
            <a:spLocks noGrp="1" noChangeArrowheads="1"/>
          </p:cNvSpPr>
          <p:nvPr>
            <p:ph type="sldNum" sz="quarter" idx="11"/>
          </p:nvPr>
        </p:nvSpPr>
        <p:spPr>
          <a:ln/>
        </p:spPr>
        <p:txBody>
          <a:bodyPr/>
          <a:lstStyle>
            <a:lvl1pPr>
              <a:defRPr/>
            </a:lvl1pPr>
          </a:lstStyle>
          <a:p>
            <a:pPr>
              <a:defRPr/>
            </a:pPr>
            <a:fld id="{E85F5822-869C-614B-8FBD-5D7C2F57C28C}" type="slidenum">
              <a:rPr lang="en-US" altLang="en-US"/>
              <a:pPr>
                <a:defRPr/>
              </a:pPr>
              <a:t>‹#›</a:t>
            </a:fld>
            <a:endParaRPr lang="en-US" altLang="en-US"/>
          </a:p>
        </p:txBody>
      </p:sp>
    </p:spTree>
    <p:extLst>
      <p:ext uri="{BB962C8B-B14F-4D97-AF65-F5344CB8AC3E}">
        <p14:creationId xmlns:p14="http://schemas.microsoft.com/office/powerpoint/2010/main" val="2309291151"/>
      </p:ext>
    </p:extLst>
  </p:cSld>
  <p:clrMapOvr>
    <a:masterClrMapping/>
  </p:clrMapOvr>
  <p:transition/>
</p:sldLayout>
</file>

<file path=ppt/slideLayouts/slideLayout7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4AFD789-89FA-8642-8359-527022AA9E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8B38C27A-4594-7142-8DD1-0B5D92B48620}"/>
              </a:ext>
            </a:extLst>
          </p:cNvPr>
          <p:cNvSpPr>
            <a:spLocks noGrp="1" noChangeArrowheads="1"/>
          </p:cNvSpPr>
          <p:nvPr>
            <p:ph type="sldNum" sz="quarter" idx="11"/>
          </p:nvPr>
        </p:nvSpPr>
        <p:spPr>
          <a:ln/>
        </p:spPr>
        <p:txBody>
          <a:bodyPr/>
          <a:lstStyle>
            <a:lvl1pPr>
              <a:defRPr/>
            </a:lvl1pPr>
          </a:lstStyle>
          <a:p>
            <a:pPr>
              <a:defRPr/>
            </a:pPr>
            <a:fld id="{503FE3E7-3301-EC4F-BAF4-DA08D63D48A2}" type="slidenum">
              <a:rPr lang="en-US" altLang="en-US"/>
              <a:pPr>
                <a:defRPr/>
              </a:pPr>
              <a:t>‹#›</a:t>
            </a:fld>
            <a:endParaRPr lang="en-US" altLang="en-US"/>
          </a:p>
        </p:txBody>
      </p:sp>
    </p:spTree>
    <p:extLst>
      <p:ext uri="{BB962C8B-B14F-4D97-AF65-F5344CB8AC3E}">
        <p14:creationId xmlns:p14="http://schemas.microsoft.com/office/powerpoint/2010/main" val="667195961"/>
      </p:ext>
    </p:extLst>
  </p:cSld>
  <p:clrMapOvr>
    <a:masterClrMapping/>
  </p:clrMapOvr>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4179D247-6FE5-2446-843D-38D2BFBB79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9D05C15A-9ECB-1649-A20E-D8040C8C8D09}"/>
              </a:ext>
            </a:extLst>
          </p:cNvPr>
          <p:cNvSpPr>
            <a:spLocks noGrp="1" noChangeArrowheads="1"/>
          </p:cNvSpPr>
          <p:nvPr>
            <p:ph type="sldNum" sz="quarter" idx="11"/>
          </p:nvPr>
        </p:nvSpPr>
        <p:spPr>
          <a:ln/>
        </p:spPr>
        <p:txBody>
          <a:bodyPr/>
          <a:lstStyle>
            <a:lvl1pPr>
              <a:defRPr/>
            </a:lvl1pPr>
          </a:lstStyle>
          <a:p>
            <a:pPr>
              <a:defRPr/>
            </a:pPr>
            <a:fld id="{9EEA160B-8660-A04F-9AB1-52C56219BFBB}" type="slidenum">
              <a:rPr lang="en-US" altLang="en-US"/>
              <a:pPr>
                <a:defRPr/>
              </a:pPr>
              <a:t>‹#›</a:t>
            </a:fld>
            <a:endParaRPr lang="en-US" altLang="en-US"/>
          </a:p>
        </p:txBody>
      </p:sp>
    </p:spTree>
    <p:extLst>
      <p:ext uri="{BB962C8B-B14F-4D97-AF65-F5344CB8AC3E}">
        <p14:creationId xmlns:p14="http://schemas.microsoft.com/office/powerpoint/2010/main" val="4279668005"/>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1B6342D5-357A-B242-98F7-B5A4AF27632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44C803E1-C885-104B-9026-B620951D1F62}"/>
              </a:ext>
            </a:extLst>
          </p:cNvPr>
          <p:cNvSpPr>
            <a:spLocks noGrp="1" noChangeArrowheads="1"/>
          </p:cNvSpPr>
          <p:nvPr>
            <p:ph type="sldNum" sz="quarter" idx="11"/>
          </p:nvPr>
        </p:nvSpPr>
        <p:spPr>
          <a:ln/>
        </p:spPr>
        <p:txBody>
          <a:bodyPr/>
          <a:lstStyle>
            <a:lvl1pPr>
              <a:defRPr/>
            </a:lvl1pPr>
          </a:lstStyle>
          <a:p>
            <a:pPr>
              <a:defRPr/>
            </a:pPr>
            <a:fld id="{1260C3CB-FFC5-2943-86BB-92490FEA3C87}" type="slidenum">
              <a:rPr lang="en-US" altLang="en-US"/>
              <a:pPr>
                <a:defRPr/>
              </a:pPr>
              <a:t>‹#›</a:t>
            </a:fld>
            <a:endParaRPr lang="en-US" altLang="en-US"/>
          </a:p>
        </p:txBody>
      </p:sp>
    </p:spTree>
    <p:extLst>
      <p:ext uri="{BB962C8B-B14F-4D97-AF65-F5344CB8AC3E}">
        <p14:creationId xmlns:p14="http://schemas.microsoft.com/office/powerpoint/2010/main" val="4144253915"/>
      </p:ext>
    </p:extLst>
  </p:cSld>
  <p:clrMapOvr>
    <a:masterClrMapping/>
  </p:clrMapOvr>
  <p:transition/>
</p:sldLayout>
</file>

<file path=ppt/slideLayouts/slideLayout7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C452122-67F4-254F-90B7-EEFE7EA78B4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7F7320F4-1D75-6A47-971C-DF47D1A08DF5}"/>
              </a:ext>
            </a:extLst>
          </p:cNvPr>
          <p:cNvSpPr>
            <a:spLocks noGrp="1" noChangeArrowheads="1"/>
          </p:cNvSpPr>
          <p:nvPr>
            <p:ph type="sldNum" sz="quarter" idx="11"/>
          </p:nvPr>
        </p:nvSpPr>
        <p:spPr>
          <a:ln/>
        </p:spPr>
        <p:txBody>
          <a:bodyPr/>
          <a:lstStyle>
            <a:lvl1pPr>
              <a:defRPr/>
            </a:lvl1pPr>
          </a:lstStyle>
          <a:p>
            <a:pPr>
              <a:defRPr/>
            </a:pPr>
            <a:fld id="{2A60F1EE-C46E-A64A-BA91-3AC0D2DB9FD5}" type="slidenum">
              <a:rPr lang="en-US" altLang="en-US"/>
              <a:pPr>
                <a:defRPr/>
              </a:pPr>
              <a:t>‹#›</a:t>
            </a:fld>
            <a:endParaRPr lang="en-US" altLang="en-US"/>
          </a:p>
        </p:txBody>
      </p:sp>
    </p:spTree>
    <p:extLst>
      <p:ext uri="{BB962C8B-B14F-4D97-AF65-F5344CB8AC3E}">
        <p14:creationId xmlns:p14="http://schemas.microsoft.com/office/powerpoint/2010/main" val="1697673626"/>
      </p:ext>
    </p:extLst>
  </p:cSld>
  <p:clrMapOvr>
    <a:masterClrMapping/>
  </p:clrMapOvr>
  <p:transition/>
</p:sldLayout>
</file>

<file path=ppt/slideLayouts/slideLayout7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FFCFE6C-36AF-E640-A2BC-E189297B94C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C43B765-AAD5-6F42-8D0C-1BD8EF5BD48D}"/>
              </a:ext>
            </a:extLst>
          </p:cNvPr>
          <p:cNvSpPr>
            <a:spLocks noGrp="1" noChangeArrowheads="1"/>
          </p:cNvSpPr>
          <p:nvPr>
            <p:ph type="sldNum" sz="quarter" idx="11"/>
          </p:nvPr>
        </p:nvSpPr>
        <p:spPr>
          <a:ln/>
        </p:spPr>
        <p:txBody>
          <a:bodyPr/>
          <a:lstStyle>
            <a:lvl1pPr>
              <a:defRPr/>
            </a:lvl1pPr>
          </a:lstStyle>
          <a:p>
            <a:pPr>
              <a:defRPr/>
            </a:pPr>
            <a:fld id="{93F00F3A-745D-F649-9D38-49583842D181}" type="slidenum">
              <a:rPr lang="en-US" altLang="en-US"/>
              <a:pPr>
                <a:defRPr/>
              </a:pPr>
              <a:t>‹#›</a:t>
            </a:fld>
            <a:endParaRPr lang="en-US" altLang="en-US"/>
          </a:p>
        </p:txBody>
      </p:sp>
    </p:spTree>
    <p:extLst>
      <p:ext uri="{BB962C8B-B14F-4D97-AF65-F5344CB8AC3E}">
        <p14:creationId xmlns:p14="http://schemas.microsoft.com/office/powerpoint/2010/main" val="1263830155"/>
      </p:ext>
    </p:extLst>
  </p:cSld>
  <p:clrMapOvr>
    <a:masterClrMapping/>
  </p:clrMapOvr>
  <p:transition/>
</p:sldLayout>
</file>

<file path=ppt/slideLayouts/slideLayout7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9E8655C5-7BD0-3442-886E-234821E407D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604EF9B-850A-994A-A1C0-9E6E45BEAC8E}"/>
              </a:ext>
            </a:extLst>
          </p:cNvPr>
          <p:cNvSpPr>
            <a:spLocks noGrp="1" noChangeArrowheads="1"/>
          </p:cNvSpPr>
          <p:nvPr>
            <p:ph type="sldNum" sz="quarter" idx="11"/>
          </p:nvPr>
        </p:nvSpPr>
        <p:spPr>
          <a:ln/>
        </p:spPr>
        <p:txBody>
          <a:bodyPr/>
          <a:lstStyle>
            <a:lvl1pPr>
              <a:defRPr/>
            </a:lvl1pPr>
          </a:lstStyle>
          <a:p>
            <a:pPr>
              <a:defRPr/>
            </a:pPr>
            <a:fld id="{5767DCD7-BC73-E847-B0C3-6A1166D4C5DD}" type="slidenum">
              <a:rPr lang="en-US" altLang="en-US"/>
              <a:pPr>
                <a:defRPr/>
              </a:pPr>
              <a:t>‹#›</a:t>
            </a:fld>
            <a:endParaRPr lang="en-US" altLang="en-US"/>
          </a:p>
        </p:txBody>
      </p:sp>
    </p:spTree>
    <p:extLst>
      <p:ext uri="{BB962C8B-B14F-4D97-AF65-F5344CB8AC3E}">
        <p14:creationId xmlns:p14="http://schemas.microsoft.com/office/powerpoint/2010/main" val="3003269670"/>
      </p:ext>
    </p:extLst>
  </p:cSld>
  <p:clrMapOvr>
    <a:masterClrMapping/>
  </p:clrMapOvr>
  <p:transition/>
</p:sldLayout>
</file>

<file path=ppt/slideLayouts/slideLayout7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DC2D6A6-7EB8-A34F-8DCF-4DEE370284E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1D3AC6C-E0BA-8B4B-9078-28F01E1F537C}"/>
              </a:ext>
            </a:extLst>
          </p:cNvPr>
          <p:cNvSpPr>
            <a:spLocks noGrp="1" noChangeArrowheads="1"/>
          </p:cNvSpPr>
          <p:nvPr>
            <p:ph type="sldNum" sz="quarter" idx="11"/>
          </p:nvPr>
        </p:nvSpPr>
        <p:spPr>
          <a:ln/>
        </p:spPr>
        <p:txBody>
          <a:bodyPr/>
          <a:lstStyle>
            <a:lvl1pPr>
              <a:defRPr/>
            </a:lvl1pPr>
          </a:lstStyle>
          <a:p>
            <a:pPr>
              <a:defRPr/>
            </a:pPr>
            <a:fld id="{F83DF811-9866-7545-B37C-ECEFF032CC59}" type="slidenum">
              <a:rPr lang="en-US" altLang="en-US"/>
              <a:pPr>
                <a:defRPr/>
              </a:pPr>
              <a:t>‹#›</a:t>
            </a:fld>
            <a:endParaRPr lang="en-US" altLang="en-US"/>
          </a:p>
        </p:txBody>
      </p:sp>
    </p:spTree>
    <p:extLst>
      <p:ext uri="{BB962C8B-B14F-4D97-AF65-F5344CB8AC3E}">
        <p14:creationId xmlns:p14="http://schemas.microsoft.com/office/powerpoint/2010/main" val="124387686"/>
      </p:ext>
    </p:extLst>
  </p:cSld>
  <p:clrMapOvr>
    <a:masterClrMapping/>
  </p:clrMapOvr>
  <p:transition/>
</p:sldLayout>
</file>

<file path=ppt/slideLayouts/slideLayout75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99FFBC4E-B5F7-684F-9032-173071980B9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59679A0-D655-8B48-9C34-E461C1BCD408}"/>
              </a:ext>
            </a:extLst>
          </p:cNvPr>
          <p:cNvSpPr>
            <a:spLocks noGrp="1" noChangeArrowheads="1"/>
          </p:cNvSpPr>
          <p:nvPr>
            <p:ph type="sldNum" sz="quarter" idx="11"/>
          </p:nvPr>
        </p:nvSpPr>
        <p:spPr>
          <a:ln/>
        </p:spPr>
        <p:txBody>
          <a:bodyPr/>
          <a:lstStyle>
            <a:lvl1pPr>
              <a:defRPr/>
            </a:lvl1pPr>
          </a:lstStyle>
          <a:p>
            <a:pPr>
              <a:defRPr/>
            </a:pPr>
            <a:fld id="{AA974377-449D-1442-BFA7-E8E1157DE0FC}" type="slidenum">
              <a:rPr lang="en-US" altLang="en-US"/>
              <a:pPr>
                <a:defRPr/>
              </a:pPr>
              <a:t>‹#›</a:t>
            </a:fld>
            <a:endParaRPr lang="en-US" altLang="en-US"/>
          </a:p>
        </p:txBody>
      </p:sp>
    </p:spTree>
    <p:extLst>
      <p:ext uri="{BB962C8B-B14F-4D97-AF65-F5344CB8AC3E}">
        <p14:creationId xmlns:p14="http://schemas.microsoft.com/office/powerpoint/2010/main" val="3901614098"/>
      </p:ext>
    </p:extLst>
  </p:cSld>
  <p:clrMapOvr>
    <a:masterClrMapping/>
  </p:clrMapOvr>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19398"/>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5"/>
            <a:ext cx="8987623"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5"/>
            <a:ext cx="8987623" cy="5318753"/>
          </a:xfrm>
          <a:prstGeom prst="rect">
            <a:avLst/>
          </a:prstGeom>
        </p:spPr>
        <p:txBody>
          <a:bodyPr/>
          <a:lstStyle>
            <a:lvl1pPr>
              <a:defRPr sz="3600">
                <a:latin typeface="Cambria" panose="02040503050406030204" pitchFamily="18" charset="0"/>
              </a:defRPr>
            </a:lvl1pPr>
            <a:lvl2pPr marL="685783" indent="-228594">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9560" y="6413144"/>
            <a:ext cx="1080120" cy="312523"/>
          </a:xfrm>
          <a:prstGeom prst="rect">
            <a:avLst/>
          </a:prstGeom>
        </p:spPr>
      </p:pic>
    </p:spTree>
    <p:extLst>
      <p:ext uri="{BB962C8B-B14F-4D97-AF65-F5344CB8AC3E}">
        <p14:creationId xmlns:p14="http://schemas.microsoft.com/office/powerpoint/2010/main" val="2989149324"/>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41631205"/>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694690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charset="0"/>
                <a:ea typeface="Arial" charset="0"/>
                <a:cs typeface="Arial"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D3A7DCBA-C183-8B41-90A0-6DFD962BF7FD}" type="slidenum">
              <a:rPr lang="en-US" altLang="en-US"/>
              <a:pPr/>
              <a:t>‹#›</a:t>
            </a:fld>
            <a:endParaRPr lang="en-US" altLang="en-US"/>
          </a:p>
        </p:txBody>
      </p:sp>
    </p:spTree>
    <p:extLst>
      <p:ext uri="{BB962C8B-B14F-4D97-AF65-F5344CB8AC3E}">
        <p14:creationId xmlns:p14="http://schemas.microsoft.com/office/powerpoint/2010/main" val="614581144"/>
      </p:ext>
    </p:extLst>
  </p:cSld>
  <p:clrMapOvr>
    <a:masterClrMapping/>
  </p:clrMapOvr>
  <p:transition/>
</p:sldLayout>
</file>

<file path=ppt/slideLayouts/slideLayout7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76EADBC6-E218-9749-83D0-D418C023158C}" type="slidenum">
              <a:rPr lang="en-US" altLang="en-US"/>
              <a:pPr/>
              <a:t>‹#›</a:t>
            </a:fld>
            <a:endParaRPr lang="en-US" altLang="en-US"/>
          </a:p>
        </p:txBody>
      </p:sp>
    </p:spTree>
    <p:extLst>
      <p:ext uri="{BB962C8B-B14F-4D97-AF65-F5344CB8AC3E}">
        <p14:creationId xmlns:p14="http://schemas.microsoft.com/office/powerpoint/2010/main" val="3415948681"/>
      </p:ext>
    </p:extLst>
  </p:cSld>
  <p:clrMapOvr>
    <a:masterClrMapping/>
  </p:clrMapOvr>
  <p:transition/>
</p:sldLayout>
</file>

<file path=ppt/slideLayouts/slideLayout7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764B5091-F527-F846-B0E6-8A00610558CF}" type="slidenum">
              <a:rPr lang="en-US" altLang="en-US"/>
              <a:pPr/>
              <a:t>‹#›</a:t>
            </a:fld>
            <a:endParaRPr lang="en-US" altLang="en-US"/>
          </a:p>
        </p:txBody>
      </p:sp>
    </p:spTree>
    <p:extLst>
      <p:ext uri="{BB962C8B-B14F-4D97-AF65-F5344CB8AC3E}">
        <p14:creationId xmlns:p14="http://schemas.microsoft.com/office/powerpoint/2010/main" val="3518194885"/>
      </p:ext>
    </p:extLst>
  </p:cSld>
  <p:clrMapOvr>
    <a:masterClrMapping/>
  </p:clrMapOvr>
  <p:transition/>
</p:sldLayout>
</file>

<file path=ppt/slideLayouts/slideLayout7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3566FAC6-684A-9245-8840-0A684E5C0892}" type="slidenum">
              <a:rPr lang="en-US" altLang="en-US"/>
              <a:pPr/>
              <a:t>‹#›</a:t>
            </a:fld>
            <a:endParaRPr lang="en-US" altLang="en-US"/>
          </a:p>
        </p:txBody>
      </p:sp>
    </p:spTree>
    <p:extLst>
      <p:ext uri="{BB962C8B-B14F-4D97-AF65-F5344CB8AC3E}">
        <p14:creationId xmlns:p14="http://schemas.microsoft.com/office/powerpoint/2010/main" val="2955723394"/>
      </p:ext>
    </p:extLst>
  </p:cSld>
  <p:clrMapOvr>
    <a:masterClrMapping/>
  </p:clrMapOvr>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206B168E-7910-294E-9278-FD11E61804A0}" type="slidenum">
              <a:rPr lang="en-US" altLang="en-US"/>
              <a:pPr/>
              <a:t>‹#›</a:t>
            </a:fld>
            <a:endParaRPr lang="en-US" altLang="en-US"/>
          </a:p>
        </p:txBody>
      </p:sp>
    </p:spTree>
    <p:extLst>
      <p:ext uri="{BB962C8B-B14F-4D97-AF65-F5344CB8AC3E}">
        <p14:creationId xmlns:p14="http://schemas.microsoft.com/office/powerpoint/2010/main" val="3400374758"/>
      </p:ext>
    </p:extLst>
  </p:cSld>
  <p:clrMapOvr>
    <a:masterClrMapping/>
  </p:clrMapOvr>
  <p:transition/>
</p:sldLayout>
</file>

<file path=ppt/slideLayouts/slideLayout7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EA08563-1837-0448-940A-95C1DD1C7A24}" type="slidenum">
              <a:rPr lang="en-US" altLang="en-US"/>
              <a:pPr/>
              <a:t>‹#›</a:t>
            </a:fld>
            <a:endParaRPr lang="en-US" altLang="en-US"/>
          </a:p>
        </p:txBody>
      </p:sp>
    </p:spTree>
    <p:extLst>
      <p:ext uri="{BB962C8B-B14F-4D97-AF65-F5344CB8AC3E}">
        <p14:creationId xmlns:p14="http://schemas.microsoft.com/office/powerpoint/2010/main" val="912912849"/>
      </p:ext>
    </p:extLst>
  </p:cSld>
  <p:clrMapOvr>
    <a:masterClrMapping/>
  </p:clrMapOvr>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A138FEB-0220-8F40-B141-083F92526A24}" type="slidenum">
              <a:rPr lang="en-US" altLang="en-US"/>
              <a:pPr/>
              <a:t>‹#›</a:t>
            </a:fld>
            <a:endParaRPr lang="en-US" altLang="en-US"/>
          </a:p>
        </p:txBody>
      </p:sp>
    </p:spTree>
    <p:extLst>
      <p:ext uri="{BB962C8B-B14F-4D97-AF65-F5344CB8AC3E}">
        <p14:creationId xmlns:p14="http://schemas.microsoft.com/office/powerpoint/2010/main" val="2786870470"/>
      </p:ext>
    </p:extLst>
  </p:cSld>
  <p:clrMapOvr>
    <a:masterClrMapping/>
  </p:clrMapOvr>
  <p:transition/>
</p:sldLayout>
</file>

<file path=ppt/slideLayouts/slideLayout7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B85F1E1-4E96-7648-9FF9-1E2FF1A018C5}" type="slidenum">
              <a:rPr lang="en-US" altLang="en-US"/>
              <a:pPr/>
              <a:t>‹#›</a:t>
            </a:fld>
            <a:endParaRPr lang="en-US" altLang="en-US"/>
          </a:p>
        </p:txBody>
      </p:sp>
    </p:spTree>
    <p:extLst>
      <p:ext uri="{BB962C8B-B14F-4D97-AF65-F5344CB8AC3E}">
        <p14:creationId xmlns:p14="http://schemas.microsoft.com/office/powerpoint/2010/main" val="3165901574"/>
      </p:ext>
    </p:extLst>
  </p:cSld>
  <p:clrMapOvr>
    <a:masterClrMapping/>
  </p:clrMapOvr>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028D7F92-C12C-EF45-9367-36B78FAF3EAF}" type="slidenum">
              <a:rPr lang="en-US" altLang="en-US"/>
              <a:pPr/>
              <a:t>‹#›</a:t>
            </a:fld>
            <a:endParaRPr lang="en-US" altLang="en-US"/>
          </a:p>
        </p:txBody>
      </p:sp>
    </p:spTree>
    <p:extLst>
      <p:ext uri="{BB962C8B-B14F-4D97-AF65-F5344CB8AC3E}">
        <p14:creationId xmlns:p14="http://schemas.microsoft.com/office/powerpoint/2010/main" val="4045033539"/>
      </p:ext>
    </p:extLst>
  </p:cSld>
  <p:clrMapOvr>
    <a:masterClrMapping/>
  </p:clrMapOvr>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0F532642-5A6A-9B4A-9D8A-C48DB28F3013}" type="slidenum">
              <a:rPr lang="en-US" altLang="en-US"/>
              <a:pPr/>
              <a:t>‹#›</a:t>
            </a:fld>
            <a:endParaRPr lang="en-US" altLang="en-US"/>
          </a:p>
        </p:txBody>
      </p:sp>
    </p:spTree>
    <p:extLst>
      <p:ext uri="{BB962C8B-B14F-4D97-AF65-F5344CB8AC3E}">
        <p14:creationId xmlns:p14="http://schemas.microsoft.com/office/powerpoint/2010/main" val="2379000966"/>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C2D5E10-3460-A148-95EA-8279587B97D8}" type="slidenum">
              <a:rPr lang="en-US" altLang="en-US"/>
              <a:pPr/>
              <a:t>‹#›</a:t>
            </a:fld>
            <a:endParaRPr lang="en-US" altLang="en-US"/>
          </a:p>
        </p:txBody>
      </p:sp>
    </p:spTree>
    <p:extLst>
      <p:ext uri="{BB962C8B-B14F-4D97-AF65-F5344CB8AC3E}">
        <p14:creationId xmlns:p14="http://schemas.microsoft.com/office/powerpoint/2010/main" val="308178894"/>
      </p:ext>
    </p:extLst>
  </p:cSld>
  <p:clrMapOvr>
    <a:masterClrMapping/>
  </p:clrMapOvr>
  <p:transition/>
</p:sldLayout>
</file>

<file path=ppt/slideLayouts/slideLayout77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A2F47BF-2E15-9244-A7ED-4945DA8BCDB7}" type="slidenum">
              <a:rPr lang="en-US" altLang="en-US"/>
              <a:pPr/>
              <a:t>‹#›</a:t>
            </a:fld>
            <a:endParaRPr lang="en-US" altLang="en-US"/>
          </a:p>
        </p:txBody>
      </p:sp>
    </p:spTree>
    <p:extLst>
      <p:ext uri="{BB962C8B-B14F-4D97-AF65-F5344CB8AC3E}">
        <p14:creationId xmlns:p14="http://schemas.microsoft.com/office/powerpoint/2010/main" val="3994584553"/>
      </p:ext>
    </p:extLst>
  </p:cSld>
  <p:clrMapOvr>
    <a:masterClrMapping/>
  </p:clrMapOvr>
  <p:transition/>
</p:sldLayout>
</file>

<file path=ppt/slideLayouts/slideLayout7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3937871407"/>
      </p:ext>
    </p:extLst>
  </p:cSld>
  <p:clrMapOvr>
    <a:masterClrMapping/>
  </p:clrMapOvr>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3250957968"/>
      </p:ext>
    </p:extLst>
  </p:cSld>
  <p:clrMapOvr>
    <a:masterClrMapping/>
  </p:clrMapOvr>
  <p:transition/>
</p:sldLayout>
</file>

<file path=ppt/slideLayouts/slideLayout7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881416963"/>
      </p:ext>
    </p:extLst>
  </p:cSld>
  <p:clrMapOvr>
    <a:masterClrMapping/>
  </p:clrMapOvr>
  <p:transition/>
</p:sldLayout>
</file>

<file path=ppt/slideLayouts/slideLayout7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1436695258"/>
      </p:ext>
    </p:extLst>
  </p:cSld>
  <p:clrMapOvr>
    <a:masterClrMapping/>
  </p:clrMapOvr>
  <p:transition/>
</p:sldLayout>
</file>

<file path=ppt/slideLayouts/slideLayout7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243919184"/>
      </p:ext>
    </p:extLst>
  </p:cSld>
  <p:clrMapOvr>
    <a:masterClrMapping/>
  </p:clrMapOvr>
  <p:transition/>
</p:sldLayout>
</file>

<file path=ppt/slideLayouts/slideLayout7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2419350342"/>
      </p:ext>
    </p:extLst>
  </p:cSld>
  <p:clrMapOvr>
    <a:masterClrMapping/>
  </p:clrMapOvr>
  <p:transition/>
</p:sldLayout>
</file>

<file path=ppt/slideLayouts/slideLayout7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3992204742"/>
      </p:ext>
    </p:extLst>
  </p:cSld>
  <p:clrMapOvr>
    <a:masterClrMapping/>
  </p:clrMapOvr>
  <p:transition/>
</p:sldLayout>
</file>

<file path=ppt/slideLayouts/slideLayout7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371328890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3038239228"/>
      </p:ext>
    </p:extLst>
  </p:cSld>
  <p:clrMapOvr>
    <a:masterClrMapping/>
  </p:clrMapOvr>
  <p:transition/>
</p:sldLayout>
</file>

<file path=ppt/slideLayouts/slideLayout7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1500862515"/>
      </p:ext>
    </p:extLst>
  </p:cSld>
  <p:clrMapOvr>
    <a:masterClrMapping/>
  </p:clrMapOvr>
  <p:transition/>
</p:sldLayout>
</file>

<file path=ppt/slideLayouts/slideLayout7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3943734647"/>
      </p:ext>
    </p:extLst>
  </p:cSld>
  <p:clrMapOvr>
    <a:masterClrMapping/>
  </p:clrMapOvr>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739906517"/>
      </p:ext>
    </p:extLst>
  </p:cSld>
  <p:clrMapOvr>
    <a:masterClrMapping/>
  </p:clrMapOvr>
  <p:transition/>
</p:sldLayout>
</file>

<file path=ppt/slideLayouts/slideLayout7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endParaRPr lang="en-US"/>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3977383327"/>
      </p:ext>
    </p:extLst>
  </p:cSld>
  <p:clrMapOvr>
    <a:masterClrMapping/>
  </p:clrMapOvr>
  <p:transition/>
</p:sldLayout>
</file>

<file path=ppt/slideLayouts/slideLayout7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2466993160"/>
      </p:ext>
    </p:extLst>
  </p:cSld>
  <p:clrMapOvr>
    <a:masterClrMapping/>
  </p:clrMapOvr>
  <p:transition/>
</p:sldLayout>
</file>

<file path=ppt/slideLayouts/slideLayout7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2566957721"/>
      </p:ext>
    </p:extLst>
  </p:cSld>
  <p:clrMapOvr>
    <a:masterClrMapping/>
  </p:clrMapOvr>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4020645224"/>
      </p:ext>
    </p:extLst>
  </p:cSld>
  <p:clrMapOvr>
    <a:masterClrMapping/>
  </p:clrMapOvr>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4030300457"/>
      </p:ext>
    </p:extLst>
  </p:cSld>
  <p:clrMapOvr>
    <a:masterClrMapping/>
  </p:clrMapOvr>
  <p:transition/>
</p:sldLayout>
</file>

<file path=ppt/slideLayouts/slideLayout7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3271192845"/>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966434369"/>
      </p:ext>
    </p:extLst>
  </p:cSld>
  <p:clrMapOvr>
    <a:masterClrMapping/>
  </p:clrMapOvr>
  <p:transition/>
</p:sldLayout>
</file>

<file path=ppt/slideLayouts/slideLayout7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2883168066"/>
      </p:ext>
    </p:extLst>
  </p:cSld>
  <p:clrMapOvr>
    <a:masterClrMapping/>
  </p:clrMapOvr>
  <p:transition/>
</p:sldLayout>
</file>

<file path=ppt/slideLayouts/slideLayout7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1352280760"/>
      </p:ext>
    </p:extLst>
  </p:cSld>
  <p:clrMapOvr>
    <a:masterClrMapping/>
  </p:clrMapOvr>
  <p:transition/>
</p:sldLayout>
</file>

<file path=ppt/slideLayouts/slideLayout7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699979965"/>
      </p:ext>
    </p:extLst>
  </p:cSld>
  <p:clrMapOvr>
    <a:masterClrMapping/>
  </p:clrMapOvr>
  <p:transition/>
</p:sldLayout>
</file>

<file path=ppt/slideLayouts/slideLayout7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26575592"/>
      </p:ext>
    </p:extLst>
  </p:cSld>
  <p:clrMapOvr>
    <a:masterClrMapping/>
  </p:clrMapOvr>
  <p:transition/>
</p:sldLayout>
</file>

<file path=ppt/slideLayouts/slideLayout79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3977706807"/>
      </p:ext>
    </p:extLst>
  </p:cSld>
  <p:clrMapOvr>
    <a:masterClrMapping/>
  </p:clrMapOvr>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3848571862"/>
      </p:ext>
    </p:extLst>
  </p:cSld>
  <p:clrMapOvr>
    <a:masterClrMapping/>
  </p:clrMapOvr>
  <p:transition/>
</p:sldLayout>
</file>

<file path=ppt/slideLayouts/slideLayout7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2843002712"/>
      </p:ext>
    </p:extLst>
  </p:cSld>
  <p:clrMapOvr>
    <a:masterClrMapping/>
  </p:clrMapOvr>
  <p:transition/>
</p:sldLayout>
</file>

<file path=ppt/slideLayouts/slideLayout7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2006904996"/>
      </p:ext>
    </p:extLst>
  </p:cSld>
  <p:clrMapOvr>
    <a:masterClrMapping/>
  </p:clrMapOvr>
  <p:transition/>
</p:sldLayout>
</file>

<file path=ppt/slideLayouts/slideLayout7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251503737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2893569400"/>
      </p:ext>
    </p:extLst>
  </p:cSld>
  <p:clrMapOvr>
    <a:masterClrMapping/>
  </p:clrMapOvr>
  <p:transition/>
</p:sldLayout>
</file>

<file path=ppt/slideLayouts/slideLayout8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547705888"/>
      </p:ext>
    </p:extLst>
  </p:cSld>
  <p:clrMapOvr>
    <a:masterClrMapping/>
  </p:clrMapOvr>
  <p:transition/>
</p:sldLayout>
</file>

<file path=ppt/slideLayouts/slideLayout8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1728249981"/>
      </p:ext>
    </p:extLst>
  </p:cSld>
  <p:clrMapOvr>
    <a:masterClrMapping/>
  </p:clrMapOvr>
  <p:transition/>
</p:sldLayout>
</file>

<file path=ppt/slideLayouts/slideLayout8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2705643819"/>
      </p:ext>
    </p:extLst>
  </p:cSld>
  <p:clrMapOvr>
    <a:masterClrMapping/>
  </p:clrMapOvr>
  <p:transition/>
</p:sldLayout>
</file>

<file path=ppt/slideLayouts/slideLayout8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3137028892"/>
      </p:ext>
    </p:extLst>
  </p:cSld>
  <p:clrMapOvr>
    <a:masterClrMapping/>
  </p:clrMapOvr>
  <p:transition/>
</p:sldLayout>
</file>

<file path=ppt/slideLayouts/slideLayout8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371226799"/>
      </p:ext>
    </p:extLst>
  </p:cSld>
  <p:clrMapOvr>
    <a:masterClrMapping/>
  </p:clrMapOvr>
  <p:transition/>
</p:sldLayout>
</file>

<file path=ppt/slideLayouts/slideLayout8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1654421036"/>
      </p:ext>
    </p:extLst>
  </p:cSld>
  <p:clrMapOvr>
    <a:masterClrMapping/>
  </p:clrMapOvr>
  <p:transition/>
</p:sldLayout>
</file>

<file path=ppt/slideLayouts/slideLayout80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08291120"/>
      </p:ext>
    </p:extLst>
  </p:cSld>
  <p:clrMapOvr>
    <a:masterClrMapping/>
  </p:clrMapOvr>
  <p:transition/>
</p:sldLayout>
</file>

<file path=ppt/slideLayouts/slideLayout8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27375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1231421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2459870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55035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3918549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1994388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1366764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27153473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2286866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3019741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4124915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1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15684885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0"/>
            <a:ext cx="9144000" cy="4379053"/>
          </a:xfrm>
          <a:prstGeom prst="rect">
            <a:avLst/>
          </a:prstGeom>
          <a:solidFill>
            <a:srgbClr val="A5A5A5">
              <a:lumMod val="20000"/>
              <a:lumOff val="80000"/>
            </a:srgbClr>
          </a:solidFill>
          <a:ln w="12700" cap="flat" cmpd="sng" algn="ctr">
            <a:solidFill>
              <a:sysClr val="window" lastClr="FFFFFF"/>
            </a:solid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CH" sz="1351"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09311" y="2839453"/>
            <a:ext cx="6858000" cy="1539600"/>
          </a:xfrm>
        </p:spPr>
        <p:txBody>
          <a:bodyPr>
            <a:normAutofit/>
          </a:bodyPr>
          <a:lstStyle>
            <a:lvl1pPr marL="0" indent="0" algn="ctr">
              <a:buNone/>
              <a:defRPr sz="3200" b="1" i="0" baseline="0">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sz="3200" b="1" dirty="0">
                <a:latin typeface="Segoe UI" panose="020B0502040204020203" pitchFamily="34" charset="0"/>
                <a:ea typeface="Cambria" panose="02040503050406030204" pitchFamily="18" charset="0"/>
                <a:cs typeface="Segoe UI" panose="020B0502040204020203" pitchFamily="34" charset="0"/>
              </a:rPr>
              <a:t>Click to edit Master subtitle style</a:t>
            </a:r>
            <a:endParaRPr lang="en-US" dirty="0"/>
          </a:p>
        </p:txBody>
      </p:sp>
      <p:pic>
        <p:nvPicPr>
          <p:cNvPr id="12" name="Picture 2" descr="http://www.euroc-project.eu/fileadmin/imgEuroc/eurocConsortiumLogos/ethLogo.png">
            <a:extLst>
              <a:ext uri="{FF2B5EF4-FFF2-40B4-BE49-F238E27FC236}">
                <a16:creationId xmlns:a16="http://schemas.microsoft.com/office/drawing/2014/main" id="{8CF7D528-60B9-7C4D-8128-F52BA3A7A4B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6696" y="60306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EC1F6D-190B-B448-B175-2B9886767CE2}"/>
              </a:ext>
            </a:extLst>
          </p:cNvPr>
          <p:cNvPicPr>
            <a:picLocks noChangeAspect="1"/>
          </p:cNvPicPr>
          <p:nvPr userDrawn="1"/>
        </p:nvPicPr>
        <p:blipFill>
          <a:blip r:embed="rId3"/>
          <a:stretch>
            <a:fillRect/>
          </a:stretch>
        </p:blipFill>
        <p:spPr>
          <a:xfrm>
            <a:off x="6084489" y="5887318"/>
            <a:ext cx="2640412" cy="607663"/>
          </a:xfrm>
          <a:prstGeom prst="rect">
            <a:avLst/>
          </a:prstGeom>
        </p:spPr>
      </p:pic>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220667"/>
            <a:ext cx="9144000" cy="2619375"/>
          </a:xfrm>
        </p:spPr>
        <p:txBody>
          <a:bodyPr anchor="ctr">
            <a:normAutofit/>
          </a:bodyPr>
          <a:lstStyle>
            <a:lvl1pPr marL="0" indent="0" algn="ctr">
              <a:buNone/>
              <a:defRPr sz="4800" b="1">
                <a:latin typeface="Segoe UI Symbol" panose="020B0502040204020203" pitchFamily="34" charset="0"/>
                <a:ea typeface="Segoe UI Symbol" panose="020B0502040204020203" pitchFamily="34" charset="0"/>
                <a:cs typeface="Segoe UI Historic" panose="020B0502040204020203" pitchFamily="34" charset="0"/>
              </a:defRPr>
            </a:lvl1pPr>
          </a:lstStyle>
          <a:p>
            <a:pPr lvl="0"/>
            <a:r>
              <a:rPr lang="en-US" dirty="0"/>
              <a:t>Click to edit Title</a:t>
            </a:r>
          </a:p>
        </p:txBody>
      </p:sp>
    </p:spTree>
    <p:extLst>
      <p:ext uri="{BB962C8B-B14F-4D97-AF65-F5344CB8AC3E}">
        <p14:creationId xmlns:p14="http://schemas.microsoft.com/office/powerpoint/2010/main" val="1503228778"/>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132335"/>
            <a:ext cx="8894602" cy="606084"/>
          </a:xfrm>
          <a:prstGeom prst="rect">
            <a:avLst/>
          </a:prstGeom>
        </p:spPr>
        <p:txBody>
          <a:bodyPr/>
          <a:lstStyle>
            <a:lvl1pPr>
              <a:defRPr sz="4400" b="1">
                <a:latin typeface="Segoe UI" panose="020B0502040204020203" pitchFamily="34" charset="0"/>
                <a:cs typeface="Segoe UI" panose="020B0502040204020203" pitchFamily="34" charset="0"/>
              </a:defRPr>
            </a:lvl1pPr>
          </a:lstStyle>
          <a:p>
            <a:r>
              <a:rPr lang="en-US" dirty="0"/>
              <a:t>Click to edit Master title style</a:t>
            </a:r>
          </a:p>
        </p:txBody>
      </p:sp>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936172"/>
            <a:ext cx="8894602" cy="5293805"/>
          </a:xfrm>
          <a:prstGeom prst="rect">
            <a:avLst/>
          </a:prstGeom>
        </p:spPr>
        <p:txBody>
          <a:bodyPr/>
          <a:lstStyle>
            <a:lvl1pPr>
              <a:defRPr sz="2800">
                <a:latin typeface="Segoe UI" panose="020B0502040204020203" pitchFamily="34" charset="0"/>
                <a:cs typeface="Segoe UI" panose="020B0502040204020203" pitchFamily="34" charset="0"/>
              </a:defRPr>
            </a:lvl1pPr>
            <a:lvl2pPr marL="685766" indent="-228589">
              <a:buFont typeface="Cambria" panose="02040503050406030204" pitchFamily="18" charset="0"/>
              <a:buChar char="-"/>
              <a:defRPr sz="2400">
                <a:latin typeface="Segoe UI" panose="020B0502040204020203" pitchFamily="34" charset="0"/>
                <a:cs typeface="Segoe UI" panose="020B0502040204020203" pitchFamily="34" charset="0"/>
              </a:defRPr>
            </a:lvl2pPr>
            <a:lvl3pPr>
              <a:defRPr sz="2000">
                <a:latin typeface="Segoe UI" panose="020B0502040204020203" pitchFamily="34" charset="0"/>
                <a:cs typeface="Segoe UI" panose="020B0502040204020203" pitchFamily="34" charset="0"/>
              </a:defRPr>
            </a:lvl3pPr>
            <a:lvl4pPr>
              <a:defRPr sz="2000">
                <a:latin typeface="Segoe UI" panose="020B0502040204020203" pitchFamily="34" charset="0"/>
                <a:cs typeface="Segoe UI" panose="020B0502040204020203" pitchFamily="34" charset="0"/>
              </a:defRPr>
            </a:lvl4pPr>
            <a:lvl5pPr>
              <a:defRPr sz="2000">
                <a:latin typeface="Segoe UI" panose="020B0502040204020203" pitchFamily="34" charset="0"/>
                <a:cs typeface="Segoe UI" panose="020B05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355716"/>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2000" smtClean="0">
                <a:latin typeface="Segoe UI" panose="020B0502040204020203" pitchFamily="34" charset="0"/>
                <a:cs typeface="Segoe UI" panose="020B0502040204020203" pitchFamily="34" charset="0"/>
              </a:rPr>
              <a:pPr/>
              <a:t>‹#›</a:t>
            </a:fld>
            <a:endParaRPr lang="en-US" sz="2000" dirty="0">
              <a:latin typeface="Segoe UI" panose="020B0502040204020203" pitchFamily="34" charset="0"/>
              <a:cs typeface="Segoe UI" panose="020B0502040204020203" pitchFamily="34" charset="0"/>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413145"/>
            <a:ext cx="1080120" cy="312523"/>
          </a:xfrm>
          <a:prstGeom prst="rect">
            <a:avLst/>
          </a:prstGeom>
        </p:spPr>
      </p:pic>
      <p:cxnSp>
        <p:nvCxnSpPr>
          <p:cNvPr id="16" name="Straight Connector 15">
            <a:extLst>
              <a:ext uri="{FF2B5EF4-FFF2-40B4-BE49-F238E27FC236}">
                <a16:creationId xmlns:a16="http://schemas.microsoft.com/office/drawing/2014/main" id="{89CD1133-1492-4A44-93C1-B89EF4FD41F6}"/>
              </a:ext>
            </a:extLst>
          </p:cNvPr>
          <p:cNvCxnSpPr>
            <a:cxnSpLocks/>
          </p:cNvCxnSpPr>
          <p:nvPr userDrawn="1"/>
        </p:nvCxnSpPr>
        <p:spPr>
          <a:xfrm>
            <a:off x="117027" y="831499"/>
            <a:ext cx="8894601"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3639277"/>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187587689"/>
      </p:ext>
    </p:extLst>
  </p:cSld>
  <p:clrMapOvr>
    <a:masterClrMapping/>
  </p:clrMapOvr>
  <p:transition/>
</p:sldLayout>
</file>

<file path=ppt/slideLayouts/slideLayout8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906073210"/>
      </p:ext>
    </p:extLst>
  </p:cSld>
  <p:clrMapOvr>
    <a:masterClrMapping/>
  </p:clrMapOvr>
  <p:transition/>
</p:sldLayout>
</file>

<file path=ppt/slideLayouts/slideLayout8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841937945"/>
      </p:ext>
    </p:extLst>
  </p:cSld>
  <p:clrMapOvr>
    <a:masterClrMapping/>
  </p:clrMapOvr>
  <p:transition/>
</p:sldLayout>
</file>

<file path=ppt/slideLayouts/slideLayout8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610741826"/>
      </p:ext>
    </p:extLst>
  </p:cSld>
  <p:clrMapOvr>
    <a:masterClrMapping/>
  </p:clrMapOvr>
  <p:transition/>
</p:sldLayout>
</file>

<file path=ppt/slideLayouts/slideLayout8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554522207"/>
      </p:ext>
    </p:extLst>
  </p:cSld>
  <p:clrMapOvr>
    <a:masterClrMapping/>
  </p:clrMapOvr>
  <p:transition/>
</p:sldLayout>
</file>

<file path=ppt/slideLayouts/slideLayout8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081880840"/>
      </p:ext>
    </p:extLst>
  </p:cSld>
  <p:clrMapOvr>
    <a:masterClrMapping/>
  </p:clrMapOvr>
  <p:transition/>
</p:sldLayout>
</file>

<file path=ppt/slideLayouts/slideLayout8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232130875"/>
      </p:ext>
    </p:extLst>
  </p:cSld>
  <p:clrMapOvr>
    <a:masterClrMapping/>
  </p:clrMapOvr>
  <p:transition/>
</p:sldLayout>
</file>

<file path=ppt/slideLayouts/slideLayout8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104288215"/>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178303478"/>
      </p:ext>
    </p:extLst>
  </p:cSld>
  <p:clrMapOvr>
    <a:masterClrMapping/>
  </p:clrMapOvr>
  <p:transition/>
</p:sldLayout>
</file>

<file path=ppt/slideLayouts/slideLayout8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405102020"/>
      </p:ext>
    </p:extLst>
  </p:cSld>
  <p:clrMapOvr>
    <a:masterClrMapping/>
  </p:clrMapOvr>
  <p:transition/>
</p:sldLayout>
</file>

<file path=ppt/slideLayouts/slideLayout8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170455392"/>
      </p:ext>
    </p:extLst>
  </p:cSld>
  <p:clrMapOvr>
    <a:masterClrMapping/>
  </p:clrMapOvr>
  <p:transition/>
</p:sldLayout>
</file>

<file path=ppt/slideLayouts/slideLayout8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406493594"/>
      </p:ext>
    </p:extLst>
  </p:cSld>
  <p:clrMapOvr>
    <a:masterClrMapping/>
  </p:clrMapOvr>
  <p:transition/>
</p:sldLayout>
</file>

<file path=ppt/slideLayouts/slideLayout8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41418167"/>
      </p:ext>
    </p:extLst>
  </p:cSld>
  <p:clrMapOvr>
    <a:masterClrMapping/>
  </p:clrMapOvr>
  <p:transition/>
</p:sldLayout>
</file>

<file path=ppt/slideLayouts/slideLayout8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19222955"/>
      </p:ext>
    </p:extLst>
  </p:cSld>
  <p:clrMapOvr>
    <a:masterClrMapping/>
  </p:clrMapOvr>
  <p:transition/>
</p:sldLayout>
</file>

<file path=ppt/slideLayouts/slideLayout8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8287346"/>
      </p:ext>
    </p:extLst>
  </p:cSld>
  <p:clrMapOvr>
    <a:masterClrMapping/>
  </p:clrMapOvr>
  <p:transition/>
</p:sldLayout>
</file>

<file path=ppt/slideLayouts/slideLayout8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4051311"/>
      </p:ext>
    </p:extLst>
  </p:cSld>
  <p:clrMapOvr>
    <a:masterClrMapping/>
  </p:clrMapOvr>
  <p:transition/>
</p:sldLayout>
</file>

<file path=ppt/slideLayouts/slideLayout8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93033677"/>
      </p:ext>
    </p:extLst>
  </p:cSld>
  <p:clrMapOvr>
    <a:masterClrMapping/>
  </p:clrMapOvr>
  <p:transition/>
</p:sldLayout>
</file>

<file path=ppt/slideLayouts/slideLayout8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783937851"/>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894882459"/>
      </p:ext>
    </p:extLst>
  </p:cSld>
  <p:clrMapOvr>
    <a:masterClrMapping/>
  </p:clrMapOvr>
  <p:transition/>
</p:sldLayout>
</file>

<file path=ppt/slideLayouts/slideLayout8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0556957"/>
      </p:ext>
    </p:extLst>
  </p:cSld>
  <p:clrMapOvr>
    <a:masterClrMapping/>
  </p:clrMapOvr>
  <p:transition/>
</p:sldLayout>
</file>

<file path=ppt/slideLayouts/slideLayout8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73670780"/>
      </p:ext>
    </p:extLst>
  </p:cSld>
  <p:clrMapOvr>
    <a:masterClrMapping/>
  </p:clrMapOvr>
  <p:transition/>
</p:sldLayout>
</file>

<file path=ppt/slideLayouts/slideLayout8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0584815"/>
      </p:ext>
    </p:extLst>
  </p:cSld>
  <p:clrMapOvr>
    <a:masterClrMapping/>
  </p:clrMapOvr>
  <p:transition/>
</p:sldLayout>
</file>

<file path=ppt/slideLayouts/slideLayout8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7A08EACC-8CBF-5A41-8FD1-0ADD9A6E61AA}" type="slidenum">
              <a:rPr lang="en-US"/>
              <a:pPr>
                <a:defRPr/>
              </a:pPr>
              <a:t>‹#›</a:t>
            </a:fld>
            <a:endParaRPr lang="en-US"/>
          </a:p>
        </p:txBody>
      </p:sp>
    </p:spTree>
    <p:extLst>
      <p:ext uri="{BB962C8B-B14F-4D97-AF65-F5344CB8AC3E}">
        <p14:creationId xmlns:p14="http://schemas.microsoft.com/office/powerpoint/2010/main" val="1491448478"/>
      </p:ext>
    </p:extLst>
  </p:cSld>
  <p:clrMapOvr>
    <a:masterClrMapping/>
  </p:clrMapOvr>
  <p:transition/>
</p:sldLayout>
</file>

<file path=ppt/slideLayouts/slideLayout8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A95AFC4-B67F-BC48-882B-8F3B14641016}" type="slidenum">
              <a:rPr lang="en-US"/>
              <a:pPr>
                <a:defRPr/>
              </a:pPr>
              <a:t>‹#›</a:t>
            </a:fld>
            <a:endParaRPr lang="en-US"/>
          </a:p>
        </p:txBody>
      </p:sp>
    </p:spTree>
    <p:extLst>
      <p:ext uri="{BB962C8B-B14F-4D97-AF65-F5344CB8AC3E}">
        <p14:creationId xmlns:p14="http://schemas.microsoft.com/office/powerpoint/2010/main" val="2773609142"/>
      </p:ext>
    </p:extLst>
  </p:cSld>
  <p:clrMapOvr>
    <a:masterClrMapping/>
  </p:clrMapOvr>
  <p:transition/>
</p:sldLayout>
</file>

<file path=ppt/slideLayouts/slideLayout8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C5605ADE-6E00-1045-8F07-42D08E36EF70}" type="slidenum">
              <a:rPr lang="en-US"/>
              <a:pPr>
                <a:defRPr/>
              </a:pPr>
              <a:t>‹#›</a:t>
            </a:fld>
            <a:endParaRPr lang="en-US"/>
          </a:p>
        </p:txBody>
      </p:sp>
    </p:spTree>
    <p:extLst>
      <p:ext uri="{BB962C8B-B14F-4D97-AF65-F5344CB8AC3E}">
        <p14:creationId xmlns:p14="http://schemas.microsoft.com/office/powerpoint/2010/main" val="1247199132"/>
      </p:ext>
    </p:extLst>
  </p:cSld>
  <p:clrMapOvr>
    <a:masterClrMapping/>
  </p:clrMapOvr>
  <p:transition/>
</p:sldLayout>
</file>

<file path=ppt/slideLayouts/slideLayout8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BE20E1A-63D1-9042-BE64-E6D77CA223CD}" type="slidenum">
              <a:rPr lang="en-US"/>
              <a:pPr>
                <a:defRPr/>
              </a:pPr>
              <a:t>‹#›</a:t>
            </a:fld>
            <a:endParaRPr lang="en-US"/>
          </a:p>
        </p:txBody>
      </p:sp>
    </p:spTree>
    <p:extLst>
      <p:ext uri="{BB962C8B-B14F-4D97-AF65-F5344CB8AC3E}">
        <p14:creationId xmlns:p14="http://schemas.microsoft.com/office/powerpoint/2010/main" val="4258539259"/>
      </p:ext>
    </p:extLst>
  </p:cSld>
  <p:clrMapOvr>
    <a:masterClrMapping/>
  </p:clrMapOvr>
  <p:transition/>
</p:sldLayout>
</file>

<file path=ppt/slideLayouts/slideLayout8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EC9CE9EA-6A87-A74E-8999-D522750AE4F5}" type="slidenum">
              <a:rPr lang="en-US"/>
              <a:pPr>
                <a:defRPr/>
              </a:pPr>
              <a:t>‹#›</a:t>
            </a:fld>
            <a:endParaRPr lang="en-US"/>
          </a:p>
        </p:txBody>
      </p:sp>
    </p:spTree>
    <p:extLst>
      <p:ext uri="{BB962C8B-B14F-4D97-AF65-F5344CB8AC3E}">
        <p14:creationId xmlns:p14="http://schemas.microsoft.com/office/powerpoint/2010/main" val="2981666507"/>
      </p:ext>
    </p:extLst>
  </p:cSld>
  <p:clrMapOvr>
    <a:masterClrMapping/>
  </p:clrMapOvr>
  <p:transition/>
</p:sldLayout>
</file>

<file path=ppt/slideLayouts/slideLayout8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FAB19C08-DC79-A243-8132-5D8141635E46}" type="slidenum">
              <a:rPr lang="en-US"/>
              <a:pPr>
                <a:defRPr/>
              </a:pPr>
              <a:t>‹#›</a:t>
            </a:fld>
            <a:endParaRPr lang="en-US"/>
          </a:p>
        </p:txBody>
      </p:sp>
    </p:spTree>
    <p:extLst>
      <p:ext uri="{BB962C8B-B14F-4D97-AF65-F5344CB8AC3E}">
        <p14:creationId xmlns:p14="http://schemas.microsoft.com/office/powerpoint/2010/main" val="53536144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D78B06AB-FCA2-444B-B377-4DCE2DDA6114}" type="slidenum">
              <a:rPr lang="en-US"/>
              <a:pPr>
                <a:defRPr/>
              </a:pPr>
              <a:t>‹#›</a:t>
            </a:fld>
            <a:endParaRPr lang="en-US"/>
          </a:p>
        </p:txBody>
      </p:sp>
    </p:spTree>
    <p:extLst>
      <p:ext uri="{BB962C8B-B14F-4D97-AF65-F5344CB8AC3E}">
        <p14:creationId xmlns:p14="http://schemas.microsoft.com/office/powerpoint/2010/main" val="3115217263"/>
      </p:ext>
    </p:extLst>
  </p:cSld>
  <p:clrMapOvr>
    <a:masterClrMapping/>
  </p:clrMapOvr>
  <p:transition/>
</p:sldLayout>
</file>

<file path=ppt/slideLayouts/slideLayout8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52F9B4-FA90-5240-B648-E2D01A3C941B}" type="slidenum">
              <a:rPr lang="en-US"/>
              <a:pPr>
                <a:defRPr/>
              </a:pPr>
              <a:t>‹#›</a:t>
            </a:fld>
            <a:endParaRPr lang="en-US"/>
          </a:p>
        </p:txBody>
      </p:sp>
    </p:spTree>
    <p:extLst>
      <p:ext uri="{BB962C8B-B14F-4D97-AF65-F5344CB8AC3E}">
        <p14:creationId xmlns:p14="http://schemas.microsoft.com/office/powerpoint/2010/main" val="2483956630"/>
      </p:ext>
    </p:extLst>
  </p:cSld>
  <p:clrMapOvr>
    <a:masterClrMapping/>
  </p:clrMapOvr>
  <p:transition/>
</p:sldLayout>
</file>

<file path=ppt/slideLayouts/slideLayout8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45DFDB1-BFE0-744A-994F-30B5CFD210AD}" type="slidenum">
              <a:rPr lang="en-US"/>
              <a:pPr>
                <a:defRPr/>
              </a:pPr>
              <a:t>‹#›</a:t>
            </a:fld>
            <a:endParaRPr lang="en-US"/>
          </a:p>
        </p:txBody>
      </p:sp>
    </p:spTree>
    <p:extLst>
      <p:ext uri="{BB962C8B-B14F-4D97-AF65-F5344CB8AC3E}">
        <p14:creationId xmlns:p14="http://schemas.microsoft.com/office/powerpoint/2010/main" val="1785157458"/>
      </p:ext>
    </p:extLst>
  </p:cSld>
  <p:clrMapOvr>
    <a:masterClrMapping/>
  </p:clrMapOvr>
  <p:transition/>
</p:sldLayout>
</file>

<file path=ppt/slideLayouts/slideLayout8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7316A19-9990-D640-B1D8-2C318F01C3A0}" type="slidenum">
              <a:rPr lang="en-US"/>
              <a:pPr>
                <a:defRPr/>
              </a:pPr>
              <a:t>‹#›</a:t>
            </a:fld>
            <a:endParaRPr lang="en-US"/>
          </a:p>
        </p:txBody>
      </p:sp>
    </p:spTree>
    <p:extLst>
      <p:ext uri="{BB962C8B-B14F-4D97-AF65-F5344CB8AC3E}">
        <p14:creationId xmlns:p14="http://schemas.microsoft.com/office/powerpoint/2010/main" val="3793953041"/>
      </p:ext>
    </p:extLst>
  </p:cSld>
  <p:clrMapOvr>
    <a:masterClrMapping/>
  </p:clrMapOvr>
  <p:transition/>
</p:sldLayout>
</file>

<file path=ppt/slideLayouts/slideLayout8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C9D8FC-307F-634F-81A0-60FAC0836A9B}" type="slidenum">
              <a:rPr lang="en-US"/>
              <a:pPr>
                <a:defRPr/>
              </a:pPr>
              <a:t>‹#›</a:t>
            </a:fld>
            <a:endParaRPr lang="en-US"/>
          </a:p>
        </p:txBody>
      </p:sp>
    </p:spTree>
    <p:extLst>
      <p:ext uri="{BB962C8B-B14F-4D97-AF65-F5344CB8AC3E}">
        <p14:creationId xmlns:p14="http://schemas.microsoft.com/office/powerpoint/2010/main" val="1542795074"/>
      </p:ext>
    </p:extLst>
  </p:cSld>
  <p:clrMapOvr>
    <a:masterClrMapping/>
  </p:clrMapOvr>
  <p:transition/>
</p:sldLayout>
</file>

<file path=ppt/slideLayouts/slideLayout85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1D04884-23F1-204A-AF38-4A3015EE9154}" type="slidenum">
              <a:rPr lang="en-US"/>
              <a:pPr>
                <a:defRPr/>
              </a:pPr>
              <a:t>‹#›</a:t>
            </a:fld>
            <a:endParaRPr lang="en-US"/>
          </a:p>
        </p:txBody>
      </p:sp>
    </p:spTree>
    <p:extLst>
      <p:ext uri="{BB962C8B-B14F-4D97-AF65-F5344CB8AC3E}">
        <p14:creationId xmlns:p14="http://schemas.microsoft.com/office/powerpoint/2010/main" val="1082107146"/>
      </p:ext>
    </p:extLst>
  </p:cSld>
  <p:clrMapOvr>
    <a:masterClrMapping/>
  </p:clrMapOvr>
  <p:transition/>
</p:sldLayout>
</file>

<file path=ppt/slideLayouts/slideLayout856.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t>8/10/21</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492315846"/>
      </p:ext>
    </p:extLst>
  </p:cSld>
  <p:clrMapOvr>
    <a:overrideClrMapping bg1="lt1" tx1="dk1" bg2="lt2" tx2="dk2" accent1="accent1" accent2="accent2" accent3="accent3" accent4="accent4" accent5="accent5" accent6="accent6" hlink="hlink" folHlink="folHlink"/>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t>8/10/21</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156730039"/>
      </p:ext>
    </p:extLst>
  </p:cSld>
  <p:clrMapOvr>
    <a:overrideClrMapping bg1="lt1" tx1="dk1" bg2="lt2" tx2="dk2" accent1="accent1" accent2="accent2" accent3="accent3" accent4="accent4" accent5="accent5" accent6="accent6" hlink="hlink" folHlink="folHlink"/>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t>8/10/21</a:t>
            </a:fld>
            <a:endParaRPr lang="en-US"/>
          </a:p>
        </p:txBody>
      </p:sp>
      <p:sp>
        <p:nvSpPr>
          <p:cNvPr id="6" name="Footer Placeholder 5"/>
          <p:cNvSpPr>
            <a:spLocks noGrp="1"/>
          </p:cNvSpPr>
          <p:nvPr>
            <p:ph type="ftr" sz="quarter" idx="13"/>
          </p:nvPr>
        </p:nvSpPr>
        <p:spPr/>
        <p:txBody>
          <a:bodyPr/>
          <a:lstStyle/>
          <a:p>
            <a:endParaRPr lang="en-US" dirty="0"/>
          </a:p>
        </p:txBody>
      </p:sp>
      <p:sp>
        <p:nvSpPr>
          <p:cNvPr id="7" name="Slide Number Placeholder 6"/>
          <p:cNvSpPr>
            <a:spLocks noGrp="1"/>
          </p:cNvSpPr>
          <p:nvPr>
            <p:ph type="sldNum" sz="quarter" idx="14"/>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453638048"/>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t>8/10/21</a:t>
            </a:fld>
            <a:endParaRPr lang="en-US"/>
          </a:p>
        </p:txBody>
      </p:sp>
      <p:sp>
        <p:nvSpPr>
          <p:cNvPr id="5" name="Footer Placeholder 4"/>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0753413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t>8/10/21</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56889935"/>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8/10/21</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64471572"/>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8/10/21</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25733146"/>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t>8/10/21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377600235"/>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8/10/21</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09409846"/>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8/10/21</a:t>
            </a:fld>
            <a:endParaRPr lang="en-US"/>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802169756"/>
      </p:ext>
    </p:extLst>
  </p:cSld>
  <p:clrMapOvr>
    <a:overrideClrMapping bg1="dk1" tx1="lt1" bg2="dk2" tx2="lt2" accent1="accent1" accent2="accent2" accent3="accent3" accent4="accent4" accent5="accent5" accent6="accent6" hlink="hlink" folHlink="folHlink"/>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8/10/21</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49382373"/>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8/10/21</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819989314"/>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45983413"/>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522610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7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9743932"/>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97632061"/>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Autofit/>
          </a:bodyPr>
          <a:lstStyle>
            <a:lvl1pPr marL="457189" lvl="0" indent="-304792">
              <a:spcBef>
                <a:spcPts val="0"/>
              </a:spcBef>
              <a:spcAft>
                <a:spcPts val="0"/>
              </a:spcAft>
              <a:buSzPts val="1200"/>
              <a:buChar char="●"/>
              <a:defRPr sz="12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5627640"/>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1" y="600200"/>
            <a:ext cx="6367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11341379"/>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54184069"/>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08008864"/>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Autofit/>
          </a:bodyPr>
          <a:lstStyle>
            <a:lvl1pPr marL="457189" lvl="0" indent="-342891" algn="ctr">
              <a:spcBef>
                <a:spcPts val="0"/>
              </a:spcBef>
              <a:spcAft>
                <a:spcPts val="0"/>
              </a:spcAft>
              <a:buSzPts val="1800"/>
              <a:buChar char="●"/>
              <a:defRPr/>
            </a:lvl1pPr>
            <a:lvl2pPr marL="914377"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1"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47712271"/>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491470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image" Target="../media/image1.png"/><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image" Target="../media/image1.png"/><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13" Type="http://schemas.openxmlformats.org/officeDocument/2006/relationships/theme" Target="../theme/theme40.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slideLayout" Target="../slideLayouts/slideLayout433.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1.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theme" Target="../theme/theme41.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2.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2.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3.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theme" Target="../theme/theme43.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4.xml"/><Relationship Id="rId13" Type="http://schemas.openxmlformats.org/officeDocument/2006/relationships/image" Target="../media/image1.png"/><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theme" Target="../theme/theme44.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5.xml"/><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theme" Target="../theme/theme45.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6.xml"/><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6.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7.xml"/><Relationship Id="rId13" Type="http://schemas.openxmlformats.org/officeDocument/2006/relationships/image" Target="../media/image1.png"/><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7.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image" Target="../media/image1.png"/><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theme" Target="../theme/theme48.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29.xml"/><Relationship Id="rId13" Type="http://schemas.openxmlformats.org/officeDocument/2006/relationships/theme" Target="../theme/theme49.xml"/><Relationship Id="rId3" Type="http://schemas.openxmlformats.org/officeDocument/2006/relationships/slideLayout" Target="../slideLayouts/slideLayout524.xml"/><Relationship Id="rId7" Type="http://schemas.openxmlformats.org/officeDocument/2006/relationships/slideLayout" Target="../slideLayouts/slideLayout528.xml"/><Relationship Id="rId12" Type="http://schemas.openxmlformats.org/officeDocument/2006/relationships/slideLayout" Target="../slideLayouts/slideLayout533.xml"/><Relationship Id="rId2" Type="http://schemas.openxmlformats.org/officeDocument/2006/relationships/slideLayout" Target="../slideLayouts/slideLayout523.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5" Type="http://schemas.openxmlformats.org/officeDocument/2006/relationships/slideLayout" Target="../slideLayouts/slideLayout526.xml"/><Relationship Id="rId10" Type="http://schemas.openxmlformats.org/officeDocument/2006/relationships/slideLayout" Target="../slideLayouts/slideLayout531.xml"/><Relationship Id="rId4" Type="http://schemas.openxmlformats.org/officeDocument/2006/relationships/slideLayout" Target="../slideLayouts/slideLayout525.xml"/><Relationship Id="rId9" Type="http://schemas.openxmlformats.org/officeDocument/2006/relationships/slideLayout" Target="../slideLayouts/slideLayout5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1.xml"/><Relationship Id="rId13" Type="http://schemas.openxmlformats.org/officeDocument/2006/relationships/image" Target="../media/image1.png"/><Relationship Id="rId3" Type="http://schemas.openxmlformats.org/officeDocument/2006/relationships/slideLayout" Target="../slideLayouts/slideLayout536.xml"/><Relationship Id="rId7" Type="http://schemas.openxmlformats.org/officeDocument/2006/relationships/slideLayout" Target="../slideLayouts/slideLayout540.xml"/><Relationship Id="rId12" Type="http://schemas.openxmlformats.org/officeDocument/2006/relationships/theme" Target="../theme/theme50.xml"/><Relationship Id="rId2" Type="http://schemas.openxmlformats.org/officeDocument/2006/relationships/slideLayout" Target="../slideLayouts/slideLayout535.xml"/><Relationship Id="rId1" Type="http://schemas.openxmlformats.org/officeDocument/2006/relationships/slideLayout" Target="../slideLayouts/slideLayout534.xml"/><Relationship Id="rId6" Type="http://schemas.openxmlformats.org/officeDocument/2006/relationships/slideLayout" Target="../slideLayouts/slideLayout539.xml"/><Relationship Id="rId11" Type="http://schemas.openxmlformats.org/officeDocument/2006/relationships/slideLayout" Target="../slideLayouts/slideLayout544.xml"/><Relationship Id="rId5" Type="http://schemas.openxmlformats.org/officeDocument/2006/relationships/slideLayout" Target="../slideLayouts/slideLayout538.xml"/><Relationship Id="rId10" Type="http://schemas.openxmlformats.org/officeDocument/2006/relationships/slideLayout" Target="../slideLayouts/slideLayout543.xml"/><Relationship Id="rId4" Type="http://schemas.openxmlformats.org/officeDocument/2006/relationships/slideLayout" Target="../slideLayouts/slideLayout537.xml"/><Relationship Id="rId9" Type="http://schemas.openxmlformats.org/officeDocument/2006/relationships/slideLayout" Target="../slideLayouts/slideLayout542.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2.xml"/><Relationship Id="rId13" Type="http://schemas.openxmlformats.org/officeDocument/2006/relationships/image" Target="../media/image1.png"/><Relationship Id="rId3" Type="http://schemas.openxmlformats.org/officeDocument/2006/relationships/slideLayout" Target="../slideLayouts/slideLayout547.xml"/><Relationship Id="rId7" Type="http://schemas.openxmlformats.org/officeDocument/2006/relationships/slideLayout" Target="../slideLayouts/slideLayout551.xml"/><Relationship Id="rId12" Type="http://schemas.openxmlformats.org/officeDocument/2006/relationships/theme" Target="../theme/theme51.xml"/><Relationship Id="rId2" Type="http://schemas.openxmlformats.org/officeDocument/2006/relationships/slideLayout" Target="../slideLayouts/slideLayout546.xml"/><Relationship Id="rId1" Type="http://schemas.openxmlformats.org/officeDocument/2006/relationships/slideLayout" Target="../slideLayouts/slideLayout545.xml"/><Relationship Id="rId6" Type="http://schemas.openxmlformats.org/officeDocument/2006/relationships/slideLayout" Target="../slideLayouts/slideLayout550.xml"/><Relationship Id="rId11" Type="http://schemas.openxmlformats.org/officeDocument/2006/relationships/slideLayout" Target="../slideLayouts/slideLayout555.xml"/><Relationship Id="rId5" Type="http://schemas.openxmlformats.org/officeDocument/2006/relationships/slideLayout" Target="../slideLayouts/slideLayout549.xml"/><Relationship Id="rId10" Type="http://schemas.openxmlformats.org/officeDocument/2006/relationships/slideLayout" Target="../slideLayouts/slideLayout554.xml"/><Relationship Id="rId4" Type="http://schemas.openxmlformats.org/officeDocument/2006/relationships/slideLayout" Target="../slideLayouts/slideLayout548.xml"/><Relationship Id="rId9" Type="http://schemas.openxmlformats.org/officeDocument/2006/relationships/slideLayout" Target="../slideLayouts/slideLayout553.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3.xml"/><Relationship Id="rId3" Type="http://schemas.openxmlformats.org/officeDocument/2006/relationships/slideLayout" Target="../slideLayouts/slideLayout558.xml"/><Relationship Id="rId7" Type="http://schemas.openxmlformats.org/officeDocument/2006/relationships/slideLayout" Target="../slideLayouts/slideLayout562.xml"/><Relationship Id="rId12" Type="http://schemas.openxmlformats.org/officeDocument/2006/relationships/theme" Target="../theme/theme52.xml"/><Relationship Id="rId2" Type="http://schemas.openxmlformats.org/officeDocument/2006/relationships/slideLayout" Target="../slideLayouts/slideLayout557.xml"/><Relationship Id="rId1" Type="http://schemas.openxmlformats.org/officeDocument/2006/relationships/slideLayout" Target="../slideLayouts/slideLayout556.xml"/><Relationship Id="rId6" Type="http://schemas.openxmlformats.org/officeDocument/2006/relationships/slideLayout" Target="../slideLayouts/slideLayout561.xml"/><Relationship Id="rId11" Type="http://schemas.openxmlformats.org/officeDocument/2006/relationships/slideLayout" Target="../slideLayouts/slideLayout566.xml"/><Relationship Id="rId5" Type="http://schemas.openxmlformats.org/officeDocument/2006/relationships/slideLayout" Target="../slideLayouts/slideLayout560.xml"/><Relationship Id="rId10" Type="http://schemas.openxmlformats.org/officeDocument/2006/relationships/slideLayout" Target="../slideLayouts/slideLayout565.xml"/><Relationship Id="rId4" Type="http://schemas.openxmlformats.org/officeDocument/2006/relationships/slideLayout" Target="../slideLayouts/slideLayout559.xml"/><Relationship Id="rId9" Type="http://schemas.openxmlformats.org/officeDocument/2006/relationships/slideLayout" Target="../slideLayouts/slideLayout564.xml"/></Relationships>
</file>

<file path=ppt/slideMasters/_rels/slideMaster53.xml.rels><?xml version="1.0" encoding="UTF-8" standalone="yes"?>
<Relationships xmlns="http://schemas.openxmlformats.org/package/2006/relationships"><Relationship Id="rId3" Type="http://schemas.openxmlformats.org/officeDocument/2006/relationships/theme" Target="../theme/theme53.xml"/><Relationship Id="rId2" Type="http://schemas.openxmlformats.org/officeDocument/2006/relationships/slideLayout" Target="../slideLayouts/slideLayout568.xml"/><Relationship Id="rId1" Type="http://schemas.openxmlformats.org/officeDocument/2006/relationships/slideLayout" Target="../slideLayouts/slideLayout567.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76.xml"/><Relationship Id="rId13" Type="http://schemas.openxmlformats.org/officeDocument/2006/relationships/theme" Target="../theme/theme54.xml"/><Relationship Id="rId3" Type="http://schemas.openxmlformats.org/officeDocument/2006/relationships/slideLayout" Target="../slideLayouts/slideLayout571.xml"/><Relationship Id="rId7" Type="http://schemas.openxmlformats.org/officeDocument/2006/relationships/slideLayout" Target="../slideLayouts/slideLayout575.xml"/><Relationship Id="rId12" Type="http://schemas.openxmlformats.org/officeDocument/2006/relationships/slideLayout" Target="../slideLayouts/slideLayout580.xml"/><Relationship Id="rId2" Type="http://schemas.openxmlformats.org/officeDocument/2006/relationships/slideLayout" Target="../slideLayouts/slideLayout570.xml"/><Relationship Id="rId1" Type="http://schemas.openxmlformats.org/officeDocument/2006/relationships/slideLayout" Target="../slideLayouts/slideLayout569.xml"/><Relationship Id="rId6" Type="http://schemas.openxmlformats.org/officeDocument/2006/relationships/slideLayout" Target="../slideLayouts/slideLayout574.xml"/><Relationship Id="rId11" Type="http://schemas.openxmlformats.org/officeDocument/2006/relationships/slideLayout" Target="../slideLayouts/slideLayout579.xml"/><Relationship Id="rId5" Type="http://schemas.openxmlformats.org/officeDocument/2006/relationships/slideLayout" Target="../slideLayouts/slideLayout573.xml"/><Relationship Id="rId10" Type="http://schemas.openxmlformats.org/officeDocument/2006/relationships/slideLayout" Target="../slideLayouts/slideLayout578.xml"/><Relationship Id="rId4" Type="http://schemas.openxmlformats.org/officeDocument/2006/relationships/slideLayout" Target="../slideLayouts/slideLayout572.xml"/><Relationship Id="rId9" Type="http://schemas.openxmlformats.org/officeDocument/2006/relationships/slideLayout" Target="../slideLayouts/slideLayout577.xml"/><Relationship Id="rId14" Type="http://schemas.openxmlformats.org/officeDocument/2006/relationships/image" Target="../media/image1.png"/></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88.xml"/><Relationship Id="rId13" Type="http://schemas.openxmlformats.org/officeDocument/2006/relationships/image" Target="../media/image1.png"/><Relationship Id="rId3" Type="http://schemas.openxmlformats.org/officeDocument/2006/relationships/slideLayout" Target="../slideLayouts/slideLayout583.xml"/><Relationship Id="rId7" Type="http://schemas.openxmlformats.org/officeDocument/2006/relationships/slideLayout" Target="../slideLayouts/slideLayout587.xml"/><Relationship Id="rId12" Type="http://schemas.openxmlformats.org/officeDocument/2006/relationships/theme" Target="../theme/theme55.xml"/><Relationship Id="rId2" Type="http://schemas.openxmlformats.org/officeDocument/2006/relationships/slideLayout" Target="../slideLayouts/slideLayout582.xml"/><Relationship Id="rId1" Type="http://schemas.openxmlformats.org/officeDocument/2006/relationships/slideLayout" Target="../slideLayouts/slideLayout581.xml"/><Relationship Id="rId6" Type="http://schemas.openxmlformats.org/officeDocument/2006/relationships/slideLayout" Target="../slideLayouts/slideLayout586.xml"/><Relationship Id="rId11" Type="http://schemas.openxmlformats.org/officeDocument/2006/relationships/slideLayout" Target="../slideLayouts/slideLayout591.xml"/><Relationship Id="rId5" Type="http://schemas.openxmlformats.org/officeDocument/2006/relationships/slideLayout" Target="../slideLayouts/slideLayout585.xml"/><Relationship Id="rId10" Type="http://schemas.openxmlformats.org/officeDocument/2006/relationships/slideLayout" Target="../slideLayouts/slideLayout590.xml"/><Relationship Id="rId4" Type="http://schemas.openxmlformats.org/officeDocument/2006/relationships/slideLayout" Target="../slideLayouts/slideLayout584.xml"/><Relationship Id="rId9" Type="http://schemas.openxmlformats.org/officeDocument/2006/relationships/slideLayout" Target="../slideLayouts/slideLayout589.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99.xml"/><Relationship Id="rId13" Type="http://schemas.openxmlformats.org/officeDocument/2006/relationships/image" Target="../media/image1.png"/><Relationship Id="rId3" Type="http://schemas.openxmlformats.org/officeDocument/2006/relationships/slideLayout" Target="../slideLayouts/slideLayout594.xml"/><Relationship Id="rId7" Type="http://schemas.openxmlformats.org/officeDocument/2006/relationships/slideLayout" Target="../slideLayouts/slideLayout598.xml"/><Relationship Id="rId12" Type="http://schemas.openxmlformats.org/officeDocument/2006/relationships/theme" Target="../theme/theme56.xml"/><Relationship Id="rId2" Type="http://schemas.openxmlformats.org/officeDocument/2006/relationships/slideLayout" Target="../slideLayouts/slideLayout593.xml"/><Relationship Id="rId1" Type="http://schemas.openxmlformats.org/officeDocument/2006/relationships/slideLayout" Target="../slideLayouts/slideLayout592.xml"/><Relationship Id="rId6" Type="http://schemas.openxmlformats.org/officeDocument/2006/relationships/slideLayout" Target="../slideLayouts/slideLayout597.xml"/><Relationship Id="rId11" Type="http://schemas.openxmlformats.org/officeDocument/2006/relationships/slideLayout" Target="../slideLayouts/slideLayout602.xml"/><Relationship Id="rId5" Type="http://schemas.openxmlformats.org/officeDocument/2006/relationships/slideLayout" Target="../slideLayouts/slideLayout596.xml"/><Relationship Id="rId10" Type="http://schemas.openxmlformats.org/officeDocument/2006/relationships/slideLayout" Target="../slideLayouts/slideLayout601.xml"/><Relationship Id="rId4" Type="http://schemas.openxmlformats.org/officeDocument/2006/relationships/slideLayout" Target="../slideLayouts/slideLayout595.xml"/><Relationship Id="rId9" Type="http://schemas.openxmlformats.org/officeDocument/2006/relationships/slideLayout" Target="../slideLayouts/slideLayout600.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10.xml"/><Relationship Id="rId13" Type="http://schemas.openxmlformats.org/officeDocument/2006/relationships/image" Target="../media/image1.png"/><Relationship Id="rId3" Type="http://schemas.openxmlformats.org/officeDocument/2006/relationships/slideLayout" Target="../slideLayouts/slideLayout605.xml"/><Relationship Id="rId7" Type="http://schemas.openxmlformats.org/officeDocument/2006/relationships/slideLayout" Target="../slideLayouts/slideLayout609.xml"/><Relationship Id="rId12" Type="http://schemas.openxmlformats.org/officeDocument/2006/relationships/theme" Target="../theme/theme57.xml"/><Relationship Id="rId2" Type="http://schemas.openxmlformats.org/officeDocument/2006/relationships/slideLayout" Target="../slideLayouts/slideLayout604.xml"/><Relationship Id="rId1" Type="http://schemas.openxmlformats.org/officeDocument/2006/relationships/slideLayout" Target="../slideLayouts/slideLayout603.xml"/><Relationship Id="rId6" Type="http://schemas.openxmlformats.org/officeDocument/2006/relationships/slideLayout" Target="../slideLayouts/slideLayout608.xml"/><Relationship Id="rId11" Type="http://schemas.openxmlformats.org/officeDocument/2006/relationships/slideLayout" Target="../slideLayouts/slideLayout613.xml"/><Relationship Id="rId5" Type="http://schemas.openxmlformats.org/officeDocument/2006/relationships/slideLayout" Target="../slideLayouts/slideLayout607.xml"/><Relationship Id="rId10" Type="http://schemas.openxmlformats.org/officeDocument/2006/relationships/slideLayout" Target="../slideLayouts/slideLayout612.xml"/><Relationship Id="rId4" Type="http://schemas.openxmlformats.org/officeDocument/2006/relationships/slideLayout" Target="../slideLayouts/slideLayout606.xml"/><Relationship Id="rId9" Type="http://schemas.openxmlformats.org/officeDocument/2006/relationships/slideLayout" Target="../slideLayouts/slideLayout611.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21.xml"/><Relationship Id="rId13" Type="http://schemas.openxmlformats.org/officeDocument/2006/relationships/theme" Target="../theme/theme58.xml"/><Relationship Id="rId3" Type="http://schemas.openxmlformats.org/officeDocument/2006/relationships/slideLayout" Target="../slideLayouts/slideLayout616.xml"/><Relationship Id="rId7" Type="http://schemas.openxmlformats.org/officeDocument/2006/relationships/slideLayout" Target="../slideLayouts/slideLayout620.xml"/><Relationship Id="rId12" Type="http://schemas.openxmlformats.org/officeDocument/2006/relationships/slideLayout" Target="../slideLayouts/slideLayout625.xml"/><Relationship Id="rId2" Type="http://schemas.openxmlformats.org/officeDocument/2006/relationships/slideLayout" Target="../slideLayouts/slideLayout615.xml"/><Relationship Id="rId1" Type="http://schemas.openxmlformats.org/officeDocument/2006/relationships/slideLayout" Target="../slideLayouts/slideLayout614.xml"/><Relationship Id="rId6" Type="http://schemas.openxmlformats.org/officeDocument/2006/relationships/slideLayout" Target="../slideLayouts/slideLayout619.xml"/><Relationship Id="rId11" Type="http://schemas.openxmlformats.org/officeDocument/2006/relationships/slideLayout" Target="../slideLayouts/slideLayout624.xml"/><Relationship Id="rId5" Type="http://schemas.openxmlformats.org/officeDocument/2006/relationships/slideLayout" Target="../slideLayouts/slideLayout618.xml"/><Relationship Id="rId10" Type="http://schemas.openxmlformats.org/officeDocument/2006/relationships/slideLayout" Target="../slideLayouts/slideLayout623.xml"/><Relationship Id="rId4" Type="http://schemas.openxmlformats.org/officeDocument/2006/relationships/slideLayout" Target="../slideLayouts/slideLayout617.xml"/><Relationship Id="rId9" Type="http://schemas.openxmlformats.org/officeDocument/2006/relationships/slideLayout" Target="../slideLayouts/slideLayout622.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33.xml"/><Relationship Id="rId13" Type="http://schemas.openxmlformats.org/officeDocument/2006/relationships/image" Target="../media/image1.png"/><Relationship Id="rId3" Type="http://schemas.openxmlformats.org/officeDocument/2006/relationships/slideLayout" Target="../slideLayouts/slideLayout628.xml"/><Relationship Id="rId7" Type="http://schemas.openxmlformats.org/officeDocument/2006/relationships/slideLayout" Target="../slideLayouts/slideLayout632.xml"/><Relationship Id="rId12" Type="http://schemas.openxmlformats.org/officeDocument/2006/relationships/theme" Target="../theme/theme59.xml"/><Relationship Id="rId2" Type="http://schemas.openxmlformats.org/officeDocument/2006/relationships/slideLayout" Target="../slideLayouts/slideLayout627.xml"/><Relationship Id="rId1" Type="http://schemas.openxmlformats.org/officeDocument/2006/relationships/slideLayout" Target="../slideLayouts/slideLayout626.xml"/><Relationship Id="rId6" Type="http://schemas.openxmlformats.org/officeDocument/2006/relationships/slideLayout" Target="../slideLayouts/slideLayout631.xml"/><Relationship Id="rId11" Type="http://schemas.openxmlformats.org/officeDocument/2006/relationships/slideLayout" Target="../slideLayouts/slideLayout636.xml"/><Relationship Id="rId5" Type="http://schemas.openxmlformats.org/officeDocument/2006/relationships/slideLayout" Target="../slideLayouts/slideLayout630.xml"/><Relationship Id="rId10" Type="http://schemas.openxmlformats.org/officeDocument/2006/relationships/slideLayout" Target="../slideLayouts/slideLayout635.xml"/><Relationship Id="rId4" Type="http://schemas.openxmlformats.org/officeDocument/2006/relationships/slideLayout" Target="../slideLayouts/slideLayout629.xml"/><Relationship Id="rId9" Type="http://schemas.openxmlformats.org/officeDocument/2006/relationships/slideLayout" Target="../slideLayouts/slideLayout6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44.xml"/><Relationship Id="rId13" Type="http://schemas.openxmlformats.org/officeDocument/2006/relationships/image" Target="../media/image1.png"/><Relationship Id="rId3" Type="http://schemas.openxmlformats.org/officeDocument/2006/relationships/slideLayout" Target="../slideLayouts/slideLayout639.xml"/><Relationship Id="rId7" Type="http://schemas.openxmlformats.org/officeDocument/2006/relationships/slideLayout" Target="../slideLayouts/slideLayout643.xml"/><Relationship Id="rId12" Type="http://schemas.openxmlformats.org/officeDocument/2006/relationships/theme" Target="../theme/theme60.xml"/><Relationship Id="rId2" Type="http://schemas.openxmlformats.org/officeDocument/2006/relationships/slideLayout" Target="../slideLayouts/slideLayout638.xml"/><Relationship Id="rId1" Type="http://schemas.openxmlformats.org/officeDocument/2006/relationships/slideLayout" Target="../slideLayouts/slideLayout637.xml"/><Relationship Id="rId6" Type="http://schemas.openxmlformats.org/officeDocument/2006/relationships/slideLayout" Target="../slideLayouts/slideLayout642.xml"/><Relationship Id="rId11" Type="http://schemas.openxmlformats.org/officeDocument/2006/relationships/slideLayout" Target="../slideLayouts/slideLayout647.xml"/><Relationship Id="rId5" Type="http://schemas.openxmlformats.org/officeDocument/2006/relationships/slideLayout" Target="../slideLayouts/slideLayout641.xml"/><Relationship Id="rId10" Type="http://schemas.openxmlformats.org/officeDocument/2006/relationships/slideLayout" Target="../slideLayouts/slideLayout646.xml"/><Relationship Id="rId4" Type="http://schemas.openxmlformats.org/officeDocument/2006/relationships/slideLayout" Target="../slideLayouts/slideLayout640.xml"/><Relationship Id="rId9" Type="http://schemas.openxmlformats.org/officeDocument/2006/relationships/slideLayout" Target="../slideLayouts/slideLayout645.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55.xml"/><Relationship Id="rId3" Type="http://schemas.openxmlformats.org/officeDocument/2006/relationships/slideLayout" Target="../slideLayouts/slideLayout650.xml"/><Relationship Id="rId7" Type="http://schemas.openxmlformats.org/officeDocument/2006/relationships/slideLayout" Target="../slideLayouts/slideLayout654.xml"/><Relationship Id="rId12" Type="http://schemas.openxmlformats.org/officeDocument/2006/relationships/theme" Target="../theme/theme61.xml"/><Relationship Id="rId2" Type="http://schemas.openxmlformats.org/officeDocument/2006/relationships/slideLayout" Target="../slideLayouts/slideLayout649.xml"/><Relationship Id="rId1" Type="http://schemas.openxmlformats.org/officeDocument/2006/relationships/slideLayout" Target="../slideLayouts/slideLayout648.xml"/><Relationship Id="rId6" Type="http://schemas.openxmlformats.org/officeDocument/2006/relationships/slideLayout" Target="../slideLayouts/slideLayout653.xml"/><Relationship Id="rId11" Type="http://schemas.openxmlformats.org/officeDocument/2006/relationships/slideLayout" Target="../slideLayouts/slideLayout658.xml"/><Relationship Id="rId5" Type="http://schemas.openxmlformats.org/officeDocument/2006/relationships/slideLayout" Target="../slideLayouts/slideLayout652.xml"/><Relationship Id="rId10" Type="http://schemas.openxmlformats.org/officeDocument/2006/relationships/slideLayout" Target="../slideLayouts/slideLayout657.xml"/><Relationship Id="rId4" Type="http://schemas.openxmlformats.org/officeDocument/2006/relationships/slideLayout" Target="../slideLayouts/slideLayout651.xml"/><Relationship Id="rId9" Type="http://schemas.openxmlformats.org/officeDocument/2006/relationships/slideLayout" Target="../slideLayouts/slideLayout656.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66.xml"/><Relationship Id="rId13" Type="http://schemas.openxmlformats.org/officeDocument/2006/relationships/theme" Target="../theme/theme62.xml"/><Relationship Id="rId3" Type="http://schemas.openxmlformats.org/officeDocument/2006/relationships/slideLayout" Target="../slideLayouts/slideLayout661.xml"/><Relationship Id="rId7" Type="http://schemas.openxmlformats.org/officeDocument/2006/relationships/slideLayout" Target="../slideLayouts/slideLayout665.xml"/><Relationship Id="rId12" Type="http://schemas.openxmlformats.org/officeDocument/2006/relationships/slideLayout" Target="../slideLayouts/slideLayout670.xml"/><Relationship Id="rId2" Type="http://schemas.openxmlformats.org/officeDocument/2006/relationships/slideLayout" Target="../slideLayouts/slideLayout660.xml"/><Relationship Id="rId1" Type="http://schemas.openxmlformats.org/officeDocument/2006/relationships/slideLayout" Target="../slideLayouts/slideLayout659.xml"/><Relationship Id="rId6" Type="http://schemas.openxmlformats.org/officeDocument/2006/relationships/slideLayout" Target="../slideLayouts/slideLayout664.xml"/><Relationship Id="rId11" Type="http://schemas.openxmlformats.org/officeDocument/2006/relationships/slideLayout" Target="../slideLayouts/slideLayout669.xml"/><Relationship Id="rId5" Type="http://schemas.openxmlformats.org/officeDocument/2006/relationships/slideLayout" Target="../slideLayouts/slideLayout663.xml"/><Relationship Id="rId10" Type="http://schemas.openxmlformats.org/officeDocument/2006/relationships/slideLayout" Target="../slideLayouts/slideLayout668.xml"/><Relationship Id="rId4" Type="http://schemas.openxmlformats.org/officeDocument/2006/relationships/slideLayout" Target="../slideLayouts/slideLayout662.xml"/><Relationship Id="rId9" Type="http://schemas.openxmlformats.org/officeDocument/2006/relationships/slideLayout" Target="../slideLayouts/slideLayout667.xml"/><Relationship Id="rId14" Type="http://schemas.openxmlformats.org/officeDocument/2006/relationships/image" Target="../media/image1.png"/></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78.xml"/><Relationship Id="rId13" Type="http://schemas.openxmlformats.org/officeDocument/2006/relationships/image" Target="../media/image1.png"/><Relationship Id="rId3" Type="http://schemas.openxmlformats.org/officeDocument/2006/relationships/slideLayout" Target="../slideLayouts/slideLayout673.xml"/><Relationship Id="rId7" Type="http://schemas.openxmlformats.org/officeDocument/2006/relationships/slideLayout" Target="../slideLayouts/slideLayout677.xml"/><Relationship Id="rId12" Type="http://schemas.openxmlformats.org/officeDocument/2006/relationships/theme" Target="../theme/theme63.xml"/><Relationship Id="rId2" Type="http://schemas.openxmlformats.org/officeDocument/2006/relationships/slideLayout" Target="../slideLayouts/slideLayout672.xml"/><Relationship Id="rId1" Type="http://schemas.openxmlformats.org/officeDocument/2006/relationships/slideLayout" Target="../slideLayouts/slideLayout671.xml"/><Relationship Id="rId6" Type="http://schemas.openxmlformats.org/officeDocument/2006/relationships/slideLayout" Target="../slideLayouts/slideLayout676.xml"/><Relationship Id="rId11" Type="http://schemas.openxmlformats.org/officeDocument/2006/relationships/slideLayout" Target="../slideLayouts/slideLayout681.xml"/><Relationship Id="rId5" Type="http://schemas.openxmlformats.org/officeDocument/2006/relationships/slideLayout" Target="../slideLayouts/slideLayout675.xml"/><Relationship Id="rId10" Type="http://schemas.openxmlformats.org/officeDocument/2006/relationships/slideLayout" Target="../slideLayouts/slideLayout680.xml"/><Relationship Id="rId4" Type="http://schemas.openxmlformats.org/officeDocument/2006/relationships/slideLayout" Target="../slideLayouts/slideLayout674.xml"/><Relationship Id="rId9" Type="http://schemas.openxmlformats.org/officeDocument/2006/relationships/slideLayout" Target="../slideLayouts/slideLayout679.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89.xml"/><Relationship Id="rId13" Type="http://schemas.openxmlformats.org/officeDocument/2006/relationships/image" Target="../media/image1.png"/><Relationship Id="rId3" Type="http://schemas.openxmlformats.org/officeDocument/2006/relationships/slideLayout" Target="../slideLayouts/slideLayout684.xml"/><Relationship Id="rId7" Type="http://schemas.openxmlformats.org/officeDocument/2006/relationships/slideLayout" Target="../slideLayouts/slideLayout688.xml"/><Relationship Id="rId12" Type="http://schemas.openxmlformats.org/officeDocument/2006/relationships/theme" Target="../theme/theme64.xml"/><Relationship Id="rId2" Type="http://schemas.openxmlformats.org/officeDocument/2006/relationships/slideLayout" Target="../slideLayouts/slideLayout683.xml"/><Relationship Id="rId1" Type="http://schemas.openxmlformats.org/officeDocument/2006/relationships/slideLayout" Target="../slideLayouts/slideLayout682.xml"/><Relationship Id="rId6" Type="http://schemas.openxmlformats.org/officeDocument/2006/relationships/slideLayout" Target="../slideLayouts/slideLayout687.xml"/><Relationship Id="rId11" Type="http://schemas.openxmlformats.org/officeDocument/2006/relationships/slideLayout" Target="../slideLayouts/slideLayout692.xml"/><Relationship Id="rId5" Type="http://schemas.openxmlformats.org/officeDocument/2006/relationships/slideLayout" Target="../slideLayouts/slideLayout686.xml"/><Relationship Id="rId10" Type="http://schemas.openxmlformats.org/officeDocument/2006/relationships/slideLayout" Target="../slideLayouts/slideLayout691.xml"/><Relationship Id="rId4" Type="http://schemas.openxmlformats.org/officeDocument/2006/relationships/slideLayout" Target="../slideLayouts/slideLayout685.xml"/><Relationship Id="rId9" Type="http://schemas.openxmlformats.org/officeDocument/2006/relationships/slideLayout" Target="../slideLayouts/slideLayout690.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00.xml"/><Relationship Id="rId13" Type="http://schemas.openxmlformats.org/officeDocument/2006/relationships/theme" Target="../theme/theme65.xml"/><Relationship Id="rId3" Type="http://schemas.openxmlformats.org/officeDocument/2006/relationships/slideLayout" Target="../slideLayouts/slideLayout695.xml"/><Relationship Id="rId7" Type="http://schemas.openxmlformats.org/officeDocument/2006/relationships/slideLayout" Target="../slideLayouts/slideLayout699.xml"/><Relationship Id="rId12" Type="http://schemas.openxmlformats.org/officeDocument/2006/relationships/slideLayout" Target="../slideLayouts/slideLayout704.xml"/><Relationship Id="rId2" Type="http://schemas.openxmlformats.org/officeDocument/2006/relationships/slideLayout" Target="../slideLayouts/slideLayout694.xml"/><Relationship Id="rId1" Type="http://schemas.openxmlformats.org/officeDocument/2006/relationships/slideLayout" Target="../slideLayouts/slideLayout693.xml"/><Relationship Id="rId6" Type="http://schemas.openxmlformats.org/officeDocument/2006/relationships/slideLayout" Target="../slideLayouts/slideLayout698.xml"/><Relationship Id="rId11" Type="http://schemas.openxmlformats.org/officeDocument/2006/relationships/slideLayout" Target="../slideLayouts/slideLayout703.xml"/><Relationship Id="rId5" Type="http://schemas.openxmlformats.org/officeDocument/2006/relationships/slideLayout" Target="../slideLayouts/slideLayout697.xml"/><Relationship Id="rId10" Type="http://schemas.openxmlformats.org/officeDocument/2006/relationships/slideLayout" Target="../slideLayouts/slideLayout702.xml"/><Relationship Id="rId4" Type="http://schemas.openxmlformats.org/officeDocument/2006/relationships/slideLayout" Target="../slideLayouts/slideLayout696.xml"/><Relationship Id="rId9" Type="http://schemas.openxmlformats.org/officeDocument/2006/relationships/slideLayout" Target="../slideLayouts/slideLayout701.xml"/><Relationship Id="rId14" Type="http://schemas.openxmlformats.org/officeDocument/2006/relationships/image" Target="../media/image1.png"/></Relationships>
</file>

<file path=ppt/slideMasters/_rels/slideMaster66.xml.rels><?xml version="1.0" encoding="UTF-8" standalone="yes"?>
<Relationships xmlns="http://schemas.openxmlformats.org/package/2006/relationships"><Relationship Id="rId3" Type="http://schemas.openxmlformats.org/officeDocument/2006/relationships/slideLayout" Target="../slideLayouts/slideLayout707.xml"/><Relationship Id="rId2" Type="http://schemas.openxmlformats.org/officeDocument/2006/relationships/slideLayout" Target="../slideLayouts/slideLayout706.xml"/><Relationship Id="rId1" Type="http://schemas.openxmlformats.org/officeDocument/2006/relationships/slideLayout" Target="../slideLayouts/slideLayout705.xml"/><Relationship Id="rId5" Type="http://schemas.openxmlformats.org/officeDocument/2006/relationships/theme" Target="../theme/theme66.xml"/><Relationship Id="rId4" Type="http://schemas.openxmlformats.org/officeDocument/2006/relationships/slideLayout" Target="../slideLayouts/slideLayout708.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16.xml"/><Relationship Id="rId13" Type="http://schemas.openxmlformats.org/officeDocument/2006/relationships/theme" Target="../theme/theme67.xml"/><Relationship Id="rId3" Type="http://schemas.openxmlformats.org/officeDocument/2006/relationships/slideLayout" Target="../slideLayouts/slideLayout711.xml"/><Relationship Id="rId7" Type="http://schemas.openxmlformats.org/officeDocument/2006/relationships/slideLayout" Target="../slideLayouts/slideLayout715.xml"/><Relationship Id="rId12" Type="http://schemas.openxmlformats.org/officeDocument/2006/relationships/slideLayout" Target="../slideLayouts/slideLayout720.xml"/><Relationship Id="rId2" Type="http://schemas.openxmlformats.org/officeDocument/2006/relationships/slideLayout" Target="../slideLayouts/slideLayout710.xml"/><Relationship Id="rId1" Type="http://schemas.openxmlformats.org/officeDocument/2006/relationships/slideLayout" Target="../slideLayouts/slideLayout709.xml"/><Relationship Id="rId6" Type="http://schemas.openxmlformats.org/officeDocument/2006/relationships/slideLayout" Target="../slideLayouts/slideLayout714.xml"/><Relationship Id="rId11" Type="http://schemas.openxmlformats.org/officeDocument/2006/relationships/slideLayout" Target="../slideLayouts/slideLayout719.xml"/><Relationship Id="rId5" Type="http://schemas.openxmlformats.org/officeDocument/2006/relationships/slideLayout" Target="../slideLayouts/slideLayout713.xml"/><Relationship Id="rId10" Type="http://schemas.openxmlformats.org/officeDocument/2006/relationships/slideLayout" Target="../slideLayouts/slideLayout718.xml"/><Relationship Id="rId4" Type="http://schemas.openxmlformats.org/officeDocument/2006/relationships/slideLayout" Target="../slideLayouts/slideLayout712.xml"/><Relationship Id="rId9" Type="http://schemas.openxmlformats.org/officeDocument/2006/relationships/slideLayout" Target="../slideLayouts/slideLayout717.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28.xml"/><Relationship Id="rId13" Type="http://schemas.openxmlformats.org/officeDocument/2006/relationships/theme" Target="../theme/theme68.xml"/><Relationship Id="rId3" Type="http://schemas.openxmlformats.org/officeDocument/2006/relationships/slideLayout" Target="../slideLayouts/slideLayout723.xml"/><Relationship Id="rId7" Type="http://schemas.openxmlformats.org/officeDocument/2006/relationships/slideLayout" Target="../slideLayouts/slideLayout727.xml"/><Relationship Id="rId12" Type="http://schemas.openxmlformats.org/officeDocument/2006/relationships/slideLayout" Target="../slideLayouts/slideLayout732.xml"/><Relationship Id="rId2" Type="http://schemas.openxmlformats.org/officeDocument/2006/relationships/slideLayout" Target="../slideLayouts/slideLayout722.xml"/><Relationship Id="rId1" Type="http://schemas.openxmlformats.org/officeDocument/2006/relationships/slideLayout" Target="../slideLayouts/slideLayout721.xml"/><Relationship Id="rId6" Type="http://schemas.openxmlformats.org/officeDocument/2006/relationships/slideLayout" Target="../slideLayouts/slideLayout726.xml"/><Relationship Id="rId11" Type="http://schemas.openxmlformats.org/officeDocument/2006/relationships/slideLayout" Target="../slideLayouts/slideLayout731.xml"/><Relationship Id="rId5" Type="http://schemas.openxmlformats.org/officeDocument/2006/relationships/slideLayout" Target="../slideLayouts/slideLayout725.xml"/><Relationship Id="rId10" Type="http://schemas.openxmlformats.org/officeDocument/2006/relationships/slideLayout" Target="../slideLayouts/slideLayout730.xml"/><Relationship Id="rId4" Type="http://schemas.openxmlformats.org/officeDocument/2006/relationships/slideLayout" Target="../slideLayouts/slideLayout724.xml"/><Relationship Id="rId9" Type="http://schemas.openxmlformats.org/officeDocument/2006/relationships/slideLayout" Target="../slideLayouts/slideLayout729.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40.xml"/><Relationship Id="rId3" Type="http://schemas.openxmlformats.org/officeDocument/2006/relationships/slideLayout" Target="../slideLayouts/slideLayout735.xml"/><Relationship Id="rId7" Type="http://schemas.openxmlformats.org/officeDocument/2006/relationships/slideLayout" Target="../slideLayouts/slideLayout739.xml"/><Relationship Id="rId12" Type="http://schemas.openxmlformats.org/officeDocument/2006/relationships/theme" Target="../theme/theme69.xml"/><Relationship Id="rId2" Type="http://schemas.openxmlformats.org/officeDocument/2006/relationships/slideLayout" Target="../slideLayouts/slideLayout734.xml"/><Relationship Id="rId1" Type="http://schemas.openxmlformats.org/officeDocument/2006/relationships/slideLayout" Target="../slideLayouts/slideLayout733.xml"/><Relationship Id="rId6" Type="http://schemas.openxmlformats.org/officeDocument/2006/relationships/slideLayout" Target="../slideLayouts/slideLayout738.xml"/><Relationship Id="rId11" Type="http://schemas.openxmlformats.org/officeDocument/2006/relationships/slideLayout" Target="../slideLayouts/slideLayout743.xml"/><Relationship Id="rId5" Type="http://schemas.openxmlformats.org/officeDocument/2006/relationships/slideLayout" Target="../slideLayouts/slideLayout737.xml"/><Relationship Id="rId10" Type="http://schemas.openxmlformats.org/officeDocument/2006/relationships/slideLayout" Target="../slideLayouts/slideLayout742.xml"/><Relationship Id="rId4" Type="http://schemas.openxmlformats.org/officeDocument/2006/relationships/slideLayout" Target="../slideLayouts/slideLayout736.xml"/><Relationship Id="rId9" Type="http://schemas.openxmlformats.org/officeDocument/2006/relationships/slideLayout" Target="../slideLayouts/slideLayout74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51.xml"/><Relationship Id="rId13" Type="http://schemas.openxmlformats.org/officeDocument/2006/relationships/theme" Target="../theme/theme70.xml"/><Relationship Id="rId3" Type="http://schemas.openxmlformats.org/officeDocument/2006/relationships/slideLayout" Target="../slideLayouts/slideLayout746.xml"/><Relationship Id="rId7" Type="http://schemas.openxmlformats.org/officeDocument/2006/relationships/slideLayout" Target="../slideLayouts/slideLayout750.xml"/><Relationship Id="rId12" Type="http://schemas.openxmlformats.org/officeDocument/2006/relationships/slideLayout" Target="../slideLayouts/slideLayout755.xml"/><Relationship Id="rId2" Type="http://schemas.openxmlformats.org/officeDocument/2006/relationships/slideLayout" Target="../slideLayouts/slideLayout745.xml"/><Relationship Id="rId1" Type="http://schemas.openxmlformats.org/officeDocument/2006/relationships/slideLayout" Target="../slideLayouts/slideLayout744.xml"/><Relationship Id="rId6" Type="http://schemas.openxmlformats.org/officeDocument/2006/relationships/slideLayout" Target="../slideLayouts/slideLayout749.xml"/><Relationship Id="rId11" Type="http://schemas.openxmlformats.org/officeDocument/2006/relationships/slideLayout" Target="../slideLayouts/slideLayout754.xml"/><Relationship Id="rId5" Type="http://schemas.openxmlformats.org/officeDocument/2006/relationships/slideLayout" Target="../slideLayouts/slideLayout748.xml"/><Relationship Id="rId10" Type="http://schemas.openxmlformats.org/officeDocument/2006/relationships/slideLayout" Target="../slideLayouts/slideLayout753.xml"/><Relationship Id="rId4" Type="http://schemas.openxmlformats.org/officeDocument/2006/relationships/slideLayout" Target="../slideLayouts/slideLayout747.xml"/><Relationship Id="rId9" Type="http://schemas.openxmlformats.org/officeDocument/2006/relationships/slideLayout" Target="../slideLayouts/slideLayout752.xml"/></Relationships>
</file>

<file path=ppt/slideMasters/_rels/slideMaster71.xml.rels><?xml version="1.0" encoding="UTF-8" standalone="yes"?>
<Relationships xmlns="http://schemas.openxmlformats.org/package/2006/relationships"><Relationship Id="rId3" Type="http://schemas.openxmlformats.org/officeDocument/2006/relationships/slideLayout" Target="../slideLayouts/slideLayout758.xml"/><Relationship Id="rId2" Type="http://schemas.openxmlformats.org/officeDocument/2006/relationships/slideLayout" Target="../slideLayouts/slideLayout757.xml"/><Relationship Id="rId1" Type="http://schemas.openxmlformats.org/officeDocument/2006/relationships/slideLayout" Target="../slideLayouts/slideLayout756.xml"/><Relationship Id="rId5" Type="http://schemas.openxmlformats.org/officeDocument/2006/relationships/theme" Target="../theme/theme71.xml"/><Relationship Id="rId4" Type="http://schemas.openxmlformats.org/officeDocument/2006/relationships/slideLayout" Target="../slideLayouts/slideLayout759.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767.xml"/><Relationship Id="rId13" Type="http://schemas.openxmlformats.org/officeDocument/2006/relationships/theme" Target="../theme/theme72.xml"/><Relationship Id="rId3" Type="http://schemas.openxmlformats.org/officeDocument/2006/relationships/slideLayout" Target="../slideLayouts/slideLayout762.xml"/><Relationship Id="rId7" Type="http://schemas.openxmlformats.org/officeDocument/2006/relationships/slideLayout" Target="../slideLayouts/slideLayout766.xml"/><Relationship Id="rId12" Type="http://schemas.openxmlformats.org/officeDocument/2006/relationships/slideLayout" Target="../slideLayouts/slideLayout771.xml"/><Relationship Id="rId2" Type="http://schemas.openxmlformats.org/officeDocument/2006/relationships/slideLayout" Target="../slideLayouts/slideLayout761.xml"/><Relationship Id="rId1" Type="http://schemas.openxmlformats.org/officeDocument/2006/relationships/slideLayout" Target="../slideLayouts/slideLayout760.xml"/><Relationship Id="rId6" Type="http://schemas.openxmlformats.org/officeDocument/2006/relationships/slideLayout" Target="../slideLayouts/slideLayout765.xml"/><Relationship Id="rId11" Type="http://schemas.openxmlformats.org/officeDocument/2006/relationships/slideLayout" Target="../slideLayouts/slideLayout770.xml"/><Relationship Id="rId5" Type="http://schemas.openxmlformats.org/officeDocument/2006/relationships/slideLayout" Target="../slideLayouts/slideLayout764.xml"/><Relationship Id="rId10" Type="http://schemas.openxmlformats.org/officeDocument/2006/relationships/slideLayout" Target="../slideLayouts/slideLayout769.xml"/><Relationship Id="rId4" Type="http://schemas.openxmlformats.org/officeDocument/2006/relationships/slideLayout" Target="../slideLayouts/slideLayout763.xml"/><Relationship Id="rId9" Type="http://schemas.openxmlformats.org/officeDocument/2006/relationships/slideLayout" Target="../slideLayouts/slideLayout768.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779.xml"/><Relationship Id="rId13" Type="http://schemas.openxmlformats.org/officeDocument/2006/relationships/theme" Target="../theme/theme73.xml"/><Relationship Id="rId3" Type="http://schemas.openxmlformats.org/officeDocument/2006/relationships/slideLayout" Target="../slideLayouts/slideLayout774.xml"/><Relationship Id="rId7" Type="http://schemas.openxmlformats.org/officeDocument/2006/relationships/slideLayout" Target="../slideLayouts/slideLayout778.xml"/><Relationship Id="rId12" Type="http://schemas.openxmlformats.org/officeDocument/2006/relationships/slideLayout" Target="../slideLayouts/slideLayout783.xml"/><Relationship Id="rId2" Type="http://schemas.openxmlformats.org/officeDocument/2006/relationships/slideLayout" Target="../slideLayouts/slideLayout773.xml"/><Relationship Id="rId1" Type="http://schemas.openxmlformats.org/officeDocument/2006/relationships/slideLayout" Target="../slideLayouts/slideLayout772.xml"/><Relationship Id="rId6" Type="http://schemas.openxmlformats.org/officeDocument/2006/relationships/slideLayout" Target="../slideLayouts/slideLayout777.xml"/><Relationship Id="rId11" Type="http://schemas.openxmlformats.org/officeDocument/2006/relationships/slideLayout" Target="../slideLayouts/slideLayout782.xml"/><Relationship Id="rId5" Type="http://schemas.openxmlformats.org/officeDocument/2006/relationships/slideLayout" Target="../slideLayouts/slideLayout776.xml"/><Relationship Id="rId10" Type="http://schemas.openxmlformats.org/officeDocument/2006/relationships/slideLayout" Target="../slideLayouts/slideLayout781.xml"/><Relationship Id="rId4" Type="http://schemas.openxmlformats.org/officeDocument/2006/relationships/slideLayout" Target="../slideLayouts/slideLayout775.xml"/><Relationship Id="rId9" Type="http://schemas.openxmlformats.org/officeDocument/2006/relationships/slideLayout" Target="../slideLayouts/slideLayout780.xml"/><Relationship Id="rId14" Type="http://schemas.openxmlformats.org/officeDocument/2006/relationships/image" Target="../media/image1.png"/></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791.xml"/><Relationship Id="rId13" Type="http://schemas.openxmlformats.org/officeDocument/2006/relationships/theme" Target="../theme/theme74.xml"/><Relationship Id="rId3" Type="http://schemas.openxmlformats.org/officeDocument/2006/relationships/slideLayout" Target="../slideLayouts/slideLayout786.xml"/><Relationship Id="rId7" Type="http://schemas.openxmlformats.org/officeDocument/2006/relationships/slideLayout" Target="../slideLayouts/slideLayout790.xml"/><Relationship Id="rId12" Type="http://schemas.openxmlformats.org/officeDocument/2006/relationships/slideLayout" Target="../slideLayouts/slideLayout795.xml"/><Relationship Id="rId2" Type="http://schemas.openxmlformats.org/officeDocument/2006/relationships/slideLayout" Target="../slideLayouts/slideLayout785.xml"/><Relationship Id="rId1" Type="http://schemas.openxmlformats.org/officeDocument/2006/relationships/slideLayout" Target="../slideLayouts/slideLayout784.xml"/><Relationship Id="rId6" Type="http://schemas.openxmlformats.org/officeDocument/2006/relationships/slideLayout" Target="../slideLayouts/slideLayout789.xml"/><Relationship Id="rId11" Type="http://schemas.openxmlformats.org/officeDocument/2006/relationships/slideLayout" Target="../slideLayouts/slideLayout794.xml"/><Relationship Id="rId5" Type="http://schemas.openxmlformats.org/officeDocument/2006/relationships/slideLayout" Target="../slideLayouts/slideLayout788.xml"/><Relationship Id="rId10" Type="http://schemas.openxmlformats.org/officeDocument/2006/relationships/slideLayout" Target="../slideLayouts/slideLayout793.xml"/><Relationship Id="rId4" Type="http://schemas.openxmlformats.org/officeDocument/2006/relationships/slideLayout" Target="../slideLayouts/slideLayout787.xml"/><Relationship Id="rId9" Type="http://schemas.openxmlformats.org/officeDocument/2006/relationships/slideLayout" Target="../slideLayouts/slideLayout792.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803.xml"/><Relationship Id="rId13" Type="http://schemas.openxmlformats.org/officeDocument/2006/relationships/theme" Target="../theme/theme75.xml"/><Relationship Id="rId3" Type="http://schemas.openxmlformats.org/officeDocument/2006/relationships/slideLayout" Target="../slideLayouts/slideLayout798.xml"/><Relationship Id="rId7" Type="http://schemas.openxmlformats.org/officeDocument/2006/relationships/slideLayout" Target="../slideLayouts/slideLayout802.xml"/><Relationship Id="rId12" Type="http://schemas.openxmlformats.org/officeDocument/2006/relationships/slideLayout" Target="../slideLayouts/slideLayout807.xml"/><Relationship Id="rId2" Type="http://schemas.openxmlformats.org/officeDocument/2006/relationships/slideLayout" Target="../slideLayouts/slideLayout797.xml"/><Relationship Id="rId1" Type="http://schemas.openxmlformats.org/officeDocument/2006/relationships/slideLayout" Target="../slideLayouts/slideLayout796.xml"/><Relationship Id="rId6" Type="http://schemas.openxmlformats.org/officeDocument/2006/relationships/slideLayout" Target="../slideLayouts/slideLayout801.xml"/><Relationship Id="rId11" Type="http://schemas.openxmlformats.org/officeDocument/2006/relationships/slideLayout" Target="../slideLayouts/slideLayout806.xml"/><Relationship Id="rId5" Type="http://schemas.openxmlformats.org/officeDocument/2006/relationships/slideLayout" Target="../slideLayouts/slideLayout800.xml"/><Relationship Id="rId10" Type="http://schemas.openxmlformats.org/officeDocument/2006/relationships/slideLayout" Target="../slideLayouts/slideLayout805.xml"/><Relationship Id="rId4" Type="http://schemas.openxmlformats.org/officeDocument/2006/relationships/slideLayout" Target="../slideLayouts/slideLayout799.xml"/><Relationship Id="rId9" Type="http://schemas.openxmlformats.org/officeDocument/2006/relationships/slideLayout" Target="../slideLayouts/slideLayout804.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815.xml"/><Relationship Id="rId13" Type="http://schemas.openxmlformats.org/officeDocument/2006/relationships/theme" Target="../theme/theme76.xml"/><Relationship Id="rId3" Type="http://schemas.openxmlformats.org/officeDocument/2006/relationships/slideLayout" Target="../slideLayouts/slideLayout810.xml"/><Relationship Id="rId7" Type="http://schemas.openxmlformats.org/officeDocument/2006/relationships/slideLayout" Target="../slideLayouts/slideLayout814.xml"/><Relationship Id="rId12" Type="http://schemas.openxmlformats.org/officeDocument/2006/relationships/slideLayout" Target="../slideLayouts/slideLayout819.xml"/><Relationship Id="rId2" Type="http://schemas.openxmlformats.org/officeDocument/2006/relationships/slideLayout" Target="../slideLayouts/slideLayout809.xml"/><Relationship Id="rId1" Type="http://schemas.openxmlformats.org/officeDocument/2006/relationships/slideLayout" Target="../slideLayouts/slideLayout808.xml"/><Relationship Id="rId6" Type="http://schemas.openxmlformats.org/officeDocument/2006/relationships/slideLayout" Target="../slideLayouts/slideLayout813.xml"/><Relationship Id="rId11" Type="http://schemas.openxmlformats.org/officeDocument/2006/relationships/slideLayout" Target="../slideLayouts/slideLayout818.xml"/><Relationship Id="rId5" Type="http://schemas.openxmlformats.org/officeDocument/2006/relationships/slideLayout" Target="../slideLayouts/slideLayout812.xml"/><Relationship Id="rId10" Type="http://schemas.openxmlformats.org/officeDocument/2006/relationships/slideLayout" Target="../slideLayouts/slideLayout817.xml"/><Relationship Id="rId4" Type="http://schemas.openxmlformats.org/officeDocument/2006/relationships/slideLayout" Target="../slideLayouts/slideLayout811.xml"/><Relationship Id="rId9" Type="http://schemas.openxmlformats.org/officeDocument/2006/relationships/slideLayout" Target="../slideLayouts/slideLayout816.xml"/><Relationship Id="rId14" Type="http://schemas.openxmlformats.org/officeDocument/2006/relationships/image" Target="../media/image1.png"/></Relationships>
</file>

<file path=ppt/slideMasters/_rels/slideMaster77.xml.rels><?xml version="1.0" encoding="UTF-8" standalone="yes"?>
<Relationships xmlns="http://schemas.openxmlformats.org/package/2006/relationships"><Relationship Id="rId3" Type="http://schemas.openxmlformats.org/officeDocument/2006/relationships/theme" Target="../theme/theme77.xml"/><Relationship Id="rId2" Type="http://schemas.openxmlformats.org/officeDocument/2006/relationships/slideLayout" Target="../slideLayouts/slideLayout821.xml"/><Relationship Id="rId1" Type="http://schemas.openxmlformats.org/officeDocument/2006/relationships/slideLayout" Target="../slideLayouts/slideLayout820.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829.xml"/><Relationship Id="rId13" Type="http://schemas.openxmlformats.org/officeDocument/2006/relationships/image" Target="../media/image1.png"/><Relationship Id="rId3" Type="http://schemas.openxmlformats.org/officeDocument/2006/relationships/slideLayout" Target="../slideLayouts/slideLayout824.xml"/><Relationship Id="rId7" Type="http://schemas.openxmlformats.org/officeDocument/2006/relationships/slideLayout" Target="../slideLayouts/slideLayout828.xml"/><Relationship Id="rId12" Type="http://schemas.openxmlformats.org/officeDocument/2006/relationships/theme" Target="../theme/theme78.xml"/><Relationship Id="rId2" Type="http://schemas.openxmlformats.org/officeDocument/2006/relationships/slideLayout" Target="../slideLayouts/slideLayout823.xml"/><Relationship Id="rId1" Type="http://schemas.openxmlformats.org/officeDocument/2006/relationships/slideLayout" Target="../slideLayouts/slideLayout822.xml"/><Relationship Id="rId6" Type="http://schemas.openxmlformats.org/officeDocument/2006/relationships/slideLayout" Target="../slideLayouts/slideLayout827.xml"/><Relationship Id="rId11" Type="http://schemas.openxmlformats.org/officeDocument/2006/relationships/slideLayout" Target="../slideLayouts/slideLayout832.xml"/><Relationship Id="rId5" Type="http://schemas.openxmlformats.org/officeDocument/2006/relationships/slideLayout" Target="../slideLayouts/slideLayout826.xml"/><Relationship Id="rId10" Type="http://schemas.openxmlformats.org/officeDocument/2006/relationships/slideLayout" Target="../slideLayouts/slideLayout831.xml"/><Relationship Id="rId4" Type="http://schemas.openxmlformats.org/officeDocument/2006/relationships/slideLayout" Target="../slideLayouts/slideLayout825.xml"/><Relationship Id="rId9" Type="http://schemas.openxmlformats.org/officeDocument/2006/relationships/slideLayout" Target="../slideLayouts/slideLayout830.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840.xml"/><Relationship Id="rId13" Type="http://schemas.openxmlformats.org/officeDocument/2006/relationships/image" Target="../media/image1.png"/><Relationship Id="rId3" Type="http://schemas.openxmlformats.org/officeDocument/2006/relationships/slideLayout" Target="../slideLayouts/slideLayout835.xml"/><Relationship Id="rId7" Type="http://schemas.openxmlformats.org/officeDocument/2006/relationships/slideLayout" Target="../slideLayouts/slideLayout839.xml"/><Relationship Id="rId12" Type="http://schemas.openxmlformats.org/officeDocument/2006/relationships/theme" Target="../theme/theme79.xml"/><Relationship Id="rId2" Type="http://schemas.openxmlformats.org/officeDocument/2006/relationships/slideLayout" Target="../slideLayouts/slideLayout834.xml"/><Relationship Id="rId1" Type="http://schemas.openxmlformats.org/officeDocument/2006/relationships/slideLayout" Target="../slideLayouts/slideLayout833.xml"/><Relationship Id="rId6" Type="http://schemas.openxmlformats.org/officeDocument/2006/relationships/slideLayout" Target="../slideLayouts/slideLayout838.xml"/><Relationship Id="rId11" Type="http://schemas.openxmlformats.org/officeDocument/2006/relationships/slideLayout" Target="../slideLayouts/slideLayout843.xml"/><Relationship Id="rId5" Type="http://schemas.openxmlformats.org/officeDocument/2006/relationships/slideLayout" Target="../slideLayouts/slideLayout837.xml"/><Relationship Id="rId10" Type="http://schemas.openxmlformats.org/officeDocument/2006/relationships/slideLayout" Target="../slideLayouts/slideLayout842.xml"/><Relationship Id="rId4" Type="http://schemas.openxmlformats.org/officeDocument/2006/relationships/slideLayout" Target="../slideLayouts/slideLayout836.xml"/><Relationship Id="rId9" Type="http://schemas.openxmlformats.org/officeDocument/2006/relationships/slideLayout" Target="../slideLayouts/slideLayout84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851.xml"/><Relationship Id="rId13" Type="http://schemas.openxmlformats.org/officeDocument/2006/relationships/theme" Target="../theme/theme80.xml"/><Relationship Id="rId3" Type="http://schemas.openxmlformats.org/officeDocument/2006/relationships/slideLayout" Target="../slideLayouts/slideLayout846.xml"/><Relationship Id="rId7" Type="http://schemas.openxmlformats.org/officeDocument/2006/relationships/slideLayout" Target="../slideLayouts/slideLayout850.xml"/><Relationship Id="rId12" Type="http://schemas.openxmlformats.org/officeDocument/2006/relationships/slideLayout" Target="../slideLayouts/slideLayout855.xml"/><Relationship Id="rId2" Type="http://schemas.openxmlformats.org/officeDocument/2006/relationships/slideLayout" Target="../slideLayouts/slideLayout845.xml"/><Relationship Id="rId1" Type="http://schemas.openxmlformats.org/officeDocument/2006/relationships/slideLayout" Target="../slideLayouts/slideLayout844.xml"/><Relationship Id="rId6" Type="http://schemas.openxmlformats.org/officeDocument/2006/relationships/slideLayout" Target="../slideLayouts/slideLayout849.xml"/><Relationship Id="rId11" Type="http://schemas.openxmlformats.org/officeDocument/2006/relationships/slideLayout" Target="../slideLayouts/slideLayout854.xml"/><Relationship Id="rId5" Type="http://schemas.openxmlformats.org/officeDocument/2006/relationships/slideLayout" Target="../slideLayouts/slideLayout848.xml"/><Relationship Id="rId10" Type="http://schemas.openxmlformats.org/officeDocument/2006/relationships/slideLayout" Target="../slideLayouts/slideLayout853.xml"/><Relationship Id="rId4" Type="http://schemas.openxmlformats.org/officeDocument/2006/relationships/slideLayout" Target="../slideLayouts/slideLayout847.xml"/><Relationship Id="rId9" Type="http://schemas.openxmlformats.org/officeDocument/2006/relationships/slideLayout" Target="../slideLayouts/slideLayout852.xml"/></Relationships>
</file>

<file path=ppt/slideMasters/_rels/slideMaster81.xml.rels><?xml version="1.0" encoding="UTF-8" standalone="yes"?>
<Relationships xmlns="http://schemas.openxmlformats.org/package/2006/relationships"><Relationship Id="rId8" Type="http://schemas.openxmlformats.org/officeDocument/2006/relationships/slideLayout" Target="../slideLayouts/slideLayout863.xml"/><Relationship Id="rId13" Type="http://schemas.openxmlformats.org/officeDocument/2006/relationships/theme" Target="../theme/theme81.xml"/><Relationship Id="rId3" Type="http://schemas.openxmlformats.org/officeDocument/2006/relationships/slideLayout" Target="../slideLayouts/slideLayout858.xml"/><Relationship Id="rId7" Type="http://schemas.openxmlformats.org/officeDocument/2006/relationships/slideLayout" Target="../slideLayouts/slideLayout862.xml"/><Relationship Id="rId12" Type="http://schemas.openxmlformats.org/officeDocument/2006/relationships/slideLayout" Target="../slideLayouts/slideLayout867.xml"/><Relationship Id="rId2" Type="http://schemas.openxmlformats.org/officeDocument/2006/relationships/slideLayout" Target="../slideLayouts/slideLayout857.xml"/><Relationship Id="rId1" Type="http://schemas.openxmlformats.org/officeDocument/2006/relationships/slideLayout" Target="../slideLayouts/slideLayout856.xml"/><Relationship Id="rId6" Type="http://schemas.openxmlformats.org/officeDocument/2006/relationships/slideLayout" Target="../slideLayouts/slideLayout861.xml"/><Relationship Id="rId11" Type="http://schemas.openxmlformats.org/officeDocument/2006/relationships/slideLayout" Target="../slideLayouts/slideLayout866.xml"/><Relationship Id="rId5" Type="http://schemas.openxmlformats.org/officeDocument/2006/relationships/slideLayout" Target="../slideLayouts/slideLayout860.xml"/><Relationship Id="rId10" Type="http://schemas.openxmlformats.org/officeDocument/2006/relationships/slideLayout" Target="../slideLayouts/slideLayout865.xml"/><Relationship Id="rId4" Type="http://schemas.openxmlformats.org/officeDocument/2006/relationships/slideLayout" Target="../slideLayouts/slideLayout859.xml"/><Relationship Id="rId9" Type="http://schemas.openxmlformats.org/officeDocument/2006/relationships/slideLayout" Target="../slideLayouts/slideLayout864.xml"/></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875.xml"/><Relationship Id="rId3" Type="http://schemas.openxmlformats.org/officeDocument/2006/relationships/slideLayout" Target="../slideLayouts/slideLayout870.xml"/><Relationship Id="rId7" Type="http://schemas.openxmlformats.org/officeDocument/2006/relationships/slideLayout" Target="../slideLayouts/slideLayout874.xml"/><Relationship Id="rId2" Type="http://schemas.openxmlformats.org/officeDocument/2006/relationships/slideLayout" Target="../slideLayouts/slideLayout869.xml"/><Relationship Id="rId1" Type="http://schemas.openxmlformats.org/officeDocument/2006/relationships/slideLayout" Target="../slideLayouts/slideLayout868.xml"/><Relationship Id="rId6" Type="http://schemas.openxmlformats.org/officeDocument/2006/relationships/slideLayout" Target="../slideLayouts/slideLayout873.xml"/><Relationship Id="rId11" Type="http://schemas.openxmlformats.org/officeDocument/2006/relationships/theme" Target="../theme/theme82.xml"/><Relationship Id="rId5" Type="http://schemas.openxmlformats.org/officeDocument/2006/relationships/slideLayout" Target="../slideLayouts/slideLayout872.xml"/><Relationship Id="rId10" Type="http://schemas.openxmlformats.org/officeDocument/2006/relationships/slideLayout" Target="../slideLayouts/slideLayout877.xml"/><Relationship Id="rId4" Type="http://schemas.openxmlformats.org/officeDocument/2006/relationships/slideLayout" Target="../slideLayouts/slideLayout871.xml"/><Relationship Id="rId9" Type="http://schemas.openxmlformats.org/officeDocument/2006/relationships/slideLayout" Target="../slideLayouts/slideLayout8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8/10/21</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2021. 8. 10.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8/10/21</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8/10/21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07785"/>
      </p:ext>
    </p:extLst>
  </p:cSld>
  <p:clrMap bg1="lt1" tx1="dk1" bg2="lt2" tx2="dk2" accent1="accent1" accent2="accent2" accent3="accent3" accent4="accent4" accent5="accent5" accent6="accent6" hlink="hlink" folHlink="folHlink"/>
  <p:sldLayoutIdLst>
    <p:sldLayoutId id="2147487460" r:id="rId1"/>
    <p:sldLayoutId id="2147487461" r:id="rId2"/>
    <p:sldLayoutId id="2147487462" r:id="rId3"/>
    <p:sldLayoutId id="2147487463" r:id="rId4"/>
    <p:sldLayoutId id="2147487464" r:id="rId5"/>
    <p:sldLayoutId id="2147487465" r:id="rId6"/>
    <p:sldLayoutId id="2147487466" r:id="rId7"/>
    <p:sldLayoutId id="2147487467" r:id="rId8"/>
    <p:sldLayoutId id="2147487468" r:id="rId9"/>
    <p:sldLayoutId id="2147487469" r:id="rId10"/>
    <p:sldLayoutId id="214748747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472-63BD-4F26-8322-E7B4933B0A11}" type="datetime1">
              <a:rPr lang="en-US" smtClean="0">
                <a:solidFill>
                  <a:prstClr val="black">
                    <a:tint val="75000"/>
                  </a:prstClr>
                </a:solidFill>
              </a:rPr>
              <a:pPr/>
              <a:t>8/10/21</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fld id="{41761933-5E43-49A2-AD73-7C7EDD79F2C4}"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460422161"/>
      </p:ext>
    </p:extLst>
  </p:cSld>
  <p:clrMap bg1="lt1" tx1="dk1" bg2="lt2" tx2="dk2" accent1="accent1" accent2="accent2" accent3="accent3" accent4="accent4" accent5="accent5" accent6="accent6" hlink="hlink" folHlink="folHlink"/>
  <p:sldLayoutIdLst>
    <p:sldLayoutId id="2147487484" r:id="rId1"/>
    <p:sldLayoutId id="2147487485" r:id="rId2"/>
    <p:sldLayoutId id="2147487486" r:id="rId3"/>
    <p:sldLayoutId id="2147487487" r:id="rId4"/>
    <p:sldLayoutId id="2147487488" r:id="rId5"/>
    <p:sldLayoutId id="2147487489" r:id="rId6"/>
    <p:sldLayoutId id="2147487490" r:id="rId7"/>
    <p:sldLayoutId id="2147487491" r:id="rId8"/>
    <p:sldLayoutId id="2147487492" r:id="rId9"/>
    <p:sldLayoutId id="2147487493" r:id="rId10"/>
    <p:sldLayoutId id="2147487494"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516416445"/>
      </p:ext>
    </p:extLst>
  </p:cSld>
  <p:clrMap bg1="lt1" tx1="dk1" bg2="lt2" tx2="dk2" accent1="accent1" accent2="accent2" accent3="accent3" accent4="accent4" accent5="accent5" accent6="accent6" hlink="hlink" folHlink="folHlink"/>
  <p:sldLayoutIdLst>
    <p:sldLayoutId id="2147488073" r:id="rId1"/>
    <p:sldLayoutId id="2147488074" r:id="rId2"/>
    <p:sldLayoutId id="2147488075" r:id="rId3"/>
    <p:sldLayoutId id="2147488076" r:id="rId4"/>
    <p:sldLayoutId id="2147488077" r:id="rId5"/>
    <p:sldLayoutId id="2147488078" r:id="rId6"/>
    <p:sldLayoutId id="2147488079" r:id="rId7"/>
    <p:sldLayoutId id="2147488080" r:id="rId8"/>
    <p:sldLayoutId id="2147488081" r:id="rId9"/>
    <p:sldLayoutId id="2147488082" r:id="rId10"/>
    <p:sldLayoutId id="2147488083" r:id="rId11"/>
    <p:sldLayoutId id="214748808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9710141"/>
      </p:ext>
    </p:extLst>
  </p:cSld>
  <p:clrMap bg1="lt1" tx1="dk1" bg2="lt2" tx2="dk2" accent1="accent1" accent2="accent2" accent3="accent3" accent4="accent4" accent5="accent5" accent6="accent6" hlink="hlink" folHlink="folHlink"/>
  <p:sldLayoutIdLst>
    <p:sldLayoutId id="2147488135" r:id="rId1"/>
    <p:sldLayoutId id="2147488136" r:id="rId2"/>
    <p:sldLayoutId id="2147488137" r:id="rId3"/>
    <p:sldLayoutId id="2147488138" r:id="rId4"/>
    <p:sldLayoutId id="2147488139" r:id="rId5"/>
    <p:sldLayoutId id="2147488140" r:id="rId6"/>
    <p:sldLayoutId id="2147488141" r:id="rId7"/>
    <p:sldLayoutId id="2147488142" r:id="rId8"/>
    <p:sldLayoutId id="2147488143" r:id="rId9"/>
    <p:sldLayoutId id="2147488144" r:id="rId10"/>
    <p:sldLayoutId id="2147488145"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8858751"/>
      </p:ext>
    </p:extLst>
  </p:cSld>
  <p:clrMap bg1="lt1" tx1="dk1" bg2="lt2" tx2="dk2" accent1="accent1" accent2="accent2" accent3="accent3" accent4="accent4" accent5="accent5" accent6="accent6" hlink="hlink" folHlink="folHlink"/>
  <p:sldLayoutIdLst>
    <p:sldLayoutId id="2147488317" r:id="rId1"/>
    <p:sldLayoutId id="2147488318" r:id="rId2"/>
    <p:sldLayoutId id="2147488319" r:id="rId3"/>
    <p:sldLayoutId id="2147488320" r:id="rId4"/>
    <p:sldLayoutId id="2147488321" r:id="rId5"/>
    <p:sldLayoutId id="2147488322" r:id="rId6"/>
    <p:sldLayoutId id="2147488323" r:id="rId7"/>
    <p:sldLayoutId id="2147488324" r:id="rId8"/>
    <p:sldLayoutId id="2147488325" r:id="rId9"/>
    <p:sldLayoutId id="2147488326" r:id="rId10"/>
    <p:sldLayoutId id="2147488327"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72272598"/>
      </p:ext>
    </p:extLst>
  </p:cSld>
  <p:clrMap bg1="lt1" tx1="dk1" bg2="lt2" tx2="dk2" accent1="accent1" accent2="accent2" accent3="accent3" accent4="accent4" accent5="accent5" accent6="accent6" hlink="hlink" folHlink="folHlink"/>
  <p:sldLayoutIdLst>
    <p:sldLayoutId id="2147488625" r:id="rId1"/>
    <p:sldLayoutId id="2147488626" r:id="rId2"/>
    <p:sldLayoutId id="2147488627" r:id="rId3"/>
    <p:sldLayoutId id="2147488628" r:id="rId4"/>
    <p:sldLayoutId id="2147488629" r:id="rId5"/>
    <p:sldLayoutId id="2147488630" r:id="rId6"/>
    <p:sldLayoutId id="2147488631" r:id="rId7"/>
    <p:sldLayoutId id="2147488632" r:id="rId8"/>
    <p:sldLayoutId id="2147488633" r:id="rId9"/>
    <p:sldLayoutId id="2147488634" r:id="rId10"/>
    <p:sldLayoutId id="2147488635" r:id="rId11"/>
    <p:sldLayoutId id="214748863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42230902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05458997"/>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 id="2147488752" r:id="rId5"/>
    <p:sldLayoutId id="2147488753" r:id="rId6"/>
    <p:sldLayoutId id="2147488754" r:id="rId7"/>
    <p:sldLayoutId id="2147488755" r:id="rId8"/>
    <p:sldLayoutId id="2147488756" r:id="rId9"/>
    <p:sldLayoutId id="2147488757" r:id="rId10"/>
    <p:sldLayoutId id="214748875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678549"/>
      </p:ext>
    </p:extLst>
  </p:cSld>
  <p:clrMap bg1="lt1" tx1="dk1" bg2="lt2" tx2="dk2" accent1="accent1" accent2="accent2" accent3="accent3" accent4="accent4" accent5="accent5" accent6="accent6" hlink="hlink" folHlink="folHlink"/>
  <p:sldLayoutIdLst>
    <p:sldLayoutId id="2147488786" r:id="rId1"/>
    <p:sldLayoutId id="2147488787" r:id="rId2"/>
    <p:sldLayoutId id="2147488788" r:id="rId3"/>
    <p:sldLayoutId id="2147488789" r:id="rId4"/>
    <p:sldLayoutId id="2147488790" r:id="rId5"/>
    <p:sldLayoutId id="2147488791" r:id="rId6"/>
    <p:sldLayoutId id="2147488792" r:id="rId7"/>
    <p:sldLayoutId id="2147488793" r:id="rId8"/>
    <p:sldLayoutId id="2147488794" r:id="rId9"/>
    <p:sldLayoutId id="2147488795" r:id="rId10"/>
    <p:sldLayoutId id="214748879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4415746"/>
      </p:ext>
    </p:extLst>
  </p:cSld>
  <p:clrMap bg1="lt1" tx1="dk1" bg2="lt2" tx2="dk2" accent1="accent1" accent2="accent2" accent3="accent3" accent4="accent4" accent5="accent5" accent6="accent6" hlink="hlink" folHlink="folHlink"/>
  <p:sldLayoutIdLst>
    <p:sldLayoutId id="2147488976" r:id="rId1"/>
    <p:sldLayoutId id="214748897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926065"/>
      </p:ext>
    </p:extLst>
  </p:cSld>
  <p:clrMap bg1="lt1" tx1="dk1" bg2="lt2" tx2="dk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32983355"/>
      </p:ext>
    </p:extLst>
  </p:cSld>
  <p:clrMap bg1="lt1" tx1="dk1" bg2="lt2" tx2="dk2" accent1="accent1" accent2="accent2" accent3="accent3" accent4="accent4" accent5="accent5" accent6="accent6" hlink="hlink" folHlink="folHlink"/>
  <p:sldLayoutIdLst>
    <p:sldLayoutId id="2147488992" r:id="rId1"/>
    <p:sldLayoutId id="2147488993" r:id="rId2"/>
    <p:sldLayoutId id="2147488994" r:id="rId3"/>
    <p:sldLayoutId id="2147488995" r:id="rId4"/>
    <p:sldLayoutId id="2147488996" r:id="rId5"/>
    <p:sldLayoutId id="2147488997" r:id="rId6"/>
    <p:sldLayoutId id="2147488998" r:id="rId7"/>
    <p:sldLayoutId id="2147488999" r:id="rId8"/>
    <p:sldLayoutId id="2147489000" r:id="rId9"/>
    <p:sldLayoutId id="2147489001" r:id="rId10"/>
    <p:sldLayoutId id="214748900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45773964"/>
      </p:ext>
    </p:extLst>
  </p:cSld>
  <p:clrMap bg1="lt1" tx1="dk1" bg2="lt2" tx2="dk2" accent1="accent1" accent2="accent2" accent3="accent3" accent4="accent4" accent5="accent5" accent6="accent6" hlink="hlink" folHlink="folHlink"/>
  <p:sldLayoutIdLst>
    <p:sldLayoutId id="2147489017" r:id="rId1"/>
    <p:sldLayoutId id="2147489018" r:id="rId2"/>
    <p:sldLayoutId id="2147489019" r:id="rId3"/>
    <p:sldLayoutId id="2147489020" r:id="rId4"/>
    <p:sldLayoutId id="2147489021" r:id="rId5"/>
    <p:sldLayoutId id="2147489022" r:id="rId6"/>
    <p:sldLayoutId id="2147489023" r:id="rId7"/>
    <p:sldLayoutId id="2147489024" r:id="rId8"/>
    <p:sldLayoutId id="2147489025" r:id="rId9"/>
    <p:sldLayoutId id="2147489026" r:id="rId10"/>
    <p:sldLayoutId id="2147489027"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75735985"/>
      </p:ext>
    </p:extLst>
  </p:cSld>
  <p:clrMap bg1="lt1" tx1="dk1" bg2="lt2" tx2="dk2" accent1="accent1" accent2="accent2" accent3="accent3" accent4="accent4" accent5="accent5" accent6="accent6" hlink="hlink" folHlink="folHlink"/>
  <p:sldLayoutIdLst>
    <p:sldLayoutId id="2147489029" r:id="rId1"/>
    <p:sldLayoutId id="2147489030" r:id="rId2"/>
    <p:sldLayoutId id="2147489031" r:id="rId3"/>
    <p:sldLayoutId id="2147489032" r:id="rId4"/>
    <p:sldLayoutId id="2147489033" r:id="rId5"/>
    <p:sldLayoutId id="2147489034" r:id="rId6"/>
    <p:sldLayoutId id="2147489035" r:id="rId7"/>
    <p:sldLayoutId id="2147489036" r:id="rId8"/>
    <p:sldLayoutId id="2147489037" r:id="rId9"/>
    <p:sldLayoutId id="2147489038" r:id="rId10"/>
    <p:sldLayoutId id="2147489039"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8377764"/>
      </p:ext>
    </p:extLst>
  </p:cSld>
  <p:clrMap bg1="lt1" tx1="dk1" bg2="lt2" tx2="dk2" accent1="accent1" accent2="accent2" accent3="accent3" accent4="accent4" accent5="accent5" accent6="accent6" hlink="hlink" folHlink="folHlink"/>
  <p:sldLayoutIdLst>
    <p:sldLayoutId id="2147489085" r:id="rId1"/>
    <p:sldLayoutId id="2147489086" r:id="rId2"/>
    <p:sldLayoutId id="2147489087" r:id="rId3"/>
    <p:sldLayoutId id="2147489088" r:id="rId4"/>
    <p:sldLayoutId id="2147489089" r:id="rId5"/>
    <p:sldLayoutId id="2147489090" r:id="rId6"/>
    <p:sldLayoutId id="2147489091" r:id="rId7"/>
    <p:sldLayoutId id="2147489092" r:id="rId8"/>
    <p:sldLayoutId id="2147489093" r:id="rId9"/>
    <p:sldLayoutId id="2147489094" r:id="rId10"/>
    <p:sldLayoutId id="2147489095" r:id="rId11"/>
    <p:sldLayoutId id="214748909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75654414"/>
      </p:ext>
    </p:extLst>
  </p:cSld>
  <p:clrMap bg1="lt1" tx1="dk1" bg2="lt2" tx2="dk2" accent1="accent1" accent2="accent2" accent3="accent3" accent4="accent4" accent5="accent5" accent6="accent6" hlink="hlink" folHlink="folHlink"/>
  <p:sldLayoutIdLst>
    <p:sldLayoutId id="2147489217" r:id="rId1"/>
    <p:sldLayoutId id="2147489218" r:id="rId2"/>
    <p:sldLayoutId id="2147489219" r:id="rId3"/>
    <p:sldLayoutId id="2147489220" r:id="rId4"/>
    <p:sldLayoutId id="2147489221" r:id="rId5"/>
    <p:sldLayoutId id="2147489222" r:id="rId6"/>
    <p:sldLayoutId id="2147489223" r:id="rId7"/>
    <p:sldLayoutId id="2147489224" r:id="rId8"/>
    <p:sldLayoutId id="2147489225" r:id="rId9"/>
    <p:sldLayoutId id="2147489226" r:id="rId10"/>
    <p:sldLayoutId id="214748922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24132488"/>
      </p:ext>
    </p:extLst>
  </p:cSld>
  <p:clrMap bg1="lt1" tx1="dk1" bg2="lt2" tx2="dk2" accent1="accent1" accent2="accent2" accent3="accent3" accent4="accent4" accent5="accent5" accent6="accent6" hlink="hlink" folHlink="folHlink"/>
  <p:sldLayoutIdLst>
    <p:sldLayoutId id="2147489229" r:id="rId1"/>
    <p:sldLayoutId id="2147489230" r:id="rId2"/>
    <p:sldLayoutId id="2147489231" r:id="rId3"/>
    <p:sldLayoutId id="2147489232" r:id="rId4"/>
    <p:sldLayoutId id="2147489233" r:id="rId5"/>
    <p:sldLayoutId id="2147489234" r:id="rId6"/>
    <p:sldLayoutId id="2147489235" r:id="rId7"/>
    <p:sldLayoutId id="2147489236" r:id="rId8"/>
    <p:sldLayoutId id="2147489237" r:id="rId9"/>
    <p:sldLayoutId id="2147489238" r:id="rId10"/>
    <p:sldLayoutId id="21474892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3034384770"/>
      </p:ext>
    </p:extLst>
  </p:cSld>
  <p:clrMap bg1="lt1" tx1="dk1" bg2="lt2" tx2="dk2" accent1="accent1" accent2="accent2" accent3="accent3" accent4="accent4" accent5="accent5" accent6="accent6" hlink="hlink" folHlink="folHlink"/>
  <p:sldLayoutIdLst>
    <p:sldLayoutId id="2147489241" r:id="rId1"/>
    <p:sldLayoutId id="2147489242" r:id="rId2"/>
    <p:sldLayoutId id="2147489243" r:id="rId3"/>
    <p:sldLayoutId id="2147489244" r:id="rId4"/>
    <p:sldLayoutId id="2147489245" r:id="rId5"/>
    <p:sldLayoutId id="2147489246" r:id="rId6"/>
    <p:sldLayoutId id="2147489247" r:id="rId7"/>
    <p:sldLayoutId id="2147489248" r:id="rId8"/>
    <p:sldLayoutId id="2147489249" r:id="rId9"/>
    <p:sldLayoutId id="2147489250" r:id="rId10"/>
    <p:sldLayoutId id="2147489251"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25920399"/>
      </p:ext>
    </p:extLst>
  </p:cSld>
  <p:clrMap bg1="lt1" tx1="dk1" bg2="lt2" tx2="dk2" accent1="accent1" accent2="accent2" accent3="accent3" accent4="accent4" accent5="accent5" accent6="accent6" hlink="hlink" folHlink="folHlink"/>
  <p:sldLayoutIdLst>
    <p:sldLayoutId id="2147489253" r:id="rId1"/>
    <p:sldLayoutId id="2147489254" r:id="rId2"/>
    <p:sldLayoutId id="2147489255" r:id="rId3"/>
    <p:sldLayoutId id="2147489256" r:id="rId4"/>
    <p:sldLayoutId id="2147489257" r:id="rId5"/>
    <p:sldLayoutId id="2147489258" r:id="rId6"/>
    <p:sldLayoutId id="2147489259" r:id="rId7"/>
    <p:sldLayoutId id="2147489260" r:id="rId8"/>
    <p:sldLayoutId id="2147489261" r:id="rId9"/>
    <p:sldLayoutId id="2147489262" r:id="rId10"/>
    <p:sldLayoutId id="2147489263" r:id="rId11"/>
    <p:sldLayoutId id="21474892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3842944"/>
      </p:ext>
    </p:extLst>
  </p:cSld>
  <p:clrMap bg1="lt1" tx1="dk1" bg2="lt2" tx2="dk2" accent1="accent1" accent2="accent2" accent3="accent3" accent4="accent4" accent5="accent5" accent6="accent6" hlink="hlink" folHlink="folHlink"/>
  <p:sldLayoutIdLst>
    <p:sldLayoutId id="2147489266" r:id="rId1"/>
    <p:sldLayoutId id="2147489267" r:id="rId2"/>
    <p:sldLayoutId id="2147489268" r:id="rId3"/>
    <p:sldLayoutId id="2147489269" r:id="rId4"/>
    <p:sldLayoutId id="2147489270" r:id="rId5"/>
    <p:sldLayoutId id="2147489271" r:id="rId6"/>
    <p:sldLayoutId id="2147489272" r:id="rId7"/>
    <p:sldLayoutId id="2147489273" r:id="rId8"/>
    <p:sldLayoutId id="2147489274" r:id="rId9"/>
    <p:sldLayoutId id="2147489275" r:id="rId10"/>
    <p:sldLayoutId id="2147489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724846254"/>
      </p:ext>
    </p:extLst>
  </p:cSld>
  <p:clrMap bg1="lt1" tx1="dk1" bg2="lt2" tx2="dk2" accent1="accent1" accent2="accent2" accent3="accent3" accent4="accent4" accent5="accent5" accent6="accent6" hlink="hlink" folHlink="folHlink"/>
  <p:sldLayoutIdLst>
    <p:sldLayoutId id="2147489278" r:id="rId1"/>
    <p:sldLayoutId id="2147489279" r:id="rId2"/>
    <p:sldLayoutId id="2147489280" r:id="rId3"/>
    <p:sldLayoutId id="2147489281" r:id="rId4"/>
    <p:sldLayoutId id="2147489282" r:id="rId5"/>
    <p:sldLayoutId id="2147489283" r:id="rId6"/>
    <p:sldLayoutId id="2147489284" r:id="rId7"/>
    <p:sldLayoutId id="2147489285" r:id="rId8"/>
    <p:sldLayoutId id="2147489286" r:id="rId9"/>
    <p:sldLayoutId id="2147489287" r:id="rId10"/>
    <p:sldLayoutId id="21474892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3515937"/>
      </p:ext>
    </p:extLst>
  </p:cSld>
  <p:clrMap bg1="lt1" tx1="dk1" bg2="lt2" tx2="dk2" accent1="accent1" accent2="accent2" accent3="accent3" accent4="accent4" accent5="accent5" accent6="accent6" hlink="hlink" folHlink="folHlink"/>
  <p:sldLayoutIdLst>
    <p:sldLayoutId id="2147489290" r:id="rId1"/>
    <p:sldLayoutId id="2147489291" r:id="rId2"/>
    <p:sldLayoutId id="2147489292" r:id="rId3"/>
    <p:sldLayoutId id="2147489293" r:id="rId4"/>
    <p:sldLayoutId id="2147489294" r:id="rId5"/>
    <p:sldLayoutId id="2147489295" r:id="rId6"/>
    <p:sldLayoutId id="2147489296" r:id="rId7"/>
    <p:sldLayoutId id="2147489297" r:id="rId8"/>
    <p:sldLayoutId id="2147489298" r:id="rId9"/>
    <p:sldLayoutId id="2147489299" r:id="rId10"/>
    <p:sldLayoutId id="2147489300" r:id="rId11"/>
    <p:sldLayoutId id="2147489301"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889786"/>
      </p:ext>
    </p:extLst>
  </p:cSld>
  <p:clrMap bg1="lt1" tx1="dk1" bg2="lt2" tx2="dk2" accent1="accent1" accent2="accent2" accent3="accent3" accent4="accent4" accent5="accent5" accent6="accent6" hlink="hlink" folHlink="folHlink"/>
  <p:sldLayoutIdLst>
    <p:sldLayoutId id="2147489422" r:id="rId1"/>
    <p:sldLayoutId id="2147489423" r:id="rId2"/>
    <p:sldLayoutId id="2147489424" r:id="rId3"/>
    <p:sldLayoutId id="2147489425" r:id="rId4"/>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38BFFD3A-6A6D-EB47-A2AE-382792C4B855}"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307802973"/>
      </p:ext>
    </p:extLst>
  </p:cSld>
  <p:clrMap bg1="lt1" tx1="dk1" bg2="lt2" tx2="dk2" accent1="accent1" accent2="accent2" accent3="accent3" accent4="accent4" accent5="accent5" accent6="accent6" hlink="hlink" folHlink="folHlink"/>
  <p:sldLayoutIdLst>
    <p:sldLayoutId id="2147489427" r:id="rId1"/>
    <p:sldLayoutId id="2147489428" r:id="rId2"/>
    <p:sldLayoutId id="2147489429" r:id="rId3"/>
    <p:sldLayoutId id="2147489430" r:id="rId4"/>
    <p:sldLayoutId id="2147489431" r:id="rId5"/>
    <p:sldLayoutId id="2147489432" r:id="rId6"/>
    <p:sldLayoutId id="2147489433" r:id="rId7"/>
    <p:sldLayoutId id="2147489434" r:id="rId8"/>
    <p:sldLayoutId id="2147489435" r:id="rId9"/>
    <p:sldLayoutId id="2147489436" r:id="rId10"/>
    <p:sldLayoutId id="2147489437" r:id="rId11"/>
    <p:sldLayoutId id="2147489438"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D2A1118F-5AEB-1E4F-91F1-AAD0EF8B94DD}"/>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6D270052-F7BE-8348-A64B-192F0F84E23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4894F77-4824-1C4D-B980-C0F4BA1A550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57C535B2-C077-3C46-A187-4CBEF0169A1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panose="02020404030301010803" pitchFamily="18" charset="0"/>
                <a:cs typeface="Arial" panose="020B0604020202020204" pitchFamily="34" charset="0"/>
              </a:defRPr>
            </a:lvl1pPr>
          </a:lstStyle>
          <a:p>
            <a:pPr>
              <a:defRPr/>
            </a:pPr>
            <a:fld id="{AF8AB043-1D33-1946-871F-639FD9DFAC19}" type="slidenum">
              <a:rPr lang="en-US" altLang="en-US"/>
              <a:pPr>
                <a:defRPr/>
              </a:pPr>
              <a:t>‹#›</a:t>
            </a:fld>
            <a:endParaRPr lang="en-US" altLang="en-US"/>
          </a:p>
        </p:txBody>
      </p:sp>
      <p:sp>
        <p:nvSpPr>
          <p:cNvPr id="1030" name="Line 1032">
            <a:extLst>
              <a:ext uri="{FF2B5EF4-FFF2-40B4-BE49-F238E27FC236}">
                <a16:creationId xmlns:a16="http://schemas.microsoft.com/office/drawing/2014/main" id="{4245D39E-8948-0B44-AA3A-86720DC0358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11EABD36-339A-AE41-A37E-CEB75DC7CEF9}"/>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479672173"/>
      </p:ext>
    </p:extLst>
  </p:cSld>
  <p:clrMap bg1="lt1" tx1="dk1" bg2="lt2" tx2="dk2" accent1="accent1" accent2="accent2" accent3="accent3" accent4="accent4" accent5="accent5" accent6="accent6" hlink="hlink" folHlink="folHlink"/>
  <p:sldLayoutIdLst>
    <p:sldLayoutId id="2147489440" r:id="rId1"/>
    <p:sldLayoutId id="2147489441" r:id="rId2"/>
    <p:sldLayoutId id="2147489442" r:id="rId3"/>
    <p:sldLayoutId id="2147489443" r:id="rId4"/>
    <p:sldLayoutId id="2147489444" r:id="rId5"/>
    <p:sldLayoutId id="2147489445" r:id="rId6"/>
    <p:sldLayoutId id="2147489446" r:id="rId7"/>
    <p:sldLayoutId id="2147489447" r:id="rId8"/>
    <p:sldLayoutId id="2147489448" r:id="rId9"/>
    <p:sldLayoutId id="2147489449" r:id="rId10"/>
    <p:sldLayoutId id="2147489450" r:id="rId11"/>
    <p:sldLayoutId id="214748945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t>‹#›</a:t>
            </a:fld>
            <a:endParaRPr lang="en-US"/>
          </a:p>
        </p:txBody>
      </p:sp>
    </p:spTree>
    <p:extLst>
      <p:ext uri="{BB962C8B-B14F-4D97-AF65-F5344CB8AC3E}">
        <p14:creationId xmlns:p14="http://schemas.microsoft.com/office/powerpoint/2010/main" val="1988421453"/>
      </p:ext>
    </p:extLst>
  </p:cSld>
  <p:clrMap bg1="lt1" tx1="dk1" bg2="lt2" tx2="dk2" accent1="accent1" accent2="accent2" accent3="accent3" accent4="accent4" accent5="accent5" accent6="accent6" hlink="hlink" folHlink="folHlink"/>
  <p:sldLayoutIdLst>
    <p:sldLayoutId id="2147489453" r:id="rId1"/>
    <p:sldLayoutId id="2147489454" r:id="rId2"/>
    <p:sldLayoutId id="2147489455" r:id="rId3"/>
    <p:sldLayoutId id="2147489456" r:id="rId4"/>
    <p:sldLayoutId id="2147489457" r:id="rId5"/>
    <p:sldLayoutId id="2147489458" r:id="rId6"/>
    <p:sldLayoutId id="2147489459" r:id="rId7"/>
    <p:sldLayoutId id="2147489460" r:id="rId8"/>
    <p:sldLayoutId id="2147489461" r:id="rId9"/>
    <p:sldLayoutId id="2147489462" r:id="rId10"/>
    <p:sldLayoutId id="2147489463"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cstate="screen">
            <a:lum bright="-8000"/>
            <a:extLst>
              <a:ext uri="{28A0092B-C50C-407E-A947-70E740481C1C}">
                <a14:useLocalDpi xmlns:a14="http://schemas.microsoft.com/office/drawing/2010/main"/>
              </a:ext>
            </a:extLst>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1026">
            <a:extLst>
              <a:ext uri="{FF2B5EF4-FFF2-40B4-BE49-F238E27FC236}">
                <a16:creationId xmlns:a16="http://schemas.microsoft.com/office/drawing/2014/main" id="{293312E8-D4E9-DF40-A8C4-DF1173C808DE}"/>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5539" name="Rectangle 1027">
            <a:extLst>
              <a:ext uri="{FF2B5EF4-FFF2-40B4-BE49-F238E27FC236}">
                <a16:creationId xmlns:a16="http://schemas.microsoft.com/office/drawing/2014/main" id="{99E0C9D0-C579-0047-B2F6-E08FA639B3DA}"/>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A0F77C-4198-5F4B-A635-231322DC258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02C852AA-A1E8-8D4B-B4FB-6FB8486E1E9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E586AA2A-F159-A34D-9A1A-4E62B010AF7D}" type="slidenum">
              <a:rPr lang="en-US" altLang="en-US"/>
              <a:pPr>
                <a:defRPr/>
              </a:pPr>
              <a:t>‹#›</a:t>
            </a:fld>
            <a:endParaRPr lang="en-US" altLang="en-US"/>
          </a:p>
        </p:txBody>
      </p:sp>
      <p:sp>
        <p:nvSpPr>
          <p:cNvPr id="65542" name="Line 1032">
            <a:extLst>
              <a:ext uri="{FF2B5EF4-FFF2-40B4-BE49-F238E27FC236}">
                <a16:creationId xmlns:a16="http://schemas.microsoft.com/office/drawing/2014/main" id="{4BA4688A-F7FE-4548-AE49-2C5A7052C9EE}"/>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43" name="Line 1033">
            <a:extLst>
              <a:ext uri="{FF2B5EF4-FFF2-40B4-BE49-F238E27FC236}">
                <a16:creationId xmlns:a16="http://schemas.microsoft.com/office/drawing/2014/main" id="{C27013B1-3B44-034A-99B2-F0E4C84B801C}"/>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601476882"/>
      </p:ext>
    </p:extLst>
  </p:cSld>
  <p:clrMap bg1="lt1" tx1="dk1" bg2="lt2" tx2="dk2" accent1="accent1" accent2="accent2" accent3="accent3" accent4="accent4" accent5="accent5" accent6="accent6" hlink="hlink" folHlink="folHlink"/>
  <p:sldLayoutIdLst>
    <p:sldLayoutId id="2147489465" r:id="rId1"/>
    <p:sldLayoutId id="2147489466" r:id="rId2"/>
    <p:sldLayoutId id="2147489467" r:id="rId3"/>
    <p:sldLayoutId id="2147489468" r:id="rId4"/>
    <p:sldLayoutId id="2147489469" r:id="rId5"/>
    <p:sldLayoutId id="2147489470" r:id="rId6"/>
    <p:sldLayoutId id="2147489471" r:id="rId7"/>
    <p:sldLayoutId id="2147489472" r:id="rId8"/>
    <p:sldLayoutId id="2147489473" r:id="rId9"/>
    <p:sldLayoutId id="2147489474" r:id="rId10"/>
    <p:sldLayoutId id="2147489475" r:id="rId11"/>
    <p:sldLayoutId id="214748947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733472"/>
      </p:ext>
    </p:extLst>
  </p:cSld>
  <p:clrMap bg1="lt1" tx1="dk1" bg2="lt2" tx2="dk2" accent1="accent1" accent2="accent2" accent3="accent3" accent4="accent4" accent5="accent5" accent6="accent6" hlink="hlink" folHlink="folHlink"/>
  <p:sldLayoutIdLst>
    <p:sldLayoutId id="2147489478" r:id="rId1"/>
    <p:sldLayoutId id="2147489479" r:id="rId2"/>
    <p:sldLayoutId id="2147489480" r:id="rId3"/>
    <p:sldLayoutId id="2147489481" r:id="rId4"/>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370EA6E8-131D-304C-81D9-F81A6EBD71AF}" type="slidenum">
              <a:rPr lang="en-US" altLang="en-US" smtClean="0">
                <a:ea typeface="ＭＳ Ｐゴシック" charset="-128"/>
              </a:rPr>
              <a:pPr fontAlgn="base">
                <a:spcBef>
                  <a:spcPct val="0"/>
                </a:spcBef>
                <a:spcAft>
                  <a:spcPct val="0"/>
                </a:spcAft>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2087471772"/>
      </p:ext>
    </p:extLst>
  </p:cSld>
  <p:clrMap bg1="lt1" tx1="dk1" bg2="lt2" tx2="dk2" accent1="accent1" accent2="accent2" accent3="accent3" accent4="accent4" accent5="accent5" accent6="accent6" hlink="hlink" folHlink="folHlink"/>
  <p:sldLayoutIdLst>
    <p:sldLayoutId id="2147489483" r:id="rId1"/>
    <p:sldLayoutId id="2147489484" r:id="rId2"/>
    <p:sldLayoutId id="2147489485" r:id="rId3"/>
    <p:sldLayoutId id="2147489486" r:id="rId4"/>
    <p:sldLayoutId id="2147489487" r:id="rId5"/>
    <p:sldLayoutId id="2147489488" r:id="rId6"/>
    <p:sldLayoutId id="2147489489" r:id="rId7"/>
    <p:sldLayoutId id="2147489490" r:id="rId8"/>
    <p:sldLayoutId id="2147489491" r:id="rId9"/>
    <p:sldLayoutId id="2147489492" r:id="rId10"/>
    <p:sldLayoutId id="2147489493" r:id="rId11"/>
    <p:sldLayoutId id="214748949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116006909"/>
      </p:ext>
    </p:extLst>
  </p:cSld>
  <p:clrMap bg1="lt1" tx1="dk1" bg2="lt2" tx2="dk2" accent1="accent1" accent2="accent2" accent3="accent3" accent4="accent4" accent5="accent5" accent6="accent6" hlink="hlink" folHlink="folHlink"/>
  <p:sldLayoutIdLst>
    <p:sldLayoutId id="2147489496" r:id="rId1"/>
    <p:sldLayoutId id="2147489497" r:id="rId2"/>
    <p:sldLayoutId id="2147489498" r:id="rId3"/>
    <p:sldLayoutId id="2147489499" r:id="rId4"/>
    <p:sldLayoutId id="2147489500" r:id="rId5"/>
    <p:sldLayoutId id="2147489501" r:id="rId6"/>
    <p:sldLayoutId id="2147489502" r:id="rId7"/>
    <p:sldLayoutId id="2147489503" r:id="rId8"/>
    <p:sldLayoutId id="2147489504" r:id="rId9"/>
    <p:sldLayoutId id="2147489505" r:id="rId10"/>
    <p:sldLayoutId id="2147489506" r:id="rId11"/>
    <p:sldLayoutId id="214748950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801124694"/>
      </p:ext>
    </p:extLst>
  </p:cSld>
  <p:clrMap bg1="lt1" tx1="dk1" bg2="lt2" tx2="dk2" accent1="accent1" accent2="accent2" accent3="accent3" accent4="accent4" accent5="accent5" accent6="accent6" hlink="hlink" folHlink="folHlink"/>
  <p:sldLayoutIdLst>
    <p:sldLayoutId id="2147489509" r:id="rId1"/>
    <p:sldLayoutId id="2147489510" r:id="rId2"/>
    <p:sldLayoutId id="2147489511" r:id="rId3"/>
    <p:sldLayoutId id="2147489512" r:id="rId4"/>
    <p:sldLayoutId id="2147489513" r:id="rId5"/>
    <p:sldLayoutId id="2147489514" r:id="rId6"/>
    <p:sldLayoutId id="2147489515" r:id="rId7"/>
    <p:sldLayoutId id="2147489516" r:id="rId8"/>
    <p:sldLayoutId id="2147489517" r:id="rId9"/>
    <p:sldLayoutId id="2147489518" r:id="rId10"/>
    <p:sldLayoutId id="2147489519" r:id="rId11"/>
    <p:sldLayoutId id="214748952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D7560A-9F5D-7742-BEE3-53E7C8CD2AD3}"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502783933"/>
      </p:ext>
    </p:extLst>
  </p:cSld>
  <p:clrMap bg1="lt1" tx1="dk1" bg2="lt2" tx2="dk2" accent1="accent1" accent2="accent2" accent3="accent3" accent4="accent4" accent5="accent5" accent6="accent6" hlink="hlink" folHlink="folHlink"/>
  <p:sldLayoutIdLst>
    <p:sldLayoutId id="2147489522" r:id="rId1"/>
    <p:sldLayoutId id="2147489523" r:id="rId2"/>
    <p:sldLayoutId id="2147489524" r:id="rId3"/>
    <p:sldLayoutId id="2147489525" r:id="rId4"/>
    <p:sldLayoutId id="2147489526" r:id="rId5"/>
    <p:sldLayoutId id="2147489527" r:id="rId6"/>
    <p:sldLayoutId id="2147489528" r:id="rId7"/>
    <p:sldLayoutId id="2147489529" r:id="rId8"/>
    <p:sldLayoutId id="2147489530" r:id="rId9"/>
    <p:sldLayoutId id="2147489531" r:id="rId10"/>
    <p:sldLayoutId id="2147489532" r:id="rId11"/>
    <p:sldLayoutId id="214748953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3756156645"/>
      </p:ext>
    </p:extLst>
  </p:cSld>
  <p:clrMap bg1="lt1" tx1="dk1" bg2="lt2" tx2="dk2" accent1="accent1" accent2="accent2" accent3="accent3" accent4="accent4" accent5="accent5" accent6="accent6" hlink="hlink" folHlink="folHlink"/>
  <p:sldLayoutIdLst>
    <p:sldLayoutId id="2147489535" r:id="rId1"/>
    <p:sldLayoutId id="2147489536" r:id="rId2"/>
    <p:sldLayoutId id="2147489537" r:id="rId3"/>
    <p:sldLayoutId id="2147489538" r:id="rId4"/>
    <p:sldLayoutId id="2147489539" r:id="rId5"/>
    <p:sldLayoutId id="2147489540" r:id="rId6"/>
    <p:sldLayoutId id="2147489541" r:id="rId7"/>
    <p:sldLayoutId id="2147489542" r:id="rId8"/>
    <p:sldLayoutId id="2147489543" r:id="rId9"/>
    <p:sldLayoutId id="2147489544" r:id="rId10"/>
    <p:sldLayoutId id="2147489545" r:id="rId11"/>
    <p:sldLayoutId id="214748954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883CA-0B62-DB46-9CBE-B5DC6D4673F1}" type="datetimeFigureOut">
              <a:rPr lang="en-US" smtClean="0"/>
              <a:t>8/10/21</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3497416351"/>
      </p:ext>
    </p:extLst>
  </p:cSld>
  <p:clrMap bg1="lt1" tx1="dk1" bg2="lt2" tx2="dk2" accent1="accent1" accent2="accent2" accent3="accent3" accent4="accent4" accent5="accent5" accent6="accent6" hlink="hlink" folHlink="folHlink"/>
  <p:sldLayoutIdLst>
    <p:sldLayoutId id="2147489548" r:id="rId1"/>
    <p:sldLayoutId id="2147489549" r:id="rId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20717180"/>
      </p:ext>
    </p:extLst>
  </p:cSld>
  <p:clrMap bg1="lt1" tx1="dk1" bg2="lt2" tx2="dk2" accent1="accent1" accent2="accent2" accent3="accent3" accent4="accent4" accent5="accent5" accent6="accent6" hlink="hlink" folHlink="folHlink"/>
  <p:sldLayoutIdLst>
    <p:sldLayoutId id="2147489551" r:id="rId1"/>
    <p:sldLayoutId id="2147489552" r:id="rId2"/>
    <p:sldLayoutId id="2147489553" r:id="rId3"/>
    <p:sldLayoutId id="2147489554" r:id="rId4"/>
    <p:sldLayoutId id="2147489555" r:id="rId5"/>
    <p:sldLayoutId id="2147489556" r:id="rId6"/>
    <p:sldLayoutId id="2147489557" r:id="rId7"/>
    <p:sldLayoutId id="2147489558" r:id="rId8"/>
    <p:sldLayoutId id="2147489559" r:id="rId9"/>
    <p:sldLayoutId id="2147489560" r:id="rId10"/>
    <p:sldLayoutId id="214748956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73550971"/>
      </p:ext>
    </p:extLst>
  </p:cSld>
  <p:clrMap bg1="lt1" tx1="dk1" bg2="lt2" tx2="dk2" accent1="accent1" accent2="accent2" accent3="accent3" accent4="accent4" accent5="accent5" accent6="accent6" hlink="hlink" folHlink="folHlink"/>
  <p:sldLayoutIdLst>
    <p:sldLayoutId id="2147489563" r:id="rId1"/>
    <p:sldLayoutId id="2147489564" r:id="rId2"/>
    <p:sldLayoutId id="2147489565" r:id="rId3"/>
    <p:sldLayoutId id="2147489566" r:id="rId4"/>
    <p:sldLayoutId id="2147489567" r:id="rId5"/>
    <p:sldLayoutId id="2147489568" r:id="rId6"/>
    <p:sldLayoutId id="2147489569" r:id="rId7"/>
    <p:sldLayoutId id="2147489570" r:id="rId8"/>
    <p:sldLayoutId id="2147489571" r:id="rId9"/>
    <p:sldLayoutId id="2147489572" r:id="rId10"/>
    <p:sldLayoutId id="2147489573"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01731"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C070B0-CA22-7745-8A7B-A53F4880160F}" type="slidenum">
              <a:rPr lang="en-US">
                <a:ea typeface="ＭＳ Ｐゴシック" charset="0"/>
              </a:rPr>
              <a:pPr eaLnBrk="1" hangingPunct="1">
                <a:defRPr/>
              </a:pPr>
              <a:t>‹#›</a:t>
            </a:fld>
            <a:endParaRPr lang="en-US">
              <a:ea typeface="ＭＳ Ｐゴシック" charset="0"/>
            </a:endParaRPr>
          </a:p>
        </p:txBody>
      </p:sp>
      <p:sp>
        <p:nvSpPr>
          <p:cNvPr id="201734"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201735"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773433811"/>
      </p:ext>
    </p:extLst>
  </p:cSld>
  <p:clrMap bg1="lt1" tx1="dk1" bg2="lt2" tx2="dk2" accent1="accent1" accent2="accent2" accent3="accent3" accent4="accent4" accent5="accent5" accent6="accent6" hlink="hlink" folHlink="folHlink"/>
  <p:sldLayoutIdLst>
    <p:sldLayoutId id="2147489575" r:id="rId1"/>
    <p:sldLayoutId id="2147489576" r:id="rId2"/>
    <p:sldLayoutId id="2147489577" r:id="rId3"/>
    <p:sldLayoutId id="2147489578" r:id="rId4"/>
    <p:sldLayoutId id="2147489579" r:id="rId5"/>
    <p:sldLayoutId id="2147489580" r:id="rId6"/>
    <p:sldLayoutId id="2147489581" r:id="rId7"/>
    <p:sldLayoutId id="2147489582" r:id="rId8"/>
    <p:sldLayoutId id="2147489583" r:id="rId9"/>
    <p:sldLayoutId id="2147489584" r:id="rId10"/>
    <p:sldLayoutId id="2147489585" r:id="rId11"/>
    <p:sldLayoutId id="214748958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t>8/10/21</a:t>
            </a:fld>
            <a:endParaRPr lang="en-US"/>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781373689"/>
      </p:ext>
    </p:extLst>
  </p:cSld>
  <p:clrMap bg1="lt1" tx1="dk1" bg2="lt2" tx2="dk2" accent1="accent1" accent2="accent2" accent3="accent3" accent4="accent4" accent5="accent5" accent6="accent6" hlink="hlink" folHlink="folHlink"/>
  <p:sldLayoutIdLst>
    <p:sldLayoutId id="2147489588" r:id="rId1"/>
    <p:sldLayoutId id="2147489589" r:id="rId2"/>
    <p:sldLayoutId id="2147489590" r:id="rId3"/>
    <p:sldLayoutId id="2147489591" r:id="rId4"/>
    <p:sldLayoutId id="2147489592" r:id="rId5"/>
    <p:sldLayoutId id="2147489593" r:id="rId6"/>
    <p:sldLayoutId id="2147489594" r:id="rId7"/>
    <p:sldLayoutId id="2147489595" r:id="rId8"/>
    <p:sldLayoutId id="2147489596" r:id="rId9"/>
    <p:sldLayoutId id="2147489597" r:id="rId10"/>
    <p:sldLayoutId id="2147489598" r:id="rId11"/>
    <p:sldLayoutId id="2147489599"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9"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52854243"/>
      </p:ext>
    </p:extLst>
  </p:cSld>
  <p:clrMap bg1="lt1" tx1="dk1" bg2="dk2" tx2="lt2" accent1="accent1" accent2="accent2" accent3="accent3" accent4="accent4" accent5="accent5" accent6="accent6" hlink="hlink" folHlink="folHlink"/>
  <p:sldLayoutIdLst>
    <p:sldLayoutId id="2147489601" r:id="rId1"/>
    <p:sldLayoutId id="2147489602" r:id="rId2"/>
    <p:sldLayoutId id="2147489603" r:id="rId3"/>
    <p:sldLayoutId id="2147489604" r:id="rId4"/>
    <p:sldLayoutId id="2147489605" r:id="rId5"/>
    <p:sldLayoutId id="2147489606" r:id="rId6"/>
    <p:sldLayoutId id="2147489607" r:id="rId7"/>
    <p:sldLayoutId id="2147489608" r:id="rId8"/>
    <p:sldLayoutId id="2147489609" r:id="rId9"/>
    <p:sldLayoutId id="2147489610"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0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57.xml"/></Relationships>
</file>

<file path=ppt/slides/_rels/slide101.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36.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97.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97.xml"/></Relationships>
</file>

<file path=ppt/slides/_rels/slide10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hyperlink" Target="http://hpca22.site.ac.upc.edu/" TargetMode="External"/><Relationship Id="rId7" Type="http://schemas.openxmlformats.org/officeDocument/2006/relationships/image" Target="../media/image98.png"/><Relationship Id="rId2" Type="http://schemas.openxmlformats.org/officeDocument/2006/relationships/hyperlink" Target="https://users.ece.cmu.edu/~omutlu/pub/lisa-dram_hpca16.pdf" TargetMode="External"/><Relationship Id="rId1" Type="http://schemas.openxmlformats.org/officeDocument/2006/relationships/slideLayout" Target="../slideLayouts/slideLayout809.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lisa-dram_kevinchang_hpca16-talk.pdf" TargetMode="External"/><Relationship Id="rId4" Type="http://schemas.openxmlformats.org/officeDocument/2006/relationships/hyperlink" Target="https://users.ece.cmu.edu/~omutlu/pub/lisa-dram_kevinchang_hpca16-talk.pptx"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www.microarch.org/micro53/" TargetMode="External"/><Relationship Id="rId2" Type="http://schemas.openxmlformats.org/officeDocument/2006/relationships/hyperlink" Target="https://people.inf.ethz.ch/omutlu/pub/FIGARO-fine-grained-in-DRAM-data-relocation-and-caching_micro20.pdf" TargetMode="External"/><Relationship Id="rId1" Type="http://schemas.openxmlformats.org/officeDocument/2006/relationships/slideLayout" Target="../slideLayouts/slideLayout809.xml"/><Relationship Id="rId4" Type="http://schemas.openxmlformats.org/officeDocument/2006/relationships/image" Target="../media/image100.png"/></Relationships>
</file>

<file path=ppt/slides/_rels/slide105.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people.inf.ethz.ch/omutlu/pub/network-on-memory-data-copy_ieee-cal20.pdf" TargetMode="External"/><Relationship Id="rId1" Type="http://schemas.openxmlformats.org/officeDocument/2006/relationships/slideLayout" Target="../slideLayouts/slideLayout809.xml"/><Relationship Id="rId4" Type="http://schemas.openxmlformats.org/officeDocument/2006/relationships/image" Target="../media/image101.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3.tiff"/><Relationship Id="rId2" Type="http://schemas.openxmlformats.org/officeDocument/2006/relationships/image" Target="../media/image102.tiff"/><Relationship Id="rId1" Type="http://schemas.openxmlformats.org/officeDocument/2006/relationships/slideLayout" Target="../slideLayouts/slideLayout638.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10.xml.rels><?xml version="1.0" encoding="UTF-8" standalone="yes"?>
<Relationships xmlns="http://schemas.openxmlformats.org/package/2006/relationships"><Relationship Id="rId8" Type="http://schemas.openxmlformats.org/officeDocument/2006/relationships/hyperlink" Target="https://people.inf.ethz.ch/omutlu/pub/ambit-bulk-bitwise-dram_micro17-poster.pptx" TargetMode="External"/><Relationship Id="rId3" Type="http://schemas.openxmlformats.org/officeDocument/2006/relationships/hyperlink" Target="http://www.microarch.org/micro50/" TargetMode="External"/><Relationship Id="rId7" Type="http://schemas.openxmlformats.org/officeDocument/2006/relationships/hyperlink" Target="https://people.inf.ethz.ch/omutlu/pub/ambit-bulk-bitwise-dram_micro17-lightning-talk.pdf" TargetMode="External"/><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13.xml"/><Relationship Id="rId6" Type="http://schemas.openxmlformats.org/officeDocument/2006/relationships/hyperlink" Target="https://people.inf.ethz.ch/omutlu/pub/ambit-bulk-bitwise-dram_micro17-lightning-talk.pptx" TargetMode="External"/><Relationship Id="rId5" Type="http://schemas.openxmlformats.org/officeDocument/2006/relationships/hyperlink" Target="https://people.inf.ethz.ch/omutlu/pub/ambit-bulk-bitwise-dram_micro17-talk.pdf" TargetMode="External"/><Relationship Id="rId10" Type="http://schemas.openxmlformats.org/officeDocument/2006/relationships/image" Target="../media/image104.tiff"/><Relationship Id="rId4" Type="http://schemas.openxmlformats.org/officeDocument/2006/relationships/hyperlink" Target="https://people.inf.ethz.ch/omutlu/pub/ambit-bulk-bitwise-dram_micro17-talk.pptx" TargetMode="External"/><Relationship Id="rId9" Type="http://schemas.openxmlformats.org/officeDocument/2006/relationships/hyperlink" Target="https://people.inf.ethz.ch/omutlu/pub/ambit-bulk-bitwise-dram_micro17-poster.pdf"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s://arxiv.org/pdf/1905.09822.pdf" TargetMode="External"/><Relationship Id="rId1" Type="http://schemas.openxmlformats.org/officeDocument/2006/relationships/slideLayout" Target="../slideLayouts/slideLayout346.xml"/></Relationships>
</file>

<file path=ppt/slides/_rels/slide112.xml.rels><?xml version="1.0" encoding="UTF-8" standalone="yes"?>
<Relationships xmlns="http://schemas.openxmlformats.org/package/2006/relationships"><Relationship Id="rId8" Type="http://schemas.openxmlformats.org/officeDocument/2006/relationships/hyperlink" Target="https://people.inf.ethz.ch/omutlu/pub/SIMDRAM_asplos21-talk.pdf" TargetMode="External"/><Relationship Id="rId3" Type="http://schemas.openxmlformats.org/officeDocument/2006/relationships/hyperlink" Target="https://asplos-conference.org/" TargetMode="External"/><Relationship Id="rId7" Type="http://schemas.openxmlformats.org/officeDocument/2006/relationships/hyperlink" Target="https://people.inf.ethz.ch/omutlu/pub/SIMDRAM_asplos21-talk.pptx" TargetMode="External"/><Relationship Id="rId2" Type="http://schemas.openxmlformats.org/officeDocument/2006/relationships/hyperlink" Target="https://people.inf.ethz.ch/omutlu/pub/SIMDRAM_asplos21.pdf" TargetMode="External"/><Relationship Id="rId1" Type="http://schemas.openxmlformats.org/officeDocument/2006/relationships/slideLayout" Target="../slideLayouts/slideLayout346.xml"/><Relationship Id="rId6" Type="http://schemas.openxmlformats.org/officeDocument/2006/relationships/hyperlink" Target="https://people.inf.ethz.ch/omutlu/pub/SIMDRAM_asplos21-short-talk.pdf" TargetMode="External"/><Relationship Id="rId11" Type="http://schemas.openxmlformats.org/officeDocument/2006/relationships/image" Target="../media/image106.png"/><Relationship Id="rId5" Type="http://schemas.openxmlformats.org/officeDocument/2006/relationships/hyperlink" Target="https://people.inf.ethz.ch/omutlu/pub/SIMDRAM_asplos21-short-talk.pptx" TargetMode="External"/><Relationship Id="rId10" Type="http://schemas.openxmlformats.org/officeDocument/2006/relationships/hyperlink" Target="https://www.youtube.com/watch?v=bas9U7djW_8&amp;list=PL5Q2soXY2Zi8_VVChACnON4sfh2bJ5IrD&amp;index=116" TargetMode="External"/><Relationship Id="rId4" Type="http://schemas.openxmlformats.org/officeDocument/2006/relationships/hyperlink" Target="https://people.inf.ethz.ch/omutlu/pub/SIMDRAM_asplos21-extended-abstract.pdf" TargetMode="External"/><Relationship Id="rId9" Type="http://schemas.openxmlformats.org/officeDocument/2006/relationships/hyperlink" Target="https://www.youtube.com/watch?v=g0fE1c7w0xk&amp;list=PL5Q2soXY2Zi8_VVChACnON4sfh2bJ5IrD&amp;index=115" TargetMode="External"/></Relationships>
</file>

<file path=ppt/slides/_rels/slide113.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10" Type="http://schemas.openxmlformats.org/officeDocument/2006/relationships/image" Target="../media/image107.png"/><Relationship Id="rId4" Type="http://schemas.openxmlformats.org/officeDocument/2006/relationships/hyperlink" Target="https://www.youtube.com/watch?v=Xw0laEEDmsM&amp;feature=youtu.be" TargetMode="External"/><Relationship Id="rId9" Type="http://schemas.openxmlformats.org/officeDocument/2006/relationships/hyperlink" Target="https://www.youtube.com/watch?v=7gqnrTZpjxE" TargetMode="External"/></Relationships>
</file>

<file path=ppt/slides/_rels/slide11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hyperlink" Target="http://hpca2019.seas.gwu.edu/" TargetMode="External"/><Relationship Id="rId7" Type="http://schemas.openxmlformats.org/officeDocument/2006/relationships/hyperlink" Target="https://www.youtube.com/watch?v=Y3hPv1I5f8Y&amp;list=PL5Q2soXY2Zi-DyoI3HbqcdtUm9YWRR_z-&amp;index=16" TargetMode="External"/><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260.xml"/><Relationship Id="rId6" Type="http://schemas.openxmlformats.org/officeDocument/2006/relationships/hyperlink" Target="https://www.youtube.com/watch?v=g_GtYdzIPK4&amp;list=PL5Q2soXY2Zi8_VVChACnON4sfh2bJ5IrD&amp;index=19" TargetMode="External"/><Relationship Id="rId5" Type="http://schemas.openxmlformats.org/officeDocument/2006/relationships/hyperlink" Target="https://people.inf.ethz.ch/omutlu/pub/drange-dram-latency-based-true-random-number-generator_hpca19-talk.pdf" TargetMode="External"/><Relationship Id="rId4" Type="http://schemas.openxmlformats.org/officeDocument/2006/relationships/hyperlink" Target="https://people.inf.ethz.ch/omutlu/pub/drange-dram-latency-based-true-random-number-generator_hpca19-talk.pptx" TargetMode="Externa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11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36.xml"/><Relationship Id="rId6" Type="http://schemas.openxmlformats.org/officeDocument/2006/relationships/chart" Target="../charts/chart2.xml"/><Relationship Id="rId5" Type="http://schemas.openxmlformats.org/officeDocument/2006/relationships/image" Target="../media/image112.png"/><Relationship Id="rId4" Type="http://schemas.openxmlformats.org/officeDocument/2006/relationships/image" Target="../media/image111.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www.computer.org/micro/" TargetMode="External"/><Relationship Id="rId7" Type="http://schemas.openxmlformats.org/officeDocument/2006/relationships/image" Target="../media/image34.png"/><Relationship Id="rId2" Type="http://schemas.openxmlformats.org/officeDocument/2006/relationships/hyperlink" Target="https://people.inf.ethz.ch/omutlu/pub/AcceleratingGenomeAnalysis_ieeemicro20.pdf" TargetMode="External"/><Relationship Id="rId1" Type="http://schemas.openxmlformats.org/officeDocument/2006/relationships/slideLayout" Target="../slideLayouts/slideLayout2.xml"/><Relationship Id="rId6" Type="http://schemas.openxmlformats.org/officeDocument/2006/relationships/hyperlink" Target="https://www.youtube.com/watch?v=hPnSmfwu2-A" TargetMode="External"/><Relationship Id="rId5" Type="http://schemas.openxmlformats.org/officeDocument/2006/relationships/hyperlink" Target="https://people.inf.ethz.ch/omutlu/pub/onur-AcceleratingGenomeAnalysis-AACBB-Keynote-Feb-16-2019-FINAL.pdf" TargetMode="External"/><Relationship Id="rId4" Type="http://schemas.openxmlformats.org/officeDocument/2006/relationships/hyperlink" Target="https://people.inf.ethz.ch/omutlu/pub/onur-AcceleratingGenomeAnalysis-AACBB-Keynote-Feb-16-2019-FINAL.pptx" TargetMode="External"/></Relationships>
</file>

<file path=ppt/slides/_rels/slide1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13.xml"/><Relationship Id="rId6" Type="http://schemas.openxmlformats.org/officeDocument/2006/relationships/image" Target="../media/image113.png"/><Relationship Id="rId5" Type="http://schemas.openxmlformats.org/officeDocument/2006/relationships/hyperlink" Target="http://users.ece.cmu.edu/~omutlu/pub/tesseract-pim-architecture-for-graph-processing_isca15-lightning-talk.pdf" TargetMode="External"/><Relationship Id="rId4" Type="http://schemas.openxmlformats.org/officeDocument/2006/relationships/hyperlink" Target="http://users.ece.cmu.edu/~omutlu/pub/tesseract-pim-architecture-for-graph-processing_isca15-talk.pdf"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8.jpg"/><Relationship Id="rId2" Type="http://schemas.openxmlformats.org/officeDocument/2006/relationships/image" Target="../media/image114.png"/><Relationship Id="rId1" Type="http://schemas.openxmlformats.org/officeDocument/2006/relationships/slideLayout" Target="../slideLayouts/slideLayout733.xml"/><Relationship Id="rId6" Type="http://schemas.openxmlformats.org/officeDocument/2006/relationships/image" Target="../media/image117.png"/><Relationship Id="rId5" Type="http://schemas.openxmlformats.org/officeDocument/2006/relationships/image" Target="../media/image1.png"/><Relationship Id="rId4" Type="http://schemas.openxmlformats.org/officeDocument/2006/relationships/image" Target="../media/image116.png"/></Relationships>
</file>

<file path=ppt/slides/_rels/slide12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2.png"/><Relationship Id="rId2" Type="http://schemas.openxmlformats.org/officeDocument/2006/relationships/notesSlide" Target="../notesSlides/notesSlide16.xml"/><Relationship Id="rId1" Type="http://schemas.openxmlformats.org/officeDocument/2006/relationships/slideLayout" Target="../slideLayouts/slideLayout734.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129.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png"/><Relationship Id="rId7" Type="http://schemas.openxmlformats.org/officeDocument/2006/relationships/image" Target="../media/image126.png"/><Relationship Id="rId2" Type="http://schemas.openxmlformats.org/officeDocument/2006/relationships/notesSlide" Target="../notesSlides/notesSlide17.xml"/><Relationship Id="rId1" Type="http://schemas.openxmlformats.org/officeDocument/2006/relationships/slideLayout" Target="../slideLayouts/slideLayout734.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13.xml.rels><?xml version="1.0" encoding="UTF-8" standalone="yes"?>
<Relationships xmlns="http://schemas.openxmlformats.org/package/2006/relationships"><Relationship Id="rId8" Type="http://schemas.openxmlformats.org/officeDocument/2006/relationships/hyperlink" Target="https://people.inf.ethz.ch/omutlu/pub/GenASM-approximate-string-matching-framework-for-genome-analysis_micro20-talk.pptx" TargetMode="External"/><Relationship Id="rId3" Type="http://schemas.openxmlformats.org/officeDocument/2006/relationships/hyperlink" Target="http://www.microarch.org/micro53/" TargetMode="External"/><Relationship Id="rId7" Type="http://schemas.openxmlformats.org/officeDocument/2006/relationships/hyperlink" Target="https://www.youtube.com/watch?v=srQVqPJFqjo" TargetMode="External"/><Relationship Id="rId2" Type="http://schemas.openxmlformats.org/officeDocument/2006/relationships/hyperlink" Target="https://people.inf.ethz.ch/omutlu/pub/GenASM-approximate-string-matching-framework-for-genome-analysis_micro20.pdf" TargetMode="External"/><Relationship Id="rId1" Type="http://schemas.openxmlformats.org/officeDocument/2006/relationships/slideLayout" Target="../slideLayouts/slideLayout672.xml"/><Relationship Id="rId6" Type="http://schemas.openxmlformats.org/officeDocument/2006/relationships/hyperlink" Target="https://people.inf.ethz.ch/omutlu/pub/GenASM-approximate-string-matching-framework-for-genome-analysis_micro20-lightning-talk.pdf" TargetMode="External"/><Relationship Id="rId5" Type="http://schemas.openxmlformats.org/officeDocument/2006/relationships/hyperlink" Target="https://people.inf.ethz.ch/omutlu/pub/GenASM-approximate-string-matching-framework-for-genome-analysis_micro20-lightning-talk.pptx" TargetMode="External"/><Relationship Id="rId10" Type="http://schemas.openxmlformats.org/officeDocument/2006/relationships/image" Target="../media/image35.png"/><Relationship Id="rId4" Type="http://schemas.openxmlformats.org/officeDocument/2006/relationships/hyperlink" Target="https://www.youtube.com/watch?v=nJs3RRnvk_k" TargetMode="External"/><Relationship Id="rId9" Type="http://schemas.openxmlformats.org/officeDocument/2006/relationships/hyperlink" Target="https://people.inf.ethz.ch/omutlu/pub/GenASM-approximate-string-matching-framework-for-genome-analysis_micro20-talk.pdf"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34.xml"/></Relationships>
</file>

<file path=ppt/slides/_rels/slide1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34.xml"/></Relationships>
</file>

<file path=ppt/slides/_rels/slide13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5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457.xml"/><Relationship Id="rId5" Type="http://schemas.openxmlformats.org/officeDocument/2006/relationships/image" Target="../media/image129.png"/><Relationship Id="rId4" Type="http://schemas.openxmlformats.org/officeDocument/2006/relationships/image" Target="../media/image128.png"/></Relationships>
</file>

<file path=ppt/slides/_rels/slide134.xml.rels><?xml version="1.0" encoding="UTF-8" standalone="yes"?>
<Relationships xmlns="http://schemas.openxmlformats.org/package/2006/relationships"><Relationship Id="rId8" Type="http://schemas.openxmlformats.org/officeDocument/2006/relationships/hyperlink" Target="https://people.inf.ethz.ch/omutlu/pub/Google-consumer-workloads-data-movement-and-PIM_asplos18-poster.pptx" TargetMode="External"/><Relationship Id="rId3" Type="http://schemas.openxmlformats.org/officeDocument/2006/relationships/hyperlink" Target="https://www.asplos2018.org/" TargetMode="External"/><Relationship Id="rId7" Type="http://schemas.openxmlformats.org/officeDocument/2006/relationships/hyperlink" Target="https://people.inf.ethz.ch/omutlu/pub/Google-consumer-workloads-data-movement-and-PIM_asplos18-lightning-talk.pdf" TargetMode="External"/><Relationship Id="rId12" Type="http://schemas.openxmlformats.org/officeDocument/2006/relationships/image" Target="../media/image43.tiff"/><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6" Type="http://schemas.openxmlformats.org/officeDocument/2006/relationships/hyperlink" Target="https://people.inf.ethz.ch/omutlu/pub/Google-consumer-workloads-data-movement-and-PIM_asplos18-lightning-talk.pptx" TargetMode="External"/><Relationship Id="rId11" Type="http://schemas.openxmlformats.org/officeDocument/2006/relationships/hyperlink" Target="https://www.youtube.com/watch?v=OTB_72HYIn0" TargetMode="External"/><Relationship Id="rId5" Type="http://schemas.openxmlformats.org/officeDocument/2006/relationships/hyperlink" Target="https://people.inf.ethz.ch/omutlu/pub/Google-consumer-workloads-data-movement-and-PIM_asplos18-talk.pdf" TargetMode="External"/><Relationship Id="rId10" Type="http://schemas.openxmlformats.org/officeDocument/2006/relationships/hyperlink" Target="https://www.youtube.com/watch?v=pklgnQ3ejZ4" TargetMode="External"/><Relationship Id="rId4" Type="http://schemas.openxmlformats.org/officeDocument/2006/relationships/hyperlink" Target="https://people.inf.ethz.ch/omutlu/pub/Google-consumer-workloads-data-movement-and-PIM_asplos18-talk.pptx" TargetMode="External"/><Relationship Id="rId9" Type="http://schemas.openxmlformats.org/officeDocument/2006/relationships/hyperlink" Target="https://people.inf.ethz.ch/omutlu/pub/Google-consumer-workloads-data-movement-and-PIM_asplos18-poster.pdf" TargetMode="External"/></Relationships>
</file>

<file path=ppt/slides/_rels/slide135.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379.xml"/></Relationships>
</file>

<file path=ppt/slides/_rels/slide136.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37.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132.png"/></Relationships>
</file>

<file path=ppt/slides/_rels/slide138.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133.png"/></Relationships>
</file>

<file path=ppt/slides/_rels/slide139.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1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672.xml"/></Relationships>
</file>

<file path=ppt/slides/_rels/slide140.xml.rels><?xml version="1.0" encoding="UTF-8" standalone="yes"?>
<Relationships xmlns="http://schemas.openxmlformats.org/package/2006/relationships"><Relationship Id="rId8" Type="http://schemas.openxmlformats.org/officeDocument/2006/relationships/hyperlink" Target="https://people.inf.ethz.ch/omutlu/pub/continuous-runahead-engine_micro16-poster.pdf" TargetMode="External"/><Relationship Id="rId3" Type="http://schemas.openxmlformats.org/officeDocument/2006/relationships/hyperlink" Target="http://www.microarch.org/micro49/" TargetMode="External"/><Relationship Id="rId7" Type="http://schemas.openxmlformats.org/officeDocument/2006/relationships/hyperlink" Target="https://people.inf.ethz.ch/omutlu/pub/continuous-runahead-engine_micro16-poster.pptx" TargetMode="External"/><Relationship Id="rId2" Type="http://schemas.openxmlformats.org/officeDocument/2006/relationships/hyperlink" Target="https://people.inf.ethz.ch/omutlu/pub/continuous-runahead-engine_micro16.pdf" TargetMode="External"/><Relationship Id="rId1" Type="http://schemas.openxmlformats.org/officeDocument/2006/relationships/slideLayout" Target="../slideLayouts/slideLayout13.xml"/><Relationship Id="rId6" Type="http://schemas.openxmlformats.org/officeDocument/2006/relationships/hyperlink" Target="https://people.inf.ethz.ch/omutlu/pub/continuous-runahead-engine_micro16-lightning-session-talk.pdf" TargetMode="External"/><Relationship Id="rId5" Type="http://schemas.openxmlformats.org/officeDocument/2006/relationships/hyperlink" Target="https://people.inf.ethz.ch/omutlu/pub/continuous-runahead-engine_micro16-talk.pdf" TargetMode="External"/><Relationship Id="rId4" Type="http://schemas.openxmlformats.org/officeDocument/2006/relationships/hyperlink" Target="https://people.inf.ethz.ch/omutlu/pub/continuous-runahead-engine_micro16-talk.pptx" TargetMode="External"/><Relationship Id="rId9" Type="http://schemas.openxmlformats.org/officeDocument/2006/relationships/image" Target="../media/image136.png"/></Relationships>
</file>

<file path=ppt/slides/_rels/slide141.xml.rels><?xml version="1.0" encoding="UTF-8" standalone="yes"?>
<Relationships xmlns="http://schemas.openxmlformats.org/package/2006/relationships"><Relationship Id="rId8" Type="http://schemas.openxmlformats.org/officeDocument/2006/relationships/hyperlink" Target="https://www.youtube.com/watch?v=xMiuqUyjkk0" TargetMode="External"/><Relationship Id="rId3" Type="http://schemas.openxmlformats.org/officeDocument/2006/relationships/hyperlink" Target="https://www.fpl2020.org/" TargetMode="External"/><Relationship Id="rId7" Type="http://schemas.openxmlformats.org/officeDocument/2006/relationships/hyperlink" Target="https://people.inf.ethz.ch/omutlu/pub/NERO-near-memory-stencil-acceleration-for-weather_fpl20-lightning-talk.pdf" TargetMode="External"/><Relationship Id="rId2" Type="http://schemas.openxmlformats.org/officeDocument/2006/relationships/hyperlink" Target="https://people.inf.ethz.ch/omutlu/pub/NERO-near-memory-stencil-acceleration-for-weather_fpl20.pdf" TargetMode="External"/><Relationship Id="rId1" Type="http://schemas.openxmlformats.org/officeDocument/2006/relationships/slideLayout" Target="../slideLayouts/slideLayout13.xml"/><Relationship Id="rId6" Type="http://schemas.openxmlformats.org/officeDocument/2006/relationships/hyperlink" Target="https://people.inf.ethz.ch/omutlu/pub/NERO-near-memory-stencil-acceleration-for-weather_fpl20-lightning-talk.pptx" TargetMode="External"/><Relationship Id="rId5" Type="http://schemas.openxmlformats.org/officeDocument/2006/relationships/hyperlink" Target="https://people.inf.ethz.ch/omutlu/pub/NERO-near-memory-stencil-acceleration-for-weather_fpl20-talk.pdf" TargetMode="External"/><Relationship Id="rId4" Type="http://schemas.openxmlformats.org/officeDocument/2006/relationships/hyperlink" Target="https://people.inf.ethz.ch/omutlu/pub/NERO-near-memory-stencil-acceleration-for-weather_fpl20-talk.pptx" TargetMode="External"/><Relationship Id="rId9" Type="http://schemas.openxmlformats.org/officeDocument/2006/relationships/image" Target="../media/image137.png"/></Relationships>
</file>

<file path=ppt/slides/_rels/slide142.xml.rels><?xml version="1.0" encoding="UTF-8" standalone="yes"?>
<Relationships xmlns="http://schemas.openxmlformats.org/package/2006/relationships"><Relationship Id="rId8" Type="http://schemas.openxmlformats.org/officeDocument/2006/relationships/hyperlink" Target="https://people.inf.ethz.ch/omutlu/pub/GenASM-approximate-string-matching-framework-for-genome-analysis_micro20-talk.pptx" TargetMode="External"/><Relationship Id="rId3" Type="http://schemas.openxmlformats.org/officeDocument/2006/relationships/hyperlink" Target="http://www.microarch.org/micro53/" TargetMode="External"/><Relationship Id="rId7" Type="http://schemas.openxmlformats.org/officeDocument/2006/relationships/hyperlink" Target="https://www.youtube.com/watch?v=srQVqPJFqjo" TargetMode="External"/><Relationship Id="rId2" Type="http://schemas.openxmlformats.org/officeDocument/2006/relationships/hyperlink" Target="https://people.inf.ethz.ch/omutlu/pub/GenASM-approximate-string-matching-framework-for-genome-analysis_micro20.pdf" TargetMode="External"/><Relationship Id="rId1" Type="http://schemas.openxmlformats.org/officeDocument/2006/relationships/slideLayout" Target="../slideLayouts/slideLayout672.xml"/><Relationship Id="rId6" Type="http://schemas.openxmlformats.org/officeDocument/2006/relationships/hyperlink" Target="https://people.inf.ethz.ch/omutlu/pub/GenASM-approximate-string-matching-framework-for-genome-analysis_micro20-lightning-talk.pdf" TargetMode="External"/><Relationship Id="rId5" Type="http://schemas.openxmlformats.org/officeDocument/2006/relationships/hyperlink" Target="https://people.inf.ethz.ch/omutlu/pub/GenASM-approximate-string-matching-framework-for-genome-analysis_micro20-lightning-talk.pptx" TargetMode="External"/><Relationship Id="rId10" Type="http://schemas.openxmlformats.org/officeDocument/2006/relationships/image" Target="../media/image35.png"/><Relationship Id="rId4" Type="http://schemas.openxmlformats.org/officeDocument/2006/relationships/hyperlink" Target="https://www.youtube.com/watch?v=nJs3RRnvk_k" TargetMode="External"/><Relationship Id="rId9" Type="http://schemas.openxmlformats.org/officeDocument/2006/relationships/hyperlink" Target="https://people.inf.ethz.ch/omutlu/pub/GenASM-approximate-string-matching-framework-for-genome-analysis_micro20-talk.pdf" TargetMode="External"/></Relationships>
</file>

<file path=ppt/slides/_rels/slide143.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hyperlink" Target="http://www.iccd-conf.com/" TargetMode="External"/><Relationship Id="rId7" Type="http://schemas.openxmlformats.org/officeDocument/2006/relationships/hyperlink" Target="https://github.com/CMU-SAFARI/NATSA" TargetMode="External"/><Relationship Id="rId2" Type="http://schemas.openxmlformats.org/officeDocument/2006/relationships/hyperlink" Target="https://people.inf.ethz.ch/omutlu/pub/NATSA_time-series-analysis-near-data_iccd20.pdf" TargetMode="External"/><Relationship Id="rId1" Type="http://schemas.openxmlformats.org/officeDocument/2006/relationships/slideLayout" Target="../slideLayouts/slideLayout13.xml"/><Relationship Id="rId6" Type="http://schemas.openxmlformats.org/officeDocument/2006/relationships/hyperlink" Target="https://www.youtube.com/watch?v=PwhtSAVa_W4" TargetMode="External"/><Relationship Id="rId5" Type="http://schemas.openxmlformats.org/officeDocument/2006/relationships/hyperlink" Target="https://people.inf.ethz.ch/omutlu/pub/NATSA_time-series-analysis-near-data_iccd20-talk.pdf" TargetMode="External"/><Relationship Id="rId4" Type="http://schemas.openxmlformats.org/officeDocument/2006/relationships/hyperlink" Target="https://people.inf.ethz.ch/omutlu/pub/NATSA_time-series-analysis-near-data_iccd20-talk.pptx" TargetMode="Externa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pub/ModernPrimerOnPIM_springer-emerging-computing-bookchapter21.pdf" TargetMode="External"/><Relationship Id="rId1" Type="http://schemas.openxmlformats.org/officeDocument/2006/relationships/slideLayout" Target="../slideLayouts/slideLayout13.xml"/><Relationship Id="rId5" Type="http://schemas.openxmlformats.org/officeDocument/2006/relationships/image" Target="../media/image139.png"/><Relationship Id="rId4" Type="http://schemas.openxmlformats.org/officeDocument/2006/relationships/hyperlink" Target="https://arxiv.org/pdf/1903.03988.pdf" TargetMode="External"/></Relationships>
</file>

<file path=ppt/slides/_rels/slide146.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13.xml"/><Relationship Id="rId4" Type="http://schemas.openxmlformats.org/officeDocument/2006/relationships/image" Target="../media/image140.png"/></Relationships>
</file>

<file path=ppt/slides/_rels/slide147.xml.rels><?xml version="1.0" encoding="UTF-8" standalone="yes"?>
<Relationships xmlns="http://schemas.openxmlformats.org/package/2006/relationships"><Relationship Id="rId3" Type="http://schemas.openxmlformats.org/officeDocument/2006/relationships/hyperlink" Target="https://www.anandtech.com/show/14750/hot-chips-31-analysis-inmemory-processing-by-upmem" TargetMode="External"/><Relationship Id="rId2" Type="http://schemas.openxmlformats.org/officeDocument/2006/relationships/image" Target="../media/image141.tiff"/><Relationship Id="rId1" Type="http://schemas.openxmlformats.org/officeDocument/2006/relationships/slideLayout" Target="../slideLayouts/slideLayout523.xml"/><Relationship Id="rId5" Type="http://schemas.openxmlformats.org/officeDocument/2006/relationships/hyperlink" Target="https://www.upmem.com/video-upmem-presenting-its-true-processing-in-memory-solution-hot-chips-2019/" TargetMode="External"/><Relationship Id="rId4" Type="http://schemas.openxmlformats.org/officeDocument/2006/relationships/image" Target="../media/image142.tiff"/></Relationships>
</file>

<file path=ppt/slides/_rels/slide14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22.xml"/><Relationship Id="rId1" Type="http://schemas.openxmlformats.org/officeDocument/2006/relationships/slideLayout" Target="../slideLayouts/slideLayout821.xml"/><Relationship Id="rId4" Type="http://schemas.openxmlformats.org/officeDocument/2006/relationships/hyperlink" Target="http://www.upmem.com/"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notesSlide" Target="../notesSlides/notesSlide23.xml"/><Relationship Id="rId1" Type="http://schemas.openxmlformats.org/officeDocument/2006/relationships/slideLayout" Target="../slideLayouts/slideLayout821.xml"/></Relationships>
</file>

<file path=ppt/slides/_rels/slide15.xml.rels><?xml version="1.0" encoding="UTF-8" standalone="yes"?>
<Relationships xmlns="http://schemas.openxmlformats.org/package/2006/relationships"><Relationship Id="rId3" Type="http://schemas.openxmlformats.org/officeDocument/2006/relationships/hyperlink" Target="https://www.technion.ac.il/en/" TargetMode="External"/><Relationship Id="rId7" Type="http://schemas.openxmlformats.org/officeDocument/2006/relationships/image" Target="../media/image38.png"/><Relationship Id="rId2" Type="http://schemas.openxmlformats.org/officeDocument/2006/relationships/hyperlink" Target="https://people.inf.ethz.ch/omutlu/pub/onur-Technion-AcceleratingGenomeAnalysis-Jan-26-2021-final.pptx" TargetMode="External"/><Relationship Id="rId1" Type="http://schemas.openxmlformats.org/officeDocument/2006/relationships/slideLayout" Target="../slideLayouts/slideLayout672.xml"/><Relationship Id="rId6" Type="http://schemas.openxmlformats.org/officeDocument/2006/relationships/hyperlink" Target="https://people.inf.ethz.ch/omutlu/pub/AcceleratingGenomeAnalysis_ieeemicro20.pdf" TargetMode="External"/><Relationship Id="rId5" Type="http://schemas.openxmlformats.org/officeDocument/2006/relationships/hyperlink" Target="https://www.youtube.com/watch?v=r7sn41lH-4A" TargetMode="External"/><Relationship Id="rId4" Type="http://schemas.openxmlformats.org/officeDocument/2006/relationships/hyperlink" Target="https://people.inf.ethz.ch/omutlu/pub/onur-Technion-AcceleratingGenomeAnalysis-Jan-26-2021-final.pdf" TargetMode="External"/></Relationships>
</file>

<file path=ppt/slides/_rels/slide15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hyperlink" Target="https://www.youtube.com/watch?v=Sscy1Wrr22A&amp;list=PL5Q2soXY2Zi9xidyIgBxUz7xRPS-wisBN&amp;index=26" TargetMode="External"/><Relationship Id="rId1" Type="http://schemas.openxmlformats.org/officeDocument/2006/relationships/slideLayout" Target="../slideLayouts/slideLayout236.xml"/></Relationships>
</file>

<file path=ppt/slides/_rels/slide15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hyperlink" Target="https://arxiv.org/pdf/2105.03814.pdf" TargetMode="External"/><Relationship Id="rId1" Type="http://schemas.openxmlformats.org/officeDocument/2006/relationships/slideLayout" Target="../slideLayouts/slideLayout523.xml"/></Relationships>
</file>

<file path=ppt/slides/_rels/slide15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hyperlink" Target="https://www.youtube.com/watch?v=D8Hjy2iU9l4&amp;list=PL5Q2soXY2Zi_tOTAYm--dYByNPL7JhwR9" TargetMode="External"/><Relationship Id="rId1" Type="http://schemas.openxmlformats.org/officeDocument/2006/relationships/slideLayout" Target="../slideLayouts/slideLayout236.xml"/></Relationships>
</file>

<file path=ppt/slides/_rels/slide15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hyperlink" Target="https://www.youtube.com/watch?v=Pp9jSU2b9oM&amp;list=PL5Q2soXY2Zi8_VVChACnON4sfh2bJ5IrD&amp;index=159" TargetMode="External"/><Relationship Id="rId1" Type="http://schemas.openxmlformats.org/officeDocument/2006/relationships/slideLayout" Target="../slideLayouts/slideLayout236.xml"/></Relationships>
</file>

<file path=ppt/slides/_rels/slide154.xml.rels><?xml version="1.0" encoding="UTF-8" standalone="yes"?>
<Relationships xmlns="http://schemas.openxmlformats.org/package/2006/relationships"><Relationship Id="rId3" Type="http://schemas.openxmlformats.org/officeDocument/2006/relationships/hyperlink" Target="http://www.computer.org/micro/" TargetMode="External"/><Relationship Id="rId2" Type="http://schemas.openxmlformats.org/officeDocument/2006/relationships/hyperlink" Target="https://arxiv.org/pdf/2106.06433.pdf" TargetMode="Externa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155.xml.rels><?xml version="1.0" encoding="UTF-8" standalone="yes"?>
<Relationships xmlns="http://schemas.openxmlformats.org/package/2006/relationships"><Relationship Id="rId3" Type="http://schemas.openxmlformats.org/officeDocument/2006/relationships/hyperlink" Target="https://news.samsung.com/global/samsung-develops-industrys-first-high-bandwidth-memory-with-ai-processing-power" TargetMode="External"/><Relationship Id="rId2" Type="http://schemas.openxmlformats.org/officeDocument/2006/relationships/image" Target="../media/image150.png"/><Relationship Id="rId1" Type="http://schemas.openxmlformats.org/officeDocument/2006/relationships/slideLayout" Target="../slideLayouts/slideLayout523.xml"/></Relationships>
</file>

<file path=ppt/slides/_rels/slide15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523.xml"/></Relationships>
</file>

<file path=ppt/slides/_rels/slide15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3.png"/><Relationship Id="rId1" Type="http://schemas.openxmlformats.org/officeDocument/2006/relationships/slideLayout" Target="../slideLayouts/slideLayout523.xml"/></Relationships>
</file>

<file path=ppt/slides/_rels/slide158.xml.rels><?xml version="1.0" encoding="UTF-8" standalone="yes"?>
<Relationships xmlns="http://schemas.openxmlformats.org/package/2006/relationships"><Relationship Id="rId3" Type="http://schemas.openxmlformats.org/officeDocument/2006/relationships/hyperlink" Target="https://www.youtube.com/watch?v=j2GIigqn1Qw&amp;list=PL5Q2soXY2Zi9xidyIgBxUz7xRPS-wisBN&amp;index=13" TargetMode="External"/><Relationship Id="rId2" Type="http://schemas.openxmlformats.org/officeDocument/2006/relationships/hyperlink" Target="https://www.youtube.com/watch?v=oGcZAGwfEUE&amp;list=PL5Q2soXY2Zi9xidyIgBxUz7xRPS-wisBN&amp;index=12" TargetMode="External"/><Relationship Id="rId1" Type="http://schemas.openxmlformats.org/officeDocument/2006/relationships/slideLayout" Target="../slideLayouts/slideLayout260.xml"/><Relationship Id="rId6" Type="http://schemas.openxmlformats.org/officeDocument/2006/relationships/hyperlink" Target="https://www.youtube.com/onurmutlulectures" TargetMode="External"/><Relationship Id="rId5" Type="http://schemas.openxmlformats.org/officeDocument/2006/relationships/hyperlink" Target="https://www.youtube.com/watch?v=Sscy1Wrr22A&amp;list=PL5Q2soXY2Zi9xidyIgBxUz7xRPS-wisBN&amp;index=25" TargetMode="External"/><Relationship Id="rId4" Type="http://schemas.openxmlformats.org/officeDocument/2006/relationships/hyperlink" Target="https://www.youtube.com/watch?v=gR7XR-Eepcg&amp;list=PL5Q2soXY2Zi9xidyIgBxUz7xRPS-wisBN&amp;index=10" TargetMode="External"/></Relationships>
</file>

<file path=ppt/slides/_rels/slide159.xml.rels><?xml version="1.0" encoding="UTF-8" standalone="yes"?>
<Relationships xmlns="http://schemas.openxmlformats.org/package/2006/relationships"><Relationship Id="rId3" Type="http://schemas.openxmlformats.org/officeDocument/2006/relationships/hyperlink" Target="https://www.youtube.com/watch?v=j2GIigqn1Qw&amp;list=PL5Q2soXY2Zi9xidyIgBxUz7xRPS-wisBN&amp;index=13" TargetMode="External"/><Relationship Id="rId2" Type="http://schemas.openxmlformats.org/officeDocument/2006/relationships/hyperlink" Target="https://www.youtube.com/watch?v=oGcZAGwfEUE&amp;list=PL5Q2soXY2Zi9xidyIgBxUz7xRPS-wisBN&amp;index=12" TargetMode="External"/><Relationship Id="rId1" Type="http://schemas.openxmlformats.org/officeDocument/2006/relationships/slideLayout" Target="../slideLayouts/slideLayout260.xml"/><Relationship Id="rId5" Type="http://schemas.openxmlformats.org/officeDocument/2006/relationships/hyperlink" Target="https://www.youtube.com/onurmutlulectures" TargetMode="External"/><Relationship Id="rId4" Type="http://schemas.openxmlformats.org/officeDocument/2006/relationships/hyperlink" Target="https://www.youtube.com/watch?v=gR7XR-Eepcg&amp;list=PL5Q2soXY2Zi9xidyIgBxUz7xRPS-wisBN&amp;index=10"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ygmQpdDTL7o&amp;list=PL5Q2soXY2Zi9xidyIgBxUz7xRPS-wisBN&amp;index=14" TargetMode="External"/><Relationship Id="rId2" Type="http://schemas.openxmlformats.org/officeDocument/2006/relationships/hyperlink" Target="https://www.youtube.com/watch?v=CrRb32v7SJc&amp;list=PL5Q2soXY2Zi9xidyIgBxUz7xRPS-wisBN&amp;index=5" TargetMode="External"/><Relationship Id="rId1" Type="http://schemas.openxmlformats.org/officeDocument/2006/relationships/slideLayout" Target="../slideLayouts/slideLayout260.xml"/><Relationship Id="rId6" Type="http://schemas.openxmlformats.org/officeDocument/2006/relationships/hyperlink" Target="https://www.youtube.com/onurmutlulectures" TargetMode="External"/><Relationship Id="rId5" Type="http://schemas.openxmlformats.org/officeDocument/2006/relationships/hyperlink" Target="https://www.youtube.com/watch?v=rgjl8ZyLsAg&amp;list=PL5Q2soXY2Zi9E2bBVAgCqLgwiDRQDTyId" TargetMode="External"/><Relationship Id="rId4" Type="http://schemas.openxmlformats.org/officeDocument/2006/relationships/hyperlink" Target="https://www.youtube.com/watch?v=gR7XR-Eepcg&amp;list=PL5Q2soXY2Zi9xidyIgBxUz7xRPS-wisBN&amp;index=10" TargetMode="External"/></Relationships>
</file>

<file path=ppt/slides/_rels/slide160.xml.rels><?xml version="1.0" encoding="UTF-8" standalone="yes"?>
<Relationships xmlns="http://schemas.openxmlformats.org/package/2006/relationships"><Relationship Id="rId8" Type="http://schemas.openxmlformats.org/officeDocument/2006/relationships/hyperlink" Target="https://www.youtube.com/watch?v=1S9P5-i4EuI" TargetMode="External"/><Relationship Id="rId3" Type="http://schemas.openxmlformats.org/officeDocument/2006/relationships/hyperlink" Target="https://ieee-iedm.org/program/tutorials/" TargetMode="External"/><Relationship Id="rId7" Type="http://schemas.openxmlformats.org/officeDocument/2006/relationships/hyperlink" Target="https://www.youtube.com/watch?v=H3sEaINPBOE" TargetMode="External"/><Relationship Id="rId12" Type="http://schemas.openxmlformats.org/officeDocument/2006/relationships/hyperlink" Target="https://www.youtube.com/onurmutlulectures" TargetMode="External"/><Relationship Id="rId2" Type="http://schemas.openxmlformats.org/officeDocument/2006/relationships/hyperlink" Target="https://people.inf.ethz.ch/omutlu/pub/onur-IEDM-Tutorial-MemoryCentricComputingSystems-December-12-2020-FINAL.pptx" TargetMode="External"/><Relationship Id="rId1" Type="http://schemas.openxmlformats.org/officeDocument/2006/relationships/slideLayout" Target="../slideLayouts/slideLayout236.xml"/><Relationship Id="rId6" Type="http://schemas.openxmlformats.org/officeDocument/2006/relationships/hyperlink" Target="https://people.inf.ethz.ch/omutlu/pub/onur-IEDM-Tutorial-ExecutiveSummary-MemoryCentricComputingSystems-December-12-2020-FINAL.pdf" TargetMode="External"/><Relationship Id="rId11" Type="http://schemas.openxmlformats.org/officeDocument/2006/relationships/hyperlink" Target="https://people.inf.ethz.ch/omutlu/pub/ModernPrimerOnPIM_springer-emerging-computing-bookchapter21.pdf" TargetMode="External"/><Relationship Id="rId5" Type="http://schemas.openxmlformats.org/officeDocument/2006/relationships/hyperlink" Target="https://people.inf.ethz.ch/omutlu/pub/onur-IEDM-Tutorial-ExecutiveSummary-MemoryCentricComputingSystems-December-12-2020-FINAL.pptx" TargetMode="External"/><Relationship Id="rId10" Type="http://schemas.openxmlformats.org/officeDocument/2006/relationships/hyperlink" Target="https://people.inf.ethz.ch/omutlu/pub/intelligent-architectures-for-intelligent-machines_keynote-paper_VLSI20.pdf" TargetMode="External"/><Relationship Id="rId4" Type="http://schemas.openxmlformats.org/officeDocument/2006/relationships/hyperlink" Target="https://people.inf.ethz.ch/omutlu/pub/onur-IEDM-Tutorial-MemoryCentricComputingSystems-December-12-2020-FINAL.pdf" TargetMode="External"/><Relationship Id="rId9" Type="http://schemas.openxmlformats.org/officeDocument/2006/relationships/hyperlink" Target="https://ieee-iedm.org/wp-content/uploads/2020/11/Mutlu.pdf" TargetMode="External"/></Relationships>
</file>

<file path=ppt/slides/_rels/slide161.xml.rels><?xml version="1.0" encoding="UTF-8" standalone="yes"?>
<Relationships xmlns="http://schemas.openxmlformats.org/package/2006/relationships"><Relationship Id="rId8" Type="http://schemas.openxmlformats.org/officeDocument/2006/relationships/hyperlink" Target="https://www.youtube.com/watch?v=1S9P5-i4EuI" TargetMode="External"/><Relationship Id="rId13" Type="http://schemas.openxmlformats.org/officeDocument/2006/relationships/image" Target="../media/image154.png"/><Relationship Id="rId3" Type="http://schemas.openxmlformats.org/officeDocument/2006/relationships/hyperlink" Target="https://ieee-iedm.org/program/tutorials/" TargetMode="External"/><Relationship Id="rId7" Type="http://schemas.openxmlformats.org/officeDocument/2006/relationships/hyperlink" Target="https://www.youtube.com/watch?v=H3sEaINPBOE" TargetMode="External"/><Relationship Id="rId12" Type="http://schemas.openxmlformats.org/officeDocument/2006/relationships/hyperlink" Target="https://www.youtube.com/onurmutlulectures" TargetMode="External"/><Relationship Id="rId2" Type="http://schemas.openxmlformats.org/officeDocument/2006/relationships/hyperlink" Target="https://people.inf.ethz.ch/omutlu/pub/onur-IEDM-Tutorial-MemoryCentricComputingSystems-December-12-2020-FINAL.pptx" TargetMode="External"/><Relationship Id="rId1" Type="http://schemas.openxmlformats.org/officeDocument/2006/relationships/slideLayout" Target="../slideLayouts/slideLayout236.xml"/><Relationship Id="rId6" Type="http://schemas.openxmlformats.org/officeDocument/2006/relationships/hyperlink" Target="https://people.inf.ethz.ch/omutlu/pub/onur-IEDM-Tutorial-ExecutiveSummary-MemoryCentricComputingSystems-December-12-2020-FINAL.pdf" TargetMode="External"/><Relationship Id="rId11" Type="http://schemas.openxmlformats.org/officeDocument/2006/relationships/hyperlink" Target="https://people.inf.ethz.ch/omutlu/pub/ModernPrimerOnPIM_springer-emerging-computing-bookchapter21.pdf" TargetMode="External"/><Relationship Id="rId5" Type="http://schemas.openxmlformats.org/officeDocument/2006/relationships/hyperlink" Target="https://people.inf.ethz.ch/omutlu/pub/onur-IEDM-Tutorial-ExecutiveSummary-MemoryCentricComputingSystems-December-12-2020-FINAL.pptx" TargetMode="External"/><Relationship Id="rId10" Type="http://schemas.openxmlformats.org/officeDocument/2006/relationships/hyperlink" Target="https://people.inf.ethz.ch/omutlu/pub/intelligent-architectures-for-intelligent-machines_keynote-paper_VLSI20.pdf" TargetMode="External"/><Relationship Id="rId4" Type="http://schemas.openxmlformats.org/officeDocument/2006/relationships/hyperlink" Target="https://people.inf.ethz.ch/omutlu/pub/onur-IEDM-Tutorial-MemoryCentricComputingSystems-December-12-2020-FINAL.pdf" TargetMode="External"/><Relationship Id="rId9" Type="http://schemas.openxmlformats.org/officeDocument/2006/relationships/hyperlink" Target="https://ieee-iedm.org/wp-content/uploads/2020/11/Mutlu.pdf" TargetMode="Externa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hyperlink" Target="https://arxiv.org/pdf/2105.03725.pdf" TargetMode="External"/><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hyperlink" Target="https://www.youtube.com/watch?v=GWideVyo0nM&amp;list=PL5Q2soXY2Zi_tOTAYm--dYByNPL7JhwR9&amp;index=3" TargetMode="External"/><Relationship Id="rId1" Type="http://schemas.openxmlformats.org/officeDocument/2006/relationships/slideLayout" Target="../slideLayouts/slideLayout23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arxiv.org/pdf/1711.08774.pdf" TargetMode="External"/><Relationship Id="rId1" Type="http://schemas.openxmlformats.org/officeDocument/2006/relationships/slideLayout" Target="../slideLayouts/slideLayout672.xml"/><Relationship Id="rId4" Type="http://schemas.openxmlformats.org/officeDocument/2006/relationships/image" Target="../media/image157.png"/></Relationships>
</file>

<file path=ppt/slides/_rels/slide17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672.xml"/></Relationships>
</file>

<file path=ppt/slides/_rels/slide172.xml.rels><?xml version="1.0" encoding="UTF-8" standalone="yes"?>
<Relationships xmlns="http://schemas.openxmlformats.org/package/2006/relationships"><Relationship Id="rId3" Type="http://schemas.openxmlformats.org/officeDocument/2006/relationships/hyperlink" Target="http://www.computer.org/micro/" TargetMode="External"/><Relationship Id="rId7" Type="http://schemas.openxmlformats.org/officeDocument/2006/relationships/image" Target="../media/image34.png"/><Relationship Id="rId2" Type="http://schemas.openxmlformats.org/officeDocument/2006/relationships/hyperlink" Target="https://people.inf.ethz.ch/omutlu/pub/AcceleratingGenomeAnalysis_ieeemicro20.pdf" TargetMode="External"/><Relationship Id="rId1" Type="http://schemas.openxmlformats.org/officeDocument/2006/relationships/slideLayout" Target="../slideLayouts/slideLayout236.xml"/><Relationship Id="rId6" Type="http://schemas.openxmlformats.org/officeDocument/2006/relationships/hyperlink" Target="https://www.youtube.com/watch?v=hPnSmfwu2-A" TargetMode="External"/><Relationship Id="rId5" Type="http://schemas.openxmlformats.org/officeDocument/2006/relationships/hyperlink" Target="https://people.inf.ethz.ch/omutlu/pub/onur-AcceleratingGenomeAnalysis-AACBB-Keynote-Feb-16-2019-FINAL.pdf" TargetMode="External"/><Relationship Id="rId4" Type="http://schemas.openxmlformats.org/officeDocument/2006/relationships/hyperlink" Target="https://people.inf.ethz.ch/omutlu/pub/onur-AcceleratingGenomeAnalysis-AACBB-Keynote-Feb-16-2019-FINAL.pptx" TargetMode="External"/></Relationships>
</file>

<file path=ppt/slides/_rels/slide173.xml.rels><?xml version="1.0" encoding="UTF-8" standalone="yes"?>
<Relationships xmlns="http://schemas.openxmlformats.org/package/2006/relationships"><Relationship Id="rId3" Type="http://schemas.openxmlformats.org/officeDocument/2006/relationships/hyperlink" Target="https://www.technion.ac.il/en/" TargetMode="External"/><Relationship Id="rId7" Type="http://schemas.openxmlformats.org/officeDocument/2006/relationships/image" Target="../media/image38.png"/><Relationship Id="rId2" Type="http://schemas.openxmlformats.org/officeDocument/2006/relationships/hyperlink" Target="https://people.inf.ethz.ch/omutlu/pub/onur-Technion-AcceleratingGenomeAnalysis-Jan-26-2021-final.pptx" TargetMode="External"/><Relationship Id="rId1" Type="http://schemas.openxmlformats.org/officeDocument/2006/relationships/slideLayout" Target="../slideLayouts/slideLayout672.xml"/><Relationship Id="rId6" Type="http://schemas.openxmlformats.org/officeDocument/2006/relationships/hyperlink" Target="https://people.inf.ethz.ch/omutlu/pub/AcceleratingGenomeAnalysis_ieeemicro20.pdf" TargetMode="External"/><Relationship Id="rId5" Type="http://schemas.openxmlformats.org/officeDocument/2006/relationships/hyperlink" Target="https://www.youtube.com/watch?v=r7sn41lH-4A" TargetMode="External"/><Relationship Id="rId4" Type="http://schemas.openxmlformats.org/officeDocument/2006/relationships/hyperlink" Target="https://people.inf.ethz.ch/omutlu/pub/onur-Technion-AcceleratingGenomeAnalysis-Jan-26-2021-final.pdf" TargetMode="External"/></Relationships>
</file>

<file path=ppt/slides/_rels/slide174.xml.rels><?xml version="1.0" encoding="UTF-8" standalone="yes"?>
<Relationships xmlns="http://schemas.openxmlformats.org/package/2006/relationships"><Relationship Id="rId3" Type="http://schemas.openxmlformats.org/officeDocument/2006/relationships/hyperlink" Target="https://www.youtube.com/watch?v=ygmQpdDTL7o&amp;list=PL5Q2soXY2Zi9xidyIgBxUz7xRPS-wisBN&amp;index=14" TargetMode="External"/><Relationship Id="rId2" Type="http://schemas.openxmlformats.org/officeDocument/2006/relationships/hyperlink" Target="https://www.youtube.com/watch?v=CrRb32v7SJc&amp;list=PL5Q2soXY2Zi9xidyIgBxUz7xRPS-wisBN&amp;index=5" TargetMode="External"/><Relationship Id="rId1" Type="http://schemas.openxmlformats.org/officeDocument/2006/relationships/slideLayout" Target="../slideLayouts/slideLayout260.xml"/><Relationship Id="rId6" Type="http://schemas.openxmlformats.org/officeDocument/2006/relationships/hyperlink" Target="https://www.youtube.com/onurmutlulectures" TargetMode="External"/><Relationship Id="rId5" Type="http://schemas.openxmlformats.org/officeDocument/2006/relationships/hyperlink" Target="https://www.youtube.com/watch?v=rgjl8ZyLsAg&amp;list=PL5Q2soXY2Zi9E2bBVAgCqLgwiDRQDTyId" TargetMode="External"/><Relationship Id="rId4" Type="http://schemas.openxmlformats.org/officeDocument/2006/relationships/hyperlink" Target="https://www.youtube.com/watch?v=gR7XR-Eepcg&amp;list=PL5Q2soXY2Zi9xidyIgBxUz7xRPS-wisBN&amp;index=10" TargetMode="Externa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8" Type="http://schemas.openxmlformats.org/officeDocument/2006/relationships/hyperlink" Target="https://www.youtube.com/watch?v=1S9P5-i4EuI" TargetMode="External"/><Relationship Id="rId3" Type="http://schemas.openxmlformats.org/officeDocument/2006/relationships/hyperlink" Target="https://ieee-iedm.org/program/tutorials/" TargetMode="External"/><Relationship Id="rId7" Type="http://schemas.openxmlformats.org/officeDocument/2006/relationships/hyperlink" Target="https://www.youtube.com/watch?v=H3sEaINPBOE" TargetMode="External"/><Relationship Id="rId12" Type="http://schemas.openxmlformats.org/officeDocument/2006/relationships/hyperlink" Target="https://www.youtube.com/onurmutlulectures" TargetMode="External"/><Relationship Id="rId2" Type="http://schemas.openxmlformats.org/officeDocument/2006/relationships/hyperlink" Target="https://people.inf.ethz.ch/omutlu/pub/onur-IEDM-Tutorial-MemoryCentricComputingSystems-December-12-2020-FINAL.pptx" TargetMode="External"/><Relationship Id="rId1" Type="http://schemas.openxmlformats.org/officeDocument/2006/relationships/slideLayout" Target="../slideLayouts/slideLayout236.xml"/><Relationship Id="rId6" Type="http://schemas.openxmlformats.org/officeDocument/2006/relationships/hyperlink" Target="https://people.inf.ethz.ch/omutlu/pub/onur-IEDM-Tutorial-ExecutiveSummary-MemoryCentricComputingSystems-December-12-2020-FINAL.pdf" TargetMode="External"/><Relationship Id="rId11" Type="http://schemas.openxmlformats.org/officeDocument/2006/relationships/hyperlink" Target="https://people.inf.ethz.ch/omutlu/pub/ModernPrimerOnPIM_springer-emerging-computing-bookchapter21.pdf" TargetMode="External"/><Relationship Id="rId5" Type="http://schemas.openxmlformats.org/officeDocument/2006/relationships/hyperlink" Target="https://people.inf.ethz.ch/omutlu/pub/onur-IEDM-Tutorial-ExecutiveSummary-MemoryCentricComputingSystems-December-12-2020-FINAL.pptx" TargetMode="External"/><Relationship Id="rId10" Type="http://schemas.openxmlformats.org/officeDocument/2006/relationships/hyperlink" Target="https://people.inf.ethz.ch/omutlu/pub/intelligent-architectures-for-intelligent-machines_keynote-paper_VLSI20.pdf" TargetMode="External"/><Relationship Id="rId4" Type="http://schemas.openxmlformats.org/officeDocument/2006/relationships/hyperlink" Target="https://people.inf.ethz.ch/omutlu/pub/onur-IEDM-Tutorial-MemoryCentricComputingSystems-December-12-2020-FINAL.pdf" TargetMode="External"/><Relationship Id="rId9" Type="http://schemas.openxmlformats.org/officeDocument/2006/relationships/hyperlink" Target="https://ieee-iedm.org/wp-content/uploads/2020/11/Mutlu.pdf" TargetMode="External"/></Relationships>
</file>

<file path=ppt/slides/_rels/slide179.xml.rels><?xml version="1.0" encoding="UTF-8" standalone="yes"?>
<Relationships xmlns="http://schemas.openxmlformats.org/package/2006/relationships"><Relationship Id="rId8" Type="http://schemas.openxmlformats.org/officeDocument/2006/relationships/hyperlink" Target="https://www.youtube.com/watch?v=1S9P5-i4EuI" TargetMode="External"/><Relationship Id="rId13" Type="http://schemas.openxmlformats.org/officeDocument/2006/relationships/image" Target="../media/image154.png"/><Relationship Id="rId3" Type="http://schemas.openxmlformats.org/officeDocument/2006/relationships/hyperlink" Target="https://ieee-iedm.org/program/tutorials/" TargetMode="External"/><Relationship Id="rId7" Type="http://schemas.openxmlformats.org/officeDocument/2006/relationships/hyperlink" Target="https://www.youtube.com/watch?v=H3sEaINPBOE" TargetMode="External"/><Relationship Id="rId12" Type="http://schemas.openxmlformats.org/officeDocument/2006/relationships/hyperlink" Target="https://www.youtube.com/onurmutlulectures" TargetMode="External"/><Relationship Id="rId2" Type="http://schemas.openxmlformats.org/officeDocument/2006/relationships/hyperlink" Target="https://people.inf.ethz.ch/omutlu/pub/onur-IEDM-Tutorial-MemoryCentricComputingSystems-December-12-2020-FINAL.pptx" TargetMode="External"/><Relationship Id="rId1" Type="http://schemas.openxmlformats.org/officeDocument/2006/relationships/slideLayout" Target="../slideLayouts/slideLayout236.xml"/><Relationship Id="rId6" Type="http://schemas.openxmlformats.org/officeDocument/2006/relationships/hyperlink" Target="https://people.inf.ethz.ch/omutlu/pub/onur-IEDM-Tutorial-ExecutiveSummary-MemoryCentricComputingSystems-December-12-2020-FINAL.pdf" TargetMode="External"/><Relationship Id="rId11" Type="http://schemas.openxmlformats.org/officeDocument/2006/relationships/hyperlink" Target="https://people.inf.ethz.ch/omutlu/pub/ModernPrimerOnPIM_springer-emerging-computing-bookchapter21.pdf" TargetMode="External"/><Relationship Id="rId5" Type="http://schemas.openxmlformats.org/officeDocument/2006/relationships/hyperlink" Target="https://people.inf.ethz.ch/omutlu/pub/onur-IEDM-Tutorial-ExecutiveSummary-MemoryCentricComputingSystems-December-12-2020-FINAL.pptx" TargetMode="External"/><Relationship Id="rId10" Type="http://schemas.openxmlformats.org/officeDocument/2006/relationships/hyperlink" Target="https://people.inf.ethz.ch/omutlu/pub/intelligent-architectures-for-intelligent-machines_keynote-paper_VLSI20.pdf" TargetMode="External"/><Relationship Id="rId4" Type="http://schemas.openxmlformats.org/officeDocument/2006/relationships/hyperlink" Target="https://people.inf.ethz.ch/omutlu/pub/onur-IEDM-Tutorial-MemoryCentricComputingSystems-December-12-2020-FINAL.pdf" TargetMode="External"/><Relationship Id="rId9" Type="http://schemas.openxmlformats.org/officeDocument/2006/relationships/hyperlink" Target="https://ieee-iedm.org/wp-content/uploads/2020/11/Mutlu.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6.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87.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pub/ModernPrimerOnPIM_springer-emerging-computing-bookchapter21.pdf" TargetMode="External"/><Relationship Id="rId1" Type="http://schemas.openxmlformats.org/officeDocument/2006/relationships/slideLayout" Target="../slideLayouts/slideLayout236.xml"/><Relationship Id="rId5" Type="http://schemas.openxmlformats.org/officeDocument/2006/relationships/image" Target="../media/image139.png"/><Relationship Id="rId4" Type="http://schemas.openxmlformats.org/officeDocument/2006/relationships/hyperlink" Target="https://arxiv.org/pdf/1903.03988.pdf" TargetMode="External"/></Relationships>
</file>

<file path=ppt/slides/_rels/slide188.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236.xml"/><Relationship Id="rId4" Type="http://schemas.openxmlformats.org/officeDocument/2006/relationships/image" Target="../media/image140.png"/></Relationships>
</file>

<file path=ppt/slides/_rels/slide189.xml.rels><?xml version="1.0" encoding="UTF-8" standalone="yes"?>
<Relationships xmlns="http://schemas.openxmlformats.org/package/2006/relationships"><Relationship Id="rId8" Type="http://schemas.openxmlformats.org/officeDocument/2006/relationships/hyperlink" Target="https://www.youtube.com/watch?v=1S9P5-i4EuI" TargetMode="External"/><Relationship Id="rId3" Type="http://schemas.openxmlformats.org/officeDocument/2006/relationships/hyperlink" Target="https://ieee-iedm.org/program/tutorials/" TargetMode="External"/><Relationship Id="rId7" Type="http://schemas.openxmlformats.org/officeDocument/2006/relationships/hyperlink" Target="https://www.youtube.com/watch?v=H3sEaINPBOE" TargetMode="External"/><Relationship Id="rId12" Type="http://schemas.openxmlformats.org/officeDocument/2006/relationships/hyperlink" Target="https://www.youtube.com/onurmutlulectures" TargetMode="External"/><Relationship Id="rId2" Type="http://schemas.openxmlformats.org/officeDocument/2006/relationships/hyperlink" Target="https://people.inf.ethz.ch/omutlu/pub/onur-IEDM-Tutorial-MemoryCentricComputingSystems-December-12-2020-FINAL.pptx" TargetMode="External"/><Relationship Id="rId1" Type="http://schemas.openxmlformats.org/officeDocument/2006/relationships/slideLayout" Target="../slideLayouts/slideLayout236.xml"/><Relationship Id="rId6" Type="http://schemas.openxmlformats.org/officeDocument/2006/relationships/hyperlink" Target="https://people.inf.ethz.ch/omutlu/pub/onur-IEDM-Tutorial-ExecutiveSummary-MemoryCentricComputingSystems-December-12-2020-FINAL.pdf" TargetMode="External"/><Relationship Id="rId11" Type="http://schemas.openxmlformats.org/officeDocument/2006/relationships/hyperlink" Target="https://people.inf.ethz.ch/omutlu/pub/ModernPrimerOnPIM_springer-emerging-computing-bookchapter21.pdf" TargetMode="External"/><Relationship Id="rId5" Type="http://schemas.openxmlformats.org/officeDocument/2006/relationships/hyperlink" Target="https://people.inf.ethz.ch/omutlu/pub/onur-IEDM-Tutorial-ExecutiveSummary-MemoryCentricComputingSystems-December-12-2020-FINAL.pptx" TargetMode="External"/><Relationship Id="rId10" Type="http://schemas.openxmlformats.org/officeDocument/2006/relationships/hyperlink" Target="https://people.inf.ethz.ch/omutlu/pub/intelligent-architectures-for-intelligent-machines_keynote-paper_VLSI20.pdf" TargetMode="External"/><Relationship Id="rId4" Type="http://schemas.openxmlformats.org/officeDocument/2006/relationships/hyperlink" Target="https://people.inf.ethz.ch/omutlu/pub/onur-IEDM-Tutorial-MemoryCentricComputingSystems-December-12-2020-FINAL.pdf" TargetMode="External"/><Relationship Id="rId9" Type="http://schemas.openxmlformats.org/officeDocument/2006/relationships/hyperlink" Target="https://ieee-iedm.org/wp-content/uploads/2020/11/Mutlu.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36.xml"/></Relationships>
</file>

<file path=ppt/slides/_rels/slide190.xml.rels><?xml version="1.0" encoding="UTF-8" standalone="yes"?>
<Relationships xmlns="http://schemas.openxmlformats.org/package/2006/relationships"><Relationship Id="rId8" Type="http://schemas.openxmlformats.org/officeDocument/2006/relationships/hyperlink" Target="https://www.youtube.com/watch?v=1S9P5-i4EuI" TargetMode="External"/><Relationship Id="rId13" Type="http://schemas.openxmlformats.org/officeDocument/2006/relationships/image" Target="../media/image154.png"/><Relationship Id="rId3" Type="http://schemas.openxmlformats.org/officeDocument/2006/relationships/hyperlink" Target="https://ieee-iedm.org/program/tutorials/" TargetMode="External"/><Relationship Id="rId7" Type="http://schemas.openxmlformats.org/officeDocument/2006/relationships/hyperlink" Target="https://www.youtube.com/watch?v=H3sEaINPBOE" TargetMode="External"/><Relationship Id="rId12" Type="http://schemas.openxmlformats.org/officeDocument/2006/relationships/hyperlink" Target="https://www.youtube.com/onurmutlulectures" TargetMode="External"/><Relationship Id="rId2" Type="http://schemas.openxmlformats.org/officeDocument/2006/relationships/hyperlink" Target="https://people.inf.ethz.ch/omutlu/pub/onur-IEDM-Tutorial-MemoryCentricComputingSystems-December-12-2020-FINAL.pptx" TargetMode="External"/><Relationship Id="rId1" Type="http://schemas.openxmlformats.org/officeDocument/2006/relationships/slideLayout" Target="../slideLayouts/slideLayout236.xml"/><Relationship Id="rId6" Type="http://schemas.openxmlformats.org/officeDocument/2006/relationships/hyperlink" Target="https://people.inf.ethz.ch/omutlu/pub/onur-IEDM-Tutorial-ExecutiveSummary-MemoryCentricComputingSystems-December-12-2020-FINAL.pdf" TargetMode="External"/><Relationship Id="rId11" Type="http://schemas.openxmlformats.org/officeDocument/2006/relationships/hyperlink" Target="https://people.inf.ethz.ch/omutlu/pub/ModernPrimerOnPIM_springer-emerging-computing-bookchapter21.pdf" TargetMode="External"/><Relationship Id="rId5" Type="http://schemas.openxmlformats.org/officeDocument/2006/relationships/hyperlink" Target="https://people.inf.ethz.ch/omutlu/pub/onur-IEDM-Tutorial-ExecutiveSummary-MemoryCentricComputingSystems-December-12-2020-FINAL.pptx" TargetMode="External"/><Relationship Id="rId10" Type="http://schemas.openxmlformats.org/officeDocument/2006/relationships/hyperlink" Target="https://people.inf.ethz.ch/omutlu/pub/intelligent-architectures-for-intelligent-machines_keynote-paper_VLSI20.pdf" TargetMode="External"/><Relationship Id="rId4" Type="http://schemas.openxmlformats.org/officeDocument/2006/relationships/hyperlink" Target="https://people.inf.ethz.ch/omutlu/pub/onur-IEDM-Tutorial-MemoryCentricComputingSystems-December-12-2020-FINAL.pdf" TargetMode="External"/><Relationship Id="rId9" Type="http://schemas.openxmlformats.org/officeDocument/2006/relationships/hyperlink" Target="https://ieee-iedm.org/wp-content/uploads/2020/11/Mutlu.pdf" TargetMode="Externa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9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hyperlink" Target="http://www.safari.ethz.ch/" TargetMode="External"/><Relationship Id="rId1" Type="http://schemas.openxmlformats.org/officeDocument/2006/relationships/slideLayout" Target="../slideLayouts/slideLayout236.xml"/></Relationships>
</file>

<file path=ppt/slides/_rels/slide19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0.png"/><Relationship Id="rId1" Type="http://schemas.openxmlformats.org/officeDocument/2006/relationships/slideLayout" Target="../slideLayouts/slideLayout706.xml"/><Relationship Id="rId6" Type="http://schemas.openxmlformats.org/officeDocument/2006/relationships/hyperlink" Target="https://safari.ethz.ch/safari-newsletter-january-2021/" TargetMode="External"/><Relationship Id="rId5" Type="http://schemas.openxmlformats.org/officeDocument/2006/relationships/image" Target="../media/image161.jpeg"/><Relationship Id="rId4" Type="http://schemas.openxmlformats.org/officeDocument/2006/relationships/hyperlink" Target="http://www.safari.ethz.ch/" TargetMode="External"/></Relationships>
</file>

<file path=ppt/slides/_rels/slide19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hyperlink" Target="https://safari.ethz.ch/safari-newsletter-april-2020/" TargetMode="External"/><Relationship Id="rId1" Type="http://schemas.openxmlformats.org/officeDocument/2006/relationships/slideLayout" Target="../slideLayouts/slideLayout615.xml"/></Relationships>
</file>

<file path=ppt/slides/_rels/slide19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hyperlink" Target="https://safari.ethz.ch/safari-newsletter-january-2021/" TargetMode="External"/><Relationship Id="rId1" Type="http://schemas.openxmlformats.org/officeDocument/2006/relationships/slideLayout" Target="../slideLayouts/slideLayout615.xml"/></Relationships>
</file>

<file path=ppt/slides/_rels/slide196.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773.xml"/></Relationships>
</file>

<file path=ppt/slides/_rels/slide197.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hyperlink" Target="https://people.inf.ethz.ch/omutlu" TargetMode="Externa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3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79.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20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36.xml"/></Relationships>
</file>

<file path=ppt/slides/_rels/slide20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36.xml"/><Relationship Id="rId4" Type="http://schemas.openxmlformats.org/officeDocument/2006/relationships/image" Target="../media/image166.png"/></Relationships>
</file>

<file path=ppt/slides/_rels/slide202.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10.xml"/></Relationships>
</file>

<file path=ppt/slides/_rels/slide20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710.xml"/></Relationships>
</file>

<file path=ppt/slides/_rels/slide204.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36.xml"/></Relationships>
</file>

<file path=ppt/slides/_rels/slide205.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36.xml"/></Relationships>
</file>

<file path=ppt/slides/_rels/slide20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710.xml"/></Relationships>
</file>

<file path=ppt/slides/_rels/slide207.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722.xml"/></Relationships>
</file>

<file path=ppt/slides/_rels/slide208.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236.xml"/><Relationship Id="rId4" Type="http://schemas.openxmlformats.org/officeDocument/2006/relationships/hyperlink" Target="https://commons.wikimedia.org/w/index.php?curid=31493356" TargetMode="External"/></Relationships>
</file>

<file path=ppt/slides/_rels/slide20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710.xml"/></Relationships>
</file>

<file path=ppt/slides/_rels/slide21.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43.tiff"/></Relationships>
</file>

<file path=ppt/slides/_rels/slide210.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10.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4.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82.xml"/></Relationships>
</file>

<file path=ppt/slides/_rels/slide213.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hyperlink" Target="https://people.inf.ethz.ch/omutlu/" TargetMode="External"/><Relationship Id="rId1" Type="http://schemas.openxmlformats.org/officeDocument/2006/relationships/slideLayout" Target="../slideLayouts/slideLayout745.xml"/><Relationship Id="rId5" Type="http://schemas.openxmlformats.org/officeDocument/2006/relationships/image" Target="../media/image179.png"/><Relationship Id="rId4" Type="http://schemas.openxmlformats.org/officeDocument/2006/relationships/hyperlink" Target="https://people.inf.ethz.ch/omutlu/projects.htm" TargetMode="External"/></Relationships>
</file>

<file path=ppt/slides/_rels/slide214.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180.png"/><Relationship Id="rId7" Type="http://schemas.openxmlformats.org/officeDocument/2006/relationships/image" Target="../media/image183.jpe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182.png"/><Relationship Id="rId5" Type="http://schemas.openxmlformats.org/officeDocument/2006/relationships/image" Target="../media/image181.jpeg"/><Relationship Id="rId10" Type="http://schemas.openxmlformats.org/officeDocument/2006/relationships/image" Target="../media/image184.png"/><Relationship Id="rId4" Type="http://schemas.microsoft.com/office/2007/relationships/hdphoto" Target="../media/hdphoto3.wdp"/><Relationship Id="rId9" Type="http://schemas.openxmlformats.org/officeDocument/2006/relationships/image" Target="../media/image88.pn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hyperlink" Target="http://www.safari.ethz.ch/" TargetMode="External"/><Relationship Id="rId1" Type="http://schemas.openxmlformats.org/officeDocument/2006/relationships/slideLayout" Target="../slideLayouts/slideLayout6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6.png"/><Relationship Id="rId1" Type="http://schemas.openxmlformats.org/officeDocument/2006/relationships/slideLayout" Target="../slideLayouts/slideLayout757.xml"/><Relationship Id="rId6" Type="http://schemas.openxmlformats.org/officeDocument/2006/relationships/hyperlink" Target="https://safari.ethz.ch/safari-newsletter-april-2020/" TargetMode="External"/><Relationship Id="rId5" Type="http://schemas.openxmlformats.org/officeDocument/2006/relationships/image" Target="../media/image187.jpeg"/><Relationship Id="rId4" Type="http://schemas.openxmlformats.org/officeDocument/2006/relationships/hyperlink" Target="http://www.safari.ethz.ch/" TargetMode="External"/></Relationships>
</file>

<file path=ppt/slides/_rels/slide22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hyperlink" Target="https://safari.ethz.ch/safari-newsletter-january-2021/" TargetMode="External"/><Relationship Id="rId1" Type="http://schemas.openxmlformats.org/officeDocument/2006/relationships/slideLayout" Target="../slideLayouts/slideLayout615.xml"/></Relationships>
</file>

<file path=ppt/slides/_rels/slide222.xml.rels><?xml version="1.0" encoding="UTF-8" standalone="yes"?>
<Relationships xmlns="http://schemas.openxmlformats.org/package/2006/relationships"><Relationship Id="rId2" Type="http://schemas.openxmlformats.org/officeDocument/2006/relationships/hyperlink" Target="https://safari.ethz.ch/safari-alumni/" TargetMode="External"/><Relationship Id="rId1" Type="http://schemas.openxmlformats.org/officeDocument/2006/relationships/slideLayout" Target="../slideLayouts/slideLayout823.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761.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67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761.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834.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834.xml"/></Relationships>
</file>

<file path=ppt/slides/_rels/slide228.xml.rels><?xml version="1.0" encoding="UTF-8" standalone="yes"?>
<Relationships xmlns="http://schemas.openxmlformats.org/package/2006/relationships"><Relationship Id="rId8" Type="http://schemas.openxmlformats.org/officeDocument/2006/relationships/hyperlink" Target="https://www.youtube.com/watch?v=sgd7PHQQ1AI&amp;list=PL5Q2soXY2Zi8D_5MGV6EnXEJHnV2YFBJl&amp;index=39" TargetMode="External"/><Relationship Id="rId3" Type="http://schemas.openxmlformats.org/officeDocument/2006/relationships/hyperlink" Target="https://www.youtube.com/watch?v=kgiZlSOcGFM&amp;list=PL5Q2soXY2Zi8D_5MGV6EnXEJHnV2YFBJl&amp;index=1" TargetMode="External"/><Relationship Id="rId7" Type="http://schemas.openxmlformats.org/officeDocument/2006/relationships/hyperlink" Target="https://www.youtube.com/watch?v=c6_LgzuNdkw&amp;list=PL5Q2soXY2Zi8D_5MGV6EnXEJHnV2YFBJl&amp;index=25" TargetMode="External"/><Relationship Id="rId2" Type="http://schemas.openxmlformats.org/officeDocument/2006/relationships/hyperlink" Target="https://www.youtube.com/onurmutlulectures" TargetMode="External"/><Relationship Id="rId1" Type="http://schemas.openxmlformats.org/officeDocument/2006/relationships/slideLayout" Target="../slideLayouts/slideLayout512.xml"/><Relationship Id="rId6" Type="http://schemas.openxmlformats.org/officeDocument/2006/relationships/hyperlink" Target="https://www.youtube.com/watch?v=F7xZLNMIY1E&amp;list=PL5Q2soXY2Zi8D_5MGV6EnXEJHnV2YFBJl&amp;index=3" TargetMode="External"/><Relationship Id="rId5" Type="http://schemas.openxmlformats.org/officeDocument/2006/relationships/hyperlink" Target="https://www.youtube.com/watch?v=r7sn41lH-4A&amp;list=PL5Q2soXY2Zi8D_5MGV6EnXEJHnV2YFBJl&amp;index=41" TargetMode="External"/><Relationship Id="rId4" Type="http://schemas.openxmlformats.org/officeDocument/2006/relationships/hyperlink" Target="https://www.youtube.com/watch?v=njX_14584Jw&amp;list=PL5Q2soXY2Zi8D_5MGV6EnXEJHnV2YFBJl&amp;index=16" TargetMode="External"/></Relationships>
</file>

<file path=ppt/slides/_rels/slide229.xml.rels><?xml version="1.0" encoding="UTF-8" standalone="yes"?>
<Relationships xmlns="http://schemas.openxmlformats.org/package/2006/relationships"><Relationship Id="rId3" Type="http://schemas.openxmlformats.org/officeDocument/2006/relationships/hyperlink" Target="https://www.youtube.com/watch?v=c3mPdZA-Fmc&amp;list=PL5Q2soXY2Zi9xidyIgBxUz7xRPS-wisBN" TargetMode="External"/><Relationship Id="rId2" Type="http://schemas.openxmlformats.org/officeDocument/2006/relationships/hyperlink" Target="https://www.youtube.com/watch?v=LbC0EZY8yw4&amp;list=PL5Q2soXY2Zi_uej3aY39YB5pfW4SJ7LlN" TargetMode="External"/><Relationship Id="rId1" Type="http://schemas.openxmlformats.org/officeDocument/2006/relationships/slideLayout" Target="../slideLayouts/slideLayout512.xml"/><Relationship Id="rId4" Type="http://schemas.openxmlformats.org/officeDocument/2006/relationships/hyperlink" Target="https://www.youtube.com/onurmutlulectures"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image" Target="../media/image188.png"/><Relationship Id="rId1" Type="http://schemas.openxmlformats.org/officeDocument/2006/relationships/slideLayout" Target="../slideLayouts/slideLayout512.xml"/></Relationships>
</file>

<file path=ppt/slides/_rels/slide231.xml.rels><?xml version="1.0" encoding="UTF-8" standalone="yes"?>
<Relationships xmlns="http://schemas.openxmlformats.org/package/2006/relationships"><Relationship Id="rId3" Type="http://schemas.openxmlformats.org/officeDocument/2006/relationships/hyperlink" Target="https://www.youtube.com/watch?v=LbC0EZY8yw4&amp;list=PL5Q2soXY2Zi_uej3aY39YB5pfW4SJ7LlN" TargetMode="External"/><Relationship Id="rId2" Type="http://schemas.openxmlformats.org/officeDocument/2006/relationships/hyperlink" Target="https://safari.ethz.ch/digitaltechnik/spring2021/doku.php?id=schedule" TargetMode="External"/><Relationship Id="rId1" Type="http://schemas.openxmlformats.org/officeDocument/2006/relationships/slideLayout" Target="../slideLayouts/slideLayout512.xml"/><Relationship Id="rId4" Type="http://schemas.openxmlformats.org/officeDocument/2006/relationships/image" Target="../media/image189.png"/></Relationships>
</file>

<file path=ppt/slides/_rels/slide232.xml.rels><?xml version="1.0" encoding="UTF-8" standalone="yes"?>
<Relationships xmlns="http://schemas.openxmlformats.org/package/2006/relationships"><Relationship Id="rId3" Type="http://schemas.openxmlformats.org/officeDocument/2006/relationships/hyperlink" Target="https://www.youtube.com/watch?v=c3mPdZA-Fmc&amp;list=PL5Q2soXY2Zi9xidyIgBxUz7xRPS-wisBN" TargetMode="External"/><Relationship Id="rId2" Type="http://schemas.openxmlformats.org/officeDocument/2006/relationships/hyperlink" Target="https://safari.ethz.ch/architecture/fall2020/doku.php?id=schedule" TargetMode="External"/><Relationship Id="rId1" Type="http://schemas.openxmlformats.org/officeDocument/2006/relationships/slideLayout" Target="../slideLayouts/slideLayout512.xml"/><Relationship Id="rId4" Type="http://schemas.openxmlformats.org/officeDocument/2006/relationships/image" Target="../media/image190.png"/></Relationships>
</file>

<file path=ppt/slides/_rels/slide233.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hyperlink" Target="https://www.youtube.com/watch?v=83tlorht7Mc&amp;list=PL5Q2soXY2Zi8D_5MGV6EnXEJHnV2YFBJl&amp;index=54" TargetMode="External"/><Relationship Id="rId1" Type="http://schemas.openxmlformats.org/officeDocument/2006/relationships/slideLayout" Target="../slideLayouts/slideLayout512.xml"/></Relationships>
</file>

<file path=ppt/slides/_rels/slide23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hyperlink" Target="https://www.youtube.com/watch?v=Sscy1Wrr22A&amp;list=PL5Q2soXY2Zi9xidyIgBxUz7xRPS-wisBN&amp;index=26" TargetMode="External"/><Relationship Id="rId1" Type="http://schemas.openxmlformats.org/officeDocument/2006/relationships/slideLayout" Target="../slideLayouts/slideLayout236.xml"/></Relationships>
</file>

<file path=ppt/slides/_rels/slide23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hyperlink" Target="https://www.youtube.com/watch?v=D8Hjy2iU9l4&amp;list=PL5Q2soXY2Zi_tOTAYm--dYByNPL7JhwR9" TargetMode="External"/><Relationship Id="rId1" Type="http://schemas.openxmlformats.org/officeDocument/2006/relationships/slideLayout" Target="../slideLayouts/slideLayout236.xml"/></Relationships>
</file>

<file path=ppt/slides/_rels/slide236.xml.rels><?xml version="1.0" encoding="UTF-8" standalone="yes"?>
<Relationships xmlns="http://schemas.openxmlformats.org/package/2006/relationships"><Relationship Id="rId3" Type="http://schemas.openxmlformats.org/officeDocument/2006/relationships/hyperlink" Target="https://www.youtube.com/watch?v=tcQ3zZ3JpuA&amp;list=PL5Q2soXY2Zi8D_5MGV6EnXEJHnV2YFBJl&amp;index=15" TargetMode="External"/><Relationship Id="rId2" Type="http://schemas.openxmlformats.org/officeDocument/2006/relationships/hyperlink" Target="https://www.youtube.com/watch?v=8ffSEKZhmvo&amp;list=PL5Q2soXY2Zi_4oP9LdL3cc8G6NIjD2Ydz" TargetMode="External"/><Relationship Id="rId1" Type="http://schemas.openxmlformats.org/officeDocument/2006/relationships/slideLayout" Target="../slideLayouts/slideLayout125.xml"/></Relationships>
</file>

<file path=ppt/slides/_rels/slide237.xml.rels><?xml version="1.0" encoding="UTF-8" standalone="yes"?>
<Relationships xmlns="http://schemas.openxmlformats.org/package/2006/relationships"><Relationship Id="rId8" Type="http://schemas.openxmlformats.org/officeDocument/2006/relationships/hyperlink" Target="https://v.youku.com/v_show/id_XNDI3MjU3MTM0OA" TargetMode="External"/><Relationship Id="rId3" Type="http://schemas.openxmlformats.org/officeDocument/2006/relationships/hyperlink" Target="https://www.sigarch.org/benefit/awards/acm-sigarch-maurice-wilkes-award/" TargetMode="External"/><Relationship Id="rId7" Type="http://schemas.openxmlformats.org/officeDocument/2006/relationships/hyperlink" Target="https://www.youtube.com/watch?v=8ffSEKZhmvo" TargetMode="External"/><Relationship Id="rId12" Type="http://schemas.openxmlformats.org/officeDocument/2006/relationships/hyperlink" Target="https://people.inf.ethz.ch/omutlu/pub/onur-DAC-EarlyCareerWorkshopPanel-ImpactfulResearch-July-19-2020-withbackup-FINAL.pdf" TargetMode="External"/><Relationship Id="rId2" Type="http://schemas.openxmlformats.org/officeDocument/2006/relationships/hyperlink" Target="https://people.inf.ethz.ch/omutlu/pub/onur-MauriceWilkesAward-June-25-2019-FINAL-public.pptx" TargetMode="External"/><Relationship Id="rId1" Type="http://schemas.openxmlformats.org/officeDocument/2006/relationships/slideLayout" Target="../slideLayouts/slideLayout546.xml"/><Relationship Id="rId6" Type="http://schemas.openxmlformats.org/officeDocument/2006/relationships/hyperlink" Target="https://v.youku.com/v_show/id_XNDI3MjU2ODIwNA" TargetMode="External"/><Relationship Id="rId11" Type="http://schemas.openxmlformats.org/officeDocument/2006/relationships/hyperlink" Target="https://sites.google.com/gapp.nthu.edu.tw/dac-ecw20/" TargetMode="External"/><Relationship Id="rId5" Type="http://schemas.openxmlformats.org/officeDocument/2006/relationships/hyperlink" Target="https://www.youtube.com/watch?v=tcQ3zZ3JpuA" TargetMode="External"/><Relationship Id="rId10" Type="http://schemas.openxmlformats.org/officeDocument/2006/relationships/hyperlink" Target="https://people.inf.ethz.ch/omutlu/pub/onur-DAC-EarlyCareerWorkshopPanel-ImpactfulResearch-July-19-2020-withbackup-FINAL.pptx" TargetMode="External"/><Relationship Id="rId4" Type="http://schemas.openxmlformats.org/officeDocument/2006/relationships/hyperlink" Target="https://people.inf.ethz.ch/omutlu/pub/onur-MauriceWilkesAward-June-25-2019-FINAL-public.pdf" TargetMode="External"/><Relationship Id="rId9" Type="http://schemas.openxmlformats.org/officeDocument/2006/relationships/hyperlink" Target="https://inf.ethz.ch/news-and-events/spotlights/2019/06/mutlu-ACM-SIGARCH-award.html" TargetMode="External"/></Relationships>
</file>

<file path=ppt/slides/_rels/slide238.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773.xml"/><Relationship Id="rId4" Type="http://schemas.openxmlformats.org/officeDocument/2006/relationships/hyperlink" Target="https://www.youtube.com/onurmutlulectures" TargetMode="Externa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77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89.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501.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797.xml"/></Relationships>
</file>

<file path=ppt/slides/_rels/slide247.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797.xml"/></Relationships>
</file>

<file path=ppt/slides/_rels/slide248.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797.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79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797.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845.xml"/></Relationships>
</file>

<file path=ppt/slides/_rels/slide252.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845.xml"/><Relationship Id="rId4" Type="http://schemas.openxmlformats.org/officeDocument/2006/relationships/image" Target="../media/image194.png"/></Relationships>
</file>

<file path=ppt/slides/_rels/slide253.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845.xml"/></Relationships>
</file>

<file path=ppt/slides/_rels/slide254.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845.xml"/><Relationship Id="rId4" Type="http://schemas.openxmlformats.org/officeDocument/2006/relationships/image" Target="../media/image196.png"/></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845.xml"/></Relationships>
</file>

<file path=ppt/slides/_rels/slide256.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845.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845.xml"/></Relationships>
</file>

<file path=ppt/slides/_rels/slide258.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845.xml"/><Relationship Id="rId4" Type="http://schemas.openxmlformats.org/officeDocument/2006/relationships/image" Target="../media/image199.pn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77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845.xml"/></Relationships>
</file>

<file path=ppt/slides/_rels/slide264.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845.xml"/></Relationships>
</file>

<file path=ppt/slides/_rels/slide265.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845.xml"/></Relationships>
</file>

<file path=ppt/slides/_rels/slide266.xml.rels><?xml version="1.0" encoding="UTF-8" standalone="yes"?>
<Relationships xmlns="http://schemas.openxmlformats.org/package/2006/relationships"><Relationship Id="rId8" Type="http://schemas.openxmlformats.org/officeDocument/2006/relationships/hyperlink" Target="https://youtu.be/hasM-p7Ag_g"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X-MEM_Expressive-Memory-for-Rich-Cross-Layer-Abstractions_isca18-lightning-talk.pdf" TargetMode="External"/><Relationship Id="rId2" Type="http://schemas.openxmlformats.org/officeDocument/2006/relationships/hyperlink" Target="https://people.inf.ethz.ch/omutlu/pub/X-MEM_Expressive-Memory-for-Rich-Cross-Layer-Abstractions_isca18.pdf" TargetMode="External"/><Relationship Id="rId1" Type="http://schemas.openxmlformats.org/officeDocument/2006/relationships/slideLayout" Target="../slideLayouts/slideLayout845.xml"/><Relationship Id="rId6" Type="http://schemas.openxmlformats.org/officeDocument/2006/relationships/hyperlink" Target="https://people.inf.ethz.ch/omutlu/pub/X-MEM_Expressive-Memory-for-Rich-Cross-Layer-Abstractions_isca18-lightning-talk.pptx" TargetMode="External"/><Relationship Id="rId5" Type="http://schemas.openxmlformats.org/officeDocument/2006/relationships/hyperlink" Target="https://people.inf.ethz.ch/omutlu/pub/X-MEM_Expressive-Memory-for-Rich-Cross-Layer-Abstractions_isca18-talk.pdf" TargetMode="External"/><Relationship Id="rId4" Type="http://schemas.openxmlformats.org/officeDocument/2006/relationships/hyperlink" Target="https://people.inf.ethz.ch/omutlu/pub/X-MEM_Expressive-Memory-for-Rich-Cross-Layer-Abstractions_isca18-talk.pptx" TargetMode="External"/><Relationship Id="rId9" Type="http://schemas.openxmlformats.org/officeDocument/2006/relationships/image" Target="../media/image202.png"/></Relationships>
</file>

<file path=ppt/slides/_rels/slide267.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845.xml"/></Relationships>
</file>

<file path=ppt/slides/_rels/slide268.xml.rels><?xml version="1.0" encoding="UTF-8" standalone="yes"?>
<Relationships xmlns="http://schemas.openxmlformats.org/package/2006/relationships"><Relationship Id="rId8" Type="http://schemas.openxmlformats.org/officeDocument/2006/relationships/hyperlink" Target="https://youtu.be/M_0qvO97_hM"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LocalityDescriptor-Cross-Layer-GPU-Data-Locality-Abstraction_isca18-lightning-talk.pdf" TargetMode="External"/><Relationship Id="rId2" Type="http://schemas.openxmlformats.org/officeDocument/2006/relationships/hyperlink" Target="https://people.inf.ethz.ch/omutlu/pub/LocalityDescriptor-Cross-Layer-GPU-Data-Locality-Abstraction_isca18.pdf" TargetMode="External"/><Relationship Id="rId1" Type="http://schemas.openxmlformats.org/officeDocument/2006/relationships/slideLayout" Target="../slideLayouts/slideLayout845.xml"/><Relationship Id="rId6" Type="http://schemas.openxmlformats.org/officeDocument/2006/relationships/hyperlink" Target="https://people.inf.ethz.ch/omutlu/pub/LocalityDescriptor-Cross-Layer-GPU-Data-Locality-Abstraction_isca18-lightning-talk.pptx" TargetMode="External"/><Relationship Id="rId5" Type="http://schemas.openxmlformats.org/officeDocument/2006/relationships/hyperlink" Target="https://people.inf.ethz.ch/omutlu/pub/LocalityDescriptor-Cross-Layer-GPU-Data-Locality-Abstraction_isca18-talk.pdf" TargetMode="External"/><Relationship Id="rId4" Type="http://schemas.openxmlformats.org/officeDocument/2006/relationships/hyperlink" Target="https://people.inf.ethz.ch/omutlu/pub/LocalityDescriptor-Cross-Layer-GPU-Data-Locality-Abstraction_isca18-talk.pptx" TargetMode="External"/><Relationship Id="rId9" Type="http://schemas.openxmlformats.org/officeDocument/2006/relationships/image" Target="../media/image204.png"/></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0.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27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2.xml"/><Relationship Id="rId1" Type="http://schemas.openxmlformats.org/officeDocument/2006/relationships/slideLayout" Target="../slideLayouts/slideLayout253.xml"/><Relationship Id="rId4" Type="http://schemas.openxmlformats.org/officeDocument/2006/relationships/image" Target="../media/image206.jpeg"/></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62.xml"/></Relationships>
</file>

<file path=ppt/slides/_rels/slide273.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845.xml"/></Relationships>
</file>

<file path=ppt/slides/_rels/slide27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34.xml"/><Relationship Id="rId1" Type="http://schemas.openxmlformats.org/officeDocument/2006/relationships/slideLayout" Target="../slideLayouts/slideLayout869.xml"/><Relationship Id="rId4" Type="http://schemas.openxmlformats.org/officeDocument/2006/relationships/image" Target="../media/image208.png"/></Relationships>
</file>

<file path=ppt/slides/_rels/slide276.xml.rels><?xml version="1.0" encoding="UTF-8" standalone="yes"?>
<Relationships xmlns="http://schemas.openxmlformats.org/package/2006/relationships"><Relationship Id="rId3" Type="http://schemas.openxmlformats.org/officeDocument/2006/relationships/hyperlink" Target="http://www.microarch.org/micro52/" TargetMode="External"/><Relationship Id="rId7" Type="http://schemas.openxmlformats.org/officeDocument/2006/relationships/image" Target="../media/image209.png"/><Relationship Id="rId2" Type="http://schemas.openxmlformats.org/officeDocument/2006/relationships/hyperlink" Target="https://people.inf.ethz.ch/omutlu/pub/EDEN-efficient-DNN-inference-with-approximate-memory_micro19.pdf" TargetMode="External"/><Relationship Id="rId1" Type="http://schemas.openxmlformats.org/officeDocument/2006/relationships/slideLayout" Target="../slideLayouts/slideLayout2.xml"/><Relationship Id="rId6" Type="http://schemas.openxmlformats.org/officeDocument/2006/relationships/hyperlink" Target="https://www.youtube.com/watch?v=oS-bKY75gXQ" TargetMode="External"/><Relationship Id="rId5" Type="http://schemas.openxmlformats.org/officeDocument/2006/relationships/hyperlink" Target="https://people.inf.ethz.ch/omutlu/pub/EDEN-efficient-DNN-inference-with-approximate-memory_micro19-lightning-talk.pdf" TargetMode="External"/><Relationship Id="rId4" Type="http://schemas.openxmlformats.org/officeDocument/2006/relationships/hyperlink" Target="https://people.inf.ethz.ch/omutlu/pub/EDEN-efficient-DNN-inference-with-approximate-memory_micro19-lightning-talk.pptx" TargetMode="External"/></Relationships>
</file>

<file path=ppt/slides/_rels/slide277.xml.rels><?xml version="1.0" encoding="UTF-8" standalone="yes"?>
<Relationships xmlns="http://schemas.openxmlformats.org/package/2006/relationships"><Relationship Id="rId8" Type="http://schemas.openxmlformats.org/officeDocument/2006/relationships/hyperlink" Target="https://people.inf.ethz.ch/omutlu/pub/SMASH-sparse-matrix-software-hardware-acceleration_micro19-poster.pptx" TargetMode="External"/><Relationship Id="rId3" Type="http://schemas.openxmlformats.org/officeDocument/2006/relationships/hyperlink" Target="http://www.microarch.org/micro52/" TargetMode="External"/><Relationship Id="rId7" Type="http://schemas.openxmlformats.org/officeDocument/2006/relationships/hyperlink" Target="https://people.inf.ethz.ch/omutlu/pub/SMASH-sparse-matrix-software-hardware-acceleration_micro19-lightning-talk.pdf" TargetMode="External"/><Relationship Id="rId12" Type="http://schemas.openxmlformats.org/officeDocument/2006/relationships/image" Target="../media/image210.png"/><Relationship Id="rId2" Type="http://schemas.openxmlformats.org/officeDocument/2006/relationships/hyperlink" Target="https://people.inf.ethz.ch/omutlu/pub/SMASH-sparse-matrix-software-hardware-acceleration_micro19.pdf" TargetMode="External"/><Relationship Id="rId1" Type="http://schemas.openxmlformats.org/officeDocument/2006/relationships/slideLayout" Target="../slideLayouts/slideLayout2.xml"/><Relationship Id="rId6" Type="http://schemas.openxmlformats.org/officeDocument/2006/relationships/hyperlink" Target="https://people.inf.ethz.ch/omutlu/pub/SMASH-sparse-matrix-software-hardware-acceleration_micro19-lightning-talk.pptx" TargetMode="External"/><Relationship Id="rId11" Type="http://schemas.openxmlformats.org/officeDocument/2006/relationships/hyperlink" Target="https://www.youtube.com/watch?v=LWYVQ3o_SdU" TargetMode="External"/><Relationship Id="rId5" Type="http://schemas.openxmlformats.org/officeDocument/2006/relationships/hyperlink" Target="https://people.inf.ethz.ch/omutlu/pub/SMASH-sparse-matrix-software-hardware-acceleration_micro19-talk.pdf" TargetMode="External"/><Relationship Id="rId10" Type="http://schemas.openxmlformats.org/officeDocument/2006/relationships/hyperlink" Target="https://www.youtube.com/watch?v=VN0PQ5zgLGg" TargetMode="External"/><Relationship Id="rId4" Type="http://schemas.openxmlformats.org/officeDocument/2006/relationships/hyperlink" Target="https://people.inf.ethz.ch/omutlu/pub/SMASH-sparse-matrix-software-hardware-acceleration_micro19-talk.pptx" TargetMode="External"/><Relationship Id="rId9" Type="http://schemas.openxmlformats.org/officeDocument/2006/relationships/hyperlink" Target="https://people.inf.ethz.ch/omutlu/pub/SMASH-sparse-matrix-software-hardware-acceleration_micro19-poster.pdf" TargetMode="External"/></Relationships>
</file>

<file path=ppt/slides/_rels/slide278.xml.rels><?xml version="1.0" encoding="UTF-8" standalone="yes"?>
<Relationships xmlns="http://schemas.openxmlformats.org/package/2006/relationships"><Relationship Id="rId8" Type="http://schemas.openxmlformats.org/officeDocument/2006/relationships/hyperlink" Target="https://people.inf.ethz.ch/omutlu/pub/VBI-virtual-block-interface_isca20-ARM-Research-Summit-poster.pptx" TargetMode="External"/><Relationship Id="rId13" Type="http://schemas.openxmlformats.org/officeDocument/2006/relationships/image" Target="../media/image211.png"/><Relationship Id="rId3" Type="http://schemas.openxmlformats.org/officeDocument/2006/relationships/hyperlink" Target="http://iscaconf.org/isca2020/" TargetMode="External"/><Relationship Id="rId7" Type="http://schemas.openxmlformats.org/officeDocument/2006/relationships/hyperlink" Target="https://people.inf.ethz.ch/omutlu/pub/VBI-virtual-block-interface_isca20-lightning-talk.pdf" TargetMode="External"/><Relationship Id="rId12" Type="http://schemas.openxmlformats.org/officeDocument/2006/relationships/hyperlink" Target="https://www.youtube.com/watch?v=PPR7YrBi7IQ" TargetMode="External"/><Relationship Id="rId2" Type="http://schemas.openxmlformats.org/officeDocument/2006/relationships/hyperlink" Target="https://people.inf.ethz.ch/omutlu/pub/VBI-virtual-block-interface_isca20.pdf" TargetMode="External"/><Relationship Id="rId1" Type="http://schemas.openxmlformats.org/officeDocument/2006/relationships/slideLayout" Target="../slideLayouts/slideLayout2.xml"/><Relationship Id="rId6" Type="http://schemas.openxmlformats.org/officeDocument/2006/relationships/hyperlink" Target="https://people.inf.ethz.ch/omutlu/pub/VBI-virtual-block-interface_isca20-lightning-talk.pptx" TargetMode="External"/><Relationship Id="rId11" Type="http://schemas.openxmlformats.org/officeDocument/2006/relationships/hyperlink" Target="https://youtu.be/04l-Zlaue0k" TargetMode="External"/><Relationship Id="rId5" Type="http://schemas.openxmlformats.org/officeDocument/2006/relationships/hyperlink" Target="https://people.inf.ethz.ch/omutlu/pub/VBI-virtual-block-interface_isca20-talk.pdf" TargetMode="External"/><Relationship Id="rId10" Type="http://schemas.openxmlformats.org/officeDocument/2006/relationships/hyperlink" Target="https://www.youtube.com/watch?v=7c6LgVrCwPo" TargetMode="External"/><Relationship Id="rId4" Type="http://schemas.openxmlformats.org/officeDocument/2006/relationships/hyperlink" Target="https://people.inf.ethz.ch/omutlu/pub/VBI-virtual-block-interface_isca20-talk.pptx" TargetMode="External"/><Relationship Id="rId9" Type="http://schemas.openxmlformats.org/officeDocument/2006/relationships/hyperlink" Target="https://people.inf.ethz.ch/omutlu/pub/VBI-virtual-block-interface_isca20-ARM-Research-Summit-poster.pdf" TargetMode="Externa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77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46.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8" Type="http://schemas.openxmlformats.org/officeDocument/2006/relationships/hyperlink" Target="https://people.inf.ethz.ch/omutlu/pub/memory-scaling_memcon13.pdf" TargetMode="External"/><Relationship Id="rId3" Type="http://schemas.openxmlformats.org/officeDocument/2006/relationships/hyperlink" Target="http://www.ewh.ieee.org/soc/eds/imw/" TargetMode="External"/><Relationship Id="rId7" Type="http://schemas.openxmlformats.org/officeDocument/2006/relationships/image" Target="../media/image48.png"/><Relationship Id="rId2" Type="http://schemas.openxmlformats.org/officeDocument/2006/relationships/hyperlink" Target="https://people.inf.ethz.ch/omutlu/pub/memory-scaling_imw13.pdf" TargetMode="External"/><Relationship Id="rId1" Type="http://schemas.openxmlformats.org/officeDocument/2006/relationships/slideLayout" Target="../slideLayouts/slideLayout236.xml"/><Relationship Id="rId6" Type="http://schemas.openxmlformats.org/officeDocument/2006/relationships/hyperlink" Target="http://www.eetimes.com/document.asp?doc_id=1280950" TargetMode="External"/><Relationship Id="rId5" Type="http://schemas.openxmlformats.org/officeDocument/2006/relationships/hyperlink" Target="https://people.inf.ethz.ch/omutlu/pub/mutlu_memory-scaling_imw13_invited-talk.pdf" TargetMode="External"/><Relationship Id="rId4" Type="http://schemas.openxmlformats.org/officeDocument/2006/relationships/hyperlink" Target="https://people.inf.ethz.ch/omutlu/pub/mutlu_memory-scaling_imw13_invited-talk.pptx"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38.xml"/></Relationships>
</file>

<file path=ppt/slides/_rels/slide35.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50.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660.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52.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51.png"/><Relationship Id="rId1" Type="http://schemas.openxmlformats.org/officeDocument/2006/relationships/slideLayout" Target="../slideLayouts/slideLayout638.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38.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672.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github.com/CMU-SAFARI/SoftMC" TargetMode="External"/><Relationship Id="rId1" Type="http://schemas.openxmlformats.org/officeDocument/2006/relationships/slideLayout" Target="../slideLayouts/slideLayout67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38.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23.xml"/></Relationships>
</file>

<file path=ppt/slides/_rels/slide42.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10.xml"/><Relationship Id="rId1" Type="http://schemas.openxmlformats.org/officeDocument/2006/relationships/slideLayout" Target="../slideLayouts/slideLayout649.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557.xml"/><Relationship Id="rId5" Type="http://schemas.openxmlformats.org/officeDocument/2006/relationships/hyperlink" Target="http://users.ece.cmu.edu/~omutlu/pub/dram-row-hammer_isca14.pdf" TargetMode="External"/><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2.xml"/><Relationship Id="rId1" Type="http://schemas.openxmlformats.org/officeDocument/2006/relationships/slideLayout" Target="../slideLayouts/slideLayout557.xml"/><Relationship Id="rId4" Type="http://schemas.openxmlformats.org/officeDocument/2006/relationships/image" Target="../media/image60.jp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36.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s://lab.dsst.io/32c3-slides/7197.html" TargetMode="External"/><Relationship Id="rId1" Type="http://schemas.openxmlformats.org/officeDocument/2006/relationships/slideLayout" Target="../slideLayouts/slideLayout236.xml"/></Relationships>
</file>

<file path=ppt/slides/_rels/slide4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36.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85.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85.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70.png"/><Relationship Id="rId1" Type="http://schemas.openxmlformats.org/officeDocument/2006/relationships/slideLayout" Target="../slideLayouts/slideLayout660.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ieeexplore.ieee.org/xpl/RecentIssue.jsp?punumber=43" TargetMode="External"/><Relationship Id="rId2" Type="http://schemas.openxmlformats.org/officeDocument/2006/relationships/hyperlink" Target="https://people.inf.ethz.ch/omutlu/pub/RowHammer-Retrospective_ieee_tcad19.pdf" TargetMode="External"/><Relationship Id="rId1" Type="http://schemas.openxmlformats.org/officeDocument/2006/relationships/slideLayout" Target="../slideLayouts/slideLayout260.xml"/><Relationship Id="rId5" Type="http://schemas.openxmlformats.org/officeDocument/2006/relationships/image" Target="../media/image71.png"/><Relationship Id="rId4" Type="http://schemas.openxmlformats.org/officeDocument/2006/relationships/hyperlink" Target="https://arxiv.org/pdf/1904.09724.pdf"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53.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72.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68.xml"/></Relationships>
</file>

<file path=ppt/slides/_rels/slide55.xml.rels><?xml version="1.0" encoding="UTF-8" standalone="yes"?>
<Relationships xmlns="http://schemas.openxmlformats.org/package/2006/relationships"><Relationship Id="rId8" Type="http://schemas.openxmlformats.org/officeDocument/2006/relationships/hyperlink" Target="https://www.youtube.com/watch?v=u2C0prK-w7Q" TargetMode="External"/><Relationship Id="rId13" Type="http://schemas.openxmlformats.org/officeDocument/2006/relationships/image" Target="../media/image73.png"/><Relationship Id="rId3" Type="http://schemas.openxmlformats.org/officeDocument/2006/relationships/hyperlink" Target="https://www.ieee-security.org/TC/SP2020/" TargetMode="External"/><Relationship Id="rId7" Type="http://schemas.openxmlformats.org/officeDocument/2006/relationships/hyperlink" Target="https://safari.ethz.ch/architecture/fall2020/lib/exe/fetch.php?media=onur-comparch-fall2020-lecture5a-rowhammerin2020-trrespass-afterlecture.pdf" TargetMode="External"/><Relationship Id="rId12" Type="http://schemas.openxmlformats.org/officeDocument/2006/relationships/hyperlink" Target="https://pwnies.com/winners/" TargetMode="External"/><Relationship Id="rId2" Type="http://schemas.openxmlformats.org/officeDocument/2006/relationships/hyperlink" Target="http://people.inf.ethz.ch/omutlu/pub/rowhammer-TRRespass_ieee_security_privacy20.pdf" TargetMode="External"/><Relationship Id="rId1" Type="http://schemas.openxmlformats.org/officeDocument/2006/relationships/slideLayout" Target="../slideLayouts/slideLayout260.xml"/><Relationship Id="rId6" Type="http://schemas.openxmlformats.org/officeDocument/2006/relationships/hyperlink" Target="https://safari.ethz.ch/architecture/fall2020/lib/exe/fetch.php?media=onur-comparch-fall2020-lecture5a-rowhammerin2020-trrespass-afterlecture.pptx" TargetMode="External"/><Relationship Id="rId11" Type="http://schemas.openxmlformats.org/officeDocument/2006/relationships/hyperlink" Target="https://www.vusec.net/projects/trrespass/" TargetMode="External"/><Relationship Id="rId5" Type="http://schemas.openxmlformats.org/officeDocument/2006/relationships/hyperlink" Target="http://people.inf.ethz.ch/omutlu/pub/rowhammer-TRRespass_ieee_security_privacy20-talk.pdf" TargetMode="External"/><Relationship Id="rId10" Type="http://schemas.openxmlformats.org/officeDocument/2006/relationships/hyperlink" Target="https://github.com/vusec/trrespass" TargetMode="External"/><Relationship Id="rId4" Type="http://schemas.openxmlformats.org/officeDocument/2006/relationships/hyperlink" Target="http://people.inf.ethz.ch/omutlu/pub/rowhammer-TRRespass_ieee_security_privacy20-talk.pptx" TargetMode="External"/><Relationship Id="rId9" Type="http://schemas.openxmlformats.org/officeDocument/2006/relationships/hyperlink" Target="https://www.youtube.com/watch?v=pwRw7QqK_qA"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ieee-security.org/TC/SP2020/" TargetMode="External"/><Relationship Id="rId7" Type="http://schemas.openxmlformats.org/officeDocument/2006/relationships/image" Target="../media/image74.png"/><Relationship Id="rId2" Type="http://schemas.openxmlformats.org/officeDocument/2006/relationships/hyperlink" Target="https://people.inf.ethz.ch/omutlu/pub/rowhammer-vulnerability-testing-methodology-for-cloud_ieee_security_privacy20.pdf" TargetMode="External"/><Relationship Id="rId1" Type="http://schemas.openxmlformats.org/officeDocument/2006/relationships/slideLayout" Target="../slideLayouts/slideLayout260.xml"/><Relationship Id="rId6" Type="http://schemas.openxmlformats.org/officeDocument/2006/relationships/hyperlink" Target="https://www.youtube.com/watch?v=XP1SvxmJoHE" TargetMode="External"/><Relationship Id="rId5" Type="http://schemas.openxmlformats.org/officeDocument/2006/relationships/hyperlink" Target="https://people.inf.ethz.ch/omutlu/pub/rowhammer-vulnerability-testing-methodology-for-cloud_ieee_security_privacy20-talk.pdf" TargetMode="External"/><Relationship Id="rId4" Type="http://schemas.openxmlformats.org/officeDocument/2006/relationships/hyperlink" Target="https://people.inf.ethz.ch/omutlu/pub/rowhammer-vulnerability-testing-methodology-for-cloud_ieee_security_privacy20-talk.pptx"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www.youtube.com/watch?v=cWbW4qoDFds" TargetMode="External"/><Relationship Id="rId3" Type="http://schemas.openxmlformats.org/officeDocument/2006/relationships/hyperlink" Target="https://www.hpca-conf.org/2021/" TargetMode="External"/><Relationship Id="rId7" Type="http://schemas.openxmlformats.org/officeDocument/2006/relationships/hyperlink" Target="https://people.inf.ethz.ch/omutlu/pub/BlockHammer-preventing-rowhammer-at-low-cost-by-blacklisting-rapidly-accessed-dram-rows_hpca21-short-talk.pdf" TargetMode="External"/><Relationship Id="rId2" Type="http://schemas.openxmlformats.org/officeDocument/2006/relationships/hyperlink" Target="https://people.inf.ethz.ch/omutlu/pub/BlockHammer_preventing-DRAM-rowhammer-at-low-cost_hpca21.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BlockHammer-preventing-rowhammer-at-low-cost-by-blacklisting-rapidly-accessed-dram-rows_hpca21-short-talk.pptx" TargetMode="External"/><Relationship Id="rId5" Type="http://schemas.openxmlformats.org/officeDocument/2006/relationships/hyperlink" Target="https://people.inf.ethz.ch/omutlu/pub/BlockHammer-preventing-rowhammer-at-low-cost-by-blacklisting-rapidly-accessed-dram-rows_hpca21-talk.pdf" TargetMode="External"/><Relationship Id="rId10" Type="http://schemas.openxmlformats.org/officeDocument/2006/relationships/image" Target="../media/image75.tiff"/><Relationship Id="rId4" Type="http://schemas.openxmlformats.org/officeDocument/2006/relationships/hyperlink" Target="https://people.inf.ethz.ch/omutlu/pub/BlockHammer-preventing-rowhammer-at-low-cost-by-blacklisting-rapidly-accessed-dram-rows_hpca21-talk.pptx" TargetMode="External"/><Relationship Id="rId9" Type="http://schemas.openxmlformats.org/officeDocument/2006/relationships/hyperlink" Target="https://www.youtube.com/watch?v=40SXSKXW5kY"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youtube.com/watch?v=pwRw7QqK_qA&amp;list=PL5Q2soXY2Zi9xidyIgBxUz7xRPS-wisBN&amp;index=9" TargetMode="External"/><Relationship Id="rId2" Type="http://schemas.openxmlformats.org/officeDocument/2006/relationships/hyperlink" Target="https://www.youtube.com/watch?v=KDy632z23UE&amp;list=PL5Q2soXY2Zi9xidyIgBxUz7xRPS-wisBN&amp;index=8" TargetMode="External"/><Relationship Id="rId1" Type="http://schemas.openxmlformats.org/officeDocument/2006/relationships/slideLayout" Target="../slideLayouts/slideLayout236.xml"/><Relationship Id="rId6" Type="http://schemas.openxmlformats.org/officeDocument/2006/relationships/hyperlink" Target="https://www.youtube.com/onurmutlulectures" TargetMode="External"/><Relationship Id="rId5" Type="http://schemas.openxmlformats.org/officeDocument/2006/relationships/hyperlink" Target="https://www.youtube.com/watch?v=HvswnsfG3oQ&amp;list=PL5Q2soXY2Zi9xidyIgBxUz7xRPS-wisBN&amp;index=11" TargetMode="External"/><Relationship Id="rId4" Type="http://schemas.openxmlformats.org/officeDocument/2006/relationships/hyperlink" Target="https://www.youtube.com/watch?v=gR7XR-Eepcg&amp;list=PL5Q2soXY2Zi9xidyIgBxUz7xRPS-wisBN&amp;index=10"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youtube.com/watch?v=JV1uc1kOt04" TargetMode="External"/><Relationship Id="rId7" Type="http://schemas.openxmlformats.org/officeDocument/2006/relationships/image" Target="../media/image76.png"/><Relationship Id="rId2" Type="http://schemas.openxmlformats.org/officeDocument/2006/relationships/hyperlink" Target="https://people.inf.ethz.ch/omutlu/pub/onur-RowHammer-SEHAS-Keynote-HiPEAC-January-19-2021-final.pptx" TargetMode="External"/><Relationship Id="rId1" Type="http://schemas.openxmlformats.org/officeDocument/2006/relationships/slideLayout" Target="../slideLayouts/slideLayout236.xml"/><Relationship Id="rId6" Type="http://schemas.openxmlformats.org/officeDocument/2006/relationships/hyperlink" Target="https://www.youtube.com/watch?v=sgd7PHQQ1AI" TargetMode="External"/><Relationship Id="rId5" Type="http://schemas.openxmlformats.org/officeDocument/2006/relationships/hyperlink" Target="https://people.inf.ethz.ch/omutlu/pub/onur-RowHammer-SEHAS-Keynote-HiPEAC-January-19-2021-final.pdf" TargetMode="External"/><Relationship Id="rId4" Type="http://schemas.openxmlformats.org/officeDocument/2006/relationships/hyperlink" Target="https://www.hipeac.net/2021/budapest/#/"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79.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236.xml"/></Relationships>
</file>

<file path=ppt/slides/_rels/slide6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83.xml"/></Relationships>
</file>

<file path=ppt/slides/_rels/slide62.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683.xml"/></Relationships>
</file>

<file path=ppt/slides/_rels/slide6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683.xml"/></Relationships>
</file>

<file path=ppt/slides/_rels/slide64.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683.xml"/></Relationships>
</file>

<file path=ppt/slides/_rels/slide6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683.xml"/></Relationships>
</file>

<file path=ppt/slides/_rels/slide66.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683.xml"/></Relationships>
</file>

<file path=ppt/slides/_rels/slide67.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67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79.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7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png"/><Relationship Id="rId1" Type="http://schemas.openxmlformats.org/officeDocument/2006/relationships/slideLayout" Target="../slideLayouts/slideLayout236.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27.png"/><Relationship Id="rId4" Type="http://schemas.openxmlformats.org/officeDocument/2006/relationships/image" Target="../media/image26.jpeg"/></Relationships>
</file>

<file path=ppt/slides/_rels/slide8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39.png"/><Relationship Id="rId1" Type="http://schemas.openxmlformats.org/officeDocument/2006/relationships/slideLayout" Target="../slideLayouts/slideLayout236.xml"/><Relationship Id="rId6" Type="http://schemas.openxmlformats.org/officeDocument/2006/relationships/image" Target="../media/image40.tiff"/><Relationship Id="rId5" Type="http://schemas.openxmlformats.org/officeDocument/2006/relationships/image" Target="../media/image42.jpeg"/><Relationship Id="rId4" Type="http://schemas.openxmlformats.org/officeDocument/2006/relationships/image" Target="../media/image88.png"/></Relationships>
</file>

<file path=ppt/slides/_rels/slide8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36.xml"/></Relationships>
</file>

<file path=ppt/slides/_rels/slide8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36.xml"/></Relationships>
</file>

<file path=ppt/slides/_rels/slide83.xml.rels><?xml version="1.0" encoding="UTF-8" standalone="yes"?>
<Relationships xmlns="http://schemas.openxmlformats.org/package/2006/relationships"><Relationship Id="rId3" Type="http://schemas.openxmlformats.org/officeDocument/2006/relationships/hyperlink" Target="http://www.cs.arizona.edu/hpca9/" TargetMode="External"/><Relationship Id="rId2" Type="http://schemas.openxmlformats.org/officeDocument/2006/relationships/hyperlink" Target="https://people.inf.ethz.ch/omutlu/pub/mutlu_hpca03.pdf" TargetMode="External"/><Relationship Id="rId1" Type="http://schemas.openxmlformats.org/officeDocument/2006/relationships/slideLayout" Target="../slideLayouts/slideLayout423.xml"/><Relationship Id="rId5" Type="http://schemas.openxmlformats.org/officeDocument/2006/relationships/image" Target="../media/image91.tiff"/><Relationship Id="rId4" Type="http://schemas.openxmlformats.org/officeDocument/2006/relationships/hyperlink" Target="https://people.inf.ethz.ch/omutlu/pub/mutlu_hpca03_talk.pdf" TargetMode="External"/></Relationships>
</file>

<file path=ppt/slides/_rels/slide84.xml.rels><?xml version="1.0" encoding="UTF-8" standalone="yes"?>
<Relationships xmlns="http://schemas.openxmlformats.org/package/2006/relationships"><Relationship Id="rId2" Type="http://schemas.openxmlformats.org/officeDocument/2006/relationships/image" Target="../media/image92.tiff"/><Relationship Id="rId1" Type="http://schemas.openxmlformats.org/officeDocument/2006/relationships/slideLayout" Target="../slideLayouts/slideLayout236.xml"/></Relationships>
</file>

<file path=ppt/slides/_rels/slide85.xml.rels><?xml version="1.0" encoding="UTF-8" standalone="yes"?>
<Relationships xmlns="http://schemas.openxmlformats.org/package/2006/relationships"><Relationship Id="rId2" Type="http://schemas.openxmlformats.org/officeDocument/2006/relationships/image" Target="../media/image93.tiff"/><Relationship Id="rId1" Type="http://schemas.openxmlformats.org/officeDocument/2006/relationships/slideLayout" Target="../slideLayouts/slideLayout23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8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36.xml"/></Relationships>
</file>

<file path=ppt/slides/_rels/slide8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8.xml"/><Relationship Id="rId7" Type="http://schemas.openxmlformats.org/officeDocument/2006/relationships/image" Target="../media/image28.emf"/><Relationship Id="rId2" Type="http://schemas.openxmlformats.org/officeDocument/2006/relationships/slideLayout" Target="../slideLayouts/slideLayout440.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1.jpeg"/><Relationship Id="rId4" Type="http://schemas.openxmlformats.org/officeDocument/2006/relationships/image" Target="../media/image30.png"/><Relationship Id="rId9" Type="http://schemas.openxmlformats.org/officeDocument/2006/relationships/image" Target="../media/image29.emf"/></Relationships>
</file>

<file path=ppt/slides/_rels/slide90.xml.rels><?xml version="1.0" encoding="UTF-8" standalone="yes"?>
<Relationships xmlns="http://schemas.openxmlformats.org/package/2006/relationships"><Relationship Id="rId2" Type="http://schemas.openxmlformats.org/officeDocument/2006/relationships/image" Target="../media/image95.tif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43.tiff"/></Relationships>
</file>

<file path=ppt/slides/_rels/slide9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9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11 August 2021</a:t>
            </a:r>
          </a:p>
          <a:p>
            <a:r>
              <a:rPr lang="en-US" sz="2200" dirty="0"/>
              <a:t>TUBA WCEST (Energy Science &amp; Technology) Keynote Talk</a:t>
            </a:r>
          </a:p>
          <a:p>
            <a:pPr algn="l"/>
            <a:endParaRPr lang="en-US" sz="2200" dirty="0"/>
          </a:p>
        </p:txBody>
      </p:sp>
      <p:sp>
        <p:nvSpPr>
          <p:cNvPr id="13" name="Title 1"/>
          <p:cNvSpPr>
            <a:spLocks noGrp="1"/>
          </p:cNvSpPr>
          <p:nvPr>
            <p:ph type="ctrTitle"/>
          </p:nvPr>
        </p:nvSpPr>
        <p:spPr>
          <a:xfrm>
            <a:off x="216024" y="1052736"/>
            <a:ext cx="8820472" cy="2201416"/>
          </a:xfrm>
        </p:spPr>
        <p:txBody>
          <a:bodyPr>
            <a:noAutofit/>
          </a:bodyPr>
          <a:lstStyle/>
          <a:p>
            <a:pPr algn="ctr"/>
            <a:r>
              <a:rPr lang="en-US" dirty="0"/>
              <a:t>Intelligent Architectures</a:t>
            </a:r>
            <a:br>
              <a:rPr lang="en-US" dirty="0"/>
            </a:br>
            <a:r>
              <a:rPr lang="en-US" dirty="0"/>
              <a:t>for </a:t>
            </a:r>
            <a:br>
              <a:rPr lang="en-US" dirty="0"/>
            </a:br>
            <a:r>
              <a:rPr lang="en-US" dirty="0"/>
              <a:t>Intelligent Machines</a:t>
            </a:r>
            <a:endParaRPr lang="en-US" dirty="0">
              <a:solidFill>
                <a:srgbClr val="FF0000"/>
              </a:solidFill>
            </a:endParaRPr>
          </a:p>
        </p:txBody>
      </p:sp>
      <p:pic>
        <p:nvPicPr>
          <p:cNvPr id="10" name="Picture 2" descr="ETH Zurich short logo, black"/>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191511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lvl="0">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lang="en-US" dirty="0">
                <a:hlinkClick r:id="rId2"/>
              </a:rPr>
              <a:t>Open arxiv.org</a:t>
            </a:r>
            <a:r>
              <a:rPr lang="en-US">
                <a:hlinkClick r:id="rId2"/>
              </a:rPr>
              <a:t> version</a:t>
            </a:r>
            <a:r>
              <a:rPr lang="en-US"/>
              <a:t>]</a:t>
            </a: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254910644"/>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74x</a:t>
            </a: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Rectangle 10"/>
          <p:cNvSpPr/>
          <p:nvPr/>
        </p:nvSpPr>
        <p:spPr>
          <a:xfrm>
            <a:off x="251520" y="6165304"/>
            <a:ext cx="7848872"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Tahoma" charset="0"/>
                <a:ea typeface="+mn-ea"/>
                <a:cs typeface="+mn-cs"/>
              </a:rPr>
              <a:t>Seshadri et al., “</a:t>
            </a:r>
            <a:r>
              <a:rPr kumimoji="0" lang="en-US" altLang="ja-JP" sz="1900" b="0" i="0" u="none" strike="noStrike" kern="1200" cap="none" spc="0" normalizeH="0" baseline="0" noProof="0" dirty="0" err="1">
                <a:ln>
                  <a:noFill/>
                </a:ln>
                <a:solidFill>
                  <a:srgbClr val="0000FF"/>
                </a:solidFill>
                <a:effectLst/>
                <a:uLnTx/>
                <a:uFillTx/>
                <a:latin typeface="Tahoma" charset="0"/>
                <a:ea typeface="ＭＳ Ｐゴシック" panose="020B0600070205080204" pitchFamily="34" charset="-128"/>
                <a:cs typeface="+mn-cs"/>
              </a:rPr>
              <a:t>RowClone</a:t>
            </a:r>
            <a:r>
              <a:rPr kumimoji="0" lang="en-US" altLang="ja-JP" sz="1900" b="0" i="0" u="none" strike="noStrike" kern="1200" cap="none" spc="0" normalizeH="0" baseline="0" noProof="0" dirty="0">
                <a:ln>
                  <a:noFill/>
                </a:ln>
                <a:solidFill>
                  <a:srgbClr val="0000FF"/>
                </a:solidFill>
                <a:effectLst/>
                <a:uLnTx/>
                <a:uFillTx/>
                <a:latin typeface="Tahoma" charset="0"/>
                <a:ea typeface="ＭＳ Ｐゴシック" panose="020B0600070205080204" pitchFamily="34" charset="-128"/>
                <a:cs typeface="+mn-cs"/>
              </a:rPr>
              <a:t>: Fast and Efficient In-DRAM Copy and Initialization of Bulk Data</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a:t>
            </a:r>
            <a:r>
              <a:rPr kumimoji="0" lang="en-US" sz="19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 MICRO 2013.</a:t>
            </a:r>
            <a:endParaRPr kumimoji="0" lang="en-US" sz="19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61010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"RowClone: Fast and Energy-Efficient In-DRAM Bulk Data Copy and Initialization"</a:t>
            </a:r>
            <a:br>
              <a:rPr lang="en-US" sz="1800" dirty="0">
                <a:solidFill>
                  <a:srgbClr val="0432FF"/>
                </a:solidFill>
              </a:rPr>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3982628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F5A00-ABCE-4F44-BBA9-29F9AF3BD4C7}"/>
              </a:ext>
            </a:extLst>
          </p:cNvPr>
          <p:cNvSpPr>
            <a:spLocks noGrp="1"/>
          </p:cNvSpPr>
          <p:nvPr>
            <p:ph type="title"/>
          </p:nvPr>
        </p:nvSpPr>
        <p:spPr>
          <a:xfrm>
            <a:off x="228600" y="152400"/>
            <a:ext cx="8610600" cy="1066800"/>
          </a:xfrm>
        </p:spPr>
        <p:txBody>
          <a:bodyPr/>
          <a:lstStyle/>
          <a:p>
            <a:r>
              <a:rPr lang="en-US" sz="3800" dirty="0"/>
              <a:t>RowClone Extensions and Follow-Up Work</a:t>
            </a:r>
          </a:p>
        </p:txBody>
      </p:sp>
      <p:sp>
        <p:nvSpPr>
          <p:cNvPr id="3" name="Content Placeholder 2">
            <a:extLst>
              <a:ext uri="{FF2B5EF4-FFF2-40B4-BE49-F238E27FC236}">
                <a16:creationId xmlns:a16="http://schemas.microsoft.com/office/drawing/2014/main" id="{B8D643A2-4FC2-8143-B99F-205908C4280B}"/>
              </a:ext>
            </a:extLst>
          </p:cNvPr>
          <p:cNvSpPr>
            <a:spLocks noGrp="1"/>
          </p:cNvSpPr>
          <p:nvPr>
            <p:ph idx="1"/>
          </p:nvPr>
        </p:nvSpPr>
        <p:spPr/>
        <p:txBody>
          <a:bodyPr/>
          <a:lstStyle/>
          <a:p>
            <a:r>
              <a:rPr lang="en-US" dirty="0"/>
              <a:t>Can we do </a:t>
            </a:r>
            <a:r>
              <a:rPr lang="en-US" dirty="0">
                <a:solidFill>
                  <a:srgbClr val="0432FF"/>
                </a:solidFill>
              </a:rPr>
              <a:t>faster inter-subarray copy</a:t>
            </a:r>
            <a:r>
              <a:rPr lang="en-US" dirty="0"/>
              <a:t>?</a:t>
            </a:r>
          </a:p>
          <a:p>
            <a:pPr lvl="1"/>
            <a:r>
              <a:rPr lang="en-US" dirty="0"/>
              <a:t>Yes, </a:t>
            </a:r>
            <a:r>
              <a:rPr lang="en-US" dirty="0">
                <a:solidFill>
                  <a:srgbClr val="FF0000"/>
                </a:solidFill>
              </a:rPr>
              <a:t>see LISA [Chang et al., HPCA 2016]</a:t>
            </a:r>
          </a:p>
          <a:p>
            <a:pPr lvl="1"/>
            <a:endParaRPr lang="en-US" dirty="0"/>
          </a:p>
          <a:p>
            <a:r>
              <a:rPr lang="en-US" dirty="0"/>
              <a:t>Can we enable </a:t>
            </a:r>
            <a:r>
              <a:rPr lang="en-US" dirty="0">
                <a:solidFill>
                  <a:srgbClr val="0432FF"/>
                </a:solidFill>
              </a:rPr>
              <a:t>data movement at smaller granularities within a bank</a:t>
            </a:r>
            <a:r>
              <a:rPr lang="en-US" dirty="0"/>
              <a:t>?</a:t>
            </a:r>
          </a:p>
          <a:p>
            <a:pPr lvl="1"/>
            <a:r>
              <a:rPr lang="en-US" dirty="0"/>
              <a:t>Yes, </a:t>
            </a:r>
            <a:r>
              <a:rPr lang="en-US" dirty="0">
                <a:solidFill>
                  <a:srgbClr val="FF0000"/>
                </a:solidFill>
              </a:rPr>
              <a:t>see FIGARO [Wang et al., MICRO 2020]</a:t>
            </a:r>
            <a:endParaRPr lang="en-US" sz="1400" dirty="0"/>
          </a:p>
          <a:p>
            <a:endParaRPr lang="en-US" dirty="0"/>
          </a:p>
          <a:p>
            <a:r>
              <a:rPr lang="en-US" dirty="0"/>
              <a:t>Can we do </a:t>
            </a:r>
            <a:r>
              <a:rPr lang="en-US" dirty="0">
                <a:solidFill>
                  <a:srgbClr val="0432FF"/>
                </a:solidFill>
              </a:rPr>
              <a:t>better inter-bank copy</a:t>
            </a:r>
            <a:r>
              <a:rPr lang="en-US" dirty="0"/>
              <a:t>?</a:t>
            </a:r>
          </a:p>
          <a:p>
            <a:pPr lvl="1"/>
            <a:r>
              <a:rPr lang="en-US" dirty="0"/>
              <a:t>Yes, </a:t>
            </a:r>
            <a:r>
              <a:rPr lang="en-US" dirty="0">
                <a:solidFill>
                  <a:srgbClr val="FF0000"/>
                </a:solidFill>
              </a:rPr>
              <a:t>see Network-on-Memory [CAL 2020]</a:t>
            </a:r>
            <a:endParaRPr lang="en-US" sz="1400" dirty="0"/>
          </a:p>
          <a:p>
            <a:endParaRPr lang="en-US" dirty="0"/>
          </a:p>
          <a:p>
            <a:r>
              <a:rPr lang="en-US" dirty="0"/>
              <a:t>Can similar ideas and DRAM properties be used to perform </a:t>
            </a:r>
            <a:r>
              <a:rPr lang="en-US" dirty="0">
                <a:solidFill>
                  <a:srgbClr val="0432FF"/>
                </a:solidFill>
              </a:rPr>
              <a:t>computation on data</a:t>
            </a:r>
            <a:r>
              <a:rPr lang="en-US" dirty="0"/>
              <a:t>?</a:t>
            </a:r>
          </a:p>
          <a:p>
            <a:pPr lvl="1"/>
            <a:r>
              <a:rPr lang="en-US" dirty="0"/>
              <a:t>Yes, </a:t>
            </a:r>
            <a:r>
              <a:rPr lang="en-US" dirty="0">
                <a:solidFill>
                  <a:srgbClr val="FF0000"/>
                </a:solidFill>
              </a:rPr>
              <a:t>see Ambit [Seshadri et al., CAL 2015, MICRO 2017]</a:t>
            </a:r>
          </a:p>
          <a:p>
            <a:endParaRPr lang="en-US" dirty="0"/>
          </a:p>
          <a:p>
            <a:endParaRPr lang="en-US" dirty="0"/>
          </a:p>
          <a:p>
            <a:pPr lvl="1"/>
            <a:endParaRPr lang="en-US" dirty="0"/>
          </a:p>
        </p:txBody>
      </p:sp>
      <p:sp>
        <p:nvSpPr>
          <p:cNvPr id="4" name="Slide Number Placeholder 3">
            <a:extLst>
              <a:ext uri="{FF2B5EF4-FFF2-40B4-BE49-F238E27FC236}">
                <a16:creationId xmlns:a16="http://schemas.microsoft.com/office/drawing/2014/main" id="{D4385214-686F-AE45-AD43-76EF3388C3A1}"/>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Tree>
    <p:extLst>
      <p:ext uri="{BB962C8B-B14F-4D97-AF65-F5344CB8AC3E}">
        <p14:creationId xmlns:p14="http://schemas.microsoft.com/office/powerpoint/2010/main" val="4067701447"/>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LISA: Increasing Connectivity in DRAM</a:t>
            </a:r>
          </a:p>
        </p:txBody>
      </p:sp>
      <p:sp>
        <p:nvSpPr>
          <p:cNvPr id="3" name="Content Placeholder 2"/>
          <p:cNvSpPr>
            <a:spLocks noGrp="1"/>
          </p:cNvSpPr>
          <p:nvPr>
            <p:ph idx="1"/>
          </p:nvPr>
        </p:nvSpPr>
        <p:spPr/>
        <p:txBody>
          <a:bodyPr/>
          <a:lstStyle/>
          <a:p>
            <a:r>
              <a:rPr lang="en-US" sz="2100" dirty="0"/>
              <a:t>Kevin K. Chang, </a:t>
            </a:r>
            <a:r>
              <a:rPr lang="en-US" sz="2100" dirty="0" err="1"/>
              <a:t>Prashant</a:t>
            </a:r>
            <a:r>
              <a:rPr lang="en-US" sz="2100" dirty="0"/>
              <a:t> J. Nair, </a:t>
            </a:r>
            <a:r>
              <a:rPr lang="en-US" sz="2100" dirty="0" err="1"/>
              <a:t>Saugata</a:t>
            </a:r>
            <a:r>
              <a:rPr lang="en-US" sz="2100" dirty="0"/>
              <a:t> </a:t>
            </a:r>
            <a:r>
              <a:rPr lang="en-US" sz="2100" dirty="0" err="1"/>
              <a:t>Ghose</a:t>
            </a:r>
            <a:r>
              <a:rPr lang="en-US" sz="2100" dirty="0"/>
              <a:t>, </a:t>
            </a:r>
            <a:r>
              <a:rPr lang="en-US" sz="2100" dirty="0" err="1"/>
              <a:t>Donghyuk</a:t>
            </a:r>
            <a:r>
              <a:rPr lang="en-US" sz="2100" dirty="0"/>
              <a:t> Lee, </a:t>
            </a:r>
            <a:r>
              <a:rPr lang="en-US" sz="2100" dirty="0" err="1"/>
              <a:t>Moinuddin</a:t>
            </a:r>
            <a:r>
              <a:rPr lang="en-US" sz="2100" dirty="0"/>
              <a:t> K. </a:t>
            </a:r>
            <a:r>
              <a:rPr lang="en-US" sz="2100" dirty="0" err="1"/>
              <a:t>Qureshi</a:t>
            </a:r>
            <a:r>
              <a:rPr lang="en-US" sz="2100" dirty="0"/>
              <a:t>, and Onur Mutlu,</a:t>
            </a:r>
            <a:br>
              <a:rPr lang="en-US" sz="2100" dirty="0"/>
            </a:br>
            <a:r>
              <a:rPr lang="en-US" sz="2100" b="1" dirty="0">
                <a:solidFill>
                  <a:srgbClr val="0432FF"/>
                </a:solidFill>
                <a:hlinkClick r:id="rId2">
                  <a:extLst>
                    <a:ext uri="{A12FA001-AC4F-418D-AE19-62706E023703}">
                      <ahyp:hlinkClr xmlns:ahyp="http://schemas.microsoft.com/office/drawing/2018/hyperlinkcolor" val="tx"/>
                    </a:ext>
                  </a:extLst>
                </a:hlinkClick>
              </a:rPr>
              <a:t>"Low-Cost Inter-Linked Subarrays (LISA): Enabling Fast Inter-Subarray Data Movement in DRAM"</a:t>
            </a:r>
            <a:r>
              <a:rPr lang="en-US" sz="2100" dirty="0">
                <a:solidFill>
                  <a:srgbClr val="0432FF"/>
                </a:solidFill>
              </a:rPr>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7"/>
          <a:stretch>
            <a:fillRect/>
          </a:stretch>
        </p:blipFill>
        <p:spPr>
          <a:xfrm>
            <a:off x="0" y="4537180"/>
            <a:ext cx="9144000" cy="908044"/>
          </a:xfrm>
          <a:prstGeom prst="rect">
            <a:avLst/>
          </a:prstGeom>
        </p:spPr>
      </p:pic>
      <p:pic>
        <p:nvPicPr>
          <p:cNvPr id="6" name="Picture 5"/>
          <p:cNvPicPr>
            <a:picLocks noChangeAspect="1"/>
          </p:cNvPicPr>
          <p:nvPr/>
        </p:nvPicPr>
        <p:blipFill>
          <a:blip r:embed="rId8"/>
          <a:stretch>
            <a:fillRect/>
          </a:stretch>
        </p:blipFill>
        <p:spPr>
          <a:xfrm>
            <a:off x="0" y="5526638"/>
            <a:ext cx="9144000" cy="710674"/>
          </a:xfrm>
          <a:prstGeom prst="rect">
            <a:avLst/>
          </a:prstGeom>
        </p:spPr>
      </p:pic>
    </p:spTree>
    <p:extLst>
      <p:ext uri="{BB962C8B-B14F-4D97-AF65-F5344CB8AC3E}">
        <p14:creationId xmlns:p14="http://schemas.microsoft.com/office/powerpoint/2010/main" val="1820299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FIGARO: Fine-Grained In-DRAM Copy</a:t>
            </a:r>
          </a:p>
        </p:txBody>
      </p:sp>
      <p:sp>
        <p:nvSpPr>
          <p:cNvPr id="3" name="Content Placeholder 2"/>
          <p:cNvSpPr>
            <a:spLocks noGrp="1"/>
          </p:cNvSpPr>
          <p:nvPr>
            <p:ph idx="1"/>
          </p:nvPr>
        </p:nvSpPr>
        <p:spPr/>
        <p:txBody>
          <a:bodyPr/>
          <a:lstStyle/>
          <a:p>
            <a:r>
              <a:rPr lang="en-US" sz="2000" dirty="0" err="1"/>
              <a:t>Yaohua</a:t>
            </a:r>
            <a:r>
              <a:rPr lang="en-US" sz="2000" dirty="0"/>
              <a:t> Wang, Lois </a:t>
            </a:r>
            <a:r>
              <a:rPr lang="en-US" sz="2000" dirty="0" err="1"/>
              <a:t>Orosa</a:t>
            </a:r>
            <a:r>
              <a:rPr lang="en-US" sz="2000" dirty="0"/>
              <a:t>, </a:t>
            </a:r>
            <a:r>
              <a:rPr lang="en-US" sz="2000" dirty="0" err="1"/>
              <a:t>Xiangjun</a:t>
            </a:r>
            <a:r>
              <a:rPr lang="en-US" sz="2000" dirty="0"/>
              <a:t> Peng, Yang Guo, Saugata Ghose, Minesh Patel, </a:t>
            </a:r>
            <a:r>
              <a:rPr lang="en-US" sz="2000" dirty="0" err="1"/>
              <a:t>Jeremie</a:t>
            </a:r>
            <a:r>
              <a:rPr lang="en-US" sz="2000" dirty="0"/>
              <a:t> S. Kim, Juan Gómez Luna, Mohammad </a:t>
            </a:r>
            <a:r>
              <a:rPr lang="en-US" sz="2000" dirty="0" err="1"/>
              <a:t>Sadrosadati</a:t>
            </a:r>
            <a:r>
              <a:rPr lang="en-US" sz="2000" dirty="0"/>
              <a:t>, Nika Mansouri </a:t>
            </a:r>
            <a:r>
              <a:rPr lang="en-US" sz="2000" dirty="0" err="1"/>
              <a:t>Ghiasi</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"FIGARO: Improving System Performance via Fine-Grained In-DRAM Data Relocation and Caching"</a:t>
            </a:r>
            <a:br>
              <a:rPr lang="en-US" sz="2000" dirty="0">
                <a:solidFill>
                  <a:srgbClr val="0432FF"/>
                </a:solidFill>
              </a:rPr>
            </a:br>
            <a:r>
              <a:rPr lang="en-US" sz="2000" i="1" dirty="0"/>
              <a:t>Proceedings of the </a:t>
            </a:r>
            <a:r>
              <a:rPr lang="en-US" sz="2000" i="1" dirty="0">
                <a:hlinkClick r:id="rId3"/>
              </a:rPr>
              <a:t>53rd International Symposium on Microarchitecture</a:t>
            </a:r>
            <a:r>
              <a:rPr lang="en-US" sz="2000" i="1" dirty="0"/>
              <a:t> (</a:t>
            </a:r>
            <a:r>
              <a:rPr lang="en-US" sz="2000" b="1" i="1" dirty="0"/>
              <a:t>MICRO</a:t>
            </a:r>
            <a:r>
              <a:rPr lang="en-US" sz="2000" i="1" dirty="0"/>
              <a:t>)</a:t>
            </a:r>
            <a:r>
              <a:rPr lang="en-US" sz="2000" dirty="0"/>
              <a:t>, Virtual, October 2020.</a:t>
            </a:r>
          </a:p>
          <a:p>
            <a:pPr marL="0" indent="0">
              <a:buNone/>
            </a:pPr>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21EB1EDA-D3F9-2244-A889-1011E90C9966}"/>
              </a:ext>
            </a:extLst>
          </p:cNvPr>
          <p:cNvPicPr>
            <a:picLocks noChangeAspect="1"/>
          </p:cNvPicPr>
          <p:nvPr/>
        </p:nvPicPr>
        <p:blipFill>
          <a:blip r:embed="rId4"/>
          <a:stretch>
            <a:fillRect/>
          </a:stretch>
        </p:blipFill>
        <p:spPr>
          <a:xfrm>
            <a:off x="0" y="3952698"/>
            <a:ext cx="9144000" cy="2228720"/>
          </a:xfrm>
          <a:prstGeom prst="rect">
            <a:avLst/>
          </a:prstGeom>
        </p:spPr>
      </p:pic>
    </p:spTree>
    <p:extLst>
      <p:ext uri="{BB962C8B-B14F-4D97-AF65-F5344CB8AC3E}">
        <p14:creationId xmlns:p14="http://schemas.microsoft.com/office/powerpoint/2010/main" val="3209149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Network-On-Memory: Fast Inter-Bank Copy</a:t>
            </a:r>
          </a:p>
        </p:txBody>
      </p:sp>
      <p:sp>
        <p:nvSpPr>
          <p:cNvPr id="3" name="Content Placeholder 2"/>
          <p:cNvSpPr>
            <a:spLocks noGrp="1"/>
          </p:cNvSpPr>
          <p:nvPr>
            <p:ph idx="1"/>
          </p:nvPr>
        </p:nvSpPr>
        <p:spPr/>
        <p:txBody>
          <a:bodyPr/>
          <a:lstStyle/>
          <a:p>
            <a:r>
              <a:rPr lang="en-US" sz="2000" dirty="0" err="1"/>
              <a:t>Seyyed</a:t>
            </a:r>
            <a:r>
              <a:rPr lang="en-US" sz="2000" dirty="0"/>
              <a:t> Hossein </a:t>
            </a:r>
            <a:r>
              <a:rPr lang="en-US" sz="2000" dirty="0" err="1"/>
              <a:t>SeyyedAghaei</a:t>
            </a:r>
            <a:r>
              <a:rPr lang="en-US" sz="2000" dirty="0"/>
              <a:t> </a:t>
            </a:r>
            <a:r>
              <a:rPr lang="en-US" sz="2000" dirty="0" err="1"/>
              <a:t>Rezaei</a:t>
            </a:r>
            <a:r>
              <a:rPr lang="en-US" sz="2000" dirty="0"/>
              <a:t>, Mehdi </a:t>
            </a:r>
            <a:r>
              <a:rPr lang="en-US" sz="2000" dirty="0" err="1"/>
              <a:t>Modarressi</a:t>
            </a:r>
            <a:r>
              <a:rPr lang="en-US" sz="2000" dirty="0"/>
              <a:t>, </a:t>
            </a:r>
            <a:r>
              <a:rPr lang="en-US" sz="2000" dirty="0" err="1"/>
              <a:t>Rachata</a:t>
            </a:r>
            <a:r>
              <a:rPr lang="en-US" sz="2000" dirty="0"/>
              <a:t> Ausavarungnirun, Mohammad </a:t>
            </a:r>
            <a:r>
              <a:rPr lang="en-US" sz="2000" dirty="0" err="1"/>
              <a:t>Sadrosadati</a:t>
            </a:r>
            <a:r>
              <a:rPr lang="en-US" sz="2000" dirty="0"/>
              <a:t>, Onur Mutlu, and Masoud </a:t>
            </a:r>
            <a:r>
              <a:rPr lang="en-US" sz="2000" dirty="0" err="1"/>
              <a:t>Daneshtalab</a:t>
            </a:r>
            <a:r>
              <a:rPr lang="en-US" sz="2000" dirty="0"/>
              <a:t>,</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"NoM: Network-on-Memory for Inter-Bank Data Transfer in Highly-Banked Memories"</a:t>
            </a:r>
            <a:br>
              <a:rPr lang="en-US" sz="2000" dirty="0">
                <a:solidFill>
                  <a:srgbClr val="0432FF"/>
                </a:solidFill>
              </a:rPr>
            </a:br>
            <a:r>
              <a:rPr lang="en-US" sz="2000" i="1" dirty="0">
                <a:hlinkClick r:id="rId3"/>
              </a:rPr>
              <a:t>IEEE Computer Architecture Letters</a:t>
            </a:r>
            <a:r>
              <a:rPr lang="en-US" sz="2000" i="1" dirty="0"/>
              <a:t> (</a:t>
            </a:r>
            <a:r>
              <a:rPr lang="en-US" sz="2000" b="1" i="1" dirty="0"/>
              <a:t>CAL</a:t>
            </a:r>
            <a:r>
              <a:rPr lang="en-US" sz="2000" i="1" dirty="0"/>
              <a:t>)</a:t>
            </a:r>
            <a:r>
              <a:rPr lang="en-US" sz="2000" dirty="0"/>
              <a:t>, to appear in 2020.</a:t>
            </a:r>
          </a:p>
          <a:p>
            <a:pPr marL="0" indent="0">
              <a:buNone/>
            </a:pPr>
            <a:br>
              <a:rPr lang="en-US" sz="2000" dirty="0"/>
            </a:br>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0BB02404-C0AF-0A47-9A96-6BE1DE591513}"/>
              </a:ext>
            </a:extLst>
          </p:cNvPr>
          <p:cNvPicPr>
            <a:picLocks noChangeAspect="1"/>
          </p:cNvPicPr>
          <p:nvPr/>
        </p:nvPicPr>
        <p:blipFill>
          <a:blip r:embed="rId4"/>
          <a:stretch>
            <a:fillRect/>
          </a:stretch>
        </p:blipFill>
        <p:spPr>
          <a:xfrm>
            <a:off x="0" y="4191000"/>
            <a:ext cx="9144000" cy="1569990"/>
          </a:xfrm>
          <a:prstGeom prst="rect">
            <a:avLst/>
          </a:prstGeom>
        </p:spPr>
      </p:pic>
    </p:spTree>
    <p:extLst>
      <p:ext uri="{BB962C8B-B14F-4D97-AF65-F5344CB8AC3E}">
        <p14:creationId xmlns:p14="http://schemas.microsoft.com/office/powerpoint/2010/main" val="3647988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Memory as an Accelerator</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mini-CPU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video</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Specialized</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compute-capability</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imaging</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ahoma"/>
                <a:ea typeface="ヒラギノ角ゴ ProN W6"/>
                <a:cs typeface="Tahoma"/>
              </a:rPr>
              <a:t>Memory similar to a “conventional” accelerator</a:t>
            </a:r>
          </a:p>
        </p:txBody>
      </p:sp>
    </p:spTree>
    <p:extLst>
      <p:ext uri="{BB962C8B-B14F-4D97-AF65-F5344CB8AC3E}">
        <p14:creationId xmlns:p14="http://schemas.microsoft.com/office/powerpoint/2010/main" val="61044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(Truly) In-Memory Computation	</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1149568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Calibri"/>
                <a:ea typeface="+mn-ea"/>
                <a:cs typeface="+mn-cs"/>
              </a:rPr>
              <a:t>Final State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a:ln>
                  <a:noFill/>
                </a:ln>
                <a:solidFill>
                  <a:prstClr val="white"/>
                </a:solidFill>
                <a:effectLst/>
                <a:uLnTx/>
                <a:uFillTx/>
                <a:latin typeface="Calibri"/>
                <a:ea typeface="+mn-ea"/>
                <a:cs typeface="+mn-cs"/>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r>
              <a:rPr kumimoji="0" lang="en-US" sz="2800" b="1" i="1" u="none" strike="noStrike" kern="1200" cap="none" spc="0" normalizeH="0" baseline="0" noProof="0" dirty="0">
                <a:ln>
                  <a:noFill/>
                </a:ln>
                <a:solidFill>
                  <a:prstClr val="black"/>
                </a:solidFill>
                <a:effectLst/>
                <a:uLnTx/>
                <a:uFillTx/>
                <a:latin typeface="Calibri"/>
                <a:ea typeface="+mn-ea"/>
                <a:cs typeface="+mn-cs"/>
              </a:rPr>
              <a:t>+</a:t>
            </a:r>
            <a:r>
              <a:rPr kumimoji="0" lang="el-GR" sz="2800" b="1" i="1" u="none" strike="noStrike" kern="1200" cap="none" spc="0" normalizeH="0" baseline="0" noProof="0" dirty="0">
                <a:ln>
                  <a:noFill/>
                </a:ln>
                <a:solidFill>
                  <a:prstClr val="black"/>
                </a:solidFill>
                <a:effectLst/>
                <a:uLnTx/>
                <a:uFillTx/>
                <a:latin typeface="Calibri"/>
                <a:ea typeface="+mn-ea"/>
                <a:cs typeface="+mn-cs"/>
              </a:rPr>
              <a:t>δ</a:t>
            </a: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0" cap="none" spc="0" normalizeH="0" baseline="0" noProof="0" dirty="0">
                <a:ln>
                  <a:noFill/>
                </a:ln>
                <a:solidFill>
                  <a:prstClr val="white"/>
                </a:solidFill>
                <a:effectLst/>
                <a:uLnTx/>
                <a:uFillTx/>
                <a:latin typeface="Calibri"/>
                <a:ea typeface="+mn-ea"/>
                <a:cs typeface="+mn-cs"/>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400" b="0" i="0" u="none" strike="noStrike" kern="1200" cap="none" spc="0" normalizeH="0" baseline="0" noProof="0" dirty="0">
                <a:ln>
                  <a:noFill/>
                </a:ln>
                <a:solidFill>
                  <a:srgbClr val="0000FF"/>
                </a:solidFill>
                <a:effectLst/>
                <a:uLnTx/>
                <a:uFillTx/>
                <a:latin typeface="Tahoma"/>
                <a:ea typeface="+mn-ea"/>
                <a:cs typeface="+mn-cs"/>
              </a:rPr>
              <a:t>Fast Bulk Bitwise AND and OR in DRAM</a:t>
            </a:r>
            <a:r>
              <a:rPr kumimoji="0" lang="en-US" sz="1400" b="0" i="0" u="none" strike="noStrike" kern="1200" cap="none" spc="0" normalizeH="0" baseline="0" noProof="0" dirty="0">
                <a:ln>
                  <a:noFill/>
                </a:ln>
                <a:solidFill>
                  <a:srgbClr val="000000"/>
                </a:solidFill>
                <a:effectLst/>
                <a:uLnTx/>
                <a:uFillTx/>
                <a:latin typeface="Tahoma"/>
                <a:ea typeface="+mn-ea"/>
                <a:cs typeface="+mn-cs"/>
              </a:rPr>
              <a:t>”, IEEE CAL 2015.</a:t>
            </a:r>
          </a:p>
        </p:txBody>
      </p:sp>
    </p:spTree>
    <p:extLst>
      <p:ext uri="{BB962C8B-B14F-4D97-AF65-F5344CB8AC3E}">
        <p14:creationId xmlns:p14="http://schemas.microsoft.com/office/powerpoint/2010/main" val="192234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In-DRAM Acceleration of Database Queries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21288"/>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5" name="Picture 4"/>
          <p:cNvPicPr>
            <a:picLocks noChangeAspect="1"/>
          </p:cNvPicPr>
          <p:nvPr/>
        </p:nvPicPr>
        <p:blipFill>
          <a:blip r:embed="rId2"/>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
        <p:nvSpPr>
          <p:cNvPr id="8" name="TextBox 7">
            <a:extLst>
              <a:ext uri="{FF2B5EF4-FFF2-40B4-BE49-F238E27FC236}">
                <a16:creationId xmlns:a16="http://schemas.microsoft.com/office/drawing/2014/main" id="{7876B7DB-EBDD-9B4B-9807-2B4EEC012BDE}"/>
              </a:ext>
            </a:extLst>
          </p:cNvPr>
          <p:cNvSpPr txBox="1"/>
          <p:nvPr/>
        </p:nvSpPr>
        <p:spPr>
          <a:xfrm>
            <a:off x="3327958" y="3158578"/>
            <a:ext cx="5646097"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&gt;4-12X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7394441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8" name="Rectangle 7">
            <a:extLst>
              <a:ext uri="{FF2B5EF4-FFF2-40B4-BE49-F238E27FC236}">
                <a16:creationId xmlns:a16="http://schemas.microsoft.com/office/drawing/2014/main" id="{94FFF0AC-581D-AF4A-867C-DE5B8FA734E1}"/>
              </a:ext>
            </a:extLst>
          </p:cNvPr>
          <p:cNvSpPr/>
          <p:nvPr/>
        </p:nvSpPr>
        <p:spPr>
          <a:xfrm>
            <a:off x="0" y="5068079"/>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559052536"/>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Ambit</a:t>
            </a:r>
          </a:p>
        </p:txBody>
      </p:sp>
      <p:sp>
        <p:nvSpPr>
          <p:cNvPr id="3" name="Content Placeholder 2"/>
          <p:cNvSpPr>
            <a:spLocks noGrp="1"/>
          </p:cNvSpPr>
          <p:nvPr>
            <p:ph idx="1"/>
          </p:nvPr>
        </p:nvSpPr>
        <p:spPr>
          <a:xfrm>
            <a:off x="228600" y="1144488"/>
            <a:ext cx="8610600" cy="4876800"/>
          </a:xfrm>
        </p:spPr>
        <p:txBody>
          <a:bodyPr/>
          <a:lstStyle/>
          <a:p>
            <a:r>
              <a:rPr lang="en-US" sz="1800" dirty="0"/>
              <a:t>Vivek Seshadri, </a:t>
            </a:r>
            <a:r>
              <a:rPr lang="en-US" sz="1800" dirty="0" err="1"/>
              <a:t>Donghyuk</a:t>
            </a:r>
            <a:r>
              <a:rPr lang="en-US" sz="1800" dirty="0"/>
              <a:t> Lee, Thomas Mullins, Hasan Hassan, </a:t>
            </a:r>
            <a:r>
              <a:rPr lang="en-US" sz="1800" dirty="0" err="1"/>
              <a:t>Amirali</a:t>
            </a:r>
            <a:r>
              <a:rPr lang="en-US" sz="1800" dirty="0"/>
              <a:t> </a:t>
            </a:r>
            <a:r>
              <a:rPr lang="en-US" sz="1800" dirty="0" err="1"/>
              <a:t>Boroumand</a:t>
            </a:r>
            <a:r>
              <a:rPr lang="en-US" sz="1800" dirty="0"/>
              <a:t>, </a:t>
            </a:r>
            <a:r>
              <a:rPr lang="en-US" sz="1800" dirty="0" err="1"/>
              <a:t>Jeremie</a:t>
            </a:r>
            <a:r>
              <a:rPr lang="en-US" sz="1800" dirty="0"/>
              <a:t> Kim, Michael A. </a:t>
            </a:r>
            <a:r>
              <a:rPr lang="en-US" sz="1800" dirty="0" err="1"/>
              <a:t>Kozuch</a:t>
            </a:r>
            <a:r>
              <a:rPr lang="en-US" sz="1800" dirty="0"/>
              <a:t>, Onur Mutlu, Phillip B. Gibbons, and Todd C. Mowry,</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"Ambit: In-Memory Accelerator for Bulk Bitwise Operations Using Commodity DRAM Technology"</a:t>
            </a:r>
            <a:br>
              <a:rPr lang="en-US" sz="1800" dirty="0">
                <a:solidFill>
                  <a:srgbClr val="0432FF"/>
                </a:solidFill>
              </a:rPr>
            </a:br>
            <a:r>
              <a:rPr lang="en-US" sz="1800" i="1" dirty="0"/>
              <a:t>Proceedings of the </a:t>
            </a:r>
            <a:r>
              <a:rPr lang="en-US" sz="1800" i="1" dirty="0">
                <a:hlinkClick r:id="rId3"/>
              </a:rPr>
              <a:t>50th International Symposium on Microarchitecture</a:t>
            </a:r>
            <a:r>
              <a:rPr lang="en-US" sz="1800" i="1" dirty="0"/>
              <a:t> (</a:t>
            </a:r>
            <a:r>
              <a:rPr lang="en-US" sz="1800" b="1" i="1" dirty="0"/>
              <a:t>MICRO</a:t>
            </a:r>
            <a:r>
              <a:rPr lang="en-US" sz="1800" i="1" dirty="0"/>
              <a:t>)</a:t>
            </a:r>
            <a:r>
              <a:rPr lang="en-US" sz="1800" dirty="0"/>
              <a:t>, Boston, MA, USA, October 2017.</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a:t>
            </a:r>
            <a:br>
              <a:rPr lang="en-US" sz="1800" dirty="0"/>
            </a:br>
            <a:br>
              <a:rPr lang="en-US" sz="1800" dirty="0"/>
            </a:br>
            <a:endParaRPr lang="en-US" sz="1800" dirty="0"/>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001095"/>
            <a:ext cx="9144000" cy="2092201"/>
          </a:xfrm>
          <a:prstGeom prst="rect">
            <a:avLst/>
          </a:prstGeom>
        </p:spPr>
      </p:pic>
    </p:spTree>
    <p:extLst>
      <p:ext uri="{BB962C8B-B14F-4D97-AF65-F5344CB8AC3E}">
        <p14:creationId xmlns:p14="http://schemas.microsoft.com/office/powerpoint/2010/main" val="3959233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In-DRAM Bulk Bitwise Execution</a:t>
            </a:r>
          </a:p>
        </p:txBody>
      </p:sp>
      <p:sp>
        <p:nvSpPr>
          <p:cNvPr id="3" name="Content Placeholder 2"/>
          <p:cNvSpPr>
            <a:spLocks noGrp="1"/>
          </p:cNvSpPr>
          <p:nvPr>
            <p:ph idx="1"/>
          </p:nvPr>
        </p:nvSpPr>
        <p:spPr>
          <a:xfrm>
            <a:off x="228600" y="1000472"/>
            <a:ext cx="8610600" cy="4876800"/>
          </a:xfrm>
        </p:spPr>
        <p:txBody>
          <a:bodyPr/>
          <a:lstStyle/>
          <a:p>
            <a:r>
              <a:rPr lang="en-US" dirty="0" err="1"/>
              <a:t>Vivek</a:t>
            </a:r>
            <a:r>
              <a:rPr lang="en-US" dirty="0"/>
              <a:t> Seshadri and Onur Mutlu,</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"In-DRAM Bulk Bitwise Execution Engine"</a:t>
            </a:r>
            <a:r>
              <a:rPr lang="en-US" dirty="0">
                <a:solidFill>
                  <a:srgbClr val="0432FF"/>
                </a:solidFill>
              </a:rPr>
              <a:t> </a:t>
            </a:r>
            <a:br>
              <a:rPr lang="en-US" dirty="0"/>
            </a:br>
            <a:r>
              <a:rPr lang="en-US" i="1" dirty="0"/>
              <a:t>Invited Book Chapter in Advances in Computers</a:t>
            </a:r>
            <a:r>
              <a:rPr lang="en-US" dirty="0"/>
              <a:t>, to appear in 2020. </a:t>
            </a:r>
            <a:br>
              <a:rPr lang="en-US" dirty="0"/>
            </a:br>
            <a:r>
              <a:rPr lang="en-US" dirty="0"/>
              <a:t>[</a:t>
            </a:r>
            <a:r>
              <a:rPr lang="en-US" dirty="0">
                <a:hlinkClick r:id="rId2"/>
              </a:rPr>
              <a:t>Preliminary arXiv version</a:t>
            </a:r>
            <a:r>
              <a:rPr lang="en-US" dirty="0"/>
              <a:t>]</a:t>
            </a:r>
          </a:p>
          <a:p>
            <a:pPr marL="0" indent="0">
              <a:buNone/>
            </a:pPr>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6AB84BF9-0E65-2149-BD37-BF6C5954758F}"/>
              </a:ext>
            </a:extLst>
          </p:cNvPr>
          <p:cNvPicPr>
            <a:picLocks noChangeAspect="1"/>
          </p:cNvPicPr>
          <p:nvPr/>
        </p:nvPicPr>
        <p:blipFill>
          <a:blip r:embed="rId3"/>
          <a:stretch>
            <a:fillRect/>
          </a:stretch>
        </p:blipFill>
        <p:spPr>
          <a:xfrm>
            <a:off x="527921" y="3799136"/>
            <a:ext cx="8011958" cy="2261319"/>
          </a:xfrm>
          <a:prstGeom prst="rect">
            <a:avLst/>
          </a:prstGeom>
        </p:spPr>
      </p:pic>
    </p:spTree>
    <p:extLst>
      <p:ext uri="{BB962C8B-B14F-4D97-AF65-F5344CB8AC3E}">
        <p14:creationId xmlns:p14="http://schemas.microsoft.com/office/powerpoint/2010/main" val="51754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5BFE0-AC75-EA4D-B294-B564E8EA58A2}"/>
              </a:ext>
            </a:extLst>
          </p:cNvPr>
          <p:cNvSpPr>
            <a:spLocks noGrp="1"/>
          </p:cNvSpPr>
          <p:nvPr>
            <p:ph type="title"/>
          </p:nvPr>
        </p:nvSpPr>
        <p:spPr/>
        <p:txBody>
          <a:bodyPr/>
          <a:lstStyle/>
          <a:p>
            <a:r>
              <a:rPr lang="en-US" dirty="0"/>
              <a:t>SIMDRAM Framework</a:t>
            </a:r>
          </a:p>
        </p:txBody>
      </p:sp>
      <p:sp>
        <p:nvSpPr>
          <p:cNvPr id="3" name="Content Placeholder 2">
            <a:extLst>
              <a:ext uri="{FF2B5EF4-FFF2-40B4-BE49-F238E27FC236}">
                <a16:creationId xmlns:a16="http://schemas.microsoft.com/office/drawing/2014/main" id="{38B4B9AD-DEF9-4C4F-9DC2-DABFA4D56025}"/>
              </a:ext>
            </a:extLst>
          </p:cNvPr>
          <p:cNvSpPr>
            <a:spLocks noGrp="1"/>
          </p:cNvSpPr>
          <p:nvPr>
            <p:ph idx="1"/>
          </p:nvPr>
        </p:nvSpPr>
        <p:spPr>
          <a:xfrm>
            <a:off x="228600" y="1052736"/>
            <a:ext cx="8610600" cy="4876800"/>
          </a:xfrm>
        </p:spPr>
        <p:txBody>
          <a:bodyPr/>
          <a:lstStyle/>
          <a:p>
            <a:r>
              <a:rPr lang="en-US" sz="1500" dirty="0" err="1"/>
              <a:t>Nastaran</a:t>
            </a:r>
            <a:r>
              <a:rPr lang="en-US" sz="1500" dirty="0"/>
              <a:t> </a:t>
            </a:r>
            <a:r>
              <a:rPr lang="en-US" sz="1500" dirty="0" err="1"/>
              <a:t>Hajinazar</a:t>
            </a:r>
            <a:r>
              <a:rPr lang="en-US" sz="1500" dirty="0"/>
              <a:t>, Geraldo F. Oliveira, Sven Gregorio, Joao </a:t>
            </a:r>
            <a:r>
              <a:rPr lang="en-US" sz="1500" dirty="0" err="1"/>
              <a:t>Dinis</a:t>
            </a:r>
            <a:r>
              <a:rPr lang="en-US" sz="1500" dirty="0"/>
              <a:t> Ferreira, Nika Mansouri </a:t>
            </a:r>
            <a:r>
              <a:rPr lang="en-US" sz="1500" dirty="0" err="1"/>
              <a:t>Ghiasi</a:t>
            </a:r>
            <a:r>
              <a:rPr lang="en-US" sz="1500" dirty="0"/>
              <a:t>, </a:t>
            </a:r>
            <a:r>
              <a:rPr lang="en-US" sz="1500" dirty="0" err="1"/>
              <a:t>Minesh</a:t>
            </a:r>
            <a:r>
              <a:rPr lang="en-US" sz="1500" dirty="0"/>
              <a:t> Patel, Mohammed </a:t>
            </a:r>
            <a:r>
              <a:rPr lang="en-US" sz="1500" dirty="0" err="1"/>
              <a:t>Alser</a:t>
            </a:r>
            <a:r>
              <a:rPr lang="en-US" sz="1500" dirty="0"/>
              <a:t>, </a:t>
            </a:r>
            <a:r>
              <a:rPr lang="en-US" sz="1500" dirty="0" err="1"/>
              <a:t>Saugata</a:t>
            </a:r>
            <a:r>
              <a:rPr lang="en-US" sz="1500" dirty="0"/>
              <a:t> Ghose, Juan Gomez-Luna,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"SIMDRAM: An End-to-End Framework for Bit-Serial SIMD Computing in DRAM"</a:t>
            </a:r>
            <a:br>
              <a:rPr lang="en-US" sz="1500" dirty="0">
                <a:solidFill>
                  <a:srgbClr val="0432FF"/>
                </a:solidFill>
              </a:rPr>
            </a:br>
            <a:r>
              <a:rPr lang="en-US" sz="1500" i="1" dirty="0"/>
              <a:t>Proceedings of the </a:t>
            </a:r>
            <a:r>
              <a:rPr lang="en-US" sz="1500" i="1" dirty="0">
                <a:hlinkClick r:id="rId3"/>
              </a:rPr>
              <a:t>26th International Conference on Architectural Support for Programming Languages and Operating Systems</a:t>
            </a:r>
            <a:r>
              <a:rPr lang="en-US" sz="1500" i="1" dirty="0"/>
              <a:t> (</a:t>
            </a:r>
            <a:r>
              <a:rPr lang="en-US" sz="1500" b="1" i="1" dirty="0"/>
              <a:t>ASPLOS</a:t>
            </a:r>
            <a:r>
              <a:rPr lang="en-US" sz="1500" i="1" dirty="0"/>
              <a:t>)</a:t>
            </a:r>
            <a:r>
              <a:rPr lang="en-US" sz="1500" dirty="0"/>
              <a:t>, Virtual, March-April 2021.</a:t>
            </a:r>
            <a:br>
              <a:rPr lang="en-US" sz="1500" dirty="0"/>
            </a:br>
            <a:r>
              <a:rPr lang="en-US" sz="1500" dirty="0"/>
              <a:t>[</a:t>
            </a:r>
            <a:r>
              <a:rPr lang="en-US" sz="1500" dirty="0">
                <a:hlinkClick r:id="rId4"/>
              </a:rPr>
              <a:t>2-page Extended Abstract</a:t>
            </a:r>
            <a:r>
              <a:rPr lang="en-US" sz="1500" dirty="0"/>
              <a:t>]</a:t>
            </a:r>
            <a:br>
              <a:rPr lang="en-US" sz="1500" dirty="0"/>
            </a:br>
            <a:r>
              <a:rPr lang="en-US" sz="1500" dirty="0"/>
              <a:t>[</a:t>
            </a:r>
            <a:r>
              <a:rPr lang="en-US" sz="1500" dirty="0">
                <a:hlinkClick r:id="rId5"/>
              </a:rPr>
              <a:t>Short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Slides (pptx)</a:t>
            </a:r>
            <a:r>
              <a:rPr lang="en-US" sz="1500" dirty="0"/>
              <a:t> </a:t>
            </a:r>
            <a:r>
              <a:rPr lang="en-US" sz="1500" dirty="0">
                <a:hlinkClick r:id="rId8"/>
              </a:rPr>
              <a:t>(pdf)</a:t>
            </a:r>
            <a:r>
              <a:rPr lang="en-US" sz="1500" dirty="0"/>
              <a:t>]</a:t>
            </a:r>
            <a:br>
              <a:rPr lang="en-US" sz="1500" dirty="0"/>
            </a:br>
            <a:r>
              <a:rPr lang="en-US" sz="1500" dirty="0"/>
              <a:t>[</a:t>
            </a:r>
            <a:r>
              <a:rPr lang="en-US" sz="1500" dirty="0">
                <a:hlinkClick r:id="rId9"/>
              </a:rPr>
              <a:t>Short Talk Video</a:t>
            </a:r>
            <a:r>
              <a:rPr lang="en-US" sz="1500" dirty="0"/>
              <a:t> (5 mins)]</a:t>
            </a:r>
            <a:br>
              <a:rPr lang="en-US" sz="1500" dirty="0"/>
            </a:br>
            <a:r>
              <a:rPr lang="en-US" sz="1500" dirty="0"/>
              <a:t>[</a:t>
            </a:r>
            <a:r>
              <a:rPr lang="en-US" sz="1500" dirty="0">
                <a:hlinkClick r:id="rId10"/>
              </a:rPr>
              <a:t>Full Talk Video</a:t>
            </a:r>
            <a:r>
              <a:rPr lang="en-US" sz="1500" dirty="0"/>
              <a:t> (27 mins)]</a:t>
            </a:r>
          </a:p>
          <a:p>
            <a:pPr marL="0" indent="0">
              <a:buNone/>
            </a:pPr>
            <a:br>
              <a:rPr lang="en-US" sz="1700" dirty="0"/>
            </a:br>
            <a:endParaRPr lang="en-US" sz="1700" dirty="0"/>
          </a:p>
        </p:txBody>
      </p:sp>
      <p:sp>
        <p:nvSpPr>
          <p:cNvPr id="4" name="Slide Number Placeholder 3">
            <a:extLst>
              <a:ext uri="{FF2B5EF4-FFF2-40B4-BE49-F238E27FC236}">
                <a16:creationId xmlns:a16="http://schemas.microsoft.com/office/drawing/2014/main" id="{01A2CC07-ABC8-6047-856D-10E0B6E8E52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F2D6C2E-4B30-5D40-A601-57FD66ECFD90}"/>
              </a:ext>
            </a:extLst>
          </p:cNvPr>
          <p:cNvPicPr>
            <a:picLocks noChangeAspect="1"/>
          </p:cNvPicPr>
          <p:nvPr/>
        </p:nvPicPr>
        <p:blipFill>
          <a:blip r:embed="rId11"/>
          <a:stretch>
            <a:fillRect/>
          </a:stretch>
        </p:blipFill>
        <p:spPr>
          <a:xfrm>
            <a:off x="304800" y="3934392"/>
            <a:ext cx="8218695" cy="2152195"/>
          </a:xfrm>
          <a:prstGeom prst="rect">
            <a:avLst/>
          </a:prstGeom>
        </p:spPr>
      </p:pic>
    </p:spTree>
    <p:extLst>
      <p:ext uri="{BB962C8B-B14F-4D97-AF65-F5344CB8AC3E}">
        <p14:creationId xmlns:p14="http://schemas.microsoft.com/office/powerpoint/2010/main" val="1137957281"/>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dirty="0"/>
              <a:t>In-DRAM Physical Unclonable Functions</a:t>
            </a:r>
          </a:p>
        </p:txBody>
      </p:sp>
      <p:sp>
        <p:nvSpPr>
          <p:cNvPr id="3" name="Content Placeholder 2"/>
          <p:cNvSpPr>
            <a:spLocks noGrp="1"/>
          </p:cNvSpPr>
          <p:nvPr>
            <p:ph idx="1"/>
          </p:nvPr>
        </p:nvSpPr>
        <p:spPr>
          <a:xfrm>
            <a:off x="228600" y="1043589"/>
            <a:ext cx="8915400" cy="5193723"/>
          </a:xfrm>
        </p:spPr>
        <p:txBody>
          <a:bodyPr/>
          <a:lstStyle/>
          <a:p>
            <a:r>
              <a:rPr lang="en-US" sz="1800" dirty="0" err="1"/>
              <a:t>Jeremie</a:t>
            </a:r>
            <a:r>
              <a:rPr lang="en-US" sz="1800" dirty="0"/>
              <a:t> S. Kim, </a:t>
            </a:r>
            <a:r>
              <a:rPr lang="en-US" sz="1800" dirty="0" err="1"/>
              <a:t>Minesh</a:t>
            </a:r>
            <a:r>
              <a:rPr lang="en-US" sz="1800" dirty="0"/>
              <a:t> Patel, Hasan Hassan,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"The DRAM Latency PUF: Quickly Evaluating Physical Unclonable Functions by Exploiting the Latency-Reliability Tradeoff in Modern DRAM Devices"</a:t>
            </a:r>
            <a:br>
              <a:rPr lang="en-US" sz="1800" dirty="0">
                <a:solidFill>
                  <a:srgbClr val="0432FF"/>
                </a:solidFill>
              </a:rPr>
            </a:br>
            <a:r>
              <a:rPr lang="en-US" sz="1800" i="1" dirty="0"/>
              <a:t>Proceedings of the </a:t>
            </a:r>
            <a:r>
              <a:rPr lang="en-US" sz="1800" i="1" dirty="0">
                <a:hlinkClick r:id="rId3"/>
              </a:rPr>
              <a:t>24th International Symposium on High-Performance Computer Architecture</a:t>
            </a:r>
            <a:r>
              <a:rPr lang="en-US" sz="1800" i="1" dirty="0"/>
              <a:t> (</a:t>
            </a:r>
            <a:r>
              <a:rPr lang="en-US" sz="1800" b="1" i="1" dirty="0"/>
              <a:t>HPCA</a:t>
            </a:r>
            <a:r>
              <a:rPr lang="en-US" sz="1800" i="1" dirty="0"/>
              <a:t>)</a:t>
            </a:r>
            <a:r>
              <a:rPr lang="en-US" sz="1800" dirty="0"/>
              <a:t>, Vienna, Austria, February 2018.</a:t>
            </a:r>
            <a:br>
              <a:rPr lang="en-US" sz="1800" dirty="0"/>
            </a:br>
            <a:r>
              <a:rPr lang="en-US" sz="1800" dirty="0"/>
              <a:t>[</a:t>
            </a:r>
            <a:r>
              <a:rPr lang="en-US" sz="1800" dirty="0">
                <a:hlinkClick r:id="rId4"/>
              </a:rPr>
              <a:t>Lightning Talk Video</a:t>
            </a:r>
            <a:r>
              <a:rPr lang="en-US" sz="1800" dirty="0"/>
              <a:t>]</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Lightning Session Slides (pptx)</a:t>
            </a:r>
            <a:r>
              <a:rPr lang="en-US" sz="1800" dirty="0"/>
              <a:t> </a:t>
            </a:r>
            <a:r>
              <a:rPr lang="en-US" sz="1800" dirty="0">
                <a:hlinkClick r:id="rId8"/>
              </a:rPr>
              <a:t>(pdf)</a:t>
            </a:r>
            <a:r>
              <a:rPr lang="en-US" sz="1800" dirty="0"/>
              <a:t>]</a:t>
            </a:r>
            <a:br>
              <a:rPr lang="en-US" sz="1800" dirty="0"/>
            </a:br>
            <a:r>
              <a:rPr lang="en-US" sz="1800" dirty="0"/>
              <a:t>[</a:t>
            </a:r>
            <a:r>
              <a:rPr lang="en-US" sz="1800" dirty="0">
                <a:hlinkClick r:id="rId9"/>
              </a:rPr>
              <a:t>Full Talk Lecture Video</a:t>
            </a:r>
            <a:r>
              <a:rPr lang="en-US" sz="1800" dirty="0"/>
              <a:t> (28 minutes)]</a:t>
            </a:r>
          </a:p>
          <a:p>
            <a:pPr marL="0" indent="0">
              <a:buNone/>
            </a:pP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224367"/>
            <a:ext cx="9144000" cy="1724913"/>
          </a:xfrm>
          <a:prstGeom prst="rect">
            <a:avLst/>
          </a:prstGeom>
        </p:spPr>
      </p:pic>
    </p:spTree>
    <p:extLst>
      <p:ext uri="{BB962C8B-B14F-4D97-AF65-F5344CB8AC3E}">
        <p14:creationId xmlns:p14="http://schemas.microsoft.com/office/powerpoint/2010/main" val="1190602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95928" cy="884238"/>
          </a:xfrm>
        </p:spPr>
        <p:txBody>
          <a:bodyPr/>
          <a:lstStyle/>
          <a:p>
            <a:r>
              <a:rPr lang="en-US" sz="3900" dirty="0"/>
              <a:t>In-DRAM True Random Number Generation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652239"/>
            <a:ext cx="8915400" cy="5153025"/>
          </a:xfrm>
        </p:spPr>
        <p:txBody>
          <a:bodyPr/>
          <a:lstStyle/>
          <a:p>
            <a:endParaRPr lang="en-US" sz="1800" dirty="0"/>
          </a:p>
          <a:p>
            <a:r>
              <a:rPr lang="en-US" sz="1800" dirty="0" err="1"/>
              <a:t>Jeremie</a:t>
            </a:r>
            <a:r>
              <a:rPr lang="en-US" sz="1800" dirty="0"/>
              <a:t> S. Kim, </a:t>
            </a:r>
            <a:r>
              <a:rPr lang="en-US" sz="1800" dirty="0" err="1"/>
              <a:t>Minesh</a:t>
            </a:r>
            <a:r>
              <a:rPr lang="en-US" sz="1800" dirty="0"/>
              <a:t> Patel, Hasan Hassan, Lois </a:t>
            </a:r>
            <a:r>
              <a:rPr lang="en-US" sz="1800" dirty="0" err="1"/>
              <a:t>Orosa</a:t>
            </a:r>
            <a:r>
              <a:rPr lang="en-US" sz="1800" dirty="0"/>
              <a:t>,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"D-RaNGe: Using Commodity DRAM Devices to Generate True Random Numbers with Low Latency and High Throughput"</a:t>
            </a:r>
            <a:br>
              <a:rPr lang="en-US" sz="1800" dirty="0">
                <a:solidFill>
                  <a:srgbClr val="0432FF"/>
                </a:solidFill>
              </a:rPr>
            </a:br>
            <a:r>
              <a:rPr lang="en-US" sz="1800" i="1" dirty="0"/>
              <a:t>Proceedings of the </a:t>
            </a:r>
            <a:r>
              <a:rPr lang="en-US" sz="1800" i="1" dirty="0">
                <a:hlinkClick r:id="rId3"/>
              </a:rPr>
              <a:t>25th International Symposium on High-Performance Computer Architecture</a:t>
            </a:r>
            <a:r>
              <a:rPr lang="en-US" sz="1800" i="1" dirty="0"/>
              <a:t> (</a:t>
            </a:r>
            <a:r>
              <a:rPr lang="en-US" sz="1800" b="1" i="1" dirty="0"/>
              <a:t>HPCA</a:t>
            </a:r>
            <a:r>
              <a:rPr lang="en-US" sz="1800" i="1" dirty="0"/>
              <a:t>)</a:t>
            </a:r>
            <a:r>
              <a:rPr lang="en-US" sz="1800" dirty="0"/>
              <a:t>, Washington, DC, USA, February 2019.</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Full Talk Video</a:t>
            </a:r>
            <a:r>
              <a:rPr lang="en-US" sz="1800" dirty="0"/>
              <a:t> (21 minutes)]</a:t>
            </a:r>
            <a:br>
              <a:rPr lang="en-US" sz="1800" dirty="0"/>
            </a:br>
            <a:r>
              <a:rPr lang="en-US" sz="1800" dirty="0"/>
              <a:t>[</a:t>
            </a:r>
            <a:r>
              <a:rPr lang="en-US" sz="1800" dirty="0">
                <a:hlinkClick r:id="rId7"/>
              </a:rPr>
              <a:t>Full Talk Lecture Video</a:t>
            </a:r>
            <a:r>
              <a:rPr lang="en-US" sz="1800" dirty="0"/>
              <a:t> (27 minutes)]</a:t>
            </a:r>
            <a:br>
              <a:rPr lang="en-US" sz="1800" dirty="0"/>
            </a:br>
            <a:r>
              <a:rPr lang="en-US" sz="1800" b="1" i="1" dirty="0">
                <a:solidFill>
                  <a:srgbClr val="FF0000"/>
                </a:solidFill>
              </a:rPr>
              <a:t>Top Picks Honorable Mention by IEEE Micro.</a:t>
            </a:r>
            <a:endParaRPr lang="en-US" sz="1800" dirty="0">
              <a:solidFill>
                <a:srgbClr val="FF0000"/>
              </a:solidFill>
            </a:endParaRPr>
          </a:p>
          <a:p>
            <a:pPr marL="0" indent="0">
              <a:buNone/>
            </a:pPr>
            <a:br>
              <a:rPr lang="en-US" sz="1800" dirty="0"/>
            </a:br>
            <a:endParaRPr lang="en-US" sz="1800" dirty="0"/>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3984812"/>
            <a:ext cx="9144000" cy="2180492"/>
          </a:xfrm>
          <a:prstGeom prst="rect">
            <a:avLst/>
          </a:prstGeom>
        </p:spPr>
      </p:pic>
    </p:spTree>
    <p:extLst>
      <p:ext uri="{BB962C8B-B14F-4D97-AF65-F5344CB8AC3E}">
        <p14:creationId xmlns:p14="http://schemas.microsoft.com/office/powerpoint/2010/main" val="3904199466"/>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t>1. Processing using Memory</a:t>
            </a:r>
          </a:p>
          <a:p>
            <a:pPr algn="l"/>
            <a:r>
              <a:rPr lang="en-US" sz="3600" dirty="0">
                <a:solidFill>
                  <a:srgbClr val="0432FF"/>
                </a:solidFill>
              </a:rPr>
              <a:t>2. Processing near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07091077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Another Example: In-Memory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내용 개체 틀 2"/>
          <p:cNvSpPr txBox="1">
            <a:spLocks/>
          </p:cNvSpPr>
          <p:nvPr/>
        </p:nvSpPr>
        <p:spPr bwMode="auto">
          <a:xfrm>
            <a:off x="228600" y="1124744"/>
            <a:ext cx="86106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Large graphs are everywhere (circa 2015)</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charset="0"/>
              <a:buNone/>
              <a:tabLst/>
              <a:defRPr/>
            </a:pPr>
            <a:endParaRPr kumimoji="0" lang="en-US" altLang="ko-KR" sz="20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Scalable large-scale graph processing is challenging</a:t>
            </a:r>
            <a:endParaRPr kumimoji="0" lang="ko-KR" altLang="en-US" sz="2400" b="0" i="0" u="none" strike="noStrike" kern="1200" cap="none" spc="0" normalizeH="0" baseline="0" noProof="0" dirty="0">
              <a:ln>
                <a:noFill/>
              </a:ln>
              <a:solidFill>
                <a:srgbClr val="000000"/>
              </a:solidFill>
              <a:effectLst/>
              <a:uLnTx/>
              <a:uFillTx/>
              <a:latin typeface="Tahoma"/>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36 Million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1.4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300 Million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Twitter Users</a:t>
              </a:r>
            </a:p>
          </p:txBody>
        </p:sp>
        <p:pic>
          <p:nvPicPr>
            <p:cNvPr id="10" name="Picture 2" descr="http://www.bioteams.com/images/wikipedia_as_a.jpg"/>
            <p:cNvPicPr>
              <a:picLocks noChangeAspect="1" noChangeArrowheads="1"/>
            </p:cNvPicPr>
            <p:nvPr/>
          </p:nvPicPr>
          <p:blipFill>
            <a:blip r:embed="rId2" cstate="print"/>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print"/>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04" t="20452" r="24614" b="18303"/>
            <a:stretch/>
          </p:blipFill>
          <p:spPr bwMode="auto">
            <a:xfrm>
              <a:off x="5311851" y="2226563"/>
              <a:ext cx="844326" cy="71101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174" y="2193963"/>
              <a:ext cx="776210" cy="77621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Instagram Photos</a:t>
              </a:r>
            </a:p>
          </p:txBody>
        </p:sp>
      </p:grpSp>
      <p:graphicFrame>
        <p:nvGraphicFramePr>
          <p:cNvPr id="15" name="내용 개체 틀 5"/>
          <p:cNvGraphicFramePr>
            <a:graphicFrameLocks/>
          </p:cNvGraphicFramePr>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37643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weight *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v.rank</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v</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&amp;w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1. Frequent random memory accesses</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2. Little amount of computation</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w.next_rank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w.edges</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1069132760"/>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3068960"/>
            <a:ext cx="5040560" cy="3619122"/>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Other “True 3D”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under development</a:t>
            </a:r>
          </a:p>
        </p:txBody>
      </p:sp>
    </p:spTree>
    <p:extLst>
      <p:ext uri="{BB962C8B-B14F-4D97-AF65-F5344CB8AC3E}">
        <p14:creationId xmlns:p14="http://schemas.microsoft.com/office/powerpoint/2010/main" val="1789793279"/>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Interconnected set of 3D-stacked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memory+logic</a:t>
            </a:r>
            <a:r>
              <a:rPr kumimoji="0" lang="en-US" sz="1800" b="0" i="0" u="none" strike="noStrike" kern="1200" cap="none" spc="0" normalizeH="0" baseline="0" noProof="0" dirty="0">
                <a:ln>
                  <a:noFill/>
                </a:ln>
                <a:solidFill>
                  <a:srgbClr val="0000FF"/>
                </a:solidFill>
                <a:effectLst/>
                <a:uLnTx/>
                <a:uFillTx/>
                <a:latin typeface="Tahoma"/>
                <a:ea typeface="+mn-ea"/>
                <a:cs typeface="+mn-cs"/>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164232684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7028-3550-1A47-8DEF-8CD52A97E910}"/>
              </a:ext>
            </a:extLst>
          </p:cNvPr>
          <p:cNvSpPr>
            <a:spLocks noGrp="1"/>
          </p:cNvSpPr>
          <p:nvPr>
            <p:ph type="title"/>
          </p:nvPr>
        </p:nvSpPr>
        <p:spPr>
          <a:xfrm>
            <a:off x="228600" y="152400"/>
            <a:ext cx="8915400" cy="1066800"/>
          </a:xfrm>
        </p:spPr>
        <p:txBody>
          <a:bodyPr/>
          <a:lstStyle/>
          <a:p>
            <a:r>
              <a:rPr lang="en-US" dirty="0"/>
              <a:t>Accelerating Genome Analysis </a:t>
            </a:r>
            <a:r>
              <a:rPr lang="en-US" sz="2200" b="1" dirty="0">
                <a:solidFill>
                  <a:srgbClr val="006633"/>
                </a:solidFill>
              </a:rPr>
              <a:t>[IEEE MICRO 2020]</a:t>
            </a:r>
            <a:endParaRPr lang="en-US" sz="2200" dirty="0"/>
          </a:p>
        </p:txBody>
      </p:sp>
      <p:sp>
        <p:nvSpPr>
          <p:cNvPr id="3" name="Content Placeholder 2">
            <a:extLst>
              <a:ext uri="{FF2B5EF4-FFF2-40B4-BE49-F238E27FC236}">
                <a16:creationId xmlns:a16="http://schemas.microsoft.com/office/drawing/2014/main" id="{C2BB4C24-D75A-264A-8138-057AC52036A9}"/>
              </a:ext>
            </a:extLst>
          </p:cNvPr>
          <p:cNvSpPr>
            <a:spLocks noGrp="1"/>
          </p:cNvSpPr>
          <p:nvPr>
            <p:ph idx="1"/>
          </p:nvPr>
        </p:nvSpPr>
        <p:spPr>
          <a:xfrm>
            <a:off x="228600" y="980728"/>
            <a:ext cx="8807896" cy="5267672"/>
          </a:xfrm>
        </p:spPr>
        <p:txBody>
          <a:bodyPr/>
          <a:lstStyle/>
          <a:p>
            <a:r>
              <a:rPr lang="en-US" sz="1700" dirty="0"/>
              <a:t>Mohammed Alser, </a:t>
            </a:r>
            <a:r>
              <a:rPr lang="en-US" sz="1700" dirty="0" err="1"/>
              <a:t>Zulal</a:t>
            </a:r>
            <a:r>
              <a:rPr lang="en-US" sz="1700" dirty="0"/>
              <a:t> </a:t>
            </a:r>
            <a:r>
              <a:rPr lang="en-US" sz="1700" dirty="0" err="1"/>
              <a:t>Bingol</a:t>
            </a:r>
            <a:r>
              <a:rPr lang="en-US" sz="1700" dirty="0"/>
              <a:t>, Damla Senol Cali, </a:t>
            </a:r>
            <a:r>
              <a:rPr lang="en-US" sz="1700" dirty="0" err="1"/>
              <a:t>Jeremie</a:t>
            </a:r>
            <a:r>
              <a:rPr lang="en-US" sz="1700" dirty="0"/>
              <a:t> Kim, Saugata Ghose, Can Alkan, and Onur Mutlu,</a:t>
            </a:r>
            <a:br>
              <a:rPr lang="en-US" sz="1700" dirty="0"/>
            </a:br>
            <a:r>
              <a:rPr lang="en-US" sz="1700" b="1" dirty="0">
                <a:solidFill>
                  <a:srgbClr val="0432FF"/>
                </a:solidFill>
                <a:hlinkClick r:id="rId2">
                  <a:extLst>
                    <a:ext uri="{A12FA001-AC4F-418D-AE19-62706E023703}">
                      <ahyp:hlinkClr xmlns:ahyp="http://schemas.microsoft.com/office/drawing/2018/hyperlinkcolor" val="tx"/>
                    </a:ext>
                  </a:extLst>
                </a:hlinkClick>
              </a:rPr>
              <a:t>"Accelerating Genome Analysis: A Primer on an Ongoing Journey"</a:t>
            </a:r>
            <a:br>
              <a:rPr lang="en-US" sz="1700" dirty="0"/>
            </a:br>
            <a:r>
              <a:rPr lang="en-US" sz="1700" i="1" dirty="0">
                <a:hlinkClick r:id="rId3"/>
              </a:rPr>
              <a:t>IEEE Micro</a:t>
            </a:r>
            <a:r>
              <a:rPr lang="en-US" sz="1700" i="1" dirty="0"/>
              <a:t> (</a:t>
            </a:r>
            <a:r>
              <a:rPr lang="en-US" sz="1700" b="1" i="1" dirty="0"/>
              <a:t>IEEE MICRO</a:t>
            </a:r>
            <a:r>
              <a:rPr lang="en-US" sz="1700" i="1" dirty="0"/>
              <a:t>)</a:t>
            </a:r>
            <a:r>
              <a:rPr lang="en-US" sz="1700" dirty="0"/>
              <a:t>, Vol. 40, No. 5, pages 65-75, September/October 2020.</a:t>
            </a:r>
            <a:br>
              <a:rPr lang="en-US" sz="1700" dirty="0"/>
            </a:br>
            <a:r>
              <a:rPr lang="en-US" sz="1700" dirty="0"/>
              <a:t>[</a:t>
            </a:r>
            <a:r>
              <a:rPr lang="en-US" sz="1700" dirty="0">
                <a:hlinkClick r:id="rId4"/>
              </a:rPr>
              <a:t>Slides (pptx)</a:t>
            </a:r>
            <a:r>
              <a:rPr lang="en-US" sz="1700" dirty="0">
                <a:hlinkClick r:id="rId5"/>
              </a:rPr>
              <a:t>(pdf)</a:t>
            </a:r>
            <a:r>
              <a:rPr lang="en-US" sz="1700" dirty="0"/>
              <a:t>]</a:t>
            </a:r>
            <a:br>
              <a:rPr lang="en-US" sz="1700" dirty="0"/>
            </a:br>
            <a:r>
              <a:rPr lang="en-US" sz="1700" dirty="0"/>
              <a:t>[</a:t>
            </a:r>
            <a:r>
              <a:rPr lang="en-US" sz="1700" dirty="0">
                <a:hlinkClick r:id="rId6"/>
              </a:rPr>
              <a:t>Talk Video (1 hour 2 minutes)</a:t>
            </a:r>
            <a:r>
              <a:rPr lang="en-US" sz="1700" dirty="0"/>
              <a:t>]</a:t>
            </a:r>
          </a:p>
        </p:txBody>
      </p:sp>
      <p:sp>
        <p:nvSpPr>
          <p:cNvPr id="4" name="Slide Number Placeholder 3">
            <a:extLst>
              <a:ext uri="{FF2B5EF4-FFF2-40B4-BE49-F238E27FC236}">
                <a16:creationId xmlns:a16="http://schemas.microsoft.com/office/drawing/2014/main" id="{FA6A5F09-0277-D841-A893-DD691A622554}"/>
              </a:ext>
            </a:extLst>
          </p:cNvPr>
          <p:cNvSpPr>
            <a:spLocks noGrp="1"/>
          </p:cNvSpPr>
          <p:nvPr>
            <p:ph type="sldNum" sz="quarter" idx="11"/>
          </p:nvPr>
        </p:nvSpPr>
        <p:spPr/>
        <p:txBody>
          <a:bodyPr/>
          <a:lstStyle/>
          <a:p>
            <a:fld id="{323594FA-E141-4234-AE05-360401972BE7}" type="slidenum">
              <a:rPr lang="en-US" altLang="en-US" smtClean="0"/>
              <a:pPr/>
              <a:t>12</a:t>
            </a:fld>
            <a:endParaRPr lang="en-US" altLang="en-US"/>
          </a:p>
        </p:txBody>
      </p:sp>
      <p:pic>
        <p:nvPicPr>
          <p:cNvPr id="5" name="Picture 4">
            <a:extLst>
              <a:ext uri="{FF2B5EF4-FFF2-40B4-BE49-F238E27FC236}">
                <a16:creationId xmlns:a16="http://schemas.microsoft.com/office/drawing/2014/main" id="{A2D8D8F9-787B-E34E-89E5-814530164E49}"/>
              </a:ext>
            </a:extLst>
          </p:cNvPr>
          <p:cNvPicPr>
            <a:picLocks noChangeAspect="1"/>
          </p:cNvPicPr>
          <p:nvPr/>
        </p:nvPicPr>
        <p:blipFill>
          <a:blip r:embed="rId7"/>
          <a:stretch>
            <a:fillRect/>
          </a:stretch>
        </p:blipFill>
        <p:spPr>
          <a:xfrm>
            <a:off x="1489298" y="2979738"/>
            <a:ext cx="6286500" cy="3721100"/>
          </a:xfrm>
          <a:prstGeom prst="rect">
            <a:avLst/>
          </a:prstGeom>
        </p:spPr>
      </p:pic>
    </p:spTree>
    <p:extLst>
      <p:ext uri="{BB962C8B-B14F-4D97-AF65-F5344CB8AC3E}">
        <p14:creationId xmlns:p14="http://schemas.microsoft.com/office/powerpoint/2010/main" val="4028241506"/>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Communications via</a:t>
            </a:r>
            <a:b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Remote Function Calls</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809297844"/>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Prefetching</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068872983"/>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HMC-MC</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102.4GB/s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rgbClr val="FF0000"/>
                </a:solidFill>
                <a:effectLst/>
                <a:uLnTx/>
                <a:uFillTx/>
                <a:latin typeface="Tahoma"/>
                <a:ea typeface="+mn-ea"/>
                <a:cs typeface="+mn-cs"/>
              </a:rPr>
              <a:t>8TB/s</a:t>
            </a:r>
            <a:endParaRPr kumimoji="0" lang="ko-KR" altLang="en-US" sz="20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DDR3-OoO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Tesseract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32 Tesseract Cores</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30123953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&gt;13X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7" name="TextBox 6"/>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 five graph processing algorithms</a:t>
            </a:r>
          </a:p>
        </p:txBody>
      </p:sp>
    </p:spTree>
    <p:extLst>
      <p:ext uri="{BB962C8B-B14F-4D97-AF65-F5344CB8AC3E}">
        <p14:creationId xmlns:p14="http://schemas.microsoft.com/office/powerpoint/2010/main" val="353952706"/>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6" name="내용 개체 틀 5"/>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aphicFrame>
        <p:nvGraphicFramePr>
          <p:cNvPr id="11" name="내용 개체 틀 5"/>
          <p:cNvGraphicFramePr>
            <a:graphicFrameLocks/>
          </p:cNvGraphicFramePr>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42571867"/>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 8X Energy 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6" name="TextBox 5"/>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450396750"/>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610600" cy="4876800"/>
          </a:xfrm>
        </p:spPr>
        <p:txBody>
          <a:bodyPr/>
          <a:lstStyle/>
          <a:p>
            <a:r>
              <a:rPr lang="en-US" dirty="0" err="1"/>
              <a:t>Junwhan</a:t>
            </a:r>
            <a:r>
              <a:rPr lang="en-US" dirty="0"/>
              <a:t> </a:t>
            </a:r>
            <a:r>
              <a:rPr lang="en-US" dirty="0" err="1"/>
              <a:t>Ahn</a:t>
            </a:r>
            <a:r>
              <a:rPr lang="en-US" dirty="0"/>
              <a:t>, </a:t>
            </a:r>
            <a:r>
              <a:rPr lang="en-US" dirty="0" err="1"/>
              <a:t>Sungpack</a:t>
            </a:r>
            <a:r>
              <a:rPr lang="en-US" dirty="0"/>
              <a:t> Hong,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"A Scalable Processing-in-Memory Accelerator for Parallel Graph Processing"</a:t>
            </a:r>
            <a:br>
              <a:rPr lang="en-US" dirty="0">
                <a:solidFill>
                  <a:srgbClr val="0432FF"/>
                </a:solidFill>
              </a:rPr>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6"/>
          <a:stretch>
            <a:fillRect/>
          </a:stretch>
        </p:blipFill>
        <p:spPr>
          <a:xfrm>
            <a:off x="0" y="4725144"/>
            <a:ext cx="9144000" cy="1492548"/>
          </a:xfrm>
          <a:prstGeom prst="rect">
            <a:avLst/>
          </a:prstGeom>
        </p:spPr>
      </p:pic>
    </p:spTree>
    <p:extLst>
      <p:ext uri="{BB962C8B-B14F-4D97-AF65-F5344CB8AC3E}">
        <p14:creationId xmlns:p14="http://schemas.microsoft.com/office/powerpoint/2010/main" val="3481270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65865299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Tree>
    <p:extLst>
      <p:ext uri="{BB962C8B-B14F-4D97-AF65-F5344CB8AC3E}">
        <p14:creationId xmlns:p14="http://schemas.microsoft.com/office/powerpoint/2010/main" val="127726386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3700" dirty="0"/>
              <a:t>Popular Consumer Workloads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770971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err="1"/>
              <a:t>GenASM</a:t>
            </a:r>
            <a:r>
              <a:rPr lang="en-US" dirty="0"/>
              <a:t> Framework </a:t>
            </a:r>
            <a:r>
              <a:rPr lang="en-US" sz="3000" b="1" dirty="0"/>
              <a:t>[MICRO 2020]</a:t>
            </a:r>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500" dirty="0"/>
              <a:t>Damla Senol Cali, Gurpreet S. Kalsi, </a:t>
            </a:r>
            <a:r>
              <a:rPr lang="en-US" sz="1500" dirty="0" err="1"/>
              <a:t>Zulal</a:t>
            </a:r>
            <a:r>
              <a:rPr lang="en-US" sz="1500" dirty="0"/>
              <a:t> </a:t>
            </a:r>
            <a:r>
              <a:rPr lang="en-US" sz="1500" dirty="0" err="1"/>
              <a:t>Bingol</a:t>
            </a:r>
            <a:r>
              <a:rPr lang="en-US" sz="1500" dirty="0"/>
              <a:t>, Can </a:t>
            </a:r>
            <a:r>
              <a:rPr lang="en-US" sz="1500" dirty="0" err="1"/>
              <a:t>Firtina</a:t>
            </a:r>
            <a:r>
              <a:rPr lang="en-US" sz="1500" dirty="0"/>
              <a:t>, Lavanya Subramanian, </a:t>
            </a:r>
            <a:r>
              <a:rPr lang="en-US" sz="1500" dirty="0" err="1"/>
              <a:t>Jeremie</a:t>
            </a:r>
            <a:r>
              <a:rPr lang="en-US" sz="1500" dirty="0"/>
              <a:t> S. Kim, </a:t>
            </a:r>
            <a:r>
              <a:rPr lang="en-US" sz="1500" dirty="0" err="1"/>
              <a:t>Rachata</a:t>
            </a:r>
            <a:r>
              <a:rPr lang="en-US" sz="1500" dirty="0"/>
              <a:t> Ausavarungnirun, Mohammed Alser, Juan Gomez-Luna, Amirali Boroumand, Anant Nori, Allison </a:t>
            </a:r>
            <a:r>
              <a:rPr lang="en-US" sz="1500" dirty="0" err="1"/>
              <a:t>Scibisz</a:t>
            </a:r>
            <a:r>
              <a:rPr lang="en-US" sz="1500" dirty="0"/>
              <a:t>, Sreenivas Subramoney, Can Alkan, Saugata Ghose,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"GenASM: A High-Performance, Low-Power Approximate String Matching Acceleration Framework for Genome Sequence Analysis"</a:t>
            </a:r>
            <a:br>
              <a:rPr lang="en-US" sz="1500" dirty="0">
                <a:solidFill>
                  <a:srgbClr val="0432FF"/>
                </a:solidFill>
              </a:rPr>
            </a:br>
            <a:r>
              <a:rPr lang="en-US" sz="1500" i="1" dirty="0"/>
              <a:t>Proceedings of the </a:t>
            </a:r>
            <a:r>
              <a:rPr lang="en-US" sz="1500" i="1" dirty="0">
                <a:hlinkClick r:id="rId3"/>
              </a:rPr>
              <a:t>53rd International Symposium on Microarchitecture</a:t>
            </a:r>
            <a:r>
              <a:rPr lang="en-US" sz="1500" i="1" dirty="0"/>
              <a:t> (</a:t>
            </a:r>
            <a:r>
              <a:rPr lang="en-US" sz="1500" b="1" i="1" dirty="0"/>
              <a:t>MICRO</a:t>
            </a:r>
            <a:r>
              <a:rPr lang="en-US" sz="1500" i="1" dirty="0"/>
              <a:t>)</a:t>
            </a:r>
            <a:r>
              <a:rPr lang="en-US" sz="1500" dirty="0"/>
              <a:t>, Virtual, October 2020.</a:t>
            </a:r>
            <a:br>
              <a:rPr lang="en-US" sz="1500" dirty="0"/>
            </a:br>
            <a:r>
              <a:rPr lang="en-US" sz="1500" dirty="0"/>
              <a:t>[</a:t>
            </a:r>
            <a:r>
              <a:rPr lang="en-US" sz="1500" dirty="0">
                <a:hlinkClick r:id="rId4"/>
              </a:rPr>
              <a:t>Lighting Talk Video</a:t>
            </a:r>
            <a:r>
              <a:rPr lang="en-US" sz="1500" dirty="0"/>
              <a:t> (1.5 minutes)]</a:t>
            </a:r>
            <a:br>
              <a:rPr lang="en-US" sz="1500" dirty="0"/>
            </a:br>
            <a:r>
              <a:rPr lang="en-US" sz="1500" dirty="0"/>
              <a:t>[</a:t>
            </a:r>
            <a:r>
              <a:rPr lang="en-US" sz="1500" dirty="0">
                <a:hlinkClick r:id="rId5"/>
              </a:rPr>
              <a:t>Lightning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Video</a:t>
            </a:r>
            <a:r>
              <a:rPr lang="en-US" sz="1500" dirty="0"/>
              <a:t> (18 minutes)]</a:t>
            </a:r>
            <a:br>
              <a:rPr lang="en-US" sz="1500" dirty="0"/>
            </a:br>
            <a:r>
              <a:rPr lang="en-US" sz="1500" dirty="0"/>
              <a:t>[</a:t>
            </a:r>
            <a:r>
              <a:rPr lang="en-US" sz="1500" dirty="0">
                <a:hlinkClick r:id="rId8"/>
              </a:rPr>
              <a:t>Slides (pptx)</a:t>
            </a:r>
            <a:r>
              <a:rPr lang="en-US" sz="1500" dirty="0"/>
              <a:t> </a:t>
            </a:r>
            <a:r>
              <a:rPr lang="en-US" sz="1500" dirty="0">
                <a:hlinkClick r:id="rId9"/>
              </a:rPr>
              <a:t>(pdf)</a:t>
            </a:r>
            <a:r>
              <a:rPr lang="en-US" sz="1500" dirty="0"/>
              <a:t>]</a:t>
            </a:r>
          </a:p>
          <a:p>
            <a:pPr marL="0" indent="0">
              <a:buNone/>
            </a:pPr>
            <a:br>
              <a:rPr lang="en-US" sz="1500" dirty="0"/>
            </a:br>
            <a:br>
              <a:rPr lang="en-US" sz="1500" dirty="0"/>
            </a:br>
            <a:endParaRPr lang="en-US" sz="15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43A4793-1AF6-E942-81F7-38877A7E30AC}"/>
              </a:ext>
            </a:extLst>
          </p:cNvPr>
          <p:cNvPicPr>
            <a:picLocks noChangeAspect="1"/>
          </p:cNvPicPr>
          <p:nvPr/>
        </p:nvPicPr>
        <p:blipFill>
          <a:blip r:embed="rId10"/>
          <a:stretch>
            <a:fillRect/>
          </a:stretch>
        </p:blipFill>
        <p:spPr>
          <a:xfrm>
            <a:off x="0" y="4013776"/>
            <a:ext cx="9144000" cy="2442505"/>
          </a:xfrm>
          <a:prstGeom prst="rect">
            <a:avLst/>
          </a:prstGeom>
        </p:spPr>
      </p:pic>
    </p:spTree>
    <p:extLst>
      <p:ext uri="{BB962C8B-B14F-4D97-AF65-F5344CB8AC3E}">
        <p14:creationId xmlns:p14="http://schemas.microsoft.com/office/powerpoint/2010/main" val="3385835822"/>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668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L1</a:t>
                  </a:r>
                  <a:endParaRPr kumimoji="0" lang="en-US" sz="105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Compute Unit </a:t>
            </a:r>
          </a:p>
        </p:txBody>
      </p:sp>
    </p:spTree>
    <p:extLst>
      <p:ext uri="{BB962C8B-B14F-4D97-AF65-F5344CB8AC3E}">
        <p14:creationId xmlns:p14="http://schemas.microsoft.com/office/powerpoint/2010/main" val="372132480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Using PIM to Reduce Data Movement</a:t>
            </a:r>
          </a:p>
        </p:txBody>
      </p:sp>
      <p:pic>
        <p:nvPicPr>
          <p:cNvPr id="26" name="Picture 2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improves performance, on average, by 2.3X and 2.2X</a:t>
            </a:r>
          </a:p>
        </p:txBody>
      </p:sp>
    </p:spTree>
    <p:extLst>
      <p:ext uri="{BB962C8B-B14F-4D97-AF65-F5344CB8AC3E}">
        <p14:creationId xmlns:p14="http://schemas.microsoft.com/office/powerpoint/2010/main" val="428393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Workload Analysis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296802063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err="1"/>
              <a:t>TensorFlow</a:t>
            </a:r>
            <a:r>
              <a:rPr lang="en-US" dirty="0"/>
              <a:t> Mobile</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38600" y="762000"/>
            <a:ext cx="914400" cy="977950"/>
          </a:xfrm>
          <a:prstGeom prst="rect">
            <a:avLst/>
          </a:prstGeom>
        </p:spPr>
      </p:pic>
      <p:sp>
        <p:nvSpPr>
          <p:cNvPr id="5" name="Rectangle 4"/>
          <p:cNvSpPr/>
          <p:nvPr/>
        </p:nvSpPr>
        <p:spPr>
          <a:xfrm>
            <a:off x="0" y="35052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57.3%</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of the inference energy is spent on</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6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4" name="Rectangle 13"/>
          <p:cNvSpPr/>
          <p:nvPr/>
        </p:nvSpPr>
        <p:spPr>
          <a:xfrm>
            <a:off x="0" y="4938355"/>
            <a:ext cx="9144000" cy="83099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54.4%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sng" strike="noStrike" kern="1200" cap="none" spc="0" normalizeH="0" baseline="0" noProof="0" dirty="0">
                <a:ln>
                  <a:noFill/>
                </a:ln>
                <a:solidFill>
                  <a:srgbClr val="0000FF"/>
                </a:solidFill>
                <a:effectLst/>
                <a:uLnTx/>
                <a:uFillTx/>
                <a:latin typeface="Gill Sans MT"/>
                <a:ea typeface="+mn-ea"/>
                <a:cs typeface="+mn-cs"/>
              </a:rPr>
              <a:t>packing/unpacking</a:t>
            </a:r>
            <a:r>
              <a:rPr kumimoji="0" lang="en-US" sz="2400" b="1" i="0" u="sng"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sng" strike="noStrike" kern="1200" cap="none" spc="0" normalizeH="0" baseline="0" noProof="0" dirty="0">
                <a:ln>
                  <a:noFill/>
                </a:ln>
                <a:solidFill>
                  <a:srgbClr val="0000FF"/>
                </a:solidFill>
                <a:effectLst/>
                <a:uLnTx/>
                <a:uFillTx/>
                <a:latin typeface="Gill Sans MT"/>
                <a:ea typeface="+mn-ea"/>
                <a:cs typeface="+mn-cs"/>
              </a:rPr>
              <a:t>quantization</a:t>
            </a:r>
          </a:p>
        </p:txBody>
      </p:sp>
      <p:cxnSp>
        <p:nvCxnSpPr>
          <p:cNvPr id="30" name="Straight Arrow Connector 29"/>
          <p:cNvCxnSpPr/>
          <p:nvPr/>
        </p:nvCxnSpPr>
        <p:spPr>
          <a:xfrm>
            <a:off x="4495800" y="4473952"/>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676400" y="1828800"/>
            <a:ext cx="5638800" cy="1066800"/>
            <a:chOff x="1676400" y="2057400"/>
            <a:chExt cx="5638800" cy="1066800"/>
          </a:xfrm>
        </p:grpSpPr>
        <p:grpSp>
          <p:nvGrpSpPr>
            <p:cNvPr id="68" name="Group 67"/>
            <p:cNvGrpSpPr/>
            <p:nvPr/>
          </p:nvGrpSpPr>
          <p:grpSpPr>
            <a:xfrm>
              <a:off x="3657600" y="2057400"/>
              <a:ext cx="1600200" cy="1066800"/>
              <a:chOff x="3505200" y="1143000"/>
              <a:chExt cx="1828800" cy="1143000"/>
            </a:xfrm>
          </p:grpSpPr>
          <p:sp>
            <p:nvSpPr>
              <p:cNvPr id="67" name="Rounded Rectangle 66"/>
              <p:cNvSpPr/>
              <p:nvPr/>
            </p:nvSpPr>
            <p:spPr>
              <a:xfrm>
                <a:off x="3505200" y="1143000"/>
                <a:ext cx="1828800" cy="1143000"/>
              </a:xfrm>
              <a:prstGeom prst="roundRect">
                <a:avLst/>
              </a:prstGeom>
              <a:solidFill>
                <a:schemeClr val="lt1">
                  <a:alpha val="0"/>
                </a:schemeClr>
              </a:solidFill>
              <a:ln w="2857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66" name="Picture 6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81400" y="1188143"/>
                <a:ext cx="1650486" cy="1097857"/>
              </a:xfrm>
              <a:prstGeom prst="rect">
                <a:avLst/>
              </a:prstGeom>
            </p:spPr>
          </p:pic>
        </p:grpSp>
        <p:cxnSp>
          <p:nvCxnSpPr>
            <p:cNvPr id="69" name="Straight Arrow Connector 68"/>
            <p:cNvCxnSpPr/>
            <p:nvPr/>
          </p:nvCxnSpPr>
          <p:spPr>
            <a:xfrm flipV="1">
              <a:off x="2057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676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0" name="Straight Arrow Connector 39"/>
            <p:cNvCxnSpPr/>
            <p:nvPr/>
          </p:nvCxnSpPr>
          <p:spPr>
            <a:xfrm>
              <a:off x="5486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105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Prediction</a:t>
              </a:r>
              <a:endParaRPr kumimoji="0" lang="en-US" sz="1800" b="1" i="0" u="sng" strike="noStrike" kern="1200" cap="none" spc="0" normalizeH="0" baseline="0" noProof="0" dirty="0">
                <a:ln>
                  <a:noFill/>
                </a:ln>
                <a:solidFill>
                  <a:prstClr val="black"/>
                </a:solidFill>
                <a:effectLst/>
                <a:uLnTx/>
                <a:uFillTx/>
                <a:latin typeface="Gill Sans MT"/>
                <a:ea typeface="+mn-ea"/>
                <a:cs typeface="+mn-cs"/>
              </a:endParaRPr>
            </a:p>
          </p:txBody>
        </p:sp>
      </p:grpSp>
    </p:spTree>
    <p:extLst>
      <p:ext uri="{BB962C8B-B14F-4D97-AF65-F5344CB8AC3E}">
        <p14:creationId xmlns:p14="http://schemas.microsoft.com/office/powerpoint/2010/main" val="357173629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PIM for Mobile Devices</a:t>
            </a:r>
          </a:p>
        </p:txBody>
      </p:sp>
      <p:sp>
        <p:nvSpPr>
          <p:cNvPr id="3" name="Content Placeholder 2"/>
          <p:cNvSpPr>
            <a:spLocks noGrp="1"/>
          </p:cNvSpPr>
          <p:nvPr>
            <p:ph idx="1"/>
          </p:nvPr>
        </p:nvSpPr>
        <p:spPr>
          <a:xfrm>
            <a:off x="228600" y="1000472"/>
            <a:ext cx="8807896" cy="4876800"/>
          </a:xfrm>
        </p:spPr>
        <p:txBody>
          <a:bodyPr/>
          <a:lstStyle/>
          <a:p>
            <a:r>
              <a:rPr lang="en-US" sz="1700" dirty="0"/>
              <a:t>Amirali Boroumand, Saugata Ghose, </a:t>
            </a:r>
            <a:r>
              <a:rPr lang="en-US" sz="1700" dirty="0" err="1"/>
              <a:t>Youngsok</a:t>
            </a:r>
            <a:r>
              <a:rPr lang="en-US" sz="1700" dirty="0"/>
              <a:t> Kim, </a:t>
            </a:r>
            <a:r>
              <a:rPr lang="en-US" sz="1700" dirty="0" err="1"/>
              <a:t>Rachata</a:t>
            </a:r>
            <a:r>
              <a:rPr lang="en-US" sz="1700" dirty="0"/>
              <a:t> Ausavarungnirun, Eric </a:t>
            </a:r>
            <a:r>
              <a:rPr lang="en-US" sz="1700" dirty="0" err="1"/>
              <a:t>Shiu</a:t>
            </a:r>
            <a:r>
              <a:rPr lang="en-US" sz="1700" dirty="0"/>
              <a:t>, Rahul Thakur, </a:t>
            </a:r>
            <a:r>
              <a:rPr lang="en-US" sz="1700" dirty="0" err="1"/>
              <a:t>Daehyun</a:t>
            </a:r>
            <a:r>
              <a:rPr lang="en-US" sz="1700" dirty="0"/>
              <a:t> Kim, Aki </a:t>
            </a:r>
            <a:r>
              <a:rPr lang="en-US" sz="1700" dirty="0" err="1"/>
              <a:t>Kuusela</a:t>
            </a:r>
            <a:r>
              <a:rPr lang="en-US" sz="1700" dirty="0"/>
              <a:t>, Allan </a:t>
            </a:r>
            <a:r>
              <a:rPr lang="en-US" sz="1700" dirty="0" err="1"/>
              <a:t>Knies</a:t>
            </a:r>
            <a:r>
              <a:rPr lang="en-US" sz="1700" dirty="0"/>
              <a:t>, Parthasarathy Ranganathan, and Onur Mutlu,</a:t>
            </a:r>
            <a:br>
              <a:rPr lang="en-US" sz="1700" dirty="0"/>
            </a:br>
            <a:r>
              <a:rPr lang="en-US" sz="1700" b="1" dirty="0">
                <a:solidFill>
                  <a:srgbClr val="0000FF"/>
                </a:solidFill>
                <a:hlinkClick r:id="rId2">
                  <a:extLst>
                    <a:ext uri="{A12FA001-AC4F-418D-AE19-62706E023703}">
                      <ahyp:hlinkClr xmlns:ahyp="http://schemas.microsoft.com/office/drawing/2018/hyperlinkcolor" val="tx"/>
                    </a:ext>
                  </a:extLst>
                </a:hlinkClick>
              </a:rPr>
              <a:t>"Google Workloads for Consumer Devices: Mitigating Data Movement Bottlenecks"</a:t>
            </a:r>
            <a:br>
              <a:rPr lang="en-US" sz="1700" dirty="0">
                <a:solidFill>
                  <a:srgbClr val="0000FF"/>
                </a:solidFill>
              </a:rPr>
            </a:br>
            <a:r>
              <a:rPr lang="en-US" sz="1700" i="1" dirty="0"/>
              <a:t>Proceedings of the </a:t>
            </a:r>
            <a:r>
              <a:rPr lang="en-US" sz="1700" i="1" dirty="0">
                <a:hlinkClick r:id="rId3"/>
              </a:rPr>
              <a:t>23rd International Conference on Architectural Support for Programming Languages and Operating Systems</a:t>
            </a:r>
            <a:r>
              <a:rPr lang="en-US" sz="1700" i="1" dirty="0"/>
              <a:t> (</a:t>
            </a:r>
            <a:r>
              <a:rPr lang="en-US" sz="1700" b="1" i="1" dirty="0"/>
              <a:t>ASPLOS</a:t>
            </a:r>
            <a:r>
              <a:rPr lang="en-US" sz="1700" i="1" dirty="0"/>
              <a:t>)</a:t>
            </a:r>
            <a:r>
              <a:rPr lang="en-US" sz="1700" dirty="0"/>
              <a:t>, Williamsburg, VA, USA, March 2018.</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Session Slides (pptx)</a:t>
            </a:r>
            <a:r>
              <a:rPr lang="en-US" sz="1700" dirty="0"/>
              <a:t> </a:t>
            </a:r>
            <a:r>
              <a:rPr lang="en-US" sz="1700" dirty="0">
                <a:hlinkClick r:id="rId7"/>
              </a:rPr>
              <a:t>(pdf)</a:t>
            </a:r>
            <a:r>
              <a:rPr lang="en-US" sz="1700" dirty="0"/>
              <a:t>] [</a:t>
            </a:r>
            <a:r>
              <a:rPr lang="en-US" sz="1700" dirty="0">
                <a:hlinkClick r:id="rId8"/>
              </a:rPr>
              <a:t>Poster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Lightning Talk Video</a:t>
            </a:r>
            <a:r>
              <a:rPr lang="en-US" sz="1700" dirty="0"/>
              <a:t> (2 minutes)]</a:t>
            </a:r>
            <a:br>
              <a:rPr lang="en-US" sz="1700" dirty="0"/>
            </a:br>
            <a:r>
              <a:rPr lang="en-US" sz="1700" dirty="0"/>
              <a:t>[</a:t>
            </a:r>
            <a:r>
              <a:rPr lang="en-US" sz="1700" dirty="0">
                <a:hlinkClick r:id="rId11"/>
              </a:rPr>
              <a:t>Full Talk Video</a:t>
            </a:r>
            <a:r>
              <a:rPr lang="en-US" sz="1700" dirty="0"/>
              <a:t> (21 minutes)]</a:t>
            </a:r>
          </a:p>
          <a:p>
            <a:pPr marL="0" indent="0">
              <a:buNone/>
            </a:pPr>
            <a:br>
              <a:rPr lang="en-US" sz="1700" dirty="0"/>
            </a:br>
            <a:endParaRPr lang="en-US" sz="17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Tree>
    <p:extLst>
      <p:ext uri="{BB962C8B-B14F-4D97-AF65-F5344CB8AC3E}">
        <p14:creationId xmlns:p14="http://schemas.microsoft.com/office/powerpoint/2010/main" val="1328654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32" y="365126"/>
            <a:ext cx="8824080" cy="723445"/>
          </a:xfrm>
        </p:spPr>
        <p:txBody>
          <a:bodyPr>
            <a:normAutofit fontScale="90000"/>
          </a:bodyPr>
          <a:lstStyle/>
          <a:p>
            <a:r>
              <a:rPr lang="en-US" dirty="0"/>
              <a:t>Truly Distributed GPU Processing with PIM</a:t>
            </a:r>
            <a:endParaRPr lang="en-US" dirty="0">
              <a:latin typeface="+mn-lt"/>
            </a:endParaRP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757822" y="1768993"/>
            <a:ext cx="3245771" cy="1653413"/>
          </a:xfrm>
          <a:prstGeom prst="rect">
            <a:avLst/>
          </a:prstGeom>
          <a:noFill/>
          <a:extLst>
            <a:ext uri="{909E8E84-426E-40dd-AFC4-6F175D3DCCD1}">
              <a14:hiddenFill xmlns="" xmlns:a14="http://schemas.microsoft.com/office/drawing/2010/main">
                <a:solidFill>
                  <a:srgbClr val="FFFFFF"/>
                </a:solidFill>
              </a14:hiddenFill>
            </a:ext>
          </a:extLst>
        </p:spPr>
      </p:pic>
      <p:sp>
        <p:nvSpPr>
          <p:cNvPr id="68" name="Rectangle 67"/>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19163397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GPU Execution with PIM (I)</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"Transparent Offloading and Mapping (TOM): Enabling Programmer-Transparent Near-Data Processing in GPU Systems"</a:t>
            </a:r>
            <a:br>
              <a:rPr lang="en-US" sz="2000" dirty="0">
                <a:solidFill>
                  <a:srgbClr val="0432FF"/>
                </a:solidFill>
              </a:rPr>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883385"/>
            <a:ext cx="9144000" cy="1857983"/>
          </a:xfrm>
          <a:prstGeom prst="rect">
            <a:avLst/>
          </a:prstGeom>
        </p:spPr>
      </p:pic>
    </p:spTree>
    <p:extLst>
      <p:ext uri="{BB962C8B-B14F-4D97-AF65-F5344CB8AC3E}">
        <p14:creationId xmlns:p14="http://schemas.microsoft.com/office/powerpoint/2010/main" val="3184182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GPU Execution with PIM (II)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Onur Mutlu, and Chita R. Das,</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"Scheduling Techniques for GPU Architectures with Processing-In-Memory Capabilities"</a:t>
            </a:r>
            <a:br>
              <a:rPr lang="en-US" sz="2000" dirty="0">
                <a:solidFill>
                  <a:srgbClr val="0432FF"/>
                </a:solidFill>
              </a:rPr>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072642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Linked Data Structures</a:t>
            </a:r>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"Accelerating Pointer Chasing in 3D-Stacked Memory: Challenges, Mechanisms, Evaluation"</a:t>
            </a:r>
            <a:br>
              <a:rPr lang="en-US" sz="2000" dirty="0">
                <a:solidFill>
                  <a:srgbClr val="0432FF"/>
                </a:solidFill>
              </a:rPr>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61048"/>
            <a:ext cx="9144000" cy="2260728"/>
          </a:xfrm>
          <a:prstGeom prst="rect">
            <a:avLst/>
          </a:prstGeom>
        </p:spPr>
      </p:pic>
    </p:spTree>
    <p:extLst>
      <p:ext uri="{BB962C8B-B14F-4D97-AF65-F5344CB8AC3E}">
        <p14:creationId xmlns:p14="http://schemas.microsoft.com/office/powerpoint/2010/main" val="355876184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Dependent Cache Misses</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"Accelerating Dependent Cache Misses with an Enhanced Memory Controller"</a:t>
            </a:r>
            <a:br>
              <a:rPr lang="en-US" sz="2000" dirty="0">
                <a:solidFill>
                  <a:srgbClr val="0432FF"/>
                </a:solidFill>
              </a:rPr>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5805264"/>
            <a:ext cx="9144000" cy="332336"/>
          </a:xfrm>
          <a:prstGeom prst="rect">
            <a:avLst/>
          </a:prstGeom>
        </p:spPr>
      </p:pic>
    </p:spTree>
    <p:extLst>
      <p:ext uri="{BB962C8B-B14F-4D97-AF65-F5344CB8AC3E}">
        <p14:creationId xmlns:p14="http://schemas.microsoft.com/office/powerpoint/2010/main" val="1086795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3955F-E593-C94F-8AC7-1810F08980FA}"/>
              </a:ext>
            </a:extLst>
          </p:cNvPr>
          <p:cNvSpPr>
            <a:spLocks noGrp="1"/>
          </p:cNvSpPr>
          <p:nvPr>
            <p:ph type="title"/>
          </p:nvPr>
        </p:nvSpPr>
        <p:spPr/>
        <p:txBody>
          <a:bodyPr>
            <a:normAutofit/>
          </a:bodyPr>
          <a:lstStyle/>
          <a:p>
            <a:r>
              <a:rPr lang="en-US" dirty="0"/>
              <a:t>Future of Genome Sequencing &amp; Analysis</a:t>
            </a:r>
          </a:p>
        </p:txBody>
      </p:sp>
      <p:sp>
        <p:nvSpPr>
          <p:cNvPr id="4" name="Slide Number Placeholder 3">
            <a:extLst>
              <a:ext uri="{FF2B5EF4-FFF2-40B4-BE49-F238E27FC236}">
                <a16:creationId xmlns:a16="http://schemas.microsoft.com/office/drawing/2014/main" id="{945DD420-3CB6-7A41-8020-2C87CA87ABA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prstClr val="white"/>
                </a:solidFill>
                <a:effectLst/>
                <a:uLnTx/>
                <a:uFillTx/>
                <a:latin typeface="Corbel" panose="020B0503020204020204" pitchFamily="34" charset="0"/>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600" b="1" i="0" u="none" strike="noStrike" kern="1200" cap="none" spc="0" normalizeH="0" baseline="0" noProof="0" dirty="0">
              <a:ln>
                <a:noFill/>
              </a:ln>
              <a:solidFill>
                <a:prstClr val="white"/>
              </a:solidFill>
              <a:effectLst/>
              <a:uLnTx/>
              <a:uFillTx/>
              <a:latin typeface="Corbel" panose="020B0503020204020204" pitchFamily="34" charset="0"/>
              <a:ea typeface="+mn-ea"/>
              <a:cs typeface="Calibri" panose="020F0502020204030204" pitchFamily="34" charset="0"/>
            </a:endParaRPr>
          </a:p>
        </p:txBody>
      </p:sp>
      <p:pic>
        <p:nvPicPr>
          <p:cNvPr id="5122" name="Picture 2">
            <a:extLst>
              <a:ext uri="{FF2B5EF4-FFF2-40B4-BE49-F238E27FC236}">
                <a16:creationId xmlns:a16="http://schemas.microsoft.com/office/drawing/2014/main" id="{5C405E63-629C-CD4C-A407-9B4A7134B8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9143" y="3346327"/>
            <a:ext cx="4934857" cy="28118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CFD409C-4506-9941-8552-EF2195C4FB00}"/>
              </a:ext>
            </a:extLst>
          </p:cNvPr>
          <p:cNvSpPr txBox="1"/>
          <p:nvPr/>
        </p:nvSpPr>
        <p:spPr>
          <a:xfrm>
            <a:off x="6487885" y="5518067"/>
            <a:ext cx="242388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orbel" panose="020B0503020204020204"/>
                <a:ea typeface="+mn-ea"/>
                <a:cs typeface="+mn-cs"/>
              </a:rPr>
              <a:t>SmidgION</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 from ONT</a:t>
            </a:r>
          </a:p>
        </p:txBody>
      </p:sp>
      <p:pic>
        <p:nvPicPr>
          <p:cNvPr id="5124" name="Picture 4" descr="First Nanopore Sequencing of Human Genome">
            <a:extLst>
              <a:ext uri="{FF2B5EF4-FFF2-40B4-BE49-F238E27FC236}">
                <a16:creationId xmlns:a16="http://schemas.microsoft.com/office/drawing/2014/main" id="{CD6415EF-163D-B542-B3D4-F9AA1F93D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142" y="1151879"/>
            <a:ext cx="4378883" cy="29411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84B99A9-CA22-114E-A3BA-CE16FDD156D7}"/>
              </a:ext>
            </a:extLst>
          </p:cNvPr>
          <p:cNvSpPr/>
          <p:nvPr/>
        </p:nvSpPr>
        <p:spPr>
          <a:xfrm>
            <a:off x="399142" y="1151879"/>
            <a:ext cx="4378883" cy="294115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 name="Right Arrow 6">
            <a:extLst>
              <a:ext uri="{FF2B5EF4-FFF2-40B4-BE49-F238E27FC236}">
                <a16:creationId xmlns:a16="http://schemas.microsoft.com/office/drawing/2014/main" id="{CDDC3997-C7CB-584B-BDBF-AE5464A11F6D}"/>
              </a:ext>
            </a:extLst>
          </p:cNvPr>
          <p:cNvSpPr/>
          <p:nvPr/>
        </p:nvSpPr>
        <p:spPr>
          <a:xfrm rot="2626864">
            <a:off x="4168426" y="3415740"/>
            <a:ext cx="1219200" cy="725715"/>
          </a:xfrm>
          <a:prstGeom prst="rightArrow">
            <a:avLst/>
          </a:prstGeom>
          <a:solidFill>
            <a:schemeClr val="accent2">
              <a:lumMod val="60000"/>
              <a:lumOff val="4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 name="TextBox 7">
            <a:extLst>
              <a:ext uri="{FF2B5EF4-FFF2-40B4-BE49-F238E27FC236}">
                <a16:creationId xmlns:a16="http://schemas.microsoft.com/office/drawing/2014/main" id="{894684CC-0CFA-074F-9F5D-8C754E1811D1}"/>
              </a:ext>
            </a:extLst>
          </p:cNvPr>
          <p:cNvSpPr txBox="1"/>
          <p:nvPr/>
        </p:nvSpPr>
        <p:spPr>
          <a:xfrm>
            <a:off x="366963" y="3908363"/>
            <a:ext cx="2423885"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MinION from ONT</a:t>
            </a:r>
          </a:p>
        </p:txBody>
      </p:sp>
      <p:sp>
        <p:nvSpPr>
          <p:cNvPr id="3" name="TextBox 2">
            <a:extLst>
              <a:ext uri="{FF2B5EF4-FFF2-40B4-BE49-F238E27FC236}">
                <a16:creationId xmlns:a16="http://schemas.microsoft.com/office/drawing/2014/main" id="{D43EA399-F01F-924B-AF8C-595F3906F92F}"/>
              </a:ext>
            </a:extLst>
          </p:cNvPr>
          <p:cNvSpPr txBox="1"/>
          <p:nvPr/>
        </p:nvSpPr>
        <p:spPr>
          <a:xfrm>
            <a:off x="1447547" y="6463844"/>
            <a:ext cx="7464223" cy="307777"/>
          </a:xfrm>
          <a:prstGeom prst="rect">
            <a:avLst/>
          </a:prstGeom>
          <a:noFill/>
        </p:spPr>
        <p:txBody>
          <a:bodyPr wrap="none" rtlCol="0">
            <a:spAutoFit/>
          </a:bodyPr>
          <a:lstStyle/>
          <a:p>
            <a:r>
              <a:rPr lang="en-US" sz="1400" dirty="0"/>
              <a:t>Alser+, "</a:t>
            </a:r>
            <a:r>
              <a:rPr lang="en-US" sz="1400" dirty="0">
                <a:solidFill>
                  <a:srgbClr val="0000FF"/>
                </a:solidFill>
              </a:rPr>
              <a:t>Accelerating Genome Analysis: A Primer on an Ongoing Journey</a:t>
            </a:r>
            <a:r>
              <a:rPr lang="en-US" sz="1400" dirty="0"/>
              <a:t>”, IEEE Micro 2020.</a:t>
            </a:r>
          </a:p>
        </p:txBody>
      </p:sp>
    </p:spTree>
    <p:extLst>
      <p:ext uri="{BB962C8B-B14F-4D97-AF65-F5344CB8AC3E}">
        <p14:creationId xmlns:p14="http://schemas.microsoft.com/office/powerpoint/2010/main" val="895260285"/>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026" y="188640"/>
            <a:ext cx="9036496" cy="1066800"/>
          </a:xfrm>
        </p:spPr>
        <p:txBody>
          <a:bodyPr/>
          <a:lstStyle/>
          <a:p>
            <a:r>
              <a:rPr lang="en-US" dirty="0"/>
              <a:t>Accelerating Runahead Execution </a:t>
            </a:r>
          </a:p>
        </p:txBody>
      </p:sp>
      <p:sp>
        <p:nvSpPr>
          <p:cNvPr id="3" name="Content Placeholder 2"/>
          <p:cNvSpPr>
            <a:spLocks noGrp="1"/>
          </p:cNvSpPr>
          <p:nvPr>
            <p:ph idx="1"/>
          </p:nvPr>
        </p:nvSpPr>
        <p:spPr>
          <a:xfrm>
            <a:off x="228600" y="1052736"/>
            <a:ext cx="8807896" cy="5195664"/>
          </a:xfrm>
        </p:spPr>
        <p:txBody>
          <a:bodyPr/>
          <a:lstStyle/>
          <a:p>
            <a:r>
              <a:rPr lang="en-US" sz="2000" dirty="0"/>
              <a:t>Milad Hashemi, Onur Mutlu, and Yale N. </a:t>
            </a:r>
            <a:r>
              <a:rPr lang="en-US" sz="2000" dirty="0" err="1"/>
              <a:t>Patt</a:t>
            </a:r>
            <a:r>
              <a:rPr lang="en-US" sz="2000" dirty="0"/>
              <a:t>,</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"Continuous Runahead: Transparent Hardware Acceleration for Memory Intensive Workloads"</a:t>
            </a:r>
            <a:br>
              <a:rPr lang="en-US" sz="2000" dirty="0">
                <a:solidFill>
                  <a:srgbClr val="0432FF"/>
                </a:solidFill>
              </a:rPr>
            </a:br>
            <a:r>
              <a:rPr lang="en-US" sz="2000" i="1" dirty="0"/>
              <a:t>Proceedings of the </a:t>
            </a:r>
            <a:r>
              <a:rPr lang="en-US" sz="2000" i="1" dirty="0">
                <a:hlinkClick r:id="rId3"/>
              </a:rPr>
              <a:t>49th International Symposium on Microarchitecture</a:t>
            </a:r>
            <a:r>
              <a:rPr lang="en-US" sz="2000" i="1" dirty="0"/>
              <a:t> (</a:t>
            </a:r>
            <a:r>
              <a:rPr lang="en-US" sz="2000" b="1" i="1" dirty="0"/>
              <a:t>MICRO</a:t>
            </a:r>
            <a:r>
              <a:rPr lang="en-US" sz="2000" i="1" dirty="0"/>
              <a:t>)</a:t>
            </a:r>
            <a:r>
              <a:rPr lang="en-US" sz="2000" dirty="0"/>
              <a:t>, Taipei, Taiwan, October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Lightning Session Slides (pdf)</a:t>
            </a:r>
            <a:r>
              <a:rPr lang="en-US" sz="2000" dirty="0"/>
              <a:t>] [</a:t>
            </a:r>
            <a:r>
              <a:rPr lang="en-US" sz="2000" dirty="0">
                <a:hlinkClick r:id="rId7"/>
              </a:rPr>
              <a:t>Poster (pptx)</a:t>
            </a:r>
            <a:r>
              <a:rPr lang="en-US" sz="2000" dirty="0"/>
              <a:t> </a:t>
            </a:r>
            <a:r>
              <a:rPr lang="en-US" sz="2000" dirty="0">
                <a:hlinkClick r:id="rId8"/>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BAAF175-9725-C44D-8341-3876DE686CC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027286"/>
            <a:ext cx="9144000" cy="1705970"/>
          </a:xfrm>
          <a:prstGeom prst="rect">
            <a:avLst/>
          </a:prstGeom>
        </p:spPr>
      </p:pic>
    </p:spTree>
    <p:extLst>
      <p:ext uri="{BB962C8B-B14F-4D97-AF65-F5344CB8AC3E}">
        <p14:creationId xmlns:p14="http://schemas.microsoft.com/office/powerpoint/2010/main" val="3853280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50817-03A2-C34C-B4FF-641735F423A3}"/>
              </a:ext>
            </a:extLst>
          </p:cNvPr>
          <p:cNvSpPr>
            <a:spLocks noGrp="1"/>
          </p:cNvSpPr>
          <p:nvPr>
            <p:ph type="title"/>
          </p:nvPr>
        </p:nvSpPr>
        <p:spPr/>
        <p:txBody>
          <a:bodyPr/>
          <a:lstStyle/>
          <a:p>
            <a:r>
              <a:rPr lang="en-US" dirty="0"/>
              <a:t>Accelerating Climate Modeling</a:t>
            </a:r>
          </a:p>
        </p:txBody>
      </p:sp>
      <p:sp>
        <p:nvSpPr>
          <p:cNvPr id="3" name="Content Placeholder 2">
            <a:extLst>
              <a:ext uri="{FF2B5EF4-FFF2-40B4-BE49-F238E27FC236}">
                <a16:creationId xmlns:a16="http://schemas.microsoft.com/office/drawing/2014/main" id="{FF97D5AB-D164-6C40-81B7-4D0DC0DCDB1F}"/>
              </a:ext>
            </a:extLst>
          </p:cNvPr>
          <p:cNvSpPr>
            <a:spLocks noGrp="1"/>
          </p:cNvSpPr>
          <p:nvPr>
            <p:ph idx="1"/>
          </p:nvPr>
        </p:nvSpPr>
        <p:spPr>
          <a:xfrm>
            <a:off x="228600" y="1047974"/>
            <a:ext cx="8610600" cy="5195664"/>
          </a:xfrm>
        </p:spPr>
        <p:txBody>
          <a:bodyPr/>
          <a:lstStyle/>
          <a:p>
            <a:r>
              <a:rPr lang="en-US" sz="1800" dirty="0"/>
              <a:t>Gagandeep Singh, </a:t>
            </a:r>
            <a:r>
              <a:rPr lang="en-US" sz="1800" dirty="0" err="1"/>
              <a:t>Dionysios</a:t>
            </a:r>
            <a:r>
              <a:rPr lang="en-US" sz="1800" dirty="0"/>
              <a:t> Diamantopoulos, Christoph </a:t>
            </a:r>
            <a:r>
              <a:rPr lang="en-US" sz="1800" dirty="0" err="1"/>
              <a:t>Hagleitner</a:t>
            </a:r>
            <a:r>
              <a:rPr lang="en-US" sz="1800" dirty="0"/>
              <a:t>, Juan Gómez-Luna, Sander </a:t>
            </a:r>
            <a:r>
              <a:rPr lang="en-US" sz="1800" dirty="0" err="1"/>
              <a:t>Stuijk</a:t>
            </a:r>
            <a:r>
              <a:rPr lang="en-US" sz="1800" dirty="0"/>
              <a:t>, Onur Mutlu, and Henk </a:t>
            </a:r>
            <a:r>
              <a:rPr lang="en-US" sz="1800" dirty="0" err="1"/>
              <a:t>Corporaal</a:t>
            </a:r>
            <a:r>
              <a:rPr lang="en-US" sz="1800" dirty="0"/>
              <a:t>,</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"NERO: A Near High-Bandwidth Memory Stencil Accelerator for Weather Prediction Modeling"</a:t>
            </a:r>
            <a:br>
              <a:rPr lang="en-US" sz="1800" dirty="0">
                <a:solidFill>
                  <a:srgbClr val="0432FF"/>
                </a:solidFill>
              </a:rPr>
            </a:br>
            <a:r>
              <a:rPr lang="en-US" sz="1800" i="1" dirty="0"/>
              <a:t>Proceedings of the </a:t>
            </a:r>
            <a:r>
              <a:rPr lang="en-US" sz="1800" i="1" dirty="0">
                <a:hlinkClick r:id="rId3"/>
              </a:rPr>
              <a:t>30th International Conference on Field-Programmable Logic and Applications</a:t>
            </a:r>
            <a:r>
              <a:rPr lang="en-US" sz="1800" i="1" dirty="0"/>
              <a:t> (</a:t>
            </a:r>
            <a:r>
              <a:rPr lang="en-US" sz="1800" b="1" i="1" dirty="0"/>
              <a:t>FPL</a:t>
            </a:r>
            <a:r>
              <a:rPr lang="en-US" sz="1800" i="1" dirty="0"/>
              <a:t>)</a:t>
            </a:r>
            <a:r>
              <a:rPr lang="en-US" sz="1800" dirty="0"/>
              <a:t>, Gothenburg, Sweden, September 2020.</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(23 minutes)]</a:t>
            </a:r>
            <a:br>
              <a:rPr lang="en-US" sz="1800" dirty="0"/>
            </a:br>
            <a:r>
              <a:rPr lang="en-US" sz="1800" b="1" i="1" dirty="0">
                <a:solidFill>
                  <a:srgbClr val="FF0000"/>
                </a:solidFill>
              </a:rPr>
              <a:t>Nominated for the Stamatis </a:t>
            </a:r>
            <a:r>
              <a:rPr lang="en-US" sz="1800" b="1" i="1" dirty="0" err="1">
                <a:solidFill>
                  <a:srgbClr val="FF0000"/>
                </a:solidFill>
              </a:rPr>
              <a:t>Vassiliadis</a:t>
            </a:r>
            <a:r>
              <a:rPr lang="en-US" sz="1800" b="1" i="1" dirty="0">
                <a:solidFill>
                  <a:srgbClr val="FF0000"/>
                </a:solidFill>
              </a:rPr>
              <a:t> Memorial Award.</a:t>
            </a:r>
            <a:endParaRPr lang="en-US" sz="1800" dirty="0">
              <a:solidFill>
                <a:srgbClr val="FF0000"/>
              </a:solidFill>
            </a:endParaRPr>
          </a:p>
          <a:p>
            <a:pPr marL="0" indent="0">
              <a:buNone/>
            </a:pPr>
            <a:endParaRPr lang="en-US" sz="1800" dirty="0"/>
          </a:p>
        </p:txBody>
      </p:sp>
      <p:sp>
        <p:nvSpPr>
          <p:cNvPr id="4" name="Slide Number Placeholder 3">
            <a:extLst>
              <a:ext uri="{FF2B5EF4-FFF2-40B4-BE49-F238E27FC236}">
                <a16:creationId xmlns:a16="http://schemas.microsoft.com/office/drawing/2014/main" id="{B3646032-3F84-E645-B1B4-D58327053A7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C3DC074A-85EF-0B47-B149-14C939DA56F0}"/>
              </a:ext>
            </a:extLst>
          </p:cNvPr>
          <p:cNvPicPr>
            <a:picLocks noChangeAspect="1"/>
          </p:cNvPicPr>
          <p:nvPr/>
        </p:nvPicPr>
        <p:blipFill>
          <a:blip r:embed="rId9"/>
          <a:stretch>
            <a:fillRect/>
          </a:stretch>
        </p:blipFill>
        <p:spPr>
          <a:xfrm>
            <a:off x="187036" y="4503738"/>
            <a:ext cx="8686800" cy="1739900"/>
          </a:xfrm>
          <a:prstGeom prst="rect">
            <a:avLst/>
          </a:prstGeom>
        </p:spPr>
      </p:pic>
    </p:spTree>
    <p:extLst>
      <p:ext uri="{BB962C8B-B14F-4D97-AF65-F5344CB8AC3E}">
        <p14:creationId xmlns:p14="http://schemas.microsoft.com/office/powerpoint/2010/main" val="689807694"/>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a:t>Accelerating Approximate String Matching</a:t>
            </a:r>
            <a:endParaRPr lang="en-US" sz="3000" b="1" dirty="0"/>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500" dirty="0"/>
              <a:t>Damla Senol Cali, Gurpreet S. Kalsi, </a:t>
            </a:r>
            <a:r>
              <a:rPr lang="en-US" sz="1500" dirty="0" err="1"/>
              <a:t>Zulal</a:t>
            </a:r>
            <a:r>
              <a:rPr lang="en-US" sz="1500" dirty="0"/>
              <a:t> </a:t>
            </a:r>
            <a:r>
              <a:rPr lang="en-US" sz="1500" dirty="0" err="1"/>
              <a:t>Bingol</a:t>
            </a:r>
            <a:r>
              <a:rPr lang="en-US" sz="1500" dirty="0"/>
              <a:t>, Can </a:t>
            </a:r>
            <a:r>
              <a:rPr lang="en-US" sz="1500" dirty="0" err="1"/>
              <a:t>Firtina</a:t>
            </a:r>
            <a:r>
              <a:rPr lang="en-US" sz="1500" dirty="0"/>
              <a:t>, Lavanya Subramanian, </a:t>
            </a:r>
            <a:r>
              <a:rPr lang="en-US" sz="1500" dirty="0" err="1"/>
              <a:t>Jeremie</a:t>
            </a:r>
            <a:r>
              <a:rPr lang="en-US" sz="1500" dirty="0"/>
              <a:t> S. Kim, </a:t>
            </a:r>
            <a:r>
              <a:rPr lang="en-US" sz="1500" dirty="0" err="1"/>
              <a:t>Rachata</a:t>
            </a:r>
            <a:r>
              <a:rPr lang="en-US" sz="1500" dirty="0"/>
              <a:t> Ausavarungnirun, Mohammed Alser, Juan Gomez-Luna, Amirali Boroumand, Anant Nori, Allison </a:t>
            </a:r>
            <a:r>
              <a:rPr lang="en-US" sz="1500" dirty="0" err="1"/>
              <a:t>Scibisz</a:t>
            </a:r>
            <a:r>
              <a:rPr lang="en-US" sz="1500" dirty="0"/>
              <a:t>, Sreenivas Subramoney, Can Alkan, Saugata Ghose,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"GenASM: A High-Performance, Low-Power Approximate String Matching Acceleration Framework for Genome Sequence Analysis"</a:t>
            </a:r>
            <a:br>
              <a:rPr lang="en-US" sz="1500" dirty="0">
                <a:solidFill>
                  <a:srgbClr val="0432FF"/>
                </a:solidFill>
              </a:rPr>
            </a:br>
            <a:r>
              <a:rPr lang="en-US" sz="1500" i="1" dirty="0"/>
              <a:t>Proceedings of the </a:t>
            </a:r>
            <a:r>
              <a:rPr lang="en-US" sz="1500" i="1" dirty="0">
                <a:hlinkClick r:id="rId3"/>
              </a:rPr>
              <a:t>53rd International Symposium on Microarchitecture</a:t>
            </a:r>
            <a:r>
              <a:rPr lang="en-US" sz="1500" i="1" dirty="0"/>
              <a:t> (</a:t>
            </a:r>
            <a:r>
              <a:rPr lang="en-US" sz="1500" b="1" i="1" dirty="0"/>
              <a:t>MICRO</a:t>
            </a:r>
            <a:r>
              <a:rPr lang="en-US" sz="1500" i="1" dirty="0"/>
              <a:t>)</a:t>
            </a:r>
            <a:r>
              <a:rPr lang="en-US" sz="1500" dirty="0"/>
              <a:t>, Virtual, October 2020.</a:t>
            </a:r>
            <a:br>
              <a:rPr lang="en-US" sz="1500" dirty="0"/>
            </a:br>
            <a:r>
              <a:rPr lang="en-US" sz="1500" dirty="0"/>
              <a:t>[</a:t>
            </a:r>
            <a:r>
              <a:rPr lang="en-US" sz="1500" dirty="0">
                <a:hlinkClick r:id="rId4"/>
              </a:rPr>
              <a:t>Lighting Talk Video</a:t>
            </a:r>
            <a:r>
              <a:rPr lang="en-US" sz="1500" dirty="0"/>
              <a:t> (1.5 minutes)]</a:t>
            </a:r>
            <a:br>
              <a:rPr lang="en-US" sz="1500" dirty="0"/>
            </a:br>
            <a:r>
              <a:rPr lang="en-US" sz="1500" dirty="0"/>
              <a:t>[</a:t>
            </a:r>
            <a:r>
              <a:rPr lang="en-US" sz="1500" dirty="0">
                <a:hlinkClick r:id="rId5"/>
              </a:rPr>
              <a:t>Lightning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Video</a:t>
            </a:r>
            <a:r>
              <a:rPr lang="en-US" sz="1500" dirty="0"/>
              <a:t> (18 minutes)]</a:t>
            </a:r>
            <a:br>
              <a:rPr lang="en-US" sz="1500" dirty="0"/>
            </a:br>
            <a:r>
              <a:rPr lang="en-US" sz="1500" dirty="0"/>
              <a:t>[</a:t>
            </a:r>
            <a:r>
              <a:rPr lang="en-US" sz="1500" dirty="0">
                <a:hlinkClick r:id="rId8"/>
              </a:rPr>
              <a:t>Slides (pptx)</a:t>
            </a:r>
            <a:r>
              <a:rPr lang="en-US" sz="1500" dirty="0"/>
              <a:t> </a:t>
            </a:r>
            <a:r>
              <a:rPr lang="en-US" sz="1500" dirty="0">
                <a:hlinkClick r:id="rId9"/>
              </a:rPr>
              <a:t>(pdf)</a:t>
            </a:r>
            <a:r>
              <a:rPr lang="en-US" sz="1500" dirty="0"/>
              <a:t>]</a:t>
            </a:r>
          </a:p>
          <a:p>
            <a:pPr marL="0" indent="0">
              <a:buNone/>
            </a:pPr>
            <a:br>
              <a:rPr lang="en-US" sz="1500" dirty="0"/>
            </a:br>
            <a:br>
              <a:rPr lang="en-US" sz="1500" dirty="0"/>
            </a:br>
            <a:endParaRPr lang="en-US" sz="15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43A4793-1AF6-E942-81F7-38877A7E30AC}"/>
              </a:ext>
            </a:extLst>
          </p:cNvPr>
          <p:cNvPicPr>
            <a:picLocks noChangeAspect="1"/>
          </p:cNvPicPr>
          <p:nvPr/>
        </p:nvPicPr>
        <p:blipFill>
          <a:blip r:embed="rId10"/>
          <a:stretch>
            <a:fillRect/>
          </a:stretch>
        </p:blipFill>
        <p:spPr>
          <a:xfrm>
            <a:off x="0" y="4013776"/>
            <a:ext cx="9144000" cy="2442505"/>
          </a:xfrm>
          <a:prstGeom prst="rect">
            <a:avLst/>
          </a:prstGeom>
        </p:spPr>
      </p:pic>
    </p:spTree>
    <p:extLst>
      <p:ext uri="{BB962C8B-B14F-4D97-AF65-F5344CB8AC3E}">
        <p14:creationId xmlns:p14="http://schemas.microsoft.com/office/powerpoint/2010/main" val="976275402"/>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p:txBody>
          <a:bodyPr/>
          <a:lstStyle/>
          <a:p>
            <a:r>
              <a:rPr lang="en-US" dirty="0"/>
              <a:t>Accelerating Time Series Analysis</a:t>
            </a: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1052736"/>
            <a:ext cx="8610600" cy="5195664"/>
          </a:xfrm>
        </p:spPr>
        <p:txBody>
          <a:bodyPr/>
          <a:lstStyle/>
          <a:p>
            <a:r>
              <a:rPr lang="en-US" sz="1800" dirty="0"/>
              <a:t>Ivan Fernandez, Ricardo </a:t>
            </a:r>
            <a:r>
              <a:rPr lang="en-US" sz="1800" dirty="0" err="1"/>
              <a:t>Quislant</a:t>
            </a:r>
            <a:r>
              <a:rPr lang="en-US" sz="1800" dirty="0"/>
              <a:t>, Christina </a:t>
            </a:r>
            <a:r>
              <a:rPr lang="en-US" sz="1800" dirty="0" err="1"/>
              <a:t>Giannoula</a:t>
            </a:r>
            <a:r>
              <a:rPr lang="en-US" sz="1800" dirty="0"/>
              <a:t>, Mohammed </a:t>
            </a:r>
            <a:r>
              <a:rPr lang="en-US" sz="1800" dirty="0" err="1"/>
              <a:t>Alser</a:t>
            </a:r>
            <a:r>
              <a:rPr lang="en-US" sz="1800" dirty="0"/>
              <a:t>, Juan Gómez-Luna, Eladio Gutiérrez, Oscar Plata,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"NATSA: A Near-Data Processing Accelerator for Time Series Analysis"</a:t>
            </a:r>
            <a:br>
              <a:rPr lang="en-US" sz="1800" dirty="0"/>
            </a:br>
            <a:r>
              <a:rPr lang="en-US" sz="1800" i="1" dirty="0"/>
              <a:t>Proceedings of the </a:t>
            </a:r>
            <a:r>
              <a:rPr lang="en-US" sz="1800" i="1" dirty="0">
                <a:hlinkClick r:id="rId3"/>
              </a:rPr>
              <a:t>38th IEEE International Conference on Computer Design</a:t>
            </a:r>
            <a:r>
              <a:rPr lang="en-US" sz="1800" i="1" dirty="0"/>
              <a:t> (</a:t>
            </a:r>
            <a:r>
              <a:rPr lang="en-US" sz="1800" b="1" i="1" dirty="0"/>
              <a:t>ICCD</a:t>
            </a:r>
            <a:r>
              <a:rPr lang="en-US" sz="1800" i="1" dirty="0"/>
              <a:t>)</a:t>
            </a:r>
            <a:r>
              <a:rPr lang="en-US" sz="1800" dirty="0"/>
              <a:t>, Virtual, October 2020.</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Talk Video</a:t>
            </a:r>
            <a:r>
              <a:rPr lang="en-US" sz="1800" dirty="0"/>
              <a:t> (10 minutes)]</a:t>
            </a:r>
            <a:br>
              <a:rPr lang="en-US" sz="1800" dirty="0"/>
            </a:br>
            <a:r>
              <a:rPr lang="en-US" sz="1800" dirty="0"/>
              <a:t>[</a:t>
            </a:r>
            <a:r>
              <a:rPr lang="en-US" sz="1800" dirty="0">
                <a:hlinkClick r:id="rId7"/>
              </a:rPr>
              <a:t>Source Code</a:t>
            </a:r>
            <a:r>
              <a:rPr lang="en-US" sz="1800" dirty="0"/>
              <a:t>]</a:t>
            </a:r>
          </a:p>
          <a:p>
            <a:pPr marL="0" indent="0">
              <a:buNone/>
            </a:pPr>
            <a:br>
              <a:rPr lang="en-US" sz="1800" dirty="0"/>
            </a:br>
            <a:br>
              <a:rPr lang="en-US" sz="1800" dirty="0"/>
            </a:br>
            <a:br>
              <a:rPr lang="en-US" sz="1800" dirty="0"/>
            </a:br>
            <a:endParaRPr lang="en-US" sz="1800" dirty="0"/>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1FC5C2D-5A3C-4C43-8C1A-7654AE258E7B}"/>
              </a:ext>
            </a:extLst>
          </p:cNvPr>
          <p:cNvPicPr>
            <a:picLocks noChangeAspect="1"/>
          </p:cNvPicPr>
          <p:nvPr/>
        </p:nvPicPr>
        <p:blipFill>
          <a:blip r:embed="rId8"/>
          <a:stretch>
            <a:fillRect/>
          </a:stretch>
        </p:blipFill>
        <p:spPr>
          <a:xfrm>
            <a:off x="129251" y="3789040"/>
            <a:ext cx="8755925" cy="2002160"/>
          </a:xfrm>
          <a:prstGeom prst="rect">
            <a:avLst/>
          </a:prstGeom>
        </p:spPr>
      </p:pic>
    </p:spTree>
    <p:extLst>
      <p:ext uri="{BB962C8B-B14F-4D97-AF65-F5344CB8AC3E}">
        <p14:creationId xmlns:p14="http://schemas.microsoft.com/office/powerpoint/2010/main" val="2321253894"/>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29842331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8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 Modern Primer on Processing in Memory"</a:t>
            </a:r>
            <a:br>
              <a:rPr kumimoji="0" lang="en-US" sz="1800" b="0" i="0" u="none" strike="noStrike" kern="1200" cap="none" spc="0" normalizeH="0" baseline="0" noProof="0" dirty="0">
                <a:ln>
                  <a:noFill/>
                </a:ln>
                <a:solidFill>
                  <a:srgbClr val="0432FF"/>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rPr>
              <a:t>Invited Book Chapter in </a:t>
            </a:r>
            <a:r>
              <a:rPr kumimoji="0" lang="en-US" sz="1800" b="1" i="1" u="none" strike="noStrike" kern="1200" cap="none" spc="0" normalizeH="0" baseline="0" noProof="0" dirty="0">
                <a:ln>
                  <a:noFill/>
                </a:ln>
                <a:solidFill>
                  <a:srgbClr val="000000"/>
                </a:solidFill>
                <a:effectLst/>
                <a:uLnTx/>
                <a:uFillTx/>
                <a:latin typeface="Tahoma"/>
                <a:ea typeface="+mn-ea"/>
                <a:cs typeface="+mn-cs"/>
                <a:hlinkClick r:id="rId3"/>
              </a:rPr>
              <a:t>Emerging Computing: From Devices to Systems - Looking Beyond Moore and Von Neumann</a:t>
            </a:r>
            <a:r>
              <a:rPr kumimoji="0" lang="en-US" sz="1800" b="0" i="0" u="none" strike="noStrike" kern="1200" cap="none" spc="0" normalizeH="0" baseline="0" noProof="0" dirty="0">
                <a:ln>
                  <a:noFill/>
                </a:ln>
                <a:solidFill>
                  <a:srgbClr val="000000"/>
                </a:solidFill>
                <a:effectLst/>
                <a:uLnTx/>
                <a:uFillTx/>
                <a:latin typeface="Tahoma"/>
                <a:ea typeface="+mn-ea"/>
                <a:cs typeface="+mn-cs"/>
              </a:rPr>
              <a:t>, Springer, to be published in 2021.</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A5EA4CA5-FBD8-9749-9830-D77D34BE5845}"/>
              </a:ext>
            </a:extLst>
          </p:cNvPr>
          <p:cNvPicPr>
            <a:picLocks noChangeAspect="1"/>
          </p:cNvPicPr>
          <p:nvPr/>
        </p:nvPicPr>
        <p:blipFill>
          <a:blip r:embed="rId5"/>
          <a:stretch>
            <a:fillRect/>
          </a:stretch>
        </p:blipFill>
        <p:spPr>
          <a:xfrm>
            <a:off x="-14659" y="1455514"/>
            <a:ext cx="9144000" cy="2744353"/>
          </a:xfrm>
          <a:prstGeom prst="rect">
            <a:avLst/>
          </a:prstGeom>
        </p:spPr>
      </p:pic>
    </p:spTree>
    <p:extLst>
      <p:ext uri="{BB962C8B-B14F-4D97-AF65-F5344CB8AC3E}">
        <p14:creationId xmlns:p14="http://schemas.microsoft.com/office/powerpoint/2010/main" val="13093831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1290435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152400"/>
            <a:ext cx="8915400" cy="1066800"/>
          </a:xfrm>
        </p:spPr>
        <p:txBody>
          <a:bodyPr/>
          <a:lstStyle/>
          <a:p>
            <a:r>
              <a:rPr lang="en-US" sz="3800" dirty="0"/>
              <a:t>UPMEM Processing-in-DRAM Engine (2019)</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136251" y="964045"/>
            <a:ext cx="8610600" cy="5193723"/>
          </a:xfrm>
        </p:spPr>
        <p:txBody>
          <a:bodyPr/>
          <a:lstStyle/>
          <a:p>
            <a:r>
              <a:rPr lang="en-US" dirty="0">
                <a:solidFill>
                  <a:srgbClr val="FF0000"/>
                </a:solidFill>
              </a:rPr>
              <a:t>Processing in DRAM Engine </a:t>
            </a:r>
          </a:p>
          <a:p>
            <a:r>
              <a:rPr lang="en-US" dirty="0"/>
              <a:t>Includes </a:t>
            </a:r>
            <a:r>
              <a:rPr lang="en-US" b="1" dirty="0"/>
              <a:t>standard DIMM modules</a:t>
            </a:r>
            <a:r>
              <a:rPr lang="en-US" dirty="0"/>
              <a:t>, with a </a:t>
            </a:r>
            <a:r>
              <a:rPr lang="en-US" b="1" dirty="0"/>
              <a:t>large number of DPU processors </a:t>
            </a:r>
            <a:r>
              <a:rPr lang="en-US" dirty="0"/>
              <a:t>combined with DRAM chips.</a:t>
            </a:r>
          </a:p>
          <a:p>
            <a:pPr marL="0" indent="0">
              <a:buNone/>
            </a:pPr>
            <a:endParaRPr lang="en-US" dirty="0"/>
          </a:p>
          <a:p>
            <a:r>
              <a:rPr lang="en-US" dirty="0"/>
              <a:t>Replaces </a:t>
            </a:r>
            <a:r>
              <a:rPr lang="en-US" b="1" dirty="0"/>
              <a:t>standard</a:t>
            </a:r>
            <a:r>
              <a:rPr lang="en-US" dirty="0"/>
              <a:t> DIMMs</a:t>
            </a:r>
          </a:p>
          <a:p>
            <a:pPr lvl="1"/>
            <a:r>
              <a:rPr lang="en-US" dirty="0"/>
              <a:t>DDR4 R-DIMM modules</a:t>
            </a:r>
          </a:p>
          <a:p>
            <a:pPr lvl="2"/>
            <a:r>
              <a:rPr lang="en-US" dirty="0"/>
              <a:t>8GB+128 DPUs (16 PIM chips)</a:t>
            </a:r>
          </a:p>
          <a:p>
            <a:pPr lvl="2"/>
            <a:r>
              <a:rPr lang="en-US" dirty="0"/>
              <a:t>Standard 2x-nm DRAM process</a:t>
            </a:r>
          </a:p>
          <a:p>
            <a:pPr lvl="1"/>
            <a:r>
              <a:rPr lang="en-US" b="1" dirty="0"/>
              <a:t>Large amounts of</a:t>
            </a:r>
            <a:r>
              <a:rPr lang="en-US" dirty="0"/>
              <a:t> compute &amp; memory bandwidth</a:t>
            </a:r>
          </a:p>
        </p:txBody>
      </p:sp>
      <p:pic>
        <p:nvPicPr>
          <p:cNvPr id="8" name="Picture 7">
            <a:extLst>
              <a:ext uri="{FF2B5EF4-FFF2-40B4-BE49-F238E27FC236}">
                <a16:creationId xmlns:a16="http://schemas.microsoft.com/office/drawing/2014/main" id="{D52C3A3A-02C6-5F46-8278-4883459024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79331" y="2362200"/>
            <a:ext cx="3064669" cy="1809469"/>
          </a:xfrm>
          <a:prstGeom prst="rect">
            <a:avLst/>
          </a:prstGeom>
        </p:spPr>
      </p:pic>
      <p:sp>
        <p:nvSpPr>
          <p:cNvPr id="3" name="TextBox 2">
            <a:extLst>
              <a:ext uri="{FF2B5EF4-FFF2-40B4-BE49-F238E27FC236}">
                <a16:creationId xmlns:a16="http://schemas.microsoft.com/office/drawing/2014/main" id="{33094D00-96B4-E74E-917B-BA57463AF2F6}"/>
              </a:ext>
            </a:extLst>
          </p:cNvPr>
          <p:cNvSpPr txBox="1"/>
          <p:nvPr/>
        </p:nvSpPr>
        <p:spPr>
          <a:xfrm>
            <a:off x="19665" y="6392637"/>
            <a:ext cx="6714852"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https://www.anandtech.com/show/14750/hot-chips-31-analysis-inmemory-processing-by-upmem</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0" name="Picture 9">
            <a:extLst>
              <a:ext uri="{FF2B5EF4-FFF2-40B4-BE49-F238E27FC236}">
                <a16:creationId xmlns:a16="http://schemas.microsoft.com/office/drawing/2014/main" id="{69DF79F1-207B-C34F-AF17-579F237B3E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8600" y="4724400"/>
            <a:ext cx="8754585" cy="1709697"/>
          </a:xfrm>
          <a:prstGeom prst="rect">
            <a:avLst/>
          </a:prstGeom>
        </p:spPr>
      </p:pic>
      <p:sp>
        <p:nvSpPr>
          <p:cNvPr id="13" name="Rectangle 12">
            <a:extLst>
              <a:ext uri="{FF2B5EF4-FFF2-40B4-BE49-F238E27FC236}">
                <a16:creationId xmlns:a16="http://schemas.microsoft.com/office/drawing/2014/main" id="{194B1677-FAD4-8147-AAAE-CAD39B29F335}"/>
              </a:ext>
            </a:extLst>
          </p:cNvPr>
          <p:cNvSpPr/>
          <p:nvPr/>
        </p:nvSpPr>
        <p:spPr>
          <a:xfrm>
            <a:off x="-17231" y="6594579"/>
            <a:ext cx="9175979" cy="27699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5"/>
              </a:rPr>
              <a:t>https://www.upmem.com/video-upmem-presenting-its-true-processing-in-memory-solution-hot-chips-2019/</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943032683"/>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fontScale="90000"/>
          </a:bodyPr>
          <a:lstStyle/>
          <a:p>
            <a:r>
              <a:rPr lang="en-US" dirty="0"/>
              <a:t>UPMEM Memory Modules</a:t>
            </a:r>
          </a:p>
        </p:txBody>
      </p:sp>
      <p:sp>
        <p:nvSpPr>
          <p:cNvPr id="3" name="Content Placeholder 2">
            <a:extLst>
              <a:ext uri="{FF2B5EF4-FFF2-40B4-BE49-F238E27FC236}">
                <a16:creationId xmlns:a16="http://schemas.microsoft.com/office/drawing/2014/main" id="{85F3EBD4-3CCC-C145-B4CE-E1E9E7261360}"/>
              </a:ext>
            </a:extLst>
          </p:cNvPr>
          <p:cNvSpPr>
            <a:spLocks noGrp="1"/>
          </p:cNvSpPr>
          <p:nvPr>
            <p:ph idx="1"/>
          </p:nvPr>
        </p:nvSpPr>
        <p:spPr/>
        <p:txBody>
          <a:bodyPr/>
          <a:lstStyle/>
          <a:p>
            <a:r>
              <a:rPr lang="en-US" sz="2600" dirty="0"/>
              <a:t>E19: 8 chips DIMM (1 rank). DPUs @ 267 MHz</a:t>
            </a:r>
          </a:p>
          <a:p>
            <a:r>
              <a:rPr lang="en-US" sz="2600" dirty="0"/>
              <a:t>P21: 16 chips DIMM (2 ranks). DPUs @ 350 MHz</a:t>
            </a:r>
          </a:p>
        </p:txBody>
      </p:sp>
      <p:pic>
        <p:nvPicPr>
          <p:cNvPr id="6" name="Picture 5">
            <a:extLst>
              <a:ext uri="{FF2B5EF4-FFF2-40B4-BE49-F238E27FC236}">
                <a16:creationId xmlns:a16="http://schemas.microsoft.com/office/drawing/2014/main" id="{515C2AE4-3B3A-DE4A-A3A4-2A8ADB7D2F47}"/>
              </a:ext>
            </a:extLst>
          </p:cNvPr>
          <p:cNvPicPr>
            <a:picLocks noChangeAspect="1"/>
          </p:cNvPicPr>
          <p:nvPr/>
        </p:nvPicPr>
        <p:blipFill>
          <a:blip r:embed="rId3"/>
          <a:stretch>
            <a:fillRect/>
          </a:stretch>
        </p:blipFill>
        <p:spPr>
          <a:xfrm>
            <a:off x="1724637" y="2058625"/>
            <a:ext cx="5694726" cy="4141619"/>
          </a:xfrm>
          <a:prstGeom prst="rect">
            <a:avLst/>
          </a:prstGeom>
        </p:spPr>
      </p:pic>
      <p:sp>
        <p:nvSpPr>
          <p:cNvPr id="5" name="TextBox 4">
            <a:extLst>
              <a:ext uri="{FF2B5EF4-FFF2-40B4-BE49-F238E27FC236}">
                <a16:creationId xmlns:a16="http://schemas.microsoft.com/office/drawing/2014/main" id="{9FFAC973-70A2-804A-B666-069E89D6CF82}"/>
              </a:ext>
            </a:extLst>
          </p:cNvPr>
          <p:cNvSpPr txBox="1"/>
          <p:nvPr/>
        </p:nvSpPr>
        <p:spPr>
          <a:xfrm>
            <a:off x="3996362" y="6479300"/>
            <a:ext cx="115127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hlinkClick r:id="rId4"/>
              </a:rPr>
              <a:t>www.upmem.com</a:t>
            </a:r>
            <a:endPar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57427224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fontScale="90000"/>
          </a:bodyPr>
          <a:lstStyle/>
          <a:p>
            <a:r>
              <a:rPr lang="en-US" dirty="0"/>
              <a:t>PIM System Organization</a:t>
            </a:r>
          </a:p>
        </p:txBody>
      </p:sp>
      <p:sp>
        <p:nvSpPr>
          <p:cNvPr id="3" name="Content Placeholder 2">
            <a:extLst>
              <a:ext uri="{FF2B5EF4-FFF2-40B4-BE49-F238E27FC236}">
                <a16:creationId xmlns:a16="http://schemas.microsoft.com/office/drawing/2014/main" id="{85F3EBD4-3CCC-C145-B4CE-E1E9E7261360}"/>
              </a:ext>
            </a:extLst>
          </p:cNvPr>
          <p:cNvSpPr>
            <a:spLocks noGrp="1"/>
          </p:cNvSpPr>
          <p:nvPr>
            <p:ph idx="1"/>
          </p:nvPr>
        </p:nvSpPr>
        <p:spPr/>
        <p:txBody>
          <a:bodyPr/>
          <a:lstStyle/>
          <a:p>
            <a:r>
              <a:rPr lang="en-US" sz="2600" dirty="0"/>
              <a:t>UPMEM-based PIM system with </a:t>
            </a:r>
            <a:r>
              <a:rPr lang="en-US" sz="2600" dirty="0">
                <a:solidFill>
                  <a:srgbClr val="00B050"/>
                </a:solidFill>
              </a:rPr>
              <a:t>20 UPMEM memory modules of 16 chips each (40 ranks) </a:t>
            </a:r>
            <a:r>
              <a:rPr lang="en-US" sz="2600" dirty="0">
                <a:solidFill>
                  <a:srgbClr val="00B050"/>
                </a:solidFill>
                <a:sym typeface="Wingdings" pitchFamily="2" charset="2"/>
              </a:rPr>
              <a:t> 2560 DPUs</a:t>
            </a:r>
            <a:endParaRPr lang="en-US" sz="2600" dirty="0">
              <a:solidFill>
                <a:srgbClr val="00B050"/>
              </a:solidFill>
            </a:endParaRPr>
          </a:p>
        </p:txBody>
      </p:sp>
      <p:pic>
        <p:nvPicPr>
          <p:cNvPr id="5" name="Picture 4">
            <a:extLst>
              <a:ext uri="{FF2B5EF4-FFF2-40B4-BE49-F238E27FC236}">
                <a16:creationId xmlns:a16="http://schemas.microsoft.com/office/drawing/2014/main" id="{4E58845B-7079-974C-8E30-D3C7BC4A9684}"/>
              </a:ext>
            </a:extLst>
          </p:cNvPr>
          <p:cNvPicPr>
            <a:picLocks noChangeAspect="1"/>
          </p:cNvPicPr>
          <p:nvPr/>
        </p:nvPicPr>
        <p:blipFill>
          <a:blip r:embed="rId3"/>
          <a:stretch>
            <a:fillRect/>
          </a:stretch>
        </p:blipFill>
        <p:spPr>
          <a:xfrm>
            <a:off x="2061506" y="1844713"/>
            <a:ext cx="5109612" cy="4572000"/>
          </a:xfrm>
          <a:prstGeom prst="rect">
            <a:avLst/>
          </a:prstGeom>
        </p:spPr>
      </p:pic>
    </p:spTree>
    <p:extLst>
      <p:ext uri="{BB962C8B-B14F-4D97-AF65-F5344CB8AC3E}">
        <p14:creationId xmlns:p14="http://schemas.microsoft.com/office/powerpoint/2010/main" val="2294663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4AD78-64D2-9C47-B050-A2D2C6E7DA86}"/>
              </a:ext>
            </a:extLst>
          </p:cNvPr>
          <p:cNvSpPr>
            <a:spLocks noGrp="1"/>
          </p:cNvSpPr>
          <p:nvPr>
            <p:ph type="title"/>
          </p:nvPr>
        </p:nvSpPr>
        <p:spPr>
          <a:xfrm>
            <a:off x="228600" y="152400"/>
            <a:ext cx="9023920" cy="1066800"/>
          </a:xfrm>
        </p:spPr>
        <p:txBody>
          <a:bodyPr/>
          <a:lstStyle/>
          <a:p>
            <a:r>
              <a:rPr lang="en-US" sz="3800" dirty="0"/>
              <a:t>More on Fast &amp; Efficient Genome Analysis …</a:t>
            </a:r>
          </a:p>
        </p:txBody>
      </p:sp>
      <p:sp>
        <p:nvSpPr>
          <p:cNvPr id="3" name="Content Placeholder 2">
            <a:extLst>
              <a:ext uri="{FF2B5EF4-FFF2-40B4-BE49-F238E27FC236}">
                <a16:creationId xmlns:a16="http://schemas.microsoft.com/office/drawing/2014/main" id="{51802AAD-62B5-594C-82AB-3F845A08141C}"/>
              </a:ext>
            </a:extLst>
          </p:cNvPr>
          <p:cNvSpPr>
            <a:spLocks noGrp="1"/>
          </p:cNvSpPr>
          <p:nvPr>
            <p:ph idx="1"/>
          </p:nvPr>
        </p:nvSpPr>
        <p:spPr>
          <a:xfrm>
            <a:off x="228600" y="908720"/>
            <a:ext cx="8610600" cy="5339680"/>
          </a:xfrm>
        </p:spPr>
        <p:txBody>
          <a:bodyPr/>
          <a:lstStyle/>
          <a:p>
            <a:r>
              <a:rPr lang="en-US" sz="1600" dirty="0"/>
              <a:t>Onur Mutlu,</a:t>
            </a:r>
            <a:br>
              <a:rPr lang="en-US" sz="1600" dirty="0"/>
            </a:br>
            <a:r>
              <a:rPr lang="en-US" sz="1600" b="1" dirty="0">
                <a:solidFill>
                  <a:srgbClr val="0000FF"/>
                </a:solidFill>
                <a:hlinkClick r:id="rId2">
                  <a:extLst>
                    <a:ext uri="{A12FA001-AC4F-418D-AE19-62706E023703}">
                      <ahyp:hlinkClr xmlns:ahyp="http://schemas.microsoft.com/office/drawing/2018/hyperlinkcolor" val="tx"/>
                    </a:ext>
                  </a:extLst>
                </a:hlinkClick>
              </a:rPr>
              <a:t>"Accelerating Genome Analysis: A Primer on an Ongoing Journey"</a:t>
            </a:r>
            <a:br>
              <a:rPr lang="en-US" sz="1600" dirty="0"/>
            </a:br>
            <a:r>
              <a:rPr lang="en-US" sz="1600" i="1" dirty="0"/>
              <a:t>Invited Lecture at </a:t>
            </a:r>
            <a:r>
              <a:rPr lang="en-US" sz="1600" i="1" dirty="0">
                <a:hlinkClick r:id="rId3"/>
              </a:rPr>
              <a:t>Technion</a:t>
            </a:r>
            <a:r>
              <a:rPr lang="en-US" sz="1600" dirty="0"/>
              <a:t>, Virtual, 26 January 2021.</a:t>
            </a:r>
            <a:br>
              <a:rPr lang="en-US" sz="1600" dirty="0"/>
            </a:br>
            <a:r>
              <a:rPr lang="en-US" sz="1600" dirty="0"/>
              <a:t>[</a:t>
            </a:r>
            <a:r>
              <a:rPr lang="en-US" sz="1600" dirty="0">
                <a:solidFill>
                  <a:srgbClr val="FFC000"/>
                </a:solidFill>
                <a:hlinkClick r:id="rId2"/>
              </a:rPr>
              <a:t>Slides (pptx) </a:t>
            </a:r>
            <a:r>
              <a:rPr lang="en-US" sz="1600" dirty="0">
                <a:hlinkClick r:id="rId4"/>
              </a:rPr>
              <a:t>(pdf)</a:t>
            </a:r>
            <a:r>
              <a:rPr lang="en-US" sz="1600" dirty="0"/>
              <a:t>]</a:t>
            </a:r>
            <a:br>
              <a:rPr lang="en-US" sz="1600" dirty="0"/>
            </a:br>
            <a:r>
              <a:rPr lang="en-US" sz="1600" dirty="0"/>
              <a:t>[</a:t>
            </a:r>
            <a:r>
              <a:rPr lang="en-US" sz="1600" dirty="0">
                <a:hlinkClick r:id="rId5"/>
              </a:rPr>
              <a:t>Talk Video </a:t>
            </a:r>
            <a:r>
              <a:rPr lang="en-US" sz="1600" dirty="0"/>
              <a:t>(1 hour 37 minutes, including Q&amp;A)]</a:t>
            </a:r>
            <a:br>
              <a:rPr lang="en-US" sz="1600" dirty="0"/>
            </a:br>
            <a:r>
              <a:rPr lang="en-US" sz="1600" dirty="0"/>
              <a:t>[</a:t>
            </a:r>
            <a:r>
              <a:rPr lang="en-US" sz="1600" dirty="0">
                <a:hlinkClick r:id="rId6"/>
              </a:rPr>
              <a:t>Related Invited Paper (at IEEE Micro, 2020)</a:t>
            </a:r>
            <a:r>
              <a:rPr lang="en-US" sz="1600" dirty="0"/>
              <a:t>]</a:t>
            </a:r>
          </a:p>
          <a:p>
            <a:pPr marL="0" indent="0">
              <a:buNone/>
            </a:pPr>
            <a:endParaRPr lang="en-US" sz="1600" dirty="0"/>
          </a:p>
        </p:txBody>
      </p:sp>
      <p:sp>
        <p:nvSpPr>
          <p:cNvPr id="4" name="Slide Number Placeholder 3">
            <a:extLst>
              <a:ext uri="{FF2B5EF4-FFF2-40B4-BE49-F238E27FC236}">
                <a16:creationId xmlns:a16="http://schemas.microsoft.com/office/drawing/2014/main" id="{42A122B2-35CC-C64B-B5EA-4870A730338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6C4B3FF-961C-8E4D-8E32-9A70FB45E8F8}"/>
              </a:ext>
            </a:extLst>
          </p:cNvPr>
          <p:cNvPicPr>
            <a:picLocks noChangeAspect="1"/>
          </p:cNvPicPr>
          <p:nvPr/>
        </p:nvPicPr>
        <p:blipFill>
          <a:blip r:embed="rId7"/>
          <a:stretch>
            <a:fillRect/>
          </a:stretch>
        </p:blipFill>
        <p:spPr>
          <a:xfrm>
            <a:off x="1399080" y="2507031"/>
            <a:ext cx="6345839" cy="4315761"/>
          </a:xfrm>
          <a:prstGeom prst="rect">
            <a:avLst/>
          </a:prstGeom>
        </p:spPr>
      </p:pic>
      <p:sp>
        <p:nvSpPr>
          <p:cNvPr id="5" name="TextBox 4">
            <a:extLst>
              <a:ext uri="{FF2B5EF4-FFF2-40B4-BE49-F238E27FC236}">
                <a16:creationId xmlns:a16="http://schemas.microsoft.com/office/drawing/2014/main" id="{25539279-48A3-BE4E-B6C7-1E37C771F1BB}"/>
              </a:ext>
            </a:extLst>
          </p:cNvPr>
          <p:cNvSpPr txBox="1"/>
          <p:nvPr/>
        </p:nvSpPr>
        <p:spPr>
          <a:xfrm>
            <a:off x="2788947" y="6541128"/>
            <a:ext cx="3566104" cy="276999"/>
          </a:xfrm>
          <a:prstGeom prst="rect">
            <a:avLst/>
          </a:prstGeom>
          <a:noFill/>
        </p:spPr>
        <p:txBody>
          <a:bodyPr wrap="none" rtlCol="0">
            <a:spAutoFit/>
          </a:bodyPr>
          <a:lstStyle/>
          <a:p>
            <a:r>
              <a:rPr lang="en-US" sz="1200" dirty="0">
                <a:solidFill>
                  <a:srgbClr val="0432FF"/>
                </a:solidFill>
                <a:hlinkClick r:id="rId5">
                  <a:extLst>
                    <a:ext uri="{A12FA001-AC4F-418D-AE19-62706E023703}">
                      <ahyp:hlinkClr xmlns:ahyp="http://schemas.microsoft.com/office/drawing/2018/hyperlinkcolor" val="tx"/>
                    </a:ext>
                  </a:extLst>
                </a:hlinkClick>
              </a:rPr>
              <a:t>https://www.youtube.com/watch?v=r7sn41lH-4A</a:t>
            </a:r>
            <a:r>
              <a:rPr lang="en-US" sz="1200" dirty="0">
                <a:solidFill>
                  <a:srgbClr val="0432FF"/>
                </a:solidFill>
              </a:rPr>
              <a:t> </a:t>
            </a:r>
          </a:p>
        </p:txBody>
      </p:sp>
    </p:spTree>
    <p:extLst>
      <p:ext uri="{BB962C8B-B14F-4D97-AF65-F5344CB8AC3E}">
        <p14:creationId xmlns:p14="http://schemas.microsoft.com/office/powerpoint/2010/main" val="1815776210"/>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More on the UPMEM PIM System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https://www.youtube.com/watch?v=Sscy1Wrr22A&amp;list=PL5Q2soXY2Zi9xidyIgBxUz7xRPS-wisBN&amp;index=26</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BC9E9B4F-8A34-9544-86B1-2FE3041A688A}"/>
              </a:ext>
            </a:extLst>
          </p:cNvPr>
          <p:cNvPicPr>
            <a:picLocks noChangeAspect="1"/>
          </p:cNvPicPr>
          <p:nvPr/>
        </p:nvPicPr>
        <p:blipFill>
          <a:blip r:embed="rId3"/>
          <a:stretch>
            <a:fillRect/>
          </a:stretch>
        </p:blipFill>
        <p:spPr>
          <a:xfrm>
            <a:off x="609600" y="929271"/>
            <a:ext cx="7848600" cy="5511108"/>
          </a:xfrm>
          <a:prstGeom prst="rect">
            <a:avLst/>
          </a:prstGeom>
        </p:spPr>
      </p:pic>
    </p:spTree>
    <p:extLst>
      <p:ext uri="{BB962C8B-B14F-4D97-AF65-F5344CB8AC3E}">
        <p14:creationId xmlns:p14="http://schemas.microsoft.com/office/powerpoint/2010/main" val="2515447642"/>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C16C-9759-FC44-89ED-791187DE959D}"/>
              </a:ext>
            </a:extLst>
          </p:cNvPr>
          <p:cNvSpPr>
            <a:spLocks noGrp="1"/>
          </p:cNvSpPr>
          <p:nvPr>
            <p:ph type="title"/>
          </p:nvPr>
        </p:nvSpPr>
        <p:spPr>
          <a:xfrm>
            <a:off x="228600" y="152400"/>
            <a:ext cx="9023920" cy="1066800"/>
          </a:xfrm>
        </p:spPr>
        <p:txBody>
          <a:bodyPr/>
          <a:lstStyle/>
          <a:p>
            <a:r>
              <a:rPr lang="en-US" sz="3200" dirty="0"/>
              <a:t>Experimental Analysis of the UPMEM PIM Engine</a:t>
            </a:r>
            <a:endParaRPr lang="en-US" sz="2400" dirty="0"/>
          </a:p>
        </p:txBody>
      </p:sp>
      <p:sp>
        <p:nvSpPr>
          <p:cNvPr id="3" name="Content Placeholder 2">
            <a:extLst>
              <a:ext uri="{FF2B5EF4-FFF2-40B4-BE49-F238E27FC236}">
                <a16:creationId xmlns:a16="http://schemas.microsoft.com/office/drawing/2014/main" id="{61439010-5FA7-AA42-A731-A388AD812771}"/>
              </a:ext>
            </a:extLst>
          </p:cNvPr>
          <p:cNvSpPr>
            <a:spLocks noGrp="1"/>
          </p:cNvSpPr>
          <p:nvPr>
            <p:ph idx="1"/>
          </p:nvPr>
        </p:nvSpPr>
        <p:spPr/>
        <p:txBody>
          <a:bodyPr/>
          <a:lstStyle/>
          <a:p>
            <a:endParaRPr lang="en-US" dirty="0"/>
          </a:p>
        </p:txBody>
      </p:sp>
      <p:sp>
        <p:nvSpPr>
          <p:cNvPr id="6" name="TextBox 5">
            <a:extLst>
              <a:ext uri="{FF2B5EF4-FFF2-40B4-BE49-F238E27FC236}">
                <a16:creationId xmlns:a16="http://schemas.microsoft.com/office/drawing/2014/main" id="{104A979B-A23E-4F49-9F1F-3DE77918710A}"/>
              </a:ext>
            </a:extLst>
          </p:cNvPr>
          <p:cNvSpPr txBox="1"/>
          <p:nvPr/>
        </p:nvSpPr>
        <p:spPr>
          <a:xfrm>
            <a:off x="4355976" y="6502956"/>
            <a:ext cx="42482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https://arxiv.org/pdf/2105.03814.pdf</a:t>
            </a:r>
            <a:r>
              <a:rPr kumimoji="0" lang="en-US" sz="1600" b="1" i="0" u="none" strike="noStrike" kern="1200" cap="none" spc="0" normalizeH="0" baseline="0" noProof="0" dirty="0">
                <a:ln>
                  <a:noFill/>
                </a:ln>
                <a:solidFill>
                  <a:srgbClr val="0432FF"/>
                </a:solidFill>
                <a:effectLst/>
                <a:uLnTx/>
                <a:uFillTx/>
                <a:latin typeface="Tahoma"/>
                <a:ea typeface="+mn-ea"/>
                <a:cs typeface="+mn-cs"/>
              </a:rPr>
              <a:t> </a:t>
            </a:r>
          </a:p>
        </p:txBody>
      </p:sp>
      <p:pic>
        <p:nvPicPr>
          <p:cNvPr id="4" name="Picture 3">
            <a:extLst>
              <a:ext uri="{FF2B5EF4-FFF2-40B4-BE49-F238E27FC236}">
                <a16:creationId xmlns:a16="http://schemas.microsoft.com/office/drawing/2014/main" id="{17AE92A9-1CB3-0F44-AB44-B64795F93A90}"/>
              </a:ext>
            </a:extLst>
          </p:cNvPr>
          <p:cNvPicPr>
            <a:picLocks noChangeAspect="1"/>
          </p:cNvPicPr>
          <p:nvPr/>
        </p:nvPicPr>
        <p:blipFill>
          <a:blip r:embed="rId3"/>
          <a:stretch>
            <a:fillRect/>
          </a:stretch>
        </p:blipFill>
        <p:spPr>
          <a:xfrm>
            <a:off x="1541793" y="905635"/>
            <a:ext cx="5628366" cy="5663281"/>
          </a:xfrm>
          <a:prstGeom prst="rect">
            <a:avLst/>
          </a:prstGeom>
        </p:spPr>
      </p:pic>
    </p:spTree>
    <p:extLst>
      <p:ext uri="{BB962C8B-B14F-4D97-AF65-F5344CB8AC3E}">
        <p14:creationId xmlns:p14="http://schemas.microsoft.com/office/powerpoint/2010/main" val="4131554601"/>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228600" y="152400"/>
            <a:ext cx="8915400" cy="1066800"/>
          </a:xfrm>
        </p:spPr>
        <p:txBody>
          <a:bodyPr/>
          <a:lstStyle/>
          <a:p>
            <a:r>
              <a:rPr lang="en-US" sz="3600" dirty="0">
                <a:solidFill>
                  <a:srgbClr val="006633"/>
                </a:solidFill>
                <a:ea typeface="ＭＳ Ｐゴシック" charset="0"/>
              </a:rPr>
              <a:t>More on Analysis of the UPMEM PIM Engine</a:t>
            </a:r>
            <a:endParaRPr lang="en-US" sz="3600" dirty="0"/>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https://www.youtube.com/watch?v=D8Hjy2iU9l4&amp;list=PL5Q2soXY2Zi_tOTAYm--dYByNPL7JhwR9</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6" name="Picture 5">
            <a:extLst>
              <a:ext uri="{FF2B5EF4-FFF2-40B4-BE49-F238E27FC236}">
                <a16:creationId xmlns:a16="http://schemas.microsoft.com/office/drawing/2014/main" id="{B7D3EBD6-4727-A94F-9498-A2F5AD447FD3}"/>
              </a:ext>
            </a:extLst>
          </p:cNvPr>
          <p:cNvPicPr>
            <a:picLocks noChangeAspect="1"/>
          </p:cNvPicPr>
          <p:nvPr/>
        </p:nvPicPr>
        <p:blipFill>
          <a:blip r:embed="rId3"/>
          <a:stretch>
            <a:fillRect/>
          </a:stretch>
        </p:blipFill>
        <p:spPr>
          <a:xfrm>
            <a:off x="573837" y="936128"/>
            <a:ext cx="7454547" cy="5517207"/>
          </a:xfrm>
          <a:prstGeom prst="rect">
            <a:avLst/>
          </a:prstGeom>
        </p:spPr>
      </p:pic>
    </p:spTree>
    <p:extLst>
      <p:ext uri="{BB962C8B-B14F-4D97-AF65-F5344CB8AC3E}">
        <p14:creationId xmlns:p14="http://schemas.microsoft.com/office/powerpoint/2010/main" val="3831435684"/>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228600" y="152400"/>
            <a:ext cx="8915400" cy="1066800"/>
          </a:xfrm>
        </p:spPr>
        <p:txBody>
          <a:bodyPr/>
          <a:lstStyle/>
          <a:p>
            <a:r>
              <a:rPr lang="en-US" sz="3600" dirty="0">
                <a:solidFill>
                  <a:srgbClr val="006633"/>
                </a:solidFill>
                <a:ea typeface="ＭＳ Ｐゴシック" charset="0"/>
              </a:rPr>
              <a:t>More on Analysis of the UPMEM PIM Engine</a:t>
            </a:r>
            <a:endParaRPr lang="en-US" sz="3600" dirty="0"/>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lvl="0" algn="ctr">
              <a:defRPr/>
            </a:pPr>
            <a:r>
              <a:rPr lang="en-US" sz="1000" dirty="0">
                <a:solidFill>
                  <a:srgbClr val="0000FF"/>
                </a:solidFill>
                <a:ea typeface="ＭＳ Ｐゴシック" panose="020B0600070205080204" pitchFamily="34" charset="-128"/>
                <a:hlinkClick r:id="rId2">
                  <a:extLst>
                    <a:ext uri="{A12FA001-AC4F-418D-AE19-62706E023703}">
                      <ahyp:hlinkClr xmlns:ahyp="http://schemas.microsoft.com/office/drawing/2018/hyperlinkcolor" val="tx"/>
                    </a:ext>
                  </a:extLst>
                </a:hlinkClick>
              </a:rPr>
              <a:t>https://www.youtube.com/watch?v=Pp9jSU2b9oM&amp;list=PL5Q2soXY2Zi8_VVChACnON4sfh2bJ5IrD&amp;index=159</a:t>
            </a:r>
            <a:r>
              <a:rPr lang="en-US" sz="1000" dirty="0">
                <a:solidFill>
                  <a:srgbClr val="0000FF"/>
                </a:solidFill>
                <a:ea typeface="ＭＳ Ｐゴシック" panose="020B0600070205080204" pitchFamily="34" charset="-128"/>
              </a:rPr>
              <a:t> </a:t>
            </a:r>
            <a:endParaRPr kumimoji="0" lang="en-US" sz="10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endParaRPr>
          </a:p>
        </p:txBody>
      </p:sp>
      <p:pic>
        <p:nvPicPr>
          <p:cNvPr id="4" name="Picture 3">
            <a:extLst>
              <a:ext uri="{FF2B5EF4-FFF2-40B4-BE49-F238E27FC236}">
                <a16:creationId xmlns:a16="http://schemas.microsoft.com/office/drawing/2014/main" id="{05908769-F1A3-3149-BEAD-28F09753D549}"/>
              </a:ext>
            </a:extLst>
          </p:cNvPr>
          <p:cNvPicPr>
            <a:picLocks noChangeAspect="1"/>
          </p:cNvPicPr>
          <p:nvPr/>
        </p:nvPicPr>
        <p:blipFill>
          <a:blip r:embed="rId3"/>
          <a:stretch>
            <a:fillRect/>
          </a:stretch>
        </p:blipFill>
        <p:spPr>
          <a:xfrm>
            <a:off x="629193" y="894920"/>
            <a:ext cx="7809413" cy="5558416"/>
          </a:xfrm>
          <a:prstGeom prst="rect">
            <a:avLst/>
          </a:prstGeom>
        </p:spPr>
      </p:pic>
    </p:spTree>
    <p:extLst>
      <p:ext uri="{BB962C8B-B14F-4D97-AF65-F5344CB8AC3E}">
        <p14:creationId xmlns:p14="http://schemas.microsoft.com/office/powerpoint/2010/main" val="1748069106"/>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7028-3550-1A47-8DEF-8CD52A97E910}"/>
              </a:ext>
            </a:extLst>
          </p:cNvPr>
          <p:cNvSpPr>
            <a:spLocks noGrp="1"/>
          </p:cNvSpPr>
          <p:nvPr>
            <p:ph type="title"/>
          </p:nvPr>
        </p:nvSpPr>
        <p:spPr>
          <a:xfrm>
            <a:off x="228600" y="152400"/>
            <a:ext cx="8915400" cy="1066800"/>
          </a:xfrm>
        </p:spPr>
        <p:txBody>
          <a:bodyPr/>
          <a:lstStyle/>
          <a:p>
            <a:r>
              <a:rPr lang="en-US" dirty="0"/>
              <a:t>FPGA-based Processing Near Memory</a:t>
            </a:r>
            <a:endParaRPr lang="en-US" sz="2200" dirty="0"/>
          </a:p>
        </p:txBody>
      </p:sp>
      <p:sp>
        <p:nvSpPr>
          <p:cNvPr id="3" name="Content Placeholder 2">
            <a:extLst>
              <a:ext uri="{FF2B5EF4-FFF2-40B4-BE49-F238E27FC236}">
                <a16:creationId xmlns:a16="http://schemas.microsoft.com/office/drawing/2014/main" id="{C2BB4C24-D75A-264A-8138-057AC52036A9}"/>
              </a:ext>
            </a:extLst>
          </p:cNvPr>
          <p:cNvSpPr>
            <a:spLocks noGrp="1"/>
          </p:cNvSpPr>
          <p:nvPr>
            <p:ph idx="1"/>
          </p:nvPr>
        </p:nvSpPr>
        <p:spPr>
          <a:xfrm>
            <a:off x="228600" y="980728"/>
            <a:ext cx="8807896" cy="5267672"/>
          </a:xfrm>
        </p:spPr>
        <p:txBody>
          <a:bodyPr/>
          <a:lstStyle/>
          <a:p>
            <a:r>
              <a:rPr lang="en-US" sz="1800" dirty="0"/>
              <a:t>Gagandeep Singh, Mohammed </a:t>
            </a:r>
            <a:r>
              <a:rPr lang="en-US" sz="1800" dirty="0" err="1"/>
              <a:t>Alser</a:t>
            </a:r>
            <a:r>
              <a:rPr lang="en-US" sz="1800" dirty="0"/>
              <a:t>, </a:t>
            </a:r>
            <a:r>
              <a:rPr lang="en-US" sz="1800" dirty="0" err="1"/>
              <a:t>Damla</a:t>
            </a:r>
            <a:r>
              <a:rPr lang="en-US" sz="1800" dirty="0"/>
              <a:t> </a:t>
            </a:r>
            <a:r>
              <a:rPr lang="en-US" sz="1800" dirty="0" err="1"/>
              <a:t>Senol</a:t>
            </a:r>
            <a:r>
              <a:rPr lang="en-US" sz="1800" dirty="0"/>
              <a:t> Cali, </a:t>
            </a:r>
            <a:r>
              <a:rPr lang="en-US" sz="1800" dirty="0" err="1"/>
              <a:t>Dionysios</a:t>
            </a:r>
            <a:r>
              <a:rPr lang="en-US" sz="1800" dirty="0"/>
              <a:t> Diamantopoulos, Juan Gómez-Luna, Henk </a:t>
            </a:r>
            <a:r>
              <a:rPr lang="en-US" sz="1800" dirty="0" err="1"/>
              <a:t>Corporaal</a:t>
            </a:r>
            <a:r>
              <a:rPr lang="en-US" sz="1800" dirty="0"/>
              <a:t>,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"FPGA-based Near-Memory Acceleration of Modern Data-Intensive Applications"</a:t>
            </a:r>
            <a:br>
              <a:rPr lang="en-US" sz="1800" dirty="0">
                <a:solidFill>
                  <a:srgbClr val="0000FF"/>
                </a:solidFill>
              </a:rPr>
            </a:br>
            <a:r>
              <a:rPr lang="en-US" sz="1800" i="1" dirty="0">
                <a:hlinkClick r:id="rId3"/>
              </a:rPr>
              <a:t>IEEE Micro</a:t>
            </a:r>
            <a:r>
              <a:rPr lang="en-US" sz="1800" i="1" dirty="0"/>
              <a:t> (</a:t>
            </a:r>
            <a:r>
              <a:rPr lang="en-US" sz="1800" b="1" i="1" dirty="0"/>
              <a:t>IEEE MICRO</a:t>
            </a:r>
            <a:r>
              <a:rPr lang="en-US" sz="1800" i="1" dirty="0"/>
              <a:t>)</a:t>
            </a:r>
            <a:r>
              <a:rPr lang="en-US" sz="1800" dirty="0"/>
              <a:t>, to appear, 2021.</a:t>
            </a:r>
          </a:p>
          <a:p>
            <a:pPr marL="0" indent="0">
              <a:buNone/>
            </a:pPr>
            <a:endParaRPr lang="en-US" sz="1800" dirty="0"/>
          </a:p>
        </p:txBody>
      </p:sp>
      <p:sp>
        <p:nvSpPr>
          <p:cNvPr id="4" name="Slide Number Placeholder 3">
            <a:extLst>
              <a:ext uri="{FF2B5EF4-FFF2-40B4-BE49-F238E27FC236}">
                <a16:creationId xmlns:a16="http://schemas.microsoft.com/office/drawing/2014/main" id="{FA6A5F09-0277-D841-A893-DD691A62255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976632BB-F849-E647-8BF3-F204B162FC6D}"/>
              </a:ext>
            </a:extLst>
          </p:cNvPr>
          <p:cNvPicPr>
            <a:picLocks noChangeAspect="1"/>
          </p:cNvPicPr>
          <p:nvPr/>
        </p:nvPicPr>
        <p:blipFill>
          <a:blip r:embed="rId4"/>
          <a:stretch>
            <a:fillRect/>
          </a:stretch>
        </p:blipFill>
        <p:spPr>
          <a:xfrm>
            <a:off x="0" y="2836915"/>
            <a:ext cx="9144000" cy="3472405"/>
          </a:xfrm>
          <a:prstGeom prst="rect">
            <a:avLst/>
          </a:prstGeom>
        </p:spPr>
      </p:pic>
    </p:spTree>
    <p:extLst>
      <p:ext uri="{BB962C8B-B14F-4D97-AF65-F5344CB8AC3E}">
        <p14:creationId xmlns:p14="http://schemas.microsoft.com/office/powerpoint/2010/main" val="1885492434"/>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5B0B81DD-E1C2-B742-9E26-9880117A5BD5}"/>
              </a:ext>
            </a:extLst>
          </p:cNvPr>
          <p:cNvPicPr>
            <a:picLocks noChangeAspect="1"/>
          </p:cNvPicPr>
          <p:nvPr/>
        </p:nvPicPr>
        <p:blipFill>
          <a:blip r:embed="rId2"/>
          <a:stretch>
            <a:fillRect/>
          </a:stretch>
        </p:blipFill>
        <p:spPr>
          <a:xfrm>
            <a:off x="304800" y="928815"/>
            <a:ext cx="8229600" cy="5552821"/>
          </a:xfrm>
          <a:prstGeom prst="rect">
            <a:avLst/>
          </a:prstGeom>
        </p:spPr>
      </p:pic>
      <p:sp>
        <p:nvSpPr>
          <p:cNvPr id="6" name="TextBox 5">
            <a:extLst>
              <a:ext uri="{FF2B5EF4-FFF2-40B4-BE49-F238E27FC236}">
                <a16:creationId xmlns:a16="http://schemas.microsoft.com/office/drawing/2014/main" id="{E2E504B7-DA66-5B4F-B558-31F93F8EC635}"/>
              </a:ext>
            </a:extLst>
          </p:cNvPr>
          <p:cNvSpPr txBox="1"/>
          <p:nvPr/>
        </p:nvSpPr>
        <p:spPr>
          <a:xfrm>
            <a:off x="533400" y="6528003"/>
            <a:ext cx="7548861" cy="4770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https://news.samsung.com/global/samsung-develops-industrys-first-high-bandwidth-memory-with-ai-processing-power</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 name="Rounded Rectangle 6">
            <a:extLst>
              <a:ext uri="{FF2B5EF4-FFF2-40B4-BE49-F238E27FC236}">
                <a16:creationId xmlns:a16="http://schemas.microsoft.com/office/drawing/2014/main" id="{2B661DE0-45C9-7F44-A759-0061E543B4F5}"/>
              </a:ext>
            </a:extLst>
          </p:cNvPr>
          <p:cNvSpPr>
            <a:spLocks noChangeArrowheads="1"/>
          </p:cNvSpPr>
          <p:nvPr/>
        </p:nvSpPr>
        <p:spPr bwMode="auto">
          <a:xfrm rot="5400000">
            <a:off x="4762500" y="2019299"/>
            <a:ext cx="228600" cy="6096000"/>
          </a:xfrm>
          <a:prstGeom prst="roundRect">
            <a:avLst>
              <a:gd name="adj" fmla="val 16667"/>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7247489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6" name="Picture 5">
            <a:extLst>
              <a:ext uri="{FF2B5EF4-FFF2-40B4-BE49-F238E27FC236}">
                <a16:creationId xmlns:a16="http://schemas.microsoft.com/office/drawing/2014/main" id="{3D60E39F-21C1-5448-816C-90F49DCB38F1}"/>
              </a:ext>
            </a:extLst>
          </p:cNvPr>
          <p:cNvPicPr>
            <a:picLocks noChangeAspect="1"/>
          </p:cNvPicPr>
          <p:nvPr/>
        </p:nvPicPr>
        <p:blipFill>
          <a:blip r:embed="rId2"/>
          <a:stretch>
            <a:fillRect/>
          </a:stretch>
        </p:blipFill>
        <p:spPr>
          <a:xfrm>
            <a:off x="26894" y="1037868"/>
            <a:ext cx="9144000" cy="3959071"/>
          </a:xfrm>
          <a:prstGeom prst="rect">
            <a:avLst/>
          </a:prstGeom>
        </p:spPr>
      </p:pic>
      <p:pic>
        <p:nvPicPr>
          <p:cNvPr id="7" name="Picture 6">
            <a:extLst>
              <a:ext uri="{FF2B5EF4-FFF2-40B4-BE49-F238E27FC236}">
                <a16:creationId xmlns:a16="http://schemas.microsoft.com/office/drawing/2014/main" id="{4CE8C0CB-6C34-F34A-9020-7FC8E1A932ED}"/>
              </a:ext>
            </a:extLst>
          </p:cNvPr>
          <p:cNvPicPr>
            <a:picLocks noChangeAspect="1"/>
          </p:cNvPicPr>
          <p:nvPr/>
        </p:nvPicPr>
        <p:blipFill>
          <a:blip r:embed="rId3"/>
          <a:stretch>
            <a:fillRect/>
          </a:stretch>
        </p:blipFill>
        <p:spPr>
          <a:xfrm>
            <a:off x="6096000" y="4771635"/>
            <a:ext cx="2438400" cy="1680777"/>
          </a:xfrm>
          <a:prstGeom prst="rect">
            <a:avLst/>
          </a:prstGeom>
        </p:spPr>
      </p:pic>
    </p:spTree>
    <p:extLst>
      <p:ext uri="{BB962C8B-B14F-4D97-AF65-F5344CB8AC3E}">
        <p14:creationId xmlns:p14="http://schemas.microsoft.com/office/powerpoint/2010/main" val="1956070367"/>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9975B62A-7CF5-E740-B603-F143F946B926}"/>
              </a:ext>
            </a:extLst>
          </p:cNvPr>
          <p:cNvPicPr>
            <a:picLocks noChangeAspect="1"/>
          </p:cNvPicPr>
          <p:nvPr/>
        </p:nvPicPr>
        <p:blipFill>
          <a:blip r:embed="rId2"/>
          <a:stretch>
            <a:fillRect/>
          </a:stretch>
        </p:blipFill>
        <p:spPr>
          <a:xfrm>
            <a:off x="0" y="1026297"/>
            <a:ext cx="9144000" cy="4805405"/>
          </a:xfrm>
          <a:prstGeom prst="rect">
            <a:avLst/>
          </a:prstGeom>
        </p:spPr>
      </p:pic>
      <p:pic>
        <p:nvPicPr>
          <p:cNvPr id="8" name="Picture 7">
            <a:extLst>
              <a:ext uri="{FF2B5EF4-FFF2-40B4-BE49-F238E27FC236}">
                <a16:creationId xmlns:a16="http://schemas.microsoft.com/office/drawing/2014/main" id="{FB1172E2-3235-8D42-BF84-8638A7D02F86}"/>
              </a:ext>
            </a:extLst>
          </p:cNvPr>
          <p:cNvPicPr>
            <a:picLocks noChangeAspect="1"/>
          </p:cNvPicPr>
          <p:nvPr/>
        </p:nvPicPr>
        <p:blipFill>
          <a:blip r:embed="rId3"/>
          <a:stretch>
            <a:fillRect/>
          </a:stretch>
        </p:blipFill>
        <p:spPr>
          <a:xfrm>
            <a:off x="268941" y="5455128"/>
            <a:ext cx="1775114" cy="1223577"/>
          </a:xfrm>
          <a:prstGeom prst="rect">
            <a:avLst/>
          </a:prstGeom>
        </p:spPr>
      </p:pic>
    </p:spTree>
    <p:extLst>
      <p:ext uri="{BB962C8B-B14F-4D97-AF65-F5344CB8AC3E}">
        <p14:creationId xmlns:p14="http://schemas.microsoft.com/office/powerpoint/2010/main" val="4253475012"/>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PIM (I)</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884955"/>
            <a:ext cx="8851900" cy="5211762"/>
          </a:xfrm>
        </p:spPr>
        <p:txBody>
          <a:bodyPr/>
          <a:lstStyle/>
          <a:p>
            <a:r>
              <a:rPr lang="en-US" sz="2000" dirty="0">
                <a:solidFill>
                  <a:srgbClr val="FF0000"/>
                </a:solidFill>
              </a:rPr>
              <a:t>Computer Architecture, Fall 2020, Lecture 6</a:t>
            </a:r>
          </a:p>
          <a:p>
            <a:pPr lvl="1"/>
            <a:r>
              <a:rPr lang="en-US" sz="2000" b="1" dirty="0"/>
              <a:t>Computation in Memory </a:t>
            </a:r>
            <a:r>
              <a:rPr lang="en-US" sz="2000" dirty="0"/>
              <a:t>(ETH Zürich, Fall 2020)</a:t>
            </a:r>
          </a:p>
          <a:p>
            <a:pPr lvl="1"/>
            <a:r>
              <a:rPr lang="en-US" sz="1700" dirty="0">
                <a:solidFill>
                  <a:srgbClr val="0000FF"/>
                </a:solidFill>
                <a:hlinkClick r:id="rId2">
                  <a:extLst>
                    <a:ext uri="{A12FA001-AC4F-418D-AE19-62706E023703}">
                      <ahyp:hlinkClr xmlns:ahyp="http://schemas.microsoft.com/office/drawing/2018/hyperlinkcolor" val="tx"/>
                    </a:ext>
                  </a:extLst>
                </a:hlinkClick>
              </a:rPr>
              <a:t>https://www.youtube.com/watch?v=oGcZAGwfEUE&amp;list=PL5Q2soXY2Zi9xidyIgBxUz7xRPS-wisBN&amp;index=12</a:t>
            </a:r>
            <a:endParaRPr lang="en-US" sz="1700" dirty="0">
              <a:solidFill>
                <a:srgbClr val="0000FF"/>
              </a:solidFill>
            </a:endParaRPr>
          </a:p>
          <a:p>
            <a:pPr lvl="1"/>
            <a:endParaRPr lang="en-US" sz="600" dirty="0">
              <a:solidFill>
                <a:srgbClr val="FF0000"/>
              </a:solidFill>
            </a:endParaRPr>
          </a:p>
          <a:p>
            <a:r>
              <a:rPr lang="en-US" sz="2000" dirty="0">
                <a:solidFill>
                  <a:srgbClr val="FF0000"/>
                </a:solidFill>
              </a:rPr>
              <a:t>Computer Architecture, Fall 2020, Lecture 7</a:t>
            </a:r>
          </a:p>
          <a:p>
            <a:pPr lvl="1"/>
            <a:r>
              <a:rPr lang="en-US" sz="2000" b="1" dirty="0"/>
              <a:t>Near-Data Processing </a:t>
            </a:r>
            <a:r>
              <a:rPr lang="en-US" sz="2000" dirty="0"/>
              <a:t>(ETH Zürich, Fall 2020)</a:t>
            </a:r>
          </a:p>
          <a:p>
            <a:pPr lvl="1"/>
            <a:r>
              <a:rPr lang="en-US" sz="1700" dirty="0">
                <a:solidFill>
                  <a:srgbClr val="0000FF"/>
                </a:solidFill>
                <a:hlinkClick r:id="rId3">
                  <a:extLst>
                    <a:ext uri="{A12FA001-AC4F-418D-AE19-62706E023703}">
                      <ahyp:hlinkClr xmlns:ahyp="http://schemas.microsoft.com/office/drawing/2018/hyperlinkcolor" val="tx"/>
                    </a:ext>
                  </a:extLst>
                </a:hlinkClick>
              </a:rPr>
              <a:t>https://www.youtube.com/watch?v=j2GIigqn1Qw&amp;list=PL5Q2soXY2Zi9xidyIgBxUz7xRPS-wisBN&amp;index=13</a:t>
            </a:r>
            <a:endParaRPr lang="en-US" sz="1700" dirty="0">
              <a:solidFill>
                <a:srgbClr val="0000FF"/>
              </a:solidFill>
            </a:endParaRPr>
          </a:p>
          <a:p>
            <a:pPr lvl="1"/>
            <a:endParaRPr lang="en-US" sz="600" dirty="0">
              <a:solidFill>
                <a:srgbClr val="0000FF"/>
              </a:solidFill>
            </a:endParaRPr>
          </a:p>
          <a:p>
            <a:r>
              <a:rPr lang="en-US" sz="2000" dirty="0">
                <a:solidFill>
                  <a:srgbClr val="FF0000"/>
                </a:solidFill>
              </a:rPr>
              <a:t>Computer Architecture, Fall 2020, Lecture 11a</a:t>
            </a:r>
          </a:p>
          <a:p>
            <a:pPr lvl="1"/>
            <a:r>
              <a:rPr lang="en-US" sz="2000" b="1" dirty="0"/>
              <a:t>Memory Controllers </a:t>
            </a:r>
            <a:r>
              <a:rPr lang="en-US" sz="2000" dirty="0"/>
              <a:t>(ETH Zürich, Fall 2020)</a:t>
            </a:r>
          </a:p>
          <a:p>
            <a:pPr lvl="1"/>
            <a:r>
              <a:rPr lang="en-US" sz="1700" dirty="0">
                <a:solidFill>
                  <a:srgbClr val="0000FF"/>
                </a:solidFill>
                <a:hlinkClick r:id="rId4">
                  <a:extLst>
                    <a:ext uri="{A12FA001-AC4F-418D-AE19-62706E023703}">
                      <ahyp:hlinkClr xmlns:ahyp="http://schemas.microsoft.com/office/drawing/2018/hyperlinkcolor" val="tx"/>
                    </a:ext>
                  </a:extLst>
                </a:hlinkClick>
              </a:rPr>
              <a:t>https://www.youtube.com/watch?v=TeG773OgiMQ&amp;list=PL5Q2soXY2Zi9xidyIgBxUz7xRPS-wisBN&amp;index=20 </a:t>
            </a:r>
          </a:p>
          <a:p>
            <a:pPr lvl="1"/>
            <a:endParaRPr lang="en-US" sz="600" dirty="0">
              <a:solidFill>
                <a:srgbClr val="0000FF"/>
              </a:solidFill>
              <a:hlinkClick r:id="rId4">
                <a:extLst>
                  <a:ext uri="{A12FA001-AC4F-418D-AE19-62706E023703}">
                    <ahyp:hlinkClr xmlns:ahyp="http://schemas.microsoft.com/office/drawing/2018/hyperlinkcolor" val="tx"/>
                  </a:ext>
                </a:extLst>
              </a:hlinkClick>
            </a:endParaRPr>
          </a:p>
          <a:p>
            <a:r>
              <a:rPr lang="en-US" sz="2000" dirty="0">
                <a:solidFill>
                  <a:srgbClr val="FF0000"/>
                </a:solidFill>
              </a:rPr>
              <a:t>Computer Architecture, Fall 2020, Lecture 12d</a:t>
            </a:r>
          </a:p>
          <a:p>
            <a:pPr lvl="1"/>
            <a:r>
              <a:rPr lang="en-US" sz="2000" b="1" dirty="0"/>
              <a:t>Real Processing-in-DRAM with UPMEM </a:t>
            </a:r>
            <a:r>
              <a:rPr lang="en-US" sz="2000" dirty="0"/>
              <a:t>(ETH Zürich, Fall 2020)</a:t>
            </a:r>
          </a:p>
          <a:p>
            <a:pPr lvl="1"/>
            <a:r>
              <a:rPr lang="en-US" sz="1700" dirty="0">
                <a:solidFill>
                  <a:srgbClr val="0000FF"/>
                </a:solidFill>
                <a:hlinkClick r:id="rId5">
                  <a:extLst>
                    <a:ext uri="{A12FA001-AC4F-418D-AE19-62706E023703}">
                      <ahyp:hlinkClr xmlns:ahyp="http://schemas.microsoft.com/office/drawing/2018/hyperlinkcolor" val="tx"/>
                    </a:ext>
                  </a:extLst>
                </a:hlinkClick>
              </a:rPr>
              <a:t>https://www.youtube.com/watch?v=Sscy1Wrr22A&amp;list=PL5Q2soXY2Zi9xidyIgBxUz7xRPS-wisBN&amp;index=25</a:t>
            </a:r>
            <a:endParaRPr lang="en-US" sz="1700" dirty="0">
              <a:solidFill>
                <a:srgbClr val="0000FF"/>
              </a:solidFill>
            </a:endParaRPr>
          </a:p>
          <a:p>
            <a:pPr lvl="1"/>
            <a:endParaRPr lang="en-US" sz="2000" dirty="0"/>
          </a:p>
          <a:p>
            <a:pPr lvl="1"/>
            <a:endParaRPr lang="en-US" sz="20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TextBox 5">
            <a:extLst>
              <a:ext uri="{FF2B5EF4-FFF2-40B4-BE49-F238E27FC236}">
                <a16:creationId xmlns:a16="http://schemas.microsoft.com/office/drawing/2014/main" id="{B9FA4FBF-90BC-A44A-80A5-E27853501F68}"/>
              </a:ext>
            </a:extLst>
          </p:cNvPr>
          <p:cNvSpPr txBox="1"/>
          <p:nvPr/>
        </p:nvSpPr>
        <p:spPr>
          <a:xfrm>
            <a:off x="1979712" y="6461778"/>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71507145"/>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PIM (II)</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1036638"/>
            <a:ext cx="8851900" cy="5211762"/>
          </a:xfrm>
        </p:spPr>
        <p:txBody>
          <a:bodyPr/>
          <a:lstStyle/>
          <a:p>
            <a:r>
              <a:rPr lang="en-US" sz="2000" dirty="0">
                <a:solidFill>
                  <a:srgbClr val="FF0000"/>
                </a:solidFill>
              </a:rPr>
              <a:t>Computer Architecture, Fall 2020, Lecture 15</a:t>
            </a:r>
          </a:p>
          <a:p>
            <a:pPr lvl="1"/>
            <a:r>
              <a:rPr lang="en-US" sz="2000" b="1" dirty="0"/>
              <a:t>Emerging Memory Technologies </a:t>
            </a:r>
            <a:r>
              <a:rPr lang="en-US" sz="2000" dirty="0"/>
              <a:t>(ETH Zürich, Fall 2020)</a:t>
            </a:r>
          </a:p>
          <a:p>
            <a:pPr lvl="1"/>
            <a:r>
              <a:rPr lang="en-US" sz="1700" dirty="0">
                <a:solidFill>
                  <a:srgbClr val="0000FF"/>
                </a:solidFill>
                <a:hlinkClick r:id="rId2">
                  <a:extLst>
                    <a:ext uri="{A12FA001-AC4F-418D-AE19-62706E023703}">
                      <ahyp:hlinkClr xmlns:ahyp="http://schemas.microsoft.com/office/drawing/2018/hyperlinkcolor" val="tx"/>
                    </a:ext>
                  </a:extLst>
                </a:hlinkClick>
              </a:rPr>
              <a:t>https://www.youtube.com/watch?v=AlE1rD9G_YU&amp;list=PL5Q2soXY2Zi9xidyIgBxUz7xRPS-wisBN&amp;index=28</a:t>
            </a:r>
          </a:p>
          <a:p>
            <a:pPr lvl="1"/>
            <a:endParaRPr lang="en-US" sz="1700" dirty="0">
              <a:solidFill>
                <a:srgbClr val="0000FF"/>
              </a:solidFill>
              <a:hlinkClick r:id="rId2">
                <a:extLst>
                  <a:ext uri="{A12FA001-AC4F-418D-AE19-62706E023703}">
                    <ahyp:hlinkClr xmlns:ahyp="http://schemas.microsoft.com/office/drawing/2018/hyperlinkcolor" val="tx"/>
                  </a:ext>
                </a:extLst>
              </a:hlinkClick>
            </a:endParaRPr>
          </a:p>
          <a:p>
            <a:r>
              <a:rPr lang="en-US" sz="2000" dirty="0">
                <a:solidFill>
                  <a:srgbClr val="FF0000"/>
                </a:solidFill>
              </a:rPr>
              <a:t>Computer Architecture, Fall 2020, Lecture 16a</a:t>
            </a:r>
          </a:p>
          <a:p>
            <a:pPr lvl="1"/>
            <a:r>
              <a:rPr lang="en-US" sz="2000" b="1" dirty="0"/>
              <a:t>Opportunities &amp; Challenges of Emerging Memory Technologies </a:t>
            </a:r>
            <a:r>
              <a:rPr lang="en-US" sz="2000" dirty="0"/>
              <a:t>(ETH Zürich, Fall 2020)</a:t>
            </a:r>
          </a:p>
          <a:p>
            <a:pPr lvl="1"/>
            <a:r>
              <a:rPr lang="en-US" sz="1700" dirty="0">
                <a:solidFill>
                  <a:srgbClr val="0000FF"/>
                </a:solidFill>
                <a:hlinkClick r:id="rId3">
                  <a:extLst>
                    <a:ext uri="{A12FA001-AC4F-418D-AE19-62706E023703}">
                      <ahyp:hlinkClr xmlns:ahyp="http://schemas.microsoft.com/office/drawing/2018/hyperlinkcolor" val="tx"/>
                    </a:ext>
                  </a:extLst>
                </a:hlinkClick>
              </a:rPr>
              <a:t>https://www.youtube.com/watch?v=pmLszWGmMGQ&amp;list=PL5Q2soXY2Zi9xidyIgBxUz7xRPS-wisBN&amp;index=29</a:t>
            </a:r>
          </a:p>
          <a:p>
            <a:pPr lvl="1"/>
            <a:endParaRPr lang="en-US" sz="1700" dirty="0">
              <a:solidFill>
                <a:srgbClr val="0000FF"/>
              </a:solidFill>
              <a:hlinkClick r:id="rId3">
                <a:extLst>
                  <a:ext uri="{A12FA001-AC4F-418D-AE19-62706E023703}">
                    <ahyp:hlinkClr xmlns:ahyp="http://schemas.microsoft.com/office/drawing/2018/hyperlinkcolor" val="tx"/>
                  </a:ext>
                </a:extLst>
              </a:hlinkClick>
            </a:endParaRPr>
          </a:p>
          <a:p>
            <a:r>
              <a:rPr lang="en-US" sz="2000" dirty="0">
                <a:solidFill>
                  <a:srgbClr val="FF0000"/>
                </a:solidFill>
              </a:rPr>
              <a:t>Computer Architecture, Fall 2020, Guest Lecture</a:t>
            </a:r>
          </a:p>
          <a:p>
            <a:pPr lvl="1"/>
            <a:r>
              <a:rPr lang="en-US" sz="2000" b="1" dirty="0"/>
              <a:t>In-Memory Computing: Memory Devices &amp; Applications </a:t>
            </a:r>
            <a:r>
              <a:rPr lang="en-US" sz="2000" dirty="0"/>
              <a:t>(ETH Zürich, Fall 2020)</a:t>
            </a:r>
          </a:p>
          <a:p>
            <a:pPr lvl="1"/>
            <a:r>
              <a:rPr lang="en-US" sz="1700" dirty="0">
                <a:solidFill>
                  <a:srgbClr val="0000FF"/>
                </a:solidFill>
                <a:hlinkClick r:id="rId4">
                  <a:extLst>
                    <a:ext uri="{A12FA001-AC4F-418D-AE19-62706E023703}">
                      <ahyp:hlinkClr xmlns:ahyp="http://schemas.microsoft.com/office/drawing/2018/hyperlinkcolor" val="tx"/>
                    </a:ext>
                  </a:extLst>
                </a:hlinkClick>
              </a:rPr>
              <a:t>https://www.youtube.com/watch?v=wNmqQHiEZNk&amp;list=PL5Q2soXY2Zi9xidyIgBxUz7xRPS-wisBN&amp;index=41</a:t>
            </a:r>
          </a:p>
          <a:p>
            <a:pPr lvl="1"/>
            <a:endParaRPr lang="en-US" sz="2000" dirty="0"/>
          </a:p>
          <a:p>
            <a:pPr lvl="1"/>
            <a:endParaRPr lang="en-US" sz="20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TextBox 5">
            <a:extLst>
              <a:ext uri="{FF2B5EF4-FFF2-40B4-BE49-F238E27FC236}">
                <a16:creationId xmlns:a16="http://schemas.microsoft.com/office/drawing/2014/main" id="{B9FA4FBF-90BC-A44A-80A5-E27853501F68}"/>
              </a:ext>
            </a:extLst>
          </p:cNvPr>
          <p:cNvSpPr txBox="1"/>
          <p:nvPr/>
        </p:nvSpPr>
        <p:spPr>
          <a:xfrm>
            <a:off x="1979712" y="6461778"/>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21876341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Genome Analysis</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884955"/>
            <a:ext cx="8851900" cy="5211762"/>
          </a:xfrm>
        </p:spPr>
        <p:txBody>
          <a:bodyPr/>
          <a:lstStyle/>
          <a:p>
            <a:r>
              <a:rPr lang="en-US" sz="2000" dirty="0">
                <a:solidFill>
                  <a:srgbClr val="FF0000"/>
                </a:solidFill>
              </a:rPr>
              <a:t>Computer Architecture, Fall 2020, Lecture 3a</a:t>
            </a:r>
          </a:p>
          <a:p>
            <a:pPr lvl="1"/>
            <a:r>
              <a:rPr lang="en-US" sz="1800" b="1" dirty="0"/>
              <a:t>Introduction to Genome Sequence Analysis </a:t>
            </a:r>
            <a:r>
              <a:rPr lang="en-US" sz="1800" dirty="0"/>
              <a:t>(ETH Zürich, Fall 2020)</a:t>
            </a:r>
          </a:p>
          <a:p>
            <a:pPr lvl="1"/>
            <a:r>
              <a:rPr lang="en-US" sz="1700" dirty="0">
                <a:solidFill>
                  <a:srgbClr val="0000FF"/>
                </a:solidFill>
                <a:hlinkClick r:id="rId2">
                  <a:extLst>
                    <a:ext uri="{A12FA001-AC4F-418D-AE19-62706E023703}">
                      <ahyp:hlinkClr xmlns:ahyp="http://schemas.microsoft.com/office/drawing/2018/hyperlinkcolor" val="tx"/>
                    </a:ext>
                  </a:extLst>
                </a:hlinkClick>
              </a:rPr>
              <a:t>https://www.youtube.com/watch?v=CrRb32v7SJc&amp;list=PL5Q2soXY2Zi9xidyIgBxUz7xRPS-wisBN&amp;index=5</a:t>
            </a:r>
            <a:r>
              <a:rPr lang="en-US" sz="1700" dirty="0">
                <a:solidFill>
                  <a:srgbClr val="0000FF"/>
                </a:solidFill>
              </a:rPr>
              <a:t> </a:t>
            </a:r>
          </a:p>
          <a:p>
            <a:pPr lvl="1"/>
            <a:endParaRPr lang="en-US" sz="600" dirty="0">
              <a:solidFill>
                <a:srgbClr val="0000FF"/>
              </a:solidFill>
            </a:endParaRPr>
          </a:p>
          <a:p>
            <a:r>
              <a:rPr lang="en-US" sz="2000" dirty="0">
                <a:solidFill>
                  <a:srgbClr val="FF0000"/>
                </a:solidFill>
              </a:rPr>
              <a:t>Computer Architecture, Fall 2020, Lecture 8</a:t>
            </a:r>
          </a:p>
          <a:p>
            <a:pPr lvl="1"/>
            <a:r>
              <a:rPr lang="en-US" sz="1800" b="1" dirty="0"/>
              <a:t>Intelligent Genome Analysis </a:t>
            </a:r>
            <a:r>
              <a:rPr lang="en-US" sz="1800" dirty="0"/>
              <a:t>(ETH Zürich, Fall 2020)</a:t>
            </a:r>
          </a:p>
          <a:p>
            <a:pPr lvl="1"/>
            <a:r>
              <a:rPr lang="en-US" sz="1700" dirty="0">
                <a:solidFill>
                  <a:srgbClr val="0000FF"/>
                </a:solidFill>
                <a:hlinkClick r:id="rId3">
                  <a:extLst>
                    <a:ext uri="{A12FA001-AC4F-418D-AE19-62706E023703}">
                      <ahyp:hlinkClr xmlns:ahyp="http://schemas.microsoft.com/office/drawing/2018/hyperlinkcolor" val="tx"/>
                    </a:ext>
                  </a:extLst>
                </a:hlinkClick>
              </a:rPr>
              <a:t>https://www.youtube.com/watch?v=ygmQpdDTL7o&amp;list=PL5Q2soXY2Zi9xidyIgBxUz7xRPS-wisBN&amp;index=14</a:t>
            </a:r>
            <a:r>
              <a:rPr lang="en-US" sz="1700" dirty="0">
                <a:solidFill>
                  <a:srgbClr val="0000FF"/>
                </a:solidFill>
              </a:rPr>
              <a:t> </a:t>
            </a:r>
          </a:p>
          <a:p>
            <a:pPr lvl="1"/>
            <a:endParaRPr lang="en-US" sz="600" dirty="0">
              <a:solidFill>
                <a:srgbClr val="0000FF"/>
              </a:solidFill>
            </a:endParaRPr>
          </a:p>
          <a:p>
            <a:r>
              <a:rPr lang="en-US" sz="2000" dirty="0">
                <a:solidFill>
                  <a:srgbClr val="FF0000"/>
                </a:solidFill>
              </a:rPr>
              <a:t>Computer Architecture, Fall 2020, Lecture 9a</a:t>
            </a:r>
          </a:p>
          <a:p>
            <a:pPr lvl="1"/>
            <a:r>
              <a:rPr lang="en-US" sz="1800" b="1" dirty="0" err="1"/>
              <a:t>GenASM</a:t>
            </a:r>
            <a:r>
              <a:rPr lang="en-US" sz="1800" b="1" dirty="0"/>
              <a:t>: Approx. String Matching Accelerator </a:t>
            </a:r>
            <a:r>
              <a:rPr lang="en-US" sz="1800" dirty="0"/>
              <a:t>(ETH Zürich, Fall 2020)</a:t>
            </a:r>
          </a:p>
          <a:p>
            <a:pPr lvl="1"/>
            <a:r>
              <a:rPr lang="en-US" sz="1700" dirty="0">
                <a:solidFill>
                  <a:srgbClr val="0000FF"/>
                </a:solidFill>
                <a:hlinkClick r:id="rId4">
                  <a:extLst>
                    <a:ext uri="{A12FA001-AC4F-418D-AE19-62706E023703}">
                      <ahyp:hlinkClr xmlns:ahyp="http://schemas.microsoft.com/office/drawing/2018/hyperlinkcolor" val="tx"/>
                    </a:ext>
                  </a:extLst>
                </a:hlinkClick>
              </a:rPr>
              <a:t>https://www.youtube.com/watch?v=XoLpzmN-Pas&amp;list=PL5Q2soXY2Zi9xidyIgBxUz7xRPS-wisBN&amp;index=15 </a:t>
            </a:r>
          </a:p>
          <a:p>
            <a:pPr lvl="1"/>
            <a:endParaRPr lang="en-US" sz="600" dirty="0">
              <a:solidFill>
                <a:srgbClr val="0000FF"/>
              </a:solidFill>
              <a:hlinkClick r:id="rId4">
                <a:extLst>
                  <a:ext uri="{A12FA001-AC4F-418D-AE19-62706E023703}">
                    <ahyp:hlinkClr xmlns:ahyp="http://schemas.microsoft.com/office/drawing/2018/hyperlinkcolor" val="tx"/>
                  </a:ext>
                </a:extLst>
              </a:hlinkClick>
            </a:endParaRPr>
          </a:p>
          <a:p>
            <a:r>
              <a:rPr lang="en-US" sz="2000" dirty="0">
                <a:solidFill>
                  <a:srgbClr val="FF0000"/>
                </a:solidFill>
              </a:rPr>
              <a:t>Accelerating Genomics Project Course, Fall 2020, Lecture 1</a:t>
            </a:r>
          </a:p>
          <a:p>
            <a:pPr lvl="1"/>
            <a:r>
              <a:rPr lang="en-US" sz="2000" b="1" dirty="0"/>
              <a:t>Accelerating Genomics </a:t>
            </a:r>
            <a:r>
              <a:rPr lang="en-US" sz="2000" dirty="0"/>
              <a:t>(ETH Zürich, Fall 2020)</a:t>
            </a:r>
          </a:p>
          <a:p>
            <a:pPr lvl="1"/>
            <a:r>
              <a:rPr lang="en-US" sz="1700" dirty="0">
                <a:solidFill>
                  <a:srgbClr val="0000FF"/>
                </a:solidFill>
                <a:hlinkClick r:id="rId5">
                  <a:extLst>
                    <a:ext uri="{A12FA001-AC4F-418D-AE19-62706E023703}">
                      <ahyp:hlinkClr xmlns:ahyp="http://schemas.microsoft.com/office/drawing/2018/hyperlinkcolor" val="tx"/>
                    </a:ext>
                  </a:extLst>
                </a:hlinkClick>
              </a:rPr>
              <a:t>https://www.youtube.com/watch?v=rgjl8ZyLsAg&amp;list=PL5Q2soXY2Zi9E2bBVAgCqLgwiDRQDTyId</a:t>
            </a:r>
            <a:r>
              <a:rPr lang="en-US" sz="1700" dirty="0">
                <a:solidFill>
                  <a:srgbClr val="0000FF"/>
                </a:solidFill>
              </a:rPr>
              <a:t> </a:t>
            </a:r>
            <a:endParaRPr lang="en-US" sz="2000" dirty="0">
              <a:solidFill>
                <a:srgbClr val="0000FF"/>
              </a:solidFill>
            </a:endParaRPr>
          </a:p>
          <a:p>
            <a:pPr lvl="1"/>
            <a:endParaRPr lang="en-US" sz="20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TextBox 5">
            <a:extLst>
              <a:ext uri="{FF2B5EF4-FFF2-40B4-BE49-F238E27FC236}">
                <a16:creationId xmlns:a16="http://schemas.microsoft.com/office/drawing/2014/main" id="{B9FA4FBF-90BC-A44A-80A5-E27853501F68}"/>
              </a:ext>
            </a:extLst>
          </p:cNvPr>
          <p:cNvSpPr txBox="1"/>
          <p:nvPr/>
        </p:nvSpPr>
        <p:spPr>
          <a:xfrm>
            <a:off x="1979712" y="6461778"/>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5174411"/>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A Tutorial on PIM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r>
              <a:rPr lang="en-US" dirty="0"/>
              <a:t>Onur Mutlu,</a:t>
            </a:r>
            <a:br>
              <a:rPr lang="en-US" dirty="0"/>
            </a:br>
            <a:r>
              <a:rPr lang="en-US" b="1" dirty="0">
                <a:solidFill>
                  <a:srgbClr val="FF0000"/>
                </a:solidFill>
                <a:hlinkClick r:id="rId2">
                  <a:extLst>
                    <a:ext uri="{A12FA001-AC4F-418D-AE19-62706E023703}">
                      <ahyp:hlinkClr xmlns:ahyp="http://schemas.microsoft.com/office/drawing/2018/hyperlinkcolor" val="tx"/>
                    </a:ext>
                  </a:extLst>
                </a:hlinkClick>
              </a:rPr>
              <a:t>"Memory-Centric Computing Systems"</a:t>
            </a:r>
            <a:br>
              <a:rPr lang="en-US" dirty="0"/>
            </a:br>
            <a:r>
              <a:rPr lang="en-US" dirty="0"/>
              <a:t>Invited Tutorial at </a:t>
            </a:r>
            <a:r>
              <a:rPr lang="en-US" i="1" dirty="0">
                <a:hlinkClick r:id="rId3"/>
              </a:rPr>
              <a:t>66th International Electron Devices Meeting (</a:t>
            </a:r>
            <a:r>
              <a:rPr lang="en-US" b="1" i="1" dirty="0">
                <a:hlinkClick r:id="rId3"/>
              </a:rPr>
              <a:t>IEDM</a:t>
            </a:r>
            <a:r>
              <a:rPr lang="en-US" i="1" dirty="0">
                <a:hlinkClick r:id="rId3"/>
              </a:rPr>
              <a:t>)</a:t>
            </a:r>
            <a:r>
              <a:rPr lang="en-US" dirty="0"/>
              <a:t>, Virtual, 12 December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Executive Summary Slides (pptx)</a:t>
            </a:r>
            <a:r>
              <a:rPr lang="en-US" dirty="0"/>
              <a:t> </a:t>
            </a:r>
            <a:r>
              <a:rPr lang="en-US" dirty="0">
                <a:hlinkClick r:id="rId6"/>
              </a:rPr>
              <a:t>(pdf)</a:t>
            </a:r>
            <a:r>
              <a:rPr lang="en-US" dirty="0"/>
              <a:t>]</a:t>
            </a:r>
            <a:br>
              <a:rPr lang="en-US" dirty="0"/>
            </a:br>
            <a:r>
              <a:rPr lang="en-US" dirty="0"/>
              <a:t>[</a:t>
            </a:r>
            <a:r>
              <a:rPr lang="en-US" dirty="0">
                <a:hlinkClick r:id="rId7"/>
              </a:rPr>
              <a:t>Tutorial Video</a:t>
            </a:r>
            <a:r>
              <a:rPr lang="en-US" dirty="0"/>
              <a:t> (1 hour 51 minutes)]</a:t>
            </a:r>
            <a:br>
              <a:rPr lang="en-US" dirty="0"/>
            </a:br>
            <a:r>
              <a:rPr lang="en-US" dirty="0"/>
              <a:t>[</a:t>
            </a:r>
            <a:r>
              <a:rPr lang="en-US" dirty="0">
                <a:hlinkClick r:id="rId8"/>
              </a:rPr>
              <a:t>Executive Summary Video</a:t>
            </a:r>
            <a:r>
              <a:rPr lang="en-US" dirty="0"/>
              <a:t> (2 minutes)]</a:t>
            </a:r>
            <a:br>
              <a:rPr lang="en-US" dirty="0"/>
            </a:br>
            <a:r>
              <a:rPr lang="en-US" dirty="0"/>
              <a:t>[</a:t>
            </a:r>
            <a:r>
              <a:rPr lang="en-US" dirty="0">
                <a:hlinkClick r:id="rId9"/>
              </a:rPr>
              <a:t>Abstract and Bio</a:t>
            </a:r>
            <a:r>
              <a:rPr lang="en-US" dirty="0"/>
              <a:t>]</a:t>
            </a:r>
            <a:br>
              <a:rPr lang="en-US" dirty="0"/>
            </a:br>
            <a:r>
              <a:rPr lang="en-US" dirty="0"/>
              <a:t>[</a:t>
            </a:r>
            <a:r>
              <a:rPr lang="en-US" dirty="0">
                <a:hlinkClick r:id="rId10"/>
              </a:rPr>
              <a:t>Related Keynote Paper from VLSI-DAT 2020</a:t>
            </a:r>
            <a:r>
              <a:rPr lang="en-US" dirty="0"/>
              <a:t>]</a:t>
            </a:r>
            <a:br>
              <a:rPr lang="en-US" dirty="0"/>
            </a:br>
            <a:r>
              <a:rPr lang="en-US" dirty="0"/>
              <a:t>[</a:t>
            </a:r>
            <a:r>
              <a:rPr lang="en-US" dirty="0">
                <a:hlinkClick r:id="rId11"/>
              </a:rPr>
              <a:t>Related Review Paper on Processing in Memory</a:t>
            </a:r>
            <a:r>
              <a:rPr lang="en-US" dirty="0"/>
              <a:t>]</a:t>
            </a:r>
            <a:br>
              <a:rPr lang="en-US" dirty="0"/>
            </a:br>
            <a:endParaRPr lang="en-US" dirty="0"/>
          </a:p>
          <a:p>
            <a:pPr marL="0" indent="0" algn="ctr">
              <a:buNone/>
            </a:pPr>
            <a:r>
              <a:rPr lang="en-US" dirty="0">
                <a:solidFill>
                  <a:srgbClr val="0000FF"/>
                </a:solidFill>
                <a:hlinkClick r:id="rId7">
                  <a:extLst>
                    <a:ext uri="{A12FA001-AC4F-418D-AE19-62706E023703}">
                      <ahyp:hlinkClr xmlns:ahyp="http://schemas.microsoft.com/office/drawing/2018/hyperlinkcolor" val="tx"/>
                    </a:ext>
                  </a:extLst>
                </a:hlinkClick>
              </a:rPr>
              <a:t>https://www.youtube.com/watch?v=H3sEaINPBOE</a:t>
            </a:r>
            <a:r>
              <a:rPr lang="en-US" dirty="0">
                <a:solidFill>
                  <a:srgbClr val="0000FF"/>
                </a:solidFill>
              </a:rPr>
              <a:t> </a:t>
            </a:r>
          </a:p>
        </p:txBody>
      </p:sp>
      <p:sp>
        <p:nvSpPr>
          <p:cNvPr id="4" name="Slide Number Placeholder 3">
            <a:extLst>
              <a:ext uri="{FF2B5EF4-FFF2-40B4-BE49-F238E27FC236}">
                <a16:creationId xmlns:a16="http://schemas.microsoft.com/office/drawing/2014/main" id="{668D3D00-D671-7A49-9903-3A6903D905B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a:extLst>
              <a:ext uri="{FF2B5EF4-FFF2-40B4-BE49-F238E27FC236}">
                <a16:creationId xmlns:a16="http://schemas.microsoft.com/office/drawing/2014/main" id="{5DFA3366-29E6-914D-98EA-E6458972951E}"/>
              </a:ext>
            </a:extLst>
          </p:cNvPr>
          <p:cNvSpPr/>
          <p:nvPr/>
        </p:nvSpPr>
        <p:spPr>
          <a:xfrm>
            <a:off x="1590700" y="6475391"/>
            <a:ext cx="58864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12">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1247043793"/>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A Tutorial on PIM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r>
              <a:rPr lang="en-US" dirty="0"/>
              <a:t>Onur Mutlu,</a:t>
            </a:r>
            <a:br>
              <a:rPr lang="en-US" dirty="0"/>
            </a:br>
            <a:r>
              <a:rPr lang="en-US" b="1" dirty="0">
                <a:hlinkClick r:id="rId2"/>
              </a:rPr>
              <a:t>"Memory-Centric Computing Systems"</a:t>
            </a:r>
            <a:br>
              <a:rPr lang="en-US" dirty="0"/>
            </a:br>
            <a:r>
              <a:rPr lang="en-US" dirty="0"/>
              <a:t>Invited Tutorial at </a:t>
            </a:r>
            <a:r>
              <a:rPr lang="en-US" i="1" dirty="0">
                <a:hlinkClick r:id="rId3"/>
              </a:rPr>
              <a:t>66th International Electron Devices Meeting (</a:t>
            </a:r>
            <a:r>
              <a:rPr lang="en-US" b="1" i="1" dirty="0">
                <a:hlinkClick r:id="rId3"/>
              </a:rPr>
              <a:t>IEDM</a:t>
            </a:r>
            <a:r>
              <a:rPr lang="en-US" i="1" dirty="0">
                <a:hlinkClick r:id="rId3"/>
              </a:rPr>
              <a:t>)</a:t>
            </a:r>
            <a:r>
              <a:rPr lang="en-US" dirty="0"/>
              <a:t>, Virtual, 12 December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Executive Summary Slides (pptx)</a:t>
            </a:r>
            <a:r>
              <a:rPr lang="en-US" dirty="0"/>
              <a:t> </a:t>
            </a:r>
            <a:r>
              <a:rPr lang="en-US" dirty="0">
                <a:hlinkClick r:id="rId6"/>
              </a:rPr>
              <a:t>(pdf)</a:t>
            </a:r>
            <a:r>
              <a:rPr lang="en-US" dirty="0"/>
              <a:t>]</a:t>
            </a:r>
            <a:br>
              <a:rPr lang="en-US" dirty="0"/>
            </a:br>
            <a:r>
              <a:rPr lang="en-US" dirty="0"/>
              <a:t>[</a:t>
            </a:r>
            <a:r>
              <a:rPr lang="en-US" dirty="0">
                <a:hlinkClick r:id="rId7"/>
              </a:rPr>
              <a:t>Tutorial Video</a:t>
            </a:r>
            <a:r>
              <a:rPr lang="en-US" dirty="0"/>
              <a:t> (1 hour 51 minutes)]</a:t>
            </a:r>
            <a:br>
              <a:rPr lang="en-US" dirty="0"/>
            </a:br>
            <a:r>
              <a:rPr lang="en-US" dirty="0"/>
              <a:t>[</a:t>
            </a:r>
            <a:r>
              <a:rPr lang="en-US" dirty="0">
                <a:hlinkClick r:id="rId8"/>
              </a:rPr>
              <a:t>Executive Summary Video</a:t>
            </a:r>
            <a:r>
              <a:rPr lang="en-US" dirty="0"/>
              <a:t> (2 minutes)]</a:t>
            </a:r>
            <a:br>
              <a:rPr lang="en-US" dirty="0"/>
            </a:br>
            <a:r>
              <a:rPr lang="en-US" dirty="0"/>
              <a:t>[</a:t>
            </a:r>
            <a:r>
              <a:rPr lang="en-US" dirty="0">
                <a:hlinkClick r:id="rId9"/>
              </a:rPr>
              <a:t>Abstract and Bio</a:t>
            </a:r>
            <a:r>
              <a:rPr lang="en-US" dirty="0"/>
              <a:t>]</a:t>
            </a:r>
            <a:br>
              <a:rPr lang="en-US" dirty="0"/>
            </a:br>
            <a:r>
              <a:rPr lang="en-US" dirty="0"/>
              <a:t>[</a:t>
            </a:r>
            <a:r>
              <a:rPr lang="en-US" dirty="0">
                <a:hlinkClick r:id="rId10"/>
              </a:rPr>
              <a:t>Related Keynote Paper from VLSI-DAT 2020</a:t>
            </a:r>
            <a:r>
              <a:rPr lang="en-US" dirty="0"/>
              <a:t>]</a:t>
            </a:r>
            <a:br>
              <a:rPr lang="en-US" dirty="0"/>
            </a:br>
            <a:r>
              <a:rPr lang="en-US" dirty="0"/>
              <a:t>[</a:t>
            </a:r>
            <a:r>
              <a:rPr lang="en-US" dirty="0">
                <a:hlinkClick r:id="rId11"/>
              </a:rPr>
              <a:t>Related Review Paper on Processing in Memory</a:t>
            </a:r>
            <a:r>
              <a:rPr lang="en-US" dirty="0"/>
              <a:t>]</a:t>
            </a:r>
            <a:br>
              <a:rPr lang="en-US" dirty="0"/>
            </a:br>
            <a:endParaRPr lang="en-US" dirty="0"/>
          </a:p>
          <a:p>
            <a:pPr marL="0" indent="0" algn="ctr">
              <a:buNone/>
            </a:pPr>
            <a:r>
              <a:rPr lang="en-US" dirty="0">
                <a:solidFill>
                  <a:srgbClr val="0000FF"/>
                </a:solidFill>
                <a:hlinkClick r:id="rId7">
                  <a:extLst>
                    <a:ext uri="{A12FA001-AC4F-418D-AE19-62706E023703}">
                      <ahyp:hlinkClr xmlns:ahyp="http://schemas.microsoft.com/office/drawing/2018/hyperlinkcolor" val="tx"/>
                    </a:ext>
                  </a:extLst>
                </a:hlinkClick>
              </a:rPr>
              <a:t>https://www.youtube.com/watch?v=H3sEaINPBOE</a:t>
            </a:r>
            <a:r>
              <a:rPr lang="en-US" dirty="0">
                <a:solidFill>
                  <a:srgbClr val="0000FF"/>
                </a:solidFill>
              </a:rPr>
              <a:t> </a:t>
            </a:r>
          </a:p>
        </p:txBody>
      </p:sp>
      <p:sp>
        <p:nvSpPr>
          <p:cNvPr id="5" name="Rectangle 4">
            <a:extLst>
              <a:ext uri="{FF2B5EF4-FFF2-40B4-BE49-F238E27FC236}">
                <a16:creationId xmlns:a16="http://schemas.microsoft.com/office/drawing/2014/main" id="{5DFA3366-29E6-914D-98EA-E6458972951E}"/>
              </a:ext>
            </a:extLst>
          </p:cNvPr>
          <p:cNvSpPr/>
          <p:nvPr/>
        </p:nvSpPr>
        <p:spPr>
          <a:xfrm>
            <a:off x="1590700" y="6475391"/>
            <a:ext cx="58864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12">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1F19BEF1-D7AD-6145-A699-312C82831CD5}"/>
              </a:ext>
            </a:extLst>
          </p:cNvPr>
          <p:cNvPicPr>
            <a:picLocks noChangeAspect="1"/>
          </p:cNvPicPr>
          <p:nvPr/>
        </p:nvPicPr>
        <p:blipFill>
          <a:blip r:embed="rId13"/>
          <a:stretch>
            <a:fillRect/>
          </a:stretch>
        </p:blipFill>
        <p:spPr>
          <a:xfrm>
            <a:off x="0" y="277358"/>
            <a:ext cx="9144000" cy="6303283"/>
          </a:xfrm>
          <a:prstGeom prst="rect">
            <a:avLst/>
          </a:prstGeom>
        </p:spPr>
      </p:pic>
      <p:sp>
        <p:nvSpPr>
          <p:cNvPr id="4" name="TextBox 3">
            <a:extLst>
              <a:ext uri="{FF2B5EF4-FFF2-40B4-BE49-F238E27FC236}">
                <a16:creationId xmlns:a16="http://schemas.microsoft.com/office/drawing/2014/main" id="{43AC4BB8-1225-4A40-B5B3-0820BDCBF4BD}"/>
              </a:ext>
            </a:extLst>
          </p:cNvPr>
          <p:cNvSpPr txBox="1"/>
          <p:nvPr/>
        </p:nvSpPr>
        <p:spPr>
          <a:xfrm>
            <a:off x="2339752" y="6202448"/>
            <a:ext cx="426924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Tahoma"/>
                <a:ea typeface="+mn-ea"/>
                <a:cs typeface="+mn-cs"/>
                <a:hlinkClick r:id="rId7">
                  <a:extLst>
                    <a:ext uri="{A12FA001-AC4F-418D-AE19-62706E023703}">
                      <ahyp:hlinkClr xmlns:ahyp="http://schemas.microsoft.com/office/drawing/2018/hyperlinkcolor" val="tx"/>
                    </a:ext>
                  </a:extLst>
                </a:hlinkClick>
              </a:rPr>
              <a:t>https://www.youtube.com/watch?v=H3sEaINPBOE</a:t>
            </a:r>
            <a:r>
              <a:rPr kumimoji="0" lang="en-US" sz="1400" b="0"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4004479322"/>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FF0000"/>
                </a:solidFill>
              </a:rPr>
              <a:t>Energy-Efficient</a:t>
            </a:r>
          </a:p>
          <a:p>
            <a:pPr marL="0" indent="0" algn="ctr">
              <a:buNone/>
            </a:pPr>
            <a:r>
              <a:rPr lang="en-US" sz="6400" b="1"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227464823"/>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FF0000"/>
                </a:solidFill>
              </a:rPr>
              <a:t>High-Performance</a:t>
            </a:r>
          </a:p>
          <a:p>
            <a:pPr marL="0" indent="0" algn="ctr">
              <a:buNone/>
            </a:pPr>
            <a:r>
              <a:rPr lang="en-US" sz="6400" b="1"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935117740"/>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58445495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154425902"/>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Adoption of PIM</a:t>
            </a:r>
          </a:p>
        </p:txBody>
      </p:sp>
      <p:sp>
        <p:nvSpPr>
          <p:cNvPr id="3" name="Content Placeholder 2"/>
          <p:cNvSpPr>
            <a:spLocks noGrp="1"/>
          </p:cNvSpPr>
          <p:nvPr>
            <p:ph idx="1"/>
          </p:nvPr>
        </p:nvSpPr>
        <p:spPr>
          <a:xfrm>
            <a:off x="228600" y="1221025"/>
            <a:ext cx="8610600" cy="4876800"/>
          </a:xfrm>
        </p:spPr>
        <p:txBody>
          <a:bodyPr/>
          <a:lstStyle/>
          <a:p>
            <a:pPr marL="0" indent="0">
              <a:buNone/>
            </a:pPr>
            <a:r>
              <a:rPr lang="en-US" dirty="0"/>
              <a:t>1. Functionality of and applications &amp; software for PIM</a:t>
            </a:r>
          </a:p>
          <a:p>
            <a:pPr marL="0" indent="0">
              <a:buNone/>
            </a:pPr>
            <a:endParaRPr lang="en-US" dirty="0"/>
          </a:p>
          <a:p>
            <a:pPr marL="0" indent="0">
              <a:buNone/>
            </a:pPr>
            <a:r>
              <a:rPr lang="en-US" dirty="0"/>
              <a:t>2. Ease of programming (interfaces and compiler/HW support)</a:t>
            </a:r>
          </a:p>
          <a:p>
            <a:pPr marL="0" indent="0">
              <a:buNone/>
            </a:pPr>
            <a:endParaRPr lang="en-US" dirty="0"/>
          </a:p>
          <a:p>
            <a:pPr marL="0" indent="0">
              <a:buNone/>
            </a:pPr>
            <a:r>
              <a:rPr lang="en-US" dirty="0"/>
              <a:t>3. System support: coherence &amp; virtual memory</a:t>
            </a:r>
          </a:p>
          <a:p>
            <a:pPr marL="0" indent="0">
              <a:buNone/>
            </a:pPr>
            <a:endParaRPr lang="en-US" dirty="0"/>
          </a:p>
          <a:p>
            <a:pPr marL="0" indent="0">
              <a:buNone/>
            </a:pPr>
            <a:r>
              <a:rPr lang="en-US" dirty="0"/>
              <a:t>4. Runtime and compilation systems for adaptive scheduling, data mapping, access/sharing control</a:t>
            </a:r>
          </a:p>
          <a:p>
            <a:pPr marL="0" indent="0">
              <a:buNone/>
            </a:pPr>
            <a:endParaRPr lang="en-US" dirty="0"/>
          </a:p>
          <a:p>
            <a:pPr marL="0" indent="0">
              <a:buNone/>
            </a:pPr>
            <a:r>
              <a:rPr lang="en-US" dirty="0"/>
              <a:t>5. Infrastructures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CACA1410-DA7E-F643-8886-992AD3AF089B}"/>
              </a:ext>
            </a:extLst>
          </p:cNvPr>
          <p:cNvSpPr txBox="1"/>
          <p:nvPr/>
        </p:nvSpPr>
        <p:spPr>
          <a:xfrm>
            <a:off x="1364585" y="5805264"/>
            <a:ext cx="6455614"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All can be solved with change of mindset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815342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739948005"/>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C16C-9759-FC44-89ED-791187DE959D}"/>
              </a:ext>
            </a:extLst>
          </p:cNvPr>
          <p:cNvSpPr>
            <a:spLocks noGrp="1"/>
          </p:cNvSpPr>
          <p:nvPr>
            <p:ph type="title"/>
          </p:nvPr>
        </p:nvSpPr>
        <p:spPr>
          <a:xfrm>
            <a:off x="228600" y="152400"/>
            <a:ext cx="9023920" cy="1066800"/>
          </a:xfrm>
        </p:spPr>
        <p:txBody>
          <a:bodyPr/>
          <a:lstStyle/>
          <a:p>
            <a:r>
              <a:rPr lang="en-US" sz="3600" dirty="0"/>
              <a:t>DAMOV Analysis Methodology &amp; Workloads</a:t>
            </a:r>
            <a:endParaRPr lang="en-US" sz="3600" b="1" dirty="0"/>
          </a:p>
        </p:txBody>
      </p:sp>
      <p:sp>
        <p:nvSpPr>
          <p:cNvPr id="3" name="Content Placeholder 2">
            <a:extLst>
              <a:ext uri="{FF2B5EF4-FFF2-40B4-BE49-F238E27FC236}">
                <a16:creationId xmlns:a16="http://schemas.microsoft.com/office/drawing/2014/main" id="{61439010-5FA7-AA42-A731-A388AD812771}"/>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21E15779-7C5C-DE4E-8C08-440276A74E6A}"/>
              </a:ext>
            </a:extLst>
          </p:cNvPr>
          <p:cNvPicPr>
            <a:picLocks noChangeAspect="1"/>
          </p:cNvPicPr>
          <p:nvPr/>
        </p:nvPicPr>
        <p:blipFill>
          <a:blip r:embed="rId2"/>
          <a:stretch>
            <a:fillRect/>
          </a:stretch>
        </p:blipFill>
        <p:spPr>
          <a:xfrm>
            <a:off x="1816759" y="947766"/>
            <a:ext cx="5406441" cy="5724467"/>
          </a:xfrm>
          <a:prstGeom prst="rect">
            <a:avLst/>
          </a:prstGeom>
        </p:spPr>
      </p:pic>
      <p:sp>
        <p:nvSpPr>
          <p:cNvPr id="6" name="TextBox 5">
            <a:extLst>
              <a:ext uri="{FF2B5EF4-FFF2-40B4-BE49-F238E27FC236}">
                <a16:creationId xmlns:a16="http://schemas.microsoft.com/office/drawing/2014/main" id="{104A979B-A23E-4F49-9F1F-3DE77918710A}"/>
              </a:ext>
            </a:extLst>
          </p:cNvPr>
          <p:cNvSpPr txBox="1"/>
          <p:nvPr/>
        </p:nvSpPr>
        <p:spPr>
          <a:xfrm>
            <a:off x="4355976" y="6502956"/>
            <a:ext cx="42482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https://arxiv.org/pdf/2105.03725.pdf</a:t>
            </a:r>
            <a:r>
              <a:rPr kumimoji="0" lang="en-US" sz="1600" b="1"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2145794310"/>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228600" y="152400"/>
            <a:ext cx="8915400" cy="1066800"/>
          </a:xfrm>
        </p:spPr>
        <p:txBody>
          <a:bodyPr/>
          <a:lstStyle/>
          <a:p>
            <a:r>
              <a:rPr lang="en-US" sz="3100" dirty="0"/>
              <a:t>More on DAMOV Analysis Methodology &amp; Workloads</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lvl="0" algn="ctr">
              <a:defRPr/>
            </a:pPr>
            <a:r>
              <a:rPr lang="en-US" sz="1000" dirty="0">
                <a:solidFill>
                  <a:srgbClr val="0432FF"/>
                </a:solidFill>
                <a:ea typeface="ＭＳ Ｐゴシック" panose="020B0600070205080204" pitchFamily="34" charset="-128"/>
                <a:hlinkClick r:id="rId2">
                  <a:extLst>
                    <a:ext uri="{A12FA001-AC4F-418D-AE19-62706E023703}">
                      <ahyp:hlinkClr xmlns:ahyp="http://schemas.microsoft.com/office/drawing/2018/hyperlinkcolor" val="tx"/>
                    </a:ext>
                  </a:extLst>
                </a:hlinkClick>
              </a:rPr>
              <a:t>https://www.youtube.com/watch?v=GWideVyo0nM&amp;list=PL5Q2soXY2Zi_tOTAYm--dYByNPL7JhwR9&amp;index=3</a:t>
            </a:r>
            <a:r>
              <a:rPr lang="en-US" sz="1000" dirty="0">
                <a:solidFill>
                  <a:srgbClr val="0432FF"/>
                </a:solidFill>
                <a:ea typeface="ＭＳ Ｐゴシック" panose="020B0600070205080204" pitchFamily="34" charset="-128"/>
              </a:rPr>
              <a:t> </a:t>
            </a:r>
            <a:endPar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endParaRPr>
          </a:p>
        </p:txBody>
      </p:sp>
      <p:pic>
        <p:nvPicPr>
          <p:cNvPr id="4" name="Picture 3">
            <a:extLst>
              <a:ext uri="{FF2B5EF4-FFF2-40B4-BE49-F238E27FC236}">
                <a16:creationId xmlns:a16="http://schemas.microsoft.com/office/drawing/2014/main" id="{1522E1A7-90CA-BD4A-96D7-2BBC406FEC9F}"/>
              </a:ext>
            </a:extLst>
          </p:cNvPr>
          <p:cNvPicPr>
            <a:picLocks noChangeAspect="1"/>
          </p:cNvPicPr>
          <p:nvPr/>
        </p:nvPicPr>
        <p:blipFill>
          <a:blip r:embed="rId3"/>
          <a:stretch>
            <a:fillRect/>
          </a:stretch>
        </p:blipFill>
        <p:spPr>
          <a:xfrm>
            <a:off x="395536" y="924198"/>
            <a:ext cx="8065702" cy="5529138"/>
          </a:xfrm>
          <a:prstGeom prst="rect">
            <a:avLst/>
          </a:prstGeom>
        </p:spPr>
      </p:pic>
    </p:spTree>
    <p:extLst>
      <p:ext uri="{BB962C8B-B14F-4D97-AF65-F5344CB8AC3E}">
        <p14:creationId xmlns:p14="http://schemas.microsoft.com/office/powerpoint/2010/main" val="1056133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Overwhelms Modern Machines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Storage/memory capability</a:t>
            </a:r>
          </a:p>
          <a:p>
            <a:endParaRPr lang="en-US" dirty="0"/>
          </a:p>
          <a:p>
            <a:endParaRPr lang="en-US" dirty="0"/>
          </a:p>
          <a:p>
            <a:r>
              <a:rPr lang="en-US" dirty="0"/>
              <a:t>Communication capability</a:t>
            </a:r>
          </a:p>
          <a:p>
            <a:endParaRPr lang="en-US" dirty="0"/>
          </a:p>
          <a:p>
            <a:endParaRPr lang="en-US" dirty="0"/>
          </a:p>
          <a:p>
            <a:r>
              <a:rPr lang="en-US" dirty="0"/>
              <a:t>Computation capability</a:t>
            </a:r>
          </a:p>
          <a:p>
            <a:endParaRPr lang="en-US" dirty="0"/>
          </a:p>
          <a:p>
            <a:endParaRPr lang="en-US" dirty="0"/>
          </a:p>
          <a:p>
            <a:r>
              <a:rPr lang="en-US" dirty="0">
                <a:solidFill>
                  <a:srgbClr val="0000FF"/>
                </a:solidFill>
              </a:rPr>
              <a:t>Greatly impacts robustness, energy, performance, cost</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613386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PIM Can Enable New Medical Platforms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a:t>
            </a: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br>
            <a:endPar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print"/>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ＭＳ Ｐゴシック" panose="020B0600070205080204" pitchFamily="34" charset="-128"/>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ＭＳ Ｐゴシック" panose="020B0600070205080204" pitchFamily="34" charset="-128"/>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625152209"/>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3955F-E593-C94F-8AC7-1810F08980FA}"/>
              </a:ext>
            </a:extLst>
          </p:cNvPr>
          <p:cNvSpPr>
            <a:spLocks noGrp="1"/>
          </p:cNvSpPr>
          <p:nvPr>
            <p:ph type="title"/>
          </p:nvPr>
        </p:nvSpPr>
        <p:spPr/>
        <p:txBody>
          <a:bodyPr>
            <a:normAutofit/>
          </a:bodyPr>
          <a:lstStyle/>
          <a:p>
            <a:r>
              <a:rPr lang="en-US" dirty="0"/>
              <a:t>Future of Genome Sequencing &amp; Analysis</a:t>
            </a:r>
          </a:p>
        </p:txBody>
      </p:sp>
      <p:sp>
        <p:nvSpPr>
          <p:cNvPr id="4" name="Slide Number Placeholder 3">
            <a:extLst>
              <a:ext uri="{FF2B5EF4-FFF2-40B4-BE49-F238E27FC236}">
                <a16:creationId xmlns:a16="http://schemas.microsoft.com/office/drawing/2014/main" id="{945DD420-3CB6-7A41-8020-2C87CA87ABA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prstClr val="white"/>
                </a:solidFill>
                <a:effectLst/>
                <a:uLnTx/>
                <a:uFillTx/>
                <a:latin typeface="Corbel" panose="020B0503020204020204" pitchFamily="34" charset="0"/>
                <a:ea typeface="ＭＳ Ｐゴシック" panose="020B0600070205080204" pitchFamily="34" charset="-128"/>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US" sz="1600" b="1" i="0" u="none" strike="noStrike" kern="1200" cap="none" spc="0" normalizeH="0" baseline="0" noProof="0" dirty="0">
              <a:ln>
                <a:noFill/>
              </a:ln>
              <a:solidFill>
                <a:prstClr val="white"/>
              </a:solidFill>
              <a:effectLst/>
              <a:uLnTx/>
              <a:uFillTx/>
              <a:latin typeface="Corbel" panose="020B0503020204020204" pitchFamily="34" charset="0"/>
              <a:ea typeface="ＭＳ Ｐゴシック" panose="020B0600070205080204" pitchFamily="34" charset="-128"/>
              <a:cs typeface="Calibri" panose="020F0502020204030204" pitchFamily="34" charset="0"/>
            </a:endParaRPr>
          </a:p>
        </p:txBody>
      </p:sp>
      <p:pic>
        <p:nvPicPr>
          <p:cNvPr id="5122" name="Picture 2">
            <a:extLst>
              <a:ext uri="{FF2B5EF4-FFF2-40B4-BE49-F238E27FC236}">
                <a16:creationId xmlns:a16="http://schemas.microsoft.com/office/drawing/2014/main" id="{5C405E63-629C-CD4C-A407-9B4A7134B8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9143" y="3346327"/>
            <a:ext cx="4934857" cy="28118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CFD409C-4506-9941-8552-EF2195C4FB00}"/>
              </a:ext>
            </a:extLst>
          </p:cNvPr>
          <p:cNvSpPr txBox="1"/>
          <p:nvPr/>
        </p:nvSpPr>
        <p:spPr>
          <a:xfrm>
            <a:off x="6487885" y="5518067"/>
            <a:ext cx="242388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orbel" panose="020B0503020204020204"/>
                <a:ea typeface="ＭＳ Ｐゴシック" panose="020B0600070205080204" pitchFamily="34" charset="-128"/>
                <a:cs typeface="+mn-cs"/>
              </a:rPr>
              <a:t>SmidgION</a:t>
            </a:r>
            <a:r>
              <a:rPr kumimoji="0" lang="en-US" sz="1800" b="0" i="0" u="none" strike="noStrike" kern="1200" cap="none" spc="0" normalizeH="0" baseline="0" noProof="0" dirty="0">
                <a:ln>
                  <a:noFill/>
                </a:ln>
                <a:solidFill>
                  <a:prstClr val="black"/>
                </a:solidFill>
                <a:effectLst/>
                <a:uLnTx/>
                <a:uFillTx/>
                <a:latin typeface="Corbel" panose="020B0503020204020204"/>
                <a:ea typeface="ＭＳ Ｐゴシック" panose="020B0600070205080204" pitchFamily="34" charset="-128"/>
                <a:cs typeface="+mn-cs"/>
              </a:rPr>
              <a:t> from ONT</a:t>
            </a:r>
          </a:p>
        </p:txBody>
      </p:sp>
      <p:pic>
        <p:nvPicPr>
          <p:cNvPr id="5124" name="Picture 4" descr="First Nanopore Sequencing of Human Genome">
            <a:extLst>
              <a:ext uri="{FF2B5EF4-FFF2-40B4-BE49-F238E27FC236}">
                <a16:creationId xmlns:a16="http://schemas.microsoft.com/office/drawing/2014/main" id="{CD6415EF-163D-B542-B3D4-F9AA1F93D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142" y="1151879"/>
            <a:ext cx="4378883" cy="29411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84B99A9-CA22-114E-A3BA-CE16FDD156D7}"/>
              </a:ext>
            </a:extLst>
          </p:cNvPr>
          <p:cNvSpPr/>
          <p:nvPr/>
        </p:nvSpPr>
        <p:spPr>
          <a:xfrm>
            <a:off x="399142" y="1151879"/>
            <a:ext cx="4378883" cy="294115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 name="Right Arrow 6">
            <a:extLst>
              <a:ext uri="{FF2B5EF4-FFF2-40B4-BE49-F238E27FC236}">
                <a16:creationId xmlns:a16="http://schemas.microsoft.com/office/drawing/2014/main" id="{CDDC3997-C7CB-584B-BDBF-AE5464A11F6D}"/>
              </a:ext>
            </a:extLst>
          </p:cNvPr>
          <p:cNvSpPr/>
          <p:nvPr/>
        </p:nvSpPr>
        <p:spPr>
          <a:xfrm rot="2626864">
            <a:off x="4168426" y="3415740"/>
            <a:ext cx="1219200" cy="725715"/>
          </a:xfrm>
          <a:prstGeom prst="rightArrow">
            <a:avLst/>
          </a:prstGeom>
          <a:solidFill>
            <a:schemeClr val="accent2">
              <a:lumMod val="60000"/>
              <a:lumOff val="4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 name="TextBox 7">
            <a:extLst>
              <a:ext uri="{FF2B5EF4-FFF2-40B4-BE49-F238E27FC236}">
                <a16:creationId xmlns:a16="http://schemas.microsoft.com/office/drawing/2014/main" id="{894684CC-0CFA-074F-9F5D-8C754E1811D1}"/>
              </a:ext>
            </a:extLst>
          </p:cNvPr>
          <p:cNvSpPr txBox="1"/>
          <p:nvPr/>
        </p:nvSpPr>
        <p:spPr>
          <a:xfrm>
            <a:off x="366963" y="3908363"/>
            <a:ext cx="2423885"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ＭＳ Ｐゴシック" panose="020B0600070205080204" pitchFamily="34" charset="-128"/>
                <a:cs typeface="+mn-cs"/>
              </a:rPr>
              <a:t>MinION from ONT</a:t>
            </a:r>
          </a:p>
        </p:txBody>
      </p:sp>
    </p:spTree>
    <p:extLst>
      <p:ext uri="{BB962C8B-B14F-4D97-AF65-F5344CB8AC3E}">
        <p14:creationId xmlns:p14="http://schemas.microsoft.com/office/powerpoint/2010/main" val="4209417424"/>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7028-3550-1A47-8DEF-8CD52A97E910}"/>
              </a:ext>
            </a:extLst>
          </p:cNvPr>
          <p:cNvSpPr>
            <a:spLocks noGrp="1"/>
          </p:cNvSpPr>
          <p:nvPr>
            <p:ph type="title"/>
          </p:nvPr>
        </p:nvSpPr>
        <p:spPr/>
        <p:txBody>
          <a:bodyPr/>
          <a:lstStyle/>
          <a:p>
            <a:r>
              <a:rPr lang="en-US" dirty="0"/>
              <a:t>Accelerating Genome Analysis: Overview</a:t>
            </a:r>
          </a:p>
        </p:txBody>
      </p:sp>
      <p:sp>
        <p:nvSpPr>
          <p:cNvPr id="3" name="Content Placeholder 2">
            <a:extLst>
              <a:ext uri="{FF2B5EF4-FFF2-40B4-BE49-F238E27FC236}">
                <a16:creationId xmlns:a16="http://schemas.microsoft.com/office/drawing/2014/main" id="{C2BB4C24-D75A-264A-8138-057AC52036A9}"/>
              </a:ext>
            </a:extLst>
          </p:cNvPr>
          <p:cNvSpPr>
            <a:spLocks noGrp="1"/>
          </p:cNvSpPr>
          <p:nvPr>
            <p:ph idx="1"/>
          </p:nvPr>
        </p:nvSpPr>
        <p:spPr>
          <a:xfrm>
            <a:off x="228600" y="980728"/>
            <a:ext cx="8807896" cy="5267672"/>
          </a:xfrm>
        </p:spPr>
        <p:txBody>
          <a:bodyPr/>
          <a:lstStyle/>
          <a:p>
            <a:r>
              <a:rPr lang="en-US" sz="1700" dirty="0"/>
              <a:t>Mohammed Alser, </a:t>
            </a:r>
            <a:r>
              <a:rPr lang="en-US" sz="1700" dirty="0" err="1"/>
              <a:t>Zulal</a:t>
            </a:r>
            <a:r>
              <a:rPr lang="en-US" sz="1700" dirty="0"/>
              <a:t> </a:t>
            </a:r>
            <a:r>
              <a:rPr lang="en-US" sz="1700" dirty="0" err="1"/>
              <a:t>Bingol</a:t>
            </a:r>
            <a:r>
              <a:rPr lang="en-US" sz="1700" dirty="0"/>
              <a:t>, Damla Senol Cali, </a:t>
            </a:r>
            <a:r>
              <a:rPr lang="en-US" sz="1700" dirty="0" err="1"/>
              <a:t>Jeremie</a:t>
            </a:r>
            <a:r>
              <a:rPr lang="en-US" sz="1700" dirty="0"/>
              <a:t> Kim, Saugata Ghose, Can Alkan, and Onur Mutlu,</a:t>
            </a:r>
            <a:br>
              <a:rPr lang="en-US" sz="1700" dirty="0"/>
            </a:br>
            <a:r>
              <a:rPr lang="en-US" sz="1700" b="1" dirty="0">
                <a:solidFill>
                  <a:srgbClr val="0432FF"/>
                </a:solidFill>
                <a:hlinkClick r:id="rId2">
                  <a:extLst>
                    <a:ext uri="{A12FA001-AC4F-418D-AE19-62706E023703}">
                      <ahyp:hlinkClr xmlns:ahyp="http://schemas.microsoft.com/office/drawing/2018/hyperlinkcolor" val="tx"/>
                    </a:ext>
                  </a:extLst>
                </a:hlinkClick>
              </a:rPr>
              <a:t>"Accelerating Genome Analysis: A Primer on an Ongoing Journey"</a:t>
            </a:r>
            <a:br>
              <a:rPr lang="en-US" sz="1700" dirty="0">
                <a:solidFill>
                  <a:srgbClr val="0432FF"/>
                </a:solidFill>
              </a:rPr>
            </a:br>
            <a:r>
              <a:rPr lang="en-US" sz="1700" i="1" dirty="0">
                <a:hlinkClick r:id="rId3"/>
              </a:rPr>
              <a:t>IEEE Micro</a:t>
            </a:r>
            <a:r>
              <a:rPr lang="en-US" sz="1700" i="1" dirty="0"/>
              <a:t> (</a:t>
            </a:r>
            <a:r>
              <a:rPr lang="en-US" sz="1700" b="1" i="1" dirty="0"/>
              <a:t>IEEE MICRO</a:t>
            </a:r>
            <a:r>
              <a:rPr lang="en-US" sz="1700" i="1" dirty="0"/>
              <a:t>)</a:t>
            </a:r>
            <a:r>
              <a:rPr lang="en-US" sz="1700" dirty="0"/>
              <a:t>, Vol. 40, No. 5, pages 65-75, September/October 2020.</a:t>
            </a:r>
            <a:br>
              <a:rPr lang="en-US" sz="1700" dirty="0"/>
            </a:br>
            <a:r>
              <a:rPr lang="en-US" sz="1700" dirty="0"/>
              <a:t>[</a:t>
            </a:r>
            <a:r>
              <a:rPr lang="en-US" sz="1700" dirty="0">
                <a:hlinkClick r:id="rId4"/>
              </a:rPr>
              <a:t>Slides (pptx)</a:t>
            </a:r>
            <a:r>
              <a:rPr lang="en-US" sz="1700" dirty="0">
                <a:hlinkClick r:id="rId5"/>
              </a:rPr>
              <a:t>(pdf)</a:t>
            </a:r>
            <a:r>
              <a:rPr lang="en-US" sz="1700" dirty="0"/>
              <a:t>]</a:t>
            </a:r>
            <a:br>
              <a:rPr lang="en-US" sz="1700" dirty="0"/>
            </a:br>
            <a:r>
              <a:rPr lang="en-US" sz="1700" dirty="0"/>
              <a:t>[</a:t>
            </a:r>
            <a:r>
              <a:rPr lang="en-US" sz="1700" dirty="0">
                <a:hlinkClick r:id="rId6"/>
              </a:rPr>
              <a:t>Talk Video (1 hour 2 minutes)</a:t>
            </a:r>
            <a:r>
              <a:rPr lang="en-US" sz="1700" dirty="0"/>
              <a:t>]</a:t>
            </a:r>
          </a:p>
        </p:txBody>
      </p:sp>
      <p:sp>
        <p:nvSpPr>
          <p:cNvPr id="4" name="Slide Number Placeholder 3">
            <a:extLst>
              <a:ext uri="{FF2B5EF4-FFF2-40B4-BE49-F238E27FC236}">
                <a16:creationId xmlns:a16="http://schemas.microsoft.com/office/drawing/2014/main" id="{FA6A5F09-0277-D841-A893-DD691A62255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pic>
        <p:nvPicPr>
          <p:cNvPr id="5" name="Picture 4">
            <a:extLst>
              <a:ext uri="{FF2B5EF4-FFF2-40B4-BE49-F238E27FC236}">
                <a16:creationId xmlns:a16="http://schemas.microsoft.com/office/drawing/2014/main" id="{A2D8D8F9-787B-E34E-89E5-814530164E49}"/>
              </a:ext>
            </a:extLst>
          </p:cNvPr>
          <p:cNvPicPr>
            <a:picLocks noChangeAspect="1"/>
          </p:cNvPicPr>
          <p:nvPr/>
        </p:nvPicPr>
        <p:blipFill>
          <a:blip r:embed="rId7"/>
          <a:stretch>
            <a:fillRect/>
          </a:stretch>
        </p:blipFill>
        <p:spPr>
          <a:xfrm>
            <a:off x="1489298" y="2979738"/>
            <a:ext cx="6286500" cy="3721100"/>
          </a:xfrm>
          <a:prstGeom prst="rect">
            <a:avLst/>
          </a:prstGeom>
        </p:spPr>
      </p:pic>
    </p:spTree>
    <p:extLst>
      <p:ext uri="{BB962C8B-B14F-4D97-AF65-F5344CB8AC3E}">
        <p14:creationId xmlns:p14="http://schemas.microsoft.com/office/powerpoint/2010/main" val="497103997"/>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4AD78-64D2-9C47-B050-A2D2C6E7DA86}"/>
              </a:ext>
            </a:extLst>
          </p:cNvPr>
          <p:cNvSpPr>
            <a:spLocks noGrp="1"/>
          </p:cNvSpPr>
          <p:nvPr>
            <p:ph type="title"/>
          </p:nvPr>
        </p:nvSpPr>
        <p:spPr>
          <a:xfrm>
            <a:off x="228600" y="152400"/>
            <a:ext cx="9023920" cy="1066800"/>
          </a:xfrm>
        </p:spPr>
        <p:txBody>
          <a:bodyPr/>
          <a:lstStyle/>
          <a:p>
            <a:r>
              <a:rPr lang="en-US" sz="3800" dirty="0"/>
              <a:t>More on Fast &amp; Efficient Genome Analysis …</a:t>
            </a:r>
          </a:p>
        </p:txBody>
      </p:sp>
      <p:sp>
        <p:nvSpPr>
          <p:cNvPr id="3" name="Content Placeholder 2">
            <a:extLst>
              <a:ext uri="{FF2B5EF4-FFF2-40B4-BE49-F238E27FC236}">
                <a16:creationId xmlns:a16="http://schemas.microsoft.com/office/drawing/2014/main" id="{51802AAD-62B5-594C-82AB-3F845A08141C}"/>
              </a:ext>
            </a:extLst>
          </p:cNvPr>
          <p:cNvSpPr>
            <a:spLocks noGrp="1"/>
          </p:cNvSpPr>
          <p:nvPr>
            <p:ph idx="1"/>
          </p:nvPr>
        </p:nvSpPr>
        <p:spPr>
          <a:xfrm>
            <a:off x="228600" y="908720"/>
            <a:ext cx="8610600" cy="5339680"/>
          </a:xfrm>
        </p:spPr>
        <p:txBody>
          <a:bodyPr/>
          <a:lstStyle/>
          <a:p>
            <a:r>
              <a:rPr lang="en-US" sz="1600" dirty="0"/>
              <a:t>Onur Mutlu,</a:t>
            </a:r>
            <a:br>
              <a:rPr lang="en-US" sz="1600" dirty="0"/>
            </a:br>
            <a:r>
              <a:rPr lang="en-US" sz="1600" b="1" dirty="0">
                <a:solidFill>
                  <a:srgbClr val="0000FF"/>
                </a:solidFill>
                <a:hlinkClick r:id="rId2">
                  <a:extLst>
                    <a:ext uri="{A12FA001-AC4F-418D-AE19-62706E023703}">
                      <ahyp:hlinkClr xmlns:ahyp="http://schemas.microsoft.com/office/drawing/2018/hyperlinkcolor" val="tx"/>
                    </a:ext>
                  </a:extLst>
                </a:hlinkClick>
              </a:rPr>
              <a:t>"Accelerating Genome Analysis: A Primer on an Ongoing Journey"</a:t>
            </a:r>
            <a:br>
              <a:rPr lang="en-US" sz="1600" dirty="0"/>
            </a:br>
            <a:r>
              <a:rPr lang="en-US" sz="1600" i="1" dirty="0"/>
              <a:t>Invited Lecture at </a:t>
            </a:r>
            <a:r>
              <a:rPr lang="en-US" sz="1600" i="1" dirty="0">
                <a:hlinkClick r:id="rId3"/>
              </a:rPr>
              <a:t>Technion</a:t>
            </a:r>
            <a:r>
              <a:rPr lang="en-US" sz="1600" dirty="0"/>
              <a:t>, Virtual, 26 January 2021.</a:t>
            </a:r>
            <a:br>
              <a:rPr lang="en-US" sz="1600" dirty="0"/>
            </a:br>
            <a:r>
              <a:rPr lang="en-US" sz="1600" dirty="0"/>
              <a:t>[</a:t>
            </a:r>
            <a:r>
              <a:rPr lang="en-US" sz="1600" dirty="0">
                <a:solidFill>
                  <a:srgbClr val="FFC000"/>
                </a:solidFill>
                <a:hlinkClick r:id="rId2"/>
              </a:rPr>
              <a:t>Slides (pptx) </a:t>
            </a:r>
            <a:r>
              <a:rPr lang="en-US" sz="1600" dirty="0">
                <a:hlinkClick r:id="rId4"/>
              </a:rPr>
              <a:t>(pdf)</a:t>
            </a:r>
            <a:r>
              <a:rPr lang="en-US" sz="1600" dirty="0"/>
              <a:t>]</a:t>
            </a:r>
            <a:br>
              <a:rPr lang="en-US" sz="1600" dirty="0"/>
            </a:br>
            <a:r>
              <a:rPr lang="en-US" sz="1600" dirty="0"/>
              <a:t>[</a:t>
            </a:r>
            <a:r>
              <a:rPr lang="en-US" sz="1600" dirty="0">
                <a:hlinkClick r:id="rId5"/>
              </a:rPr>
              <a:t>Talk Video </a:t>
            </a:r>
            <a:r>
              <a:rPr lang="en-US" sz="1600" dirty="0"/>
              <a:t>(1 hour 37 minutes, including Q&amp;A)]</a:t>
            </a:r>
            <a:br>
              <a:rPr lang="en-US" sz="1600" dirty="0"/>
            </a:br>
            <a:r>
              <a:rPr lang="en-US" sz="1600" dirty="0"/>
              <a:t>[</a:t>
            </a:r>
            <a:r>
              <a:rPr lang="en-US" sz="1600" dirty="0">
                <a:hlinkClick r:id="rId6"/>
              </a:rPr>
              <a:t>Related Invited Paper (at IEEE Micro, 2020)</a:t>
            </a:r>
            <a:r>
              <a:rPr lang="en-US" sz="1600" dirty="0"/>
              <a:t>]</a:t>
            </a:r>
          </a:p>
          <a:p>
            <a:pPr marL="0" indent="0">
              <a:buNone/>
            </a:pPr>
            <a:endParaRPr lang="en-US" sz="1600" dirty="0"/>
          </a:p>
        </p:txBody>
      </p:sp>
      <p:sp>
        <p:nvSpPr>
          <p:cNvPr id="4" name="Slide Number Placeholder 3">
            <a:extLst>
              <a:ext uri="{FF2B5EF4-FFF2-40B4-BE49-F238E27FC236}">
                <a16:creationId xmlns:a16="http://schemas.microsoft.com/office/drawing/2014/main" id="{42A122B2-35CC-C64B-B5EA-4870A730338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6C4B3FF-961C-8E4D-8E32-9A70FB45E8F8}"/>
              </a:ext>
            </a:extLst>
          </p:cNvPr>
          <p:cNvPicPr>
            <a:picLocks noChangeAspect="1"/>
          </p:cNvPicPr>
          <p:nvPr/>
        </p:nvPicPr>
        <p:blipFill>
          <a:blip r:embed="rId7"/>
          <a:stretch>
            <a:fillRect/>
          </a:stretch>
        </p:blipFill>
        <p:spPr>
          <a:xfrm>
            <a:off x="1399080" y="2507031"/>
            <a:ext cx="6345839" cy="4315761"/>
          </a:xfrm>
          <a:prstGeom prst="rect">
            <a:avLst/>
          </a:prstGeom>
        </p:spPr>
      </p:pic>
      <p:sp>
        <p:nvSpPr>
          <p:cNvPr id="5" name="TextBox 4">
            <a:extLst>
              <a:ext uri="{FF2B5EF4-FFF2-40B4-BE49-F238E27FC236}">
                <a16:creationId xmlns:a16="http://schemas.microsoft.com/office/drawing/2014/main" id="{25539279-48A3-BE4E-B6C7-1E37C771F1BB}"/>
              </a:ext>
            </a:extLst>
          </p:cNvPr>
          <p:cNvSpPr txBox="1"/>
          <p:nvPr/>
        </p:nvSpPr>
        <p:spPr>
          <a:xfrm>
            <a:off x="2788947" y="6541128"/>
            <a:ext cx="356610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https://www.youtube.com/watch?v=r7sn41lH-4A</a:t>
            </a:r>
            <a:r>
              <a:rPr kumimoji="0" lang="en-US" sz="1200" b="0"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3344286223"/>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Genome Analysis</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884955"/>
            <a:ext cx="8851900" cy="5211762"/>
          </a:xfrm>
        </p:spPr>
        <p:txBody>
          <a:bodyPr/>
          <a:lstStyle/>
          <a:p>
            <a:r>
              <a:rPr lang="en-US" sz="2000" dirty="0">
                <a:solidFill>
                  <a:srgbClr val="FF0000"/>
                </a:solidFill>
              </a:rPr>
              <a:t>Computer Architecture, Fall 2020, Lecture 3a</a:t>
            </a:r>
          </a:p>
          <a:p>
            <a:pPr lvl="1"/>
            <a:r>
              <a:rPr lang="en-US" sz="1800" b="1" dirty="0"/>
              <a:t>Introduction to Genome Sequence Analysis </a:t>
            </a:r>
            <a:r>
              <a:rPr lang="en-US" sz="1800" dirty="0"/>
              <a:t>(ETH Zürich, Fall 2020)</a:t>
            </a:r>
          </a:p>
          <a:p>
            <a:pPr lvl="1"/>
            <a:r>
              <a:rPr lang="en-US" sz="1700" dirty="0">
                <a:solidFill>
                  <a:srgbClr val="0000FF"/>
                </a:solidFill>
                <a:hlinkClick r:id="rId2">
                  <a:extLst>
                    <a:ext uri="{A12FA001-AC4F-418D-AE19-62706E023703}">
                      <ahyp:hlinkClr xmlns:ahyp="http://schemas.microsoft.com/office/drawing/2018/hyperlinkcolor" val="tx"/>
                    </a:ext>
                  </a:extLst>
                </a:hlinkClick>
              </a:rPr>
              <a:t>https://www.youtube.com/watch?v=CrRb32v7SJc&amp;list=PL5Q2soXY2Zi9xidyIgBxUz7xRPS-wisBN&amp;index=5</a:t>
            </a:r>
            <a:r>
              <a:rPr lang="en-US" sz="1700" dirty="0">
                <a:solidFill>
                  <a:srgbClr val="0000FF"/>
                </a:solidFill>
              </a:rPr>
              <a:t> </a:t>
            </a:r>
          </a:p>
          <a:p>
            <a:pPr lvl="1"/>
            <a:endParaRPr lang="en-US" sz="600" dirty="0">
              <a:solidFill>
                <a:srgbClr val="0000FF"/>
              </a:solidFill>
            </a:endParaRPr>
          </a:p>
          <a:p>
            <a:r>
              <a:rPr lang="en-US" sz="2000" dirty="0">
                <a:solidFill>
                  <a:srgbClr val="FF0000"/>
                </a:solidFill>
              </a:rPr>
              <a:t>Computer Architecture, Fall 2020, Lecture 8</a:t>
            </a:r>
          </a:p>
          <a:p>
            <a:pPr lvl="1"/>
            <a:r>
              <a:rPr lang="en-US" sz="1800" b="1" dirty="0"/>
              <a:t>Intelligent Genome Analysis </a:t>
            </a:r>
            <a:r>
              <a:rPr lang="en-US" sz="1800" dirty="0"/>
              <a:t>(ETH Zürich, Fall 2020)</a:t>
            </a:r>
          </a:p>
          <a:p>
            <a:pPr lvl="1"/>
            <a:r>
              <a:rPr lang="en-US" sz="1700" dirty="0">
                <a:solidFill>
                  <a:srgbClr val="0000FF"/>
                </a:solidFill>
                <a:hlinkClick r:id="rId3">
                  <a:extLst>
                    <a:ext uri="{A12FA001-AC4F-418D-AE19-62706E023703}">
                      <ahyp:hlinkClr xmlns:ahyp="http://schemas.microsoft.com/office/drawing/2018/hyperlinkcolor" val="tx"/>
                    </a:ext>
                  </a:extLst>
                </a:hlinkClick>
              </a:rPr>
              <a:t>https://www.youtube.com/watch?v=ygmQpdDTL7o&amp;list=PL5Q2soXY2Zi9xidyIgBxUz7xRPS-wisBN&amp;index=14</a:t>
            </a:r>
            <a:r>
              <a:rPr lang="en-US" sz="1700" dirty="0">
                <a:solidFill>
                  <a:srgbClr val="0000FF"/>
                </a:solidFill>
              </a:rPr>
              <a:t> </a:t>
            </a:r>
          </a:p>
          <a:p>
            <a:pPr lvl="1"/>
            <a:endParaRPr lang="en-US" sz="600" dirty="0">
              <a:solidFill>
                <a:srgbClr val="0000FF"/>
              </a:solidFill>
            </a:endParaRPr>
          </a:p>
          <a:p>
            <a:r>
              <a:rPr lang="en-US" sz="2000" dirty="0">
                <a:solidFill>
                  <a:srgbClr val="FF0000"/>
                </a:solidFill>
              </a:rPr>
              <a:t>Computer Architecture, Fall 2020, Lecture 9a</a:t>
            </a:r>
          </a:p>
          <a:p>
            <a:pPr lvl="1"/>
            <a:r>
              <a:rPr lang="en-US" sz="1800" b="1" dirty="0" err="1"/>
              <a:t>GenASM</a:t>
            </a:r>
            <a:r>
              <a:rPr lang="en-US" sz="1800" b="1" dirty="0"/>
              <a:t>: Approx. String Matching Accelerator </a:t>
            </a:r>
            <a:r>
              <a:rPr lang="en-US" sz="1800" dirty="0"/>
              <a:t>(ETH Zürich, Fall 2020)</a:t>
            </a:r>
          </a:p>
          <a:p>
            <a:pPr lvl="1"/>
            <a:r>
              <a:rPr lang="en-US" sz="1700" dirty="0">
                <a:solidFill>
                  <a:srgbClr val="0000FF"/>
                </a:solidFill>
                <a:hlinkClick r:id="rId4">
                  <a:extLst>
                    <a:ext uri="{A12FA001-AC4F-418D-AE19-62706E023703}">
                      <ahyp:hlinkClr xmlns:ahyp="http://schemas.microsoft.com/office/drawing/2018/hyperlinkcolor" val="tx"/>
                    </a:ext>
                  </a:extLst>
                </a:hlinkClick>
              </a:rPr>
              <a:t>https://www.youtube.com/watch?v=XoLpzmN-Pas&amp;list=PL5Q2soXY2Zi9xidyIgBxUz7xRPS-wisBN&amp;index=15 </a:t>
            </a:r>
          </a:p>
          <a:p>
            <a:pPr lvl="1"/>
            <a:endParaRPr lang="en-US" sz="600" dirty="0">
              <a:solidFill>
                <a:srgbClr val="0000FF"/>
              </a:solidFill>
              <a:hlinkClick r:id="rId4">
                <a:extLst>
                  <a:ext uri="{A12FA001-AC4F-418D-AE19-62706E023703}">
                    <ahyp:hlinkClr xmlns:ahyp="http://schemas.microsoft.com/office/drawing/2018/hyperlinkcolor" val="tx"/>
                  </a:ext>
                </a:extLst>
              </a:hlinkClick>
            </a:endParaRPr>
          </a:p>
          <a:p>
            <a:r>
              <a:rPr lang="en-US" sz="2000" dirty="0">
                <a:solidFill>
                  <a:srgbClr val="FF0000"/>
                </a:solidFill>
              </a:rPr>
              <a:t>Accelerating Genomics Project Course, Fall 2020, Lecture 1</a:t>
            </a:r>
          </a:p>
          <a:p>
            <a:pPr lvl="1"/>
            <a:r>
              <a:rPr lang="en-US" sz="2000" b="1" dirty="0"/>
              <a:t>Accelerating Genomics </a:t>
            </a:r>
            <a:r>
              <a:rPr lang="en-US" sz="2000" dirty="0"/>
              <a:t>(ETH Zürich, Fall 2020)</a:t>
            </a:r>
          </a:p>
          <a:p>
            <a:pPr lvl="1"/>
            <a:r>
              <a:rPr lang="en-US" sz="1700" dirty="0">
                <a:solidFill>
                  <a:srgbClr val="0000FF"/>
                </a:solidFill>
                <a:hlinkClick r:id="rId5">
                  <a:extLst>
                    <a:ext uri="{A12FA001-AC4F-418D-AE19-62706E023703}">
                      <ahyp:hlinkClr xmlns:ahyp="http://schemas.microsoft.com/office/drawing/2018/hyperlinkcolor" val="tx"/>
                    </a:ext>
                  </a:extLst>
                </a:hlinkClick>
              </a:rPr>
              <a:t>https://www.youtube.com/watch?v=rgjl8ZyLsAg&amp;list=PL5Q2soXY2Zi9E2bBVAgCqLgwiDRQDTyId</a:t>
            </a:r>
            <a:r>
              <a:rPr lang="en-US" sz="1700" dirty="0">
                <a:solidFill>
                  <a:srgbClr val="0000FF"/>
                </a:solidFill>
              </a:rPr>
              <a:t> </a:t>
            </a:r>
            <a:endParaRPr lang="en-US" sz="2000" dirty="0">
              <a:solidFill>
                <a:srgbClr val="0000FF"/>
              </a:solidFill>
            </a:endParaRPr>
          </a:p>
          <a:p>
            <a:pPr lvl="1"/>
            <a:endParaRPr lang="en-US" sz="20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B9FA4FBF-90BC-A44A-80A5-E27853501F68}"/>
              </a:ext>
            </a:extLst>
          </p:cNvPr>
          <p:cNvSpPr txBox="1"/>
          <p:nvPr/>
        </p:nvSpPr>
        <p:spPr>
          <a:xfrm>
            <a:off x="1979712" y="6461778"/>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6">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endParaRPr>
          </a:p>
        </p:txBody>
      </p:sp>
    </p:spTree>
    <p:extLst>
      <p:ext uri="{BB962C8B-B14F-4D97-AF65-F5344CB8AC3E}">
        <p14:creationId xmlns:p14="http://schemas.microsoft.com/office/powerpoint/2010/main" val="788646850"/>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251520" y="1454547"/>
            <a:ext cx="8428037" cy="822325"/>
          </a:xfrm>
        </p:spPr>
        <p:txBody>
          <a:bodyPr/>
          <a:lstStyle/>
          <a:p>
            <a:pPr algn="ctr" eaLnBrk="1" hangingPunct="1"/>
            <a:r>
              <a:rPr lang="en-US" sz="5000" dirty="0">
                <a:latin typeface="Garamond" charset="0"/>
              </a:rPr>
              <a:t>What We Do Not </a:t>
            </a:r>
            <a:br>
              <a:rPr lang="en-US" sz="5000" dirty="0">
                <a:latin typeface="Garamond" charset="0"/>
              </a:rPr>
            </a:br>
            <a:r>
              <a:rPr lang="en-US" sz="5000" dirty="0">
                <a:latin typeface="Garamond" charset="0"/>
              </a:rPr>
              <a:t>Have Time For</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437249748"/>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b="1" dirty="0">
                <a:solidFill>
                  <a:srgbClr val="0432FF"/>
                </a:solidFill>
                <a:latin typeface="Tahoma" charset="0"/>
                <a:ea typeface="ＭＳ Ｐゴシック" charset="0"/>
                <a:cs typeface="ＭＳ Ｐゴシック" charset="0"/>
              </a:rPr>
              <a:t>Data-Driven</a:t>
            </a:r>
          </a:p>
          <a:p>
            <a:pPr marL="0" indent="0" algn="ctr" eaLnBrk="1" hangingPunct="1">
              <a:buNone/>
            </a:pPr>
            <a:r>
              <a:rPr lang="en-US" sz="6000" dirty="0">
                <a:solidFill>
                  <a:srgbClr val="0432FF"/>
                </a:solidFill>
                <a:latin typeface="Tahoma" charset="0"/>
                <a:ea typeface="ＭＳ Ｐゴシック" charset="0"/>
                <a:cs typeface="ＭＳ Ｐゴシック" charset="0"/>
              </a:rPr>
              <a:t>(Self-Optimizing)</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564534389"/>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b="1" dirty="0">
                <a:solidFill>
                  <a:srgbClr val="0432FF"/>
                </a:solidFill>
                <a:latin typeface="Tahoma" charset="0"/>
                <a:ea typeface="ＭＳ Ｐゴシック" charset="0"/>
                <a:cs typeface="ＭＳ Ｐゴシック" charset="0"/>
              </a:rPr>
              <a:t>Data-Aware</a:t>
            </a:r>
          </a:p>
          <a:p>
            <a:pPr marL="0" indent="0" algn="ctr" eaLnBrk="1" hangingPunct="1">
              <a:buNone/>
            </a:pPr>
            <a:r>
              <a:rPr lang="en-US" sz="6000" dirty="0">
                <a:solidFill>
                  <a:srgbClr val="0432FF"/>
                </a:solidFill>
                <a:latin typeface="Tahoma" charset="0"/>
                <a:ea typeface="ＭＳ Ｐゴシック" charset="0"/>
                <a:cs typeface="ＭＳ Ｐゴシック" charset="0"/>
              </a:rPr>
              <a:t>(Expressive)</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983309616"/>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More Info in This Tutorial…</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r>
              <a:rPr lang="en-US" dirty="0"/>
              <a:t>Onur Mutlu,</a:t>
            </a:r>
            <a:br>
              <a:rPr lang="en-US" dirty="0"/>
            </a:br>
            <a:r>
              <a:rPr lang="en-US" b="1" dirty="0">
                <a:solidFill>
                  <a:srgbClr val="FF0000"/>
                </a:solidFill>
                <a:hlinkClick r:id="rId2">
                  <a:extLst>
                    <a:ext uri="{A12FA001-AC4F-418D-AE19-62706E023703}">
                      <ahyp:hlinkClr xmlns:ahyp="http://schemas.microsoft.com/office/drawing/2018/hyperlinkcolor" val="tx"/>
                    </a:ext>
                  </a:extLst>
                </a:hlinkClick>
              </a:rPr>
              <a:t>"Memory-Centric Computing Systems"</a:t>
            </a:r>
            <a:br>
              <a:rPr lang="en-US" dirty="0"/>
            </a:br>
            <a:r>
              <a:rPr lang="en-US" dirty="0"/>
              <a:t>Invited Tutorial at </a:t>
            </a:r>
            <a:r>
              <a:rPr lang="en-US" i="1" dirty="0">
                <a:hlinkClick r:id="rId3"/>
              </a:rPr>
              <a:t>66th International Electron Devices Meeting (</a:t>
            </a:r>
            <a:r>
              <a:rPr lang="en-US" b="1" i="1" dirty="0">
                <a:hlinkClick r:id="rId3"/>
              </a:rPr>
              <a:t>IEDM</a:t>
            </a:r>
            <a:r>
              <a:rPr lang="en-US" i="1" dirty="0">
                <a:hlinkClick r:id="rId3"/>
              </a:rPr>
              <a:t>)</a:t>
            </a:r>
            <a:r>
              <a:rPr lang="en-US" dirty="0"/>
              <a:t>, Virtual, 12 December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Executive Summary Slides (pptx)</a:t>
            </a:r>
            <a:r>
              <a:rPr lang="en-US" dirty="0"/>
              <a:t> </a:t>
            </a:r>
            <a:r>
              <a:rPr lang="en-US" dirty="0">
                <a:hlinkClick r:id="rId6"/>
              </a:rPr>
              <a:t>(pdf)</a:t>
            </a:r>
            <a:r>
              <a:rPr lang="en-US" dirty="0"/>
              <a:t>]</a:t>
            </a:r>
            <a:br>
              <a:rPr lang="en-US" dirty="0"/>
            </a:br>
            <a:r>
              <a:rPr lang="en-US" dirty="0"/>
              <a:t>[</a:t>
            </a:r>
            <a:r>
              <a:rPr lang="en-US" dirty="0">
                <a:hlinkClick r:id="rId7"/>
              </a:rPr>
              <a:t>Tutorial Video</a:t>
            </a:r>
            <a:r>
              <a:rPr lang="en-US" dirty="0"/>
              <a:t> (1 hour 51 minutes)]</a:t>
            </a:r>
            <a:br>
              <a:rPr lang="en-US" dirty="0"/>
            </a:br>
            <a:r>
              <a:rPr lang="en-US" dirty="0"/>
              <a:t>[</a:t>
            </a:r>
            <a:r>
              <a:rPr lang="en-US" dirty="0">
                <a:hlinkClick r:id="rId8"/>
              </a:rPr>
              <a:t>Executive Summary Video</a:t>
            </a:r>
            <a:r>
              <a:rPr lang="en-US" dirty="0"/>
              <a:t> (2 minutes)]</a:t>
            </a:r>
            <a:br>
              <a:rPr lang="en-US" dirty="0"/>
            </a:br>
            <a:r>
              <a:rPr lang="en-US" dirty="0"/>
              <a:t>[</a:t>
            </a:r>
            <a:r>
              <a:rPr lang="en-US" dirty="0">
                <a:hlinkClick r:id="rId9"/>
              </a:rPr>
              <a:t>Abstract and Bio</a:t>
            </a:r>
            <a:r>
              <a:rPr lang="en-US" dirty="0"/>
              <a:t>]</a:t>
            </a:r>
            <a:br>
              <a:rPr lang="en-US" dirty="0"/>
            </a:br>
            <a:r>
              <a:rPr lang="en-US" dirty="0"/>
              <a:t>[</a:t>
            </a:r>
            <a:r>
              <a:rPr lang="en-US" dirty="0">
                <a:hlinkClick r:id="rId10"/>
              </a:rPr>
              <a:t>Related Keynote Paper from VLSI-DAT 2020</a:t>
            </a:r>
            <a:r>
              <a:rPr lang="en-US" dirty="0"/>
              <a:t>]</a:t>
            </a:r>
            <a:br>
              <a:rPr lang="en-US" dirty="0"/>
            </a:br>
            <a:r>
              <a:rPr lang="en-US" dirty="0"/>
              <a:t>[</a:t>
            </a:r>
            <a:r>
              <a:rPr lang="en-US" dirty="0">
                <a:hlinkClick r:id="rId11"/>
              </a:rPr>
              <a:t>Related Review Paper on Processing in Memory</a:t>
            </a:r>
            <a:r>
              <a:rPr lang="en-US" dirty="0"/>
              <a:t>]</a:t>
            </a:r>
            <a:br>
              <a:rPr lang="en-US" dirty="0"/>
            </a:br>
            <a:endParaRPr lang="en-US" dirty="0"/>
          </a:p>
          <a:p>
            <a:pPr marL="0" indent="0" algn="ctr">
              <a:buNone/>
            </a:pPr>
            <a:r>
              <a:rPr lang="en-US" dirty="0">
                <a:solidFill>
                  <a:srgbClr val="0000FF"/>
                </a:solidFill>
                <a:hlinkClick r:id="rId7">
                  <a:extLst>
                    <a:ext uri="{A12FA001-AC4F-418D-AE19-62706E023703}">
                      <ahyp:hlinkClr xmlns:ahyp="http://schemas.microsoft.com/office/drawing/2018/hyperlinkcolor" val="tx"/>
                    </a:ext>
                  </a:extLst>
                </a:hlinkClick>
              </a:rPr>
              <a:t>https://www.youtube.com/watch?v=H3sEaINPBOE</a:t>
            </a:r>
            <a:r>
              <a:rPr lang="en-US" dirty="0">
                <a:solidFill>
                  <a:srgbClr val="0000FF"/>
                </a:solidFill>
              </a:rPr>
              <a:t> </a:t>
            </a:r>
          </a:p>
        </p:txBody>
      </p:sp>
      <p:sp>
        <p:nvSpPr>
          <p:cNvPr id="4" name="Slide Number Placeholder 3">
            <a:extLst>
              <a:ext uri="{FF2B5EF4-FFF2-40B4-BE49-F238E27FC236}">
                <a16:creationId xmlns:a16="http://schemas.microsoft.com/office/drawing/2014/main" id="{668D3D00-D671-7A49-9903-3A6903D905B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a:extLst>
              <a:ext uri="{FF2B5EF4-FFF2-40B4-BE49-F238E27FC236}">
                <a16:creationId xmlns:a16="http://schemas.microsoft.com/office/drawing/2014/main" id="{5DFA3366-29E6-914D-98EA-E6458972951E}"/>
              </a:ext>
            </a:extLst>
          </p:cNvPr>
          <p:cNvSpPr/>
          <p:nvPr/>
        </p:nvSpPr>
        <p:spPr>
          <a:xfrm>
            <a:off x="1590700" y="6475391"/>
            <a:ext cx="58864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12">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3034155525"/>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A Tutorial on PIM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r>
              <a:rPr lang="en-US" dirty="0"/>
              <a:t>Onur Mutlu,</a:t>
            </a:r>
            <a:br>
              <a:rPr lang="en-US" dirty="0"/>
            </a:br>
            <a:r>
              <a:rPr lang="en-US" b="1" dirty="0">
                <a:hlinkClick r:id="rId2"/>
              </a:rPr>
              <a:t>"Memory-Centric Computing Systems"</a:t>
            </a:r>
            <a:br>
              <a:rPr lang="en-US" dirty="0"/>
            </a:br>
            <a:r>
              <a:rPr lang="en-US" dirty="0"/>
              <a:t>Invited Tutorial at </a:t>
            </a:r>
            <a:r>
              <a:rPr lang="en-US" i="1" dirty="0">
                <a:hlinkClick r:id="rId3"/>
              </a:rPr>
              <a:t>66th International Electron Devices Meeting (</a:t>
            </a:r>
            <a:r>
              <a:rPr lang="en-US" b="1" i="1" dirty="0">
                <a:hlinkClick r:id="rId3"/>
              </a:rPr>
              <a:t>IEDM</a:t>
            </a:r>
            <a:r>
              <a:rPr lang="en-US" i="1" dirty="0">
                <a:hlinkClick r:id="rId3"/>
              </a:rPr>
              <a:t>)</a:t>
            </a:r>
            <a:r>
              <a:rPr lang="en-US" dirty="0"/>
              <a:t>, Virtual, 12 December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Executive Summary Slides (pptx)</a:t>
            </a:r>
            <a:r>
              <a:rPr lang="en-US" dirty="0"/>
              <a:t> </a:t>
            </a:r>
            <a:r>
              <a:rPr lang="en-US" dirty="0">
                <a:hlinkClick r:id="rId6"/>
              </a:rPr>
              <a:t>(pdf)</a:t>
            </a:r>
            <a:r>
              <a:rPr lang="en-US" dirty="0"/>
              <a:t>]</a:t>
            </a:r>
            <a:br>
              <a:rPr lang="en-US" dirty="0"/>
            </a:br>
            <a:r>
              <a:rPr lang="en-US" dirty="0"/>
              <a:t>[</a:t>
            </a:r>
            <a:r>
              <a:rPr lang="en-US" dirty="0">
                <a:hlinkClick r:id="rId7"/>
              </a:rPr>
              <a:t>Tutorial Video</a:t>
            </a:r>
            <a:r>
              <a:rPr lang="en-US" dirty="0"/>
              <a:t> (1 hour 51 minutes)]</a:t>
            </a:r>
            <a:br>
              <a:rPr lang="en-US" dirty="0"/>
            </a:br>
            <a:r>
              <a:rPr lang="en-US" dirty="0"/>
              <a:t>[</a:t>
            </a:r>
            <a:r>
              <a:rPr lang="en-US" dirty="0">
                <a:hlinkClick r:id="rId8"/>
              </a:rPr>
              <a:t>Executive Summary Video</a:t>
            </a:r>
            <a:r>
              <a:rPr lang="en-US" dirty="0"/>
              <a:t> (2 minutes)]</a:t>
            </a:r>
            <a:br>
              <a:rPr lang="en-US" dirty="0"/>
            </a:br>
            <a:r>
              <a:rPr lang="en-US" dirty="0"/>
              <a:t>[</a:t>
            </a:r>
            <a:r>
              <a:rPr lang="en-US" dirty="0">
                <a:hlinkClick r:id="rId9"/>
              </a:rPr>
              <a:t>Abstract and Bio</a:t>
            </a:r>
            <a:r>
              <a:rPr lang="en-US" dirty="0"/>
              <a:t>]</a:t>
            </a:r>
            <a:br>
              <a:rPr lang="en-US" dirty="0"/>
            </a:br>
            <a:r>
              <a:rPr lang="en-US" dirty="0"/>
              <a:t>[</a:t>
            </a:r>
            <a:r>
              <a:rPr lang="en-US" dirty="0">
                <a:hlinkClick r:id="rId10"/>
              </a:rPr>
              <a:t>Related Keynote Paper from VLSI-DAT 2020</a:t>
            </a:r>
            <a:r>
              <a:rPr lang="en-US" dirty="0"/>
              <a:t>]</a:t>
            </a:r>
            <a:br>
              <a:rPr lang="en-US" dirty="0"/>
            </a:br>
            <a:r>
              <a:rPr lang="en-US" dirty="0"/>
              <a:t>[</a:t>
            </a:r>
            <a:r>
              <a:rPr lang="en-US" dirty="0">
                <a:hlinkClick r:id="rId11"/>
              </a:rPr>
              <a:t>Related Review Paper on Processing in Memory</a:t>
            </a:r>
            <a:r>
              <a:rPr lang="en-US" dirty="0"/>
              <a:t>]</a:t>
            </a:r>
            <a:br>
              <a:rPr lang="en-US" dirty="0"/>
            </a:br>
            <a:endParaRPr lang="en-US" dirty="0"/>
          </a:p>
          <a:p>
            <a:pPr marL="0" indent="0" algn="ctr">
              <a:buNone/>
            </a:pPr>
            <a:r>
              <a:rPr lang="en-US" dirty="0">
                <a:solidFill>
                  <a:srgbClr val="0000FF"/>
                </a:solidFill>
                <a:hlinkClick r:id="rId7">
                  <a:extLst>
                    <a:ext uri="{A12FA001-AC4F-418D-AE19-62706E023703}">
                      <ahyp:hlinkClr xmlns:ahyp="http://schemas.microsoft.com/office/drawing/2018/hyperlinkcolor" val="tx"/>
                    </a:ext>
                  </a:extLst>
                </a:hlinkClick>
              </a:rPr>
              <a:t>https://www.youtube.com/watch?v=H3sEaINPBOE</a:t>
            </a:r>
            <a:r>
              <a:rPr lang="en-US" dirty="0">
                <a:solidFill>
                  <a:srgbClr val="0000FF"/>
                </a:solidFill>
              </a:rPr>
              <a:t> </a:t>
            </a:r>
          </a:p>
        </p:txBody>
      </p:sp>
      <p:sp>
        <p:nvSpPr>
          <p:cNvPr id="5" name="Rectangle 4">
            <a:extLst>
              <a:ext uri="{FF2B5EF4-FFF2-40B4-BE49-F238E27FC236}">
                <a16:creationId xmlns:a16="http://schemas.microsoft.com/office/drawing/2014/main" id="{5DFA3366-29E6-914D-98EA-E6458972951E}"/>
              </a:ext>
            </a:extLst>
          </p:cNvPr>
          <p:cNvSpPr/>
          <p:nvPr/>
        </p:nvSpPr>
        <p:spPr>
          <a:xfrm>
            <a:off x="1590700" y="6475391"/>
            <a:ext cx="58864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12">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1F19BEF1-D7AD-6145-A699-312C82831CD5}"/>
              </a:ext>
            </a:extLst>
          </p:cNvPr>
          <p:cNvPicPr>
            <a:picLocks noChangeAspect="1"/>
          </p:cNvPicPr>
          <p:nvPr/>
        </p:nvPicPr>
        <p:blipFill>
          <a:blip r:embed="rId13"/>
          <a:stretch>
            <a:fillRect/>
          </a:stretch>
        </p:blipFill>
        <p:spPr>
          <a:xfrm>
            <a:off x="0" y="277358"/>
            <a:ext cx="9144000" cy="6303283"/>
          </a:xfrm>
          <a:prstGeom prst="rect">
            <a:avLst/>
          </a:prstGeom>
        </p:spPr>
      </p:pic>
      <p:sp>
        <p:nvSpPr>
          <p:cNvPr id="4" name="TextBox 3">
            <a:extLst>
              <a:ext uri="{FF2B5EF4-FFF2-40B4-BE49-F238E27FC236}">
                <a16:creationId xmlns:a16="http://schemas.microsoft.com/office/drawing/2014/main" id="{43AC4BB8-1225-4A40-B5B3-0820BDCBF4BD}"/>
              </a:ext>
            </a:extLst>
          </p:cNvPr>
          <p:cNvSpPr txBox="1"/>
          <p:nvPr/>
        </p:nvSpPr>
        <p:spPr>
          <a:xfrm>
            <a:off x="2339752" y="6202448"/>
            <a:ext cx="4269246" cy="307777"/>
          </a:xfrm>
          <a:prstGeom prst="rect">
            <a:avLst/>
          </a:prstGeom>
          <a:noFill/>
        </p:spPr>
        <p:txBody>
          <a:bodyPr wrap="none" rtlCol="0">
            <a:spAutoFit/>
          </a:bodyPr>
          <a:lstStyle/>
          <a:p>
            <a:r>
              <a:rPr lang="en-US" sz="1400" dirty="0">
                <a:solidFill>
                  <a:srgbClr val="0432FF"/>
                </a:solidFill>
                <a:hlinkClick r:id="rId7">
                  <a:extLst>
                    <a:ext uri="{A12FA001-AC4F-418D-AE19-62706E023703}">
                      <ahyp:hlinkClr xmlns:ahyp="http://schemas.microsoft.com/office/drawing/2018/hyperlinkcolor" val="tx"/>
                    </a:ext>
                  </a:extLst>
                </a:hlinkClick>
              </a:rPr>
              <a:t>https://www.youtube.com/watch?v=H3sEaINPBOE</a:t>
            </a:r>
            <a:r>
              <a:rPr lang="en-US" sz="1400" dirty="0">
                <a:solidFill>
                  <a:srgbClr val="0432FF"/>
                </a:solidFill>
              </a:rPr>
              <a:t> </a:t>
            </a:r>
          </a:p>
        </p:txBody>
      </p:sp>
    </p:spTree>
    <p:extLst>
      <p:ext uri="{BB962C8B-B14F-4D97-AF65-F5344CB8AC3E}">
        <p14:creationId xmlns:p14="http://schemas.microsoft.com/office/powerpoint/2010/main" val="259857696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18</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
        <p:nvSpPr>
          <p:cNvPr id="10" name="AutoShape 25">
            <a:extLst>
              <a:ext uri="{FF2B5EF4-FFF2-40B4-BE49-F238E27FC236}">
                <a16:creationId xmlns:a16="http://schemas.microsoft.com/office/drawing/2014/main" id="{D9E911D2-E77B-FF4B-9489-176C3DB04621}"/>
              </a:ext>
            </a:extLst>
          </p:cNvPr>
          <p:cNvSpPr>
            <a:spLocks noChangeArrowheads="1"/>
          </p:cNvSpPr>
          <p:nvPr/>
        </p:nvSpPr>
        <p:spPr bwMode="auto">
          <a:xfrm>
            <a:off x="1475656" y="3862079"/>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901840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251520" y="1772816"/>
            <a:ext cx="8428037" cy="822325"/>
          </a:xfrm>
        </p:spPr>
        <p:txBody>
          <a:bodyPr/>
          <a:lstStyle/>
          <a:p>
            <a:pPr algn="ctr" eaLnBrk="1" hangingPunct="1"/>
            <a:r>
              <a:rPr lang="en-US" sz="5000" dirty="0">
                <a:latin typeface="Garamond" charset="0"/>
              </a:rPr>
              <a:t>Concluding Remarks</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434490394"/>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Recap: 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endParaRPr lang="en-US" dirty="0">
              <a:solidFill>
                <a:srgbClr val="0432FF"/>
              </a:solidFill>
            </a:endParaRP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AutoShape 25">
            <a:extLst>
              <a:ext uri="{FF2B5EF4-FFF2-40B4-BE49-F238E27FC236}">
                <a16:creationId xmlns:a16="http://schemas.microsoft.com/office/drawing/2014/main" id="{DA62BB11-526D-FF4E-BEBB-0DCCB36B77C3}"/>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a:extLst>
              <a:ext uri="{FF2B5EF4-FFF2-40B4-BE49-F238E27FC236}">
                <a16:creationId xmlns:a16="http://schemas.microsoft.com/office/drawing/2014/main" id="{9EF3383E-99CD-264A-8462-DAA882D4CECE}"/>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383490100"/>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79512" y="908720"/>
            <a:ext cx="8964488" cy="5193723"/>
          </a:xfrm>
        </p:spPr>
        <p:txBody>
          <a:bodyPr/>
          <a:lstStyle/>
          <a:p>
            <a:r>
              <a:rPr lang="en-US" dirty="0"/>
              <a:t>It is time to design </a:t>
            </a:r>
            <a:r>
              <a:rPr lang="en-US" dirty="0">
                <a:solidFill>
                  <a:srgbClr val="008000"/>
                </a:solidFill>
              </a:rPr>
              <a:t>principled system architectures </a:t>
            </a:r>
            <a:r>
              <a:rPr lang="en-US" dirty="0"/>
              <a:t>to solve the </a:t>
            </a:r>
            <a:r>
              <a:rPr lang="en-US" dirty="0">
                <a:solidFill>
                  <a:srgbClr val="008000"/>
                </a:solidFill>
              </a:rPr>
              <a:t>data handling (i.e., memory/storage) </a:t>
            </a:r>
            <a:r>
              <a:rPr lang="en-US" dirty="0">
                <a:solidFill>
                  <a:schemeClr val="accent2"/>
                </a:solidFill>
              </a:rPr>
              <a:t>problem</a:t>
            </a:r>
          </a:p>
          <a:p>
            <a:endParaRPr lang="en-US" sz="2000" dirty="0"/>
          </a:p>
          <a:p>
            <a:r>
              <a:rPr lang="en-US" dirty="0">
                <a:solidFill>
                  <a:srgbClr val="FF0000"/>
                </a:solidFill>
              </a:rPr>
              <a:t>Design complete systems to be truly balanced, high-performance, and </a:t>
            </a:r>
            <a:r>
              <a:rPr lang="en-US" b="1" dirty="0">
                <a:solidFill>
                  <a:srgbClr val="FF0000"/>
                </a:solidFill>
              </a:rPr>
              <a:t>energy-efficient</a:t>
            </a:r>
            <a:r>
              <a:rPr lang="en-US" b="1" dirty="0"/>
              <a:t> </a:t>
            </a:r>
            <a:r>
              <a:rPr lang="en-US" dirty="0">
                <a:sym typeface="Wingdings" pitchFamily="2" charset="2"/>
              </a:rPr>
              <a:t> intelligent systems</a:t>
            </a:r>
            <a:r>
              <a:rPr lang="en-US" dirty="0"/>
              <a:t> </a:t>
            </a:r>
            <a:endParaRPr lang="en-US" sz="2000" dirty="0">
              <a:solidFill>
                <a:srgbClr val="0000FF"/>
              </a:solidFill>
            </a:endParaRPr>
          </a:p>
          <a:p>
            <a:pPr lvl="1"/>
            <a:r>
              <a:rPr lang="en-US" b="1" dirty="0">
                <a:solidFill>
                  <a:srgbClr val="0000FF"/>
                </a:solidFill>
              </a:rPr>
              <a:t>Data-centric, data-driven, data-aware</a:t>
            </a:r>
          </a:p>
          <a:p>
            <a:endParaRPr lang="en-US" sz="2000" dirty="0">
              <a:solidFill>
                <a:srgbClr val="FF0000"/>
              </a:solidFill>
            </a:endParaRPr>
          </a:p>
          <a:p>
            <a:r>
              <a:rPr lang="en-US" dirty="0">
                <a:solidFill>
                  <a:srgbClr val="FF0000"/>
                </a:solidFill>
              </a:rPr>
              <a:t>Enable computation capability inside and close to memory</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6107878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Fundamentally Better Architectures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80505232"/>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7543" y="116632"/>
            <a:ext cx="8328925" cy="6246694"/>
          </a:xfrm>
          <a:prstGeom prst="rect">
            <a:avLst/>
          </a:prstGeom>
        </p:spPr>
      </p:pic>
      <p:sp>
        <p:nvSpPr>
          <p:cNvPr id="6" name="Rectangle 5"/>
          <p:cNvSpPr/>
          <p:nvPr/>
        </p:nvSpPr>
        <p:spPr>
          <a:xfrm>
            <a:off x="266429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545683423"/>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B49969CC-89D8-8641-BF5A-5FB288BAD095}"/>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4740886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Exploit Good Principles</a:t>
            </a:r>
          </a:p>
        </p:txBody>
      </p:sp>
      <p:sp>
        <p:nvSpPr>
          <p:cNvPr id="3" name="Content Placeholder 2"/>
          <p:cNvSpPr>
            <a:spLocks noGrp="1"/>
          </p:cNvSpPr>
          <p:nvPr>
            <p:ph idx="1"/>
          </p:nvPr>
        </p:nvSpPr>
        <p:spPr>
          <a:xfrm>
            <a:off x="228600" y="1144488"/>
            <a:ext cx="8915400" cy="5020816"/>
          </a:xfrm>
        </p:spPr>
        <p:txBody>
          <a:bodyPr/>
          <a:lstStyle/>
          <a:p>
            <a:r>
              <a:rPr lang="en-US" dirty="0">
                <a:solidFill>
                  <a:srgbClr val="0000FF"/>
                </a:solidFill>
              </a:rPr>
              <a:t>Data-centric system design </a:t>
            </a:r>
          </a:p>
          <a:p>
            <a:endParaRPr lang="en-US" dirty="0">
              <a:solidFill>
                <a:srgbClr val="0000FF"/>
              </a:solidFill>
            </a:endParaRPr>
          </a:p>
          <a:p>
            <a:r>
              <a:rPr lang="en-US" dirty="0">
                <a:solidFill>
                  <a:srgbClr val="0000FF"/>
                </a:solidFill>
              </a:rPr>
              <a:t>All components intelligent</a:t>
            </a:r>
          </a:p>
          <a:p>
            <a:endParaRPr lang="en-US" dirty="0">
              <a:solidFill>
                <a:srgbClr val="0000FF"/>
              </a:solidFill>
            </a:endParaRPr>
          </a:p>
          <a:p>
            <a:r>
              <a:rPr lang="en-US" dirty="0">
                <a:solidFill>
                  <a:srgbClr val="0000FF"/>
                </a:solidFill>
              </a:rPr>
              <a:t>Better cross-layer communication, better interfaces</a:t>
            </a:r>
          </a:p>
          <a:p>
            <a:endParaRPr lang="en-US" dirty="0">
              <a:solidFill>
                <a:srgbClr val="0000FF"/>
              </a:solidFill>
            </a:endParaRPr>
          </a:p>
          <a:p>
            <a:r>
              <a:rPr lang="en-US" dirty="0">
                <a:solidFill>
                  <a:srgbClr val="0000FF"/>
                </a:solidFill>
              </a:rPr>
              <a:t>Better-than-worst-case design</a:t>
            </a:r>
          </a:p>
          <a:p>
            <a:pPr marL="0" indent="0">
              <a:buNone/>
            </a:pPr>
            <a:endParaRPr lang="en-US" dirty="0">
              <a:solidFill>
                <a:srgbClr val="0000FF"/>
              </a:solidFill>
            </a:endParaRPr>
          </a:p>
          <a:p>
            <a:r>
              <a:rPr lang="en-US" dirty="0">
                <a:solidFill>
                  <a:srgbClr val="0000FF"/>
                </a:solidFill>
              </a:rPr>
              <a:t>Heterogeneity</a:t>
            </a:r>
          </a:p>
          <a:p>
            <a:endParaRPr lang="en-US" dirty="0">
              <a:solidFill>
                <a:srgbClr val="0000FF"/>
              </a:solidFill>
            </a:endParaRPr>
          </a:p>
          <a:p>
            <a:r>
              <a:rPr lang="en-US" dirty="0">
                <a:solidFill>
                  <a:srgbClr val="0000FF"/>
                </a:solidFill>
              </a:rPr>
              <a:t>Flexibility, adaptability</a:t>
            </a:r>
          </a:p>
          <a:p>
            <a:endParaRPr lang="en-US" dirty="0">
              <a:solidFill>
                <a:srgbClr val="0000FF"/>
              </a:solidFill>
            </a:endParaRPr>
          </a:p>
          <a:p>
            <a:pPr marL="344487" lvl="1" indent="0">
              <a:buNone/>
            </a:pPr>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TextBox 4">
            <a:extLst>
              <a:ext uri="{FF2B5EF4-FFF2-40B4-BE49-F238E27FC236}">
                <a16:creationId xmlns:a16="http://schemas.microsoft.com/office/drawing/2014/main" id="{68DD497F-9008-8E4C-930D-5F97B11A3A7F}"/>
              </a:ext>
            </a:extLst>
          </p:cNvPr>
          <p:cNvSpPr txBox="1"/>
          <p:nvPr/>
        </p:nvSpPr>
        <p:spPr>
          <a:xfrm>
            <a:off x="5724128" y="5179948"/>
            <a:ext cx="324479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ahoma"/>
                <a:ea typeface="+mn-ea"/>
                <a:cs typeface="+mn-cs"/>
              </a:rPr>
              <a:t>Open minds</a:t>
            </a:r>
          </a:p>
        </p:txBody>
      </p:sp>
    </p:spTree>
    <p:extLst>
      <p:ext uri="{BB962C8B-B14F-4D97-AF65-F5344CB8AC3E}">
        <p14:creationId xmlns:p14="http://schemas.microsoft.com/office/powerpoint/2010/main" val="588799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800" b="0" i="0" strike="noStrike" kern="1200" cap="none" spc="0" normalizeH="0" baseline="0" noProof="0" dirty="0">
                <a:ln>
                  <a:noFill/>
                </a:ln>
                <a:solidFill>
                  <a:srgbClr val="000000"/>
                </a:solidFill>
                <a:effectLst/>
                <a:uLnTx/>
                <a:uFillTx/>
                <a:latin typeface="Tahoma"/>
                <a:ea typeface="+mn-ea"/>
                <a:cs typeface="+mn-cs"/>
              </a:rPr>
              <a:t>Onur Mutlu</a:t>
            </a:r>
            <a:r>
              <a:rPr kumimoji="0" lang="en-US" sz="1800" b="0" i="0" u="none" strike="noStrike" kern="1200" cap="none" spc="0" normalizeH="0" baseline="0" noProof="0" dirty="0">
                <a:ln>
                  <a:noFill/>
                </a:ln>
                <a:solidFill>
                  <a:srgbClr val="000000"/>
                </a:solidFill>
                <a:effectLst/>
                <a:uLnTx/>
                <a:uFillTx/>
                <a:latin typeface="Tahoma"/>
                <a:ea typeface="+mn-ea"/>
                <a:cs typeface="+mn-cs"/>
              </a:rPr>
              <a:t>, Saugata Ghose, Juan Gomez-Luna, and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8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 Modern Primer on Processing in Memory"</a:t>
            </a:r>
            <a:br>
              <a:rPr kumimoji="0" lang="en-US" sz="1800" b="0" i="0" u="none" strike="noStrike" kern="1200" cap="none" spc="0" normalizeH="0" baseline="0" noProof="0" dirty="0">
                <a:ln>
                  <a:noFill/>
                </a:ln>
                <a:solidFill>
                  <a:srgbClr val="0432FF"/>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rPr>
              <a:t>Invited Book Chapter in </a:t>
            </a:r>
            <a:r>
              <a:rPr kumimoji="0" lang="en-US" sz="1800" b="1" i="1" u="none" strike="noStrike" kern="1200" cap="none" spc="0" normalizeH="0" baseline="0" noProof="0" dirty="0">
                <a:ln>
                  <a:noFill/>
                </a:ln>
                <a:solidFill>
                  <a:srgbClr val="000000"/>
                </a:solidFill>
                <a:effectLst/>
                <a:uLnTx/>
                <a:uFillTx/>
                <a:latin typeface="Tahoma"/>
                <a:ea typeface="+mn-ea"/>
                <a:cs typeface="+mn-cs"/>
                <a:hlinkClick r:id="rId3"/>
              </a:rPr>
              <a:t>Emerging Computing: From Devices to Systems - Looking Beyond Moore and Von Neumann</a:t>
            </a:r>
            <a:r>
              <a:rPr kumimoji="0" lang="en-US" sz="1800" b="0" i="0" u="none" strike="noStrike" kern="1200" cap="none" spc="0" normalizeH="0" baseline="0" noProof="0" dirty="0">
                <a:ln>
                  <a:noFill/>
                </a:ln>
                <a:solidFill>
                  <a:srgbClr val="000000"/>
                </a:solidFill>
                <a:effectLst/>
                <a:uLnTx/>
                <a:uFillTx/>
                <a:latin typeface="Tahoma"/>
                <a:ea typeface="+mn-ea"/>
                <a:cs typeface="+mn-cs"/>
              </a:rPr>
              <a:t>, Springer, to be published in 2021.</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A5EA4CA5-FBD8-9749-9830-D77D34BE5845}"/>
              </a:ext>
            </a:extLst>
          </p:cNvPr>
          <p:cNvPicPr>
            <a:picLocks noChangeAspect="1"/>
          </p:cNvPicPr>
          <p:nvPr/>
        </p:nvPicPr>
        <p:blipFill>
          <a:blip r:embed="rId5"/>
          <a:stretch>
            <a:fillRect/>
          </a:stretch>
        </p:blipFill>
        <p:spPr>
          <a:xfrm>
            <a:off x="-14659" y="1455514"/>
            <a:ext cx="9144000" cy="2744353"/>
          </a:xfrm>
          <a:prstGeom prst="rect">
            <a:avLst/>
          </a:prstGeom>
        </p:spPr>
      </p:pic>
    </p:spTree>
    <p:extLst>
      <p:ext uri="{BB962C8B-B14F-4D97-AF65-F5344CB8AC3E}">
        <p14:creationId xmlns:p14="http://schemas.microsoft.com/office/powerpoint/2010/main" val="2676288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2129037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A Longer Version of This Talk</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r>
              <a:rPr lang="en-US" dirty="0"/>
              <a:t>Onur Mutlu,</a:t>
            </a:r>
            <a:br>
              <a:rPr lang="en-US" dirty="0"/>
            </a:br>
            <a:r>
              <a:rPr lang="en-US" b="1" dirty="0">
                <a:solidFill>
                  <a:srgbClr val="FF0000"/>
                </a:solidFill>
                <a:hlinkClick r:id="rId2">
                  <a:extLst>
                    <a:ext uri="{A12FA001-AC4F-418D-AE19-62706E023703}">
                      <ahyp:hlinkClr xmlns:ahyp="http://schemas.microsoft.com/office/drawing/2018/hyperlinkcolor" val="tx"/>
                    </a:ext>
                  </a:extLst>
                </a:hlinkClick>
              </a:rPr>
              <a:t>"Memory-Centric Computing Systems"</a:t>
            </a:r>
            <a:br>
              <a:rPr lang="en-US" dirty="0"/>
            </a:br>
            <a:r>
              <a:rPr lang="en-US" dirty="0"/>
              <a:t>Invited Tutorial at </a:t>
            </a:r>
            <a:r>
              <a:rPr lang="en-US" i="1" dirty="0">
                <a:hlinkClick r:id="rId3"/>
              </a:rPr>
              <a:t>66th International Electron Devices Meeting (</a:t>
            </a:r>
            <a:r>
              <a:rPr lang="en-US" b="1" i="1" dirty="0">
                <a:hlinkClick r:id="rId3"/>
              </a:rPr>
              <a:t>IEDM</a:t>
            </a:r>
            <a:r>
              <a:rPr lang="en-US" i="1" dirty="0">
                <a:hlinkClick r:id="rId3"/>
              </a:rPr>
              <a:t>)</a:t>
            </a:r>
            <a:r>
              <a:rPr lang="en-US" dirty="0"/>
              <a:t>, Virtual, 12 December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Executive Summary Slides (pptx)</a:t>
            </a:r>
            <a:r>
              <a:rPr lang="en-US" dirty="0"/>
              <a:t> </a:t>
            </a:r>
            <a:r>
              <a:rPr lang="en-US" dirty="0">
                <a:hlinkClick r:id="rId6"/>
              </a:rPr>
              <a:t>(pdf)</a:t>
            </a:r>
            <a:r>
              <a:rPr lang="en-US" dirty="0"/>
              <a:t>]</a:t>
            </a:r>
            <a:br>
              <a:rPr lang="en-US" dirty="0"/>
            </a:br>
            <a:r>
              <a:rPr lang="en-US" dirty="0"/>
              <a:t>[</a:t>
            </a:r>
            <a:r>
              <a:rPr lang="en-US" dirty="0">
                <a:hlinkClick r:id="rId7"/>
              </a:rPr>
              <a:t>Tutorial Video</a:t>
            </a:r>
            <a:r>
              <a:rPr lang="en-US" dirty="0"/>
              <a:t> (1 hour 51 minutes)]</a:t>
            </a:r>
            <a:br>
              <a:rPr lang="en-US" dirty="0"/>
            </a:br>
            <a:r>
              <a:rPr lang="en-US" dirty="0"/>
              <a:t>[</a:t>
            </a:r>
            <a:r>
              <a:rPr lang="en-US" dirty="0">
                <a:hlinkClick r:id="rId8"/>
              </a:rPr>
              <a:t>Executive Summary Video</a:t>
            </a:r>
            <a:r>
              <a:rPr lang="en-US" dirty="0"/>
              <a:t> (2 minutes)]</a:t>
            </a:r>
            <a:br>
              <a:rPr lang="en-US" dirty="0"/>
            </a:br>
            <a:r>
              <a:rPr lang="en-US" dirty="0"/>
              <a:t>[</a:t>
            </a:r>
            <a:r>
              <a:rPr lang="en-US" dirty="0">
                <a:hlinkClick r:id="rId9"/>
              </a:rPr>
              <a:t>Abstract and Bio</a:t>
            </a:r>
            <a:r>
              <a:rPr lang="en-US" dirty="0"/>
              <a:t>]</a:t>
            </a:r>
            <a:br>
              <a:rPr lang="en-US" dirty="0"/>
            </a:br>
            <a:r>
              <a:rPr lang="en-US" dirty="0"/>
              <a:t>[</a:t>
            </a:r>
            <a:r>
              <a:rPr lang="en-US" dirty="0">
                <a:hlinkClick r:id="rId10"/>
              </a:rPr>
              <a:t>Related Keynote Paper from VLSI-DAT 2020</a:t>
            </a:r>
            <a:r>
              <a:rPr lang="en-US" dirty="0"/>
              <a:t>]</a:t>
            </a:r>
            <a:br>
              <a:rPr lang="en-US" dirty="0"/>
            </a:br>
            <a:r>
              <a:rPr lang="en-US" dirty="0"/>
              <a:t>[</a:t>
            </a:r>
            <a:r>
              <a:rPr lang="en-US" dirty="0">
                <a:hlinkClick r:id="rId11"/>
              </a:rPr>
              <a:t>Related Review Paper on Processing in Memory</a:t>
            </a:r>
            <a:r>
              <a:rPr lang="en-US" dirty="0"/>
              <a:t>]</a:t>
            </a:r>
            <a:br>
              <a:rPr lang="en-US" dirty="0"/>
            </a:br>
            <a:endParaRPr lang="en-US" dirty="0"/>
          </a:p>
          <a:p>
            <a:pPr marL="0" indent="0" algn="ctr">
              <a:buNone/>
            </a:pPr>
            <a:r>
              <a:rPr lang="en-US" dirty="0">
                <a:solidFill>
                  <a:srgbClr val="0000FF"/>
                </a:solidFill>
                <a:hlinkClick r:id="rId7">
                  <a:extLst>
                    <a:ext uri="{A12FA001-AC4F-418D-AE19-62706E023703}">
                      <ahyp:hlinkClr xmlns:ahyp="http://schemas.microsoft.com/office/drawing/2018/hyperlinkcolor" val="tx"/>
                    </a:ext>
                  </a:extLst>
                </a:hlinkClick>
              </a:rPr>
              <a:t>https://www.youtube.com/watch?v=H3sEaINPBOE</a:t>
            </a:r>
            <a:r>
              <a:rPr lang="en-US" dirty="0">
                <a:solidFill>
                  <a:srgbClr val="0000FF"/>
                </a:solidFill>
              </a:rPr>
              <a:t> </a:t>
            </a:r>
          </a:p>
        </p:txBody>
      </p:sp>
      <p:sp>
        <p:nvSpPr>
          <p:cNvPr id="4" name="Slide Number Placeholder 3">
            <a:extLst>
              <a:ext uri="{FF2B5EF4-FFF2-40B4-BE49-F238E27FC236}">
                <a16:creationId xmlns:a16="http://schemas.microsoft.com/office/drawing/2014/main" id="{668D3D00-D671-7A49-9903-3A6903D905B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a:extLst>
              <a:ext uri="{FF2B5EF4-FFF2-40B4-BE49-F238E27FC236}">
                <a16:creationId xmlns:a16="http://schemas.microsoft.com/office/drawing/2014/main" id="{5DFA3366-29E6-914D-98EA-E6458972951E}"/>
              </a:ext>
            </a:extLst>
          </p:cNvPr>
          <p:cNvSpPr/>
          <p:nvPr/>
        </p:nvSpPr>
        <p:spPr>
          <a:xfrm>
            <a:off x="1590700" y="6475391"/>
            <a:ext cx="58864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12">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27169228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3212154416"/>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A Tutorial on PIM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r>
              <a:rPr lang="en-US" dirty="0"/>
              <a:t>Onur Mutlu,</a:t>
            </a:r>
            <a:br>
              <a:rPr lang="en-US" dirty="0"/>
            </a:br>
            <a:r>
              <a:rPr lang="en-US" b="1" dirty="0">
                <a:hlinkClick r:id="rId2"/>
              </a:rPr>
              <a:t>"Memory-Centric Computing Systems"</a:t>
            </a:r>
            <a:br>
              <a:rPr lang="en-US" dirty="0"/>
            </a:br>
            <a:r>
              <a:rPr lang="en-US" dirty="0"/>
              <a:t>Invited Tutorial at </a:t>
            </a:r>
            <a:r>
              <a:rPr lang="en-US" i="1" dirty="0">
                <a:hlinkClick r:id="rId3"/>
              </a:rPr>
              <a:t>66th International Electron Devices Meeting (</a:t>
            </a:r>
            <a:r>
              <a:rPr lang="en-US" b="1" i="1" dirty="0">
                <a:hlinkClick r:id="rId3"/>
              </a:rPr>
              <a:t>IEDM</a:t>
            </a:r>
            <a:r>
              <a:rPr lang="en-US" i="1" dirty="0">
                <a:hlinkClick r:id="rId3"/>
              </a:rPr>
              <a:t>)</a:t>
            </a:r>
            <a:r>
              <a:rPr lang="en-US" dirty="0"/>
              <a:t>, Virtual, 12 December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Executive Summary Slides (pptx)</a:t>
            </a:r>
            <a:r>
              <a:rPr lang="en-US" dirty="0"/>
              <a:t> </a:t>
            </a:r>
            <a:r>
              <a:rPr lang="en-US" dirty="0">
                <a:hlinkClick r:id="rId6"/>
              </a:rPr>
              <a:t>(pdf)</a:t>
            </a:r>
            <a:r>
              <a:rPr lang="en-US" dirty="0"/>
              <a:t>]</a:t>
            </a:r>
            <a:br>
              <a:rPr lang="en-US" dirty="0"/>
            </a:br>
            <a:r>
              <a:rPr lang="en-US" dirty="0"/>
              <a:t>[</a:t>
            </a:r>
            <a:r>
              <a:rPr lang="en-US" dirty="0">
                <a:hlinkClick r:id="rId7"/>
              </a:rPr>
              <a:t>Tutorial Video</a:t>
            </a:r>
            <a:r>
              <a:rPr lang="en-US" dirty="0"/>
              <a:t> (1 hour 51 minutes)]</a:t>
            </a:r>
            <a:br>
              <a:rPr lang="en-US" dirty="0"/>
            </a:br>
            <a:r>
              <a:rPr lang="en-US" dirty="0"/>
              <a:t>[</a:t>
            </a:r>
            <a:r>
              <a:rPr lang="en-US" dirty="0">
                <a:hlinkClick r:id="rId8"/>
              </a:rPr>
              <a:t>Executive Summary Video</a:t>
            </a:r>
            <a:r>
              <a:rPr lang="en-US" dirty="0"/>
              <a:t> (2 minutes)]</a:t>
            </a:r>
            <a:br>
              <a:rPr lang="en-US" dirty="0"/>
            </a:br>
            <a:r>
              <a:rPr lang="en-US" dirty="0"/>
              <a:t>[</a:t>
            </a:r>
            <a:r>
              <a:rPr lang="en-US" dirty="0">
                <a:hlinkClick r:id="rId9"/>
              </a:rPr>
              <a:t>Abstract and Bio</a:t>
            </a:r>
            <a:r>
              <a:rPr lang="en-US" dirty="0"/>
              <a:t>]</a:t>
            </a:r>
            <a:br>
              <a:rPr lang="en-US" dirty="0"/>
            </a:br>
            <a:r>
              <a:rPr lang="en-US" dirty="0"/>
              <a:t>[</a:t>
            </a:r>
            <a:r>
              <a:rPr lang="en-US" dirty="0">
                <a:hlinkClick r:id="rId10"/>
              </a:rPr>
              <a:t>Related Keynote Paper from VLSI-DAT 2020</a:t>
            </a:r>
            <a:r>
              <a:rPr lang="en-US" dirty="0"/>
              <a:t>]</a:t>
            </a:r>
            <a:br>
              <a:rPr lang="en-US" dirty="0"/>
            </a:br>
            <a:r>
              <a:rPr lang="en-US" dirty="0"/>
              <a:t>[</a:t>
            </a:r>
            <a:r>
              <a:rPr lang="en-US" dirty="0">
                <a:hlinkClick r:id="rId11"/>
              </a:rPr>
              <a:t>Related Review Paper on Processing in Memory</a:t>
            </a:r>
            <a:r>
              <a:rPr lang="en-US" dirty="0"/>
              <a:t>]</a:t>
            </a:r>
            <a:br>
              <a:rPr lang="en-US" dirty="0"/>
            </a:br>
            <a:endParaRPr lang="en-US" dirty="0"/>
          </a:p>
          <a:p>
            <a:pPr marL="0" indent="0" algn="ctr">
              <a:buNone/>
            </a:pPr>
            <a:r>
              <a:rPr lang="en-US" dirty="0">
                <a:solidFill>
                  <a:srgbClr val="0000FF"/>
                </a:solidFill>
                <a:hlinkClick r:id="rId7">
                  <a:extLst>
                    <a:ext uri="{A12FA001-AC4F-418D-AE19-62706E023703}">
                      <ahyp:hlinkClr xmlns:ahyp="http://schemas.microsoft.com/office/drawing/2018/hyperlinkcolor" val="tx"/>
                    </a:ext>
                  </a:extLst>
                </a:hlinkClick>
              </a:rPr>
              <a:t>https://www.youtube.com/watch?v=H3sEaINPBOE</a:t>
            </a:r>
            <a:r>
              <a:rPr lang="en-US" dirty="0">
                <a:solidFill>
                  <a:srgbClr val="0000FF"/>
                </a:solidFill>
              </a:rPr>
              <a:t> </a:t>
            </a:r>
          </a:p>
        </p:txBody>
      </p:sp>
      <p:sp>
        <p:nvSpPr>
          <p:cNvPr id="5" name="Rectangle 4">
            <a:extLst>
              <a:ext uri="{FF2B5EF4-FFF2-40B4-BE49-F238E27FC236}">
                <a16:creationId xmlns:a16="http://schemas.microsoft.com/office/drawing/2014/main" id="{5DFA3366-29E6-914D-98EA-E6458972951E}"/>
              </a:ext>
            </a:extLst>
          </p:cNvPr>
          <p:cNvSpPr/>
          <p:nvPr/>
        </p:nvSpPr>
        <p:spPr>
          <a:xfrm>
            <a:off x="1590700" y="6475391"/>
            <a:ext cx="58864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12">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1F19BEF1-D7AD-6145-A699-312C82831CD5}"/>
              </a:ext>
            </a:extLst>
          </p:cNvPr>
          <p:cNvPicPr>
            <a:picLocks noChangeAspect="1"/>
          </p:cNvPicPr>
          <p:nvPr/>
        </p:nvPicPr>
        <p:blipFill>
          <a:blip r:embed="rId13"/>
          <a:stretch>
            <a:fillRect/>
          </a:stretch>
        </p:blipFill>
        <p:spPr>
          <a:xfrm>
            <a:off x="0" y="277358"/>
            <a:ext cx="9144000" cy="6303283"/>
          </a:xfrm>
          <a:prstGeom prst="rect">
            <a:avLst/>
          </a:prstGeom>
        </p:spPr>
      </p:pic>
      <p:sp>
        <p:nvSpPr>
          <p:cNvPr id="4" name="TextBox 3">
            <a:extLst>
              <a:ext uri="{FF2B5EF4-FFF2-40B4-BE49-F238E27FC236}">
                <a16:creationId xmlns:a16="http://schemas.microsoft.com/office/drawing/2014/main" id="{43AC4BB8-1225-4A40-B5B3-0820BDCBF4BD}"/>
              </a:ext>
            </a:extLst>
          </p:cNvPr>
          <p:cNvSpPr txBox="1"/>
          <p:nvPr/>
        </p:nvSpPr>
        <p:spPr>
          <a:xfrm>
            <a:off x="2339752" y="6202448"/>
            <a:ext cx="426924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Tahoma"/>
                <a:ea typeface="+mn-ea"/>
                <a:cs typeface="+mn-cs"/>
                <a:hlinkClick r:id="rId7">
                  <a:extLst>
                    <a:ext uri="{A12FA001-AC4F-418D-AE19-62706E023703}">
                      <ahyp:hlinkClr xmlns:ahyp="http://schemas.microsoft.com/office/drawing/2018/hyperlinkcolor" val="tx"/>
                    </a:ext>
                  </a:extLst>
                </a:hlinkClick>
              </a:rPr>
              <a:t>https://www.youtube.com/watch?v=H3sEaINPBOE</a:t>
            </a:r>
            <a:r>
              <a:rPr kumimoji="0" lang="en-US" sz="1400" b="0"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1045345930"/>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Alibaba, AMD, </a:t>
            </a:r>
            <a:r>
              <a:rPr lang="en-US" dirty="0">
                <a:solidFill>
                  <a:srgbClr val="0432FF"/>
                </a:solidFill>
              </a:rPr>
              <a:t>ASML</a:t>
            </a:r>
            <a:r>
              <a:rPr lang="en-US" dirty="0"/>
              <a:t>, </a:t>
            </a:r>
            <a:r>
              <a:rPr lang="en-US" dirty="0">
                <a:solidFill>
                  <a:srgbClr val="0432FF"/>
                </a:solidFill>
              </a:rPr>
              <a:t>Google</a:t>
            </a:r>
            <a:r>
              <a:rPr lang="en-US" dirty="0"/>
              <a:t>, Facebook, </a:t>
            </a:r>
            <a:r>
              <a:rPr lang="en-US" dirty="0">
                <a:solidFill>
                  <a:srgbClr val="0432FF"/>
                </a:solidFill>
              </a:rPr>
              <a:t>Hi-Silicon</a:t>
            </a:r>
            <a:r>
              <a:rPr lang="en-US" dirty="0"/>
              <a:t>, HP Labs, </a:t>
            </a:r>
            <a:r>
              <a:rPr lang="en-US" dirty="0">
                <a:solidFill>
                  <a:srgbClr val="0432FF"/>
                </a:solidFill>
              </a:rPr>
              <a:t>Huawei</a:t>
            </a:r>
            <a:r>
              <a:rPr lang="en-US" dirty="0"/>
              <a:t>, IBM, </a:t>
            </a:r>
            <a:r>
              <a:rPr lang="en-US" dirty="0">
                <a:solidFill>
                  <a:srgbClr val="0432FF"/>
                </a:solidFill>
              </a:rPr>
              <a:t>Intel</a:t>
            </a:r>
            <a:r>
              <a:rPr lang="en-US" dirty="0"/>
              <a:t>, </a:t>
            </a:r>
            <a:r>
              <a:rPr lang="en-US" dirty="0">
                <a:solidFill>
                  <a:srgbClr val="0432FF"/>
                </a:solidFill>
              </a:rPr>
              <a:t>Microsoft</a:t>
            </a:r>
            <a:r>
              <a:rPr lang="en-US" dirty="0"/>
              <a:t>, Nvidia, Oracle, Qualcomm, Rambus, Samsung, Seagate, </a:t>
            </a:r>
            <a:r>
              <a:rPr lang="en-US" dirty="0">
                <a:solidFill>
                  <a:srgbClr val="0432FF"/>
                </a:solidFill>
              </a:rPr>
              <a:t>VMware</a:t>
            </a:r>
          </a:p>
          <a:p>
            <a:r>
              <a:rPr lang="en-US" dirty="0"/>
              <a:t>NSF</a:t>
            </a:r>
          </a:p>
          <a:p>
            <a:r>
              <a:rPr lang="en-US" dirty="0"/>
              <a:t>NIH</a:t>
            </a:r>
          </a:p>
          <a:p>
            <a:r>
              <a:rPr lang="en-US" dirty="0"/>
              <a:t>GSRC</a:t>
            </a:r>
          </a:p>
          <a:p>
            <a:r>
              <a:rPr lang="en-US" dirty="0">
                <a:solidFill>
                  <a:srgbClr val="0432FF"/>
                </a:solidFill>
              </a:rPr>
              <a:t>SRC</a:t>
            </a:r>
          </a:p>
          <a:p>
            <a:r>
              <a:rPr lang="en-US" dirty="0" err="1"/>
              <a:t>CyLab</a:t>
            </a:r>
            <a:endParaRPr lang="en-US" dirty="0"/>
          </a:p>
          <a:p>
            <a:r>
              <a:rPr lang="en-US" dirty="0">
                <a:solidFill>
                  <a:srgbClr val="0000FF"/>
                </a:solidFill>
              </a:rPr>
              <a:t>EFCL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34008595"/>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Acknowledgments</a:t>
            </a: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1254933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1"/>
          </p:nvPr>
        </p:nvSpPr>
        <p:spPr bwMode="auto">
          <a:xfrm>
            <a:off x="8737600" y="8324851"/>
            <a:ext cx="2844800" cy="60960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bodyPr>
          <a:lstStyle>
            <a:defPPr>
              <a:defRPr lang="en-US"/>
            </a:defPPr>
            <a:lvl1pPr marL="0" algn="r" defTabSz="1219170" rtl="0" eaLnBrk="1" latinLnBrk="0" hangingPunct="1">
              <a:defRPr sz="2133" kern="1200">
                <a:solidFill>
                  <a:schemeClr val="tx1"/>
                </a:solidFill>
                <a:latin typeface="Garamond" pitchFamily="18"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323594FA-E141-4234-AE05-360401972BE7}" type="slidenum">
              <a:rPr kumimoji="0" lang="en-US" altLang="en-US" sz="2133" b="0" i="0" u="none" strike="noStrike" kern="1200" cap="none" spc="0" normalizeH="0" baseline="0" noProof="0">
                <a:ln>
                  <a:noFill/>
                </a:ln>
                <a:solidFill>
                  <a:prstClr val="black"/>
                </a:solidFill>
                <a:effectLst/>
                <a:uLnTx/>
                <a:uFillTx/>
                <a:latin typeface="Garamond" pitchFamily="18" charset="0"/>
                <a:ea typeface="+mn-ea"/>
                <a:cs typeface="+mn-cs"/>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193</a:t>
            </a:fld>
            <a:endParaRPr kumimoji="0" lang="en-US" sz="1600" b="0" i="0" u="none" strike="noStrike" kern="1200" cap="none" spc="0" normalizeH="0" baseline="0" noProof="0">
              <a:ln>
                <a:noFill/>
              </a:ln>
              <a:solidFill>
                <a:srgbClr val="000000"/>
              </a:solidFill>
              <a:effectLst/>
              <a:uLnTx/>
              <a:uFillTx/>
              <a:latin typeface="Garamond" charset="0"/>
              <a:ea typeface="+mn-ea"/>
              <a:cs typeface="+mn-cs"/>
              <a:sym typeface="Arial"/>
            </a:endParaRPr>
          </a:p>
        </p:txBody>
      </p:sp>
      <p:pic>
        <p:nvPicPr>
          <p:cNvPr id="10" name="Picture 9">
            <a:extLst>
              <a:ext uri="{FF2B5EF4-FFF2-40B4-BE49-F238E27FC236}">
                <a16:creationId xmlns:a16="http://schemas.microsoft.com/office/drawing/2014/main" id="{B7135684-0FF0-F248-9E0B-F2E232609CB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9000"/>
                    </a14:imgEffect>
                    <a14:imgEffect>
                      <a14:colorTemperature colorTemp="5739"/>
                    </a14:imgEffect>
                    <a14:imgEffect>
                      <a14:saturation sat="153000"/>
                    </a14:imgEffect>
                    <a14:imgEffect>
                      <a14:brightnessContrast bright="45000" contrast="26000"/>
                    </a14:imgEffect>
                  </a14:imgLayer>
                </a14:imgProps>
              </a:ext>
              <a:ext uri="{28A0092B-C50C-407E-A947-70E740481C1C}">
                <a14:useLocalDpi xmlns:a14="http://schemas.microsoft.com/office/drawing/2010/main"/>
              </a:ext>
            </a:extLst>
          </a:blip>
          <a:srcRect/>
          <a:stretch/>
        </p:blipFill>
        <p:spPr>
          <a:xfrm>
            <a:off x="0" y="1644707"/>
            <a:ext cx="9144000" cy="3981683"/>
          </a:xfrm>
          <a:prstGeom prst="rect">
            <a:avLst/>
          </a:prstGeom>
        </p:spPr>
      </p:pic>
      <p:sp>
        <p:nvSpPr>
          <p:cNvPr id="35" name="TextBox 34">
            <a:extLst>
              <a:ext uri="{FF2B5EF4-FFF2-40B4-BE49-F238E27FC236}">
                <a16:creationId xmlns:a16="http://schemas.microsoft.com/office/drawing/2014/main" id="{432295A3-5F7B-5F43-9181-1BEE72DB19A3}"/>
              </a:ext>
            </a:extLst>
          </p:cNvPr>
          <p:cNvSpPr txBox="1"/>
          <p:nvPr/>
        </p:nvSpPr>
        <p:spPr>
          <a:xfrm>
            <a:off x="827584" y="1988234"/>
            <a:ext cx="81733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FF"/>
                </a:solidFill>
                <a:effectLst/>
                <a:uLnTx/>
                <a:uFillTx/>
                <a:latin typeface="Arial"/>
                <a:ea typeface="ＭＳ Ｐゴシック" panose="020B0600070205080204" pitchFamily="34" charset="-128"/>
                <a:cs typeface="Arial"/>
                <a:sym typeface="Arial"/>
              </a:rPr>
              <a:t>38+ Researchers</a:t>
            </a:r>
          </a:p>
        </p:txBody>
      </p:sp>
      <p:sp>
        <p:nvSpPr>
          <p:cNvPr id="62" name="TextBox 61">
            <a:extLst>
              <a:ext uri="{FF2B5EF4-FFF2-40B4-BE49-F238E27FC236}">
                <a16:creationId xmlns:a16="http://schemas.microsoft.com/office/drawing/2014/main" id="{DF919E19-D41C-ED45-9955-893D0E136C12}"/>
              </a:ext>
            </a:extLst>
          </p:cNvPr>
          <p:cNvSpPr txBox="1"/>
          <p:nvPr/>
        </p:nvSpPr>
        <p:spPr>
          <a:xfrm>
            <a:off x="567029" y="5622340"/>
            <a:ext cx="8272171"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sym typeface="Arial"/>
              </a:rPr>
              <a:t>Think BIG, Aim HIGH!</a:t>
            </a:r>
          </a:p>
        </p:txBody>
      </p:sp>
      <p:sp>
        <p:nvSpPr>
          <p:cNvPr id="11" name="Rectangle 10">
            <a:extLst>
              <a:ext uri="{FF2B5EF4-FFF2-40B4-BE49-F238E27FC236}">
                <a16:creationId xmlns:a16="http://schemas.microsoft.com/office/drawing/2014/main" id="{ACDC32EF-6916-C042-B579-9A528D144145}"/>
              </a:ext>
            </a:extLst>
          </p:cNvPr>
          <p:cNvSpPr/>
          <p:nvPr/>
        </p:nvSpPr>
        <p:spPr>
          <a:xfrm>
            <a:off x="3192109" y="6375455"/>
            <a:ext cx="275978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4">
                  <a:extLst>
                    <a:ext uri="{A12FA001-AC4F-418D-AE19-62706E023703}">
                      <ahyp:hlinkClr xmlns:ahyp="http://schemas.microsoft.com/office/drawing/2018/hyperlinkcolor" val="tx"/>
                    </a:ext>
                  </a:extLst>
                </a:hlinkClick>
              </a:rPr>
              <a:t>https://safari.ethz.ch</a:t>
            </a:r>
            <a:endPar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p:txBody>
      </p:sp>
      <p:pic>
        <p:nvPicPr>
          <p:cNvPr id="63" name="Picture 62">
            <a:extLst>
              <a:ext uri="{FF2B5EF4-FFF2-40B4-BE49-F238E27FC236}">
                <a16:creationId xmlns:a16="http://schemas.microsoft.com/office/drawing/2014/main" id="{24DD5283-F5C7-B94B-B7ED-8F1609BDF9A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81941" y="5229201"/>
            <a:ext cx="1329363" cy="471668"/>
          </a:xfrm>
          <a:prstGeom prst="rect">
            <a:avLst/>
          </a:prstGeom>
        </p:spPr>
      </p:pic>
      <p:sp>
        <p:nvSpPr>
          <p:cNvPr id="13" name="Title 1">
            <a:extLst>
              <a:ext uri="{FF2B5EF4-FFF2-40B4-BE49-F238E27FC236}">
                <a16:creationId xmlns:a16="http://schemas.microsoft.com/office/drawing/2014/main" id="{8C808981-2A78-D64E-A0DF-A6572C6FB0AB}"/>
              </a:ext>
            </a:extLst>
          </p:cNvPr>
          <p:cNvSpPr txBox="1">
            <a:spLocks/>
          </p:cNvSpPr>
          <p:nvPr/>
        </p:nvSpPr>
        <p:spPr bwMode="auto">
          <a:xfrm>
            <a:off x="228600" y="0"/>
            <a:ext cx="8610600" cy="90871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Onur </a:t>
            </a:r>
            <a:r>
              <a:rPr kumimoji="0" lang="en-US" sz="4000" b="0" i="0" u="none" strike="noStrike" kern="0" cap="none" spc="0" normalizeH="0" baseline="0" noProof="0" dirty="0" err="1">
                <a:ln>
                  <a:noFill/>
                </a:ln>
                <a:solidFill>
                  <a:srgbClr val="70AD47">
                    <a:lumMod val="50000"/>
                  </a:srgbClr>
                </a:solidFill>
                <a:effectLst/>
                <a:uLnTx/>
                <a:uFillTx/>
                <a:latin typeface="Garamond" charset="0"/>
                <a:ea typeface="ＭＳ Ｐゴシック" charset="0"/>
              </a:rPr>
              <a:t>Mutlu’s</a:t>
            </a: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 SAFARI Research Group</a:t>
            </a:r>
          </a:p>
        </p:txBody>
      </p:sp>
      <p:sp>
        <p:nvSpPr>
          <p:cNvPr id="12" name="Rectangle 25">
            <a:extLst>
              <a:ext uri="{FF2B5EF4-FFF2-40B4-BE49-F238E27FC236}">
                <a16:creationId xmlns:a16="http://schemas.microsoft.com/office/drawing/2014/main" id="{BC5DB1A9-C9CF-E447-9055-3E8366E5C79E}"/>
              </a:ext>
            </a:extLst>
          </p:cNvPr>
          <p:cNvSpPr>
            <a:spLocks noChangeArrowheads="1"/>
          </p:cNvSpPr>
          <p:nvPr/>
        </p:nvSpPr>
        <p:spPr bwMode="auto">
          <a:xfrm>
            <a:off x="-38101" y="824924"/>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FF"/>
                </a:solidFill>
                <a:effectLst/>
                <a:uLnTx/>
                <a:uFillTx/>
                <a:latin typeface="Arial Narrow" charset="0"/>
                <a:ea typeface="ＭＳ Ｐゴシック" charset="0"/>
                <a:cs typeface="Arial" charset="0"/>
              </a:rPr>
              <a:t>Computer architecture, HW/SW, systems, bioinformatics, security, memory</a:t>
            </a:r>
          </a:p>
        </p:txBody>
      </p:sp>
      <p:sp>
        <p:nvSpPr>
          <p:cNvPr id="2" name="TextBox 1">
            <a:extLst>
              <a:ext uri="{FF2B5EF4-FFF2-40B4-BE49-F238E27FC236}">
                <a16:creationId xmlns:a16="http://schemas.microsoft.com/office/drawing/2014/main" id="{8D0BE4A6-A2E2-5245-9CEB-9E430FB09439}"/>
              </a:ext>
            </a:extLst>
          </p:cNvPr>
          <p:cNvSpPr txBox="1"/>
          <p:nvPr/>
        </p:nvSpPr>
        <p:spPr>
          <a:xfrm>
            <a:off x="2108985" y="1271883"/>
            <a:ext cx="5260351" cy="646331"/>
          </a:xfrm>
          <a:prstGeom prst="rect">
            <a:avLst/>
          </a:prstGeom>
          <a:noFill/>
        </p:spPr>
        <p:txBody>
          <a:bodyPr wrap="none" rtlCol="0">
            <a:spAutoFit/>
          </a:bodyPr>
          <a:lstStyle/>
          <a:p>
            <a:r>
              <a:rPr lang="en-US" dirty="0">
                <a:solidFill>
                  <a:srgbClr val="7030A0"/>
                </a:solidFill>
                <a:hlinkClick r:id="rId6">
                  <a:extLst>
                    <a:ext uri="{A12FA001-AC4F-418D-AE19-62706E023703}">
                      <ahyp:hlinkClr xmlns:ahyp="http://schemas.microsoft.com/office/drawing/2018/hyperlinkcolor" val="tx"/>
                    </a:ext>
                  </a:extLst>
                </a:hlinkClick>
              </a:rPr>
              <a:t>https://safari.ethz.ch/safari-newsletter-january-2021/</a:t>
            </a:r>
            <a:r>
              <a:rPr lang="en-US" dirty="0">
                <a:solidFill>
                  <a:srgbClr val="7030A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3734647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p:txBody>
          <a:bodyPr/>
          <a:lstStyle/>
          <a:p>
            <a:r>
              <a:rPr lang="en-US" dirty="0"/>
              <a:t>SAFARI Newsletter April 2020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p:txBody>
          <a:bodyPr/>
          <a:lstStyle/>
          <a:p>
            <a:r>
              <a:rPr lang="en-US" dirty="0">
                <a:solidFill>
                  <a:srgbClr val="0432FF"/>
                </a:solidFill>
                <a:hlinkClick r:id="rId2">
                  <a:extLst>
                    <a:ext uri="{A12FA001-AC4F-418D-AE19-62706E023703}">
                      <ahyp:hlinkClr xmlns:ahyp="http://schemas.microsoft.com/office/drawing/2018/hyperlinkcolor" val="tx"/>
                    </a:ext>
                  </a:extLst>
                </a:hlinkClick>
              </a:rPr>
              <a:t>https://safari.ethz.ch/safari-newsletter-april-2020/</a:t>
            </a:r>
            <a:r>
              <a:rPr lang="en-US" dirty="0">
                <a:solidFill>
                  <a:srgbClr val="0432FF"/>
                </a:solidFill>
              </a:rPr>
              <a:t> </a:t>
            </a:r>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753F9A9C-2AB5-4D4F-A9B2-313B28032E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1640" y="1694688"/>
            <a:ext cx="6047774" cy="5053619"/>
          </a:xfrm>
          <a:prstGeom prst="rect">
            <a:avLst/>
          </a:prstGeom>
        </p:spPr>
      </p:pic>
    </p:spTree>
    <p:extLst>
      <p:ext uri="{BB962C8B-B14F-4D97-AF65-F5344CB8AC3E}">
        <p14:creationId xmlns:p14="http://schemas.microsoft.com/office/powerpoint/2010/main" val="1460464887"/>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p:txBody>
          <a:bodyPr/>
          <a:lstStyle/>
          <a:p>
            <a:r>
              <a:rPr lang="en-US" dirty="0"/>
              <a:t>SAFARI Newsletter January 2021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https://safari.ethz.ch/safari-newsletter-january-2021/</a:t>
            </a:r>
            <a:r>
              <a:rPr lang="en-US" dirty="0">
                <a:solidFill>
                  <a:srgbClr val="0000FF"/>
                </a:solidFill>
              </a:rPr>
              <a:t> </a:t>
            </a:r>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6" name="Picture 5">
            <a:extLst>
              <a:ext uri="{FF2B5EF4-FFF2-40B4-BE49-F238E27FC236}">
                <a16:creationId xmlns:a16="http://schemas.microsoft.com/office/drawing/2014/main" id="{904A22B3-8AF7-AF4E-A7B5-355DA91454CD}"/>
              </a:ext>
            </a:extLst>
          </p:cNvPr>
          <p:cNvPicPr>
            <a:picLocks noChangeAspect="1"/>
          </p:cNvPicPr>
          <p:nvPr/>
        </p:nvPicPr>
        <p:blipFill>
          <a:blip r:embed="rId3"/>
          <a:stretch>
            <a:fillRect/>
          </a:stretch>
        </p:blipFill>
        <p:spPr>
          <a:xfrm>
            <a:off x="1835696" y="1587726"/>
            <a:ext cx="5172394" cy="5259524"/>
          </a:xfrm>
          <a:prstGeom prst="rect">
            <a:avLst/>
          </a:prstGeom>
        </p:spPr>
      </p:pic>
    </p:spTree>
    <p:extLst>
      <p:ext uri="{BB962C8B-B14F-4D97-AF65-F5344CB8AC3E}">
        <p14:creationId xmlns:p14="http://schemas.microsoft.com/office/powerpoint/2010/main" val="89523064"/>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 Talks, Artifacts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solidFill>
                  <a:srgbClr val="0432FF"/>
                </a:solidFill>
                <a:hlinkClick r:id="rId2">
                  <a:extLst>
                    <a:ext uri="{A12FA001-AC4F-418D-AE19-62706E023703}">
                      <ahyp:hlinkClr xmlns:ahyp="http://schemas.microsoft.com/office/drawing/2018/hyperlinkcolor" val="tx"/>
                    </a:ext>
                  </a:extLst>
                </a:hlinkClick>
              </a:rPr>
              <a:t>https://people.inf.ethz.ch/omutlu/projects.htm</a:t>
            </a:r>
            <a:r>
              <a:rPr lang="en-US" b="1" dirty="0">
                <a:solidFill>
                  <a:srgbClr val="0432FF"/>
                </a:solidFill>
              </a:rPr>
              <a:t> </a:t>
            </a:r>
          </a:p>
          <a:p>
            <a:pPr marL="344487" lvl="1" indent="0">
              <a:buNone/>
            </a:pPr>
            <a:endParaRPr lang="en-US" dirty="0">
              <a:solidFill>
                <a:srgbClr val="0432FF"/>
              </a:solidFill>
            </a:endParaRPr>
          </a:p>
          <a:p>
            <a:pPr marL="344487" lvl="1" indent="0">
              <a:buNone/>
            </a:pPr>
            <a:r>
              <a:rPr lang="en-US" b="1" dirty="0">
                <a:solidFill>
                  <a:srgbClr val="0432FF"/>
                </a:solidFill>
                <a:hlinkClick r:id="rId3">
                  <a:extLst>
                    <a:ext uri="{A12FA001-AC4F-418D-AE19-62706E023703}">
                      <ahyp:hlinkClr xmlns:ahyp="http://schemas.microsoft.com/office/drawing/2018/hyperlinkcolor" val="tx"/>
                    </a:ext>
                  </a:extLst>
                </a:hlinkClick>
              </a:rPr>
              <a:t>https://www.youtube.com/onurmutlulectures</a:t>
            </a:r>
            <a:r>
              <a:rPr lang="en-US" b="1" dirty="0">
                <a:solidFill>
                  <a:srgbClr val="0432FF"/>
                </a:solidFill>
              </a:rPr>
              <a:t> </a:t>
            </a:r>
          </a:p>
          <a:p>
            <a:pPr marL="344487" lvl="1" indent="0">
              <a:buNone/>
            </a:pPr>
            <a:endParaRPr lang="en-US" b="1" dirty="0">
              <a:solidFill>
                <a:srgbClr val="0432FF"/>
              </a:solidFill>
            </a:endParaRPr>
          </a:p>
          <a:p>
            <a:pPr marL="344487" lvl="1" indent="0">
              <a:buNone/>
            </a:pPr>
            <a:r>
              <a:rPr lang="en-US" b="1" u="sng" dirty="0">
                <a:solidFill>
                  <a:srgbClr val="0432FF"/>
                </a:solidFill>
              </a:rPr>
              <a:t>https://</a:t>
            </a:r>
            <a:r>
              <a:rPr lang="en-US" b="1" u="sng" dirty="0" err="1">
                <a:solidFill>
                  <a:srgbClr val="0432FF"/>
                </a:solidFill>
              </a:rPr>
              <a:t>github.com</a:t>
            </a:r>
            <a:r>
              <a:rPr lang="en-US" b="1" u="sng" dirty="0">
                <a:solidFill>
                  <a:srgbClr val="0432FF"/>
                </a:solidFill>
              </a:rPr>
              <a:t>/CMU-SAFARI/ </a:t>
            </a:r>
          </a:p>
          <a:p>
            <a:pPr marL="344487" lvl="1" indent="0">
              <a:buNone/>
            </a:pPr>
            <a:endParaRPr lang="en-US" b="1" dirty="0">
              <a:solidFill>
                <a:srgbClr val="0432FF"/>
              </a:solidFill>
            </a:endParaRP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801506453"/>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11 August 2021</a:t>
            </a:r>
          </a:p>
          <a:p>
            <a:r>
              <a:rPr lang="en-US" sz="2200" dirty="0"/>
              <a:t>TUBA WCEST (Energy Science &amp; Technology) Keynote Talk</a:t>
            </a:r>
          </a:p>
          <a:p>
            <a:pPr algn="l"/>
            <a:endParaRPr lang="en-US" sz="2200" dirty="0"/>
          </a:p>
        </p:txBody>
      </p:sp>
      <p:sp>
        <p:nvSpPr>
          <p:cNvPr id="13" name="Title 1"/>
          <p:cNvSpPr>
            <a:spLocks noGrp="1"/>
          </p:cNvSpPr>
          <p:nvPr>
            <p:ph type="ctrTitle"/>
          </p:nvPr>
        </p:nvSpPr>
        <p:spPr>
          <a:xfrm>
            <a:off x="216024" y="1052736"/>
            <a:ext cx="8820472" cy="2201416"/>
          </a:xfrm>
        </p:spPr>
        <p:txBody>
          <a:bodyPr>
            <a:noAutofit/>
          </a:bodyPr>
          <a:lstStyle/>
          <a:p>
            <a:pPr algn="ctr"/>
            <a:r>
              <a:rPr lang="en-US" dirty="0"/>
              <a:t>Intelligent Architectures</a:t>
            </a:r>
            <a:br>
              <a:rPr lang="en-US" dirty="0"/>
            </a:br>
            <a:r>
              <a:rPr lang="en-US" dirty="0"/>
              <a:t>for </a:t>
            </a:r>
            <a:br>
              <a:rPr lang="en-US" dirty="0"/>
            </a:br>
            <a:r>
              <a:rPr lang="en-US" dirty="0"/>
              <a:t>Intelligent Machines</a:t>
            </a:r>
            <a:endParaRPr lang="en-US" dirty="0">
              <a:solidFill>
                <a:srgbClr val="FF0000"/>
              </a:solidFill>
            </a:endParaRPr>
          </a:p>
        </p:txBody>
      </p:sp>
      <p:pic>
        <p:nvPicPr>
          <p:cNvPr id="10" name="Picture 2" descr="ETH Zurich short logo, black"/>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69974524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r>
              <a:rPr lang="en-US" b="1" dirty="0"/>
              <a:t>Backup Slides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4136023"/>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Quote from A Famous Architect</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6176" y="1872208"/>
            <a:ext cx="2792306" cy="4581128"/>
          </a:xfrm>
          <a:prstGeom prst="rect">
            <a:avLst/>
          </a:prstGeom>
        </p:spPr>
      </p:pic>
    </p:spTree>
    <p:extLst>
      <p:ext uri="{BB962C8B-B14F-4D97-AF65-F5344CB8AC3E}">
        <p14:creationId xmlns:p14="http://schemas.microsoft.com/office/powerpoint/2010/main" val="26869721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Problem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0000FF"/>
                </a:solidFill>
              </a:rPr>
              <a:t>Computing</a:t>
            </a:r>
          </a:p>
          <a:p>
            <a:pPr marL="0" indent="0" algn="ctr">
              <a:buNone/>
            </a:pPr>
            <a:r>
              <a:rPr lang="en-US" sz="6400" dirty="0">
                <a:solidFill>
                  <a:srgbClr val="FF0000"/>
                </a:solidFill>
              </a:rPr>
              <a:t>is Bottlenecked by Data</a:t>
            </a:r>
            <a:endParaRPr lang="en-US" sz="64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5034464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27988027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Precedent-Based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spTree>
    <p:extLst>
      <p:ext uri="{BB962C8B-B14F-4D97-AF65-F5344CB8AC3E}">
        <p14:creationId xmlns:p14="http://schemas.microsoft.com/office/powerpoint/2010/main" val="2171580548"/>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pic>
        <p:nvPicPr>
          <p:cNvPr id="6" name="Picture 5"/>
          <p:cNvPicPr>
            <a:picLocks noChangeAspect="1"/>
          </p:cNvPicPr>
          <p:nvPr/>
        </p:nvPicPr>
        <p:blipFill>
          <a:blip r:embed="rId4"/>
          <a:stretch>
            <a:fillRect/>
          </a:stretch>
        </p:blipFill>
        <p:spPr>
          <a:xfrm>
            <a:off x="527101" y="1832446"/>
            <a:ext cx="8424936" cy="4692898"/>
          </a:xfrm>
          <a:prstGeom prst="rect">
            <a:avLst/>
          </a:prstGeom>
        </p:spPr>
      </p:pic>
    </p:spTree>
    <p:extLst>
      <p:ext uri="{BB962C8B-B14F-4D97-AF65-F5344CB8AC3E}">
        <p14:creationId xmlns:p14="http://schemas.microsoft.com/office/powerpoint/2010/main" val="2269955352"/>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p:txBody>
          <a:bodyPr/>
          <a:lstStyle/>
          <a:p>
            <a:endParaRPr lang="en-US" altLang="en-US">
              <a:ea typeface="ＭＳ Ｐゴシック" charset="-128"/>
            </a:endParaRPr>
          </a:p>
        </p:txBody>
      </p:sp>
      <p:sp>
        <p:nvSpPr>
          <p:cNvPr id="204802" name="Content Placeholder 2"/>
          <p:cNvSpPr>
            <a:spLocks noGrp="1"/>
          </p:cNvSpPr>
          <p:nvPr>
            <p:ph idx="1"/>
          </p:nvPr>
        </p:nvSpPr>
        <p:spPr>
          <a:xfrm>
            <a:off x="228600" y="996950"/>
            <a:ext cx="8610600" cy="5194300"/>
          </a:xfrm>
        </p:spPr>
        <p:txBody>
          <a:bodyPr/>
          <a:lstStyle/>
          <a:p>
            <a:endParaRPr lang="en-US" altLang="en-US">
              <a:ea typeface="ＭＳ Ｐゴシック" charset="-128"/>
            </a:endParaRPr>
          </a:p>
        </p:txBody>
      </p:sp>
      <p:sp>
        <p:nvSpPr>
          <p:cNvPr id="2048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8A1A8F-E022-8E43-8BB4-89E8BD7FEAC8}"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204804"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8600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4087142"/>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p:txBody>
          <a:bodyPr/>
          <a:lstStyle/>
          <a:p>
            <a:r>
              <a:rPr lang="en-US" altLang="en-US" dirty="0">
                <a:ea typeface="ＭＳ Ｐゴシック" charset="-128"/>
              </a:rPr>
              <a:t>The Overarching Principle</a:t>
            </a:r>
          </a:p>
        </p:txBody>
      </p:sp>
      <p:sp>
        <p:nvSpPr>
          <p:cNvPr id="22016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58D6394D-EA62-3948-BF63-BCCE7E92300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203</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6700" y="1066800"/>
            <a:ext cx="8610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267200"/>
            <a:ext cx="91440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4140163"/>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228600" y="152400"/>
            <a:ext cx="8915400" cy="1066800"/>
          </a:xfrm>
        </p:spPr>
        <p:txBody>
          <a:bodyPr/>
          <a:lstStyle/>
          <a:p>
            <a:r>
              <a:rPr lang="en-US" dirty="0">
                <a:latin typeface="Garamond" charset="0"/>
              </a:rPr>
              <a:t>Another Example: Precedent-Based Design</a:t>
            </a:r>
          </a:p>
        </p:txBody>
      </p:sp>
      <p:sp>
        <p:nvSpPr>
          <p:cNvPr id="10854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ADDA790-BC6C-B84A-BC41-689B46E82E8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8547" name="Picture 7" descr="train_station_by_cookiemagik-d3feg7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90600"/>
            <a:ext cx="9144000" cy="548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48" name="TextBox 2"/>
          <p:cNvSpPr txBox="1">
            <a:spLocks noChangeArrowheads="1"/>
          </p:cNvSpPr>
          <p:nvPr/>
        </p:nvSpPr>
        <p:spPr bwMode="auto">
          <a:xfrm>
            <a:off x="152400" y="6553200"/>
            <a:ext cx="4186238"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http://cookiemagik.deviantart.com/art/Train-station-207266944</a:t>
            </a:r>
          </a:p>
        </p:txBody>
      </p:sp>
    </p:spTree>
    <p:extLst>
      <p:ext uri="{BB962C8B-B14F-4D97-AF65-F5344CB8AC3E}">
        <p14:creationId xmlns:p14="http://schemas.microsoft.com/office/powerpoint/2010/main" val="3139516036"/>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r>
              <a:rPr lang="en-US" dirty="0">
                <a:latin typeface="Garamond" charset="0"/>
              </a:rPr>
              <a:t>Principled Design</a:t>
            </a:r>
          </a:p>
        </p:txBody>
      </p:sp>
      <p:sp>
        <p:nvSpPr>
          <p:cNvPr id="10752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62FB81-D6DD-1E44-B086-70F1C12ECEC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7523" name="Content Placeholder 4" descr="1200px-Zürich_Stadelhofen_in_2006.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1066800"/>
            <a:ext cx="8610600" cy="51943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24" name="Rectangle 8"/>
          <p:cNvSpPr>
            <a:spLocks noChangeArrowheads="1"/>
          </p:cNvSpPr>
          <p:nvPr/>
        </p:nvSpPr>
        <p:spPr bwMode="auto">
          <a:xfrm>
            <a:off x="228600" y="6535738"/>
            <a:ext cx="8305800"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a:t>
            </a:r>
            <a:r>
              <a:rPr kumimoji="0" lang="en-US" sz="800" b="0" i="0" u="none" strike="noStrike" kern="1200" cap="none" spc="0" normalizeH="0" baseline="0" noProof="0" dirty="0" err="1">
                <a:ln>
                  <a:noFill/>
                </a:ln>
                <a:solidFill>
                  <a:srgbClr val="000000"/>
                </a:solidFill>
                <a:effectLst/>
                <a:uLnTx/>
                <a:uFillTx/>
                <a:latin typeface="Tahoma"/>
                <a:ea typeface="+mn-ea"/>
                <a:cs typeface="+mn-cs"/>
              </a:rPr>
              <a:t>Toni_V</a:t>
            </a:r>
            <a:r>
              <a:rPr kumimoji="0" lang="en-US" sz="800" b="0" i="0" u="none" strike="noStrike" kern="1200" cap="none" spc="0" normalizeH="0" baseline="0" noProof="0" dirty="0">
                <a:ln>
                  <a:noFill/>
                </a:ln>
                <a:solidFill>
                  <a:srgbClr val="000000"/>
                </a:solidFill>
                <a:effectLst/>
                <a:uLnTx/>
                <a:uFillTx/>
                <a:latin typeface="Tahoma"/>
                <a:ea typeface="+mn-ea"/>
                <a:cs typeface="+mn-cs"/>
              </a:rPr>
              <a:t>, CC BY-SA 2.0,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commons.wikimedia.org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a:t>
            </a:r>
            <a:r>
              <a:rPr kumimoji="0" lang="en-US" sz="800" b="0" i="0" u="none" strike="noStrike" kern="1200" cap="none" spc="0" normalizeH="0" baseline="0" noProof="0" dirty="0" err="1">
                <a:ln>
                  <a:noFill/>
                </a:ln>
                <a:solidFill>
                  <a:srgbClr val="000000"/>
                </a:solidFill>
                <a:effectLst/>
                <a:uLnTx/>
                <a:uFillTx/>
                <a:latin typeface="Tahoma"/>
                <a:ea typeface="+mn-ea"/>
                <a:cs typeface="+mn-cs"/>
              </a:rPr>
              <a:t>index.php?curid</a:t>
            </a:r>
            <a:r>
              <a:rPr kumimoji="0" lang="en-US" sz="800" b="0" i="0" u="none" strike="noStrike" kern="1200" cap="none" spc="0" normalizeH="0" baseline="0" noProof="0" dirty="0">
                <a:ln>
                  <a:noFill/>
                </a:ln>
                <a:solidFill>
                  <a:srgbClr val="000000"/>
                </a:solidFill>
                <a:effectLst/>
                <a:uLnTx/>
                <a:uFillTx/>
                <a:latin typeface="Tahoma"/>
                <a:ea typeface="+mn-ea"/>
                <a:cs typeface="+mn-cs"/>
              </a:rPr>
              <a:t>=4087256</a:t>
            </a:r>
          </a:p>
        </p:txBody>
      </p:sp>
    </p:spTree>
    <p:extLst>
      <p:ext uri="{BB962C8B-B14F-4D97-AF65-F5344CB8AC3E}">
        <p14:creationId xmlns:p14="http://schemas.microsoft.com/office/powerpoint/2010/main" val="1886941885"/>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tLang="en-US" dirty="0">
                <a:ea typeface="ＭＳ Ｐゴシック" charset="-128"/>
              </a:rPr>
              <a:t>Another Principled Design</a:t>
            </a:r>
          </a:p>
        </p:txBody>
      </p:sp>
      <p:pic>
        <p:nvPicPr>
          <p:cNvPr id="216066" name="Content Placeholder 4" descr="1200px-OrienteMGT.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28600" y="1054100"/>
            <a:ext cx="8610600" cy="5194300"/>
          </a:xfrm>
        </p:spPr>
      </p:pic>
      <p:sp>
        <p:nvSpPr>
          <p:cNvPr id="2160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B6D5726-69C2-A744-A6EE-ACF672B6004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206</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216068" name="Rectangle 5"/>
          <p:cNvSpPr>
            <a:spLocks noChangeArrowheads="1"/>
          </p:cNvSpPr>
          <p:nvPr/>
        </p:nvSpPr>
        <p:spPr bwMode="auto">
          <a:xfrm>
            <a:off x="152400" y="6477000"/>
            <a:ext cx="7772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charset="0"/>
                <a:ea typeface="ＭＳ Ｐゴシック" charset="-128"/>
                <a:cs typeface="+mn-cs"/>
              </a:rPr>
              <a:t>Source: By Martín Gómez Tagle - Lisbon, Portugal, CC BY-SA 3.0, https://commons.wikimedia.org/w/index.php?curid=13764903</a:t>
            </a:r>
          </a:p>
        </p:txBody>
      </p:sp>
      <p:pic>
        <p:nvPicPr>
          <p:cNvPr id="3" name="Picture 2" descr="photo-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33600" y="3200400"/>
            <a:ext cx="43434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0" name="TextBox 6"/>
          <p:cNvSpPr txBox="1">
            <a:spLocks noChangeArrowheads="1"/>
          </p:cNvSpPr>
          <p:nvPr/>
        </p:nvSpPr>
        <p:spPr bwMode="auto">
          <a:xfrm>
            <a:off x="133350" y="6659563"/>
            <a:ext cx="4391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charset="0"/>
                <a:ea typeface="ＭＳ Ｐゴシック" charset="-128"/>
                <a:cs typeface="+mn-cs"/>
              </a:rPr>
              <a:t>Source: http://www.arcspace.com/exhibitions/unsorted/santiago-calatrava/</a:t>
            </a:r>
          </a:p>
        </p:txBody>
      </p:sp>
    </p:spTree>
    <p:extLst>
      <p:ext uri="{BB962C8B-B14F-4D97-AF65-F5344CB8AC3E}">
        <p14:creationId xmlns:p14="http://schemas.microsoft.com/office/powerpoint/2010/main" val="4483987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a:extLst>
              <a:ext uri="{FF2B5EF4-FFF2-40B4-BE49-F238E27FC236}">
                <a16:creationId xmlns:a16="http://schemas.microsoft.com/office/drawing/2014/main" id="{C9BDBE83-F8C1-5045-962A-CCEE6F8E5DFA}"/>
              </a:ext>
            </a:extLst>
          </p:cNvPr>
          <p:cNvSpPr>
            <a:spLocks noGrp="1" noChangeArrowheads="1"/>
          </p:cNvSpPr>
          <p:nvPr>
            <p:ph type="title"/>
          </p:nvPr>
        </p:nvSpPr>
        <p:spPr/>
        <p:txBody>
          <a:bodyPr/>
          <a:lstStyle/>
          <a:p>
            <a:r>
              <a:rPr lang="en-US" altLang="en-US" dirty="0">
                <a:ea typeface="ＭＳ Ｐゴシック" charset="-128"/>
              </a:rPr>
              <a:t>Another Principled Design</a:t>
            </a:r>
            <a:endParaRPr lang="en-US" altLang="en-US" dirty="0">
              <a:ea typeface="ＭＳ Ｐゴシック" panose="020B0600070205080204" pitchFamily="34" charset="-128"/>
            </a:endParaRPr>
          </a:p>
        </p:txBody>
      </p:sp>
      <p:sp>
        <p:nvSpPr>
          <p:cNvPr id="126978" name="Slide Number Placeholder 3">
            <a:extLst>
              <a:ext uri="{FF2B5EF4-FFF2-40B4-BE49-F238E27FC236}">
                <a16:creationId xmlns:a16="http://schemas.microsoft.com/office/drawing/2014/main" id="{A0E6AD57-AF0D-A547-94EC-74DB47C27A3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712588-DCCD-294E-A971-4468FBD88FDF}"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207</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126979" name="Picture 4" descr="1200px-ValenciaHemisphere2corr.jpg">
            <a:extLst>
              <a:ext uri="{FF2B5EF4-FFF2-40B4-BE49-F238E27FC236}">
                <a16:creationId xmlns:a16="http://schemas.microsoft.com/office/drawing/2014/main" id="{B3D4652F-47B1-CD46-9B18-7CBB2DB71D5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 y="957263"/>
            <a:ext cx="8763000" cy="546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Rectangle 5">
            <a:extLst>
              <a:ext uri="{FF2B5EF4-FFF2-40B4-BE49-F238E27FC236}">
                <a16:creationId xmlns:a16="http://schemas.microsoft.com/office/drawing/2014/main" id="{B398CEEF-5E59-B74A-B0A3-35A883235D6D}"/>
              </a:ext>
            </a:extLst>
          </p:cNvPr>
          <p:cNvSpPr>
            <a:spLocks noChangeArrowheads="1"/>
          </p:cNvSpPr>
          <p:nvPr/>
        </p:nvSpPr>
        <p:spPr bwMode="auto">
          <a:xfrm>
            <a:off x="152400" y="6535738"/>
            <a:ext cx="7543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Source: CC BY-SA 3.0, https://commons.wikimedia.org/w/index.php?curid=172107</a:t>
            </a:r>
          </a:p>
        </p:txBody>
      </p:sp>
    </p:spTree>
    <p:extLst>
      <p:ext uri="{BB962C8B-B14F-4D97-AF65-F5344CB8AC3E}">
        <p14:creationId xmlns:p14="http://schemas.microsoft.com/office/powerpoint/2010/main" val="1658618315"/>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latin typeface="Garamond" charset="0"/>
              </a:rPr>
              <a:t>Principle Applied to Another Structure</a:t>
            </a:r>
          </a:p>
        </p:txBody>
      </p:sp>
      <p:sp>
        <p:nvSpPr>
          <p:cNvPr id="10035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7C3DD0F-DD36-AB46-AB2D-07681B2C41E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5" name="Picture 4" descr="santiago-calatrava-oculus-world-trade-center-transportation-hub-hufton-crow_dezeen_1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640" y="952500"/>
            <a:ext cx="6705600" cy="5741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6" name="Rectangle 5"/>
          <p:cNvSpPr>
            <a:spLocks noChangeArrowheads="1"/>
          </p:cNvSpPr>
          <p:nvPr/>
        </p:nvSpPr>
        <p:spPr bwMode="auto">
          <a:xfrm>
            <a:off x="152400" y="6630988"/>
            <a:ext cx="98298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Tahoma"/>
                <a:ea typeface="+mn-ea"/>
                <a:cs typeface="+mn-cs"/>
              </a:rPr>
              <a:t>Source: https://www.dezeen.com/2016/08/29/santiago-calatrava-oculus-world-trade-center-transportation-hub-new-york-photographs-hufton-crow/</a:t>
            </a:r>
          </a:p>
        </p:txBody>
      </p:sp>
      <p:pic>
        <p:nvPicPr>
          <p:cNvPr id="6" name="Picture 5" descr="651px-Calatrava_IMG_248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64039" y="980729"/>
            <a:ext cx="2294599" cy="3168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52400" y="6553200"/>
            <a:ext cx="8915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準建築人手札網站 </a:t>
            </a:r>
            <a:r>
              <a:rPr kumimoji="0" lang="en-US" sz="800" b="0" i="0" u="none" strike="noStrike" kern="1200" cap="none" spc="0" normalizeH="0" baseline="0" noProof="0" dirty="0" err="1">
                <a:ln>
                  <a:noFill/>
                </a:ln>
                <a:solidFill>
                  <a:srgbClr val="000000"/>
                </a:solidFill>
                <a:effectLst/>
                <a:uLnTx/>
                <a:uFillTx/>
                <a:latin typeface="Tahoma"/>
                <a:ea typeface="+mn-ea"/>
                <a:cs typeface="+mn-cs"/>
              </a:rPr>
              <a:t>Forgemind</a:t>
            </a:r>
            <a:r>
              <a:rPr kumimoji="0" lang="en-US" sz="800" b="0" i="0" u="none" strike="noStrike" kern="1200" cap="none" spc="0" normalizeH="0" baseline="0" noProof="0" dirty="0">
                <a:ln>
                  <a:noFill/>
                </a:ln>
                <a:solidFill>
                  <a:srgbClr val="000000"/>
                </a:solidFill>
                <a:effectLst/>
                <a:uLnTx/>
                <a:uFillTx/>
                <a:latin typeface="Tahoma"/>
                <a:ea typeface="+mn-ea"/>
                <a:cs typeface="+mn-cs"/>
              </a:rPr>
              <a:t> </a:t>
            </a:r>
            <a:r>
              <a:rPr kumimoji="0" lang="en-US" sz="800" b="0" i="0" u="none" strike="noStrike" kern="1200" cap="none" spc="0" normalizeH="0" baseline="0" noProof="0" dirty="0" err="1">
                <a:ln>
                  <a:noFill/>
                </a:ln>
                <a:solidFill>
                  <a:srgbClr val="000000"/>
                </a:solidFill>
                <a:effectLst/>
                <a:uLnTx/>
                <a:uFillTx/>
                <a:latin typeface="Tahoma"/>
                <a:ea typeface="+mn-ea"/>
                <a:cs typeface="+mn-cs"/>
              </a:rPr>
              <a:t>ArchiMedia</a:t>
            </a:r>
            <a:r>
              <a:rPr kumimoji="0" lang="en-US" sz="800" b="0" i="0" u="none" strike="noStrike" kern="1200" cap="none" spc="0" normalizeH="0" baseline="0" noProof="0" dirty="0">
                <a:ln>
                  <a:noFill/>
                </a:ln>
                <a:solidFill>
                  <a:srgbClr val="000000"/>
                </a:solidFill>
                <a:effectLst/>
                <a:uLnTx/>
                <a:uFillTx/>
                <a:latin typeface="Tahoma"/>
                <a:ea typeface="+mn-ea"/>
                <a:cs typeface="+mn-cs"/>
              </a:rPr>
              <a:t> - Flickr: IMG_2489.JPG, CC BY 2.0,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hlinkClick r:id="rId4"/>
              </a:rPr>
              <a:t>https://commons.wikimedia.org/w/index.php?curid=31493356</a:t>
            </a:r>
            <a:r>
              <a:rPr kumimoji="0" lang="en-US" sz="800" b="0" i="0" u="none" strike="noStrike" kern="1200" cap="none" spc="0" normalizeH="0" baseline="0" noProof="0" dirty="0">
                <a:ln>
                  <a:noFill/>
                </a:ln>
                <a:solidFill>
                  <a:srgbClr val="000000"/>
                </a:solidFill>
                <a:effectLst/>
                <a:uLnTx/>
                <a:uFillTx/>
                <a:latin typeface="Tahoma"/>
                <a:ea typeface="+mn-ea"/>
                <a:cs typeface="+mn-cs"/>
              </a:rPr>
              <a:t>,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en.wikipedia.org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/wiki/</a:t>
            </a:r>
            <a:r>
              <a:rPr kumimoji="0" lang="en-US" sz="800" b="0" i="0" u="none" strike="noStrike" kern="1200" cap="none" spc="0" normalizeH="0" baseline="0" noProof="0" dirty="0" err="1">
                <a:ln>
                  <a:noFill/>
                </a:ln>
                <a:solidFill>
                  <a:srgbClr val="000000"/>
                </a:solidFill>
                <a:effectLst/>
                <a:uLnTx/>
                <a:uFillTx/>
                <a:latin typeface="Tahoma"/>
                <a:ea typeface="+mn-ea"/>
                <a:cs typeface="+mn-cs"/>
              </a:rPr>
              <a:t>Santiago_Calatrava</a:t>
            </a:r>
            <a:endParaRPr kumimoji="0" lang="en-US" sz="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312592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tLang="en-US" dirty="0">
                <a:ea typeface="ＭＳ Ｐゴシック" charset="-128"/>
              </a:rPr>
              <a:t>The Overarching Principle</a:t>
            </a:r>
          </a:p>
        </p:txBody>
      </p:sp>
      <p:sp>
        <p:nvSpPr>
          <p:cNvPr id="21709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B3B4E2E-30E6-F248-9444-D019D8D0019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209</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217091"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47800" y="914400"/>
            <a:ext cx="6350000"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214938"/>
            <a:ext cx="914400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239142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"Google Workloads for Consumer Devices: Mitigating Data Movement Bottlenecks"</a:t>
            </a:r>
            <a:r>
              <a:rPr lang="en-US" sz="1500" dirty="0">
                <a:solidFill>
                  <a:srgbClr val="0432FF"/>
                </a:solidFill>
              </a:rPr>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
        <p:nvSpPr>
          <p:cNvPr id="9" name="Title 1">
            <a:extLst>
              <a:ext uri="{FF2B5EF4-FFF2-40B4-BE49-F238E27FC236}">
                <a16:creationId xmlns:a16="http://schemas.microsoft.com/office/drawing/2014/main" id="{CADAED7D-7FD9-2A42-BDA3-4593BF0DF855}"/>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600" kern="0" dirty="0">
                <a:solidFill>
                  <a:srgbClr val="006633"/>
                </a:solidFill>
              </a:rPr>
              <a:t>Data Movement Overwhelms Modern Machines </a:t>
            </a:r>
          </a:p>
        </p:txBody>
      </p:sp>
    </p:spTree>
    <p:extLst>
      <p:ext uri="{BB962C8B-B14F-4D97-AF65-F5344CB8AC3E}">
        <p14:creationId xmlns:p14="http://schemas.microsoft.com/office/powerpoint/2010/main" val="1935982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Overarching Principles for Computing?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5576" y="980728"/>
            <a:ext cx="7272808" cy="5454606"/>
          </a:xfrm>
          <a:prstGeom prst="rect">
            <a:avLst/>
          </a:prstGeom>
        </p:spPr>
      </p:pic>
      <p:sp>
        <p:nvSpPr>
          <p:cNvPr id="6" name="Rectangle 5"/>
          <p:cNvSpPr/>
          <p:nvPr/>
        </p:nvSpPr>
        <p:spPr>
          <a:xfrm>
            <a:off x="266429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0192831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Readings, Videos, Reference Materials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028356964"/>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dirty="0">
                <a:latin typeface="Garamond" charset="0"/>
              </a:rPr>
              <a:t>More on My Research &amp; Teaching</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16498540"/>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a:extLst>
              <a:ext uri="{FF2B5EF4-FFF2-40B4-BE49-F238E27FC236}">
                <a16:creationId xmlns:a16="http://schemas.microsoft.com/office/drawing/2014/main" id="{0DF95D71-4717-9641-A2B1-944FC903286D}"/>
              </a:ext>
            </a:extLst>
          </p:cNvPr>
          <p:cNvSpPr>
            <a:spLocks noGrp="1" noChangeArrowheads="1"/>
          </p:cNvSpPr>
          <p:nvPr>
            <p:ph type="title"/>
          </p:nvPr>
        </p:nvSpPr>
        <p:spPr/>
        <p:txBody>
          <a:bodyPr/>
          <a:lstStyle/>
          <a:p>
            <a:r>
              <a:rPr lang="en-US" altLang="en-US" dirty="0">
                <a:ea typeface="ＭＳ Ｐゴシック" panose="020B0600070205080204" pitchFamily="34" charset="-128"/>
              </a:rPr>
              <a:t>Brief Self Introduction</a:t>
            </a:r>
          </a:p>
        </p:txBody>
      </p:sp>
      <p:sp>
        <p:nvSpPr>
          <p:cNvPr id="21506" name="Content Placeholder 2">
            <a:extLst>
              <a:ext uri="{FF2B5EF4-FFF2-40B4-BE49-F238E27FC236}">
                <a16:creationId xmlns:a16="http://schemas.microsoft.com/office/drawing/2014/main" id="{9CD130D2-C623-7247-B0C8-1800F218DB94}"/>
              </a:ext>
            </a:extLst>
          </p:cNvPr>
          <p:cNvSpPr>
            <a:spLocks noGrp="1" noChangeArrowheads="1"/>
          </p:cNvSpPr>
          <p:nvPr>
            <p:ph idx="1"/>
          </p:nvPr>
        </p:nvSpPr>
        <p:spPr>
          <a:xfrm>
            <a:off x="0" y="1196752"/>
            <a:ext cx="9144000" cy="5194300"/>
          </a:xfrm>
        </p:spPr>
        <p:txBody>
          <a:bodyPr/>
          <a:lstStyle/>
          <a:p>
            <a:r>
              <a:rPr lang="en-US" altLang="en-US" sz="2200" dirty="0">
                <a:ea typeface="ＭＳ Ｐゴシック" panose="020B0600070205080204" pitchFamily="34" charset="-128"/>
              </a:rPr>
              <a:t>Onur Mutlu</a:t>
            </a:r>
          </a:p>
          <a:p>
            <a:pPr lvl="1"/>
            <a:r>
              <a:rPr lang="en-US" altLang="en-US" sz="1800" dirty="0">
                <a:ea typeface="ＭＳ Ｐゴシック" panose="020B0600070205080204" pitchFamily="34" charset="-128"/>
              </a:rPr>
              <a:t>Full Professor @ ETH Zurich ITET (INFK), since September 2015</a:t>
            </a:r>
          </a:p>
          <a:p>
            <a:pPr lvl="1"/>
            <a:r>
              <a:rPr lang="en-US" altLang="en-US" sz="1800" dirty="0">
                <a:ea typeface="ＭＳ Ｐゴシック" panose="020B0600070205080204" pitchFamily="34" charset="-128"/>
              </a:rPr>
              <a:t>Strecker Professor @ Carnegie Mellon University ECE/CS, 2009-2016, 2016-…</a:t>
            </a:r>
          </a:p>
          <a:p>
            <a:pPr lvl="1"/>
            <a:r>
              <a:rPr lang="en-US" altLang="en-US" sz="1800" dirty="0">
                <a:ea typeface="ＭＳ Ｐゴシック" panose="020B0600070205080204" pitchFamily="34" charset="-128"/>
              </a:rPr>
              <a:t>PhD from UT-Austin, worked at Google, VMware, Microsoft Research, Intel, AMD</a:t>
            </a:r>
          </a:p>
          <a:p>
            <a:pPr lvl="1"/>
            <a:r>
              <a:rPr lang="en-US" altLang="en-US" sz="1800" dirty="0">
                <a:ea typeface="ＭＳ Ｐゴシック" panose="020B0600070205080204" pitchFamily="34" charset="-128"/>
                <a:hlinkClick r:id="rId2"/>
              </a:rPr>
              <a:t>https://people.inf.ethz.ch/omutlu/</a:t>
            </a:r>
            <a:endParaRPr lang="en-US" altLang="en-US" sz="1800" dirty="0">
              <a:ea typeface="ＭＳ Ｐゴシック" panose="020B0600070205080204" pitchFamily="34" charset="-128"/>
            </a:endParaRPr>
          </a:p>
          <a:p>
            <a:pPr lvl="1"/>
            <a:r>
              <a:rPr lang="en-US" altLang="en-US" sz="1800" dirty="0">
                <a:ea typeface="ＭＳ Ｐゴシック" panose="020B0600070205080204" pitchFamily="34" charset="-128"/>
                <a:hlinkClick r:id="rId3"/>
              </a:rPr>
              <a:t>omutlu@gmail.com</a:t>
            </a:r>
            <a:r>
              <a:rPr lang="en-US" altLang="en-US" sz="1800" dirty="0">
                <a:ea typeface="ＭＳ Ｐゴシック" panose="020B0600070205080204" pitchFamily="34" charset="-128"/>
              </a:rPr>
              <a:t> (Best way to reach me)</a:t>
            </a:r>
          </a:p>
          <a:p>
            <a:pPr lvl="1"/>
            <a:r>
              <a:rPr lang="en-US" sz="1800" dirty="0">
                <a:latin typeface="Tahoma" charset="0"/>
                <a:ea typeface="ＭＳ Ｐゴシック" charset="0"/>
                <a:hlinkClick r:id="rId4"/>
              </a:rPr>
              <a:t>https://people.inf.ethz.ch/omutlu/projects.htm</a:t>
            </a:r>
            <a:r>
              <a:rPr lang="en-US" sz="1800" dirty="0">
                <a:latin typeface="Tahoma" charset="0"/>
                <a:ea typeface="ＭＳ Ｐゴシック" charset="0"/>
              </a:rPr>
              <a:t> </a:t>
            </a:r>
            <a:endParaRPr lang="en-US" altLang="en-US" sz="1000" dirty="0">
              <a:ea typeface="ＭＳ Ｐゴシック" panose="020B0600070205080204" pitchFamily="34" charset="-128"/>
            </a:endParaRPr>
          </a:p>
          <a:p>
            <a:pPr lvl="1"/>
            <a:endParaRPr lang="en-US" altLang="en-US" sz="1000" dirty="0">
              <a:ea typeface="ＭＳ Ｐゴシック" panose="020B0600070205080204" pitchFamily="34" charset="-128"/>
            </a:endParaRPr>
          </a:p>
          <a:p>
            <a:r>
              <a:rPr lang="en-US" altLang="en-US" sz="2200" dirty="0">
                <a:solidFill>
                  <a:srgbClr val="FF0000"/>
                </a:solidFill>
                <a:ea typeface="ＭＳ Ｐゴシック" panose="020B0600070205080204" pitchFamily="34" charset="-128"/>
              </a:rPr>
              <a:t>Research and Teaching in:</a:t>
            </a:r>
            <a:endParaRPr lang="en-US" altLang="en-US" sz="2200" dirty="0">
              <a:ea typeface="ＭＳ Ｐゴシック" panose="020B0600070205080204" pitchFamily="34" charset="-128"/>
            </a:endParaRPr>
          </a:p>
          <a:p>
            <a:pPr lvl="1"/>
            <a:r>
              <a:rPr lang="en-US" altLang="en-US" sz="1800" dirty="0">
                <a:solidFill>
                  <a:srgbClr val="0000FF"/>
                </a:solidFill>
                <a:ea typeface="ＭＳ Ｐゴシック" panose="020B0600070205080204" pitchFamily="34" charset="-128"/>
              </a:rPr>
              <a:t>Computer architecture, computer systems, hardware security, bioinformatics</a:t>
            </a:r>
          </a:p>
          <a:p>
            <a:pPr lvl="1"/>
            <a:r>
              <a:rPr lang="en-US" altLang="en-US" sz="1800" dirty="0">
                <a:ea typeface="ＭＳ Ｐゴシック" panose="020B0600070205080204" pitchFamily="34" charset="-128"/>
              </a:rPr>
              <a:t>Memory and storage systems</a:t>
            </a:r>
          </a:p>
          <a:p>
            <a:pPr lvl="1"/>
            <a:r>
              <a:rPr lang="en-US" altLang="en-US" sz="1800" dirty="0">
                <a:ea typeface="ＭＳ Ｐゴシック" panose="020B0600070205080204" pitchFamily="34" charset="-128"/>
              </a:rPr>
              <a:t>Hardware security, safety, predictability</a:t>
            </a:r>
          </a:p>
          <a:p>
            <a:pPr lvl="1"/>
            <a:r>
              <a:rPr lang="en-US" altLang="en-US" sz="1800" dirty="0">
                <a:ea typeface="ＭＳ Ｐゴシック" panose="020B0600070205080204" pitchFamily="34" charset="-128"/>
              </a:rPr>
              <a:t>Fault tolerance</a:t>
            </a:r>
          </a:p>
          <a:p>
            <a:pPr lvl="1"/>
            <a:r>
              <a:rPr lang="en-US" altLang="en-US" sz="1800" dirty="0">
                <a:ea typeface="ＭＳ Ｐゴシック" panose="020B0600070205080204" pitchFamily="34" charset="-128"/>
              </a:rPr>
              <a:t>Hardware/software cooperation</a:t>
            </a:r>
          </a:p>
          <a:p>
            <a:pPr lvl="1"/>
            <a:r>
              <a:rPr lang="is-IS" altLang="en-US" sz="1800" dirty="0">
                <a:ea typeface="ＭＳ Ｐゴシック" panose="020B0600070205080204" pitchFamily="34" charset="-128"/>
              </a:rPr>
              <a:t>Architectures for bioinformatics, health, medicine</a:t>
            </a:r>
          </a:p>
          <a:p>
            <a:pPr lvl="1"/>
            <a:r>
              <a:rPr lang="is-IS" altLang="en-US" sz="1800" dirty="0">
                <a:ea typeface="ＭＳ Ｐゴシック" panose="020B0600070205080204" pitchFamily="34" charset="-128"/>
              </a:rPr>
              <a:t>… </a:t>
            </a:r>
            <a:endParaRPr lang="en-US" altLang="en-US" sz="1800"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299011" name="Slide Number Placeholder 3">
            <a:extLst>
              <a:ext uri="{FF2B5EF4-FFF2-40B4-BE49-F238E27FC236}">
                <a16:creationId xmlns:a16="http://schemas.microsoft.com/office/drawing/2014/main" id="{382C1846-515D-6048-9FA0-627CDD03DE0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F3043E-DAD2-F347-A0C9-60754FCE566E}"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213</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99012" name="Picture 1">
            <a:extLst>
              <a:ext uri="{FF2B5EF4-FFF2-40B4-BE49-F238E27FC236}">
                <a16:creationId xmlns:a16="http://schemas.microsoft.com/office/drawing/2014/main" id="{EDA8380A-00B6-2F46-A5D1-F19A2EE594D1}"/>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874000" y="0"/>
            <a:ext cx="1270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7183655"/>
      </p:ext>
    </p:extLst>
  </p:cSld>
  <p:clrMapOvr>
    <a:masterClrMapping/>
  </p:clrMapOvr>
  <p:transition spd="slow" advClick="0"/>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5"/>
          <p:cNvSpPr>
            <a:spLocks noChangeArrowheads="1"/>
          </p:cNvSpPr>
          <p:nvPr/>
        </p:nvSpPr>
        <p:spPr bwMode="auto">
          <a:xfrm>
            <a:off x="-52900" y="1051478"/>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FF"/>
                </a:solidFill>
                <a:effectLst/>
                <a:uLnTx/>
                <a:uFillTx/>
                <a:latin typeface="Arial Narrow" charset="0"/>
                <a:ea typeface="ＭＳ Ｐゴシック" charset="0"/>
                <a:cs typeface="Arial" charset="0"/>
              </a:rPr>
              <a:t>Computer architecture, HW/SW, systems, bioinformatics, security</a:t>
            </a:r>
          </a:p>
        </p:txBody>
      </p:sp>
      <p:pic>
        <p:nvPicPr>
          <p:cNvPr id="40" name="Picture 39"/>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3025458" y="2705198"/>
            <a:ext cx="1524000" cy="1029876"/>
          </a:xfrm>
          <a:prstGeom prst="rect">
            <a:avLst/>
          </a:prstGeom>
          <a:noFill/>
          <a:ln>
            <a:noFill/>
          </a:ln>
        </p:spPr>
      </p:pic>
      <p:pic>
        <p:nvPicPr>
          <p:cNvPr id="39" name="Picture 23" descr="http://i.ehow.com/images/a04/ac/qb/format-hard-drive-xp-800X80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20433856">
            <a:off x="7165083" y="1912953"/>
            <a:ext cx="1276125" cy="127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30" name="Text Box 147"/>
          <p:cNvSpPr txBox="1">
            <a:spLocks noChangeArrowheads="1"/>
          </p:cNvSpPr>
          <p:nvPr/>
        </p:nvSpPr>
        <p:spPr bwMode="auto">
          <a:xfrm>
            <a:off x="6498591" y="4977878"/>
            <a:ext cx="22923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40" tIns="45720" rIns="91440" bIns="45720">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200" b="1" i="1" u="none" strike="noStrike" kern="1200" cap="none" spc="0" normalizeH="0" baseline="0" noProof="0">
              <a:ln>
                <a:noFill/>
              </a:ln>
              <a:solidFill>
                <a:srgbClr val="3333CC"/>
              </a:solidFill>
              <a:effectLst/>
              <a:uLnTx/>
              <a:uFillTx/>
              <a:latin typeface="Arial Narrow" charset="0"/>
              <a:ea typeface="ＭＳ Ｐゴシック" charset="0"/>
              <a:cs typeface="Arial" charset="0"/>
            </a:endParaRPr>
          </a:p>
        </p:txBody>
      </p:sp>
      <p:pic>
        <p:nvPicPr>
          <p:cNvPr id="26645" name="Picture 30" descr="3177_01.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6665" y="4191392"/>
            <a:ext cx="2325687" cy="90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6633" name="Group 47"/>
          <p:cNvGrpSpPr>
            <a:grpSpLocks/>
          </p:cNvGrpSpPr>
          <p:nvPr/>
        </p:nvGrpSpPr>
        <p:grpSpPr bwMode="auto">
          <a:xfrm>
            <a:off x="3304126" y="3812751"/>
            <a:ext cx="3077766" cy="1554083"/>
            <a:chOff x="5252245" y="4774407"/>
            <a:chExt cx="3076909" cy="1554282"/>
          </a:xfrm>
        </p:grpSpPr>
        <p:sp>
          <p:nvSpPr>
            <p:cNvPr id="26642" name="TextBox 8"/>
            <p:cNvSpPr txBox="1">
              <a:spLocks noChangeArrowheads="1"/>
            </p:cNvSpPr>
            <p:nvPr/>
          </p:nvSpPr>
          <p:spPr bwMode="auto">
            <a:xfrm>
              <a:off x="5252245" y="5959310"/>
              <a:ext cx="3076909" cy="3693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alibri" charset="0"/>
                  <a:ea typeface="ＭＳ Ｐゴシック" charset="0"/>
                  <a:cs typeface="Arial" charset="0"/>
                </a:rPr>
                <a:t>Graphics and Vision Processing</a:t>
              </a:r>
              <a:endParaRPr kumimoji="0" lang="en-US" altLang="zh-CN" sz="1600" b="0" i="0" u="none" strike="noStrike" kern="1200" cap="none" spc="0" normalizeH="0" baseline="0" noProof="0" dirty="0">
                <a:ln>
                  <a:noFill/>
                </a:ln>
                <a:solidFill>
                  <a:srgbClr val="000000"/>
                </a:solidFill>
                <a:effectLst/>
                <a:uLnTx/>
                <a:uFillTx/>
                <a:latin typeface="Calibri" charset="0"/>
                <a:ea typeface="ＭＳ Ｐゴシック" charset="0"/>
                <a:cs typeface="Arial" charset="0"/>
              </a:endParaRPr>
            </a:p>
          </p:txBody>
        </p:sp>
        <p:pic>
          <p:nvPicPr>
            <p:cNvPr id="26643" name="Picture 6" descr="C:\Daten\talks\invited\ferc2010\material\Fermi_Die_FINAL.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264944" y="4774407"/>
              <a:ext cx="1201936" cy="1188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7" name="Text Box 13" descr="90%"/>
          <p:cNvSpPr txBox="1">
            <a:spLocks noChangeArrowheads="1"/>
          </p:cNvSpPr>
          <p:nvPr/>
        </p:nvSpPr>
        <p:spPr bwMode="auto">
          <a:xfrm>
            <a:off x="376771" y="3295761"/>
            <a:ext cx="1733033" cy="895630"/>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Heterogeneous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Processors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Accelerators</a:t>
            </a:r>
          </a:p>
        </p:txBody>
      </p:sp>
      <p:sp>
        <p:nvSpPr>
          <p:cNvPr id="28" name="Text Box 20" descr="90%"/>
          <p:cNvSpPr txBox="1">
            <a:spLocks noChangeArrowheads="1"/>
          </p:cNvSpPr>
          <p:nvPr/>
        </p:nvSpPr>
        <p:spPr bwMode="auto">
          <a:xfrm>
            <a:off x="2600780" y="2453452"/>
            <a:ext cx="2258492"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Hybrid Main Memory</a:t>
            </a:r>
          </a:p>
        </p:txBody>
      </p:sp>
      <p:sp>
        <p:nvSpPr>
          <p:cNvPr id="29" name="Line 15"/>
          <p:cNvSpPr>
            <a:spLocks noChangeShapeType="1"/>
          </p:cNvSpPr>
          <p:nvPr/>
        </p:nvSpPr>
        <p:spPr bwMode="auto">
          <a:xfrm flipV="1">
            <a:off x="1885168" y="2550397"/>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0" name="Text Box 24" descr="90%"/>
          <p:cNvSpPr txBox="1">
            <a:spLocks noChangeArrowheads="1"/>
          </p:cNvSpPr>
          <p:nvPr/>
        </p:nvSpPr>
        <p:spPr bwMode="auto">
          <a:xfrm>
            <a:off x="5510960" y="3220136"/>
            <a:ext cx="2925968"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Persistent Memory/Storage</a:t>
            </a:r>
          </a:p>
        </p:txBody>
      </p:sp>
      <p:pic>
        <p:nvPicPr>
          <p:cNvPr id="31" name="Content Placeholder 6" descr="barcelona-die-photo-color.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88328" y="1979091"/>
            <a:ext cx="1312168" cy="1279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2" descr="dimm.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0800000" flipV="1">
            <a:off x="2582353" y="1923945"/>
            <a:ext cx="2304256" cy="549297"/>
          </a:xfrm>
          <a:prstGeom prst="rect">
            <a:avLst/>
          </a:prstGeom>
        </p:spPr>
      </p:pic>
      <p:pic>
        <p:nvPicPr>
          <p:cNvPr id="35" name="Picture 3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583794" y="2093914"/>
            <a:ext cx="1554690" cy="1003885"/>
          </a:xfrm>
          <a:prstGeom prst="rect">
            <a:avLst/>
          </a:prstGeom>
        </p:spPr>
      </p:pic>
      <p:sp>
        <p:nvSpPr>
          <p:cNvPr id="36" name="Line 15"/>
          <p:cNvSpPr>
            <a:spLocks noChangeShapeType="1"/>
          </p:cNvSpPr>
          <p:nvPr/>
        </p:nvSpPr>
        <p:spPr bwMode="auto">
          <a:xfrm flipV="1">
            <a:off x="4886609" y="2566532"/>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7" name="Line 15"/>
          <p:cNvSpPr>
            <a:spLocks noChangeShapeType="1"/>
          </p:cNvSpPr>
          <p:nvPr/>
        </p:nvSpPr>
        <p:spPr bwMode="auto">
          <a:xfrm flipV="1">
            <a:off x="2233759" y="2969690"/>
            <a:ext cx="640569" cy="1221699"/>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8" name="Line 15"/>
          <p:cNvSpPr>
            <a:spLocks noChangeShapeType="1"/>
          </p:cNvSpPr>
          <p:nvPr/>
        </p:nvSpPr>
        <p:spPr bwMode="auto">
          <a:xfrm flipV="1">
            <a:off x="3864928" y="3372447"/>
            <a:ext cx="0" cy="440303"/>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 name="TextBox 1"/>
          <p:cNvSpPr txBox="1"/>
          <p:nvPr/>
        </p:nvSpPr>
        <p:spPr>
          <a:xfrm>
            <a:off x="284385" y="5570018"/>
            <a:ext cx="856356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Build fundamentally better architectures</a:t>
            </a:r>
          </a:p>
        </p:txBody>
      </p:sp>
      <p:sp>
        <p:nvSpPr>
          <p:cNvPr id="26" name="Title 1"/>
          <p:cNvSpPr>
            <a:spLocks noGrp="1"/>
          </p:cNvSpPr>
          <p:nvPr>
            <p:ph type="title"/>
          </p:nvPr>
        </p:nvSpPr>
        <p:spPr>
          <a:xfrm>
            <a:off x="228600" y="152400"/>
            <a:ext cx="8610600" cy="1066800"/>
          </a:xfrm>
        </p:spPr>
        <p:txBody>
          <a:bodyPr/>
          <a:lstStyle/>
          <a:p>
            <a:r>
              <a:rPr lang="en-US" dirty="0"/>
              <a:t>Current Research Mission</a:t>
            </a:r>
          </a:p>
        </p:txBody>
      </p:sp>
    </p:spTree>
    <p:extLst>
      <p:ext uri="{BB962C8B-B14F-4D97-AF65-F5344CB8AC3E}">
        <p14:creationId xmlns:p14="http://schemas.microsoft.com/office/powerpoint/2010/main" val="3405652727"/>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Current Directions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and Predictable </a:t>
            </a:r>
            <a:r>
              <a:rPr lang="en-US" dirty="0"/>
              <a:t>Architectures</a:t>
            </a:r>
          </a:p>
          <a:p>
            <a:endParaRPr lang="en-US" dirty="0"/>
          </a:p>
          <a:p>
            <a:endParaRPr lang="en-US" dirty="0"/>
          </a:p>
          <a:p>
            <a:r>
              <a:rPr lang="en-US" dirty="0"/>
              <a:t>Architectures for </a:t>
            </a:r>
            <a:r>
              <a:rPr lang="en-US" dirty="0">
                <a:solidFill>
                  <a:srgbClr val="0000FF"/>
                </a:solidFill>
              </a:rPr>
              <a:t>AI/ML, 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585004223"/>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Transformation Hierarchy</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 Box 17"/>
          <p:cNvSpPr txBox="1">
            <a:spLocks noChangeArrowheads="1"/>
          </p:cNvSpPr>
          <p:nvPr/>
        </p:nvSpPr>
        <p:spPr bwMode="auto">
          <a:xfrm>
            <a:off x="3248223" y="3690814"/>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248223" y="3319339"/>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245048" y="2655020"/>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245048" y="2283545"/>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245048" y="1916832"/>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248223" y="4063876"/>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endParaRPr>
          </a:p>
        </p:txBody>
      </p:sp>
      <p:sp>
        <p:nvSpPr>
          <p:cNvPr id="11" name="Text Box 23"/>
          <p:cNvSpPr txBox="1">
            <a:spLocks noChangeAspect="1" noChangeArrowheads="1"/>
          </p:cNvSpPr>
          <p:nvPr/>
        </p:nvSpPr>
        <p:spPr bwMode="auto">
          <a:xfrm>
            <a:off x="3248223" y="4435351"/>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248223" y="2996952"/>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Rounded Rectangle 12"/>
          <p:cNvSpPr>
            <a:spLocks noChangeArrowheads="1"/>
          </p:cNvSpPr>
          <p:nvPr/>
        </p:nvSpPr>
        <p:spPr bwMode="auto">
          <a:xfrm rot="5400000">
            <a:off x="3865004" y="2538028"/>
            <a:ext cx="792088" cy="2286000"/>
          </a:xfrm>
          <a:prstGeom prst="roundRect">
            <a:avLst>
              <a:gd name="adj" fmla="val 16667"/>
            </a:avLst>
          </a:prstGeom>
          <a:noFill/>
          <a:ln w="44450">
            <a:solidFill>
              <a:srgbClr val="FF66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6600"/>
              </a:solidFill>
              <a:effectLst/>
              <a:uLnTx/>
              <a:uFillTx/>
              <a:latin typeface="Tahoma"/>
              <a:ea typeface="ＭＳ Ｐゴシック" panose="020B0600070205080204" pitchFamily="34" charset="-128"/>
              <a:cs typeface="+mn-cs"/>
            </a:endParaRPr>
          </a:p>
        </p:txBody>
      </p:sp>
      <p:sp>
        <p:nvSpPr>
          <p:cNvPr id="14" name="Text Box 23"/>
          <p:cNvSpPr txBox="1">
            <a:spLocks noChangeAspect="1" noChangeArrowheads="1"/>
          </p:cNvSpPr>
          <p:nvPr/>
        </p:nvSpPr>
        <p:spPr bwMode="auto">
          <a:xfrm>
            <a:off x="3249811" y="4790951"/>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5" name="TextBox 14"/>
          <p:cNvSpPr txBox="1">
            <a:spLocks noChangeArrowheads="1"/>
          </p:cNvSpPr>
          <p:nvPr/>
        </p:nvSpPr>
        <p:spPr bwMode="auto">
          <a:xfrm>
            <a:off x="5508104" y="3356992"/>
            <a:ext cx="3124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6600"/>
                </a:solidFill>
                <a:effectLst/>
                <a:uLnTx/>
                <a:uFillTx/>
                <a:latin typeface="Arial" charset="0"/>
                <a:ea typeface="ＭＳ Ｐゴシック" charset="0"/>
              </a:rPr>
              <a:t>Computer Architecture (narrow view)</a:t>
            </a:r>
          </a:p>
        </p:txBody>
      </p:sp>
      <p:sp>
        <p:nvSpPr>
          <p:cNvPr id="16" name="Rounded Rectangle 15"/>
          <p:cNvSpPr>
            <a:spLocks noChangeArrowheads="1"/>
          </p:cNvSpPr>
          <p:nvPr/>
        </p:nvSpPr>
        <p:spPr bwMode="auto">
          <a:xfrm rot="5400000">
            <a:off x="3139619" y="2394012"/>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ＭＳ Ｐゴシック" panose="020B0600070205080204" pitchFamily="34" charset="-128"/>
              <a:cs typeface="+mn-cs"/>
            </a:endParaRPr>
          </a:p>
        </p:txBody>
      </p:sp>
      <p:sp>
        <p:nvSpPr>
          <p:cNvPr id="17" name="TextBox 16"/>
          <p:cNvSpPr txBox="1">
            <a:spLocks noChangeArrowheads="1"/>
          </p:cNvSpPr>
          <p:nvPr/>
        </p:nvSpPr>
        <p:spPr bwMode="auto">
          <a:xfrm>
            <a:off x="-32025" y="3284984"/>
            <a:ext cx="3124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Computer Architecture (expanded view)</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1270772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3" presetClass="entr" presetSubtype="1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blinds(horizontal)">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1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linds(horizont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animBg="1"/>
      <p:bldP spid="17"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Axiom</a:t>
            </a:r>
          </a:p>
        </p:txBody>
      </p:sp>
      <p:sp>
        <p:nvSpPr>
          <p:cNvPr id="3" name="Content Placeholder 2"/>
          <p:cNvSpPr>
            <a:spLocks noGrp="1"/>
          </p:cNvSpPr>
          <p:nvPr>
            <p:ph idx="1"/>
          </p:nvPr>
        </p:nvSpPr>
        <p:spPr>
          <a:xfrm>
            <a:off x="107504" y="908720"/>
            <a:ext cx="9036496" cy="4876800"/>
          </a:xfrm>
        </p:spPr>
        <p:txBody>
          <a:bodyPr/>
          <a:lstStyle/>
          <a:p>
            <a:pPr marL="0" indent="0" algn="ctr">
              <a:buNone/>
            </a:pPr>
            <a:r>
              <a:rPr lang="en-US" dirty="0"/>
              <a:t>To achieve the highest </a:t>
            </a:r>
            <a:r>
              <a:rPr lang="en-US" dirty="0">
                <a:solidFill>
                  <a:srgbClr val="FF0000"/>
                </a:solidFill>
              </a:rPr>
              <a:t>energy efficiency </a:t>
            </a:r>
            <a:r>
              <a:rPr lang="en-US" dirty="0"/>
              <a:t>and </a:t>
            </a:r>
            <a:r>
              <a:rPr lang="en-US" dirty="0">
                <a:solidFill>
                  <a:srgbClr val="FF0000"/>
                </a:solidFill>
              </a:rPr>
              <a:t>performance</a:t>
            </a:r>
            <a:r>
              <a:rPr lang="en-US" dirty="0"/>
              <a:t>:</a:t>
            </a:r>
          </a:p>
          <a:p>
            <a:pPr marL="0" indent="0" algn="ctr">
              <a:buNone/>
            </a:pPr>
            <a:endParaRPr lang="en-US" sz="1200" dirty="0"/>
          </a:p>
          <a:p>
            <a:pPr marL="0" indent="0" algn="ctr">
              <a:buNone/>
            </a:pPr>
            <a:r>
              <a:rPr lang="en-US" sz="3200" b="1" dirty="0">
                <a:solidFill>
                  <a:srgbClr val="0000FF"/>
                </a:solidFill>
              </a:rPr>
              <a:t>we must take the expanded view</a:t>
            </a:r>
          </a:p>
          <a:p>
            <a:pPr marL="0" indent="0" algn="ctr">
              <a:buNone/>
            </a:pPr>
            <a:r>
              <a:rPr lang="en-US" dirty="0">
                <a:solidFill>
                  <a:srgbClr val="0000FF"/>
                </a:solidFill>
              </a:rPr>
              <a:t>of computer architecture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 Box 17"/>
          <p:cNvSpPr txBox="1">
            <a:spLocks noChangeArrowheads="1"/>
          </p:cNvSpPr>
          <p:nvPr/>
        </p:nvSpPr>
        <p:spPr bwMode="auto">
          <a:xfrm>
            <a:off x="2259208" y="4842942"/>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2259208" y="4471467"/>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2256033" y="3807148"/>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2256033" y="3435673"/>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2256033" y="3068960"/>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2259208" y="5216004"/>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endParaRPr>
          </a:p>
        </p:txBody>
      </p:sp>
      <p:sp>
        <p:nvSpPr>
          <p:cNvPr id="11" name="Text Box 23"/>
          <p:cNvSpPr txBox="1">
            <a:spLocks noChangeAspect="1" noChangeArrowheads="1"/>
          </p:cNvSpPr>
          <p:nvPr/>
        </p:nvSpPr>
        <p:spPr bwMode="auto">
          <a:xfrm>
            <a:off x="2259208" y="5587479"/>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2259208" y="4149080"/>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4" name="Text Box 23"/>
          <p:cNvSpPr txBox="1">
            <a:spLocks noChangeAspect="1" noChangeArrowheads="1"/>
          </p:cNvSpPr>
          <p:nvPr/>
        </p:nvSpPr>
        <p:spPr bwMode="auto">
          <a:xfrm>
            <a:off x="2260796" y="5943079"/>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5" name="Rounded Rectangle 14"/>
          <p:cNvSpPr>
            <a:spLocks noChangeArrowheads="1"/>
          </p:cNvSpPr>
          <p:nvPr/>
        </p:nvSpPr>
        <p:spPr bwMode="auto">
          <a:xfrm rot="5400000">
            <a:off x="2150604" y="3546140"/>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ＭＳ Ｐゴシック" panose="020B0600070205080204" pitchFamily="34" charset="-128"/>
              <a:cs typeface="+mn-cs"/>
            </a:endParaRPr>
          </a:p>
        </p:txBody>
      </p:sp>
      <p:sp>
        <p:nvSpPr>
          <p:cNvPr id="17" name="TextBox 16"/>
          <p:cNvSpPr txBox="1"/>
          <p:nvPr/>
        </p:nvSpPr>
        <p:spPr>
          <a:xfrm>
            <a:off x="4447252" y="4077072"/>
            <a:ext cx="4661252"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Co-design across the hierarchy: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Algorithms to devices</a:t>
            </a:r>
          </a:p>
        </p:txBody>
      </p:sp>
      <p:sp>
        <p:nvSpPr>
          <p:cNvPr id="18" name="TextBox 17"/>
          <p:cNvSpPr txBox="1"/>
          <p:nvPr/>
        </p:nvSpPr>
        <p:spPr>
          <a:xfrm>
            <a:off x="4471163" y="5157192"/>
            <a:ext cx="4493325"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Specialize as much as possible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within the design goals</a:t>
            </a:r>
          </a:p>
        </p:txBody>
      </p:sp>
    </p:spTree>
    <p:extLst>
      <p:ext uri="{BB962C8B-B14F-4D97-AF65-F5344CB8AC3E}">
        <p14:creationId xmlns:p14="http://schemas.microsoft.com/office/powerpoint/2010/main" val="8705922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4" grpId="0" animBg="1"/>
      <p:bldP spid="15" grpId="0" animBg="1"/>
      <p:bldP spid="17" grpId="0"/>
      <p:bldP spid="18"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Research Mission &amp; Major Topics</a:t>
            </a:r>
          </a:p>
        </p:txBody>
      </p:sp>
      <p:sp>
        <p:nvSpPr>
          <p:cNvPr id="3" name="Content Placeholder 2"/>
          <p:cNvSpPr>
            <a:spLocks noGrp="1"/>
          </p:cNvSpPr>
          <p:nvPr>
            <p:ph idx="1"/>
          </p:nvPr>
        </p:nvSpPr>
        <p:spPr>
          <a:xfrm>
            <a:off x="2965876" y="1554517"/>
            <a:ext cx="6228184" cy="4619600"/>
          </a:xfrm>
        </p:spPr>
        <p:txBody>
          <a:bodyPr/>
          <a:lstStyle/>
          <a:p>
            <a:r>
              <a:rPr lang="en-US" sz="2200" dirty="0">
                <a:solidFill>
                  <a:srgbClr val="0432FF"/>
                </a:solidFill>
              </a:rPr>
              <a:t>Data-centric arch. for low energy &amp; high perf.</a:t>
            </a:r>
          </a:p>
          <a:p>
            <a:pPr lvl="1"/>
            <a:r>
              <a:rPr lang="en-US" sz="1900" dirty="0">
                <a:solidFill>
                  <a:srgbClr val="7030A0"/>
                </a:solidFill>
              </a:rPr>
              <a:t>Proc. in Mem/DRAM, NVM, unified mem/storage </a:t>
            </a:r>
          </a:p>
          <a:p>
            <a:pPr marL="0" indent="0">
              <a:buNone/>
            </a:pPr>
            <a:endParaRPr lang="en-US" sz="400" dirty="0"/>
          </a:p>
          <a:p>
            <a:r>
              <a:rPr lang="en-US" sz="2200" dirty="0">
                <a:solidFill>
                  <a:srgbClr val="0432FF"/>
                </a:solidFill>
              </a:rPr>
              <a:t>Low-latency &amp; predictable architectures</a:t>
            </a:r>
          </a:p>
          <a:p>
            <a:pPr lvl="1"/>
            <a:r>
              <a:rPr lang="en-US" sz="1900" dirty="0">
                <a:solidFill>
                  <a:srgbClr val="7030A0"/>
                </a:solidFill>
              </a:rPr>
              <a:t>Low-latency, low-energy yet low-cost memory</a:t>
            </a:r>
          </a:p>
          <a:p>
            <a:pPr lvl="1"/>
            <a:r>
              <a:rPr lang="en-US" sz="1900" dirty="0">
                <a:solidFill>
                  <a:srgbClr val="7030A0"/>
                </a:solidFill>
              </a:rPr>
              <a:t>QoS-aware and predictable memory systems </a:t>
            </a:r>
          </a:p>
          <a:p>
            <a:pPr lvl="1"/>
            <a:endParaRPr lang="en-US" sz="400" dirty="0"/>
          </a:p>
          <a:p>
            <a:r>
              <a:rPr lang="en-US" sz="2200" dirty="0">
                <a:solidFill>
                  <a:srgbClr val="0432FF"/>
                </a:solidFill>
              </a:rPr>
              <a:t>Fundamentally secure/reliable/safe arch.</a:t>
            </a:r>
          </a:p>
          <a:p>
            <a:pPr lvl="1"/>
            <a:r>
              <a:rPr lang="en-US" sz="1900" dirty="0">
                <a:solidFill>
                  <a:srgbClr val="7030A0"/>
                </a:solidFill>
              </a:rPr>
              <a:t>Tolerating all bit flips; patchable HW; secure mem </a:t>
            </a:r>
          </a:p>
          <a:p>
            <a:endParaRPr lang="en-US" sz="400" dirty="0"/>
          </a:p>
          <a:p>
            <a:r>
              <a:rPr lang="en-US" sz="2200" dirty="0">
                <a:solidFill>
                  <a:srgbClr val="0432FF"/>
                </a:solidFill>
              </a:rPr>
              <a:t>Architectures for ML/AI/Genomics/Health/Med </a:t>
            </a:r>
          </a:p>
          <a:p>
            <a:pPr lvl="1"/>
            <a:r>
              <a:rPr lang="en-US" sz="1900" dirty="0">
                <a:solidFill>
                  <a:srgbClr val="7030A0"/>
                </a:solidFill>
              </a:rPr>
              <a:t>Algorithm/arch./logic co-design; full heterogeneity</a:t>
            </a:r>
          </a:p>
          <a:p>
            <a:pPr lvl="1"/>
            <a:endParaRPr lang="en-US" sz="400" dirty="0"/>
          </a:p>
          <a:p>
            <a:r>
              <a:rPr lang="en-US" sz="2200" dirty="0">
                <a:solidFill>
                  <a:srgbClr val="0432FF"/>
                </a:solidFill>
              </a:rPr>
              <a:t>Data-driven and data-aware architectures</a:t>
            </a:r>
          </a:p>
          <a:p>
            <a:pPr lvl="1">
              <a:buClr>
                <a:srgbClr val="3B812F"/>
              </a:buClr>
            </a:pPr>
            <a:r>
              <a:rPr lang="en-US" sz="1900" dirty="0">
                <a:solidFill>
                  <a:srgbClr val="7030A0"/>
                </a:solidFill>
              </a:rPr>
              <a:t>ML/AI-driven architectural controllers and design</a:t>
            </a:r>
          </a:p>
          <a:p>
            <a:pPr lvl="1">
              <a:buClr>
                <a:srgbClr val="3B812F"/>
              </a:buClr>
            </a:pPr>
            <a:r>
              <a:rPr lang="en-US" sz="1900" dirty="0">
                <a:solidFill>
                  <a:srgbClr val="7030A0"/>
                </a:solidFill>
              </a:rPr>
              <a:t>Expressive memory and expressive systems</a:t>
            </a:r>
          </a:p>
          <a:p>
            <a:pPr lvl="1"/>
            <a:endParaRPr lang="en-US" sz="20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 Box 17"/>
          <p:cNvSpPr txBox="1">
            <a:spLocks noChangeArrowheads="1"/>
          </p:cNvSpPr>
          <p:nvPr/>
        </p:nvSpPr>
        <p:spPr bwMode="auto">
          <a:xfrm>
            <a:off x="451813" y="3731647"/>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451813" y="3360172"/>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448638" y="2695853"/>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448638" y="2324378"/>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448638" y="1957665"/>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451813" y="4104709"/>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endParaRPr>
          </a:p>
        </p:txBody>
      </p:sp>
      <p:sp>
        <p:nvSpPr>
          <p:cNvPr id="11" name="Text Box 23"/>
          <p:cNvSpPr txBox="1">
            <a:spLocks noChangeAspect="1" noChangeArrowheads="1"/>
          </p:cNvSpPr>
          <p:nvPr/>
        </p:nvSpPr>
        <p:spPr bwMode="auto">
          <a:xfrm>
            <a:off x="451813" y="4476184"/>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451813" y="3037785"/>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4" name="Text Box 23"/>
          <p:cNvSpPr txBox="1">
            <a:spLocks noChangeAspect="1" noChangeArrowheads="1"/>
          </p:cNvSpPr>
          <p:nvPr/>
        </p:nvSpPr>
        <p:spPr bwMode="auto">
          <a:xfrm>
            <a:off x="453401" y="4831784"/>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6" name="Rounded Rectangle 15"/>
          <p:cNvSpPr>
            <a:spLocks noChangeArrowheads="1"/>
          </p:cNvSpPr>
          <p:nvPr/>
        </p:nvSpPr>
        <p:spPr bwMode="auto">
          <a:xfrm rot="5400000">
            <a:off x="343209" y="2434845"/>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ＭＳ Ｐゴシック" panose="020B0600070205080204" pitchFamily="34" charset="-128"/>
              <a:cs typeface="+mn-cs"/>
            </a:endParaRPr>
          </a:p>
        </p:txBody>
      </p:sp>
      <p:sp>
        <p:nvSpPr>
          <p:cNvPr id="18" name="TextBox 17">
            <a:extLst>
              <a:ext uri="{FF2B5EF4-FFF2-40B4-BE49-F238E27FC236}">
                <a16:creationId xmlns:a16="http://schemas.microsoft.com/office/drawing/2014/main" id="{7C062A41-3105-574A-A93A-80C76A4AB0E5}"/>
              </a:ext>
            </a:extLst>
          </p:cNvPr>
          <p:cNvSpPr txBox="1"/>
          <p:nvPr/>
        </p:nvSpPr>
        <p:spPr>
          <a:xfrm>
            <a:off x="196668" y="900222"/>
            <a:ext cx="856356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Build fundamentally better architectures</a:t>
            </a:r>
          </a:p>
        </p:txBody>
      </p:sp>
      <p:sp>
        <p:nvSpPr>
          <p:cNvPr id="17" name="TextBox 16">
            <a:extLst>
              <a:ext uri="{FF2B5EF4-FFF2-40B4-BE49-F238E27FC236}">
                <a16:creationId xmlns:a16="http://schemas.microsoft.com/office/drawing/2014/main" id="{DC2F057F-2C07-F047-BF1C-E9AD5B942280}"/>
              </a:ext>
            </a:extLst>
          </p:cNvPr>
          <p:cNvSpPr txBox="1"/>
          <p:nvPr/>
        </p:nvSpPr>
        <p:spPr>
          <a:xfrm>
            <a:off x="0" y="5285285"/>
            <a:ext cx="2965876"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Broad research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spanning apps, systems, logic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with architecture at the center</a:t>
            </a:r>
          </a:p>
        </p:txBody>
      </p:sp>
    </p:spTree>
    <p:extLst>
      <p:ext uri="{BB962C8B-B14F-4D97-AF65-F5344CB8AC3E}">
        <p14:creationId xmlns:p14="http://schemas.microsoft.com/office/powerpoint/2010/main" val="4126252144"/>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SAFARI Research Group</a:t>
            </a:r>
          </a:p>
        </p:txBody>
      </p:sp>
      <p:sp>
        <p:nvSpPr>
          <p:cNvPr id="21507"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250F304-EB81-1C45-9F43-338BF2D9505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3927193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Axiom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000" dirty="0">
                <a:solidFill>
                  <a:srgbClr val="0000FF"/>
                </a:solidFill>
              </a:rPr>
              <a:t>An Intelligent Architecture</a:t>
            </a:r>
          </a:p>
          <a:p>
            <a:pPr marL="0" indent="0" algn="ctr">
              <a:buNone/>
            </a:pPr>
            <a:r>
              <a:rPr lang="en-US" sz="6000" dirty="0">
                <a:solidFill>
                  <a:srgbClr val="FF0000"/>
                </a:solidFill>
              </a:rPr>
              <a:t>Handles Data Well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54071191"/>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1"/>
          </p:nvPr>
        </p:nvSpPr>
        <p:spPr bwMode="auto">
          <a:xfrm>
            <a:off x="8737600" y="8324851"/>
            <a:ext cx="2844800" cy="60960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bodyPr>
          <a:lstStyle>
            <a:defPPr>
              <a:defRPr lang="en-US"/>
            </a:defPPr>
            <a:lvl1pPr marL="0" algn="r" defTabSz="1219170" rtl="0" eaLnBrk="1" latinLnBrk="0" hangingPunct="1">
              <a:defRPr sz="2133" kern="1200">
                <a:solidFill>
                  <a:schemeClr val="tx1"/>
                </a:solidFill>
                <a:latin typeface="Garamond" pitchFamily="18"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323594FA-E141-4234-AE05-360401972BE7}" type="slidenum">
              <a:rPr kumimoji="0" lang="en-US" altLang="en-US" sz="2133" b="0" i="0" u="none" strike="noStrike" kern="1200" cap="none" spc="0" normalizeH="0" baseline="0" noProof="0">
                <a:ln>
                  <a:noFill/>
                </a:ln>
                <a:solidFill>
                  <a:prstClr val="black"/>
                </a:solidFill>
                <a:effectLst/>
                <a:uLnTx/>
                <a:uFillTx/>
                <a:latin typeface="Garamond" pitchFamily="18" charset="0"/>
                <a:ea typeface="+mn-ea"/>
                <a:cs typeface="+mn-cs"/>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220</a:t>
            </a:fld>
            <a:endParaRPr kumimoji="0" lang="en-US" sz="1600" b="0" i="0" u="none" strike="noStrike" kern="1200" cap="none" spc="0" normalizeH="0" baseline="0" noProof="0">
              <a:ln>
                <a:noFill/>
              </a:ln>
              <a:solidFill>
                <a:srgbClr val="000000"/>
              </a:solidFill>
              <a:effectLst/>
              <a:uLnTx/>
              <a:uFillTx/>
              <a:latin typeface="Garamond" charset="0"/>
              <a:ea typeface="+mn-ea"/>
              <a:cs typeface="+mn-cs"/>
              <a:sym typeface="Arial"/>
            </a:endParaRPr>
          </a:p>
        </p:txBody>
      </p:sp>
      <p:pic>
        <p:nvPicPr>
          <p:cNvPr id="10" name="Picture 9">
            <a:extLst>
              <a:ext uri="{FF2B5EF4-FFF2-40B4-BE49-F238E27FC236}">
                <a16:creationId xmlns:a16="http://schemas.microsoft.com/office/drawing/2014/main" id="{B7135684-0FF0-F248-9E0B-F2E232609CB4}"/>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39000"/>
                    </a14:imgEffect>
                    <a14:imgEffect>
                      <a14:colorTemperature colorTemp="5739"/>
                    </a14:imgEffect>
                    <a14:imgEffect>
                      <a14:saturation sat="153000"/>
                    </a14:imgEffect>
                    <a14:imgEffect>
                      <a14:brightnessContrast bright="45000" contrast="26000"/>
                    </a14:imgEffect>
                  </a14:imgLayer>
                </a14:imgProps>
              </a:ext>
              <a:ext uri="{28A0092B-C50C-407E-A947-70E740481C1C}">
                <a14:useLocalDpi xmlns:a14="http://schemas.microsoft.com/office/drawing/2010/main"/>
              </a:ext>
            </a:extLst>
          </a:blip>
          <a:srcRect/>
          <a:stretch/>
        </p:blipFill>
        <p:spPr>
          <a:xfrm>
            <a:off x="0" y="1644707"/>
            <a:ext cx="9144000" cy="3981683"/>
          </a:xfrm>
          <a:prstGeom prst="rect">
            <a:avLst/>
          </a:prstGeom>
        </p:spPr>
      </p:pic>
      <p:sp>
        <p:nvSpPr>
          <p:cNvPr id="35" name="TextBox 34">
            <a:extLst>
              <a:ext uri="{FF2B5EF4-FFF2-40B4-BE49-F238E27FC236}">
                <a16:creationId xmlns:a16="http://schemas.microsoft.com/office/drawing/2014/main" id="{432295A3-5F7B-5F43-9181-1BEE72DB19A3}"/>
              </a:ext>
            </a:extLst>
          </p:cNvPr>
          <p:cNvSpPr txBox="1"/>
          <p:nvPr/>
        </p:nvSpPr>
        <p:spPr>
          <a:xfrm>
            <a:off x="827584" y="1988234"/>
            <a:ext cx="81733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FF"/>
                </a:solidFill>
                <a:effectLst/>
                <a:uLnTx/>
                <a:uFillTx/>
                <a:latin typeface="Arial"/>
                <a:ea typeface="ＭＳ Ｐゴシック" panose="020B0600070205080204" pitchFamily="34" charset="-128"/>
                <a:cs typeface="Arial"/>
                <a:sym typeface="Arial"/>
              </a:rPr>
              <a:t>40+ Researchers</a:t>
            </a:r>
          </a:p>
        </p:txBody>
      </p:sp>
      <p:sp>
        <p:nvSpPr>
          <p:cNvPr id="62" name="TextBox 61">
            <a:extLst>
              <a:ext uri="{FF2B5EF4-FFF2-40B4-BE49-F238E27FC236}">
                <a16:creationId xmlns:a16="http://schemas.microsoft.com/office/drawing/2014/main" id="{DF919E19-D41C-ED45-9955-893D0E136C12}"/>
              </a:ext>
            </a:extLst>
          </p:cNvPr>
          <p:cNvSpPr txBox="1"/>
          <p:nvPr/>
        </p:nvSpPr>
        <p:spPr>
          <a:xfrm>
            <a:off x="567029" y="5622340"/>
            <a:ext cx="8272171"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sym typeface="Arial"/>
              </a:rPr>
              <a:t>Think BIG, Aim HIGH!</a:t>
            </a:r>
          </a:p>
        </p:txBody>
      </p:sp>
      <p:sp>
        <p:nvSpPr>
          <p:cNvPr id="11" name="Rectangle 10">
            <a:extLst>
              <a:ext uri="{FF2B5EF4-FFF2-40B4-BE49-F238E27FC236}">
                <a16:creationId xmlns:a16="http://schemas.microsoft.com/office/drawing/2014/main" id="{ACDC32EF-6916-C042-B579-9A528D144145}"/>
              </a:ext>
            </a:extLst>
          </p:cNvPr>
          <p:cNvSpPr/>
          <p:nvPr/>
        </p:nvSpPr>
        <p:spPr>
          <a:xfrm>
            <a:off x="3192109" y="6375455"/>
            <a:ext cx="275978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4">
                  <a:extLst>
                    <a:ext uri="{A12FA001-AC4F-418D-AE19-62706E023703}">
                      <ahyp:hlinkClr xmlns:ahyp="http://schemas.microsoft.com/office/drawing/2018/hyperlinkcolor" val="tx"/>
                    </a:ext>
                  </a:extLst>
                </a:hlinkClick>
              </a:rPr>
              <a:t>https://safari.ethz.ch</a:t>
            </a:r>
            <a:endPar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p:txBody>
      </p:sp>
      <p:pic>
        <p:nvPicPr>
          <p:cNvPr id="63" name="Picture 62">
            <a:extLst>
              <a:ext uri="{FF2B5EF4-FFF2-40B4-BE49-F238E27FC236}">
                <a16:creationId xmlns:a16="http://schemas.microsoft.com/office/drawing/2014/main" id="{24DD5283-F5C7-B94B-B7ED-8F1609BDF9A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781941" y="5229201"/>
            <a:ext cx="1329363" cy="471668"/>
          </a:xfrm>
          <a:prstGeom prst="rect">
            <a:avLst/>
          </a:prstGeom>
        </p:spPr>
      </p:pic>
      <p:sp>
        <p:nvSpPr>
          <p:cNvPr id="13" name="Title 1">
            <a:extLst>
              <a:ext uri="{FF2B5EF4-FFF2-40B4-BE49-F238E27FC236}">
                <a16:creationId xmlns:a16="http://schemas.microsoft.com/office/drawing/2014/main" id="{8C808981-2A78-D64E-A0DF-A6572C6FB0AB}"/>
              </a:ext>
            </a:extLst>
          </p:cNvPr>
          <p:cNvSpPr txBox="1">
            <a:spLocks/>
          </p:cNvSpPr>
          <p:nvPr/>
        </p:nvSpPr>
        <p:spPr bwMode="auto">
          <a:xfrm>
            <a:off x="228600" y="0"/>
            <a:ext cx="8610600" cy="90871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Onur </a:t>
            </a:r>
            <a:r>
              <a:rPr kumimoji="0" lang="en-US" sz="4000" b="0" i="0" u="none" strike="noStrike" kern="0" cap="none" spc="0" normalizeH="0" baseline="0" noProof="0" dirty="0" err="1">
                <a:ln>
                  <a:noFill/>
                </a:ln>
                <a:solidFill>
                  <a:srgbClr val="70AD47">
                    <a:lumMod val="50000"/>
                  </a:srgbClr>
                </a:solidFill>
                <a:effectLst/>
                <a:uLnTx/>
                <a:uFillTx/>
                <a:latin typeface="Garamond" charset="0"/>
                <a:ea typeface="ＭＳ Ｐゴシック" charset="0"/>
              </a:rPr>
              <a:t>Mutlu’s</a:t>
            </a: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 SAFARI Research Group</a:t>
            </a:r>
          </a:p>
        </p:txBody>
      </p:sp>
      <p:sp>
        <p:nvSpPr>
          <p:cNvPr id="12" name="Rectangle 25">
            <a:extLst>
              <a:ext uri="{FF2B5EF4-FFF2-40B4-BE49-F238E27FC236}">
                <a16:creationId xmlns:a16="http://schemas.microsoft.com/office/drawing/2014/main" id="{BC5DB1A9-C9CF-E447-9055-3E8366E5C79E}"/>
              </a:ext>
            </a:extLst>
          </p:cNvPr>
          <p:cNvSpPr>
            <a:spLocks noChangeArrowheads="1"/>
          </p:cNvSpPr>
          <p:nvPr/>
        </p:nvSpPr>
        <p:spPr bwMode="auto">
          <a:xfrm>
            <a:off x="-38101" y="824924"/>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FF"/>
                </a:solidFill>
                <a:effectLst/>
                <a:uLnTx/>
                <a:uFillTx/>
                <a:latin typeface="Arial Narrow" charset="0"/>
                <a:ea typeface="ＭＳ Ｐゴシック" charset="0"/>
                <a:cs typeface="Arial" charset="0"/>
              </a:rPr>
              <a:t>Computer architecture, HW/SW, systems, bioinformatics, security, memory</a:t>
            </a:r>
          </a:p>
        </p:txBody>
      </p:sp>
      <p:sp>
        <p:nvSpPr>
          <p:cNvPr id="2" name="TextBox 1">
            <a:extLst>
              <a:ext uri="{FF2B5EF4-FFF2-40B4-BE49-F238E27FC236}">
                <a16:creationId xmlns:a16="http://schemas.microsoft.com/office/drawing/2014/main" id="{8D0BE4A6-A2E2-5245-9CEB-9E430FB09439}"/>
              </a:ext>
            </a:extLst>
          </p:cNvPr>
          <p:cNvSpPr txBox="1"/>
          <p:nvPr/>
        </p:nvSpPr>
        <p:spPr>
          <a:xfrm>
            <a:off x="2108985" y="1271883"/>
            <a:ext cx="492602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34" charset="-128"/>
                <a:cs typeface="+mn-cs"/>
                <a:hlinkClick r:id="rId6">
                  <a:extLst>
                    <a:ext uri="{A12FA001-AC4F-418D-AE19-62706E023703}">
                      <ahyp:hlinkClr xmlns:ahyp="http://schemas.microsoft.com/office/drawing/2018/hyperlinkcolor" val="tx"/>
                    </a:ext>
                  </a:extLst>
                </a:hlinkClick>
              </a:rPr>
              <a:t>https://safari.ethz.ch/safari-newsletter-april-2020/</a:t>
            </a:r>
            <a:endParaRPr kumimoji="0" lang="en-US" sz="18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2689974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p:txBody>
          <a:bodyPr/>
          <a:lstStyle/>
          <a:p>
            <a:r>
              <a:rPr lang="en-US" dirty="0"/>
              <a:t>SAFARI Newsletter January 2021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https://safari.ethz.ch/safari-newsletter-january-2021/</a:t>
            </a:r>
            <a:r>
              <a:rPr lang="en-US" dirty="0">
                <a:solidFill>
                  <a:srgbClr val="0000FF"/>
                </a:solidFill>
              </a:rPr>
              <a:t> </a:t>
            </a:r>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6" name="Picture 5">
            <a:extLst>
              <a:ext uri="{FF2B5EF4-FFF2-40B4-BE49-F238E27FC236}">
                <a16:creationId xmlns:a16="http://schemas.microsoft.com/office/drawing/2014/main" id="{904A22B3-8AF7-AF4E-A7B5-355DA91454CD}"/>
              </a:ext>
            </a:extLst>
          </p:cNvPr>
          <p:cNvPicPr>
            <a:picLocks noChangeAspect="1"/>
          </p:cNvPicPr>
          <p:nvPr/>
        </p:nvPicPr>
        <p:blipFill>
          <a:blip r:embed="rId3"/>
          <a:stretch>
            <a:fillRect/>
          </a:stretch>
        </p:blipFill>
        <p:spPr>
          <a:xfrm>
            <a:off x="1835696" y="1587726"/>
            <a:ext cx="5172394" cy="5259524"/>
          </a:xfrm>
          <a:prstGeom prst="rect">
            <a:avLst/>
          </a:prstGeom>
        </p:spPr>
      </p:pic>
    </p:spTree>
    <p:extLst>
      <p:ext uri="{BB962C8B-B14F-4D97-AF65-F5344CB8AC3E}">
        <p14:creationId xmlns:p14="http://schemas.microsoft.com/office/powerpoint/2010/main" val="264980299"/>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5834-7BF4-9943-8A82-003424C4F6FF}"/>
              </a:ext>
            </a:extLst>
          </p:cNvPr>
          <p:cNvSpPr>
            <a:spLocks noGrp="1"/>
          </p:cNvSpPr>
          <p:nvPr>
            <p:ph type="title"/>
          </p:nvPr>
        </p:nvSpPr>
        <p:spPr/>
        <p:txBody>
          <a:bodyPr/>
          <a:lstStyle/>
          <a:p>
            <a:r>
              <a:rPr lang="en-US" dirty="0"/>
              <a:t>SAFARI PhD and Post-Doc Alumni</a:t>
            </a:r>
          </a:p>
        </p:txBody>
      </p:sp>
      <p:sp>
        <p:nvSpPr>
          <p:cNvPr id="3" name="Content Placeholder 2">
            <a:extLst>
              <a:ext uri="{FF2B5EF4-FFF2-40B4-BE49-F238E27FC236}">
                <a16:creationId xmlns:a16="http://schemas.microsoft.com/office/drawing/2014/main" id="{0208545D-6BE8-214F-8FA8-31D6D671DB8F}"/>
              </a:ext>
            </a:extLst>
          </p:cNvPr>
          <p:cNvSpPr>
            <a:spLocks noGrp="1"/>
          </p:cNvSpPr>
          <p:nvPr>
            <p:ph idx="1"/>
          </p:nvPr>
        </p:nvSpPr>
        <p:spPr>
          <a:xfrm>
            <a:off x="228600" y="980728"/>
            <a:ext cx="8915400" cy="5267672"/>
          </a:xfrm>
        </p:spPr>
        <p:txBody>
          <a:bodyPr/>
          <a:lstStyle/>
          <a:p>
            <a:r>
              <a:rPr lang="en-US" sz="1800" dirty="0">
                <a:solidFill>
                  <a:srgbClr val="0000FF"/>
                </a:solidFill>
                <a:hlinkClick r:id="rId2">
                  <a:extLst>
                    <a:ext uri="{A12FA001-AC4F-418D-AE19-62706E023703}">
                      <ahyp:hlinkClr xmlns:ahyp="http://schemas.microsoft.com/office/drawing/2018/hyperlinkcolor" val="tx"/>
                    </a:ext>
                  </a:extLst>
                </a:hlinkClick>
              </a:rPr>
              <a:t>https://safari.ethz.ch/safari-alumni/</a:t>
            </a:r>
            <a:endParaRPr lang="en-US" sz="1800" dirty="0">
              <a:solidFill>
                <a:srgbClr val="0000FF"/>
              </a:solidFill>
            </a:endParaRPr>
          </a:p>
          <a:p>
            <a:endParaRPr lang="en-US" sz="800" dirty="0"/>
          </a:p>
          <a:p>
            <a:r>
              <a:rPr lang="en-US" sz="1400" dirty="0" err="1"/>
              <a:t>Nastaran</a:t>
            </a:r>
            <a:r>
              <a:rPr lang="en-US" sz="1400" dirty="0"/>
              <a:t> </a:t>
            </a:r>
            <a:r>
              <a:rPr lang="en-US" sz="1400" dirty="0" err="1"/>
              <a:t>Hajinazar</a:t>
            </a:r>
            <a:r>
              <a:rPr lang="en-US" sz="1400" dirty="0"/>
              <a:t> (ETH Zurich)</a:t>
            </a:r>
          </a:p>
          <a:p>
            <a:r>
              <a:rPr lang="en-US" sz="1400" dirty="0"/>
              <a:t>Gagandeep Singh (ETH Zurich)</a:t>
            </a:r>
          </a:p>
          <a:p>
            <a:r>
              <a:rPr lang="en-US" sz="1400" dirty="0" err="1"/>
              <a:t>Amirali</a:t>
            </a:r>
            <a:r>
              <a:rPr lang="en-US" sz="1400" dirty="0"/>
              <a:t> </a:t>
            </a:r>
            <a:r>
              <a:rPr lang="en-US" sz="1400" dirty="0" err="1"/>
              <a:t>Boroumand</a:t>
            </a:r>
            <a:r>
              <a:rPr lang="en-US" sz="1400" dirty="0"/>
              <a:t> (Stanford Univ)</a:t>
            </a:r>
          </a:p>
          <a:p>
            <a:r>
              <a:rPr lang="en-US" sz="1400" dirty="0" err="1"/>
              <a:t>Jeremie</a:t>
            </a:r>
            <a:r>
              <a:rPr lang="en-US" sz="1400" dirty="0"/>
              <a:t> Kim (ETH Zurich)</a:t>
            </a:r>
          </a:p>
          <a:p>
            <a:r>
              <a:rPr lang="en-US" sz="1400" dirty="0"/>
              <a:t>Nandita Vijaykumar (Univ. of Toronto, Assistant Professor)</a:t>
            </a:r>
          </a:p>
          <a:p>
            <a:r>
              <a:rPr lang="en-US" sz="1400" dirty="0"/>
              <a:t>Kevin Hsieh (Microsoft Research, Senior Researcher)</a:t>
            </a:r>
          </a:p>
          <a:p>
            <a:r>
              <a:rPr lang="en-US" sz="1400" dirty="0"/>
              <a:t>Justin Meza (Facebook)</a:t>
            </a:r>
          </a:p>
          <a:p>
            <a:r>
              <a:rPr lang="en-US" sz="1400" dirty="0"/>
              <a:t>Mohammed Alser (ETH Zurich)</a:t>
            </a:r>
          </a:p>
          <a:p>
            <a:r>
              <a:rPr lang="en-US" sz="1400" dirty="0"/>
              <a:t>Yixin Luo (Google)</a:t>
            </a:r>
          </a:p>
          <a:p>
            <a:r>
              <a:rPr lang="en-US" sz="1400" dirty="0"/>
              <a:t>Kevin Chang (Facebook)</a:t>
            </a:r>
          </a:p>
          <a:p>
            <a:r>
              <a:rPr lang="en-US" sz="1400" dirty="0" err="1"/>
              <a:t>Rachata</a:t>
            </a:r>
            <a:r>
              <a:rPr lang="en-US" sz="1400" dirty="0"/>
              <a:t> Ausavarungnirun (KMUNTB, Assistant Professor)</a:t>
            </a:r>
          </a:p>
          <a:p>
            <a:r>
              <a:rPr lang="en-US" sz="1400" dirty="0"/>
              <a:t>Gennady Pekhimenko (Univ. of Toronto, Assistant Professor)</a:t>
            </a:r>
          </a:p>
          <a:p>
            <a:r>
              <a:rPr lang="en-US" sz="1400" dirty="0" err="1"/>
              <a:t>Vivek</a:t>
            </a:r>
            <a:r>
              <a:rPr lang="en-US" sz="1400" dirty="0"/>
              <a:t> Seshadri (Microsoft Research)</a:t>
            </a:r>
          </a:p>
          <a:p>
            <a:r>
              <a:rPr lang="en-US" sz="1400" dirty="0" err="1"/>
              <a:t>Donghyuk</a:t>
            </a:r>
            <a:r>
              <a:rPr lang="en-US" sz="1400" dirty="0"/>
              <a:t> Lee (NVIDIA Research, Senior Researcher)</a:t>
            </a:r>
          </a:p>
          <a:p>
            <a:r>
              <a:rPr lang="en-US" sz="1400" dirty="0" err="1"/>
              <a:t>Yoongu</a:t>
            </a:r>
            <a:r>
              <a:rPr lang="en-US" sz="1400" dirty="0"/>
              <a:t> Kim (Google)</a:t>
            </a:r>
          </a:p>
          <a:p>
            <a:r>
              <a:rPr lang="en-US" sz="1400" dirty="0"/>
              <a:t>Lavanya Subramanian (Intel Labs </a:t>
            </a:r>
            <a:r>
              <a:rPr lang="en-US" sz="1400" dirty="0">
                <a:sym typeface="Wingdings" pitchFamily="2" charset="2"/>
              </a:rPr>
              <a:t> Facebook)</a:t>
            </a:r>
          </a:p>
          <a:p>
            <a:endParaRPr lang="en-US" sz="1400" dirty="0">
              <a:sym typeface="Wingdings" pitchFamily="2" charset="2"/>
            </a:endParaRPr>
          </a:p>
          <a:p>
            <a:r>
              <a:rPr lang="en-US" sz="1400" dirty="0">
                <a:sym typeface="Wingdings" pitchFamily="2" charset="2"/>
              </a:rPr>
              <a:t>Samira Khan (Univ. of Virginia, </a:t>
            </a:r>
            <a:r>
              <a:rPr lang="en-US" sz="1400" dirty="0"/>
              <a:t>Assistant Professor)</a:t>
            </a:r>
          </a:p>
          <a:p>
            <a:r>
              <a:rPr lang="en-US" sz="1400" dirty="0"/>
              <a:t>Saugata Ghose (Univ. of Illinois, Assistant Professor)</a:t>
            </a:r>
          </a:p>
          <a:p>
            <a:endParaRPr lang="en-US" dirty="0"/>
          </a:p>
        </p:txBody>
      </p:sp>
      <p:sp>
        <p:nvSpPr>
          <p:cNvPr id="4" name="Slide Number Placeholder 3">
            <a:extLst>
              <a:ext uri="{FF2B5EF4-FFF2-40B4-BE49-F238E27FC236}">
                <a16:creationId xmlns:a16="http://schemas.microsoft.com/office/drawing/2014/main" id="{C3C01774-BE9E-3D42-B94B-B8FF6A08115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491135426"/>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Principle: Teaching and Research</a:t>
            </a:r>
          </a:p>
        </p:txBody>
      </p:sp>
      <p:sp>
        <p:nvSpPr>
          <p:cNvPr id="3" name="Content Placeholder 2"/>
          <p:cNvSpPr>
            <a:spLocks noGrp="1"/>
          </p:cNvSpPr>
          <p:nvPr>
            <p:ph idx="1"/>
          </p:nvPr>
        </p:nvSpPr>
        <p:spPr>
          <a:xfrm>
            <a:off x="0" y="1340768"/>
            <a:ext cx="9144000" cy="2088232"/>
          </a:xfrm>
        </p:spPr>
        <p:txBody>
          <a:bodyPr/>
          <a:lstStyle/>
          <a:p>
            <a:pPr marL="0" indent="0" algn="ctr">
              <a:buNone/>
            </a:pPr>
            <a:r>
              <a:rPr lang="en-US" sz="6400" dirty="0">
                <a:solidFill>
                  <a:srgbClr val="FF0000"/>
                </a:solidFill>
              </a:rPr>
              <a:t>…</a:t>
            </a:r>
          </a:p>
          <a:p>
            <a:pPr marL="0" indent="0" algn="ctr">
              <a:buNone/>
            </a:pPr>
            <a:r>
              <a:rPr lang="en-US" sz="6000" dirty="0">
                <a:solidFill>
                  <a:srgbClr val="0000FF"/>
                </a:solidFill>
              </a:rPr>
              <a:t>Teaching drives Research</a:t>
            </a:r>
          </a:p>
          <a:p>
            <a:pPr marL="0" indent="0" algn="ctr">
              <a:buNone/>
            </a:pPr>
            <a:r>
              <a:rPr lang="en-US" sz="6000" dirty="0">
                <a:solidFill>
                  <a:srgbClr val="FF0000"/>
                </a:solidFill>
              </a:rPr>
              <a:t>Research drives Teaching</a:t>
            </a:r>
          </a:p>
          <a:p>
            <a:pPr marL="0" indent="0" algn="ctr">
              <a:buNone/>
            </a:pPr>
            <a:r>
              <a:rPr lang="en-US" sz="6000" dirty="0">
                <a:solidFill>
                  <a:srgbClr val="0432FF"/>
                </a:solidFill>
              </a:rPr>
              <a:t>… </a:t>
            </a:r>
          </a:p>
          <a:p>
            <a:pPr marL="0" indent="0" algn="ctr">
              <a:buNone/>
            </a:pPr>
            <a:r>
              <a:rPr lang="en-US" sz="6000" dirty="0">
                <a:solidFill>
                  <a:srgbClr val="FF0000"/>
                </a:solidFill>
              </a:rPr>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486457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Principle: Learning and Scholarship</a:t>
            </a:r>
          </a:p>
        </p:txBody>
      </p:sp>
      <p:sp>
        <p:nvSpPr>
          <p:cNvPr id="3" name="Content Placeholder 2"/>
          <p:cNvSpPr>
            <a:spLocks noGrp="1"/>
          </p:cNvSpPr>
          <p:nvPr>
            <p:ph idx="1"/>
          </p:nvPr>
        </p:nvSpPr>
        <p:spPr>
          <a:xfrm>
            <a:off x="0" y="2276872"/>
            <a:ext cx="9144000" cy="2088232"/>
          </a:xfrm>
        </p:spPr>
        <p:txBody>
          <a:bodyPr/>
          <a:lstStyle/>
          <a:p>
            <a:pPr marL="0" indent="0" algn="ctr">
              <a:buNone/>
            </a:pPr>
            <a:r>
              <a:rPr lang="en-US" sz="6400" dirty="0">
                <a:solidFill>
                  <a:srgbClr val="0000FF"/>
                </a:solidFill>
              </a:rPr>
              <a:t>Focus on</a:t>
            </a:r>
          </a:p>
          <a:p>
            <a:pPr marL="0" indent="0" algn="ctr">
              <a:buNone/>
            </a:pPr>
            <a:r>
              <a:rPr lang="en-US" sz="6400" dirty="0">
                <a:solidFill>
                  <a:srgbClr val="FF0000"/>
                </a:solidFill>
              </a:rPr>
              <a:t>learning and scholarship</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89405058"/>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Principle: Insight and Ideas</a:t>
            </a:r>
          </a:p>
        </p:txBody>
      </p:sp>
      <p:sp>
        <p:nvSpPr>
          <p:cNvPr id="3" name="Content Placeholder 2"/>
          <p:cNvSpPr>
            <a:spLocks noGrp="1"/>
          </p:cNvSpPr>
          <p:nvPr>
            <p:ph idx="1"/>
          </p:nvPr>
        </p:nvSpPr>
        <p:spPr>
          <a:xfrm>
            <a:off x="0" y="2420888"/>
            <a:ext cx="9144000" cy="2088232"/>
          </a:xfrm>
        </p:spPr>
        <p:txBody>
          <a:bodyPr/>
          <a:lstStyle/>
          <a:p>
            <a:pPr marL="0" indent="0" algn="ctr">
              <a:buNone/>
            </a:pPr>
            <a:r>
              <a:rPr lang="en-US" sz="6400" dirty="0">
                <a:solidFill>
                  <a:srgbClr val="0000FF"/>
                </a:solidFill>
              </a:rPr>
              <a:t>Focus on Insight</a:t>
            </a:r>
          </a:p>
          <a:p>
            <a:pPr marL="0" indent="0" algn="ctr">
              <a:buNone/>
            </a:pPr>
            <a:r>
              <a:rPr lang="en-US" sz="6400" dirty="0">
                <a:solidFill>
                  <a:srgbClr val="FF0000"/>
                </a:solidFill>
              </a:rPr>
              <a:t>Encourage New Ideas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628568332"/>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BDC41-E99E-614E-B240-6AE2EE689A04}"/>
              </a:ext>
            </a:extLst>
          </p:cNvPr>
          <p:cNvSpPr>
            <a:spLocks noGrp="1"/>
          </p:cNvSpPr>
          <p:nvPr>
            <p:ph type="title"/>
          </p:nvPr>
        </p:nvSpPr>
        <p:spPr/>
        <p:txBody>
          <a:bodyPr/>
          <a:lstStyle/>
          <a:p>
            <a:r>
              <a:rPr lang="en-US" dirty="0"/>
              <a:t>Principle: Learning and Scholarship</a:t>
            </a:r>
          </a:p>
        </p:txBody>
      </p:sp>
      <p:sp>
        <p:nvSpPr>
          <p:cNvPr id="3" name="Content Placeholder 2">
            <a:extLst>
              <a:ext uri="{FF2B5EF4-FFF2-40B4-BE49-F238E27FC236}">
                <a16:creationId xmlns:a16="http://schemas.microsoft.com/office/drawing/2014/main" id="{13B59334-8EFC-3F4D-A8ED-1074F35B271A}"/>
              </a:ext>
            </a:extLst>
          </p:cNvPr>
          <p:cNvSpPr>
            <a:spLocks noGrp="1"/>
          </p:cNvSpPr>
          <p:nvPr>
            <p:ph idx="1"/>
          </p:nvPr>
        </p:nvSpPr>
        <p:spPr/>
        <p:txBody>
          <a:bodyPr/>
          <a:lstStyle/>
          <a:p>
            <a:endParaRPr lang="en-US"/>
          </a:p>
        </p:txBody>
      </p:sp>
      <p:sp>
        <p:nvSpPr>
          <p:cNvPr id="5" name="Content Placeholder 2">
            <a:extLst>
              <a:ext uri="{FF2B5EF4-FFF2-40B4-BE49-F238E27FC236}">
                <a16:creationId xmlns:a16="http://schemas.microsoft.com/office/drawing/2014/main" id="{92EC0F82-89AB-4E40-B757-7D0F59CC1BB3}"/>
              </a:ext>
            </a:extLst>
          </p:cNvPr>
          <p:cNvSpPr txBox="1">
            <a:spLocks/>
          </p:cNvSpPr>
          <p:nvPr/>
        </p:nvSpPr>
        <p:spPr bwMode="auto">
          <a:xfrm>
            <a:off x="0" y="2564904"/>
            <a:ext cx="9144000" cy="20882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6400" b="0" i="0" u="none" strike="noStrike" kern="0" cap="none" spc="0" normalizeH="0" baseline="0" noProof="0" dirty="0">
                <a:ln>
                  <a:noFill/>
                </a:ln>
                <a:solidFill>
                  <a:srgbClr val="0000FF"/>
                </a:solidFill>
                <a:effectLst/>
                <a:uLnTx/>
                <a:uFillTx/>
                <a:latin typeface="Tahoma"/>
                <a:ea typeface="+mn-ea"/>
                <a:cs typeface="+mn-cs"/>
              </a:rPr>
              <a:t>The quality of your work defines your impact</a:t>
            </a:r>
            <a:endParaRPr kumimoji="0" lang="en-US" sz="6400" b="0"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632362180"/>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BDC41-E99E-614E-B240-6AE2EE689A04}"/>
              </a:ext>
            </a:extLst>
          </p:cNvPr>
          <p:cNvSpPr>
            <a:spLocks noGrp="1"/>
          </p:cNvSpPr>
          <p:nvPr>
            <p:ph type="title"/>
          </p:nvPr>
        </p:nvSpPr>
        <p:spPr/>
        <p:txBody>
          <a:bodyPr/>
          <a:lstStyle/>
          <a:p>
            <a:r>
              <a:rPr lang="en-US" dirty="0"/>
              <a:t>Principle: Good Mindset, Goals &amp; Focus</a:t>
            </a:r>
          </a:p>
        </p:txBody>
      </p:sp>
      <p:sp>
        <p:nvSpPr>
          <p:cNvPr id="3" name="Content Placeholder 2">
            <a:extLst>
              <a:ext uri="{FF2B5EF4-FFF2-40B4-BE49-F238E27FC236}">
                <a16:creationId xmlns:a16="http://schemas.microsoft.com/office/drawing/2014/main" id="{13B59334-8EFC-3F4D-A8ED-1074F35B271A}"/>
              </a:ext>
            </a:extLst>
          </p:cNvPr>
          <p:cNvSpPr>
            <a:spLocks noGrp="1"/>
          </p:cNvSpPr>
          <p:nvPr>
            <p:ph idx="1"/>
          </p:nvPr>
        </p:nvSpPr>
        <p:spPr/>
        <p:txBody>
          <a:bodyPr/>
          <a:lstStyle/>
          <a:p>
            <a:endParaRPr lang="en-US"/>
          </a:p>
        </p:txBody>
      </p:sp>
      <p:sp>
        <p:nvSpPr>
          <p:cNvPr id="5" name="Content Placeholder 2">
            <a:extLst>
              <a:ext uri="{FF2B5EF4-FFF2-40B4-BE49-F238E27FC236}">
                <a16:creationId xmlns:a16="http://schemas.microsoft.com/office/drawing/2014/main" id="{92EC0F82-89AB-4E40-B757-7D0F59CC1BB3}"/>
              </a:ext>
            </a:extLst>
          </p:cNvPr>
          <p:cNvSpPr txBox="1">
            <a:spLocks/>
          </p:cNvSpPr>
          <p:nvPr/>
        </p:nvSpPr>
        <p:spPr bwMode="auto">
          <a:xfrm>
            <a:off x="0" y="1950368"/>
            <a:ext cx="9144000" cy="20882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6400" b="0" i="0" u="none" strike="noStrike" kern="0" cap="none" spc="0" normalizeH="0" baseline="0" noProof="0" dirty="0">
                <a:ln>
                  <a:noFill/>
                </a:ln>
                <a:solidFill>
                  <a:srgbClr val="0000FF"/>
                </a:solidFill>
                <a:effectLst/>
                <a:uLnTx/>
                <a:uFillTx/>
                <a:latin typeface="Tahoma"/>
                <a:ea typeface="+mn-ea"/>
                <a:cs typeface="+mn-cs"/>
              </a:rPr>
              <a:t>You can make a      </a:t>
            </a:r>
            <a:r>
              <a:rPr kumimoji="0" lang="en-US" sz="6400" b="0" i="0" u="none" strike="noStrike" kern="0" cap="none" spc="0" normalizeH="0" baseline="0" noProof="0" dirty="0">
                <a:ln>
                  <a:noFill/>
                </a:ln>
                <a:solidFill>
                  <a:srgbClr val="FF0000"/>
                </a:solidFill>
                <a:effectLst/>
                <a:uLnTx/>
                <a:uFillTx/>
                <a:latin typeface="Tahoma"/>
                <a:ea typeface="+mn-ea"/>
                <a:cs typeface="+mn-cs"/>
              </a:rPr>
              <a:t>good impact</a:t>
            </a:r>
            <a:r>
              <a:rPr kumimoji="0" lang="en-US" sz="6400" b="0" i="0" u="none" strike="noStrike" kern="0" cap="none" spc="0" normalizeH="0" baseline="0" noProof="0" dirty="0">
                <a:ln>
                  <a:noFill/>
                </a:ln>
                <a:solidFill>
                  <a:srgbClr val="0000FF"/>
                </a:solidFill>
                <a:effectLst/>
                <a:uLnTx/>
                <a:uFillTx/>
                <a:latin typeface="Tahoma"/>
                <a:ea typeface="+mn-ea"/>
                <a:cs typeface="+mn-cs"/>
              </a:rPr>
              <a:t>               on the world</a:t>
            </a:r>
            <a:endParaRPr kumimoji="0" lang="en-US" sz="6400" b="0"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2012629154"/>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83A0-CBB7-2C49-A54F-7D0B38517961}"/>
              </a:ext>
            </a:extLst>
          </p:cNvPr>
          <p:cNvSpPr>
            <a:spLocks noGrp="1"/>
          </p:cNvSpPr>
          <p:nvPr>
            <p:ph type="title"/>
          </p:nvPr>
        </p:nvSpPr>
        <p:spPr>
          <a:xfrm>
            <a:off x="228600" y="152400"/>
            <a:ext cx="8915400" cy="1066800"/>
          </a:xfrm>
        </p:spPr>
        <p:txBody>
          <a:bodyPr/>
          <a:lstStyle/>
          <a:p>
            <a:r>
              <a:rPr lang="en-US" sz="3800" dirty="0"/>
              <a:t>Research &amp; Teaching: Some Overview Talks</a:t>
            </a:r>
          </a:p>
        </p:txBody>
      </p:sp>
      <p:sp>
        <p:nvSpPr>
          <p:cNvPr id="3" name="Content Placeholder 2">
            <a:extLst>
              <a:ext uri="{FF2B5EF4-FFF2-40B4-BE49-F238E27FC236}">
                <a16:creationId xmlns:a16="http://schemas.microsoft.com/office/drawing/2014/main" id="{EC4D894C-D45D-7449-8FC5-648E1A973741}"/>
              </a:ext>
            </a:extLst>
          </p:cNvPr>
          <p:cNvSpPr>
            <a:spLocks noGrp="1"/>
          </p:cNvSpPr>
          <p:nvPr>
            <p:ph idx="1"/>
          </p:nvPr>
        </p:nvSpPr>
        <p:spPr>
          <a:xfrm>
            <a:off x="228600" y="908720"/>
            <a:ext cx="8915400" cy="5456535"/>
          </a:xfrm>
        </p:spPr>
        <p:txBody>
          <a:bodyPr/>
          <a:lstStyle/>
          <a:p>
            <a:pPr marL="0" indent="0" algn="ctr">
              <a:buNone/>
            </a:pPr>
            <a:r>
              <a:rPr lang="en-US" sz="1600" b="1" dirty="0">
                <a:solidFill>
                  <a:srgbClr val="0432FF"/>
                </a:solidFill>
                <a:hlinkClick r:id="rId2">
                  <a:extLst>
                    <a:ext uri="{A12FA001-AC4F-418D-AE19-62706E023703}">
                      <ahyp:hlinkClr xmlns:ahyp="http://schemas.microsoft.com/office/drawing/2018/hyperlinkcolor" val="tx"/>
                    </a:ext>
                  </a:extLst>
                </a:hlinkClick>
              </a:rPr>
              <a:t>https://www.youtube.com/onurmutlulectures</a:t>
            </a:r>
            <a:endParaRPr lang="en-US" sz="1600" b="1" dirty="0">
              <a:solidFill>
                <a:srgbClr val="0432FF"/>
              </a:solidFill>
            </a:endParaRPr>
          </a:p>
          <a:p>
            <a:pPr marL="0" indent="0" algn="ctr">
              <a:buNone/>
            </a:pPr>
            <a:endParaRPr lang="en-US" sz="1100" dirty="0"/>
          </a:p>
          <a:p>
            <a:pPr marL="0" indent="0" algn="ctr">
              <a:buNone/>
            </a:pPr>
            <a:endParaRPr lang="en-US" sz="200" dirty="0"/>
          </a:p>
          <a:p>
            <a:r>
              <a:rPr lang="en-US" dirty="0"/>
              <a:t>Future Computing Architectures</a:t>
            </a:r>
          </a:p>
          <a:p>
            <a:pPr lvl="1"/>
            <a:r>
              <a:rPr lang="en-US" sz="1300" dirty="0">
                <a:solidFill>
                  <a:srgbClr val="0432FF"/>
                </a:solidFill>
                <a:hlinkClick r:id="rId3">
                  <a:extLst>
                    <a:ext uri="{A12FA001-AC4F-418D-AE19-62706E023703}">
                      <ahyp:hlinkClr xmlns:ahyp="http://schemas.microsoft.com/office/drawing/2018/hyperlinkcolor" val="tx"/>
                    </a:ext>
                  </a:extLst>
                </a:hlinkClick>
              </a:rPr>
              <a:t>https://www.youtube.com/watch?v=kgiZlSOcGFM&amp;list=PL5Q2soXY2Zi8D_5MGV6EnXEJHnV2YFBJl&amp;index=1</a:t>
            </a:r>
            <a:endParaRPr lang="en-US" sz="1300" dirty="0">
              <a:solidFill>
                <a:srgbClr val="0432FF"/>
              </a:solidFill>
            </a:endParaRPr>
          </a:p>
          <a:p>
            <a:pPr lvl="1"/>
            <a:endParaRPr lang="en-US" sz="800" dirty="0"/>
          </a:p>
          <a:p>
            <a:r>
              <a:rPr lang="en-US" dirty="0"/>
              <a:t>Enabling In-Memory Computation</a:t>
            </a:r>
          </a:p>
          <a:p>
            <a:pPr lvl="1"/>
            <a:r>
              <a:rPr lang="en-US" sz="1300" dirty="0">
                <a:solidFill>
                  <a:srgbClr val="0432FF"/>
                </a:solidFill>
                <a:hlinkClick r:id="rId4">
                  <a:extLst>
                    <a:ext uri="{A12FA001-AC4F-418D-AE19-62706E023703}">
                      <ahyp:hlinkClr xmlns:ahyp="http://schemas.microsoft.com/office/drawing/2018/hyperlinkcolor" val="tx"/>
                    </a:ext>
                  </a:extLst>
                </a:hlinkClick>
              </a:rPr>
              <a:t>https://www.youtube.com/watch?v=njX_14584Jw&amp;list=PL5Q2soXY2Zi8D_5MGV6EnXEJHnV2YFBJl&amp;index=16</a:t>
            </a:r>
            <a:r>
              <a:rPr lang="en-US" sz="1300" dirty="0">
                <a:solidFill>
                  <a:srgbClr val="0432FF"/>
                </a:solidFill>
              </a:rPr>
              <a:t> </a:t>
            </a:r>
          </a:p>
          <a:p>
            <a:pPr lvl="1"/>
            <a:endParaRPr lang="en-US" sz="800" dirty="0"/>
          </a:p>
          <a:p>
            <a:r>
              <a:rPr lang="en-US" dirty="0"/>
              <a:t>Accelerating Genome Analysis</a:t>
            </a:r>
          </a:p>
          <a:p>
            <a:pPr lvl="1"/>
            <a:r>
              <a:rPr lang="en-US" sz="1300" dirty="0">
                <a:solidFill>
                  <a:srgbClr val="0432FF"/>
                </a:solidFill>
                <a:hlinkClick r:id="rId5">
                  <a:extLst>
                    <a:ext uri="{A12FA001-AC4F-418D-AE19-62706E023703}">
                      <ahyp:hlinkClr xmlns:ahyp="http://schemas.microsoft.com/office/drawing/2018/hyperlinkcolor" val="tx"/>
                    </a:ext>
                  </a:extLst>
                </a:hlinkClick>
              </a:rPr>
              <a:t>https://www.youtube.com/watch?v=r7sn41lH-4A&amp;list=PL5Q2soXY2Zi8D_5MGV6EnXEJHnV2YFBJl&amp;index=41</a:t>
            </a:r>
            <a:r>
              <a:rPr lang="en-US" sz="1300" dirty="0">
                <a:solidFill>
                  <a:srgbClr val="0432FF"/>
                </a:solidFill>
              </a:rPr>
              <a:t> </a:t>
            </a:r>
          </a:p>
          <a:p>
            <a:pPr lvl="1"/>
            <a:endParaRPr lang="en-US" sz="800" dirty="0"/>
          </a:p>
          <a:p>
            <a:r>
              <a:rPr lang="en-US" dirty="0"/>
              <a:t>Rethinking Memory System Design</a:t>
            </a:r>
          </a:p>
          <a:p>
            <a:pPr lvl="1"/>
            <a:r>
              <a:rPr lang="en-US" sz="1300" dirty="0">
                <a:solidFill>
                  <a:srgbClr val="0432FF"/>
                </a:solidFill>
                <a:hlinkClick r:id="rId6">
                  <a:extLst>
                    <a:ext uri="{A12FA001-AC4F-418D-AE19-62706E023703}">
                      <ahyp:hlinkClr xmlns:ahyp="http://schemas.microsoft.com/office/drawing/2018/hyperlinkcolor" val="tx"/>
                    </a:ext>
                  </a:extLst>
                </a:hlinkClick>
              </a:rPr>
              <a:t>https://www.youtube.com/watch?v=F7xZLNMIY1E&amp;list=PL5Q2soXY2Zi8D_5MGV6EnXEJHnV2YFBJl&amp;index=3</a:t>
            </a:r>
            <a:endParaRPr lang="en-US" sz="1300" dirty="0">
              <a:solidFill>
                <a:srgbClr val="0432FF"/>
              </a:solidFill>
            </a:endParaRPr>
          </a:p>
          <a:p>
            <a:pPr lvl="1"/>
            <a:endParaRPr lang="en-US" sz="800" dirty="0"/>
          </a:p>
          <a:p>
            <a:r>
              <a:rPr lang="en-US" dirty="0"/>
              <a:t>Intelligent Architectures for Intelligent Machines</a:t>
            </a:r>
          </a:p>
          <a:p>
            <a:pPr lvl="1"/>
            <a:r>
              <a:rPr lang="en-US" sz="1300" dirty="0">
                <a:solidFill>
                  <a:srgbClr val="0432FF"/>
                </a:solidFill>
                <a:hlinkClick r:id="rId7">
                  <a:extLst>
                    <a:ext uri="{A12FA001-AC4F-418D-AE19-62706E023703}">
                      <ahyp:hlinkClr xmlns:ahyp="http://schemas.microsoft.com/office/drawing/2018/hyperlinkcolor" val="tx"/>
                    </a:ext>
                  </a:extLst>
                </a:hlinkClick>
              </a:rPr>
              <a:t>https://www.youtube.com/watch?v=c6_LgzuNdkw&amp;list=PL5Q2soXY2Zi8D_5MGV6EnXEJHnV2YFBJl&amp;index=25</a:t>
            </a:r>
            <a:r>
              <a:rPr lang="en-US" sz="1300" dirty="0">
                <a:solidFill>
                  <a:srgbClr val="0432FF"/>
                </a:solidFill>
              </a:rPr>
              <a:t> </a:t>
            </a:r>
          </a:p>
          <a:p>
            <a:pPr lvl="1"/>
            <a:endParaRPr lang="en-US" sz="800" dirty="0"/>
          </a:p>
          <a:p>
            <a:r>
              <a:rPr lang="en-US" dirty="0"/>
              <a:t>The Story of RowHammer</a:t>
            </a:r>
          </a:p>
          <a:p>
            <a:pPr lvl="1"/>
            <a:r>
              <a:rPr lang="en-US" sz="1300" dirty="0">
                <a:solidFill>
                  <a:srgbClr val="0432FF"/>
                </a:solidFill>
                <a:hlinkClick r:id="rId8">
                  <a:extLst>
                    <a:ext uri="{A12FA001-AC4F-418D-AE19-62706E023703}">
                      <ahyp:hlinkClr xmlns:ahyp="http://schemas.microsoft.com/office/drawing/2018/hyperlinkcolor" val="tx"/>
                    </a:ext>
                  </a:extLst>
                </a:hlinkClick>
              </a:rPr>
              <a:t>https://www.youtube.com/watch?v=sgd7PHQQ1AI&amp;list=PL5Q2soXY2Zi8D_5MGV6EnXEJHnV2YFBJl&amp;index=39</a:t>
            </a:r>
            <a:r>
              <a:rPr lang="en-US" sz="1300" dirty="0">
                <a:solidFill>
                  <a:srgbClr val="0432FF"/>
                </a:solidFill>
              </a:rPr>
              <a:t> </a:t>
            </a:r>
          </a:p>
        </p:txBody>
      </p:sp>
      <p:sp>
        <p:nvSpPr>
          <p:cNvPr id="4" name="Slide Number Placeholder 3">
            <a:extLst>
              <a:ext uri="{FF2B5EF4-FFF2-40B4-BE49-F238E27FC236}">
                <a16:creationId xmlns:a16="http://schemas.microsoft.com/office/drawing/2014/main" id="{311C77FB-9ABB-7441-88CE-6327AE3144E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448384894"/>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DC03F-D161-E245-931A-AD7F4A463876}"/>
              </a:ext>
            </a:extLst>
          </p:cNvPr>
          <p:cNvSpPr>
            <a:spLocks noGrp="1"/>
          </p:cNvSpPr>
          <p:nvPr>
            <p:ph type="title"/>
          </p:nvPr>
        </p:nvSpPr>
        <p:spPr/>
        <p:txBody>
          <a:bodyPr/>
          <a:lstStyle/>
          <a:p>
            <a:r>
              <a:rPr lang="en-US" dirty="0"/>
              <a:t>Online Courses &amp; Lectures</a:t>
            </a:r>
          </a:p>
        </p:txBody>
      </p:sp>
      <p:sp>
        <p:nvSpPr>
          <p:cNvPr id="3" name="Content Placeholder 2">
            <a:extLst>
              <a:ext uri="{FF2B5EF4-FFF2-40B4-BE49-F238E27FC236}">
                <a16:creationId xmlns:a16="http://schemas.microsoft.com/office/drawing/2014/main" id="{477AA677-0510-9649-A9AF-28360FF80377}"/>
              </a:ext>
            </a:extLst>
          </p:cNvPr>
          <p:cNvSpPr>
            <a:spLocks noGrp="1"/>
          </p:cNvSpPr>
          <p:nvPr>
            <p:ph idx="1"/>
          </p:nvPr>
        </p:nvSpPr>
        <p:spPr>
          <a:xfrm>
            <a:off x="228600" y="1268760"/>
            <a:ext cx="8610600" cy="4979640"/>
          </a:xfrm>
        </p:spPr>
        <p:txBody>
          <a:bodyPr/>
          <a:lstStyle/>
          <a:p>
            <a:r>
              <a:rPr lang="en-US" b="1" dirty="0">
                <a:solidFill>
                  <a:srgbClr val="FF0000"/>
                </a:solidFill>
              </a:rPr>
              <a:t>First Computer Architecture &amp; Digital Design Course</a:t>
            </a:r>
          </a:p>
          <a:p>
            <a:pPr lvl="1"/>
            <a:r>
              <a:rPr lang="en-US" dirty="0"/>
              <a:t>Digital Design and Computer Architecture </a:t>
            </a:r>
          </a:p>
          <a:p>
            <a:pPr lvl="1"/>
            <a:r>
              <a:rPr lang="en-US" dirty="0"/>
              <a:t>Spring 2021 Livestream Edition: </a:t>
            </a:r>
            <a:r>
              <a:rPr lang="en-US" dirty="0">
                <a:solidFill>
                  <a:srgbClr val="0432FF"/>
                </a:solidFill>
                <a:hlinkClick r:id="rId2">
                  <a:extLst>
                    <a:ext uri="{A12FA001-AC4F-418D-AE19-62706E023703}">
                      <ahyp:hlinkClr xmlns:ahyp="http://schemas.microsoft.com/office/drawing/2018/hyperlinkcolor" val="tx"/>
                    </a:ext>
                  </a:extLst>
                </a:hlinkClick>
              </a:rPr>
              <a:t>https://www.youtube.com/watch?v=LbC0EZY8yw4&amp;list=PL5Q2soXY2Zi_uej3aY39YB5pfW4SJ7LlN</a:t>
            </a:r>
            <a:r>
              <a:rPr lang="en-US" dirty="0">
                <a:solidFill>
                  <a:srgbClr val="0432FF"/>
                </a:solidFill>
              </a:rPr>
              <a:t> </a:t>
            </a:r>
          </a:p>
          <a:p>
            <a:pPr lvl="1"/>
            <a:endParaRPr lang="en-US" dirty="0">
              <a:solidFill>
                <a:srgbClr val="0432FF"/>
              </a:solidFill>
            </a:endParaRPr>
          </a:p>
          <a:p>
            <a:r>
              <a:rPr lang="en-US" b="1" dirty="0">
                <a:solidFill>
                  <a:srgbClr val="FF0000"/>
                </a:solidFill>
              </a:rPr>
              <a:t>Advanced Computer Architecture Course</a:t>
            </a:r>
          </a:p>
          <a:p>
            <a:pPr lvl="1"/>
            <a:r>
              <a:rPr lang="en-US" dirty="0"/>
              <a:t>Computer Architecture</a:t>
            </a:r>
          </a:p>
          <a:p>
            <a:pPr lvl="1"/>
            <a:r>
              <a:rPr lang="en-US" dirty="0" err="1"/>
              <a:t>Falll</a:t>
            </a:r>
            <a:r>
              <a:rPr lang="en-US" dirty="0"/>
              <a:t> 2020 Edition: </a:t>
            </a:r>
            <a:r>
              <a:rPr lang="en-US" dirty="0">
                <a:solidFill>
                  <a:srgbClr val="0432FF"/>
                </a:solidFill>
                <a:hlinkClick r:id="rId3">
                  <a:extLst>
                    <a:ext uri="{A12FA001-AC4F-418D-AE19-62706E023703}">
                      <ahyp:hlinkClr xmlns:ahyp="http://schemas.microsoft.com/office/drawing/2018/hyperlinkcolor" val="tx"/>
                    </a:ext>
                  </a:extLst>
                </a:hlinkClick>
              </a:rPr>
              <a:t>https://www.youtube.com/watch?v=c3mPdZA-Fmc&amp;list=PL5Q2soXY2Zi9xidyIgBxUz7xRPS-wisBN</a:t>
            </a:r>
            <a:r>
              <a:rPr lang="en-US" dirty="0">
                <a:solidFill>
                  <a:srgbClr val="0432FF"/>
                </a:solidFill>
              </a:rPr>
              <a:t> </a:t>
            </a:r>
          </a:p>
        </p:txBody>
      </p:sp>
      <p:sp>
        <p:nvSpPr>
          <p:cNvPr id="4" name="Slide Number Placeholder 3">
            <a:extLst>
              <a:ext uri="{FF2B5EF4-FFF2-40B4-BE49-F238E27FC236}">
                <a16:creationId xmlns:a16="http://schemas.microsoft.com/office/drawing/2014/main" id="{7A3A7E02-2643-AE47-9E89-F1453DDD1EA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6B85FA6F-504C-B945-91C4-019393BC2F64}"/>
              </a:ext>
            </a:extLst>
          </p:cNvPr>
          <p:cNvSpPr txBox="1"/>
          <p:nvPr/>
        </p:nvSpPr>
        <p:spPr>
          <a:xfrm>
            <a:off x="1835696" y="6400800"/>
            <a:ext cx="56108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https://www.youtube.com/onurmutlulectures</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0101901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A2A0-7490-744D-B60D-81215B72FEBB}"/>
              </a:ext>
            </a:extLst>
          </p:cNvPr>
          <p:cNvSpPr>
            <a:spLocks noGrp="1"/>
          </p:cNvSpPr>
          <p:nvPr>
            <p:ph type="title"/>
          </p:nvPr>
        </p:nvSpPr>
        <p:spPr/>
        <p:txBody>
          <a:bodyPr/>
          <a:lstStyle/>
          <a:p>
            <a:r>
              <a:rPr lang="en-US" dirty="0"/>
              <a:t>How to Handle Data Well</a:t>
            </a:r>
          </a:p>
        </p:txBody>
      </p:sp>
      <p:sp>
        <p:nvSpPr>
          <p:cNvPr id="3" name="Content Placeholder 2">
            <a:extLst>
              <a:ext uri="{FF2B5EF4-FFF2-40B4-BE49-F238E27FC236}">
                <a16:creationId xmlns:a16="http://schemas.microsoft.com/office/drawing/2014/main" id="{F9739C49-7CA6-0A4F-B6A6-39271AEA7AD4}"/>
              </a:ext>
            </a:extLst>
          </p:cNvPr>
          <p:cNvSpPr>
            <a:spLocks noGrp="1"/>
          </p:cNvSpPr>
          <p:nvPr>
            <p:ph idx="1"/>
          </p:nvPr>
        </p:nvSpPr>
        <p:spPr>
          <a:xfrm>
            <a:off x="228600" y="1196752"/>
            <a:ext cx="8610600" cy="4876800"/>
          </a:xfrm>
        </p:spPr>
        <p:txBody>
          <a:bodyPr/>
          <a:lstStyle/>
          <a:p>
            <a:r>
              <a:rPr lang="en-US" dirty="0"/>
              <a:t>Ensure data does not overwhelm the components</a:t>
            </a:r>
          </a:p>
          <a:p>
            <a:pPr lvl="1"/>
            <a:r>
              <a:rPr lang="en-US" dirty="0"/>
              <a:t>via intelligent algorithms</a:t>
            </a:r>
          </a:p>
          <a:p>
            <a:pPr lvl="1"/>
            <a:r>
              <a:rPr lang="en-US" dirty="0"/>
              <a:t>via intelligent architectures</a:t>
            </a:r>
          </a:p>
          <a:p>
            <a:pPr lvl="1"/>
            <a:r>
              <a:rPr lang="en-US" dirty="0"/>
              <a:t>via whole system designs: algorithm-architecture-devices</a:t>
            </a:r>
          </a:p>
          <a:p>
            <a:pPr lvl="1"/>
            <a:endParaRPr lang="en-US" dirty="0"/>
          </a:p>
          <a:p>
            <a:pPr lvl="1"/>
            <a:endParaRPr lang="en-US" dirty="0"/>
          </a:p>
          <a:p>
            <a:r>
              <a:rPr lang="en-US" dirty="0"/>
              <a:t>Take advantage of vast amounts of data and metadata</a:t>
            </a:r>
          </a:p>
          <a:p>
            <a:pPr lvl="1"/>
            <a:r>
              <a:rPr lang="en-US" dirty="0"/>
              <a:t>to improve architectural &amp; system-level decisions </a:t>
            </a:r>
          </a:p>
          <a:p>
            <a:pPr lvl="1"/>
            <a:endParaRPr lang="en-US" dirty="0"/>
          </a:p>
          <a:p>
            <a:pPr lvl="1"/>
            <a:endParaRPr lang="en-US" dirty="0"/>
          </a:p>
          <a:p>
            <a:r>
              <a:rPr lang="en-US" dirty="0"/>
              <a:t>Understand and exploit properties of (different) data</a:t>
            </a:r>
          </a:p>
          <a:p>
            <a:pPr lvl="1"/>
            <a:r>
              <a:rPr lang="en-US" dirty="0"/>
              <a:t>to improve algorithms &amp; architectures in various metrics</a:t>
            </a:r>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3523FF48-EF17-B147-BE03-650132864BE6}"/>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23</a:t>
            </a:fld>
            <a:endParaRPr lang="en-US" altLang="en-US">
              <a:solidFill>
                <a:srgbClr val="000000"/>
              </a:solidFill>
            </a:endParaRPr>
          </a:p>
        </p:txBody>
      </p:sp>
    </p:spTree>
    <p:extLst>
      <p:ext uri="{BB962C8B-B14F-4D97-AF65-F5344CB8AC3E}">
        <p14:creationId xmlns:p14="http://schemas.microsoft.com/office/powerpoint/2010/main" val="2321002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48D39F-6516-0B4D-8586-9DC3102EB4B5}"/>
              </a:ext>
            </a:extLst>
          </p:cNvPr>
          <p:cNvPicPr>
            <a:picLocks noChangeAspect="1"/>
          </p:cNvPicPr>
          <p:nvPr/>
        </p:nvPicPr>
        <p:blipFill>
          <a:blip r:embed="rId2"/>
          <a:stretch>
            <a:fillRect/>
          </a:stretch>
        </p:blipFill>
        <p:spPr>
          <a:xfrm>
            <a:off x="1307915" y="0"/>
            <a:ext cx="6528169" cy="6858000"/>
          </a:xfrm>
          <a:prstGeom prst="rect">
            <a:avLst/>
          </a:prstGeom>
        </p:spPr>
      </p:pic>
      <p:sp>
        <p:nvSpPr>
          <p:cNvPr id="4" name="Slide Number Placeholder 3">
            <a:extLst>
              <a:ext uri="{FF2B5EF4-FFF2-40B4-BE49-F238E27FC236}">
                <a16:creationId xmlns:a16="http://schemas.microsoft.com/office/drawing/2014/main" id="{7A3A7E02-2643-AE47-9E89-F1453DDD1EA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6B85FA6F-504C-B945-91C4-019393BC2F64}"/>
              </a:ext>
            </a:extLst>
          </p:cNvPr>
          <p:cNvSpPr txBox="1"/>
          <p:nvPr/>
        </p:nvSpPr>
        <p:spPr>
          <a:xfrm>
            <a:off x="1835696" y="6527085"/>
            <a:ext cx="56108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https://www.youtube.com/onurmutlulectures</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877926088"/>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600" dirty="0"/>
              <a:t>DDCA (Spring 2021)</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1371600"/>
            <a:ext cx="3767336" cy="4876800"/>
          </a:xfrm>
        </p:spPr>
        <p:txBody>
          <a:bodyPr/>
          <a:lstStyle/>
          <a:p>
            <a:r>
              <a:rPr lang="en-US" sz="1600" dirty="0">
                <a:solidFill>
                  <a:srgbClr val="0432FF"/>
                </a:solidFill>
                <a:hlinkClick r:id="rId2">
                  <a:extLst>
                    <a:ext uri="{A12FA001-AC4F-418D-AE19-62706E023703}">
                      <ahyp:hlinkClr xmlns:ahyp="http://schemas.microsoft.com/office/drawing/2018/hyperlinkcolor" val="tx"/>
                    </a:ext>
                  </a:extLst>
                </a:hlinkClick>
              </a:rPr>
              <a:t>https://safari.ethz.ch/digitaltechnik/spring2021/doku.php?id=schedule</a:t>
            </a:r>
            <a:r>
              <a:rPr lang="en-US" sz="1600" dirty="0">
                <a:solidFill>
                  <a:srgbClr val="0432FF"/>
                </a:solidFill>
              </a:rPr>
              <a:t> </a:t>
            </a:r>
          </a:p>
          <a:p>
            <a:endParaRPr lang="en-US" sz="1600" dirty="0">
              <a:solidFill>
                <a:srgbClr val="0432FF"/>
              </a:solidFill>
            </a:endParaRPr>
          </a:p>
          <a:p>
            <a:endParaRPr lang="en-US" sz="1600" dirty="0">
              <a:solidFill>
                <a:srgbClr val="0432FF"/>
              </a:solidFill>
            </a:endParaRPr>
          </a:p>
          <a:p>
            <a:r>
              <a:rPr lang="en-US" sz="1600" dirty="0">
                <a:solidFill>
                  <a:srgbClr val="0432FF"/>
                </a:solidFill>
                <a:hlinkClick r:id="rId3">
                  <a:extLst>
                    <a:ext uri="{A12FA001-AC4F-418D-AE19-62706E023703}">
                      <ahyp:hlinkClr xmlns:ahyp="http://schemas.microsoft.com/office/drawing/2018/hyperlinkcolor" val="tx"/>
                    </a:ext>
                  </a:extLst>
                </a:hlinkClick>
              </a:rPr>
              <a:t>https://www.youtube.com/watch?v=LbC0EZY8yw4&amp;list=PL5Q2soXY2Zi_uej3aY39YB5pfW4SJ7LlN</a:t>
            </a:r>
            <a:r>
              <a:rPr lang="en-US" sz="1600" dirty="0">
                <a:solidFill>
                  <a:srgbClr val="0432FF"/>
                </a:solidFill>
              </a:rPr>
              <a:t> </a:t>
            </a:r>
          </a:p>
          <a:p>
            <a:endParaRPr lang="en-US" sz="1600" dirty="0">
              <a:solidFill>
                <a:srgbClr val="0432FF"/>
              </a:solidFill>
            </a:endParaRPr>
          </a:p>
          <a:p>
            <a:endParaRPr lang="en-US" sz="1600" dirty="0">
              <a:solidFill>
                <a:srgbClr val="0432FF"/>
              </a:solidFill>
            </a:endParaRPr>
          </a:p>
          <a:p>
            <a:r>
              <a:rPr lang="en-US" sz="1600" dirty="0"/>
              <a:t>Bachelor’s course</a:t>
            </a:r>
          </a:p>
          <a:p>
            <a:pPr lvl="1"/>
            <a:r>
              <a:rPr lang="en-US" sz="1400" dirty="0"/>
              <a:t>2</a:t>
            </a:r>
            <a:r>
              <a:rPr lang="en-US" sz="1400" baseline="30000" dirty="0"/>
              <a:t>nd</a:t>
            </a:r>
            <a:r>
              <a:rPr lang="en-US" sz="1400" dirty="0"/>
              <a:t> semester at ETH Zurich</a:t>
            </a:r>
          </a:p>
          <a:p>
            <a:pPr lvl="1"/>
            <a:r>
              <a:rPr lang="en-US" sz="1400" dirty="0"/>
              <a:t>Rigorous introduction into “How Computers Work”</a:t>
            </a:r>
          </a:p>
          <a:p>
            <a:pPr lvl="1"/>
            <a:r>
              <a:rPr lang="en-US" sz="1400" dirty="0"/>
              <a:t>Digital Design/Logic</a:t>
            </a:r>
          </a:p>
          <a:p>
            <a:pPr lvl="1"/>
            <a:r>
              <a:rPr lang="en-US" sz="1400" dirty="0"/>
              <a:t>Computer Architecture</a:t>
            </a:r>
          </a:p>
          <a:p>
            <a:pPr lvl="1"/>
            <a:r>
              <a:rPr lang="en-US" sz="1400" dirty="0"/>
              <a:t>10 FPGA Lab Assignments</a:t>
            </a:r>
          </a:p>
          <a:p>
            <a:pPr marL="344487" lvl="1" indent="0">
              <a:buNone/>
            </a:pPr>
            <a:endParaRPr lang="en-US" sz="1400" dirty="0"/>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3677CC6-D719-7241-A215-F041FDC91C31}"/>
              </a:ext>
            </a:extLst>
          </p:cNvPr>
          <p:cNvPicPr>
            <a:picLocks noChangeAspect="1"/>
          </p:cNvPicPr>
          <p:nvPr/>
        </p:nvPicPr>
        <p:blipFill>
          <a:blip r:embed="rId4"/>
          <a:stretch>
            <a:fillRect/>
          </a:stretch>
        </p:blipFill>
        <p:spPr>
          <a:xfrm>
            <a:off x="4355976" y="0"/>
            <a:ext cx="4841293" cy="6858000"/>
          </a:xfrm>
          <a:prstGeom prst="rect">
            <a:avLst/>
          </a:prstGeom>
        </p:spPr>
      </p:pic>
    </p:spTree>
    <p:extLst>
      <p:ext uri="{BB962C8B-B14F-4D97-AF65-F5344CB8AC3E}">
        <p14:creationId xmlns:p14="http://schemas.microsoft.com/office/powerpoint/2010/main" val="3116191413"/>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dirty="0"/>
              <a:t>Comp Arch (Fall 2020)</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1371600"/>
            <a:ext cx="4127376" cy="4876800"/>
          </a:xfrm>
        </p:spPr>
        <p:txBody>
          <a:bodyPr/>
          <a:lstStyle/>
          <a:p>
            <a:r>
              <a:rPr lang="en-US" sz="1600" dirty="0">
                <a:solidFill>
                  <a:srgbClr val="0432FF"/>
                </a:solidFill>
                <a:hlinkClick r:id="rId2">
                  <a:extLst>
                    <a:ext uri="{A12FA001-AC4F-418D-AE19-62706E023703}">
                      <ahyp:hlinkClr xmlns:ahyp="http://schemas.microsoft.com/office/drawing/2018/hyperlinkcolor" val="tx"/>
                    </a:ext>
                  </a:extLst>
                </a:hlinkClick>
              </a:rPr>
              <a:t>https://safari.ethz.ch/architecture/fall2020/doku.php?id=schedule</a:t>
            </a:r>
            <a:r>
              <a:rPr lang="en-US" sz="1600" dirty="0">
                <a:solidFill>
                  <a:srgbClr val="0432FF"/>
                </a:solidFill>
              </a:rPr>
              <a:t> </a:t>
            </a:r>
          </a:p>
          <a:p>
            <a:endParaRPr lang="en-US" sz="1600" dirty="0">
              <a:solidFill>
                <a:srgbClr val="0432FF"/>
              </a:solidFill>
            </a:endParaRPr>
          </a:p>
          <a:p>
            <a:endParaRPr lang="en-US" sz="1600" dirty="0">
              <a:solidFill>
                <a:srgbClr val="0432FF"/>
              </a:solidFill>
            </a:endParaRPr>
          </a:p>
          <a:p>
            <a:r>
              <a:rPr lang="en-US" sz="1600" dirty="0">
                <a:solidFill>
                  <a:srgbClr val="0432FF"/>
                </a:solidFill>
                <a:hlinkClick r:id="rId3">
                  <a:extLst>
                    <a:ext uri="{A12FA001-AC4F-418D-AE19-62706E023703}">
                      <ahyp:hlinkClr xmlns:ahyp="http://schemas.microsoft.com/office/drawing/2018/hyperlinkcolor" val="tx"/>
                    </a:ext>
                  </a:extLst>
                </a:hlinkClick>
              </a:rPr>
              <a:t>https://www.youtube.com/watch?v=c3mPdZA-Fmc&amp;list=PL5Q2soXY2Zi9xidyIgBxUz7xRPS-wisBN</a:t>
            </a:r>
            <a:endParaRPr lang="en-US" sz="1600" dirty="0">
              <a:solidFill>
                <a:srgbClr val="0432FF"/>
              </a:solidFill>
            </a:endParaRPr>
          </a:p>
          <a:p>
            <a:endParaRPr lang="en-US" sz="1600" dirty="0">
              <a:solidFill>
                <a:srgbClr val="0432FF"/>
              </a:solidFill>
            </a:endParaRPr>
          </a:p>
          <a:p>
            <a:endParaRPr lang="en-US" sz="1600" dirty="0">
              <a:solidFill>
                <a:srgbClr val="0432FF"/>
              </a:solidFill>
            </a:endParaRPr>
          </a:p>
          <a:p>
            <a:r>
              <a:rPr lang="en-US" sz="1600" dirty="0"/>
              <a:t>Master’s level course</a:t>
            </a:r>
          </a:p>
          <a:p>
            <a:pPr lvl="1"/>
            <a:r>
              <a:rPr lang="en-US" sz="1400" dirty="0"/>
              <a:t>Taken by Bachelor’s/Masters/PhD students</a:t>
            </a:r>
          </a:p>
          <a:p>
            <a:pPr lvl="1"/>
            <a:r>
              <a:rPr lang="en-US" sz="1400" dirty="0"/>
              <a:t>Cutting-edge research topics + fundamentals in Computer Architecture</a:t>
            </a:r>
          </a:p>
          <a:p>
            <a:pPr lvl="1"/>
            <a:r>
              <a:rPr lang="en-US" sz="1400" dirty="0"/>
              <a:t>5 Simulator-based Lab Assignments</a:t>
            </a:r>
          </a:p>
          <a:p>
            <a:pPr lvl="1"/>
            <a:r>
              <a:rPr lang="en-US" sz="1400" dirty="0"/>
              <a:t>Potential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6D47789A-BBAC-2448-B054-F1A7DF0E8C97}"/>
              </a:ext>
            </a:extLst>
          </p:cNvPr>
          <p:cNvPicPr>
            <a:picLocks noChangeAspect="1"/>
          </p:cNvPicPr>
          <p:nvPr/>
        </p:nvPicPr>
        <p:blipFill>
          <a:blip r:embed="rId4"/>
          <a:stretch>
            <a:fillRect/>
          </a:stretch>
        </p:blipFill>
        <p:spPr>
          <a:xfrm>
            <a:off x="4339219" y="0"/>
            <a:ext cx="4841293" cy="6858000"/>
          </a:xfrm>
          <a:prstGeom prst="rect">
            <a:avLst/>
          </a:prstGeom>
        </p:spPr>
      </p:pic>
    </p:spTree>
    <p:extLst>
      <p:ext uri="{BB962C8B-B14F-4D97-AF65-F5344CB8AC3E}">
        <p14:creationId xmlns:p14="http://schemas.microsoft.com/office/powerpoint/2010/main" val="1253835465"/>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51EAB-761A-E348-B335-E0E410C63CDB}"/>
              </a:ext>
            </a:extLst>
          </p:cNvPr>
          <p:cNvSpPr>
            <a:spLocks noGrp="1"/>
          </p:cNvSpPr>
          <p:nvPr>
            <p:ph type="title"/>
          </p:nvPr>
        </p:nvSpPr>
        <p:spPr/>
        <p:txBody>
          <a:bodyPr/>
          <a:lstStyle/>
          <a:p>
            <a:r>
              <a:rPr lang="en-US" dirty="0"/>
              <a:t>A Talk on Impactful Research &amp; Teaching</a:t>
            </a:r>
          </a:p>
        </p:txBody>
      </p:sp>
      <p:sp>
        <p:nvSpPr>
          <p:cNvPr id="3" name="Content Placeholder 2">
            <a:extLst>
              <a:ext uri="{FF2B5EF4-FFF2-40B4-BE49-F238E27FC236}">
                <a16:creationId xmlns:a16="http://schemas.microsoft.com/office/drawing/2014/main" id="{3D3726AD-987B-2848-AD67-E881431FE6A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2B96CCF-B819-EB4D-B48C-D0F7B7B86F17}"/>
              </a:ext>
            </a:extLst>
          </p:cNvPr>
          <p:cNvSpPr>
            <a:spLocks noGrp="1"/>
          </p:cNvSpPr>
          <p:nvPr>
            <p:ph type="sldNum" sz="quarter" idx="11"/>
          </p:nvPr>
        </p:nvSpPr>
        <p:spPr/>
        <p:txBody>
          <a:bodyPr/>
          <a:lstStyle/>
          <a:p>
            <a:fld id="{323594FA-E141-4234-AE05-360401972BE7}" type="slidenum">
              <a:rPr lang="en-US" altLang="en-US" smtClean="0"/>
              <a:pPr/>
              <a:t>233</a:t>
            </a:fld>
            <a:endParaRPr lang="en-US" altLang="en-US"/>
          </a:p>
        </p:txBody>
      </p:sp>
      <p:sp>
        <p:nvSpPr>
          <p:cNvPr id="5" name="Rectangle 4">
            <a:extLst>
              <a:ext uri="{FF2B5EF4-FFF2-40B4-BE49-F238E27FC236}">
                <a16:creationId xmlns:a16="http://schemas.microsoft.com/office/drawing/2014/main" id="{CAAE4B76-6AAF-1041-9885-AAD0BFDFEA4C}"/>
              </a:ext>
            </a:extLst>
          </p:cNvPr>
          <p:cNvSpPr/>
          <p:nvPr/>
        </p:nvSpPr>
        <p:spPr>
          <a:xfrm>
            <a:off x="-76200" y="6535579"/>
            <a:ext cx="9153500" cy="246221"/>
          </a:xfrm>
          <a:prstGeom prst="rect">
            <a:avLst/>
          </a:prstGeom>
        </p:spPr>
        <p:txBody>
          <a:bodyPr wrap="square">
            <a:spAutoFit/>
          </a:bodyPr>
          <a:lstStyle/>
          <a:p>
            <a:pPr lvl="0" algn="ctr">
              <a:defRPr/>
            </a:pPr>
            <a:r>
              <a:rPr lang="en-US" sz="1000" dirty="0">
                <a:solidFill>
                  <a:srgbClr val="0000FF"/>
                </a:solidFill>
                <a:ea typeface="ＭＳ Ｐゴシック" panose="020B0600070205080204" pitchFamily="34" charset="-128"/>
                <a:hlinkClick r:id="rId2">
                  <a:extLst>
                    <a:ext uri="{A12FA001-AC4F-418D-AE19-62706E023703}">
                      <ahyp:hlinkClr xmlns:ahyp="http://schemas.microsoft.com/office/drawing/2018/hyperlinkcolor" val="tx"/>
                    </a:ext>
                  </a:extLst>
                </a:hlinkClick>
              </a:rPr>
              <a:t>https://www.youtube.com/watch?v=83tlorht7Mc&amp;list=PL5Q2soXY2Zi8D_5MGV6EnXEJHnV2YFBJl&amp;index=54</a:t>
            </a:r>
            <a:r>
              <a:rPr lang="en-US" sz="1000" dirty="0">
                <a:solidFill>
                  <a:srgbClr val="0000FF"/>
                </a:solidFill>
                <a:ea typeface="ＭＳ Ｐゴシック" panose="020B0600070205080204" pitchFamily="34" charset="-128"/>
              </a:rPr>
              <a:t> </a:t>
            </a:r>
            <a:endParaRPr kumimoji="0" lang="en-US" sz="10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518B1DC4-854D-CC48-8A53-63A089706779}"/>
              </a:ext>
            </a:extLst>
          </p:cNvPr>
          <p:cNvPicPr>
            <a:picLocks noChangeAspect="1"/>
          </p:cNvPicPr>
          <p:nvPr/>
        </p:nvPicPr>
        <p:blipFill>
          <a:blip r:embed="rId3"/>
          <a:stretch>
            <a:fillRect/>
          </a:stretch>
        </p:blipFill>
        <p:spPr>
          <a:xfrm>
            <a:off x="830739" y="908720"/>
            <a:ext cx="7413669" cy="5396058"/>
          </a:xfrm>
          <a:prstGeom prst="rect">
            <a:avLst/>
          </a:prstGeom>
        </p:spPr>
      </p:pic>
    </p:spTree>
    <p:extLst>
      <p:ext uri="{BB962C8B-B14F-4D97-AF65-F5344CB8AC3E}">
        <p14:creationId xmlns:p14="http://schemas.microsoft.com/office/powerpoint/2010/main" val="447405483"/>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More on the UPMEM PIM System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https://www.youtube.com/watch?v=Sscy1Wrr22A&amp;list=PL5Q2soXY2Zi9xidyIgBxUz7xRPS-wisBN&amp;index=26</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BC9E9B4F-8A34-9544-86B1-2FE3041A688A}"/>
              </a:ext>
            </a:extLst>
          </p:cNvPr>
          <p:cNvPicPr>
            <a:picLocks noChangeAspect="1"/>
          </p:cNvPicPr>
          <p:nvPr/>
        </p:nvPicPr>
        <p:blipFill>
          <a:blip r:embed="rId3"/>
          <a:stretch>
            <a:fillRect/>
          </a:stretch>
        </p:blipFill>
        <p:spPr>
          <a:xfrm>
            <a:off x="609600" y="929271"/>
            <a:ext cx="7848600" cy="5511108"/>
          </a:xfrm>
          <a:prstGeom prst="rect">
            <a:avLst/>
          </a:prstGeom>
        </p:spPr>
      </p:pic>
    </p:spTree>
    <p:extLst>
      <p:ext uri="{BB962C8B-B14F-4D97-AF65-F5344CB8AC3E}">
        <p14:creationId xmlns:p14="http://schemas.microsoft.com/office/powerpoint/2010/main" val="216349629"/>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228600" y="152400"/>
            <a:ext cx="8915400" cy="1066800"/>
          </a:xfrm>
        </p:spPr>
        <p:txBody>
          <a:bodyPr/>
          <a:lstStyle/>
          <a:p>
            <a:r>
              <a:rPr lang="en-US" sz="3600" dirty="0">
                <a:solidFill>
                  <a:srgbClr val="006633"/>
                </a:solidFill>
                <a:ea typeface="ＭＳ Ｐゴシック" charset="0"/>
              </a:rPr>
              <a:t>More on Analysis of the UPMEM PIM Engine</a:t>
            </a:r>
            <a:endParaRPr lang="en-US" sz="3600" dirty="0"/>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https://www.youtube.com/watch?v=D8Hjy2iU9l4&amp;list=PL5Q2soXY2Zi_tOTAYm--dYByNPL7JhwR9</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6" name="Picture 5">
            <a:extLst>
              <a:ext uri="{FF2B5EF4-FFF2-40B4-BE49-F238E27FC236}">
                <a16:creationId xmlns:a16="http://schemas.microsoft.com/office/drawing/2014/main" id="{B7D3EBD6-4727-A94F-9498-A2F5AD447FD3}"/>
              </a:ext>
            </a:extLst>
          </p:cNvPr>
          <p:cNvPicPr>
            <a:picLocks noChangeAspect="1"/>
          </p:cNvPicPr>
          <p:nvPr/>
        </p:nvPicPr>
        <p:blipFill>
          <a:blip r:embed="rId3"/>
          <a:stretch>
            <a:fillRect/>
          </a:stretch>
        </p:blipFill>
        <p:spPr>
          <a:xfrm>
            <a:off x="573837" y="936128"/>
            <a:ext cx="7454547" cy="5517207"/>
          </a:xfrm>
          <a:prstGeom prst="rect">
            <a:avLst/>
          </a:prstGeom>
        </p:spPr>
      </p:pic>
    </p:spTree>
    <p:extLst>
      <p:ext uri="{BB962C8B-B14F-4D97-AF65-F5344CB8AC3E}">
        <p14:creationId xmlns:p14="http://schemas.microsoft.com/office/powerpoint/2010/main" val="3870326999"/>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0E75-44AE-3749-84A1-9991C665D4E8}"/>
              </a:ext>
            </a:extLst>
          </p:cNvPr>
          <p:cNvSpPr>
            <a:spLocks noGrp="1"/>
          </p:cNvSpPr>
          <p:nvPr>
            <p:ph type="title"/>
          </p:nvPr>
        </p:nvSpPr>
        <p:spPr/>
        <p:txBody>
          <a:bodyPr/>
          <a:lstStyle/>
          <a:p>
            <a:r>
              <a:rPr lang="en-US" dirty="0"/>
              <a:t>An Interview on Research and Education</a:t>
            </a:r>
          </a:p>
        </p:txBody>
      </p:sp>
      <p:sp>
        <p:nvSpPr>
          <p:cNvPr id="3" name="Content Placeholder 2">
            <a:extLst>
              <a:ext uri="{FF2B5EF4-FFF2-40B4-BE49-F238E27FC236}">
                <a16:creationId xmlns:a16="http://schemas.microsoft.com/office/drawing/2014/main" id="{69BE6586-EEE6-A04A-A548-5966B309FAAB}"/>
              </a:ext>
            </a:extLst>
          </p:cNvPr>
          <p:cNvSpPr>
            <a:spLocks noGrp="1"/>
          </p:cNvSpPr>
          <p:nvPr>
            <p:ph idx="1"/>
          </p:nvPr>
        </p:nvSpPr>
        <p:spPr/>
        <p:txBody>
          <a:bodyPr/>
          <a:lstStyle/>
          <a:p>
            <a:r>
              <a:rPr lang="en-US" dirty="0">
                <a:solidFill>
                  <a:srgbClr val="0432FF"/>
                </a:solidFill>
              </a:rPr>
              <a:t>Computing Research and Education (@ ISCA 2019)</a:t>
            </a:r>
          </a:p>
          <a:p>
            <a:pPr lvl="1"/>
            <a:r>
              <a:rPr lang="en-US" dirty="0">
                <a:hlinkClick r:id="rId2"/>
              </a:rPr>
              <a:t>https://www.youtube.com/watch?v=8ffSEKZhmvo&amp;list=PL5Q2soXY2Zi_4oP9LdL3cc8G6NIjD2Ydz</a:t>
            </a:r>
            <a:endParaRPr lang="en-US" dirty="0"/>
          </a:p>
          <a:p>
            <a:pPr lvl="1"/>
            <a:endParaRPr lang="en-US" dirty="0"/>
          </a:p>
          <a:p>
            <a:pPr lvl="1"/>
            <a:endParaRPr lang="en-US" dirty="0"/>
          </a:p>
          <a:p>
            <a:r>
              <a:rPr lang="en-US" dirty="0">
                <a:solidFill>
                  <a:srgbClr val="0432FF"/>
                </a:solidFill>
              </a:rPr>
              <a:t>Maurice Wilkes Award Speech (10 minutes)</a:t>
            </a:r>
          </a:p>
          <a:p>
            <a:pPr lvl="1"/>
            <a:r>
              <a:rPr lang="en-US" dirty="0">
                <a:hlinkClick r:id="rId3"/>
              </a:rPr>
              <a:t>https://www.youtube.com/watch?v=tcQ3zZ3JpuA&amp;list=PL5Q2soXY2Zi8D_5MGV6EnXEJHnV2YFBJl&amp;index=15</a:t>
            </a:r>
            <a:endParaRPr lang="en-US" dirty="0"/>
          </a:p>
        </p:txBody>
      </p:sp>
      <p:sp>
        <p:nvSpPr>
          <p:cNvPr id="4" name="Slide Number Placeholder 3">
            <a:extLst>
              <a:ext uri="{FF2B5EF4-FFF2-40B4-BE49-F238E27FC236}">
                <a16:creationId xmlns:a16="http://schemas.microsoft.com/office/drawing/2014/main" id="{8EF1CA24-C7A2-D849-8A4D-9CCFFD7B50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478080854"/>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45B70-88E5-4A45-8F0F-98E8802735F5}"/>
              </a:ext>
            </a:extLst>
          </p:cNvPr>
          <p:cNvSpPr>
            <a:spLocks noGrp="1"/>
          </p:cNvSpPr>
          <p:nvPr>
            <p:ph type="title"/>
          </p:nvPr>
        </p:nvSpPr>
        <p:spPr/>
        <p:txBody>
          <a:bodyPr/>
          <a:lstStyle/>
          <a:p>
            <a:r>
              <a:rPr lang="en-US" dirty="0"/>
              <a:t>More Thoughts and Suggestions</a:t>
            </a:r>
          </a:p>
        </p:txBody>
      </p:sp>
      <p:sp>
        <p:nvSpPr>
          <p:cNvPr id="3" name="Content Placeholder 2">
            <a:extLst>
              <a:ext uri="{FF2B5EF4-FFF2-40B4-BE49-F238E27FC236}">
                <a16:creationId xmlns:a16="http://schemas.microsoft.com/office/drawing/2014/main" id="{163D66C4-277F-5645-8E15-23E56F3B54BA}"/>
              </a:ext>
            </a:extLst>
          </p:cNvPr>
          <p:cNvSpPr>
            <a:spLocks noGrp="1"/>
          </p:cNvSpPr>
          <p:nvPr>
            <p:ph idx="1"/>
          </p:nvPr>
        </p:nvSpPr>
        <p:spPr>
          <a:xfrm>
            <a:off x="228600" y="1052736"/>
            <a:ext cx="8915400" cy="5195664"/>
          </a:xfrm>
        </p:spPr>
        <p:txBody>
          <a:bodyPr/>
          <a:lstStyle/>
          <a:p>
            <a:r>
              <a:rPr lang="en-US" sz="1800" dirty="0"/>
              <a:t>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"Some Reflections (on DRAM)"</a:t>
            </a:r>
            <a:br>
              <a:rPr lang="en-US" sz="1800" dirty="0">
                <a:solidFill>
                  <a:srgbClr val="0432FF"/>
                </a:solidFill>
              </a:rPr>
            </a:br>
            <a:r>
              <a:rPr lang="en-US" sz="1800" i="1" dirty="0"/>
              <a:t>Award Speech for </a:t>
            </a:r>
            <a:r>
              <a:rPr lang="en-US" sz="1800" i="1" dirty="0">
                <a:hlinkClick r:id="rId3"/>
              </a:rPr>
              <a:t>ACM SIGARCH Maurice Wilkes Award</a:t>
            </a:r>
            <a:r>
              <a:rPr lang="en-US" sz="1800" i="1" dirty="0"/>
              <a:t>, at the </a:t>
            </a:r>
            <a:r>
              <a:rPr lang="en-US" sz="1800" b="1" i="1" dirty="0"/>
              <a:t>ISCA</a:t>
            </a:r>
            <a:r>
              <a:rPr lang="en-US" sz="1800" i="1" dirty="0"/>
              <a:t> Awards Ceremony</a:t>
            </a:r>
            <a:r>
              <a:rPr lang="en-US" sz="1800" dirty="0"/>
              <a:t>, Phoenix, AZ, USA, 25 June 2019.</a:t>
            </a:r>
            <a:br>
              <a:rPr lang="en-US" sz="1800" dirty="0"/>
            </a:br>
            <a:r>
              <a:rPr lang="en-US" sz="1800" dirty="0"/>
              <a:t>[</a:t>
            </a:r>
            <a:r>
              <a:rPr lang="en-US" sz="1800" dirty="0">
                <a:hlinkClick r:id="rId2"/>
              </a:rPr>
              <a:t>Slides (pptx)</a:t>
            </a:r>
            <a:r>
              <a:rPr lang="en-US" sz="1800" dirty="0"/>
              <a:t> </a:t>
            </a:r>
            <a:r>
              <a:rPr lang="en-US" sz="1800" dirty="0">
                <a:hlinkClick r:id="rId4"/>
              </a:rPr>
              <a:t>(pdf)</a:t>
            </a:r>
            <a:r>
              <a:rPr lang="en-US" sz="1800" dirty="0"/>
              <a:t>]</a:t>
            </a:r>
            <a:br>
              <a:rPr lang="en-US" sz="1800" dirty="0"/>
            </a:br>
            <a:r>
              <a:rPr lang="en-US" sz="1800" dirty="0"/>
              <a:t>[</a:t>
            </a:r>
            <a:r>
              <a:rPr lang="en-US" sz="1800" dirty="0">
                <a:hlinkClick r:id="rId5"/>
              </a:rPr>
              <a:t>Video of Award Acceptance Speech (Youtube; 10 minutes)</a:t>
            </a:r>
            <a:r>
              <a:rPr lang="en-US" sz="1800" dirty="0"/>
              <a:t> </a:t>
            </a:r>
            <a:r>
              <a:rPr lang="en-US" sz="1800" dirty="0">
                <a:hlinkClick r:id="rId6"/>
              </a:rPr>
              <a:t>(Youku; 13 minutes)</a:t>
            </a:r>
            <a:r>
              <a:rPr lang="en-US" sz="1800" dirty="0"/>
              <a:t>]</a:t>
            </a:r>
            <a:br>
              <a:rPr lang="en-US" sz="1800" dirty="0"/>
            </a:br>
            <a:r>
              <a:rPr lang="en-US" sz="1800" dirty="0"/>
              <a:t>[</a:t>
            </a:r>
            <a:r>
              <a:rPr lang="en-US" sz="1800" dirty="0">
                <a:hlinkClick r:id="rId7"/>
              </a:rPr>
              <a:t>Video of Interview after Award Acceptance (Youtube; 1 hour 6 minutes)</a:t>
            </a:r>
            <a:r>
              <a:rPr lang="en-US" sz="1800" dirty="0"/>
              <a:t> </a:t>
            </a:r>
            <a:r>
              <a:rPr lang="en-US" sz="1800" dirty="0">
                <a:hlinkClick r:id="rId8"/>
              </a:rPr>
              <a:t>(Youku; 1 hour 6 minutes)</a:t>
            </a:r>
            <a:r>
              <a:rPr lang="en-US" sz="1800" dirty="0"/>
              <a:t>]</a:t>
            </a:r>
            <a:br>
              <a:rPr lang="en-US" sz="1800" dirty="0"/>
            </a:br>
            <a:r>
              <a:rPr lang="en-US" sz="1800" dirty="0"/>
              <a:t>[</a:t>
            </a:r>
            <a:r>
              <a:rPr lang="en-US" sz="1800" dirty="0">
                <a:hlinkClick r:id="rId9"/>
              </a:rPr>
              <a:t>News Article on "ACM SIGARCH Maurice Wilkes Award goes to Prof. Onur Mutlu"</a:t>
            </a:r>
            <a:r>
              <a:rPr lang="en-US" sz="1800" dirty="0"/>
              <a:t>]</a:t>
            </a:r>
          </a:p>
          <a:p>
            <a:pPr marL="0" indent="0">
              <a:buNone/>
            </a:pPr>
            <a:br>
              <a:rPr lang="en-US" sz="2000" dirty="0"/>
            </a:br>
            <a:endParaRPr lang="en-US" sz="1900" dirty="0"/>
          </a:p>
          <a:p>
            <a:r>
              <a:rPr lang="en-US" sz="1900" dirty="0"/>
              <a:t>Onur Mutlu,</a:t>
            </a:r>
            <a:br>
              <a:rPr lang="en-US" sz="1900" dirty="0"/>
            </a:br>
            <a:r>
              <a:rPr lang="en-US" sz="1900" b="1" dirty="0">
                <a:solidFill>
                  <a:srgbClr val="0432FF"/>
                </a:solidFill>
                <a:hlinkClick r:id="rId10">
                  <a:extLst>
                    <a:ext uri="{A12FA001-AC4F-418D-AE19-62706E023703}">
                      <ahyp:hlinkClr xmlns:ahyp="http://schemas.microsoft.com/office/drawing/2018/hyperlinkcolor" val="tx"/>
                    </a:ext>
                  </a:extLst>
                </a:hlinkClick>
              </a:rPr>
              <a:t>"How to Build an Impactful Research Group"</a:t>
            </a:r>
            <a:br>
              <a:rPr lang="en-US" sz="1900" dirty="0"/>
            </a:br>
            <a:r>
              <a:rPr lang="en-US" sz="1900" i="1" dirty="0">
                <a:hlinkClick r:id="rId11"/>
              </a:rPr>
              <a:t>57th Design Automation Conference Early Career Workshop (</a:t>
            </a:r>
            <a:r>
              <a:rPr lang="en-US" sz="1900" b="1" i="1" dirty="0">
                <a:hlinkClick r:id="rId11"/>
              </a:rPr>
              <a:t>DAC</a:t>
            </a:r>
            <a:r>
              <a:rPr lang="en-US" sz="1900" i="1" dirty="0">
                <a:hlinkClick r:id="rId11"/>
              </a:rPr>
              <a:t>)</a:t>
            </a:r>
            <a:r>
              <a:rPr lang="en-US" sz="1900" dirty="0"/>
              <a:t>, Virtual, 19 July 2020.</a:t>
            </a:r>
            <a:br>
              <a:rPr lang="en-US" sz="1900" dirty="0"/>
            </a:br>
            <a:r>
              <a:rPr lang="en-US" sz="1900" dirty="0"/>
              <a:t>[</a:t>
            </a:r>
            <a:r>
              <a:rPr lang="en-US" sz="1900" dirty="0">
                <a:hlinkClick r:id="rId10"/>
              </a:rPr>
              <a:t>Slides (pptx)</a:t>
            </a:r>
            <a:r>
              <a:rPr lang="en-US" sz="1900" dirty="0"/>
              <a:t> </a:t>
            </a:r>
            <a:r>
              <a:rPr lang="en-US" sz="1900" dirty="0">
                <a:hlinkClick r:id="rId12"/>
              </a:rPr>
              <a:t>(pdf)</a:t>
            </a:r>
            <a:r>
              <a:rPr lang="en-US" sz="1900" dirty="0"/>
              <a:t>]</a:t>
            </a:r>
            <a:br>
              <a:rPr lang="en-US" sz="2000" dirty="0"/>
            </a:br>
            <a:endParaRPr lang="en-US" sz="1900" dirty="0"/>
          </a:p>
          <a:p>
            <a:pPr marL="0" indent="0">
              <a:buNone/>
            </a:pPr>
            <a:br>
              <a:rPr lang="en-US" dirty="0"/>
            </a:br>
            <a:endParaRPr lang="en-US" dirty="0"/>
          </a:p>
        </p:txBody>
      </p:sp>
    </p:spTree>
    <p:extLst>
      <p:ext uri="{BB962C8B-B14F-4D97-AF65-F5344CB8AC3E}">
        <p14:creationId xmlns:p14="http://schemas.microsoft.com/office/powerpoint/2010/main" val="3036253482"/>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Papers, Talks, Videos, Artifacts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solidFill>
                  <a:srgbClr val="0432FF"/>
                </a:solidFill>
                <a:hlinkClick r:id="rId2">
                  <a:extLst>
                    <a:ext uri="{A12FA001-AC4F-418D-AE19-62706E023703}">
                      <ahyp:hlinkClr xmlns:ahyp="http://schemas.microsoft.com/office/drawing/2018/hyperlinkcolor" val="tx"/>
                    </a:ext>
                  </a:extLst>
                </a:hlinkClick>
              </a:rPr>
              <a:t>https://people.inf.ethz.ch/omutlu/projects.htm</a:t>
            </a:r>
            <a:r>
              <a:rPr lang="en-US" b="1" dirty="0">
                <a:solidFill>
                  <a:srgbClr val="0432FF"/>
                </a:solidFill>
              </a:rPr>
              <a:t> </a:t>
            </a:r>
          </a:p>
          <a:p>
            <a:pPr marL="344487" lvl="1" indent="0">
              <a:buNone/>
            </a:pPr>
            <a:r>
              <a:rPr lang="en-US" dirty="0">
                <a:solidFill>
                  <a:srgbClr val="0432FF"/>
                </a:solidFill>
              </a:rPr>
              <a:t> </a:t>
            </a:r>
            <a:r>
              <a:rPr lang="en-US" dirty="0">
                <a:solidFill>
                  <a:srgbClr val="0432FF"/>
                </a:solidFill>
                <a:hlinkClick r:id="rId3">
                  <a:extLst>
                    <a:ext uri="{A12FA001-AC4F-418D-AE19-62706E023703}">
                      <ahyp:hlinkClr xmlns:ahyp="http://schemas.microsoft.com/office/drawing/2018/hyperlinkcolor" val="tx"/>
                    </a:ext>
                  </a:extLst>
                </a:hlinkClick>
              </a:rPr>
              <a:t>http://scholar.google.com/citations?user=7XyGUGkAAAAJ&amp;hl=en</a:t>
            </a:r>
            <a:endParaRPr lang="en-US" dirty="0">
              <a:solidFill>
                <a:srgbClr val="0432FF"/>
              </a:solidFill>
            </a:endParaRPr>
          </a:p>
          <a:p>
            <a:pPr marL="344487" lvl="1" indent="0">
              <a:buNone/>
            </a:pPr>
            <a:endParaRPr lang="en-US" dirty="0">
              <a:solidFill>
                <a:srgbClr val="0432FF"/>
              </a:solidFill>
            </a:endParaRPr>
          </a:p>
          <a:p>
            <a:pPr marL="344487" lvl="1" indent="0">
              <a:buNone/>
            </a:pPr>
            <a:r>
              <a:rPr lang="en-US" b="1" dirty="0">
                <a:solidFill>
                  <a:srgbClr val="0432FF"/>
                </a:solidFill>
                <a:hlinkClick r:id="rId4">
                  <a:extLst>
                    <a:ext uri="{A12FA001-AC4F-418D-AE19-62706E023703}">
                      <ahyp:hlinkClr xmlns:ahyp="http://schemas.microsoft.com/office/drawing/2018/hyperlinkcolor" val="tx"/>
                    </a:ext>
                  </a:extLst>
                </a:hlinkClick>
              </a:rPr>
              <a:t>https://www.youtube.com/onurmutlulectures</a:t>
            </a:r>
            <a:r>
              <a:rPr lang="en-US" b="1" dirty="0">
                <a:solidFill>
                  <a:srgbClr val="0432FF"/>
                </a:solidFill>
              </a:rPr>
              <a:t> </a:t>
            </a:r>
          </a:p>
          <a:p>
            <a:pPr marL="344487" lvl="1" indent="0">
              <a:buNone/>
            </a:pPr>
            <a:endParaRPr lang="en-US" b="1" dirty="0">
              <a:solidFill>
                <a:srgbClr val="0432FF"/>
              </a:solidFill>
            </a:endParaRPr>
          </a:p>
          <a:p>
            <a:pPr marL="344487" lvl="1" indent="0">
              <a:buNone/>
            </a:pPr>
            <a:r>
              <a:rPr lang="en-US" b="1" u="sng" dirty="0">
                <a:solidFill>
                  <a:srgbClr val="0432FF"/>
                </a:solidFill>
              </a:rPr>
              <a:t>https://</a:t>
            </a:r>
            <a:r>
              <a:rPr lang="en-US" b="1" u="sng" dirty="0" err="1">
                <a:solidFill>
                  <a:srgbClr val="0432FF"/>
                </a:solidFill>
              </a:rPr>
              <a:t>github.com</a:t>
            </a:r>
            <a:r>
              <a:rPr lang="en-US" b="1" u="sng" dirty="0">
                <a:solidFill>
                  <a:srgbClr val="0432FF"/>
                </a:solidFill>
              </a:rPr>
              <a:t>/CMU-SAFARI/ </a:t>
            </a:r>
          </a:p>
          <a:p>
            <a:pPr marL="344487" lvl="1" indent="0">
              <a:buNone/>
            </a:pPr>
            <a:endParaRPr lang="en-US" b="1" dirty="0">
              <a:solidFill>
                <a:srgbClr val="0432FF"/>
              </a:solidFill>
            </a:endParaRP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134585569"/>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pPr algn="ctr"/>
            <a:r>
              <a:rPr lang="en-US" b="1" dirty="0"/>
              <a:t>Data-Centric Architectures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57888229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endParaRPr lang="en-US" dirty="0">
              <a:solidFill>
                <a:srgbClr val="0432FF"/>
              </a:solidFill>
            </a:endParaRP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24</a:t>
            </a:fld>
            <a:endParaRPr lang="en-US" altLang="en-US">
              <a:solidFill>
                <a:srgbClr val="000000"/>
              </a:solidFill>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826072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9129609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Exploiting Data to Design 		   	      Intelligent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11913446"/>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System Architecture Design Today</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735888" cy="4876800"/>
          </a:xfrm>
        </p:spPr>
        <p:txBody>
          <a:bodyPr/>
          <a:lstStyle/>
          <a:p>
            <a:r>
              <a:rPr lang="en-US" dirty="0"/>
              <a:t>Human-driven</a:t>
            </a:r>
          </a:p>
          <a:p>
            <a:pPr lvl="1"/>
            <a:r>
              <a:rPr lang="en-US" dirty="0"/>
              <a:t>Humans design the policies (how to do things)</a:t>
            </a:r>
          </a:p>
          <a:p>
            <a:endParaRPr lang="en-US" dirty="0"/>
          </a:p>
          <a:p>
            <a:r>
              <a:rPr lang="en-US" dirty="0"/>
              <a:t>Many (too) simple, short-sighted policies all over the system</a:t>
            </a:r>
          </a:p>
          <a:p>
            <a:endParaRPr lang="en-US" dirty="0"/>
          </a:p>
          <a:p>
            <a:r>
              <a:rPr lang="en-US" dirty="0"/>
              <a:t>No automatic data-driven policy learning</a:t>
            </a:r>
          </a:p>
          <a:p>
            <a:endParaRPr lang="en-US" dirty="0"/>
          </a:p>
          <a:p>
            <a:r>
              <a:rPr lang="en-US" dirty="0"/>
              <a:t>(Almost) no learning: cannot take lessons from past actions</a:t>
            </a:r>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300108" y="5118283"/>
            <a:ext cx="8465779"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Can we design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fundamentally intelligent architectures?</a:t>
            </a:r>
          </a:p>
        </p:txBody>
      </p:sp>
    </p:spTree>
    <p:extLst>
      <p:ext uri="{BB962C8B-B14F-4D97-AF65-F5344CB8AC3E}">
        <p14:creationId xmlns:p14="http://schemas.microsoft.com/office/powerpoint/2010/main" val="23255260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2630076" y="5436513"/>
            <a:ext cx="3805850"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How do we start?</a:t>
            </a:r>
          </a:p>
        </p:txBody>
      </p:sp>
    </p:spTree>
    <p:extLst>
      <p:ext uri="{BB962C8B-B14F-4D97-AF65-F5344CB8AC3E}">
        <p14:creationId xmlns:p14="http://schemas.microsoft.com/office/powerpoint/2010/main" val="24010431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Self-Optimizing </a:t>
            </a:r>
            <a:br>
              <a:rPr lang="en-US" sz="5000" dirty="0">
                <a:latin typeface="Garamond" charset="0"/>
              </a:rPr>
            </a:br>
            <a:r>
              <a:rPr lang="en-US" sz="5000" dirty="0">
                <a:latin typeface="Garamond" charset="0"/>
              </a:rPr>
              <a:t>Memory Controllers</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847653709"/>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Controller</a:t>
            </a:r>
          </a:p>
        </p:txBody>
      </p:sp>
      <p:sp>
        <p:nvSpPr>
          <p:cNvPr id="3" name="Content Placeholder 2"/>
          <p:cNvSpPr>
            <a:spLocks noGrp="1"/>
          </p:cNvSpPr>
          <p:nvPr>
            <p:ph idx="1"/>
          </p:nvPr>
        </p:nvSpPr>
        <p:spPr>
          <a:xfrm>
            <a:off x="228600" y="1371600"/>
            <a:ext cx="8915400" cy="48768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lgn="ctr">
              <a:buNone/>
            </a:pPr>
            <a:r>
              <a:rPr lang="en-US" dirty="0">
                <a:solidFill>
                  <a:srgbClr val="0432FF"/>
                </a:solidFill>
              </a:rPr>
              <a:t>How to schedule requests to maximize system performance?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15" name="Rounded Rectangle 14"/>
          <p:cNvSpPr/>
          <p:nvPr/>
        </p:nvSpPr>
        <p:spPr>
          <a:xfrm>
            <a:off x="2443336" y="2773289"/>
            <a:ext cx="1447800" cy="838200"/>
          </a:xfrm>
          <a:prstGeom prst="roundRect">
            <a:avLst/>
          </a:prstGeom>
          <a:noFill/>
          <a:ln w="31750" cap="flat" cmpd="sng" algn="ctr">
            <a:solidFill>
              <a:sysClr val="windowText" lastClr="000000"/>
            </a:solidFill>
            <a:prstDash val="sysDot"/>
          </a:ln>
          <a:effectLst/>
        </p:spPr>
        <p:txBody>
          <a:bodyPr lIns="91402" tIns="45702" rIns="91402" bIns="45702"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16" name="Rectangle 15"/>
          <p:cNvSpPr/>
          <p:nvPr/>
        </p:nvSpPr>
        <p:spPr>
          <a:xfrm>
            <a:off x="2519536" y="2887589"/>
            <a:ext cx="1295400" cy="609600"/>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45702" rIns="0" bIns="45702" rtlCol="0" anchor="ctr"/>
          <a:lstStyle/>
          <a:p>
            <a:pPr marL="0" marR="0" lvl="0" indent="0" algn="ctr" defTabSz="914024" rtl="0" eaLnBrk="1" fontAlgn="auto" latinLnBrk="0" hangingPunct="1">
              <a:lnSpc>
                <a:spcPct val="9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Memory Controller</a:t>
            </a:r>
          </a:p>
        </p:txBody>
      </p:sp>
      <p:sp>
        <p:nvSpPr>
          <p:cNvPr id="17" name="Rectangle 16"/>
          <p:cNvSpPr/>
          <p:nvPr/>
        </p:nvSpPr>
        <p:spPr>
          <a:xfrm>
            <a:off x="9955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8" name="Rectangle 17"/>
          <p:cNvSpPr/>
          <p:nvPr/>
        </p:nvSpPr>
        <p:spPr>
          <a:xfrm>
            <a:off x="16813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9" name="Rectangle 18"/>
          <p:cNvSpPr/>
          <p:nvPr/>
        </p:nvSpPr>
        <p:spPr>
          <a:xfrm>
            <a:off x="9955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20" name="Rectangle 19"/>
          <p:cNvSpPr/>
          <p:nvPr/>
        </p:nvSpPr>
        <p:spPr>
          <a:xfrm>
            <a:off x="16813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grpSp>
        <p:nvGrpSpPr>
          <p:cNvPr id="21" name="Group 20"/>
          <p:cNvGrpSpPr/>
          <p:nvPr/>
        </p:nvGrpSpPr>
        <p:grpSpPr>
          <a:xfrm>
            <a:off x="3993232" y="2924944"/>
            <a:ext cx="1676400" cy="457200"/>
            <a:chOff x="5105400" y="1866900"/>
            <a:chExt cx="1676400" cy="457200"/>
          </a:xfrm>
        </p:grpSpPr>
        <p:sp>
          <p:nvSpPr>
            <p:cNvPr id="22" name="Left-Right Arrow 21"/>
            <p:cNvSpPr/>
            <p:nvPr/>
          </p:nvSpPr>
          <p:spPr>
            <a:xfrm>
              <a:off x="5105400" y="1978270"/>
              <a:ext cx="457200" cy="234460"/>
            </a:xfrm>
            <a:prstGeom prst="leftRightArrow">
              <a:avLst/>
            </a:prstGeom>
            <a:solidFill>
              <a:sysClr val="window" lastClr="FFFFFF">
                <a:lumMod val="50000"/>
              </a:sysClr>
            </a:solidFill>
            <a:ln w="25400" cap="flat" cmpd="sng" algn="ctr">
              <a:solidFill>
                <a:sysClr val="window" lastClr="FFFFFF">
                  <a:lumMod val="50000"/>
                </a:sysClr>
              </a:solidFill>
              <a:prstDash val="solid"/>
            </a:ln>
            <a:effectLst/>
          </p:spPr>
          <p:txBody>
            <a:bodyPr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23" name="Rectangle 22"/>
            <p:cNvSpPr/>
            <p:nvPr/>
          </p:nvSpPr>
          <p:spPr>
            <a:xfrm>
              <a:off x="5715000" y="1866900"/>
              <a:ext cx="1066800" cy="4572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uLnTx/>
                  <a:uFillTx/>
                  <a:latin typeface="Calibri"/>
                  <a:ea typeface=""/>
                  <a:cs typeface="+mn-cs"/>
                </a:rPr>
                <a:t>Memory</a:t>
              </a:r>
            </a:p>
          </p:txBody>
        </p:sp>
      </p:grpSp>
      <p:cxnSp>
        <p:nvCxnSpPr>
          <p:cNvPr id="24" name="Curved Connector 23"/>
          <p:cNvCxnSpPr>
            <a:stCxn id="16" idx="0"/>
          </p:cNvCxnSpPr>
          <p:nvPr/>
        </p:nvCxnSpPr>
        <p:spPr>
          <a:xfrm rot="5400000" flipH="1" flipV="1">
            <a:off x="3244561" y="2317205"/>
            <a:ext cx="493067" cy="647700"/>
          </a:xfrm>
          <a:prstGeom prst="curvedConnector2">
            <a:avLst/>
          </a:prstGeom>
          <a:noFill/>
          <a:ln w="19050" cap="flat" cmpd="sng" algn="ctr">
            <a:solidFill>
              <a:srgbClr val="FF0000"/>
            </a:solidFill>
            <a:prstDash val="solid"/>
            <a:tailEnd type="arrow" w="lg" len="lg"/>
          </a:ln>
          <a:effectLst/>
        </p:spPr>
      </p:cxnSp>
      <p:sp>
        <p:nvSpPr>
          <p:cNvPr id="26" name="TextBox 25"/>
          <p:cNvSpPr txBox="1"/>
          <p:nvPr/>
        </p:nvSpPr>
        <p:spPr>
          <a:xfrm>
            <a:off x="3869432" y="1988840"/>
            <a:ext cx="4086944" cy="830997"/>
          </a:xfrm>
          <a:prstGeom prst="rect">
            <a:avLst/>
          </a:prstGeom>
          <a:noFill/>
        </p:spPr>
        <p:txBody>
          <a:bodyPr wrap="square" lIns="91402" tIns="45702" rIns="91402" bIns="45702" rtlCol="0">
            <a:spAutoFit/>
          </a:bodyPr>
          <a:lstStyle/>
          <a:p>
            <a:pPr marL="0" marR="0" lvl="0" indent="0" algn="l" defTabSz="914024"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FF0000"/>
                </a:solidFill>
                <a:effectLst/>
                <a:uLnTx/>
                <a:uFillTx/>
                <a:latin typeface="Tahoma"/>
                <a:ea typeface=""/>
                <a:cs typeface="+mn-cs"/>
              </a:rPr>
              <a:t>Resolves memory contention by scheduling requests</a:t>
            </a:r>
          </a:p>
        </p:txBody>
      </p:sp>
    </p:spTree>
    <p:extLst>
      <p:ext uri="{BB962C8B-B14F-4D97-AF65-F5344CB8AC3E}">
        <p14:creationId xmlns:p14="http://schemas.microsoft.com/office/powerpoint/2010/main" val="29027402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6" grpId="0"/>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p:cNvSpPr>
            <a:spLocks noGrp="1"/>
          </p:cNvSpPr>
          <p:nvPr>
            <p:ph type="title"/>
          </p:nvPr>
        </p:nvSpPr>
        <p:spPr/>
        <p:txBody>
          <a:bodyPr/>
          <a:lstStyle/>
          <a:p>
            <a:r>
              <a:rPr lang="en-US" sz="3400" dirty="0">
                <a:latin typeface="Garamond" charset="0"/>
              </a:rPr>
              <a:t>Why are Memory Controllers Difficult to Design?</a:t>
            </a:r>
          </a:p>
        </p:txBody>
      </p:sp>
      <p:sp>
        <p:nvSpPr>
          <p:cNvPr id="148482" name="Content Placeholder 2"/>
          <p:cNvSpPr>
            <a:spLocks noGrp="1"/>
          </p:cNvSpPr>
          <p:nvPr>
            <p:ph idx="1"/>
          </p:nvPr>
        </p:nvSpPr>
        <p:spPr>
          <a:xfrm>
            <a:off x="228600" y="996950"/>
            <a:ext cx="8915400" cy="5194300"/>
          </a:xfrm>
        </p:spPr>
        <p:txBody>
          <a:bodyPr/>
          <a:lstStyle/>
          <a:p>
            <a:r>
              <a:rPr lang="en-US" dirty="0">
                <a:latin typeface="Tahoma" charset="0"/>
              </a:rPr>
              <a:t>Need to obey </a:t>
            </a:r>
            <a:r>
              <a:rPr lang="en-US" dirty="0">
                <a:solidFill>
                  <a:srgbClr val="0000FF"/>
                </a:solidFill>
                <a:latin typeface="Tahoma" charset="0"/>
              </a:rPr>
              <a:t>DRAM timing constraints </a:t>
            </a:r>
            <a:r>
              <a:rPr lang="en-US" dirty="0">
                <a:latin typeface="Tahoma" charset="0"/>
              </a:rPr>
              <a:t>for correctness</a:t>
            </a:r>
          </a:p>
          <a:p>
            <a:pPr lvl="1"/>
            <a:r>
              <a:rPr lang="en-US" sz="1800" dirty="0">
                <a:latin typeface="Tahoma" charset="0"/>
                <a:ea typeface="ＭＳ Ｐゴシック" charset="0"/>
              </a:rPr>
              <a:t>There are many (50+) timing constraints in DRAM</a:t>
            </a:r>
          </a:p>
          <a:p>
            <a:pPr lvl="1"/>
            <a:r>
              <a:rPr lang="en-US" sz="1800" dirty="0" err="1">
                <a:latin typeface="Tahoma" charset="0"/>
                <a:ea typeface="ＭＳ Ｐゴシック" charset="0"/>
              </a:rPr>
              <a:t>tWTR</a:t>
            </a:r>
            <a:r>
              <a:rPr lang="en-US" sz="1800" dirty="0">
                <a:latin typeface="Tahoma" charset="0"/>
                <a:ea typeface="ＭＳ Ｐゴシック" charset="0"/>
              </a:rPr>
              <a:t>: Minimum number of cycles to wait before issuing a read command after a write command is issued</a:t>
            </a:r>
          </a:p>
          <a:p>
            <a:pPr lvl="1"/>
            <a:r>
              <a:rPr lang="en-US" sz="1800" dirty="0" err="1">
                <a:latin typeface="Tahoma" charset="0"/>
                <a:ea typeface="ＭＳ Ｐゴシック" charset="0"/>
              </a:rPr>
              <a:t>tRC</a:t>
            </a:r>
            <a:r>
              <a:rPr lang="en-US" sz="1800" dirty="0">
                <a:latin typeface="Tahoma" charset="0"/>
                <a:ea typeface="ＭＳ Ｐゴシック" charset="0"/>
              </a:rPr>
              <a:t>: Minimum number of cycles between the issuing of two consecutive activate commands to the same bank</a:t>
            </a:r>
          </a:p>
          <a:p>
            <a:pPr lvl="1"/>
            <a:r>
              <a:rPr lang="en-US" sz="1800" dirty="0">
                <a:latin typeface="Tahoma" charset="0"/>
                <a:ea typeface="ＭＳ Ｐゴシック" charset="0"/>
              </a:rPr>
              <a:t>…</a:t>
            </a:r>
          </a:p>
          <a:p>
            <a:r>
              <a:rPr lang="en-US" dirty="0">
                <a:latin typeface="Tahoma" charset="0"/>
              </a:rPr>
              <a:t>Need to </a:t>
            </a:r>
            <a:r>
              <a:rPr lang="en-US" dirty="0">
                <a:solidFill>
                  <a:srgbClr val="0000FF"/>
                </a:solidFill>
                <a:latin typeface="Tahoma" charset="0"/>
              </a:rPr>
              <a:t>keep track of many resources </a:t>
            </a:r>
            <a:r>
              <a:rPr lang="en-US" dirty="0">
                <a:latin typeface="Tahoma" charset="0"/>
              </a:rPr>
              <a:t>to prevent conflicts</a:t>
            </a:r>
          </a:p>
          <a:p>
            <a:pPr lvl="1"/>
            <a:r>
              <a:rPr lang="en-US" sz="1800" dirty="0">
                <a:latin typeface="Tahoma" charset="0"/>
                <a:ea typeface="ＭＳ Ｐゴシック" charset="0"/>
              </a:rPr>
              <a:t>Channels, banks, ranks, data bus, address bus, row buffers, …</a:t>
            </a:r>
          </a:p>
          <a:p>
            <a:r>
              <a:rPr lang="en-US" dirty="0">
                <a:latin typeface="Tahoma" charset="0"/>
              </a:rPr>
              <a:t>Need to handle </a:t>
            </a:r>
            <a:r>
              <a:rPr lang="en-US" dirty="0">
                <a:solidFill>
                  <a:srgbClr val="0000FF"/>
                </a:solidFill>
                <a:latin typeface="Tahoma" charset="0"/>
              </a:rPr>
              <a:t>DRAM refresh</a:t>
            </a:r>
          </a:p>
          <a:p>
            <a:r>
              <a:rPr lang="en-US" dirty="0">
                <a:latin typeface="Tahoma" charset="0"/>
              </a:rPr>
              <a:t>Need to </a:t>
            </a:r>
            <a:r>
              <a:rPr lang="en-US" dirty="0">
                <a:solidFill>
                  <a:srgbClr val="0000FF"/>
                </a:solidFill>
                <a:latin typeface="Tahoma" charset="0"/>
              </a:rPr>
              <a:t>manage power </a:t>
            </a:r>
            <a:r>
              <a:rPr lang="en-US" dirty="0">
                <a:latin typeface="Tahoma" charset="0"/>
              </a:rPr>
              <a:t>consumption</a:t>
            </a:r>
          </a:p>
          <a:p>
            <a:r>
              <a:rPr lang="en-US" dirty="0">
                <a:latin typeface="Tahoma" charset="0"/>
              </a:rPr>
              <a:t>Need to </a:t>
            </a:r>
            <a:r>
              <a:rPr lang="en-US" dirty="0">
                <a:solidFill>
                  <a:srgbClr val="0000FF"/>
                </a:solidFill>
                <a:latin typeface="Tahoma" charset="0"/>
              </a:rPr>
              <a:t>optimize performance &amp; QoS </a:t>
            </a:r>
            <a:r>
              <a:rPr lang="en-US" sz="1800" dirty="0">
                <a:latin typeface="Tahoma" charset="0"/>
              </a:rPr>
              <a:t>(in the presence of constraints)</a:t>
            </a:r>
          </a:p>
          <a:p>
            <a:pPr lvl="1"/>
            <a:r>
              <a:rPr lang="en-US" sz="1800" dirty="0">
                <a:latin typeface="Tahoma" charset="0"/>
                <a:ea typeface="ＭＳ Ｐゴシック" charset="0"/>
              </a:rPr>
              <a:t>Reordering is not simple</a:t>
            </a:r>
          </a:p>
          <a:p>
            <a:pPr lvl="1"/>
            <a:r>
              <a:rPr lang="en-US" sz="1800" dirty="0">
                <a:latin typeface="Tahoma" charset="0"/>
                <a:ea typeface="ＭＳ Ｐゴシック" charset="0"/>
              </a:rPr>
              <a:t>Fairness and QoS needs complicates the scheduling problem</a:t>
            </a:r>
          </a:p>
          <a:p>
            <a:r>
              <a:rPr lang="en-US" sz="2000" dirty="0">
                <a:latin typeface="Tahoma" charset="0"/>
              </a:rPr>
              <a:t>… </a:t>
            </a:r>
            <a:endParaRPr lang="en-US" sz="2000" dirty="0">
              <a:latin typeface="Tahoma" charset="0"/>
              <a:ea typeface="ＭＳ Ｐゴシック" charset="0"/>
            </a:endParaRPr>
          </a:p>
          <a:p>
            <a:pPr lvl="2"/>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latin typeface="Tahoma" charset="0"/>
            </a:endParaRPr>
          </a:p>
        </p:txBody>
      </p:sp>
      <p:sp>
        <p:nvSpPr>
          <p:cNvPr id="13107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45C9F7-48A2-2845-A994-B7F52349117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974421229"/>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solidFill>
                  <a:srgbClr val="006633"/>
                </a:solidFill>
                <a:latin typeface="Garamond" charset="0"/>
              </a:rPr>
              <a:t>Many Memory Timing Constraints</a:t>
            </a:r>
            <a:endParaRPr lang="en-US" dirty="0">
              <a:latin typeface="Garamond" charset="0"/>
            </a:endParaRPr>
          </a:p>
        </p:txBody>
      </p:sp>
      <p:sp>
        <p:nvSpPr>
          <p:cNvPr id="100354" name="Content Placeholder 2"/>
          <p:cNvSpPr>
            <a:spLocks noGrp="1"/>
          </p:cNvSpPr>
          <p:nvPr>
            <p:ph idx="1"/>
          </p:nvPr>
        </p:nvSpPr>
        <p:spPr>
          <a:xfrm>
            <a:off x="228600" y="996950"/>
            <a:ext cx="8610600" cy="5194300"/>
          </a:xfrm>
        </p:spPr>
        <p:txBody>
          <a:bodyPr/>
          <a:lstStyle/>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r>
              <a:rPr lang="en-US" sz="2000">
                <a:latin typeface="Tahoma" charset="0"/>
              </a:rPr>
              <a:t>From Lee et al., </a:t>
            </a:r>
            <a:r>
              <a:rPr lang="ja-JP" altLang="en-US" sz="2000">
                <a:latin typeface="Tahoma" charset="0"/>
              </a:rPr>
              <a:t>“</a:t>
            </a:r>
            <a:r>
              <a:rPr lang="en-US" altLang="ja-JP" sz="2000">
                <a:solidFill>
                  <a:srgbClr val="0000FF"/>
                </a:solidFill>
                <a:latin typeface="Tahoma" charset="0"/>
              </a:rPr>
              <a:t>DRAM-Aware Last-Level Cache Writeback: Reducing Write-Caused Interference in Memory Systems</a:t>
            </a:r>
            <a:r>
              <a:rPr lang="en-US" altLang="ja-JP" sz="2000">
                <a:latin typeface="Tahoma" charset="0"/>
              </a:rPr>
              <a:t>,</a:t>
            </a:r>
            <a:r>
              <a:rPr lang="ja-JP" altLang="en-US" sz="2000">
                <a:latin typeface="Tahoma" charset="0"/>
              </a:rPr>
              <a:t>”</a:t>
            </a:r>
            <a:r>
              <a:rPr lang="en-US" altLang="ja-JP" sz="2000">
                <a:latin typeface="Tahoma" charset="0"/>
              </a:rPr>
              <a:t> HPS Technical Report, April 2010.</a:t>
            </a:r>
            <a:endParaRPr lang="en-US" sz="2000">
              <a:latin typeface="Tahoma" charset="0"/>
            </a:endParaRPr>
          </a:p>
        </p:txBody>
      </p:sp>
      <p:sp>
        <p:nvSpPr>
          <p:cNvPr id="10035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416D8-BCBB-8041-9FE7-ECE4D443510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6"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77988"/>
            <a:ext cx="9186863" cy="2005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49520701"/>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p:txBody>
          <a:bodyPr/>
          <a:lstStyle/>
          <a:p>
            <a:r>
              <a:rPr lang="en-US" dirty="0">
                <a:latin typeface="Garamond" charset="0"/>
              </a:rPr>
              <a:t>Many Memory Timing Constraints</a:t>
            </a:r>
          </a:p>
        </p:txBody>
      </p:sp>
      <p:sp>
        <p:nvSpPr>
          <p:cNvPr id="153602" name="Content Placeholder 2"/>
          <p:cNvSpPr>
            <a:spLocks noGrp="1"/>
          </p:cNvSpPr>
          <p:nvPr>
            <p:ph idx="1"/>
          </p:nvPr>
        </p:nvSpPr>
        <p:spPr>
          <a:xfrm>
            <a:off x="228600" y="996950"/>
            <a:ext cx="8610600" cy="5194300"/>
          </a:xfrm>
        </p:spPr>
        <p:txBody>
          <a:bodyPr/>
          <a:lstStyle/>
          <a:p>
            <a:r>
              <a:rPr lang="en-US" dirty="0">
                <a:latin typeface="Tahoma" charset="0"/>
              </a:rPr>
              <a:t>Kim et al., “</a:t>
            </a:r>
            <a:r>
              <a:rPr lang="en-US" altLang="ja-JP" dirty="0">
                <a:solidFill>
                  <a:srgbClr val="0000FF"/>
                </a:solidFill>
                <a:latin typeface="Tahoma" charset="0"/>
              </a:rPr>
              <a:t>A Case for Exploiting Subarray-Level Parallelism (SALP) in DRAM</a:t>
            </a:r>
            <a:r>
              <a:rPr lang="en-US" altLang="ja-JP" dirty="0">
                <a:latin typeface="Tahoma" charset="0"/>
              </a:rPr>
              <a:t>,</a:t>
            </a:r>
            <a:r>
              <a:rPr lang="en-US" dirty="0">
                <a:latin typeface="Tahoma" charset="0"/>
              </a:rPr>
              <a:t>”</a:t>
            </a:r>
            <a:r>
              <a:rPr lang="en-US" altLang="ja-JP" dirty="0">
                <a:latin typeface="Tahoma" charset="0"/>
              </a:rPr>
              <a:t> ISCA 2012.</a:t>
            </a:r>
          </a:p>
          <a:p>
            <a:r>
              <a:rPr lang="en-US" dirty="0">
                <a:latin typeface="Tahoma" charset="0"/>
              </a:rPr>
              <a:t>Lee et al., “</a:t>
            </a:r>
            <a:r>
              <a:rPr lang="en-US" altLang="ja-JP" dirty="0">
                <a:solidFill>
                  <a:srgbClr val="0000FF"/>
                </a:solidFill>
                <a:latin typeface="Tahoma" charset="0"/>
              </a:rPr>
              <a:t>Tiered-Latency DRAM: A Low Latency and Low Cost DRAM Architecture</a:t>
            </a:r>
            <a:r>
              <a:rPr lang="en-US" altLang="ja-JP" dirty="0">
                <a:latin typeface="Tahoma" charset="0"/>
              </a:rPr>
              <a:t>,</a:t>
            </a:r>
            <a:r>
              <a:rPr lang="en-US" dirty="0">
                <a:latin typeface="Tahoma" charset="0"/>
              </a:rPr>
              <a:t>”</a:t>
            </a:r>
            <a:r>
              <a:rPr lang="en-US" altLang="ja-JP" dirty="0">
                <a:latin typeface="Tahoma" charset="0"/>
              </a:rPr>
              <a:t> HPCA 2013.</a:t>
            </a:r>
            <a:endParaRPr lang="en-US" dirty="0">
              <a:latin typeface="Tahoma" charset="0"/>
            </a:endParaRPr>
          </a:p>
        </p:txBody>
      </p:sp>
      <p:sp>
        <p:nvSpPr>
          <p:cNvPr id="15360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8B3E27-5D4F-FA40-B496-EABCBE23577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53604"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276600"/>
            <a:ext cx="9144000" cy="294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30175564"/>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52401"/>
            <a:ext cx="8964488" cy="1066800"/>
          </a:xfrm>
        </p:spPr>
        <p:txBody>
          <a:bodyPr/>
          <a:lstStyle/>
          <a:p>
            <a:r>
              <a:rPr lang="en-US" sz="3200" dirty="0"/>
              <a:t>Memory Controller Design Is Becoming More Difficult</a:t>
            </a:r>
          </a:p>
        </p:txBody>
      </p:sp>
      <p:sp>
        <p:nvSpPr>
          <p:cNvPr id="3" name="Content Placeholder 2"/>
          <p:cNvSpPr>
            <a:spLocks noGrp="1"/>
          </p:cNvSpPr>
          <p:nvPr>
            <p:ph idx="1"/>
          </p:nvPr>
        </p:nvSpPr>
        <p:spPr>
          <a:xfrm>
            <a:off x="228600" y="4377767"/>
            <a:ext cx="8610600" cy="986115"/>
          </a:xfrm>
        </p:spPr>
        <p:txBody>
          <a:bodyPr/>
          <a:lstStyle/>
          <a:p>
            <a:r>
              <a:rPr lang="en-US" dirty="0"/>
              <a:t>Heterogeneous agents: CPUs, GPUs, and HWAs </a:t>
            </a:r>
          </a:p>
          <a:p>
            <a:r>
              <a:rPr lang="en-US" dirty="0"/>
              <a:t>Main memory interference between CPUs, GPUs, HWAs</a:t>
            </a:r>
          </a:p>
          <a:p>
            <a:r>
              <a:rPr lang="en-US" dirty="0"/>
              <a:t>Many timing constraints for various memory types</a:t>
            </a:r>
          </a:p>
          <a:p>
            <a:r>
              <a:rPr lang="en-US" dirty="0"/>
              <a:t>Many goals at the same time: performance, fairness, QoS, energy efficiency,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52AE0C9-F7C4-4547-82DB-A8816991FA84}"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249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
        <p:nvSpPr>
          <p:cNvPr id="5" name="Rectangle 4"/>
          <p:cNvSpPr/>
          <p:nvPr/>
        </p:nvSpPr>
        <p:spPr>
          <a:xfrm>
            <a:off x="602125"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6" name="Rectangle 5"/>
          <p:cNvSpPr/>
          <p:nvPr/>
        </p:nvSpPr>
        <p:spPr>
          <a:xfrm>
            <a:off x="1766043"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7" name="Rectangle 6"/>
          <p:cNvSpPr/>
          <p:nvPr/>
        </p:nvSpPr>
        <p:spPr>
          <a:xfrm>
            <a:off x="2910538"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8" name="Rectangle 7"/>
          <p:cNvSpPr/>
          <p:nvPr/>
        </p:nvSpPr>
        <p:spPr>
          <a:xfrm>
            <a:off x="4049057"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9" name="Rectangle 8"/>
          <p:cNvSpPr/>
          <p:nvPr/>
        </p:nvSpPr>
        <p:spPr>
          <a:xfrm>
            <a:off x="602125" y="2241176"/>
            <a:ext cx="4473391" cy="37353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Shared Cache</a:t>
            </a:r>
          </a:p>
        </p:txBody>
      </p:sp>
      <p:sp>
        <p:nvSpPr>
          <p:cNvPr id="10" name="Rectangle 9"/>
          <p:cNvSpPr/>
          <p:nvPr/>
        </p:nvSpPr>
        <p:spPr>
          <a:xfrm>
            <a:off x="5283201" y="1268761"/>
            <a:ext cx="1026459" cy="134594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GPU</a:t>
            </a:r>
          </a:p>
        </p:txBody>
      </p:sp>
      <p:sp>
        <p:nvSpPr>
          <p:cNvPr id="11" name="Rectangle 10"/>
          <p:cNvSpPr/>
          <p:nvPr/>
        </p:nvSpPr>
        <p:spPr>
          <a:xfrm>
            <a:off x="6413495"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2" name="Rectangle 11"/>
          <p:cNvSpPr/>
          <p:nvPr/>
        </p:nvSpPr>
        <p:spPr>
          <a:xfrm>
            <a:off x="7567700"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3" name="Rectangle 12"/>
          <p:cNvSpPr/>
          <p:nvPr/>
        </p:nvSpPr>
        <p:spPr>
          <a:xfrm>
            <a:off x="602125" y="3033059"/>
            <a:ext cx="7992034" cy="37352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Memory Controllers</a:t>
            </a:r>
          </a:p>
        </p:txBody>
      </p:sp>
      <p:sp>
        <p:nvSpPr>
          <p:cNvPr id="14" name="Rectangle 13"/>
          <p:cNvSpPr/>
          <p:nvPr/>
        </p:nvSpPr>
        <p:spPr>
          <a:xfrm>
            <a:off x="2290474" y="3788485"/>
            <a:ext cx="4681076" cy="373529"/>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Memories</a:t>
            </a:r>
          </a:p>
        </p:txBody>
      </p:sp>
      <p:cxnSp>
        <p:nvCxnSpPr>
          <p:cNvPr id="16" name="Straight Arrow Connector 15"/>
          <p:cNvCxnSpPr>
            <a:stCxn id="5" idx="2"/>
          </p:cNvCxnSpPr>
          <p:nvPr/>
        </p:nvCxnSpPr>
        <p:spPr>
          <a:xfrm>
            <a:off x="1115355"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28031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40807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54599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910538" y="2614706"/>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785818"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9267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0951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4678378" y="3406588"/>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179512" y="2824344"/>
            <a:ext cx="8712968" cy="792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031870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Fundamentally Better Architectures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254078709"/>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Reality and Dream</a:t>
            </a:r>
          </a:p>
        </p:txBody>
      </p:sp>
      <p:sp>
        <p:nvSpPr>
          <p:cNvPr id="3" name="Content Placeholder 2"/>
          <p:cNvSpPr>
            <a:spLocks noGrp="1"/>
          </p:cNvSpPr>
          <p:nvPr>
            <p:ph idx="1"/>
          </p:nvPr>
        </p:nvSpPr>
        <p:spPr/>
        <p:txBody>
          <a:bodyPr/>
          <a:lstStyle/>
          <a:p>
            <a:r>
              <a:rPr lang="en-US" dirty="0"/>
              <a:t>Reality: It difficult to design a policy that maximizes performance, QoS, energy-efficiency, … </a:t>
            </a:r>
          </a:p>
          <a:p>
            <a:pPr lvl="1"/>
            <a:r>
              <a:rPr lang="en-US" dirty="0"/>
              <a:t>Too many things to think about</a:t>
            </a:r>
          </a:p>
          <a:p>
            <a:pPr lvl="1"/>
            <a:r>
              <a:rPr lang="en-US" dirty="0"/>
              <a:t>Continuously changing workload and system behavior</a:t>
            </a:r>
          </a:p>
          <a:p>
            <a:endParaRPr lang="en-US" dirty="0"/>
          </a:p>
          <a:p>
            <a:pPr marL="0" indent="0">
              <a:buNone/>
            </a:pPr>
            <a:endParaRPr lang="en-US" dirty="0"/>
          </a:p>
          <a:p>
            <a:pPr marL="0" indent="0">
              <a:buNone/>
            </a:pPr>
            <a:endParaRPr lang="en-US" dirty="0"/>
          </a:p>
          <a:p>
            <a:r>
              <a:rPr lang="en-US" dirty="0"/>
              <a:t>Dream: Wouldn’t it be nice if the DRAM controller automatically found a good scheduling policy on its own?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250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13010416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613" y="6454775"/>
            <a:ext cx="9034462" cy="34607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err="1">
                <a:ln>
                  <a:noFill/>
                </a:ln>
                <a:solidFill>
                  <a:srgbClr val="000000"/>
                </a:solidFill>
                <a:effectLst/>
                <a:uLnTx/>
                <a:uFillTx/>
                <a:latin typeface="Tahoma" charset="0"/>
                <a:ea typeface="ＭＳ Ｐゴシック" charset="0"/>
                <a:cs typeface="ＭＳ Ｐゴシック" charset="0"/>
              </a:rPr>
              <a:t>Ipek</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r>
              <a:rPr kumimoji="0" lang="en-US"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S</a:t>
            </a:r>
            <a:r>
              <a:rPr kumimoji="0" lang="en-US" altLang="ja-JP"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elf Optimizing Memory Controllers: A Reinforcement Learning Approach</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2008.</a:t>
            </a:r>
            <a:endPar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p:txBody>
      </p:sp>
      <p:sp>
        <p:nvSpPr>
          <p:cNvPr id="211969"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599" y="996950"/>
            <a:ext cx="8880475" cy="5194300"/>
          </a:xfrm>
        </p:spPr>
        <p:txBody>
          <a:bodyPr/>
          <a:lstStyle/>
          <a:p>
            <a:r>
              <a:rPr lang="en-US" sz="2200" dirty="0">
                <a:latin typeface="Tahoma" charset="0"/>
              </a:rPr>
              <a:t>Problem: DRAM controllers are difficult to design</a:t>
            </a:r>
            <a:endParaRPr lang="en-US" sz="2200" dirty="0">
              <a:latin typeface="Tahoma" charset="0"/>
              <a:sym typeface="Wingdings" charset="0"/>
            </a:endParaRPr>
          </a:p>
          <a:p>
            <a:pPr lvl="1"/>
            <a:r>
              <a:rPr lang="en-US" sz="2000" dirty="0">
                <a:latin typeface="Tahoma" charset="0"/>
              </a:rPr>
              <a:t>It is difficult for human designers to design a policy that can adapt itself very well to different workloads and different system conditions</a:t>
            </a:r>
          </a:p>
          <a:p>
            <a:endParaRPr lang="en-US" sz="2200" dirty="0">
              <a:latin typeface="Tahoma" charset="0"/>
            </a:endParaRPr>
          </a:p>
          <a:p>
            <a:r>
              <a:rPr lang="en-US" sz="2200" dirty="0">
                <a:latin typeface="Tahoma" charset="0"/>
              </a:rPr>
              <a:t>Idea: </a:t>
            </a:r>
            <a:r>
              <a:rPr lang="en-US" sz="2200" dirty="0">
                <a:solidFill>
                  <a:srgbClr val="0000FF"/>
                </a:solidFill>
                <a:latin typeface="Tahoma" charset="0"/>
              </a:rPr>
              <a:t>A memory controller that adapts its scheduling policy to workload behavior and system conditions using machine learning</a:t>
            </a:r>
            <a:r>
              <a:rPr lang="en-US" sz="2200" dirty="0">
                <a:latin typeface="Tahoma" charset="0"/>
              </a:rPr>
              <a:t>.</a:t>
            </a:r>
          </a:p>
          <a:p>
            <a:endParaRPr lang="en-US" sz="2200" dirty="0">
              <a:latin typeface="Tahoma" charset="0"/>
            </a:endParaRPr>
          </a:p>
          <a:p>
            <a:r>
              <a:rPr lang="en-US" sz="2200" dirty="0">
                <a:latin typeface="Tahoma" charset="0"/>
              </a:rPr>
              <a:t>Observation: </a:t>
            </a:r>
            <a:r>
              <a:rPr lang="en-US" sz="2200" dirty="0">
                <a:solidFill>
                  <a:srgbClr val="0000FF"/>
                </a:solidFill>
                <a:latin typeface="Tahoma" charset="0"/>
              </a:rPr>
              <a:t>Reinforcement learning maps nicely to memory control.</a:t>
            </a:r>
          </a:p>
          <a:p>
            <a:endParaRPr lang="en-US" sz="2200" dirty="0">
              <a:latin typeface="Tahoma" charset="0"/>
            </a:endParaRPr>
          </a:p>
          <a:p>
            <a:r>
              <a:rPr lang="en-US" sz="2200" dirty="0">
                <a:latin typeface="Tahoma" charset="0"/>
              </a:rPr>
              <a:t>Design: </a:t>
            </a:r>
            <a:r>
              <a:rPr lang="en-US" sz="2200" dirty="0">
                <a:solidFill>
                  <a:srgbClr val="FF0000"/>
                </a:solidFill>
                <a:latin typeface="Tahoma" charset="0"/>
              </a:rPr>
              <a:t>Memory controller is a reinforcement learning agent</a:t>
            </a:r>
          </a:p>
          <a:p>
            <a:pPr lvl="1"/>
            <a:r>
              <a:rPr lang="en-US" sz="2000" dirty="0">
                <a:latin typeface="Tahoma" charset="0"/>
              </a:rPr>
              <a:t>It dynamically and continuously learns and employs the best scheduling policy to maximize long-term performance.</a:t>
            </a:r>
          </a:p>
        </p:txBody>
      </p:sp>
    </p:spTree>
    <p:extLst>
      <p:ext uri="{BB962C8B-B14F-4D97-AF65-F5344CB8AC3E}">
        <p14:creationId xmlns:p14="http://schemas.microsoft.com/office/powerpoint/2010/main" val="39593155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atin typeface="Garamond" charset="0"/>
              </a:rPr>
              <a:t>Self-Optimizing DRAM Controllers</a:t>
            </a:r>
          </a:p>
        </p:txBody>
      </p:sp>
      <p:sp>
        <p:nvSpPr>
          <p:cNvPr id="212994" name="Content Placeholder 2"/>
          <p:cNvSpPr>
            <a:spLocks noGrp="1"/>
          </p:cNvSpPr>
          <p:nvPr>
            <p:ph idx="1"/>
          </p:nvPr>
        </p:nvSpPr>
        <p:spPr>
          <a:xfrm>
            <a:off x="228600" y="996950"/>
            <a:ext cx="8610600" cy="5194300"/>
          </a:xfrm>
        </p:spPr>
        <p:txBody>
          <a:bodyPr/>
          <a:lstStyle/>
          <a:p>
            <a:r>
              <a:rPr lang="en-US">
                <a:latin typeface="Tahoma" charset="0"/>
              </a:rPr>
              <a:t>Engin Ipek, </a:t>
            </a:r>
            <a:r>
              <a:rPr lang="en-US" u="sng">
                <a:latin typeface="Tahoma" charset="0"/>
              </a:rPr>
              <a:t>Onur Mutlu</a:t>
            </a:r>
            <a:r>
              <a:rPr lang="en-US">
                <a:latin typeface="Tahoma" charset="0"/>
              </a:rPr>
              <a:t>, José F. Martínez, and Rich Caruana, </a:t>
            </a:r>
            <a:br>
              <a:rPr lang="en-US">
                <a:latin typeface="Tahoma" charset="0"/>
              </a:rPr>
            </a:br>
            <a:r>
              <a:rPr lang="en-US" b="1">
                <a:latin typeface="Tahoma" charset="0"/>
                <a:hlinkClick r:id="rId2"/>
              </a:rPr>
              <a:t>"Self Optimizing Memory Controllers: A Reinforcement Learning Approach"</a:t>
            </a:r>
            <a:br>
              <a:rPr lang="en-US">
                <a:latin typeface="Tahoma" charset="0"/>
              </a:rPr>
            </a:br>
            <a:r>
              <a:rPr lang="en-US" i="1">
                <a:latin typeface="Tahoma" charset="0"/>
              </a:rPr>
              <a:t>Proceedings of the </a:t>
            </a:r>
            <a:r>
              <a:rPr lang="en-US" i="1">
                <a:latin typeface="Tahoma" charset="0"/>
                <a:hlinkClick r:id="rId3"/>
              </a:rPr>
              <a:t>35th International Symposium on Computer Architecture</a:t>
            </a:r>
            <a:r>
              <a:rPr lang="en-US" i="1">
                <a:latin typeface="Tahoma" charset="0"/>
              </a:rPr>
              <a:t> (</a:t>
            </a:r>
            <a:r>
              <a:rPr lang="en-US" b="1" i="1">
                <a:latin typeface="Tahoma" charset="0"/>
              </a:rPr>
              <a:t>ISCA</a:t>
            </a:r>
            <a:r>
              <a:rPr lang="en-US" i="1">
                <a:latin typeface="Tahoma" charset="0"/>
              </a:rPr>
              <a:t>)</a:t>
            </a:r>
            <a:r>
              <a:rPr lang="en-US">
                <a:latin typeface="Tahoma" charset="0"/>
              </a:rPr>
              <a:t>, pages 39-50, Beijing, China, June 2008.</a:t>
            </a:r>
          </a:p>
          <a:p>
            <a:endParaRPr lang="en-US">
              <a:latin typeface="Tahoma" charset="0"/>
            </a:endParaRPr>
          </a:p>
          <a:p>
            <a:endParaRPr lang="en-US">
              <a:latin typeface="Tahoma" charset="0"/>
            </a:endParaRPr>
          </a:p>
        </p:txBody>
      </p:sp>
      <p:sp>
        <p:nvSpPr>
          <p:cNvPr id="21299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6232D-3F99-8044-A0D3-4A89214C562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2996"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9388" y="1052513"/>
            <a:ext cx="8724900" cy="574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24"/>
          <p:cNvSpPr txBox="1">
            <a:spLocks/>
          </p:cNvSpPr>
          <p:nvPr/>
        </p:nvSpPr>
        <p:spPr bwMode="auto">
          <a:xfrm>
            <a:off x="250825" y="3284538"/>
            <a:ext cx="8582025" cy="369887"/>
          </a:xfrm>
          <a:prstGeom prst="rect">
            <a:avLst/>
          </a:prstGeom>
          <a:noFill/>
          <a:ln>
            <a:noFill/>
          </a:ln>
          <a:effectLst/>
          <a:extLst>
            <a:ext uri="{909E8E84-426E-40dd-AFC4-6F175D3DCCD1}">
              <a14:hiddenFill xmlns:a14="http://schemas.microsoft.com/office/drawing/2010/main" xmlns="">
                <a:solidFill>
                  <a:srgbClr val="697986"/>
                </a:solidFill>
              </a14:hiddenFill>
            </a:ext>
            <a:ext uri="{91240B29-F687-4f45-9708-019B960494DF}">
              <a14:hiddenLine xmlns:a14="http://schemas.microsoft.com/office/drawing/2010/main" xmlns="" w="12700">
                <a:solidFill>
                  <a:srgbClr val="697986"/>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Goal: Learn to choose actions to maximize 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0</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 + </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1</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a:t>
            </a:r>
            <a:r>
              <a:rPr kumimoji="0" lang="en-US" sz="1800" b="0" i="0" u="none" strike="noStrike" kern="1200" cap="none" spc="0" normalizeH="0" baseline="30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 ( 0   &lt; 1) </a:t>
            </a:r>
          </a:p>
        </p:txBody>
      </p:sp>
      <p:sp>
        <p:nvSpPr>
          <p:cNvPr id="2" name="Rectangle 1"/>
          <p:cNvSpPr/>
          <p:nvPr/>
        </p:nvSpPr>
        <p:spPr bwMode="auto">
          <a:xfrm>
            <a:off x="228600" y="3657600"/>
            <a:ext cx="8534400" cy="2209800"/>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
        <p:nvSpPr>
          <p:cNvPr id="9" name="Rectangle 8"/>
          <p:cNvSpPr/>
          <p:nvPr/>
        </p:nvSpPr>
        <p:spPr bwMode="auto">
          <a:xfrm>
            <a:off x="1828800" y="6302339"/>
            <a:ext cx="4953000" cy="327061"/>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Tree>
    <p:extLst>
      <p:ext uri="{BB962C8B-B14F-4D97-AF65-F5344CB8AC3E}">
        <p14:creationId xmlns:p14="http://schemas.microsoft.com/office/powerpoint/2010/main" val="22158797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9" grpId="0" animBg="1"/>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600" y="996950"/>
            <a:ext cx="8807450" cy="5194300"/>
          </a:xfrm>
        </p:spPr>
        <p:txBody>
          <a:bodyPr/>
          <a:lstStyle/>
          <a:p>
            <a:r>
              <a:rPr lang="en-US" dirty="0">
                <a:latin typeface="Tahoma" charset="0"/>
              </a:rPr>
              <a:t>Dynamically adapt the memory scheduling policy via interaction with the system at runtime </a:t>
            </a:r>
          </a:p>
          <a:p>
            <a:pPr lvl="1"/>
            <a:r>
              <a:rPr lang="en-US" sz="2000" dirty="0">
                <a:latin typeface="Tahoma" charset="0"/>
                <a:ea typeface="ＭＳ Ｐゴシック" charset="0"/>
              </a:rPr>
              <a:t>Associate system states and actions (commands) with long term reward values: </a:t>
            </a:r>
            <a:r>
              <a:rPr lang="en-US" sz="2000" dirty="0">
                <a:solidFill>
                  <a:srgbClr val="0000FF"/>
                </a:solidFill>
                <a:latin typeface="Tahoma" charset="0"/>
                <a:ea typeface="ＭＳ Ｐゴシック" charset="0"/>
              </a:rPr>
              <a:t>each action at a given state leads to a learned reward</a:t>
            </a:r>
          </a:p>
          <a:p>
            <a:pPr lvl="1"/>
            <a:r>
              <a:rPr lang="en-US" sz="2000" dirty="0">
                <a:solidFill>
                  <a:srgbClr val="0000FF"/>
                </a:solidFill>
                <a:latin typeface="Tahoma" charset="0"/>
                <a:ea typeface="ＭＳ Ｐゴシック" charset="0"/>
              </a:rPr>
              <a:t>Schedule command with highest estimated long-term reward value </a:t>
            </a:r>
            <a:r>
              <a:rPr lang="en-US" sz="2000" dirty="0">
                <a:latin typeface="Tahoma" charset="0"/>
                <a:ea typeface="ＭＳ Ｐゴシック" charset="0"/>
              </a:rPr>
              <a:t>in each state</a:t>
            </a:r>
          </a:p>
          <a:p>
            <a:pPr lvl="1"/>
            <a:r>
              <a:rPr lang="en-US" sz="2000" dirty="0">
                <a:solidFill>
                  <a:srgbClr val="0000FF"/>
                </a:solidFill>
                <a:latin typeface="Tahoma" charset="0"/>
                <a:ea typeface="ＭＳ Ｐゴシック" charset="0"/>
              </a:rPr>
              <a:t>Continuously update reward values for </a:t>
            </a:r>
            <a:r>
              <a:rPr lang="en-US" sz="2000" dirty="0">
                <a:latin typeface="Tahoma" charset="0"/>
                <a:ea typeface="ＭＳ Ｐゴシック" charset="0"/>
              </a:rPr>
              <a:t>&lt;state, action&gt; pairs based on feedback from system</a:t>
            </a:r>
          </a:p>
          <a:p>
            <a:endParaRPr lang="en-US" dirty="0">
              <a:latin typeface="Tahoma" charset="0"/>
            </a:endParaRPr>
          </a:p>
        </p:txBody>
      </p:sp>
      <p:sp>
        <p:nvSpPr>
          <p:cNvPr id="214019"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D6446-5582-7A40-8F43-AE1278A8CDA6}"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2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71550" y="3860800"/>
            <a:ext cx="7334250" cy="2620963"/>
          </a:xfrm>
          <a:prstGeom prst="rect">
            <a:avLst/>
          </a:prstGeom>
          <a:noFill/>
          <a:ln>
            <a:noFill/>
          </a:ln>
          <a:effectLst/>
          <a:extLst>
            <a:ext uri="{909E8E84-426E-40dd-AFC4-6F175D3DCCD1}">
              <a14:hiddenFill xmlns:a14="http://schemas.microsoft.com/office/drawing/2010/main" xmlns="">
                <a:solidFill>
                  <a:srgbClr val="697986"/>
                </a:solidFill>
              </a14:hiddenFill>
            </a:ext>
            <a:ext uri="{91240B29-F687-4f45-9708-019B960494DF}">
              <a14:hiddenLine xmlns:a14="http://schemas.microsoft.com/office/drawing/2010/main" xmlns="" w="12700">
                <a:solidFill>
                  <a:srgbClr val="697986"/>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230899445"/>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p:txBody>
          <a:bodyPr/>
          <a:lstStyle/>
          <a:p>
            <a:r>
              <a:rPr lang="en-US">
                <a:latin typeface="Garamond" charset="0"/>
              </a:rPr>
              <a:t>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5044"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5288" y="2508250"/>
            <a:ext cx="8255000" cy="408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64627637"/>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atin typeface="Garamond" charset="0"/>
              </a:rPr>
              <a:t>States, Actions, Rewards</a:t>
            </a:r>
          </a:p>
        </p:txBody>
      </p:sp>
      <p:sp>
        <p:nvSpPr>
          <p:cNvPr id="21606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DCBF04-3A79-AF48-9739-B143C129DD9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0" name="Rectangle 23"/>
          <p:cNvSpPr>
            <a:spLocks noChangeArrowheads="1"/>
          </p:cNvSpPr>
          <p:nvPr/>
        </p:nvSpPr>
        <p:spPr bwMode="auto">
          <a:xfrm>
            <a:off x="-107950" y="990600"/>
            <a:ext cx="2787650" cy="4876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Reward function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+1 for scheduling Read and Write commands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0 at all other times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Goal is to maximize long-term       data bus utilization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1" name="Rectangle 20"/>
          <p:cNvSpPr>
            <a:spLocks noChangeArrowheads="1"/>
          </p:cNvSpPr>
          <p:nvPr/>
        </p:nvSpPr>
        <p:spPr bwMode="auto">
          <a:xfrm>
            <a:off x="2771775" y="1125538"/>
            <a:ext cx="2952750" cy="4876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State attributes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reads, writes, and load misses in transaction queue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pending writes and ROB heads waiting for referenced row</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Request</a:t>
            </a: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s relative ROB order</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2" name="Rectangle 24"/>
          <p:cNvSpPr>
            <a:spLocks noChangeArrowheads="1"/>
          </p:cNvSpPr>
          <p:nvPr/>
        </p:nvSpPr>
        <p:spPr bwMode="auto">
          <a:xfrm>
            <a:off x="5724525" y="1233488"/>
            <a:ext cx="4189413" cy="4876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Actions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Activate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Write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load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store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pending</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preemptive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NOP</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Tree>
    <p:extLst>
      <p:ext uri="{BB962C8B-B14F-4D97-AF65-F5344CB8AC3E}">
        <p14:creationId xmlns:p14="http://schemas.microsoft.com/office/powerpoint/2010/main" val="1403955175"/>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atin typeface="Garamond" charset="0"/>
              </a:rPr>
              <a:t>Performance Results</a:t>
            </a:r>
          </a:p>
        </p:txBody>
      </p:sp>
      <p:sp>
        <p:nvSpPr>
          <p:cNvPr id="21709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E2AD46-439A-884D-8CC7-72A877BA44F8}"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7091"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938" y="4567386"/>
            <a:ext cx="9144000"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2"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0013" y="1125538"/>
            <a:ext cx="9072562" cy="2274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B00E241F-C2DD-C644-85FA-1F1842C314C2}"/>
              </a:ext>
            </a:extLst>
          </p:cNvPr>
          <p:cNvSpPr txBox="1"/>
          <p:nvPr/>
        </p:nvSpPr>
        <p:spPr>
          <a:xfrm>
            <a:off x="357949" y="3501008"/>
            <a:ext cx="834555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432FF"/>
                </a:solidFill>
                <a:effectLst/>
                <a:uLnTx/>
                <a:uFillTx/>
                <a:latin typeface="Tahoma"/>
                <a:ea typeface="+mn-ea"/>
                <a:cs typeface="+mn-cs"/>
              </a:rPr>
              <a:t>Large, robust performance improvements </a:t>
            </a:r>
            <a:br>
              <a:rPr kumimoji="0" lang="en-US" sz="3000" b="1" i="0" u="none" strike="noStrike" kern="1200" cap="none" spc="0" normalizeH="0" baseline="0" noProof="0" dirty="0">
                <a:ln>
                  <a:noFill/>
                </a:ln>
                <a:solidFill>
                  <a:srgbClr val="0432FF"/>
                </a:solidFill>
                <a:effectLst/>
                <a:uLnTx/>
                <a:uFillTx/>
                <a:latin typeface="Tahoma"/>
                <a:ea typeface="+mn-ea"/>
                <a:cs typeface="+mn-cs"/>
              </a:rPr>
            </a:br>
            <a:r>
              <a:rPr kumimoji="0" lang="en-US" sz="3000" b="1" i="0" u="none" strike="noStrike" kern="1200" cap="none" spc="0" normalizeH="0" baseline="0" noProof="0" dirty="0">
                <a:ln>
                  <a:noFill/>
                </a:ln>
                <a:solidFill>
                  <a:srgbClr val="0432FF"/>
                </a:solidFill>
                <a:effectLst/>
                <a:uLnTx/>
                <a:uFillTx/>
                <a:latin typeface="Tahoma"/>
                <a:ea typeface="+mn-ea"/>
                <a:cs typeface="+mn-cs"/>
              </a:rPr>
              <a:t>over many human-designed policies </a:t>
            </a:r>
          </a:p>
        </p:txBody>
      </p:sp>
    </p:spTree>
    <p:extLst>
      <p:ext uri="{BB962C8B-B14F-4D97-AF65-F5344CB8AC3E}">
        <p14:creationId xmlns:p14="http://schemas.microsoft.com/office/powerpoint/2010/main" val="1584585846"/>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itle 1"/>
          <p:cNvSpPr>
            <a:spLocks noGrp="1"/>
          </p:cNvSpPr>
          <p:nvPr>
            <p:ph type="title"/>
          </p:nvPr>
        </p:nvSpPr>
        <p:spPr/>
        <p:txBody>
          <a:bodyPr/>
          <a:lstStyle/>
          <a:p>
            <a:r>
              <a:rPr lang="en-US">
                <a:latin typeface="Garamond" charset="0"/>
              </a:rPr>
              <a:t>Self Optimizing DRAM Controllers</a:t>
            </a:r>
          </a:p>
        </p:txBody>
      </p:sp>
      <p:sp>
        <p:nvSpPr>
          <p:cNvPr id="3" name="Content Placeholder 2"/>
          <p:cNvSpPr>
            <a:spLocks noGrp="1"/>
          </p:cNvSpPr>
          <p:nvPr>
            <p:ph idx="1"/>
          </p:nvPr>
        </p:nvSpPr>
        <p:spPr>
          <a:xfrm>
            <a:off x="228600" y="996950"/>
            <a:ext cx="8915400" cy="5194300"/>
          </a:xfrm>
        </p:spPr>
        <p:txBody>
          <a:bodyPr/>
          <a:lstStyle/>
          <a:p>
            <a:pPr marL="17462" indent="0">
              <a:buFont typeface="Wingdings" charset="0"/>
              <a:buNone/>
              <a:defRPr/>
            </a:pPr>
            <a:r>
              <a:rPr lang="en-US" dirty="0"/>
              <a:t>+ </a:t>
            </a:r>
            <a:r>
              <a:rPr lang="en-US" dirty="0">
                <a:solidFill>
                  <a:srgbClr val="0432FF"/>
                </a:solidFill>
              </a:rPr>
              <a:t>Continuous learning </a:t>
            </a:r>
            <a:r>
              <a:rPr lang="en-US" dirty="0"/>
              <a:t>in the presence of changing environment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0432FF"/>
                </a:solidFill>
              </a:rPr>
              <a:t>Reduced designer burden </a:t>
            </a:r>
            <a:r>
              <a:rPr lang="en-US" dirty="0"/>
              <a:t>in finding a good scheduling policy. Designer specifies:</a:t>
            </a:r>
          </a:p>
          <a:p>
            <a:pPr marL="17462" indent="0">
              <a:buFont typeface="Wingdings" charset="0"/>
              <a:buNone/>
              <a:defRPr/>
            </a:pPr>
            <a:r>
              <a:rPr lang="en-US" dirty="0"/>
              <a:t>	1) What system variables might be useful</a:t>
            </a:r>
          </a:p>
          <a:p>
            <a:pPr marL="17462" indent="0">
              <a:buFont typeface="Wingdings" charset="0"/>
              <a:buNone/>
              <a:defRPr/>
            </a:pPr>
            <a:r>
              <a:rPr lang="en-US" dirty="0"/>
              <a:t>	2) What target to optimize, but not how to optimize it</a:t>
            </a:r>
          </a:p>
          <a:p>
            <a:pPr marL="0" indent="0">
              <a:buFont typeface="Wingdings" charset="0"/>
              <a:buNone/>
              <a:defRPr/>
            </a:pPr>
            <a:endParaRPr lang="en-US" dirty="0"/>
          </a:p>
          <a:p>
            <a:pPr marL="17462" indent="0">
              <a:buFont typeface="Wingdings" charset="0"/>
              <a:buNone/>
              <a:defRPr/>
            </a:pPr>
            <a:r>
              <a:rPr lang="en-US" dirty="0"/>
              <a:t>-- How to specify </a:t>
            </a:r>
            <a:r>
              <a:rPr lang="en-US" dirty="0">
                <a:solidFill>
                  <a:srgbClr val="FF0000"/>
                </a:solidFill>
              </a:rPr>
              <a:t>different objectives</a:t>
            </a:r>
            <a:r>
              <a:rPr lang="en-US" dirty="0"/>
              <a:t>? (e.g., fairness, QoS, …)</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Hardware complexity</a:t>
            </a:r>
            <a:r>
              <a:rPr lang="en-US" dirty="0"/>
              <a: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Design </a:t>
            </a:r>
            <a:r>
              <a:rPr lang="en-US" b="1" dirty="0">
                <a:solidFill>
                  <a:srgbClr val="FF0000"/>
                </a:solidFill>
              </a:rPr>
              <a:t>mindset</a:t>
            </a:r>
            <a:r>
              <a:rPr lang="en-US" dirty="0">
                <a:solidFill>
                  <a:srgbClr val="FF0000"/>
                </a:solidFill>
              </a:rPr>
              <a:t> and flow</a:t>
            </a:r>
          </a:p>
        </p:txBody>
      </p:sp>
      <p:sp>
        <p:nvSpPr>
          <p:cNvPr id="21811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0D7E44-239C-964A-A44F-B93A25D8B58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3975267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a:xfrm>
            <a:off x="228600" y="152400"/>
            <a:ext cx="8915400" cy="1066800"/>
          </a:xfrm>
        </p:spPr>
        <p:txBody>
          <a:bodyPr/>
          <a:lstStyle/>
          <a:p>
            <a:r>
              <a:rPr lang="en-US" sz="3800" dirty="0">
                <a:latin typeface="Garamond" charset="0"/>
              </a:rPr>
              <a:t>More on 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solidFill>
                  <a:srgbClr val="0432FF"/>
                </a:solidFill>
                <a:latin typeface="Tahoma" charset="0"/>
                <a:hlinkClick r:id="rId2">
                  <a:extLst>
                    <a:ext uri="{A12FA001-AC4F-418D-AE19-62706E023703}">
                      <ahyp:hlinkClr xmlns:ahyp="http://schemas.microsoft.com/office/drawing/2018/hyperlinkcolor" val="tx"/>
                    </a:ext>
                  </a:extLst>
                </a:hlinkClick>
              </a:rPr>
              <a:t>"Self Optimizing Memory Controllers: A Reinforcement Learning Approach"</a:t>
            </a:r>
            <a:br>
              <a:rPr lang="en-US" sz="1800" dirty="0">
                <a:solidFill>
                  <a:srgbClr val="0432FF"/>
                </a:solidFill>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4"/>
          <a:stretch>
            <a:fillRect/>
          </a:stretch>
        </p:blipFill>
        <p:spPr>
          <a:xfrm>
            <a:off x="0" y="3771507"/>
            <a:ext cx="9144000" cy="1791093"/>
          </a:xfrm>
          <a:prstGeom prst="rect">
            <a:avLst/>
          </a:prstGeom>
        </p:spPr>
      </p:pic>
    </p:spTree>
    <p:extLst>
      <p:ext uri="{BB962C8B-B14F-4D97-AF65-F5344CB8AC3E}">
        <p14:creationId xmlns:p14="http://schemas.microsoft.com/office/powerpoint/2010/main" val="611313533"/>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777CD4A3-FD8F-FD4E-99EA-F5EDB1D89C51}"/>
              </a:ext>
            </a:extLst>
          </p:cNvPr>
          <p:cNvSpPr txBox="1"/>
          <p:nvPr/>
        </p:nvSpPr>
        <p:spPr>
          <a:xfrm>
            <a:off x="1669975" y="5055245"/>
            <a:ext cx="572785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We need to rethink design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(of all controllers)</a:t>
            </a:r>
          </a:p>
        </p:txBody>
      </p:sp>
    </p:spTree>
    <p:extLst>
      <p:ext uri="{BB962C8B-B14F-4D97-AF65-F5344CB8AC3E}">
        <p14:creationId xmlns:p14="http://schemas.microsoft.com/office/powerpoint/2010/main" val="31340182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2839420221"/>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b="1" dirty="0">
                <a:solidFill>
                  <a:srgbClr val="0432FF"/>
                </a:solidFill>
                <a:latin typeface="Tahoma" charset="0"/>
                <a:ea typeface="ＭＳ Ｐゴシック" charset="0"/>
                <a:cs typeface="ＭＳ Ｐゴシック" charset="0"/>
              </a:rPr>
              <a:t>Data-Driven</a:t>
            </a:r>
          </a:p>
          <a:p>
            <a:pPr marL="0" indent="0" algn="ctr" eaLnBrk="1" hangingPunct="1">
              <a:buNone/>
            </a:pPr>
            <a:r>
              <a:rPr lang="en-US" sz="6000" dirty="0">
                <a:solidFill>
                  <a:srgbClr val="0432FF"/>
                </a:solidFill>
                <a:latin typeface="Tahoma" charset="0"/>
                <a:ea typeface="ＭＳ Ｐゴシック" charset="0"/>
                <a:cs typeface="ＭＳ Ｐゴシック" charset="0"/>
              </a:rPr>
              <a:t>(Self-Optimizing)</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681551920"/>
      </p:ext>
    </p:extLst>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pPr algn="ctr"/>
            <a:r>
              <a:rPr lang="en-US" b="1" dirty="0"/>
              <a:t>Data-Aware Architectures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865791501"/>
      </p:ext>
    </p:extLst>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788607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9CE99-5A9A-3B4D-B9AE-CED1929518D6}"/>
              </a:ext>
            </a:extLst>
          </p:cNvPr>
          <p:cNvSpPr>
            <a:spLocks noGrp="1"/>
          </p:cNvSpPr>
          <p:nvPr>
            <p:ph type="title"/>
          </p:nvPr>
        </p:nvSpPr>
        <p:spPr/>
        <p:txBody>
          <a:bodyPr/>
          <a:lstStyle/>
          <a:p>
            <a:r>
              <a:rPr lang="en-US" dirty="0"/>
              <a:t>Data-Aware Architectures</a:t>
            </a:r>
          </a:p>
        </p:txBody>
      </p:sp>
      <p:sp>
        <p:nvSpPr>
          <p:cNvPr id="3" name="Content Placeholder 2">
            <a:extLst>
              <a:ext uri="{FF2B5EF4-FFF2-40B4-BE49-F238E27FC236}">
                <a16:creationId xmlns:a16="http://schemas.microsoft.com/office/drawing/2014/main" id="{2A999E97-8C3D-FC48-9E08-0D96B2348D48}"/>
              </a:ext>
            </a:extLst>
          </p:cNvPr>
          <p:cNvSpPr>
            <a:spLocks noGrp="1"/>
          </p:cNvSpPr>
          <p:nvPr>
            <p:ph idx="1"/>
          </p:nvPr>
        </p:nvSpPr>
        <p:spPr/>
        <p:txBody>
          <a:bodyPr/>
          <a:lstStyle/>
          <a:p>
            <a:r>
              <a:rPr lang="en-US" dirty="0"/>
              <a:t>A data-aware architecture </a:t>
            </a:r>
            <a:r>
              <a:rPr lang="en-US" dirty="0">
                <a:solidFill>
                  <a:srgbClr val="0000FF"/>
                </a:solidFill>
              </a:rPr>
              <a:t>understands what it can do with and to each piece of data</a:t>
            </a:r>
          </a:p>
          <a:p>
            <a:endParaRPr lang="en-US" dirty="0"/>
          </a:p>
          <a:p>
            <a:r>
              <a:rPr lang="en-US" dirty="0"/>
              <a:t>It makes use of different properties of data to improve performance, efficiency and other metrics</a:t>
            </a:r>
          </a:p>
          <a:p>
            <a:pPr lvl="1"/>
            <a:r>
              <a:rPr lang="en-US" dirty="0"/>
              <a:t>Compressibility</a:t>
            </a:r>
          </a:p>
          <a:p>
            <a:pPr lvl="1"/>
            <a:r>
              <a:rPr lang="en-US" dirty="0"/>
              <a:t>Approximability</a:t>
            </a:r>
          </a:p>
          <a:p>
            <a:pPr lvl="1"/>
            <a:r>
              <a:rPr lang="en-US" dirty="0"/>
              <a:t>Locality</a:t>
            </a:r>
          </a:p>
          <a:p>
            <a:pPr lvl="1"/>
            <a:r>
              <a:rPr lang="en-US" dirty="0"/>
              <a:t>Sparsity</a:t>
            </a:r>
          </a:p>
          <a:p>
            <a:pPr lvl="1"/>
            <a:r>
              <a:rPr lang="en-US" dirty="0"/>
              <a:t>Criticality for Computation X</a:t>
            </a:r>
          </a:p>
          <a:p>
            <a:pPr lvl="1"/>
            <a:r>
              <a:rPr lang="en-US" dirty="0"/>
              <a:t>Access Semantics</a:t>
            </a:r>
          </a:p>
          <a:p>
            <a:pPr lvl="1"/>
            <a:r>
              <a:rPr lang="en-US" dirty="0"/>
              <a:t>…</a:t>
            </a:r>
          </a:p>
          <a:p>
            <a:endParaRPr lang="en-US" dirty="0"/>
          </a:p>
          <a:p>
            <a:endParaRPr lang="en-US" dirty="0"/>
          </a:p>
        </p:txBody>
      </p:sp>
      <p:sp>
        <p:nvSpPr>
          <p:cNvPr id="4" name="Slide Number Placeholder 3">
            <a:extLst>
              <a:ext uri="{FF2B5EF4-FFF2-40B4-BE49-F238E27FC236}">
                <a16:creationId xmlns:a16="http://schemas.microsoft.com/office/drawing/2014/main" id="{188C744D-F38D-264E-AC4F-A7A830C2B66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263</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spTree>
    <p:extLst>
      <p:ext uri="{BB962C8B-B14F-4D97-AF65-F5344CB8AC3E}">
        <p14:creationId xmlns:p14="http://schemas.microsoft.com/office/powerpoint/2010/main" val="580245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684E8-46D7-1745-BA18-D06529D28974}"/>
              </a:ext>
            </a:extLst>
          </p:cNvPr>
          <p:cNvSpPr>
            <a:spLocks noGrp="1"/>
          </p:cNvSpPr>
          <p:nvPr>
            <p:ph type="title"/>
          </p:nvPr>
        </p:nvSpPr>
        <p:spPr/>
        <p:txBody>
          <a:bodyPr/>
          <a:lstStyle/>
          <a:p>
            <a:r>
              <a:rPr lang="en-US" dirty="0"/>
              <a:t>One Problem: Limited Expressiveness</a:t>
            </a:r>
          </a:p>
        </p:txBody>
      </p:sp>
      <p:sp>
        <p:nvSpPr>
          <p:cNvPr id="3" name="Content Placeholder 2">
            <a:extLst>
              <a:ext uri="{FF2B5EF4-FFF2-40B4-BE49-F238E27FC236}">
                <a16:creationId xmlns:a16="http://schemas.microsoft.com/office/drawing/2014/main" id="{F313CB78-6E64-104A-B227-ECFB269415F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98A73B4-6E72-424A-8FAB-A5668B1645C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264</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6" name="Picture 5">
            <a:extLst>
              <a:ext uri="{FF2B5EF4-FFF2-40B4-BE49-F238E27FC236}">
                <a16:creationId xmlns:a16="http://schemas.microsoft.com/office/drawing/2014/main" id="{92A1BD76-0C0A-1B44-A8C0-61EA9A13B35D}"/>
              </a:ext>
            </a:extLst>
          </p:cNvPr>
          <p:cNvPicPr>
            <a:picLocks noChangeAspect="1"/>
          </p:cNvPicPr>
          <p:nvPr/>
        </p:nvPicPr>
        <p:blipFill>
          <a:blip r:embed="rId2"/>
          <a:stretch>
            <a:fillRect/>
          </a:stretch>
        </p:blipFill>
        <p:spPr>
          <a:xfrm>
            <a:off x="50800" y="1114896"/>
            <a:ext cx="9042400" cy="4978400"/>
          </a:xfrm>
          <a:prstGeom prst="rect">
            <a:avLst/>
          </a:prstGeom>
        </p:spPr>
      </p:pic>
    </p:spTree>
    <p:extLst>
      <p:ext uri="{BB962C8B-B14F-4D97-AF65-F5344CB8AC3E}">
        <p14:creationId xmlns:p14="http://schemas.microsoft.com/office/powerpoint/2010/main" val="2838028694"/>
      </p:ext>
    </p:extLst>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4CB68-5CE5-1D4D-AAE5-65AE904DEBFF}"/>
              </a:ext>
            </a:extLst>
          </p:cNvPr>
          <p:cNvSpPr>
            <a:spLocks noGrp="1"/>
          </p:cNvSpPr>
          <p:nvPr>
            <p:ph type="title"/>
          </p:nvPr>
        </p:nvSpPr>
        <p:spPr/>
        <p:txBody>
          <a:bodyPr/>
          <a:lstStyle/>
          <a:p>
            <a:r>
              <a:rPr lang="en-US" dirty="0"/>
              <a:t>A Solution: More Expressive Interfaces</a:t>
            </a:r>
          </a:p>
        </p:txBody>
      </p:sp>
      <p:sp>
        <p:nvSpPr>
          <p:cNvPr id="3" name="Content Placeholder 2">
            <a:extLst>
              <a:ext uri="{FF2B5EF4-FFF2-40B4-BE49-F238E27FC236}">
                <a16:creationId xmlns:a16="http://schemas.microsoft.com/office/drawing/2014/main" id="{F5DB3EEF-AAAD-9847-820E-EB0F1C17AC9A}"/>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68108765-1E1B-D049-A72B-B6772BD3CE3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265</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6" name="Picture 5">
            <a:extLst>
              <a:ext uri="{FF2B5EF4-FFF2-40B4-BE49-F238E27FC236}">
                <a16:creationId xmlns:a16="http://schemas.microsoft.com/office/drawing/2014/main" id="{EB3FB78E-168C-4E4F-B6BE-1657460704D9}"/>
              </a:ext>
            </a:extLst>
          </p:cNvPr>
          <p:cNvPicPr>
            <a:picLocks noChangeAspect="1"/>
          </p:cNvPicPr>
          <p:nvPr/>
        </p:nvPicPr>
        <p:blipFill>
          <a:blip r:embed="rId2"/>
          <a:stretch>
            <a:fillRect/>
          </a:stretch>
        </p:blipFill>
        <p:spPr>
          <a:xfrm>
            <a:off x="25400" y="1196752"/>
            <a:ext cx="9093200" cy="5041900"/>
          </a:xfrm>
          <a:prstGeom prst="rect">
            <a:avLst/>
          </a:prstGeom>
        </p:spPr>
      </p:pic>
    </p:spTree>
    <p:extLst>
      <p:ext uri="{BB962C8B-B14F-4D97-AF65-F5344CB8AC3E}">
        <p14:creationId xmlns:p14="http://schemas.microsoft.com/office/powerpoint/2010/main" val="805305926"/>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Abhilasha</a:t>
            </a:r>
            <a:r>
              <a:rPr lang="en-US" sz="1700" dirty="0"/>
              <a:t> Jain, </a:t>
            </a:r>
            <a:r>
              <a:rPr lang="en-US" sz="1700" dirty="0" err="1"/>
              <a:t>Diptesh</a:t>
            </a:r>
            <a:r>
              <a:rPr lang="en-US" sz="1700" dirty="0"/>
              <a:t> Majumdar, Kevin Hsieh, Gennady Pekhimenko, </a:t>
            </a:r>
            <a:r>
              <a:rPr lang="en-US" sz="1700" dirty="0" err="1"/>
              <a:t>Eiman</a:t>
            </a:r>
            <a:r>
              <a:rPr lang="en-US" sz="1700" dirty="0"/>
              <a:t> Ebrahimi, Nastaran Hajinazar, Phillip B. Gibbons and Onur Mutlu,</a:t>
            </a:r>
            <a:br>
              <a:rPr lang="en-US" sz="1700" dirty="0"/>
            </a:br>
            <a:r>
              <a:rPr lang="en-US" sz="1700" b="1" dirty="0">
                <a:solidFill>
                  <a:srgbClr val="0432FF"/>
                </a:solidFill>
                <a:hlinkClick r:id="rId2">
                  <a:extLst>
                    <a:ext uri="{A12FA001-AC4F-418D-AE19-62706E023703}">
                      <ahyp:hlinkClr xmlns:ahyp="http://schemas.microsoft.com/office/drawing/2018/hyperlinkcolor" val="tx"/>
                    </a:ext>
                  </a:extLst>
                </a:hlinkClick>
              </a:rPr>
              <a:t>"A Case for Richer Cross-layer Abstractions: Bridging the Semantic Gap with Expressive Memory"</a:t>
            </a:r>
            <a:br>
              <a:rPr lang="en-US" sz="1700" dirty="0">
                <a:solidFill>
                  <a:srgbClr val="0432FF"/>
                </a:solidFill>
              </a:rPr>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266</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E145A992-0FE5-B446-A1A6-725FE0D3A7CF}"/>
              </a:ext>
            </a:extLst>
          </p:cNvPr>
          <p:cNvPicPr>
            <a:picLocks noChangeAspect="1"/>
          </p:cNvPicPr>
          <p:nvPr/>
        </p:nvPicPr>
        <p:blipFill>
          <a:blip r:embed="rId9"/>
          <a:stretch>
            <a:fillRect/>
          </a:stretch>
        </p:blipFill>
        <p:spPr>
          <a:xfrm>
            <a:off x="88842" y="4005064"/>
            <a:ext cx="9019662" cy="2186188"/>
          </a:xfrm>
          <a:prstGeom prst="rect">
            <a:avLst/>
          </a:prstGeom>
        </p:spPr>
      </p:pic>
    </p:spTree>
    <p:extLst>
      <p:ext uri="{BB962C8B-B14F-4D97-AF65-F5344CB8AC3E}">
        <p14:creationId xmlns:p14="http://schemas.microsoft.com/office/powerpoint/2010/main" val="2725547889"/>
      </p:ext>
    </p:extLst>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E6D52-A3A4-BB4C-95B5-D7873A3CAACD}"/>
              </a:ext>
            </a:extLst>
          </p:cNvPr>
          <p:cNvSpPr>
            <a:spLocks noGrp="1"/>
          </p:cNvSpPr>
          <p:nvPr>
            <p:ph type="title"/>
          </p:nvPr>
        </p:nvSpPr>
        <p:spPr/>
        <p:txBody>
          <a:bodyPr/>
          <a:lstStyle/>
          <a:p>
            <a:r>
              <a:rPr lang="en-US" dirty="0"/>
              <a:t>X-</a:t>
            </a:r>
            <a:r>
              <a:rPr lang="en-US" dirty="0" err="1"/>
              <a:t>MeM</a:t>
            </a:r>
            <a:r>
              <a:rPr lang="en-US" dirty="0"/>
              <a:t> Aids Many Optimizations</a:t>
            </a:r>
          </a:p>
        </p:txBody>
      </p:sp>
      <p:sp>
        <p:nvSpPr>
          <p:cNvPr id="3" name="Content Placeholder 2">
            <a:extLst>
              <a:ext uri="{FF2B5EF4-FFF2-40B4-BE49-F238E27FC236}">
                <a16:creationId xmlns:a16="http://schemas.microsoft.com/office/drawing/2014/main" id="{07CA2F28-2488-E747-BAA8-A1CAE698496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9D2B23E-41F9-6F47-9E06-4386E4593C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107" y="958340"/>
            <a:ext cx="8323585" cy="5817110"/>
          </a:xfrm>
          <a:prstGeom prst="rect">
            <a:avLst/>
          </a:prstGeom>
        </p:spPr>
      </p:pic>
    </p:spTree>
    <p:extLst>
      <p:ext uri="{BB962C8B-B14F-4D97-AF65-F5344CB8AC3E}">
        <p14:creationId xmlns:p14="http://schemas.microsoft.com/office/powerpoint/2010/main" val="1820303585"/>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 for GPUs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Eiman</a:t>
            </a:r>
            <a:r>
              <a:rPr lang="en-US" sz="1700" dirty="0"/>
              <a:t> Ebrahimi, Kevin Hsieh, Phillip B. Gibbons and Onur Mutlu,</a:t>
            </a:r>
            <a:br>
              <a:rPr lang="en-US" sz="1700" dirty="0"/>
            </a:br>
            <a:r>
              <a:rPr lang="en-US" sz="1700" b="1" dirty="0">
                <a:solidFill>
                  <a:srgbClr val="0432FF"/>
                </a:solidFill>
                <a:hlinkClick r:id="rId2">
                  <a:extLst>
                    <a:ext uri="{A12FA001-AC4F-418D-AE19-62706E023703}">
                      <ahyp:hlinkClr xmlns:ahyp="http://schemas.microsoft.com/office/drawing/2018/hyperlinkcolor" val="tx"/>
                    </a:ext>
                  </a:extLst>
                </a:hlinkClick>
              </a:rPr>
              <a:t>"The Locality Descriptor: A Holistic Cross-Layer Abstraction to Express Data Locality in GPUs"</a:t>
            </a:r>
            <a:br>
              <a:rPr lang="en-US" sz="1700" dirty="0">
                <a:solidFill>
                  <a:srgbClr val="0432FF"/>
                </a:solidFill>
              </a:rPr>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268</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6" name="Picture 5">
            <a:extLst>
              <a:ext uri="{FF2B5EF4-FFF2-40B4-BE49-F238E27FC236}">
                <a16:creationId xmlns:a16="http://schemas.microsoft.com/office/drawing/2014/main" id="{D7E19532-BD2E-4D40-9F98-09CE73A3DF5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3949144"/>
            <a:ext cx="9144000" cy="1928128"/>
          </a:xfrm>
          <a:prstGeom prst="rect">
            <a:avLst/>
          </a:prstGeom>
        </p:spPr>
      </p:pic>
    </p:spTree>
    <p:extLst>
      <p:ext uri="{BB962C8B-B14F-4D97-AF65-F5344CB8AC3E}">
        <p14:creationId xmlns:p14="http://schemas.microsoft.com/office/powerpoint/2010/main" val="3030575167"/>
      </p:ext>
    </p:extLst>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An Example: Hybrid Memory Management</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SoC</a:t>
            </a: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33">
                    <a:lumMod val="75000"/>
                  </a:srgbClr>
                </a:solidFill>
                <a:effectLst/>
                <a:uLnTx/>
                <a:uFillTx/>
                <a:latin typeface="Tahoma"/>
                <a:ea typeface="+mn-ea"/>
                <a:cs typeface="+mn-cs"/>
              </a:rPr>
              <a:t>Fast, </a:t>
            </a:r>
            <a:r>
              <a:rPr kumimoji="0" lang="en-US" sz="1800" b="1" i="0" u="none" strike="noStrike" kern="1200" cap="none" spc="0" normalizeH="0" baseline="0" noProof="0" dirty="0">
                <a:ln>
                  <a:noFill/>
                </a:ln>
                <a:solidFill>
                  <a:srgbClr val="006633">
                    <a:lumMod val="75000"/>
                  </a:srgbClr>
                </a:solidFill>
                <a:effectLst/>
                <a:uLnTx/>
                <a:uFillTx/>
                <a:latin typeface="Tahoma"/>
                <a:ea typeface="+mn-ea"/>
                <a:cs typeface="+mn-cs"/>
              </a:rPr>
              <a:t>durable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Small,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leaky, volatile,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D26"/>
                </a:solidFill>
                <a:effectLst/>
                <a:uLnTx/>
                <a:uFillTx/>
                <a:latin typeface="Tahoma"/>
                <a:ea typeface="+mn-ea"/>
                <a:cs typeface="+mn-cs"/>
              </a:rPr>
              <a:t>Large, non-volatile, low-cost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Slow, </a:t>
            </a:r>
            <a:r>
              <a:rPr kumimoji="0" lang="en-US" sz="1800" b="1" i="0" u="none" strike="noStrike" kern="1200" cap="none" spc="0" normalizeH="0" baseline="0" noProof="0" dirty="0">
                <a:ln>
                  <a:noFill/>
                </a:ln>
                <a:solidFill>
                  <a:srgbClr val="8C0000"/>
                </a:solidFill>
                <a:effectLst/>
                <a:uLnTx/>
                <a:uFillTx/>
                <a:latin typeface="Tahoma"/>
                <a:ea typeface="+mn-ea"/>
                <a:cs typeface="+mn-cs"/>
              </a:rPr>
              <a:t>wears out, </a:t>
            </a:r>
            <a:r>
              <a:rPr kumimoji="0" lang="en-US" sz="1800" b="0" i="0" u="none" strike="noStrike" kern="1200" cap="none" spc="0" normalizeH="0" baseline="0" noProof="0" dirty="0">
                <a:ln>
                  <a:noFill/>
                </a:ln>
                <a:solidFill>
                  <a:srgbClr val="8C0000"/>
                </a:solidFill>
                <a:effectLst/>
                <a:uLnTx/>
                <a:uFillTx/>
                <a:latin typeface="Tahoma"/>
                <a:ea typeface="+mn-ea"/>
                <a:cs typeface="+mn-cs"/>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303030"/>
                </a:solidFill>
                <a:effectLst/>
                <a:uLnTx/>
                <a:uFillTx/>
                <a:latin typeface="Tahoma"/>
                <a:ea typeface="+mn-ea"/>
                <a:cs typeface="+mn-cs"/>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Hardware/software manage data allocation and movement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Tahoma"/>
                <a:ea typeface="+mn-ea"/>
                <a:cs typeface="+mn-cs"/>
              </a:rPr>
              <a:t>to achieve the best of multiple technologies</a:t>
            </a:r>
          </a:p>
        </p:txBody>
      </p:sp>
    </p:spTree>
    <p:extLst>
      <p:ext uri="{BB962C8B-B14F-4D97-AF65-F5344CB8AC3E}">
        <p14:creationId xmlns:p14="http://schemas.microsoft.com/office/powerpoint/2010/main" val="3998135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60376"/>
            <a:ext cx="7924800" cy="1752600"/>
          </a:xfrm>
        </p:spPr>
        <p:txBody>
          <a:bodyPr/>
          <a:lstStyle/>
          <a:p>
            <a:pPr algn="ctr"/>
            <a:r>
              <a:rPr lang="en-US" dirty="0"/>
              <a:t>Data-Centric (Memory-Centric)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fld id="{7341D3D9-3FE8-4025-BF66-8DAB1ABB951F}" type="slidenum">
              <a:rPr lang="en-US" altLang="en-US" smtClean="0">
                <a:solidFill>
                  <a:srgbClr val="000000"/>
                </a:solidFill>
              </a:rPr>
              <a:pPr/>
              <a:t>27</a:t>
            </a:fld>
            <a:endParaRPr lang="en-US" altLang="en-US">
              <a:solidFill>
                <a:srgbClr val="000000"/>
              </a:solidFill>
            </a:endParaRPr>
          </a:p>
        </p:txBody>
      </p:sp>
    </p:spTree>
    <p:extLst>
      <p:ext uri="{BB962C8B-B14F-4D97-AF65-F5344CB8AC3E}">
        <p14:creationId xmlns:p14="http://schemas.microsoft.com/office/powerpoint/2010/main" val="611465672"/>
      </p:ext>
    </p:extLst>
  </p:cSld>
  <p:clrMapOvr>
    <a:masterClrMapping/>
  </p:clrMapOvr>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An Example: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"Characterizing Application Memory Error Vulnerability to Optimize Data Center Cost via Heterogeneous-Reliability Memory"</a:t>
            </a:r>
            <a:r>
              <a:rPr lang="en-US" sz="1800" dirty="0">
                <a:solidFill>
                  <a:srgbClr val="0432FF"/>
                </a:solidFill>
              </a:rPr>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170934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p:cNvGraphicFramePr/>
          <p:nvPr/>
        </p:nvGraphicFramePr>
        <p:xfrm>
          <a:off x="0" y="1085850"/>
          <a:ext cx="9144000" cy="5370459"/>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tangle 44"/>
          <p:cNvSpPr/>
          <p:nvPr/>
        </p:nvSpPr>
        <p:spPr>
          <a:xfrm>
            <a:off x="980379" y="4376031"/>
            <a:ext cx="1937964" cy="1199692"/>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47" name="Oval 46"/>
          <p:cNvSpPr/>
          <p:nvPr/>
        </p:nvSpPr>
        <p:spPr>
          <a:xfrm>
            <a:off x="6459276" y="4521805"/>
            <a:ext cx="1937964" cy="1199692"/>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 name="Title 1"/>
          <p:cNvSpPr>
            <a:spLocks noGrp="1"/>
          </p:cNvSpPr>
          <p:nvPr>
            <p:ph type="title"/>
          </p:nvPr>
        </p:nvSpPr>
        <p:spPr/>
        <p:txBody>
          <a:bodyPr>
            <a:noAutofit/>
          </a:bodyPr>
          <a:lstStyle/>
          <a:p>
            <a:r>
              <a:rPr lang="en-US" sz="4000" dirty="0"/>
              <a:t>Exploiting Memory Error Tolerance </a:t>
            </a:r>
            <a:br>
              <a:rPr lang="en-US" sz="4000" dirty="0"/>
            </a:br>
            <a:r>
              <a:rPr lang="en-US" sz="4000" dirty="0"/>
              <a:t>with Hybrid Memory Systems</a:t>
            </a:r>
          </a:p>
        </p:txBody>
      </p:sp>
      <p:sp>
        <p:nvSpPr>
          <p:cNvPr id="178" name="Rounded Rectangle 177"/>
          <p:cNvSpPr/>
          <p:nvPr/>
        </p:nvSpPr>
        <p:spPr>
          <a:xfrm>
            <a:off x="253076" y="1315568"/>
            <a:ext cx="8637848" cy="5310051"/>
          </a:xfrm>
          <a:prstGeom prst="roundRect">
            <a:avLst>
              <a:gd name="adj" fmla="val 558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H</a:t>
            </a:r>
            <a:r>
              <a:rPr kumimoji="0" lang="en-US" sz="3600" b="0" i="0" u="none" strike="noStrike" kern="1200" cap="none" spc="0" normalizeH="0" baseline="0" noProof="0" dirty="0">
                <a:ln>
                  <a:noFill/>
                </a:ln>
                <a:solidFill>
                  <a:prstClr val="black"/>
                </a:solidFill>
                <a:effectLst/>
                <a:uLnTx/>
                <a:uFillTx/>
                <a:latin typeface="Calibri"/>
                <a:ea typeface="+mn-ea"/>
                <a:cs typeface="+mn-cs"/>
              </a:rPr>
              <a:t>eterogeneous-</a:t>
            </a:r>
            <a:r>
              <a:rPr kumimoji="0" lang="en-US" sz="3600" b="1" i="0" u="none" strike="noStrike" kern="1200" cap="none" spc="0" normalizeH="0" baseline="0" noProof="0" dirty="0">
                <a:ln>
                  <a:noFill/>
                </a:ln>
                <a:solidFill>
                  <a:prstClr val="black"/>
                </a:solidFill>
                <a:effectLst/>
                <a:uLnTx/>
                <a:uFillTx/>
                <a:latin typeface="Calibri"/>
                <a:ea typeface="+mn-ea"/>
                <a:cs typeface="+mn-cs"/>
              </a:rPr>
              <a:t>R</a:t>
            </a:r>
            <a:r>
              <a:rPr kumimoji="0" lang="en-US" sz="3600" b="0" i="0" u="none" strike="noStrike" kern="1200" cap="none" spc="0" normalizeH="0" baseline="0" noProof="0" dirty="0">
                <a:ln>
                  <a:noFill/>
                </a:ln>
                <a:solidFill>
                  <a:prstClr val="black"/>
                </a:solidFill>
                <a:effectLst/>
                <a:uLnTx/>
                <a:uFillTx/>
                <a:latin typeface="Calibri"/>
                <a:ea typeface="+mn-ea"/>
                <a:cs typeface="+mn-cs"/>
              </a:rPr>
              <a:t>eliability </a:t>
            </a:r>
            <a:r>
              <a:rPr kumimoji="0" lang="en-US" sz="3600" b="1" i="0" u="none" strike="noStrike" kern="1200" cap="none" spc="0" normalizeH="0" baseline="0" noProof="0" dirty="0">
                <a:ln>
                  <a:noFill/>
                </a:ln>
                <a:solidFill>
                  <a:prstClr val="black"/>
                </a:solidFill>
                <a:effectLst/>
                <a:uLnTx/>
                <a:uFillTx/>
                <a:latin typeface="Calibri"/>
                <a:ea typeface="+mn-ea"/>
                <a:cs typeface="+mn-cs"/>
              </a:rPr>
              <a:t>M</a:t>
            </a:r>
            <a:r>
              <a:rPr kumimoji="0" lang="en-US" sz="3600" b="0" i="0" u="none" strike="noStrike" kern="1200" cap="none" spc="0" normalizeH="0" baseline="0" noProof="0" dirty="0">
                <a:ln>
                  <a:noFill/>
                </a:ln>
                <a:solidFill>
                  <a:prstClr val="black"/>
                </a:solidFill>
                <a:effectLst/>
                <a:uLnTx/>
                <a:uFillTx/>
                <a:latin typeface="Calibri"/>
                <a:ea typeface="+mn-ea"/>
                <a:cs typeface="+mn-cs"/>
              </a:rPr>
              <a:t>emory </a:t>
            </a:r>
            <a:r>
              <a:rPr kumimoji="0" lang="en-US" sz="2400" b="1" i="0" u="none" strike="noStrike" kern="1200" cap="none" spc="0" normalizeH="0" baseline="0" noProof="0" dirty="0">
                <a:ln>
                  <a:noFill/>
                </a:ln>
                <a:solidFill>
                  <a:srgbClr val="1A5712"/>
                </a:solidFill>
                <a:effectLst/>
                <a:uLnTx/>
                <a:uFillTx/>
                <a:latin typeface="Calibri"/>
                <a:ea typeface="+mn-ea"/>
                <a:cs typeface="+mn-cs"/>
              </a:rPr>
              <a:t>[DSN 2014]</a:t>
            </a:r>
          </a:p>
        </p:txBody>
      </p:sp>
      <p:grpSp>
        <p:nvGrpSpPr>
          <p:cNvPr id="179" name="Group 178"/>
          <p:cNvGrpSpPr/>
          <p:nvPr/>
        </p:nvGrpSpPr>
        <p:grpSpPr>
          <a:xfrm>
            <a:off x="4919376" y="3377171"/>
            <a:ext cx="3294984" cy="935806"/>
            <a:chOff x="221980" y="1649582"/>
            <a:chExt cx="3011077" cy="855174"/>
          </a:xfrm>
        </p:grpSpPr>
        <p:grpSp>
          <p:nvGrpSpPr>
            <p:cNvPr id="180" name="Group 179"/>
            <p:cNvGrpSpPr/>
            <p:nvPr/>
          </p:nvGrpSpPr>
          <p:grpSpPr>
            <a:xfrm>
              <a:off x="221980" y="1649582"/>
              <a:ext cx="3011077" cy="855174"/>
              <a:chOff x="221980" y="1649582"/>
              <a:chExt cx="3011077" cy="855174"/>
            </a:xfrm>
          </p:grpSpPr>
          <p:pic>
            <p:nvPicPr>
              <p:cNvPr id="189" name="Picture 2" descr="image:Illustration showing DIMM rank classification label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1980" y="1649582"/>
                <a:ext cx="3011077" cy="855174"/>
              </a:xfrm>
              <a:prstGeom prst="rect">
                <a:avLst/>
              </a:prstGeom>
              <a:noFill/>
              <a:extLst>
                <a:ext uri="{909E8E84-426E-40dd-AFC4-6F175D3DCCD1}">
                  <a14:hiddenFill xmlns:a14="http://schemas.microsoft.com/office/drawing/2010/main" xmlns="">
                    <a:solidFill>
                      <a:srgbClr val="FFFFFF"/>
                    </a:solidFill>
                  </a14:hiddenFill>
                </a:ext>
              </a:extLst>
            </p:spPr>
          </p:pic>
          <p:sp>
            <p:nvSpPr>
              <p:cNvPr id="190" name="Rectangle 189"/>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1" name="Rectangle 180"/>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2" name="Rectangle 181"/>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3" name="Rectangle 182"/>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4" name="Rectangle 183"/>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Rectangle 184"/>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6" name="Rectangle 185"/>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7" name="Rectangle 186"/>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8" name="Rectangle 187"/>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1" name="Group 190"/>
          <p:cNvGrpSpPr/>
          <p:nvPr/>
        </p:nvGrpSpPr>
        <p:grpSpPr>
          <a:xfrm>
            <a:off x="865026" y="3377171"/>
            <a:ext cx="3294984" cy="935806"/>
            <a:chOff x="221980" y="1649582"/>
            <a:chExt cx="3011077" cy="855174"/>
          </a:xfrm>
        </p:grpSpPr>
        <p:grpSp>
          <p:nvGrpSpPr>
            <p:cNvPr id="192" name="Group 191"/>
            <p:cNvGrpSpPr/>
            <p:nvPr/>
          </p:nvGrpSpPr>
          <p:grpSpPr>
            <a:xfrm>
              <a:off x="221980" y="1649582"/>
              <a:ext cx="3011077" cy="855174"/>
              <a:chOff x="221980" y="1649582"/>
              <a:chExt cx="3011077" cy="855174"/>
            </a:xfrm>
          </p:grpSpPr>
          <p:pic>
            <p:nvPicPr>
              <p:cNvPr id="202" name="Picture 2" descr="image:Illustration showing DIMM rank classification label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1980" y="1649582"/>
                <a:ext cx="3011077" cy="855174"/>
              </a:xfrm>
              <a:prstGeom prst="rect">
                <a:avLst/>
              </a:prstGeom>
              <a:noFill/>
              <a:extLst>
                <a:ext uri="{909E8E84-426E-40dd-AFC4-6F175D3DCCD1}">
                  <a14:hiddenFill xmlns:a14="http://schemas.microsoft.com/office/drawing/2010/main" xmlns="">
                    <a:solidFill>
                      <a:srgbClr val="FFFFFF"/>
                    </a:solidFill>
                  </a14:hiddenFill>
                </a:ext>
              </a:extLst>
            </p:spPr>
          </p:pic>
          <p:sp>
            <p:nvSpPr>
              <p:cNvPr id="203" name="Rectangle 202"/>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93" name="Rectangle 192"/>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4" name="Rectangle 193"/>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Rectangle 194"/>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Rectangle 195"/>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Rectangle 196"/>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Rectangle 197"/>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Rectangle 198"/>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0" name="Rectangle 199"/>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Rectangle 200"/>
            <p:cNvSpPr/>
            <p:nvPr/>
          </p:nvSpPr>
          <p:spPr>
            <a:xfrm>
              <a:off x="163200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4" name="Rounded Rectangle 203"/>
          <p:cNvSpPr/>
          <p:nvPr/>
        </p:nvSpPr>
        <p:spPr>
          <a:xfrm>
            <a:off x="4881721" y="3362543"/>
            <a:ext cx="3394592" cy="949808"/>
          </a:xfrm>
          <a:prstGeom prst="roundRect">
            <a:avLst>
              <a:gd name="adj" fmla="val 9236"/>
            </a:avLst>
          </a:prstGeom>
          <a:solidFill>
            <a:srgbClr val="B5C1D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Low-cost memory</a:t>
            </a:r>
          </a:p>
        </p:txBody>
      </p:sp>
      <p:sp>
        <p:nvSpPr>
          <p:cNvPr id="205" name="Rounded Rectangle 204"/>
          <p:cNvSpPr/>
          <p:nvPr/>
        </p:nvSpPr>
        <p:spPr>
          <a:xfrm>
            <a:off x="827106" y="3362543"/>
            <a:ext cx="3390488" cy="949808"/>
          </a:xfrm>
          <a:prstGeom prst="roundRect">
            <a:avLst>
              <a:gd name="adj" fmla="val 10776"/>
            </a:avLst>
          </a:prstGeom>
          <a:solidFill>
            <a:srgbClr val="375DA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Reliable memory</a:t>
            </a:r>
          </a:p>
        </p:txBody>
      </p:sp>
      <p:sp>
        <p:nvSpPr>
          <p:cNvPr id="206" name="Rectangle 205"/>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7" name="Oval 206"/>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08" name="Rectangle 207"/>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9" name="Oval 208"/>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12" name="TextBox 211"/>
          <p:cNvSpPr txBox="1"/>
          <p:nvPr/>
        </p:nvSpPr>
        <p:spPr>
          <a:xfrm>
            <a:off x="844757" y="4534981"/>
            <a:ext cx="333937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ECC protected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Well-tested chips</a:t>
            </a:r>
          </a:p>
        </p:txBody>
      </p:sp>
      <p:sp>
        <p:nvSpPr>
          <p:cNvPr id="213" name="TextBox 212"/>
          <p:cNvSpPr txBox="1"/>
          <p:nvPr/>
        </p:nvSpPr>
        <p:spPr>
          <a:xfrm>
            <a:off x="4932283" y="4534981"/>
            <a:ext cx="329346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NoECC</a:t>
            </a:r>
            <a:r>
              <a:rPr kumimoji="0" lang="en-US" sz="3200" b="0" i="0" u="none" strike="noStrike" kern="1200" cap="none" spc="0" normalizeH="0" baseline="0" noProof="0" dirty="0">
                <a:ln>
                  <a:noFill/>
                </a:ln>
                <a:solidFill>
                  <a:prstClr val="black"/>
                </a:solidFill>
                <a:effectLst/>
                <a:uLnTx/>
                <a:uFillTx/>
                <a:latin typeface="Calibri"/>
                <a:ea typeface="+mn-ea"/>
                <a:cs typeface="+mn-cs"/>
              </a:rPr>
              <a:t> or Parity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Less-tested chips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4CB9A-C63F-4E87-AA38-9916D0B520C4}" type="slidenum">
              <a:rPr kumimoji="0" lang="en-US" sz="16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271</a:t>
            </a:fld>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p:cNvSpPr/>
          <p:nvPr/>
        </p:nvSpPr>
        <p:spPr>
          <a:xfrm>
            <a:off x="-36512" y="4437112"/>
            <a:ext cx="9073008" cy="1569660"/>
          </a:xfrm>
          <a:prstGeom prst="rect">
            <a:avLst/>
          </a:prstGeom>
          <a:solidFill>
            <a:schemeClr val="bg1"/>
          </a:solid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On Microsoft’s Web Search workload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Reduces server hardware </a:t>
            </a:r>
            <a:r>
              <a:rPr kumimoji="0" lang="en-US" sz="3200" b="0" i="0" u="none" strike="noStrike" kern="1200" cap="none" spc="0" normalizeH="0" baseline="0" noProof="0" dirty="0">
                <a:ln>
                  <a:noFill/>
                </a:ln>
                <a:solidFill>
                  <a:srgbClr val="4A66AC"/>
                </a:solidFill>
                <a:effectLst/>
                <a:uLnTx/>
                <a:uFillTx/>
                <a:latin typeface="Calibri"/>
                <a:ea typeface="+mn-ea"/>
                <a:cs typeface="+mn-cs"/>
              </a:rPr>
              <a:t>cost </a:t>
            </a:r>
            <a:r>
              <a:rPr kumimoji="0" lang="en-US" sz="3200" b="0" i="0" u="none" strike="noStrike" kern="1200" cap="none" spc="0" normalizeH="0" baseline="0" noProof="0" dirty="0">
                <a:ln>
                  <a:noFill/>
                </a:ln>
                <a:solidFill>
                  <a:prstClr val="black"/>
                </a:solidFill>
                <a:effectLst/>
                <a:uLnTx/>
                <a:uFillTx/>
                <a:latin typeface="Calibri"/>
                <a:ea typeface="+mn-ea"/>
                <a:cs typeface="+mn-cs"/>
              </a:rPr>
              <a:t>by </a:t>
            </a:r>
            <a:r>
              <a:rPr kumimoji="0" lang="en-US" sz="3200" b="0" i="0" u="none" strike="noStrike" kern="1200" cap="none" spc="0" normalizeH="0" baseline="0" noProof="0" dirty="0">
                <a:ln>
                  <a:noFill/>
                </a:ln>
                <a:solidFill>
                  <a:srgbClr val="FF0000"/>
                </a:solidFill>
                <a:effectLst/>
                <a:uLnTx/>
                <a:uFillTx/>
                <a:latin typeface="Calibri"/>
                <a:ea typeface="+mn-ea"/>
                <a:cs typeface="+mn-cs"/>
              </a:rPr>
              <a:t>4.7 %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Achieves single server </a:t>
            </a:r>
            <a:r>
              <a:rPr kumimoji="0" lang="en-US" sz="3200" b="0" i="0" u="none" strike="noStrike" kern="1200" cap="none" spc="0" normalizeH="0" baseline="0" noProof="0" dirty="0">
                <a:ln>
                  <a:noFill/>
                </a:ln>
                <a:solidFill>
                  <a:srgbClr val="4A66AC"/>
                </a:solidFill>
                <a:effectLst/>
                <a:uLnTx/>
                <a:uFillTx/>
                <a:latin typeface="Calibri"/>
                <a:ea typeface="+mn-ea"/>
                <a:cs typeface="+mn-cs"/>
              </a:rPr>
              <a:t>availability</a:t>
            </a:r>
            <a:r>
              <a:rPr kumimoji="0" lang="en-US" sz="3200" b="0" i="0" u="none" strike="noStrike" kern="1200" cap="none" spc="0" normalizeH="0" baseline="0" noProof="0" dirty="0">
                <a:ln>
                  <a:noFill/>
                </a:ln>
                <a:solidFill>
                  <a:prstClr val="black"/>
                </a:solidFill>
                <a:effectLst/>
                <a:uLnTx/>
                <a:uFillTx/>
                <a:latin typeface="Calibri"/>
                <a:ea typeface="+mn-ea"/>
                <a:cs typeface="+mn-cs"/>
              </a:rPr>
              <a:t> target of </a:t>
            </a:r>
            <a:r>
              <a:rPr kumimoji="0" lang="en-US" sz="3200" b="0" i="0" u="none" strike="noStrike" kern="1200" cap="none" spc="0" normalizeH="0" baseline="0" noProof="0" dirty="0">
                <a:ln>
                  <a:noFill/>
                </a:ln>
                <a:solidFill>
                  <a:srgbClr val="FF0000"/>
                </a:solidFill>
                <a:effectLst/>
                <a:uLnTx/>
                <a:uFillTx/>
                <a:latin typeface="Calibri"/>
                <a:ea typeface="+mn-ea"/>
                <a:cs typeface="+mn-cs"/>
              </a:rPr>
              <a:t>99.90 %</a:t>
            </a:r>
          </a:p>
        </p:txBody>
      </p:sp>
    </p:spTree>
    <p:extLst>
      <p:ext uri="{BB962C8B-B14F-4D97-AF65-F5344CB8AC3E}">
        <p14:creationId xmlns:p14="http://schemas.microsoft.com/office/powerpoint/2010/main" val="4187672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61111E-6 7.40741E-7 L -0.09236 -0.40671 " pathEditMode="relative" rAng="0" ptsTypes="AA">
                                      <p:cBhvr>
                                        <p:cTn id="14" dur="2000" fill="hold"/>
                                        <p:tgtEl>
                                          <p:spTgt spid="47"/>
                                        </p:tgtEl>
                                        <p:attrNameLst>
                                          <p:attrName>ppt_x</p:attrName>
                                          <p:attrName>ppt_y</p:attrName>
                                        </p:attrNameLst>
                                      </p:cBhvr>
                                      <p:rCtr x="-4618" y="-20347"/>
                                    </p:animMotion>
                                  </p:childTnLst>
                                </p:cTn>
                              </p:par>
                              <p:par>
                                <p:cTn id="15" presetID="42" presetClass="path" presetSubtype="0" accel="50000" decel="50000" fill="hold" grpId="1" nodeType="withEffect">
                                  <p:stCondLst>
                                    <p:cond delay="0"/>
                                  </p:stCondLst>
                                  <p:childTnLst>
                                    <p:animMotion origin="layout" path="M -4.44444E-6 -2.96296E-6 L 0.06094 -0.38657 " pathEditMode="relative" rAng="0" ptsTypes="AA">
                                      <p:cBhvr>
                                        <p:cTn id="16" dur="2000" fill="hold"/>
                                        <p:tgtEl>
                                          <p:spTgt spid="45"/>
                                        </p:tgtEl>
                                        <p:attrNameLst>
                                          <p:attrName>ppt_x</p:attrName>
                                          <p:attrName>ppt_y</p:attrName>
                                        </p:attrNameLst>
                                      </p:cBhvr>
                                      <p:rCtr x="3038" y="-19329"/>
                                    </p:animMotion>
                                  </p:childTnLst>
                                </p:cTn>
                              </p:par>
                              <p:par>
                                <p:cTn id="17" presetID="10" presetClass="exit" presetSubtype="0" fill="hold" grpId="2" nodeType="withEffect">
                                  <p:stCondLst>
                                    <p:cond delay="125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10" presetClass="exit" presetSubtype="0" fill="hold" grpId="2" nodeType="withEffect">
                                  <p:stCondLst>
                                    <p:cond delay="1250"/>
                                  </p:stCondLst>
                                  <p:childTnLst>
                                    <p:animEffect transition="out" filter="fade">
                                      <p:cBhvr>
                                        <p:cTn id="21" dur="500"/>
                                        <p:tgtEl>
                                          <p:spTgt spid="45"/>
                                        </p:tgtEl>
                                      </p:cBhvr>
                                    </p:animEffect>
                                    <p:set>
                                      <p:cBhvr>
                                        <p:cTn id="22" dur="1" fill="hold">
                                          <p:stCondLst>
                                            <p:cond delay="499"/>
                                          </p:stCondLst>
                                        </p:cTn>
                                        <p:tgtEl>
                                          <p:spTgt spid="45"/>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par>
                                <p:cTn id="26" presetID="10" presetClass="entr" presetSubtype="0" fill="hold" grpId="0" nodeType="withEffect">
                                  <p:stCondLst>
                                    <p:cond delay="1250"/>
                                  </p:stCondLst>
                                  <p:childTnLst>
                                    <p:set>
                                      <p:cBhvr>
                                        <p:cTn id="27" dur="1" fill="hold">
                                          <p:stCondLst>
                                            <p:cond delay="0"/>
                                          </p:stCondLst>
                                        </p:cTn>
                                        <p:tgtEl>
                                          <p:spTgt spid="207"/>
                                        </p:tgtEl>
                                        <p:attrNameLst>
                                          <p:attrName>style.visibility</p:attrName>
                                        </p:attrNameLst>
                                      </p:cBhvr>
                                      <p:to>
                                        <p:strVal val="visible"/>
                                      </p:to>
                                    </p:set>
                                    <p:animEffect transition="in" filter="fade">
                                      <p:cBhvr>
                                        <p:cTn id="28" dur="500"/>
                                        <p:tgtEl>
                                          <p:spTgt spid="207"/>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500"/>
                                        <p:tgtEl>
                                          <p:spTgt spid="206"/>
                                        </p:tgtEl>
                                      </p:cBhvr>
                                    </p:animEffect>
                                  </p:childTnLst>
                                </p:cTn>
                              </p:par>
                              <p:par>
                                <p:cTn id="32" presetID="10" presetClass="entr" presetSubtype="0" fill="hold" nodeType="withEffect">
                                  <p:stCondLst>
                                    <p:cond delay="1750"/>
                                  </p:stCondLst>
                                  <p:childTnLst>
                                    <p:set>
                                      <p:cBhvr>
                                        <p:cTn id="33" dur="1" fill="hold">
                                          <p:stCondLst>
                                            <p:cond delay="0"/>
                                          </p:stCondLst>
                                        </p:cTn>
                                        <p:tgtEl>
                                          <p:spTgt spid="179"/>
                                        </p:tgtEl>
                                        <p:attrNameLst>
                                          <p:attrName>style.visibility</p:attrName>
                                        </p:attrNameLst>
                                      </p:cBhvr>
                                      <p:to>
                                        <p:strVal val="visible"/>
                                      </p:to>
                                    </p:set>
                                    <p:animEffect transition="in" filter="fade">
                                      <p:cBhvr>
                                        <p:cTn id="34" dur="500"/>
                                        <p:tgtEl>
                                          <p:spTgt spid="179"/>
                                        </p:tgtEl>
                                      </p:cBhvr>
                                    </p:animEffect>
                                  </p:childTnLst>
                                </p:cTn>
                              </p:par>
                              <p:par>
                                <p:cTn id="35" presetID="10" presetClass="entr" presetSubtype="0" fill="hold" nodeType="withEffect">
                                  <p:stCondLst>
                                    <p:cond delay="1750"/>
                                  </p:stCondLst>
                                  <p:childTnLst>
                                    <p:set>
                                      <p:cBhvr>
                                        <p:cTn id="36" dur="1" fill="hold">
                                          <p:stCondLst>
                                            <p:cond delay="0"/>
                                          </p:stCondLst>
                                        </p:cTn>
                                        <p:tgtEl>
                                          <p:spTgt spid="191"/>
                                        </p:tgtEl>
                                        <p:attrNameLst>
                                          <p:attrName>style.visibility</p:attrName>
                                        </p:attrNameLst>
                                      </p:cBhvr>
                                      <p:to>
                                        <p:strVal val="visible"/>
                                      </p:to>
                                    </p:set>
                                    <p:animEffect transition="in" filter="fade">
                                      <p:cBhvr>
                                        <p:cTn id="37" dur="500"/>
                                        <p:tgtEl>
                                          <p:spTgt spid="1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4"/>
                                        </p:tgtEl>
                                        <p:attrNameLst>
                                          <p:attrName>style.visibility</p:attrName>
                                        </p:attrNameLst>
                                      </p:cBhvr>
                                      <p:to>
                                        <p:strVal val="visible"/>
                                      </p:to>
                                    </p:set>
                                    <p:animEffect transition="in" filter="fade">
                                      <p:cBhvr>
                                        <p:cTn id="42" dur="500"/>
                                        <p:tgtEl>
                                          <p:spTgt spid="20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500"/>
                                        <p:tgtEl>
                                          <p:spTgt spid="205"/>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8"/>
                                        </p:tgtEl>
                                        <p:attrNameLst>
                                          <p:attrName>style.visibility</p:attrName>
                                        </p:attrNameLst>
                                      </p:cBhvr>
                                      <p:to>
                                        <p:strVal val="visible"/>
                                      </p:to>
                                    </p:set>
                                  </p:childTnLst>
                                </p:cTn>
                              </p:par>
                              <p:par>
                                <p:cTn id="51" presetID="42" presetClass="path" presetSubtype="0" accel="50000" decel="50000" fill="hold" grpId="2" nodeType="withEffect">
                                  <p:stCondLst>
                                    <p:cond delay="0"/>
                                  </p:stCondLst>
                                  <p:childTnLst>
                                    <p:animMotion origin="layout" path="M -4.44444E-6 1.11111E-6 L -4.44444E-6 0.22106 " pathEditMode="relative" rAng="0" ptsTypes="AA">
                                      <p:cBhvr>
                                        <p:cTn id="52" dur="2000" fill="hold"/>
                                        <p:tgtEl>
                                          <p:spTgt spid="209"/>
                                        </p:tgtEl>
                                        <p:attrNameLst>
                                          <p:attrName>ppt_x</p:attrName>
                                          <p:attrName>ppt_y</p:attrName>
                                        </p:attrNameLst>
                                      </p:cBhvr>
                                      <p:rCtr x="0" y="11042"/>
                                    </p:animMotion>
                                  </p:childTnLst>
                                </p:cTn>
                              </p:par>
                              <p:par>
                                <p:cTn id="53" presetID="42" presetClass="path" presetSubtype="0" accel="50000" decel="50000" fill="hold" grpId="2" nodeType="withEffect">
                                  <p:stCondLst>
                                    <p:cond delay="0"/>
                                  </p:stCondLst>
                                  <p:childTnLst>
                                    <p:animMotion origin="layout" path="M -1.94444E-6 1.11111E-6 L -1.94444E-6 0.21898 " pathEditMode="relative" rAng="0" ptsTypes="AA">
                                      <p:cBhvr>
                                        <p:cTn id="54" dur="2000" fill="hold"/>
                                        <p:tgtEl>
                                          <p:spTgt spid="208"/>
                                        </p:tgtEl>
                                        <p:attrNameLst>
                                          <p:attrName>ppt_x</p:attrName>
                                          <p:attrName>ppt_y</p:attrName>
                                        </p:attrNameLst>
                                      </p:cBhvr>
                                      <p:rCtr x="0" y="10949"/>
                                    </p:animMotion>
                                  </p:childTnLst>
                                </p:cTn>
                              </p:par>
                              <p:par>
                                <p:cTn id="55" presetID="6" presetClass="emph" presetSubtype="0" fill="hold" grpId="1" nodeType="withEffect">
                                  <p:stCondLst>
                                    <p:cond delay="0"/>
                                  </p:stCondLst>
                                  <p:childTnLst>
                                    <p:animScale>
                                      <p:cBhvr>
                                        <p:cTn id="56" dur="2000" fill="hold"/>
                                        <p:tgtEl>
                                          <p:spTgt spid="209"/>
                                        </p:tgtEl>
                                      </p:cBhvr>
                                      <p:by x="50000" y="50000"/>
                                    </p:animScale>
                                  </p:childTnLst>
                                </p:cTn>
                              </p:par>
                              <p:par>
                                <p:cTn id="57" presetID="6" presetClass="emph" presetSubtype="0" fill="hold" grpId="1" nodeType="withEffect">
                                  <p:stCondLst>
                                    <p:cond delay="0"/>
                                  </p:stCondLst>
                                  <p:childTnLst>
                                    <p:animScale>
                                      <p:cBhvr>
                                        <p:cTn id="58" dur="2000" fill="hold"/>
                                        <p:tgtEl>
                                          <p:spTgt spid="208"/>
                                        </p:tgtEl>
                                      </p:cBhvr>
                                      <p:by x="50000" y="50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78"/>
                                        </p:tgtEl>
                                        <p:attrNameLst>
                                          <p:attrName>style.visibility</p:attrName>
                                        </p:attrNameLst>
                                      </p:cBhvr>
                                      <p:to>
                                        <p:strVal val="visible"/>
                                      </p:to>
                                    </p:set>
                                    <p:animEffect transition="in" filter="wipe(up)">
                                      <p:cBhvr>
                                        <p:cTn id="63" dur="500"/>
                                        <p:tgtEl>
                                          <p:spTgt spid="17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3"/>
                                        </p:tgtEl>
                                        <p:attrNameLst>
                                          <p:attrName>style.visibility</p:attrName>
                                        </p:attrNameLst>
                                      </p:cBhvr>
                                      <p:to>
                                        <p:strVal val="visible"/>
                                      </p:to>
                                    </p:set>
                                    <p:animEffect transition="in" filter="fade">
                                      <p:cBhvr>
                                        <p:cTn id="68" dur="500"/>
                                        <p:tgtEl>
                                          <p:spTgt spid="2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2"/>
                                        </p:tgtEl>
                                        <p:attrNameLst>
                                          <p:attrName>style.visibility</p:attrName>
                                        </p:attrNameLst>
                                      </p:cBhvr>
                                      <p:to>
                                        <p:strVal val="visible"/>
                                      </p:to>
                                    </p:set>
                                    <p:animEffect transition="in" filter="fade">
                                      <p:cBhvr>
                                        <p:cTn id="71" dur="500"/>
                                        <p:tgtEl>
                                          <p:spTgt spid="21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0" grpId="0">
        <p:bldAsOne/>
      </p:bldGraphic>
      <p:bldP spid="45" grpId="0" animBg="1"/>
      <p:bldP spid="45" grpId="1" animBg="1"/>
      <p:bldP spid="45" grpId="2" animBg="1"/>
      <p:bldP spid="47" grpId="0" animBg="1"/>
      <p:bldP spid="47" grpId="1" animBg="1"/>
      <p:bldP spid="47" grpId="2" animBg="1"/>
      <p:bldP spid="178" grpId="0" animBg="1"/>
      <p:bldP spid="204" grpId="0" animBg="1"/>
      <p:bldP spid="205" grpId="0" animBg="1"/>
      <p:bldP spid="206" grpId="0" animBg="1"/>
      <p:bldP spid="207" grpId="0" animBg="1"/>
      <p:bldP spid="208" grpId="0" animBg="1"/>
      <p:bldP spid="208" grpId="1" animBg="1"/>
      <p:bldP spid="208" grpId="2" animBg="1"/>
      <p:bldP spid="209" grpId="0" animBg="1"/>
      <p:bldP spid="209" grpId="1" animBg="1"/>
      <p:bldP spid="209" grpId="2" animBg="1"/>
      <p:bldP spid="212" grpId="0"/>
      <p:bldP spid="213" grpId="0"/>
      <p:bldP spid="3" grpId="0" animBg="1"/>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057905" y="4529872"/>
            <a:ext cx="7032878" cy="956782"/>
            <a:chOff x="1057905" y="4543667"/>
            <a:chExt cx="7032878" cy="956782"/>
          </a:xfrm>
        </p:grpSpPr>
        <p:sp>
          <p:nvSpPr>
            <p:cNvPr id="38" name="Down Arrow 37"/>
            <p:cNvSpPr/>
            <p:nvPr/>
          </p:nvSpPr>
          <p:spPr>
            <a:xfrm>
              <a:off x="7253465" y="4543667"/>
              <a:ext cx="837318" cy="956782"/>
            </a:xfrm>
            <a:prstGeom prst="downArrow">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Down Arrow 38"/>
            <p:cNvSpPr/>
            <p:nvPr/>
          </p:nvSpPr>
          <p:spPr>
            <a:xfrm>
              <a:off x="1057905" y="4543669"/>
              <a:ext cx="837318" cy="946630"/>
            </a:xfrm>
            <a:prstGeom prst="downArrow">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p:cNvGrpSpPr/>
          <p:nvPr/>
        </p:nvGrpSpPr>
        <p:grpSpPr>
          <a:xfrm>
            <a:off x="1057905" y="2445128"/>
            <a:ext cx="7032878" cy="956782"/>
            <a:chOff x="1057905" y="2445128"/>
            <a:chExt cx="7032878" cy="956782"/>
          </a:xfrm>
        </p:grpSpPr>
        <p:sp>
          <p:nvSpPr>
            <p:cNvPr id="35" name="Down Arrow 34"/>
            <p:cNvSpPr/>
            <p:nvPr/>
          </p:nvSpPr>
          <p:spPr>
            <a:xfrm>
              <a:off x="7253465" y="2445128"/>
              <a:ext cx="837318" cy="956782"/>
            </a:xfrm>
            <a:prstGeom prst="downArrow">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Down Arrow 55"/>
            <p:cNvSpPr/>
            <p:nvPr/>
          </p:nvSpPr>
          <p:spPr>
            <a:xfrm>
              <a:off x="1057905" y="2445130"/>
              <a:ext cx="837318" cy="946630"/>
            </a:xfrm>
            <a:prstGeom prst="downArrow">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Rounded Rectangle 3"/>
          <p:cNvSpPr/>
          <p:nvPr/>
        </p:nvSpPr>
        <p:spPr>
          <a:xfrm>
            <a:off x="290253" y="1306738"/>
            <a:ext cx="8637848" cy="114991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normAutofit/>
          </a:bodyPr>
          <a:lstStyle/>
          <a:p>
            <a:r>
              <a:rPr lang="en-US" sz="4400" dirty="0"/>
              <a:t>Heterogeneous-Reliability Memory</a:t>
            </a:r>
          </a:p>
        </p:txBody>
      </p:sp>
      <p:grpSp>
        <p:nvGrpSpPr>
          <p:cNvPr id="40" name="Group 39"/>
          <p:cNvGrpSpPr/>
          <p:nvPr/>
        </p:nvGrpSpPr>
        <p:grpSpPr>
          <a:xfrm>
            <a:off x="676479" y="1484379"/>
            <a:ext cx="7780548" cy="800460"/>
            <a:chOff x="644685" y="3285404"/>
            <a:chExt cx="7780548" cy="800460"/>
          </a:xfrm>
        </p:grpSpPr>
        <p:sp>
          <p:nvSpPr>
            <p:cNvPr id="5" name="Cloud 4"/>
            <p:cNvSpPr/>
            <p:nvPr/>
          </p:nvSpPr>
          <p:spPr>
            <a:xfrm>
              <a:off x="644685" y="3285407"/>
              <a:ext cx="1296758" cy="8004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App 1 data A</a:t>
              </a:r>
            </a:p>
          </p:txBody>
        </p:sp>
        <p:sp>
          <p:nvSpPr>
            <p:cNvPr id="6" name="Cloud 5"/>
            <p:cNvSpPr/>
            <p:nvPr/>
          </p:nvSpPr>
          <p:spPr>
            <a:xfrm>
              <a:off x="1941443" y="3285407"/>
              <a:ext cx="1296758" cy="8004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App 1 data B</a:t>
              </a:r>
            </a:p>
          </p:txBody>
        </p:sp>
        <p:sp>
          <p:nvSpPr>
            <p:cNvPr id="11" name="Cloud 10"/>
            <p:cNvSpPr/>
            <p:nvPr/>
          </p:nvSpPr>
          <p:spPr>
            <a:xfrm>
              <a:off x="3238201" y="3285407"/>
              <a:ext cx="1296758" cy="8004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App 2 data A</a:t>
              </a:r>
            </a:p>
          </p:txBody>
        </p:sp>
        <p:sp>
          <p:nvSpPr>
            <p:cNvPr id="12" name="Cloud 11"/>
            <p:cNvSpPr/>
            <p:nvPr/>
          </p:nvSpPr>
          <p:spPr>
            <a:xfrm>
              <a:off x="4534959" y="3285406"/>
              <a:ext cx="1296758" cy="8004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App 2 data B</a:t>
              </a:r>
            </a:p>
          </p:txBody>
        </p:sp>
        <p:sp>
          <p:nvSpPr>
            <p:cNvPr id="13" name="Cloud 12"/>
            <p:cNvSpPr/>
            <p:nvPr/>
          </p:nvSpPr>
          <p:spPr>
            <a:xfrm>
              <a:off x="5831717" y="3285405"/>
              <a:ext cx="1296758" cy="8004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App 3 data A</a:t>
              </a:r>
            </a:p>
          </p:txBody>
        </p:sp>
        <p:sp>
          <p:nvSpPr>
            <p:cNvPr id="14" name="Cloud 13"/>
            <p:cNvSpPr/>
            <p:nvPr/>
          </p:nvSpPr>
          <p:spPr>
            <a:xfrm>
              <a:off x="7128475" y="3285404"/>
              <a:ext cx="1296758" cy="8004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App 3 data B</a:t>
              </a:r>
            </a:p>
          </p:txBody>
        </p:sp>
      </p:grpSp>
      <p:sp>
        <p:nvSpPr>
          <p:cNvPr id="52" name="Rectangle 51"/>
          <p:cNvSpPr/>
          <p:nvPr/>
        </p:nvSpPr>
        <p:spPr>
          <a:xfrm>
            <a:off x="890513" y="4513248"/>
            <a:ext cx="7367662"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Step 2</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Map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application data to the </a:t>
            </a:r>
            <a:r>
              <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rPr>
              <a:t>HRM</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system enabled by</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rPr>
              <a:t>SW/HW cooperative solutions</a:t>
            </a:r>
            <a:endPar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ounded Rectangle 43"/>
          <p:cNvSpPr/>
          <p:nvPr/>
        </p:nvSpPr>
        <p:spPr>
          <a:xfrm>
            <a:off x="1663665" y="2397925"/>
            <a:ext cx="5821358" cy="1055608"/>
          </a:xfrm>
          <a:prstGeom prst="round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Step 1</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Characterize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classify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application memory error tolerance</a:t>
            </a:r>
          </a:p>
        </p:txBody>
      </p:sp>
      <p:grpSp>
        <p:nvGrpSpPr>
          <p:cNvPr id="20" name="Group 18"/>
          <p:cNvGrpSpPr/>
          <p:nvPr/>
        </p:nvGrpSpPr>
        <p:grpSpPr>
          <a:xfrm>
            <a:off x="253075" y="5359622"/>
            <a:ext cx="8707801" cy="1267072"/>
            <a:chOff x="253075" y="5359622"/>
            <a:chExt cx="8707801" cy="1267072"/>
          </a:xfrm>
        </p:grpSpPr>
        <p:sp>
          <p:nvSpPr>
            <p:cNvPr id="33" name="Rounded Rectangle 21"/>
            <p:cNvSpPr/>
            <p:nvPr/>
          </p:nvSpPr>
          <p:spPr>
            <a:xfrm>
              <a:off x="253075" y="5476783"/>
              <a:ext cx="8637848" cy="114991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28"/>
            <p:cNvGrpSpPr/>
            <p:nvPr/>
          </p:nvGrpSpPr>
          <p:grpSpPr>
            <a:xfrm>
              <a:off x="676479" y="5712919"/>
              <a:ext cx="7780548" cy="710040"/>
              <a:chOff x="676479" y="5712919"/>
              <a:chExt cx="7780548" cy="710040"/>
            </a:xfrm>
          </p:grpSpPr>
          <p:sp>
            <p:nvSpPr>
              <p:cNvPr id="58" name="Rounded Rectangle 33"/>
              <p:cNvSpPr/>
              <p:nvPr/>
            </p:nvSpPr>
            <p:spPr>
              <a:xfrm>
                <a:off x="676479" y="5724440"/>
                <a:ext cx="1296758" cy="698519"/>
              </a:xfrm>
              <a:prstGeom prst="round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Reliable memory</a:t>
                </a:r>
              </a:p>
            </p:txBody>
          </p:sp>
          <p:sp>
            <p:nvSpPr>
              <p:cNvPr id="60" name="Rounded Rectangle 35"/>
              <p:cNvSpPr/>
              <p:nvPr/>
            </p:nvSpPr>
            <p:spPr>
              <a:xfrm>
                <a:off x="1973237" y="5724440"/>
                <a:ext cx="3890274" cy="698519"/>
              </a:xfrm>
              <a:prstGeom prst="round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Parity memory </a:t>
                </a:r>
                <a:b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software recovery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Par+R</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1" name="Rounded Rectangle 36"/>
              <p:cNvSpPr/>
              <p:nvPr/>
            </p:nvSpPr>
            <p:spPr>
              <a:xfrm>
                <a:off x="5863511" y="5712919"/>
                <a:ext cx="2593516" cy="698519"/>
              </a:xfrm>
              <a:prstGeom prst="round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Low-cost memory</a:t>
                </a:r>
              </a:p>
            </p:txBody>
          </p:sp>
        </p:grpSp>
        <p:sp>
          <p:nvSpPr>
            <p:cNvPr id="43" name="TextBox 29"/>
            <p:cNvSpPr txBox="1"/>
            <p:nvPr/>
          </p:nvSpPr>
          <p:spPr>
            <a:xfrm>
              <a:off x="7485023" y="5359622"/>
              <a:ext cx="14758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Unreliable</a:t>
              </a:r>
            </a:p>
          </p:txBody>
        </p:sp>
        <p:sp>
          <p:nvSpPr>
            <p:cNvPr id="45" name="TextBox 30"/>
            <p:cNvSpPr txBox="1"/>
            <p:nvPr/>
          </p:nvSpPr>
          <p:spPr>
            <a:xfrm>
              <a:off x="265997" y="5372982"/>
              <a:ext cx="11747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Reliable</a:t>
              </a:r>
            </a:p>
          </p:txBody>
        </p:sp>
      </p:grpSp>
      <p:grpSp>
        <p:nvGrpSpPr>
          <p:cNvPr id="29" name="Group 28"/>
          <p:cNvGrpSpPr/>
          <p:nvPr/>
        </p:nvGrpSpPr>
        <p:grpSpPr>
          <a:xfrm>
            <a:off x="220417" y="3391760"/>
            <a:ext cx="8800185" cy="1268831"/>
            <a:chOff x="220417" y="3391760"/>
            <a:chExt cx="8800185" cy="1268831"/>
          </a:xfrm>
        </p:grpSpPr>
        <p:grpSp>
          <p:nvGrpSpPr>
            <p:cNvPr id="10" name="Group 9"/>
            <p:cNvGrpSpPr/>
            <p:nvPr/>
          </p:nvGrpSpPr>
          <p:grpSpPr>
            <a:xfrm>
              <a:off x="220417" y="3391760"/>
              <a:ext cx="8800185" cy="1268831"/>
              <a:chOff x="220417" y="3391760"/>
              <a:chExt cx="8800185" cy="1268831"/>
            </a:xfrm>
          </p:grpSpPr>
          <p:sp>
            <p:nvSpPr>
              <p:cNvPr id="32" name="Rounded Rectangle 31"/>
              <p:cNvSpPr/>
              <p:nvPr/>
            </p:nvSpPr>
            <p:spPr>
              <a:xfrm>
                <a:off x="290253" y="3391760"/>
                <a:ext cx="8637848" cy="114991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20417" y="4198926"/>
                <a:ext cx="15350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Vulnerable</a:t>
                </a:r>
              </a:p>
            </p:txBody>
          </p:sp>
          <p:sp>
            <p:nvSpPr>
              <p:cNvPr id="42" name="TextBox 41"/>
              <p:cNvSpPr txBox="1"/>
              <p:nvPr/>
            </p:nvSpPr>
            <p:spPr>
              <a:xfrm>
                <a:off x="7816105" y="4198926"/>
                <a:ext cx="12044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Calibri" panose="020F0502020204030204"/>
                    <a:ea typeface="+mn-ea"/>
                    <a:cs typeface="+mn-cs"/>
                  </a:rPr>
                  <a:t>Tolerant</a:t>
                </a:r>
              </a:p>
            </p:txBody>
          </p:sp>
        </p:grpSp>
        <p:grpSp>
          <p:nvGrpSpPr>
            <p:cNvPr id="22" name="Group 21"/>
            <p:cNvGrpSpPr/>
            <p:nvPr/>
          </p:nvGrpSpPr>
          <p:grpSpPr>
            <a:xfrm>
              <a:off x="677394" y="3515307"/>
              <a:ext cx="7779633" cy="897736"/>
              <a:chOff x="677394" y="3515307"/>
              <a:chExt cx="7779633" cy="897736"/>
            </a:xfrm>
          </p:grpSpPr>
          <p:sp>
            <p:nvSpPr>
              <p:cNvPr id="15" name="Rectangle 14"/>
              <p:cNvSpPr/>
              <p:nvPr/>
            </p:nvSpPr>
            <p:spPr>
              <a:xfrm>
                <a:off x="677394" y="3515307"/>
                <a:ext cx="1296758" cy="800457"/>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App 1 data A</a:t>
                </a:r>
              </a:p>
            </p:txBody>
          </p:sp>
          <p:sp>
            <p:nvSpPr>
              <p:cNvPr id="17" name="Oval 16"/>
              <p:cNvSpPr/>
              <p:nvPr/>
            </p:nvSpPr>
            <p:spPr>
              <a:xfrm>
                <a:off x="5862596" y="3531931"/>
                <a:ext cx="1296758" cy="800457"/>
              </a:xfrm>
              <a:prstGeom prst="ellipse">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App 2 data A</a:t>
                </a:r>
              </a:p>
            </p:txBody>
          </p:sp>
          <p:sp>
            <p:nvSpPr>
              <p:cNvPr id="21" name="Oval 20"/>
              <p:cNvSpPr/>
              <p:nvPr/>
            </p:nvSpPr>
            <p:spPr>
              <a:xfrm>
                <a:off x="7160269" y="3531931"/>
                <a:ext cx="1296758" cy="800457"/>
              </a:xfrm>
              <a:prstGeom prst="ellipse">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App 2 data B</a:t>
                </a:r>
              </a:p>
            </p:txBody>
          </p:sp>
          <p:grpSp>
            <p:nvGrpSpPr>
              <p:cNvPr id="23" name="Group 22"/>
              <p:cNvGrpSpPr/>
              <p:nvPr/>
            </p:nvGrpSpPr>
            <p:grpSpPr>
              <a:xfrm>
                <a:off x="3270910" y="3515307"/>
                <a:ext cx="1296758" cy="897736"/>
                <a:chOff x="3238201" y="4595275"/>
                <a:chExt cx="1296758" cy="897736"/>
              </a:xfrm>
            </p:grpSpPr>
            <p:sp>
              <p:nvSpPr>
                <p:cNvPr id="24" name="Isosceles Triangle 23"/>
                <p:cNvSpPr/>
                <p:nvPr/>
              </p:nvSpPr>
              <p:spPr>
                <a:xfrm>
                  <a:off x="3238201" y="4595275"/>
                  <a:ext cx="1296758" cy="800457"/>
                </a:xfrm>
                <a:prstGeom prst="triangl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ectangle 24"/>
                <p:cNvSpPr/>
                <p:nvPr/>
              </p:nvSpPr>
              <p:spPr>
                <a:xfrm>
                  <a:off x="3308171" y="4785125"/>
                  <a:ext cx="115681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App 3 data A</a:t>
                  </a:r>
                </a:p>
              </p:txBody>
            </p:sp>
          </p:grpSp>
          <p:grpSp>
            <p:nvGrpSpPr>
              <p:cNvPr id="26" name="Group 25"/>
              <p:cNvGrpSpPr/>
              <p:nvPr/>
            </p:nvGrpSpPr>
            <p:grpSpPr>
              <a:xfrm>
                <a:off x="4566753" y="3515307"/>
                <a:ext cx="1296758" cy="897736"/>
                <a:chOff x="3238201" y="4595275"/>
                <a:chExt cx="1296758" cy="897736"/>
              </a:xfrm>
            </p:grpSpPr>
            <p:sp>
              <p:nvSpPr>
                <p:cNvPr id="27" name="Isosceles Triangle 26"/>
                <p:cNvSpPr/>
                <p:nvPr/>
              </p:nvSpPr>
              <p:spPr>
                <a:xfrm>
                  <a:off x="3238201" y="4595275"/>
                  <a:ext cx="1296758" cy="800457"/>
                </a:xfrm>
                <a:prstGeom prst="triangl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p:cNvSpPr/>
                <p:nvPr/>
              </p:nvSpPr>
              <p:spPr>
                <a:xfrm>
                  <a:off x="3308171" y="4785125"/>
                  <a:ext cx="115681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App 3 data B</a:t>
                  </a:r>
                </a:p>
              </p:txBody>
            </p:sp>
          </p:grpSp>
          <p:grpSp>
            <p:nvGrpSpPr>
              <p:cNvPr id="46" name="Group 45"/>
              <p:cNvGrpSpPr/>
              <p:nvPr/>
            </p:nvGrpSpPr>
            <p:grpSpPr>
              <a:xfrm>
                <a:off x="1990606" y="3515307"/>
                <a:ext cx="1296758" cy="897736"/>
                <a:chOff x="3238201" y="4595275"/>
                <a:chExt cx="1296758" cy="897736"/>
              </a:xfrm>
            </p:grpSpPr>
            <p:sp>
              <p:nvSpPr>
                <p:cNvPr id="47" name="Isosceles Triangle 46"/>
                <p:cNvSpPr/>
                <p:nvPr/>
              </p:nvSpPr>
              <p:spPr>
                <a:xfrm>
                  <a:off x="3238201" y="4595275"/>
                  <a:ext cx="1296758" cy="800457"/>
                </a:xfrm>
                <a:prstGeom prst="triangl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47"/>
                <p:cNvSpPr/>
                <p:nvPr/>
              </p:nvSpPr>
              <p:spPr>
                <a:xfrm>
                  <a:off x="3308171" y="4785125"/>
                  <a:ext cx="115681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App 1 data B</a:t>
                  </a:r>
                </a:p>
              </p:txBody>
            </p:sp>
          </p:grpSp>
        </p:grpSp>
      </p:grpSp>
      <p:sp>
        <p:nvSpPr>
          <p:cNvPr id="19" name="Slide Number Placeholder 1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4CB9A-C63F-4E87-AA38-9916D0B520C4}" type="slidenum">
              <a:rPr kumimoji="0" lang="en-US" sz="16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272</a:t>
            </a:fld>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70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up)">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iterate type="lt">
                                    <p:tmPct val="0"/>
                                  </p:iterate>
                                  <p:childTnLst>
                                    <p:set>
                                      <p:cBhvr>
                                        <p:cTn id="14" dur="1" fill="hold">
                                          <p:stCondLst>
                                            <p:cond delay="0"/>
                                          </p:stCondLst>
                                        </p:cTn>
                                        <p:tgtEl>
                                          <p:spTgt spid="44"/>
                                        </p:tgtEl>
                                        <p:attrNameLst>
                                          <p:attrName>style.visibility</p:attrName>
                                        </p:attrNameLst>
                                      </p:cBhvr>
                                      <p:to>
                                        <p:strVal val="visible"/>
                                      </p:to>
                                    </p:set>
                                    <p:animEffect transition="in" filter="wipe(up)">
                                      <p:cBhvr>
                                        <p:cTn id="15" dur="500"/>
                                        <p:tgtEl>
                                          <p:spTgt spid="44"/>
                                        </p:tgtEl>
                                      </p:cBhvr>
                                    </p:animEffect>
                                  </p:childTnLst>
                                </p:cTn>
                              </p:par>
                              <p:par>
                                <p:cTn id="16" presetID="22" presetClass="entr" presetSubtype="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up)">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wipe(up)">
                                      <p:cBhvr>
                                        <p:cTn id="30" dur="500"/>
                                        <p:tgtEl>
                                          <p:spTgt spid="52"/>
                                        </p:tgtEl>
                                      </p:cBhvr>
                                    </p:animEffect>
                                  </p:childTnLst>
                                </p:cTn>
                              </p:par>
                            </p:childTnLst>
                          </p:cTn>
                        </p:par>
                        <p:par>
                          <p:cTn id="31" fill="hold">
                            <p:stCondLst>
                              <p:cond delay="500"/>
                            </p:stCondLst>
                            <p:childTnLst>
                              <p:par>
                                <p:cTn id="32" presetID="22" presetClass="entr" presetSubtype="1"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up)">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2" grpId="0"/>
      <p:bldP spid="44" grpId="0"/>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More on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"Characterizing Application Memory Error Vulnerability to Optimize Data Center Cost via Heterogeneous-Reliability Memory"</a:t>
            </a:r>
            <a:r>
              <a:rPr lang="en-US" sz="1800" dirty="0">
                <a:solidFill>
                  <a:srgbClr val="0432FF"/>
                </a:solidFill>
              </a:rPr>
              <a:t> </a:t>
            </a:r>
            <a:br>
              <a:rPr lang="en-US" sz="1800" dirty="0">
                <a:solidFill>
                  <a:srgbClr val="0432FF"/>
                </a:solidFill>
              </a:rPr>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3585678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C6CF7-8A7A-7F49-93EB-D1EB3265D4AB}"/>
              </a:ext>
            </a:extLst>
          </p:cNvPr>
          <p:cNvSpPr>
            <a:spLocks noGrp="1"/>
          </p:cNvSpPr>
          <p:nvPr>
            <p:ph type="title"/>
          </p:nvPr>
        </p:nvSpPr>
        <p:spPr/>
        <p:txBody>
          <a:bodyPr/>
          <a:lstStyle/>
          <a:p>
            <a:r>
              <a:rPr lang="en-US" dirty="0"/>
              <a:t>Another Example: EDEN for DNNs</a:t>
            </a:r>
          </a:p>
        </p:txBody>
      </p:sp>
      <p:sp>
        <p:nvSpPr>
          <p:cNvPr id="3" name="Content Placeholder 2">
            <a:extLst>
              <a:ext uri="{FF2B5EF4-FFF2-40B4-BE49-F238E27FC236}">
                <a16:creationId xmlns:a16="http://schemas.microsoft.com/office/drawing/2014/main" id="{CFEED0F3-2DF8-844D-8E32-56660BCA7F42}"/>
              </a:ext>
            </a:extLst>
          </p:cNvPr>
          <p:cNvSpPr>
            <a:spLocks noGrp="1"/>
          </p:cNvSpPr>
          <p:nvPr>
            <p:ph idx="1"/>
          </p:nvPr>
        </p:nvSpPr>
        <p:spPr/>
        <p:txBody>
          <a:bodyPr/>
          <a:lstStyle/>
          <a:p>
            <a:r>
              <a:rPr lang="en-US" dirty="0"/>
              <a:t>Deep Neural Network evaluation is very DRAM-intensive (especially for large networks)</a:t>
            </a:r>
          </a:p>
          <a:p>
            <a:endParaRPr lang="en-US" dirty="0"/>
          </a:p>
          <a:p>
            <a:pPr marL="0" indent="0">
              <a:buNone/>
            </a:pPr>
            <a:r>
              <a:rPr lang="en-US" dirty="0">
                <a:solidFill>
                  <a:srgbClr val="FF0000"/>
                </a:solidFill>
              </a:rPr>
              <a:t>1. Some data and layers in DNNs are very tolerant to errors</a:t>
            </a:r>
          </a:p>
          <a:p>
            <a:pPr marL="0" indent="0">
              <a:buNone/>
            </a:pPr>
            <a:endParaRPr lang="en-US" dirty="0"/>
          </a:p>
          <a:p>
            <a:pPr marL="0" indent="0">
              <a:buNone/>
            </a:pPr>
            <a:r>
              <a:rPr lang="en-US" dirty="0">
                <a:solidFill>
                  <a:srgbClr val="1A5712"/>
                </a:solidFill>
              </a:rPr>
              <a:t>2. Reduce DRAM latency and voltage on such data and layers</a:t>
            </a:r>
          </a:p>
          <a:p>
            <a:pPr marL="0" indent="0">
              <a:buNone/>
            </a:pPr>
            <a:endParaRPr lang="en-US" dirty="0"/>
          </a:p>
          <a:p>
            <a:pPr marL="0" indent="0">
              <a:buNone/>
            </a:pPr>
            <a:r>
              <a:rPr lang="en-US" dirty="0">
                <a:solidFill>
                  <a:srgbClr val="8C0000"/>
                </a:solidFill>
              </a:rPr>
              <a:t>3. While still achieving a user-specified DNN accuracy target by making training DRAM-error-aware</a:t>
            </a:r>
          </a:p>
          <a:p>
            <a:endParaRPr lang="en-US" dirty="0"/>
          </a:p>
          <a:p>
            <a:pPr marL="0" indent="0" algn="ctr">
              <a:buNone/>
            </a:pPr>
            <a:r>
              <a:rPr lang="en-US" b="1" dirty="0">
                <a:solidFill>
                  <a:srgbClr val="0000FF"/>
                </a:solidFill>
              </a:rPr>
              <a:t>Data-aware management of DRAM latency and voltage for Deep Neural Network Inference</a:t>
            </a:r>
          </a:p>
        </p:txBody>
      </p:sp>
      <p:sp>
        <p:nvSpPr>
          <p:cNvPr id="4" name="Slide Number Placeholder 3">
            <a:extLst>
              <a:ext uri="{FF2B5EF4-FFF2-40B4-BE49-F238E27FC236}">
                <a16:creationId xmlns:a16="http://schemas.microsoft.com/office/drawing/2014/main" id="{4B39E494-28EC-504C-A60C-18172219B2A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274</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spTree>
    <p:extLst>
      <p:ext uri="{BB962C8B-B14F-4D97-AF65-F5344CB8AC3E}">
        <p14:creationId xmlns:p14="http://schemas.microsoft.com/office/powerpoint/2010/main" val="16277400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5" name="Google Shape;625;p67"/>
          <p:cNvSpPr txBox="1">
            <a:spLocks noGrp="1"/>
          </p:cNvSpPr>
          <p:nvPr>
            <p:ph type="sldNum" idx="12"/>
          </p:nvPr>
        </p:nvSpPr>
        <p:spPr>
          <a:xfrm>
            <a:off x="8595301" y="6464399"/>
            <a:ext cx="548700" cy="393600"/>
          </a:xfrm>
          <a:prstGeom prst="rect">
            <a:avLst/>
          </a:prstGeom>
        </p:spPr>
        <p:txBody>
          <a:bodyPr spcFirstLastPara="1" wrap="square" lIns="91425" tIns="91425" rIns="91425" bIns="91425"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275</a:t>
            </a:fld>
            <a:endParaRPr kumimoji="0" sz="1000"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627" name="Google Shape;627;p67"/>
          <p:cNvPicPr preferRelativeResize="0"/>
          <p:nvPr/>
        </p:nvPicPr>
        <p:blipFill>
          <a:blip r:embed="rId3">
            <a:alphaModFix/>
          </a:blip>
          <a:stretch>
            <a:fillRect/>
          </a:stretch>
        </p:blipFill>
        <p:spPr>
          <a:xfrm>
            <a:off x="215206" y="1769834"/>
            <a:ext cx="8380095" cy="2647541"/>
          </a:xfrm>
          <a:prstGeom prst="rect">
            <a:avLst/>
          </a:prstGeom>
          <a:noFill/>
          <a:ln>
            <a:noFill/>
          </a:ln>
        </p:spPr>
      </p:pic>
      <p:sp>
        <p:nvSpPr>
          <p:cNvPr id="628" name="Google Shape;628;p67"/>
          <p:cNvSpPr txBox="1">
            <a:spLocks noGrp="1"/>
          </p:cNvSpPr>
          <p:nvPr>
            <p:ph type="body" idx="1"/>
          </p:nvPr>
        </p:nvSpPr>
        <p:spPr>
          <a:xfrm>
            <a:off x="150283" y="943578"/>
            <a:ext cx="8786379" cy="524951"/>
          </a:xfrm>
          <a:prstGeom prst="rect">
            <a:avLst/>
          </a:prstGeom>
        </p:spPr>
        <p:txBody>
          <a:bodyPr spcFirstLastPara="1" wrap="square" lIns="91425" tIns="91425" rIns="91425" bIns="91425" anchor="t" anchorCtr="0">
            <a:noAutofit/>
          </a:bodyPr>
          <a:lstStyle/>
          <a:p>
            <a:pPr marL="0" indent="0">
              <a:lnSpc>
                <a:spcPct val="100000"/>
              </a:lnSpc>
              <a:buNone/>
            </a:pPr>
            <a:r>
              <a:rPr lang="en" b="1" dirty="0">
                <a:solidFill>
                  <a:schemeClr val="dk1"/>
                </a:solidFill>
                <a:latin typeface="Cambria"/>
                <a:ea typeface="Cambria"/>
                <a:cs typeface="Cambria"/>
                <a:sym typeface="Cambria"/>
              </a:rPr>
              <a:t>Mapping example of ResNet-50</a:t>
            </a:r>
            <a:r>
              <a:rPr lang="en" b="1" dirty="0">
                <a:solidFill>
                  <a:srgbClr val="000000"/>
                </a:solidFill>
                <a:latin typeface="Cambria"/>
                <a:ea typeface="Cambria"/>
                <a:cs typeface="Cambria"/>
                <a:sym typeface="Cambria"/>
              </a:rPr>
              <a:t>:</a:t>
            </a:r>
            <a:endParaRPr b="1" dirty="0">
              <a:solidFill>
                <a:srgbClr val="000000"/>
              </a:solidFill>
              <a:latin typeface="Cambria"/>
              <a:ea typeface="Cambria"/>
              <a:cs typeface="Cambria"/>
              <a:sym typeface="Cambria"/>
            </a:endParaRPr>
          </a:p>
        </p:txBody>
      </p:sp>
      <p:sp>
        <p:nvSpPr>
          <p:cNvPr id="7" name="Google Shape;109;p19">
            <a:extLst>
              <a:ext uri="{FF2B5EF4-FFF2-40B4-BE49-F238E27FC236}">
                <a16:creationId xmlns:a16="http://schemas.microsoft.com/office/drawing/2014/main" id="{3BCE78A8-5D4F-D64C-81DC-F6E39F0741F1}"/>
              </a:ext>
            </a:extLst>
          </p:cNvPr>
          <p:cNvSpPr/>
          <p:nvPr/>
        </p:nvSpPr>
        <p:spPr>
          <a:xfrm>
            <a:off x="0" y="2"/>
            <a:ext cx="9144000" cy="811549"/>
          </a:xfrm>
          <a:prstGeom prst="rect">
            <a:avLst/>
          </a:prstGeom>
          <a:solidFill>
            <a:srgbClr val="D9EA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Example DNN Data Type to DRAM Mapping</a:t>
            </a:r>
          </a:p>
        </p:txBody>
      </p:sp>
      <p:pic>
        <p:nvPicPr>
          <p:cNvPr id="10" name="Google Shape;59;p13">
            <a:extLst>
              <a:ext uri="{FF2B5EF4-FFF2-40B4-BE49-F238E27FC236}">
                <a16:creationId xmlns:a16="http://schemas.microsoft.com/office/drawing/2014/main" id="{49DC5ECD-EFDF-0944-8D3D-42A5E5B8E176}"/>
              </a:ext>
            </a:extLst>
          </p:cNvPr>
          <p:cNvPicPr preferRelativeResize="0">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7276" y="6634352"/>
            <a:ext cx="677549" cy="130349"/>
          </a:xfrm>
          <a:prstGeom prst="rect">
            <a:avLst/>
          </a:prstGeom>
          <a:noFill/>
          <a:ln>
            <a:noFill/>
          </a:ln>
        </p:spPr>
      </p:pic>
      <p:sp>
        <p:nvSpPr>
          <p:cNvPr id="11" name="Google Shape;571;p61">
            <a:extLst>
              <a:ext uri="{FF2B5EF4-FFF2-40B4-BE49-F238E27FC236}">
                <a16:creationId xmlns:a16="http://schemas.microsoft.com/office/drawing/2014/main" id="{6FA00487-75FE-714D-A841-FD476F91319F}"/>
              </a:ext>
            </a:extLst>
          </p:cNvPr>
          <p:cNvSpPr txBox="1"/>
          <p:nvPr/>
        </p:nvSpPr>
        <p:spPr>
          <a:xfrm>
            <a:off x="215205" y="4252851"/>
            <a:ext cx="8786379" cy="1273012"/>
          </a:xfrm>
          <a:prstGeom prst="rect">
            <a:avLst/>
          </a:prstGeom>
          <a:solidFill>
            <a:srgbClr val="D9EAD3"/>
          </a:solidFill>
          <a:ln>
            <a:noFill/>
          </a:ln>
        </p:spPr>
        <p:txBody>
          <a:bodyPr spcFirstLastPara="1" wrap="square" lIns="91425" tIns="182875" rIns="91425" bIns="91425" anchor="t" anchorCtr="0">
            <a:noAutofit/>
          </a:bodyPr>
          <a:lstStyle/>
          <a:p>
            <a:pPr marL="76198" marR="0" lvl="0" indent="0" algn="ctr" defTabSz="1219170" rtl="0" eaLnBrk="1" fontAlgn="auto" latinLnBrk="0" hangingPunct="1">
              <a:lnSpc>
                <a:spcPct val="114000"/>
              </a:lnSpc>
              <a:spcBef>
                <a:spcPts val="0"/>
              </a:spcBef>
              <a:spcAft>
                <a:spcPts val="0"/>
              </a:spcAft>
              <a:buClr>
                <a:srgbClr val="000000"/>
              </a:buClr>
              <a:buSzPts val="2400"/>
              <a:buFontTx/>
              <a:buNone/>
              <a:tabLst/>
              <a:defRPr/>
            </a:pPr>
            <a:r>
              <a:rPr kumimoji="0" lang="en-US" sz="2667" b="1" i="0" u="none" strike="noStrike" kern="0" cap="none" spc="0" normalizeH="0" baseline="0" noProof="0" dirty="0">
                <a:ln>
                  <a:noFill/>
                </a:ln>
                <a:solidFill>
                  <a:srgbClr val="0000FF"/>
                </a:solidFill>
                <a:effectLst/>
                <a:uLnTx/>
                <a:uFillTx/>
                <a:latin typeface="Cambria"/>
                <a:ea typeface="Cambria"/>
                <a:cs typeface="Cambria"/>
                <a:sym typeface="Cambria"/>
              </a:rPr>
              <a:t>Map more error-tolerant DNN layers </a:t>
            </a:r>
          </a:p>
          <a:p>
            <a:pPr marL="76198" marR="0" lvl="0" indent="0" algn="ctr" defTabSz="1219170" rtl="0" eaLnBrk="1" fontAlgn="auto" latinLnBrk="0" hangingPunct="1">
              <a:lnSpc>
                <a:spcPct val="114000"/>
              </a:lnSpc>
              <a:spcBef>
                <a:spcPts val="0"/>
              </a:spcBef>
              <a:spcAft>
                <a:spcPts val="0"/>
              </a:spcAft>
              <a:buClr>
                <a:srgbClr val="000000"/>
              </a:buClr>
              <a:buSzPts val="2400"/>
              <a:buFontTx/>
              <a:buNone/>
              <a:tabLst/>
              <a:defRPr/>
            </a:pPr>
            <a:r>
              <a:rPr kumimoji="0" lang="en-US" sz="2667" b="0" i="0" u="none" strike="noStrike" kern="0" cap="none" spc="0" normalizeH="0" baseline="0" noProof="0" dirty="0">
                <a:ln>
                  <a:noFill/>
                </a:ln>
                <a:solidFill>
                  <a:srgbClr val="FF0000"/>
                </a:solidFill>
                <a:effectLst/>
                <a:uLnTx/>
                <a:uFillTx/>
                <a:latin typeface="Cambria"/>
                <a:ea typeface="Cambria"/>
                <a:cs typeface="Cambria"/>
                <a:sym typeface="Cambria"/>
              </a:rPr>
              <a:t>to DRAM partitions </a:t>
            </a:r>
            <a:r>
              <a:rPr kumimoji="0" lang="en-US" sz="2667" b="1" i="0" u="none" strike="noStrike" kern="0" cap="none" spc="0" normalizeH="0" baseline="0" noProof="0" dirty="0">
                <a:ln>
                  <a:noFill/>
                </a:ln>
                <a:solidFill>
                  <a:srgbClr val="FF0000"/>
                </a:solidFill>
                <a:effectLst/>
                <a:uLnTx/>
                <a:uFillTx/>
                <a:latin typeface="Cambria"/>
                <a:ea typeface="Cambria"/>
                <a:cs typeface="Cambria"/>
                <a:sym typeface="Cambria"/>
              </a:rPr>
              <a:t>with lower voltage/latency</a:t>
            </a:r>
          </a:p>
        </p:txBody>
      </p:sp>
      <p:sp>
        <p:nvSpPr>
          <p:cNvPr id="4" name="Oval 3">
            <a:extLst>
              <a:ext uri="{FF2B5EF4-FFF2-40B4-BE49-F238E27FC236}">
                <a16:creationId xmlns:a16="http://schemas.microsoft.com/office/drawing/2014/main" id="{4D7AE04A-9220-494C-B1F0-9D1B2DCF30EB}"/>
              </a:ext>
            </a:extLst>
          </p:cNvPr>
          <p:cNvSpPr/>
          <p:nvPr/>
        </p:nvSpPr>
        <p:spPr>
          <a:xfrm>
            <a:off x="2169194" y="3053176"/>
            <a:ext cx="364613" cy="370325"/>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mn-cs"/>
                <a:sym typeface="Arial"/>
              </a:rPr>
              <a:t>1</a:t>
            </a:r>
          </a:p>
        </p:txBody>
      </p:sp>
      <p:sp>
        <p:nvSpPr>
          <p:cNvPr id="13" name="Oval 12">
            <a:extLst>
              <a:ext uri="{FF2B5EF4-FFF2-40B4-BE49-F238E27FC236}">
                <a16:creationId xmlns:a16="http://schemas.microsoft.com/office/drawing/2014/main" id="{6BDBA303-B9BC-9347-A2C5-F3BD52862A08}"/>
              </a:ext>
            </a:extLst>
          </p:cNvPr>
          <p:cNvSpPr/>
          <p:nvPr/>
        </p:nvSpPr>
        <p:spPr>
          <a:xfrm>
            <a:off x="3880995" y="2601491"/>
            <a:ext cx="364613" cy="370325"/>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FF"/>
                </a:solidFill>
                <a:effectLst/>
                <a:uLnTx/>
                <a:uFillTx/>
                <a:latin typeface="Arial"/>
                <a:ea typeface="+mn-ea"/>
                <a:cs typeface="+mn-cs"/>
                <a:sym typeface="Arial"/>
              </a:rPr>
              <a:t>2</a:t>
            </a:r>
          </a:p>
        </p:txBody>
      </p:sp>
      <p:sp>
        <p:nvSpPr>
          <p:cNvPr id="14" name="Oval 13">
            <a:extLst>
              <a:ext uri="{FF2B5EF4-FFF2-40B4-BE49-F238E27FC236}">
                <a16:creationId xmlns:a16="http://schemas.microsoft.com/office/drawing/2014/main" id="{0D9A0732-D08D-0347-83AB-9542B8D45F9B}"/>
              </a:ext>
            </a:extLst>
          </p:cNvPr>
          <p:cNvSpPr/>
          <p:nvPr/>
        </p:nvSpPr>
        <p:spPr>
          <a:xfrm>
            <a:off x="5644226" y="2480074"/>
            <a:ext cx="364613" cy="370325"/>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FF"/>
                </a:solidFill>
                <a:effectLst/>
                <a:uLnTx/>
                <a:uFillTx/>
                <a:latin typeface="Arial"/>
                <a:ea typeface="+mn-ea"/>
                <a:cs typeface="+mn-cs"/>
                <a:sym typeface="Arial"/>
              </a:rPr>
              <a:t>3</a:t>
            </a:r>
          </a:p>
        </p:txBody>
      </p:sp>
      <p:sp>
        <p:nvSpPr>
          <p:cNvPr id="15" name="Oval 14">
            <a:extLst>
              <a:ext uri="{FF2B5EF4-FFF2-40B4-BE49-F238E27FC236}">
                <a16:creationId xmlns:a16="http://schemas.microsoft.com/office/drawing/2014/main" id="{6713410C-D9C2-AB42-B5EC-6E0D72C30270}"/>
              </a:ext>
            </a:extLst>
          </p:cNvPr>
          <p:cNvSpPr/>
          <p:nvPr/>
        </p:nvSpPr>
        <p:spPr>
          <a:xfrm>
            <a:off x="7371283" y="2280396"/>
            <a:ext cx="364613" cy="370325"/>
          </a:xfrm>
          <a:prstGeom prst="ellipse">
            <a:avLst/>
          </a:prstGeom>
          <a:solidFill>
            <a:srgbClr val="081CF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FF"/>
                </a:solidFill>
                <a:effectLst/>
                <a:uLnTx/>
                <a:uFillTx/>
                <a:latin typeface="Arial"/>
                <a:ea typeface="+mn-ea"/>
                <a:cs typeface="+mn-cs"/>
                <a:sym typeface="Arial"/>
              </a:rPr>
              <a:t>4</a:t>
            </a:r>
          </a:p>
        </p:txBody>
      </p:sp>
      <p:sp>
        <p:nvSpPr>
          <p:cNvPr id="5" name="Rectangle 4">
            <a:extLst>
              <a:ext uri="{FF2B5EF4-FFF2-40B4-BE49-F238E27FC236}">
                <a16:creationId xmlns:a16="http://schemas.microsoft.com/office/drawing/2014/main" id="{86870D0F-D82B-6C41-9C97-B5BC74049CF6}"/>
              </a:ext>
            </a:extLst>
          </p:cNvPr>
          <p:cNvSpPr/>
          <p:nvPr/>
        </p:nvSpPr>
        <p:spPr>
          <a:xfrm>
            <a:off x="1758510" y="2701793"/>
            <a:ext cx="1356292" cy="37965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Cambria"/>
                <a:ea typeface="Cambria"/>
                <a:cs typeface="Cambria"/>
                <a:sym typeface="Cambria"/>
              </a:rPr>
              <a:t>&lt;2% BER</a:t>
            </a: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2" name="Rectangle 21">
            <a:extLst>
              <a:ext uri="{FF2B5EF4-FFF2-40B4-BE49-F238E27FC236}">
                <a16:creationId xmlns:a16="http://schemas.microsoft.com/office/drawing/2014/main" id="{F474518B-A4B8-CB44-8B10-FDDD86409945}"/>
              </a:ext>
            </a:extLst>
          </p:cNvPr>
          <p:cNvSpPr/>
          <p:nvPr/>
        </p:nvSpPr>
        <p:spPr>
          <a:xfrm>
            <a:off x="3385155" y="2232177"/>
            <a:ext cx="1356292" cy="37965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Cambria"/>
                <a:ea typeface="Cambria"/>
                <a:cs typeface="Cambria"/>
                <a:sym typeface="Cambria"/>
              </a:rPr>
              <a:t>&lt;5% BER</a:t>
            </a: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 name="Rectangle 22">
            <a:extLst>
              <a:ext uri="{FF2B5EF4-FFF2-40B4-BE49-F238E27FC236}">
                <a16:creationId xmlns:a16="http://schemas.microsoft.com/office/drawing/2014/main" id="{45CB6589-1569-0F48-9749-33E96B6F8FDD}"/>
              </a:ext>
            </a:extLst>
          </p:cNvPr>
          <p:cNvSpPr/>
          <p:nvPr/>
        </p:nvSpPr>
        <p:spPr>
          <a:xfrm>
            <a:off x="5155586" y="2148409"/>
            <a:ext cx="1356292" cy="37965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Cambria"/>
                <a:ea typeface="Cambria"/>
                <a:cs typeface="Cambria"/>
                <a:sym typeface="Cambria"/>
              </a:rPr>
              <a:t>&lt;6% BER</a:t>
            </a: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Rectangle 23">
            <a:extLst>
              <a:ext uri="{FF2B5EF4-FFF2-40B4-BE49-F238E27FC236}">
                <a16:creationId xmlns:a16="http://schemas.microsoft.com/office/drawing/2014/main" id="{A2BB1C28-C771-9843-B1FF-40A448FE0B0A}"/>
              </a:ext>
            </a:extLst>
          </p:cNvPr>
          <p:cNvSpPr/>
          <p:nvPr/>
        </p:nvSpPr>
        <p:spPr>
          <a:xfrm>
            <a:off x="6875443" y="1821903"/>
            <a:ext cx="1356292" cy="37965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Cambria"/>
                <a:ea typeface="Cambria"/>
                <a:cs typeface="Cambria"/>
                <a:sym typeface="Cambria"/>
              </a:rPr>
              <a:t>&lt;8% BER</a:t>
            </a: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 name="Google Shape;571;p61">
            <a:extLst>
              <a:ext uri="{FF2B5EF4-FFF2-40B4-BE49-F238E27FC236}">
                <a16:creationId xmlns:a16="http://schemas.microsoft.com/office/drawing/2014/main" id="{2167F442-27C0-7A42-AAB9-583DC0150870}"/>
              </a:ext>
            </a:extLst>
          </p:cNvPr>
          <p:cNvSpPr txBox="1"/>
          <p:nvPr/>
        </p:nvSpPr>
        <p:spPr>
          <a:xfrm>
            <a:off x="215205" y="5636018"/>
            <a:ext cx="8786379" cy="811549"/>
          </a:xfrm>
          <a:prstGeom prst="rect">
            <a:avLst/>
          </a:prstGeom>
          <a:solidFill>
            <a:srgbClr val="D9EAD3"/>
          </a:solidFill>
          <a:ln>
            <a:noFill/>
          </a:ln>
        </p:spPr>
        <p:txBody>
          <a:bodyPr spcFirstLastPara="1" wrap="square" lIns="91425" tIns="182875" rIns="91425" bIns="91425" anchor="t" anchorCtr="0">
            <a:noAutofit/>
          </a:bodyPr>
          <a:lstStyle/>
          <a:p>
            <a:pPr marL="76198" marR="0" lvl="0" indent="0" algn="ctr" defTabSz="1219170" rtl="0" eaLnBrk="1" fontAlgn="auto" latinLnBrk="0" hangingPunct="1">
              <a:lnSpc>
                <a:spcPct val="114000"/>
              </a:lnSpc>
              <a:spcBef>
                <a:spcPts val="0"/>
              </a:spcBef>
              <a:spcAft>
                <a:spcPts val="0"/>
              </a:spcAft>
              <a:buClr>
                <a:srgbClr val="000000"/>
              </a:buClr>
              <a:buSzPts val="2400"/>
              <a:buFontTx/>
              <a:buNone/>
              <a:tabLst/>
              <a:defRPr/>
            </a:pPr>
            <a:r>
              <a:rPr kumimoji="0" lang="en-US" sz="2667" b="1" i="0" u="none" strike="noStrike" kern="0" cap="none" spc="0" normalizeH="0" baseline="0" noProof="0" dirty="0">
                <a:ln>
                  <a:noFill/>
                </a:ln>
                <a:solidFill>
                  <a:srgbClr val="000000"/>
                </a:solidFill>
                <a:effectLst/>
                <a:uLnTx/>
                <a:uFillTx/>
                <a:latin typeface="Cambria"/>
                <a:ea typeface="Cambria"/>
                <a:cs typeface="Cambria"/>
                <a:sym typeface="Cambria"/>
              </a:rPr>
              <a:t>4 DRAM partitions </a:t>
            </a:r>
            <a:r>
              <a:rPr kumimoji="0" lang="en-US" sz="2667" b="0" i="0" u="none" strike="noStrike" kern="0" cap="none" spc="0" normalizeH="0" baseline="0" noProof="0" dirty="0">
                <a:ln>
                  <a:noFill/>
                </a:ln>
                <a:solidFill>
                  <a:srgbClr val="000000"/>
                </a:solidFill>
                <a:effectLst/>
                <a:uLnTx/>
                <a:uFillTx/>
                <a:latin typeface="Cambria"/>
                <a:ea typeface="Cambria"/>
                <a:cs typeface="Cambria"/>
                <a:sym typeface="Cambria"/>
              </a:rPr>
              <a:t>with different error rates</a:t>
            </a:r>
          </a:p>
        </p:txBody>
      </p:sp>
    </p:spTree>
    <p:extLst>
      <p:ext uri="{BB962C8B-B14F-4D97-AF65-F5344CB8AC3E}">
        <p14:creationId xmlns:p14="http://schemas.microsoft.com/office/powerpoint/2010/main" val="246623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13" grpId="0" animBg="1"/>
      <p:bldP spid="14" grpId="0" animBg="1"/>
      <p:bldP spid="15" grpId="0" animBg="1"/>
      <p:bldP spid="5" grpId="0"/>
      <p:bldP spid="22" grpId="0"/>
      <p:bldP spid="23" grpId="0"/>
      <p:bldP spid="24" grpId="0"/>
      <p:bldP spid="25" grpId="0" animBg="1"/>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EDEN: Data-Aware Efficient DNN Inference</a:t>
            </a:r>
          </a:p>
        </p:txBody>
      </p:sp>
      <p:sp>
        <p:nvSpPr>
          <p:cNvPr id="3" name="Content Placeholder 2"/>
          <p:cNvSpPr>
            <a:spLocks noGrp="1"/>
          </p:cNvSpPr>
          <p:nvPr>
            <p:ph idx="1"/>
          </p:nvPr>
        </p:nvSpPr>
        <p:spPr>
          <a:xfrm>
            <a:off x="228600" y="980728"/>
            <a:ext cx="8807896" cy="5051648"/>
          </a:xfrm>
        </p:spPr>
        <p:txBody>
          <a:bodyPr/>
          <a:lstStyle/>
          <a:p>
            <a:r>
              <a:rPr lang="en-US" sz="2000" dirty="0"/>
              <a:t>Skanda </a:t>
            </a:r>
            <a:r>
              <a:rPr lang="en-US" sz="2000" dirty="0" err="1"/>
              <a:t>Koppula</a:t>
            </a:r>
            <a:r>
              <a:rPr lang="en-US" sz="2000" dirty="0"/>
              <a:t>, Lois </a:t>
            </a:r>
            <a:r>
              <a:rPr lang="en-US" sz="2000" dirty="0" err="1"/>
              <a:t>Orosa</a:t>
            </a:r>
            <a:r>
              <a:rPr lang="en-US" sz="2000" dirty="0"/>
              <a:t>, A. </a:t>
            </a:r>
            <a:r>
              <a:rPr lang="en-US" sz="2000" dirty="0" err="1"/>
              <a:t>Giray</a:t>
            </a:r>
            <a:r>
              <a:rPr lang="en-US" sz="2000" dirty="0"/>
              <a:t> </a:t>
            </a:r>
            <a:r>
              <a:rPr lang="en-US" sz="2000" dirty="0" err="1"/>
              <a:t>Yaglikci</a:t>
            </a:r>
            <a:r>
              <a:rPr lang="en-US" sz="2000" dirty="0"/>
              <a:t>, </a:t>
            </a:r>
            <a:r>
              <a:rPr lang="en-US" sz="2000" dirty="0" err="1"/>
              <a:t>Roknoddin</a:t>
            </a:r>
            <a:r>
              <a:rPr lang="en-US" sz="2000" dirty="0"/>
              <a:t> Azizi, Taha </a:t>
            </a:r>
            <a:r>
              <a:rPr lang="en-US" sz="2000" dirty="0" err="1"/>
              <a:t>Shahroodi</a:t>
            </a:r>
            <a:r>
              <a:rPr lang="en-US" sz="2000" dirty="0"/>
              <a:t>, Konstantinos </a:t>
            </a:r>
            <a:r>
              <a:rPr lang="en-US" sz="2000" dirty="0" err="1"/>
              <a:t>Kanellopoulos</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"EDEN: Enabling Energy-Efficient, High-Performance Deep Neural Network Inference Using Approximate DRAM"</a:t>
            </a:r>
            <a:br>
              <a:rPr lang="en-US" sz="2000" dirty="0">
                <a:solidFill>
                  <a:srgbClr val="0432FF"/>
                </a:solidFill>
              </a:rPr>
            </a:br>
            <a:r>
              <a:rPr lang="en-US" sz="2000" i="1" dirty="0"/>
              <a:t>Proceedings of the </a:t>
            </a:r>
            <a:r>
              <a:rPr lang="en-US" sz="2000" i="1" dirty="0">
                <a:hlinkClick r:id="rId3"/>
              </a:rPr>
              <a:t>52nd International Symposium on Microarchitecture</a:t>
            </a:r>
            <a:r>
              <a:rPr lang="en-US" sz="2000" i="1" dirty="0"/>
              <a:t> (</a:t>
            </a:r>
            <a:r>
              <a:rPr lang="en-US" sz="2000" b="1" i="1" dirty="0"/>
              <a:t>MICRO</a:t>
            </a:r>
            <a:r>
              <a:rPr lang="en-US" sz="2000" i="1" dirty="0"/>
              <a:t>)</a:t>
            </a:r>
            <a:r>
              <a:rPr lang="en-US" sz="2000" dirty="0"/>
              <a:t>, Columbus, OH, USA, October 2019.</a:t>
            </a:r>
            <a:br>
              <a:rPr lang="en-US" sz="2000" dirty="0"/>
            </a:br>
            <a:r>
              <a:rPr lang="en-US" sz="2000" dirty="0"/>
              <a:t>[</a:t>
            </a:r>
            <a:r>
              <a:rPr lang="en-US" sz="2000" dirty="0">
                <a:hlinkClick r:id="rId4"/>
              </a:rPr>
              <a:t>Lightning Talk 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Video</a:t>
            </a:r>
            <a:r>
              <a:rPr lang="en-US" sz="2000" dirty="0"/>
              <a:t> (90 seconds)]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40E42FC0-77B3-B442-82F2-B805EFEC421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4203576"/>
            <a:ext cx="9144000" cy="1828800"/>
          </a:xfrm>
          <a:prstGeom prst="rect">
            <a:avLst/>
          </a:prstGeom>
        </p:spPr>
      </p:pic>
    </p:spTree>
    <p:extLst>
      <p:ext uri="{BB962C8B-B14F-4D97-AF65-F5344CB8AC3E}">
        <p14:creationId xmlns:p14="http://schemas.microsoft.com/office/powerpoint/2010/main" val="2435817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4AB44-5A91-FE45-AC17-96506CC6861F}"/>
              </a:ext>
            </a:extLst>
          </p:cNvPr>
          <p:cNvSpPr>
            <a:spLocks noGrp="1"/>
          </p:cNvSpPr>
          <p:nvPr>
            <p:ph type="title"/>
          </p:nvPr>
        </p:nvSpPr>
        <p:spPr/>
        <p:txBody>
          <a:bodyPr/>
          <a:lstStyle/>
          <a:p>
            <a:r>
              <a:rPr lang="en-US" dirty="0"/>
              <a:t>SMASH: SW/HW Indexing Acceleration</a:t>
            </a:r>
          </a:p>
        </p:txBody>
      </p:sp>
      <p:sp>
        <p:nvSpPr>
          <p:cNvPr id="3" name="Content Placeholder 2">
            <a:extLst>
              <a:ext uri="{FF2B5EF4-FFF2-40B4-BE49-F238E27FC236}">
                <a16:creationId xmlns:a16="http://schemas.microsoft.com/office/drawing/2014/main" id="{CA49CF32-39A0-6D45-B253-C5079FCA88CD}"/>
              </a:ext>
            </a:extLst>
          </p:cNvPr>
          <p:cNvSpPr>
            <a:spLocks noGrp="1"/>
          </p:cNvSpPr>
          <p:nvPr>
            <p:ph idx="1"/>
          </p:nvPr>
        </p:nvSpPr>
        <p:spPr>
          <a:xfrm>
            <a:off x="228600" y="1047974"/>
            <a:ext cx="8610600" cy="5195664"/>
          </a:xfrm>
        </p:spPr>
        <p:txBody>
          <a:bodyPr/>
          <a:lstStyle/>
          <a:p>
            <a:r>
              <a:rPr lang="en-US" sz="1800" dirty="0"/>
              <a:t>Konstantinos </a:t>
            </a:r>
            <a:r>
              <a:rPr lang="en-US" sz="1800" dirty="0" err="1"/>
              <a:t>Kanellopoulos</a:t>
            </a:r>
            <a:r>
              <a:rPr lang="en-US" sz="1800" dirty="0"/>
              <a:t>, Nandita Vijaykumar, Christina </a:t>
            </a:r>
            <a:r>
              <a:rPr lang="en-US" sz="1800" dirty="0" err="1"/>
              <a:t>Giannoula</a:t>
            </a:r>
            <a:r>
              <a:rPr lang="en-US" sz="1800" dirty="0"/>
              <a:t>, </a:t>
            </a:r>
            <a:r>
              <a:rPr lang="en-US" sz="1800" dirty="0" err="1"/>
              <a:t>Roknoddin</a:t>
            </a:r>
            <a:r>
              <a:rPr lang="en-US" sz="1800" dirty="0"/>
              <a:t> Azizi, Skanda </a:t>
            </a:r>
            <a:r>
              <a:rPr lang="en-US" sz="1800" dirty="0" err="1"/>
              <a:t>Koppula</a:t>
            </a:r>
            <a:r>
              <a:rPr lang="en-US" sz="1800" dirty="0"/>
              <a:t>, Nika Mansouri </a:t>
            </a:r>
            <a:r>
              <a:rPr lang="en-US" sz="1800" dirty="0" err="1"/>
              <a:t>Ghiasi</a:t>
            </a:r>
            <a:r>
              <a:rPr lang="en-US" sz="1800" dirty="0"/>
              <a:t>, Taha </a:t>
            </a:r>
            <a:r>
              <a:rPr lang="en-US" sz="1800" dirty="0" err="1"/>
              <a:t>Shahroodi</a:t>
            </a:r>
            <a:r>
              <a:rPr lang="en-US" sz="1800" dirty="0"/>
              <a:t>, Juan Gomez-Luna,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"SMASH: Co-designing Software Compression and Hardware-Accelerated Indexing for Efficient Sparse Matrix Operations"</a:t>
            </a:r>
            <a:br>
              <a:rPr lang="en-US" sz="1800" dirty="0">
                <a:solidFill>
                  <a:srgbClr val="0432FF"/>
                </a:solidFill>
              </a:rPr>
            </a:br>
            <a:r>
              <a:rPr lang="en-US" sz="1800" i="1" dirty="0"/>
              <a:t>Proceedings of the </a:t>
            </a:r>
            <a:r>
              <a:rPr lang="en-US" sz="1800" i="1" dirty="0">
                <a:hlinkClick r:id="rId3"/>
              </a:rPr>
              <a:t>52nd International Symposium on Microarchitecture</a:t>
            </a:r>
            <a:r>
              <a:rPr lang="en-US" sz="1800" i="1" dirty="0"/>
              <a:t> (</a:t>
            </a:r>
            <a:r>
              <a:rPr lang="en-US" sz="1800" b="1" i="1" dirty="0"/>
              <a:t>MICRO</a:t>
            </a:r>
            <a:r>
              <a:rPr lang="en-US" sz="1800" i="1" dirty="0"/>
              <a:t>)</a:t>
            </a:r>
            <a:r>
              <a:rPr lang="en-US" sz="1800" dirty="0"/>
              <a:t>, Columbus, OH, USA, October 2019.</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Poster (pptx)</a:t>
            </a:r>
            <a:r>
              <a:rPr lang="en-US" sz="1800" dirty="0"/>
              <a:t> </a:t>
            </a:r>
            <a:r>
              <a:rPr lang="en-US" sz="1800" dirty="0">
                <a:hlinkClick r:id="rId9"/>
              </a:rPr>
              <a:t>(pdf)</a:t>
            </a:r>
            <a:r>
              <a:rPr lang="en-US" sz="1800" dirty="0"/>
              <a:t>]</a:t>
            </a:r>
            <a:br>
              <a:rPr lang="en-US" sz="1800" dirty="0"/>
            </a:br>
            <a:r>
              <a:rPr lang="en-US" sz="1800" dirty="0"/>
              <a:t>[</a:t>
            </a:r>
            <a:r>
              <a:rPr lang="en-US" sz="1800" dirty="0">
                <a:hlinkClick r:id="rId10"/>
              </a:rPr>
              <a:t>Lightning Talk Video</a:t>
            </a:r>
            <a:r>
              <a:rPr lang="en-US" sz="1800" dirty="0"/>
              <a:t> (90 seconds)]</a:t>
            </a:r>
            <a:br>
              <a:rPr lang="en-US" sz="1800" dirty="0"/>
            </a:br>
            <a:r>
              <a:rPr lang="en-US" sz="1800" dirty="0"/>
              <a:t>[</a:t>
            </a:r>
            <a:r>
              <a:rPr lang="en-US" sz="1800" dirty="0">
                <a:hlinkClick r:id="rId11"/>
              </a:rPr>
              <a:t>Full Talk Lecture</a:t>
            </a:r>
            <a:r>
              <a:rPr lang="en-US" sz="1800" dirty="0"/>
              <a:t> (30 minutes)]</a:t>
            </a:r>
          </a:p>
          <a:p>
            <a:pPr marL="0" indent="0">
              <a:buNone/>
            </a:pPr>
            <a:endParaRPr lang="en-US" sz="1800" dirty="0"/>
          </a:p>
        </p:txBody>
      </p:sp>
      <p:sp>
        <p:nvSpPr>
          <p:cNvPr id="4" name="Slide Number Placeholder 3">
            <a:extLst>
              <a:ext uri="{FF2B5EF4-FFF2-40B4-BE49-F238E27FC236}">
                <a16:creationId xmlns:a16="http://schemas.microsoft.com/office/drawing/2014/main" id="{CB407FFA-CEF7-8B47-9DEF-04352233615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A6D1AD02-6233-8D47-A15C-B34366589E3A}"/>
              </a:ext>
            </a:extLst>
          </p:cNvPr>
          <p:cNvPicPr>
            <a:picLocks noChangeAspect="1"/>
          </p:cNvPicPr>
          <p:nvPr/>
        </p:nvPicPr>
        <p:blipFill>
          <a:blip r:embed="rId12"/>
          <a:stretch>
            <a:fillRect/>
          </a:stretch>
        </p:blipFill>
        <p:spPr>
          <a:xfrm>
            <a:off x="495300" y="4694238"/>
            <a:ext cx="8077200" cy="2006600"/>
          </a:xfrm>
          <a:prstGeom prst="rect">
            <a:avLst/>
          </a:prstGeom>
        </p:spPr>
      </p:pic>
    </p:spTree>
    <p:extLst>
      <p:ext uri="{BB962C8B-B14F-4D97-AF65-F5344CB8AC3E}">
        <p14:creationId xmlns:p14="http://schemas.microsoft.com/office/powerpoint/2010/main" val="2290167202"/>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F7209-9645-0B46-930C-11ED6A584BF2}"/>
              </a:ext>
            </a:extLst>
          </p:cNvPr>
          <p:cNvSpPr>
            <a:spLocks noGrp="1"/>
          </p:cNvSpPr>
          <p:nvPr>
            <p:ph type="title"/>
          </p:nvPr>
        </p:nvSpPr>
        <p:spPr/>
        <p:txBody>
          <a:bodyPr/>
          <a:lstStyle/>
          <a:p>
            <a:r>
              <a:rPr lang="en-US" dirty="0"/>
              <a:t>Data-Aware Virtual Memory Framework</a:t>
            </a:r>
          </a:p>
        </p:txBody>
      </p:sp>
      <p:sp>
        <p:nvSpPr>
          <p:cNvPr id="3" name="Content Placeholder 2">
            <a:extLst>
              <a:ext uri="{FF2B5EF4-FFF2-40B4-BE49-F238E27FC236}">
                <a16:creationId xmlns:a16="http://schemas.microsoft.com/office/drawing/2014/main" id="{A4D302F9-879E-9545-8810-B4A40431FA8A}"/>
              </a:ext>
            </a:extLst>
          </p:cNvPr>
          <p:cNvSpPr>
            <a:spLocks noGrp="1"/>
          </p:cNvSpPr>
          <p:nvPr>
            <p:ph idx="1"/>
          </p:nvPr>
        </p:nvSpPr>
        <p:spPr>
          <a:xfrm>
            <a:off x="-252536" y="980728"/>
            <a:ext cx="9396536" cy="5267672"/>
          </a:xfrm>
        </p:spPr>
        <p:txBody>
          <a:bodyPr/>
          <a:lstStyle/>
          <a:p>
            <a:r>
              <a:rPr lang="en-US" sz="1500" dirty="0"/>
              <a:t>Nastaran Hajinazar, </a:t>
            </a:r>
            <a:r>
              <a:rPr lang="en-US" sz="1500" dirty="0" err="1"/>
              <a:t>Pratyush</a:t>
            </a:r>
            <a:r>
              <a:rPr lang="en-US" sz="1500" dirty="0"/>
              <a:t> Patel, Minesh Patel, Konstantinos </a:t>
            </a:r>
            <a:r>
              <a:rPr lang="en-US" sz="1500" dirty="0" err="1"/>
              <a:t>Kanellopoulos</a:t>
            </a:r>
            <a:r>
              <a:rPr lang="en-US" sz="1500" dirty="0"/>
              <a:t>, Saugata Ghose, </a:t>
            </a:r>
            <a:r>
              <a:rPr lang="en-US" sz="1500" dirty="0" err="1"/>
              <a:t>Rachata</a:t>
            </a:r>
            <a:r>
              <a:rPr lang="en-US" sz="1500" dirty="0"/>
              <a:t> Ausavarungnirun, Geraldo Francisco de Oliveira Jr., Jonathan </a:t>
            </a:r>
            <a:r>
              <a:rPr lang="en-US" sz="1500" dirty="0" err="1"/>
              <a:t>Appavoo</a:t>
            </a:r>
            <a:r>
              <a:rPr lang="en-US" sz="1500" dirty="0"/>
              <a:t>, </a:t>
            </a:r>
            <a:r>
              <a:rPr lang="en-US" sz="1500" dirty="0" err="1"/>
              <a:t>Vivek</a:t>
            </a:r>
            <a:r>
              <a:rPr lang="en-US" sz="1500" dirty="0"/>
              <a:t> Seshadri,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"The Virtual Block Interface: A Flexible Alternative to the Conventional Virtual Memory Framework"</a:t>
            </a:r>
            <a:br>
              <a:rPr lang="en-US" sz="1500" dirty="0">
                <a:solidFill>
                  <a:srgbClr val="0432FF"/>
                </a:solidFill>
              </a:rPr>
            </a:br>
            <a:r>
              <a:rPr lang="en-US" sz="1500" i="1" dirty="0"/>
              <a:t>Proceedings of the </a:t>
            </a:r>
            <a:r>
              <a:rPr lang="en-US" sz="1500" i="1" dirty="0">
                <a:hlinkClick r:id="rId3"/>
              </a:rPr>
              <a:t>47th International Symposium on Computer Architecture</a:t>
            </a:r>
            <a:r>
              <a:rPr lang="en-US" sz="1500" i="1" dirty="0"/>
              <a:t> (</a:t>
            </a:r>
            <a:r>
              <a:rPr lang="en-US" sz="1500" b="1" i="1" dirty="0"/>
              <a:t>ISCA</a:t>
            </a:r>
            <a:r>
              <a:rPr lang="en-US" sz="1500" i="1" dirty="0"/>
              <a:t>)</a:t>
            </a:r>
            <a:r>
              <a:rPr lang="en-US" sz="1500" dirty="0"/>
              <a:t>, Virtual, June 2020.</a:t>
            </a:r>
            <a:br>
              <a:rPr lang="en-US" sz="1500" dirty="0"/>
            </a:br>
            <a:r>
              <a:rPr lang="en-US" sz="1500" dirty="0"/>
              <a:t>[</a:t>
            </a:r>
            <a:r>
              <a:rPr lang="en-US" sz="1500" dirty="0">
                <a:hlinkClick r:id="rId4"/>
              </a:rPr>
              <a:t>Slides (pptx)</a:t>
            </a:r>
            <a:r>
              <a:rPr lang="en-US" sz="1500" dirty="0"/>
              <a:t> </a:t>
            </a:r>
            <a:r>
              <a:rPr lang="en-US" sz="1500" dirty="0">
                <a:hlinkClick r:id="rId5"/>
              </a:rPr>
              <a:t>(pdf)</a:t>
            </a:r>
            <a:r>
              <a:rPr lang="en-US" sz="1500" dirty="0"/>
              <a:t>]</a:t>
            </a:r>
            <a:br>
              <a:rPr lang="en-US" sz="1500" dirty="0"/>
            </a:br>
            <a:r>
              <a:rPr lang="en-US" sz="1500" dirty="0"/>
              <a:t>[</a:t>
            </a:r>
            <a:r>
              <a:rPr lang="en-US" sz="1500" dirty="0">
                <a:hlinkClick r:id="rId6"/>
              </a:rPr>
              <a:t>Lightning Talk Slides (pptx)</a:t>
            </a:r>
            <a:r>
              <a:rPr lang="en-US" sz="1500" dirty="0"/>
              <a:t> </a:t>
            </a:r>
            <a:r>
              <a:rPr lang="en-US" sz="1500" dirty="0">
                <a:hlinkClick r:id="rId7"/>
              </a:rPr>
              <a:t>(pdf)</a:t>
            </a:r>
            <a:r>
              <a:rPr lang="en-US" sz="1500" dirty="0"/>
              <a:t>]</a:t>
            </a:r>
            <a:br>
              <a:rPr lang="en-US" sz="1500" dirty="0"/>
            </a:br>
            <a:r>
              <a:rPr lang="en-US" sz="1500" dirty="0"/>
              <a:t>[</a:t>
            </a:r>
            <a:r>
              <a:rPr lang="en-US" sz="1500" dirty="0">
                <a:hlinkClick r:id="rId8"/>
              </a:rPr>
              <a:t>ARM Research Summit Poster (pptx)</a:t>
            </a:r>
            <a:r>
              <a:rPr lang="en-US" sz="1500" dirty="0"/>
              <a:t> </a:t>
            </a:r>
            <a:r>
              <a:rPr lang="en-US" sz="1500" dirty="0">
                <a:hlinkClick r:id="rId9"/>
              </a:rPr>
              <a:t>(pdf)</a:t>
            </a:r>
            <a:r>
              <a:rPr lang="en-US" sz="1500" dirty="0"/>
              <a:t>]</a:t>
            </a:r>
            <a:br>
              <a:rPr lang="en-US" sz="1500" dirty="0"/>
            </a:br>
            <a:r>
              <a:rPr lang="en-US" sz="1500" dirty="0"/>
              <a:t>[</a:t>
            </a:r>
            <a:r>
              <a:rPr lang="en-US" sz="1500" dirty="0">
                <a:hlinkClick r:id="rId10"/>
              </a:rPr>
              <a:t>Talk Video</a:t>
            </a:r>
            <a:r>
              <a:rPr lang="en-US" sz="1500" dirty="0"/>
              <a:t> (26 minutes)]</a:t>
            </a:r>
            <a:br>
              <a:rPr lang="en-US" sz="1500" dirty="0"/>
            </a:br>
            <a:r>
              <a:rPr lang="en-US" sz="1500" dirty="0"/>
              <a:t>[</a:t>
            </a:r>
            <a:r>
              <a:rPr lang="en-US" sz="1500" dirty="0">
                <a:hlinkClick r:id="rId11"/>
              </a:rPr>
              <a:t>Lightning Talk Video</a:t>
            </a:r>
            <a:r>
              <a:rPr lang="en-US" sz="1500" dirty="0"/>
              <a:t> (3 minutes)]</a:t>
            </a:r>
            <a:br>
              <a:rPr lang="en-US" sz="1500" dirty="0"/>
            </a:br>
            <a:r>
              <a:rPr lang="en-US" sz="1500" dirty="0"/>
              <a:t>[</a:t>
            </a:r>
            <a:r>
              <a:rPr lang="en-US" sz="1500" dirty="0">
                <a:hlinkClick r:id="rId12"/>
              </a:rPr>
              <a:t>Lecture Video</a:t>
            </a:r>
            <a:r>
              <a:rPr lang="en-US" sz="1500" dirty="0"/>
              <a:t> (43 minutes)]</a:t>
            </a:r>
          </a:p>
        </p:txBody>
      </p:sp>
      <p:sp>
        <p:nvSpPr>
          <p:cNvPr id="4" name="Slide Number Placeholder 3">
            <a:extLst>
              <a:ext uri="{FF2B5EF4-FFF2-40B4-BE49-F238E27FC236}">
                <a16:creationId xmlns:a16="http://schemas.microsoft.com/office/drawing/2014/main" id="{6AD9E591-012B-1345-A778-27FE2B1F6C6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555B63ED-C98F-6C4C-93A8-8B36C7C45686}"/>
              </a:ext>
            </a:extLst>
          </p:cNvPr>
          <p:cNvPicPr>
            <a:picLocks noChangeAspect="1"/>
          </p:cNvPicPr>
          <p:nvPr/>
        </p:nvPicPr>
        <p:blipFill>
          <a:blip r:embed="rId13"/>
          <a:stretch>
            <a:fillRect/>
          </a:stretch>
        </p:blipFill>
        <p:spPr>
          <a:xfrm>
            <a:off x="46813" y="4038898"/>
            <a:ext cx="9081132" cy="2188716"/>
          </a:xfrm>
          <a:prstGeom prst="rect">
            <a:avLst/>
          </a:prstGeom>
        </p:spPr>
      </p:pic>
    </p:spTree>
    <p:extLst>
      <p:ext uri="{BB962C8B-B14F-4D97-AF65-F5344CB8AC3E}">
        <p14:creationId xmlns:p14="http://schemas.microsoft.com/office/powerpoint/2010/main" val="3139476715"/>
      </p:ext>
    </p:extLst>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b="1" dirty="0">
                <a:solidFill>
                  <a:srgbClr val="0432FF"/>
                </a:solidFill>
                <a:latin typeface="Tahoma" charset="0"/>
                <a:ea typeface="ＭＳ Ｐゴシック" charset="0"/>
                <a:cs typeface="ＭＳ Ｐゴシック" charset="0"/>
              </a:rPr>
              <a:t>Data-Aware</a:t>
            </a:r>
          </a:p>
          <a:p>
            <a:pPr marL="0" indent="0" algn="ctr" eaLnBrk="1" hangingPunct="1">
              <a:buNone/>
            </a:pPr>
            <a:r>
              <a:rPr lang="en-US" sz="6000" dirty="0">
                <a:solidFill>
                  <a:srgbClr val="0432FF"/>
                </a:solidFill>
                <a:latin typeface="Tahoma" charset="0"/>
                <a:ea typeface="ＭＳ Ｐゴシック" charset="0"/>
                <a:cs typeface="ＭＳ Ｐゴシック" charset="0"/>
              </a:rPr>
              <a:t>(Expressive)</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279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26136540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36DD-E071-084E-A698-25D80E2E22EA}"/>
              </a:ext>
            </a:extLst>
          </p:cNvPr>
          <p:cNvSpPr>
            <a:spLocks noGrp="1"/>
          </p:cNvSpPr>
          <p:nvPr>
            <p:ph type="title"/>
          </p:nvPr>
        </p:nvSpPr>
        <p:spPr/>
        <p:txBody>
          <a:bodyPr/>
          <a:lstStyle/>
          <a:p>
            <a:r>
              <a:rPr lang="en-US" dirty="0"/>
              <a:t>Data-Centric Architectures: Properties</a:t>
            </a:r>
          </a:p>
        </p:txBody>
      </p:sp>
      <p:sp>
        <p:nvSpPr>
          <p:cNvPr id="3" name="Content Placeholder 2">
            <a:extLst>
              <a:ext uri="{FF2B5EF4-FFF2-40B4-BE49-F238E27FC236}">
                <a16:creationId xmlns:a16="http://schemas.microsoft.com/office/drawing/2014/main" id="{B14915FF-65F1-9148-84F8-D897101D7352}"/>
              </a:ext>
            </a:extLst>
          </p:cNvPr>
          <p:cNvSpPr>
            <a:spLocks noGrp="1"/>
          </p:cNvSpPr>
          <p:nvPr>
            <p:ph idx="1"/>
          </p:nvPr>
        </p:nvSpPr>
        <p:spPr>
          <a:xfrm>
            <a:off x="228600" y="1124744"/>
            <a:ext cx="8807896" cy="5123656"/>
          </a:xfrm>
        </p:spPr>
        <p:txBody>
          <a:bodyPr/>
          <a:lstStyle/>
          <a:p>
            <a:r>
              <a:rPr lang="en-US" b="1" dirty="0">
                <a:solidFill>
                  <a:srgbClr val="0000FF"/>
                </a:solidFill>
              </a:rPr>
              <a:t>Process data where it resides </a:t>
            </a:r>
            <a:r>
              <a:rPr lang="en-US" dirty="0">
                <a:solidFill>
                  <a:srgbClr val="0000FF"/>
                </a:solidFill>
              </a:rPr>
              <a:t>(where it makes sense)</a:t>
            </a:r>
          </a:p>
          <a:p>
            <a:pPr lvl="1"/>
            <a:r>
              <a:rPr lang="en-US" dirty="0"/>
              <a:t>Processing in and near memory structures</a:t>
            </a:r>
          </a:p>
          <a:p>
            <a:pPr marL="0" indent="0">
              <a:buNone/>
            </a:pPr>
            <a:endParaRPr lang="en-US" dirty="0"/>
          </a:p>
          <a:p>
            <a:r>
              <a:rPr lang="en-US" b="1" dirty="0">
                <a:solidFill>
                  <a:srgbClr val="0000FF"/>
                </a:solidFill>
              </a:rPr>
              <a:t>Low-latency and low-energy data access</a:t>
            </a:r>
          </a:p>
          <a:p>
            <a:pPr lvl="1"/>
            <a:r>
              <a:rPr lang="en-US" dirty="0"/>
              <a:t>Low latency memory</a:t>
            </a:r>
          </a:p>
          <a:p>
            <a:pPr lvl="1"/>
            <a:r>
              <a:rPr lang="en-US" dirty="0"/>
              <a:t>Low energy memory</a:t>
            </a:r>
          </a:p>
          <a:p>
            <a:pPr marL="344487" lvl="1" indent="0">
              <a:buNone/>
            </a:pPr>
            <a:endParaRPr lang="en-US" dirty="0"/>
          </a:p>
          <a:p>
            <a:r>
              <a:rPr lang="en-US" b="1" dirty="0">
                <a:solidFill>
                  <a:srgbClr val="0000FF"/>
                </a:solidFill>
              </a:rPr>
              <a:t>Low-cost data storage and processing</a:t>
            </a:r>
          </a:p>
          <a:p>
            <a:pPr lvl="1"/>
            <a:r>
              <a:rPr lang="en-US" dirty="0"/>
              <a:t>High capacity memory at low cost: hybrid memory, compression</a:t>
            </a:r>
          </a:p>
          <a:p>
            <a:pPr lvl="1"/>
            <a:endParaRPr lang="en-US" dirty="0"/>
          </a:p>
          <a:p>
            <a:r>
              <a:rPr lang="en-US" b="1" dirty="0">
                <a:solidFill>
                  <a:srgbClr val="0000FF"/>
                </a:solidFill>
              </a:rPr>
              <a:t>Intelligent data management</a:t>
            </a:r>
          </a:p>
          <a:p>
            <a:pPr lvl="1"/>
            <a:r>
              <a:rPr lang="en-US" dirty="0"/>
              <a:t>Intelligent controllers handling robustness, security, cost</a:t>
            </a:r>
          </a:p>
          <a:p>
            <a:endParaRPr lang="en-US" dirty="0"/>
          </a:p>
        </p:txBody>
      </p:sp>
      <p:sp>
        <p:nvSpPr>
          <p:cNvPr id="4" name="Slide Number Placeholder 3">
            <a:extLst>
              <a:ext uri="{FF2B5EF4-FFF2-40B4-BE49-F238E27FC236}">
                <a16:creationId xmlns:a16="http://schemas.microsoft.com/office/drawing/2014/main" id="{0F1F47AA-F773-7243-876F-B38D973B454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F2DDA778-26A3-A449-9FF9-F9A4D7854DF7}"/>
              </a:ext>
            </a:extLst>
          </p:cNvPr>
          <p:cNvSpPr>
            <a:spLocks noChangeArrowheads="1"/>
          </p:cNvSpPr>
          <p:nvPr/>
        </p:nvSpPr>
        <p:spPr bwMode="auto">
          <a:xfrm>
            <a:off x="539552" y="1124744"/>
            <a:ext cx="7920880"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8086247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r>
              <a:rPr lang="en-US" b="1" dirty="0"/>
              <a:t>End of Backup Slides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280</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75350532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Processing Data </a:t>
            </a:r>
            <a:br>
              <a:rPr lang="en-US" dirty="0"/>
            </a:br>
            <a:r>
              <a:rPr lang="en-US" dirty="0"/>
              <a:t>	        Where It Makes Sense</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3441326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is Key for AI, ML, Genomics,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Important workloads are all data intensive</a:t>
            </a:r>
          </a:p>
          <a:p>
            <a:pPr marL="344487" lvl="1" indent="0">
              <a:buNone/>
            </a:pPr>
            <a:endParaRPr lang="en-US" dirty="0"/>
          </a:p>
          <a:p>
            <a:pPr marL="344487" lvl="1" indent="0">
              <a:buNone/>
            </a:pPr>
            <a:endParaRPr lang="en-US" dirty="0"/>
          </a:p>
          <a:p>
            <a:r>
              <a:rPr lang="en-US" dirty="0"/>
              <a:t>They require rapid and efficient processing of large amounts of data</a:t>
            </a:r>
          </a:p>
          <a:p>
            <a:pPr lvl="1"/>
            <a:endParaRPr lang="en-US" dirty="0"/>
          </a:p>
          <a:p>
            <a:pPr lvl="1"/>
            <a:endParaRPr lang="en-US" dirty="0"/>
          </a:p>
          <a:p>
            <a:r>
              <a:rPr lang="en-US" dirty="0"/>
              <a:t>Data is increasing</a:t>
            </a:r>
          </a:p>
          <a:p>
            <a:pPr lvl="1"/>
            <a:r>
              <a:rPr lang="en-US" dirty="0"/>
              <a:t>We can generate more than we can process</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fld id="{323594FA-E141-4234-AE05-360401972BE7}" type="slidenum">
              <a:rPr lang="en-US" altLang="en-US" smtClean="0"/>
              <a:pPr/>
              <a:t>3</a:t>
            </a:fld>
            <a:endParaRPr lang="en-US" altLang="en-US"/>
          </a:p>
        </p:txBody>
      </p:sp>
    </p:spTree>
    <p:extLst>
      <p:ext uri="{BB962C8B-B14F-4D97-AF65-F5344CB8AC3E}">
        <p14:creationId xmlns:p14="http://schemas.microsoft.com/office/powerpoint/2010/main" val="158755506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92169-91D1-9547-8D20-ED078F3E578F}"/>
              </a:ext>
            </a:extLst>
          </p:cNvPr>
          <p:cNvSpPr>
            <a:spLocks noGrp="1"/>
          </p:cNvSpPr>
          <p:nvPr>
            <p:ph type="title"/>
          </p:nvPr>
        </p:nvSpPr>
        <p:spPr/>
        <p:txBody>
          <a:bodyPr/>
          <a:lstStyle/>
          <a:p>
            <a:r>
              <a:rPr lang="en-US" dirty="0"/>
              <a:t>Processing in/near Memory: An Old Idea</a:t>
            </a:r>
          </a:p>
        </p:txBody>
      </p:sp>
      <p:sp>
        <p:nvSpPr>
          <p:cNvPr id="3" name="Content Placeholder 2">
            <a:extLst>
              <a:ext uri="{FF2B5EF4-FFF2-40B4-BE49-F238E27FC236}">
                <a16:creationId xmlns:a16="http://schemas.microsoft.com/office/drawing/2014/main" id="{270ED294-5647-F94B-A57E-CA0F09C77014}"/>
              </a:ext>
            </a:extLst>
          </p:cNvPr>
          <p:cNvSpPr>
            <a:spLocks noGrp="1"/>
          </p:cNvSpPr>
          <p:nvPr>
            <p:ph idx="1"/>
          </p:nvPr>
        </p:nvSpPr>
        <p:spPr>
          <a:xfrm>
            <a:off x="228600" y="1219200"/>
            <a:ext cx="8610600" cy="5029200"/>
          </a:xfrm>
        </p:spPr>
        <p:txBody>
          <a:bodyPr/>
          <a:lstStyle/>
          <a:p>
            <a:r>
              <a:rPr lang="en-US" dirty="0"/>
              <a:t>Stone, “</a:t>
            </a:r>
            <a:r>
              <a:rPr lang="en-US" dirty="0">
                <a:solidFill>
                  <a:srgbClr val="0000FF"/>
                </a:solidFill>
              </a:rPr>
              <a:t>A Logic-in-Memory Computer,</a:t>
            </a:r>
            <a:r>
              <a:rPr lang="en-US" dirty="0"/>
              <a:t>” IEEE TC 1970.</a:t>
            </a:r>
          </a:p>
        </p:txBody>
      </p:sp>
      <p:sp>
        <p:nvSpPr>
          <p:cNvPr id="4" name="Slide Number Placeholder 3">
            <a:extLst>
              <a:ext uri="{FF2B5EF4-FFF2-40B4-BE49-F238E27FC236}">
                <a16:creationId xmlns:a16="http://schemas.microsoft.com/office/drawing/2014/main" id="{A832AF82-6637-2C44-8C3C-BCD2E1584B2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122" name="Picture 2" descr="https://lh4.googleusercontent.com/U1R3vifukrki6oE_6n0P6HEXhr0-6hnFc-YEWOmKgJErOZXD7VhesI797XMOeMxkM-noaFtXVfpS4SZ7WoDIcJ-N4M2SciBhN8Bh5H1JW9tYfXt6vybr78FdMyDrURzG_C9R2mlSuS8">
            <a:extLst>
              <a:ext uri="{FF2B5EF4-FFF2-40B4-BE49-F238E27FC236}">
                <a16:creationId xmlns:a16="http://schemas.microsoft.com/office/drawing/2014/main" id="{31087902-35DE-004D-94F5-7D884184D7E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36" y="2259569"/>
            <a:ext cx="9144000" cy="3470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99933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89397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50254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712" y="1340768"/>
            <a:ext cx="5040560" cy="361912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6948264" y="1268760"/>
            <a:ext cx="1689100" cy="2451100"/>
          </a:xfrm>
          <a:prstGeom prst="rect">
            <a:avLst/>
          </a:prstGeom>
        </p:spPr>
      </p:pic>
    </p:spTree>
    <p:extLst>
      <p:ext uri="{BB962C8B-B14F-4D97-AF65-F5344CB8AC3E}">
        <p14:creationId xmlns:p14="http://schemas.microsoft.com/office/powerpoint/2010/main" val="322865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Scaling Issues </a:t>
            </a:r>
            <a:r>
              <a:rPr lang="en-US" b="1" dirty="0"/>
              <a:t>Were</a:t>
            </a:r>
            <a:r>
              <a:rPr lang="en-US" dirty="0"/>
              <a:t> Real</a:t>
            </a:r>
          </a:p>
        </p:txBody>
      </p:sp>
      <p:sp>
        <p:nvSpPr>
          <p:cNvPr id="3" name="Content Placeholder 2"/>
          <p:cNvSpPr>
            <a:spLocks noGrp="1"/>
          </p:cNvSpPr>
          <p:nvPr>
            <p:ph idx="1"/>
          </p:nvPr>
        </p:nvSpPr>
        <p:spPr>
          <a:xfrm>
            <a:off x="228600" y="997527"/>
            <a:ext cx="8915400" cy="5193723"/>
          </a:xfrm>
        </p:spPr>
        <p:txBody>
          <a:bodyPr/>
          <a:lstStyle/>
          <a:p>
            <a:r>
              <a:rPr lang="en-US" dirty="0"/>
              <a:t>Onur Mutlu,</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"Memory Scaling: A Systems Architecture Perspective"</a:t>
            </a:r>
            <a:br>
              <a:rPr lang="en-US" dirty="0">
                <a:solidFill>
                  <a:srgbClr val="0432FF"/>
                </a:solidFill>
              </a:rPr>
            </a:br>
            <a:r>
              <a:rPr lang="en-US" i="1" dirty="0"/>
              <a:t>Proceedings of the </a:t>
            </a:r>
            <a:r>
              <a:rPr lang="en-US" i="1" dirty="0">
                <a:hlinkClick r:id="rId3"/>
              </a:rPr>
              <a:t>5th International Memory Workshop</a:t>
            </a:r>
            <a:r>
              <a:rPr lang="en-US" i="1" dirty="0"/>
              <a:t> (</a:t>
            </a:r>
            <a:r>
              <a:rPr lang="en-US" b="1" i="1" dirty="0"/>
              <a:t>IMW</a:t>
            </a:r>
            <a:r>
              <a:rPr lang="en-US" i="1" dirty="0"/>
              <a:t>)</a:t>
            </a:r>
            <a:r>
              <a:rPr lang="en-US" dirty="0"/>
              <a:t>, Monterey, CA, May 2013. </a:t>
            </a:r>
            <a:r>
              <a:rPr lang="en-US" dirty="0">
                <a:hlinkClick r:id="rId4"/>
              </a:rPr>
              <a:t>Slides (pptx)</a:t>
            </a:r>
            <a:r>
              <a:rPr lang="en-US" dirty="0"/>
              <a:t> </a:t>
            </a:r>
            <a:r>
              <a:rPr lang="en-US" dirty="0">
                <a:hlinkClick r:id="rId5"/>
              </a:rPr>
              <a:t>(pdf)</a:t>
            </a:r>
            <a:r>
              <a:rPr lang="en-US" dirty="0"/>
              <a:t> </a:t>
            </a:r>
            <a:br>
              <a:rPr lang="en-US" dirty="0"/>
            </a:br>
            <a:r>
              <a:rPr lang="en-US" dirty="0">
                <a:hlinkClick r:id="rId6"/>
              </a:rPr>
              <a:t>EETimes Reprint</a:t>
            </a:r>
            <a:endParaRPr lang="en-US" dirty="0"/>
          </a:p>
        </p:txBody>
      </p:sp>
      <p:pic>
        <p:nvPicPr>
          <p:cNvPr id="6" name="Picture 5"/>
          <p:cNvPicPr>
            <a:picLocks noChangeAspect="1"/>
          </p:cNvPicPr>
          <p:nvPr/>
        </p:nvPicPr>
        <p:blipFill>
          <a:blip r:embed="rId7"/>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8"/>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199618668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Memory Scales, It Becomes Unreliable</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wrap="square" lIns="0" tIns="0" rIns="0" bIns="0" anchor="b">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Intuition: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quadratic</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increase in</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404486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"Revisiting Memory Errors in Large-Scale Production Data Centers: Analysis and Modeling of New Trends from the Field"</a:t>
            </a:r>
            <a:r>
              <a:rPr lang="en-US" sz="2000" dirty="0">
                <a:solidFill>
                  <a:srgbClr val="0432FF"/>
                </a:solidFill>
              </a:rPr>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1554652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99378488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268875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dirty="0">
                <a:solidFill>
                  <a:srgbClr val="0432FF"/>
                </a:solidFill>
              </a:rPr>
              <a:t>“</a:t>
            </a:r>
            <a:r>
              <a:rPr lang="en-US" b="1" dirty="0">
                <a:solidFill>
                  <a:srgbClr val="0432FF"/>
                </a:solidFill>
                <a:hlinkClick r:id="rId2">
                  <a:extLst>
                    <a:ext uri="{A12FA001-AC4F-418D-AE19-62706E023703}">
                      <ahyp:hlinkClr xmlns:ahyp="http://schemas.microsoft.com/office/drawing/2018/hyperlinkcolor" val="tx"/>
                    </a:ext>
                  </a:extLst>
                </a:hlinkClick>
              </a:rPr>
              <a:t>SoftMC: A Flexible and Practical Open-Source Infrastructure for Enabling Experimental DRAM Studies</a:t>
            </a:r>
            <a:r>
              <a:rPr lang="en-US" b="1" dirty="0">
                <a:solidFill>
                  <a:srgbClr val="0432FF"/>
                </a:solidFill>
              </a:rPr>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42650694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https://github.com/CMU-SAFARI/SoftMC</a:t>
            </a:r>
            <a:r>
              <a:rPr lang="en-US" dirty="0">
                <a:solidFill>
                  <a:srgbClr val="0000FF"/>
                </a:solidFill>
              </a:rPr>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1130754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solidFill>
                  <a:srgbClr val="006633"/>
                </a:solidFill>
              </a:rPr>
              <a:t>Data is Key for Future Workloads</a:t>
            </a:r>
            <a:endParaRPr lang="en-US" dirty="0"/>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362011441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60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a:extLst>
              <a:ext uri="{FF2B5EF4-FFF2-40B4-BE49-F238E27FC236}">
                <a16:creationId xmlns:a16="http://schemas.microsoft.com/office/drawing/2014/main" id="{F3BD4611-1CFE-6D4D-9B12-05248D23686C}"/>
              </a:ext>
            </a:extLst>
          </p:cNvPr>
          <p:cNvSpPr>
            <a:spLocks noGrp="1"/>
          </p:cNvSpPr>
          <p:nvPr>
            <p:ph type="title"/>
          </p:nvPr>
        </p:nvSpPr>
        <p:spPr/>
        <p:txBody>
          <a:bodyPr/>
          <a:lstStyle/>
          <a:p>
            <a:r>
              <a:rPr lang="en-US" altLang="en-US" dirty="0">
                <a:ea typeface="ＭＳ Ｐゴシック" panose="020B0600070205080204" pitchFamily="34" charset="-128"/>
              </a:rPr>
              <a:t>The Story of RowHammer </a:t>
            </a:r>
          </a:p>
        </p:txBody>
      </p:sp>
      <p:sp>
        <p:nvSpPr>
          <p:cNvPr id="231426" name="Content Placeholder 2">
            <a:extLst>
              <a:ext uri="{FF2B5EF4-FFF2-40B4-BE49-F238E27FC236}">
                <a16:creationId xmlns:a16="http://schemas.microsoft.com/office/drawing/2014/main" id="{07C51491-711F-6241-8490-8DD020FDAA44}"/>
              </a:ext>
            </a:extLst>
          </p:cNvPr>
          <p:cNvSpPr>
            <a:spLocks noGrp="1"/>
          </p:cNvSpPr>
          <p:nvPr>
            <p:ph idx="1"/>
          </p:nvPr>
        </p:nvSpPr>
        <p:spPr>
          <a:xfrm>
            <a:off x="0" y="996950"/>
            <a:ext cx="8910638" cy="5194300"/>
          </a:xfrm>
        </p:spPr>
        <p:txBody>
          <a:bodyPr/>
          <a:lstStyle/>
          <a:p>
            <a:r>
              <a:rPr lang="en-US" altLang="en-US" dirty="0">
                <a:ea typeface="ＭＳ Ｐゴシック" panose="020B0600070205080204" pitchFamily="34" charset="-128"/>
              </a:rPr>
              <a:t>One can </a:t>
            </a:r>
            <a:r>
              <a:rPr lang="en-US" altLang="en-US" dirty="0">
                <a:solidFill>
                  <a:srgbClr val="FF0000"/>
                </a:solidFill>
                <a:ea typeface="ＭＳ Ｐゴシック" panose="020B0600070205080204" pitchFamily="34" charset="-128"/>
              </a:rPr>
              <a:t>predictably induce bit flips</a:t>
            </a:r>
            <a:r>
              <a:rPr lang="en-US" altLang="en-US" dirty="0">
                <a:ea typeface="ＭＳ Ｐゴシック" panose="020B0600070205080204" pitchFamily="34" charset="-128"/>
              </a:rPr>
              <a:t> in commodity DRAM chips</a:t>
            </a:r>
          </a:p>
          <a:p>
            <a:pPr lvl="1"/>
            <a:r>
              <a:rPr lang="en-US" altLang="en-US" dirty="0">
                <a:ea typeface="ＭＳ Ｐゴシック" panose="020B0600070205080204" pitchFamily="34" charset="-128"/>
              </a:rPr>
              <a:t>&gt;80% of the tested DRAM chips are vulnerable</a:t>
            </a:r>
          </a:p>
          <a:p>
            <a:endParaRPr lang="en-US" altLang="en-US" sz="1600" dirty="0">
              <a:solidFill>
                <a:srgbClr val="0000FF"/>
              </a:solidFill>
              <a:ea typeface="ＭＳ Ｐゴシック" panose="020B0600070205080204" pitchFamily="34" charset="-128"/>
            </a:endParaRPr>
          </a:p>
          <a:p>
            <a:r>
              <a:rPr lang="en-US" altLang="en-US" dirty="0">
                <a:solidFill>
                  <a:srgbClr val="0000FF"/>
                </a:solidFill>
                <a:ea typeface="ＭＳ Ｐゴシック" panose="020B0600070205080204" pitchFamily="34" charset="-128"/>
              </a:rPr>
              <a:t>First example of how a </a:t>
            </a:r>
            <a:r>
              <a:rPr lang="en-US" altLang="en-US" dirty="0">
                <a:solidFill>
                  <a:srgbClr val="FF0000"/>
                </a:solidFill>
                <a:ea typeface="ＭＳ Ｐゴシック" panose="020B0600070205080204" pitchFamily="34" charset="-128"/>
              </a:rPr>
              <a:t>simple hardware failure mechanism </a:t>
            </a:r>
            <a:r>
              <a:rPr lang="en-US" altLang="en-US" dirty="0">
                <a:solidFill>
                  <a:srgbClr val="0000FF"/>
                </a:solidFill>
                <a:ea typeface="ＭＳ Ｐゴシック" panose="020B0600070205080204" pitchFamily="34" charset="-128"/>
              </a:rPr>
              <a:t>can create a </a:t>
            </a:r>
            <a:r>
              <a:rPr lang="en-US" altLang="en-US" dirty="0">
                <a:solidFill>
                  <a:srgbClr val="FF0000"/>
                </a:solidFill>
                <a:ea typeface="ＭＳ Ｐゴシック" panose="020B0600070205080204" pitchFamily="34" charset="-128"/>
              </a:rPr>
              <a:t>widespread system security vulnerability</a:t>
            </a:r>
          </a:p>
          <a:p>
            <a:endParaRPr lang="en-US" altLang="en-US" dirty="0">
              <a:solidFill>
                <a:srgbClr val="FF0000"/>
              </a:solidFill>
              <a:ea typeface="ＭＳ Ｐゴシック" panose="020B0600070205080204" pitchFamily="34" charset="-128"/>
            </a:endParaRPr>
          </a:p>
        </p:txBody>
      </p:sp>
      <p:sp>
        <p:nvSpPr>
          <p:cNvPr id="314371" name="Slide Number Placeholder 3">
            <a:extLst>
              <a:ext uri="{FF2B5EF4-FFF2-40B4-BE49-F238E27FC236}">
                <a16:creationId xmlns:a16="http://schemas.microsoft.com/office/drawing/2014/main" id="{3FD27D86-281C-644C-886D-DCE9476EA34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FEEA7-D7B9-D84B-9F78-621809FB4D37}"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7C1D731A-3A46-3E4E-9D4B-C8802E36B09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20209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1426">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a:t>
            </a:r>
          </a:p>
        </p:txBody>
      </p:sp>
      <p:sp>
        <p:nvSpPr>
          <p:cNvPr id="20" name="TextBox 19"/>
          <p:cNvSpPr txBox="1"/>
          <p:nvPr/>
        </p:nvSpPr>
        <p:spPr>
          <a:xfrm>
            <a:off x="5943600" y="14478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a:ln>
                  <a:noFill/>
                </a:ln>
                <a:solidFill>
                  <a:prstClr val="black">
                    <a:lumMod val="65000"/>
                    <a:lumOff val="35000"/>
                  </a:prstClr>
                </a:solidFill>
                <a:effectLst/>
                <a:uLnTx/>
                <a:uFillTx/>
                <a:latin typeface="Calibri Light"/>
                <a:ea typeface="ＭＳ Ｐゴシック" charset="0"/>
                <a:cs typeface="ＭＳ Ｐゴシック" charset="0"/>
              </a:rPr>
              <a:t> V</a:t>
            </a:r>
            <a:r>
              <a:rPr kumimoji="0" lang="en-US" sz="48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rPr>
              <a:t>LOW</a:t>
            </a:r>
            <a:endParaRPr kumimoji="0" lang="en-US" sz="44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 </a:t>
            </a:r>
            <a:r>
              <a:rPr kumimoji="0" lang="en-US" sz="4400" b="1" i="1"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V</a:t>
            </a:r>
            <a:r>
              <a:rPr kumimoji="0" lang="en-US" sz="48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rPr>
              <a:t>HIGH</a:t>
            </a:r>
            <a:endParaRPr kumimoji="0" lang="en-US" sz="44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Hammered Row</a:t>
            </a:r>
          </a:p>
        </p:txBody>
      </p:sp>
      <p:sp>
        <p:nvSpPr>
          <p:cNvPr id="34" name="Punchline"/>
          <p:cNvSpPr txBox="1"/>
          <p:nvPr/>
        </p:nvSpPr>
        <p:spPr>
          <a:xfrm>
            <a:off x="395288" y="4953000"/>
            <a:ext cx="8359775" cy="11430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Repeatedly</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reading</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 row enough times (before memory gets refreshed) induces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disturbance errors</a:t>
            </a:r>
            <a:r>
              <a:rPr kumimoji="0" lang="en-US" sz="2600" b="0"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 </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in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adjacent</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rows</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in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most real DRAM chips you can buy today</a:t>
            </a:r>
            <a:endPar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3EFCF5-C8B9-AF45-B0E3-7DB4F7D988EA}" type="slidenum">
              <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4154009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86%</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83%</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88%</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solidFill>
                <a:effectLst/>
                <a:uLnTx/>
                <a:uFillTx/>
                <a:latin typeface="Calibri Light"/>
                <a:ea typeface="+mn-ea"/>
                <a:cs typeface="+mn-cs"/>
              </a:rPr>
              <a:t>A</a:t>
            </a:r>
            <a:r>
              <a:rPr kumimoji="0" lang="en-US" sz="4000" b="1" i="0" u="none" strike="noStrike" kern="1200" cap="none" spc="0" normalizeH="0" baseline="0" noProof="0">
                <a:ln>
                  <a:noFill/>
                </a:ln>
                <a:solidFill>
                  <a:srgbClr val="5B9BD5"/>
                </a:solidFill>
                <a:effectLst/>
                <a:uLnTx/>
                <a:uFillTx/>
                <a:latin typeface="Calibri Light"/>
                <a:ea typeface="+mn-ea"/>
                <a:cs typeface="+mn-cs"/>
              </a:rPr>
              <a:t> </a:t>
            </a:r>
            <a:r>
              <a:rPr kumimoji="0" lang="en-US" sz="3200" b="0" i="0" u="none" strike="noStrike" kern="1200" cap="none" spc="0" normalizeH="0" baseline="0" noProof="0">
                <a:ln>
                  <a:noFill/>
                </a:ln>
                <a:solidFill>
                  <a:srgbClr val="5B9BD5"/>
                </a:solidFill>
                <a:effectLst/>
                <a:uLnTx/>
                <a:uFillTx/>
                <a:latin typeface="Calibri Light"/>
                <a:ea typeface="+mn-ea"/>
                <a:cs typeface="+mn-cs"/>
              </a:rPr>
              <a:t>company</a:t>
            </a:r>
            <a:endParaRPr kumimoji="0" lang="en-US" sz="4000" b="0" i="0" u="none" strike="noStrike" kern="1200" cap="none" spc="0" normalizeH="0" baseline="0" noProof="0">
              <a:ln>
                <a:noFill/>
              </a:ln>
              <a:solidFill>
                <a:srgbClr val="5B9BD5"/>
              </a:solidFill>
              <a:effectLst/>
              <a:uLnTx/>
              <a:uFillTx/>
              <a:latin typeface="Calibri Light"/>
              <a:ea typeface="+mn-ea"/>
              <a:cs typeface="+mn-cs"/>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7D31"/>
                </a:solidFill>
                <a:effectLst/>
                <a:uLnTx/>
                <a:uFillTx/>
                <a:latin typeface="Calibri Light"/>
                <a:ea typeface="+mn-ea"/>
                <a:cs typeface="+mn-cs"/>
              </a:rPr>
              <a:t>B</a:t>
            </a:r>
            <a:r>
              <a:rPr kumimoji="0" lang="en-US" sz="4000" b="0" i="0" u="none" strike="noStrike" kern="1200" cap="none" spc="0" normalizeH="0" baseline="0" noProof="0">
                <a:ln>
                  <a:noFill/>
                </a:ln>
                <a:solidFill>
                  <a:srgbClr val="ED7D31"/>
                </a:solidFill>
                <a:effectLst/>
                <a:uLnTx/>
                <a:uFillTx/>
                <a:latin typeface="Calibri Light"/>
                <a:ea typeface="+mn-ea"/>
                <a:cs typeface="+mn-cs"/>
              </a:rPr>
              <a:t> </a:t>
            </a:r>
            <a:r>
              <a:rPr kumimoji="0" lang="en-US" sz="3200" b="0" i="0" u="none" strike="noStrike" kern="1200" cap="none" spc="0" normalizeH="0" baseline="0" noProof="0">
                <a:ln>
                  <a:noFill/>
                </a:ln>
                <a:solidFill>
                  <a:srgbClr val="ED7D31"/>
                </a:solidFill>
                <a:effectLst/>
                <a:uLnTx/>
                <a:uFillTx/>
                <a:latin typeface="Calibri Light"/>
                <a:ea typeface="+mn-ea"/>
                <a:cs typeface="+mn-cs"/>
              </a:rPr>
              <a:t>company</a:t>
            </a:r>
            <a:endParaRPr kumimoji="0" lang="en-US" sz="4000" b="0" i="0" u="none" strike="noStrike" kern="1200" cap="none" spc="0" normalizeH="0" baseline="0" noProof="0">
              <a:ln>
                <a:noFill/>
              </a:ln>
              <a:solidFill>
                <a:srgbClr val="ED7D31"/>
              </a:solidFill>
              <a:effectLst/>
              <a:uLnTx/>
              <a:uFillTx/>
              <a:latin typeface="Calibri Light"/>
              <a:ea typeface="+mn-ea"/>
              <a:cs typeface="+mn-cs"/>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AD47"/>
                </a:solidFill>
                <a:effectLst/>
                <a:uLnTx/>
                <a:uFillTx/>
                <a:latin typeface="Calibri Light"/>
                <a:ea typeface="+mn-ea"/>
                <a:cs typeface="+mn-cs"/>
              </a:rPr>
              <a:t>C </a:t>
            </a:r>
            <a:r>
              <a:rPr kumimoji="0" lang="en-US" sz="3200" b="0" i="0" u="none" strike="noStrike" kern="1200" cap="none" spc="0" normalizeH="0" baseline="0" noProof="0">
                <a:ln>
                  <a:noFill/>
                </a:ln>
                <a:solidFill>
                  <a:srgbClr val="70AD47"/>
                </a:solidFill>
                <a:effectLst/>
                <a:uLnTx/>
                <a:uFillTx/>
                <a:latin typeface="Calibri Light"/>
                <a:ea typeface="+mn-ea"/>
                <a:cs typeface="+mn-cs"/>
              </a:rPr>
              <a:t>company</a:t>
            </a:r>
            <a:endParaRPr kumimoji="0" lang="en-US" sz="4000" b="0" i="0" u="none" strike="noStrike" kern="1200" cap="none" spc="0" normalizeH="0" baseline="0" noProof="0">
              <a:ln>
                <a:noFill/>
              </a:ln>
              <a:solidFill>
                <a:srgbClr val="70AD47"/>
              </a:solidFill>
              <a:effectLst/>
              <a:uLnTx/>
              <a:uFillTx/>
              <a:latin typeface="Calibri Light"/>
              <a:ea typeface="+mn-ea"/>
              <a:cs typeface="+mn-cs"/>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1.0×10</a:t>
            </a:r>
            <a:r>
              <a:rPr kumimoji="0" lang="en-US" sz="4400" b="1" i="0" u="none" strike="noStrike" kern="1200" cap="none" spc="0" normalizeH="0" baseline="3000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7</a:t>
            </a:r>
            <a: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2.7×10</a:t>
            </a:r>
            <a:r>
              <a:rPr kumimoji="0" lang="en-US" sz="4400" b="1" i="0" u="none" strike="noStrike" kern="1200" cap="none" spc="0" normalizeH="0" baseline="3000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6</a:t>
            </a:r>
            <a:br>
              <a:rPr kumimoji="0" lang="en-US" sz="3600" b="0"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3.3×10</a:t>
            </a:r>
            <a:r>
              <a:rPr kumimoji="0" lang="en-US" sz="4400" b="1" i="0" u="none" strike="noStrike" kern="1200" cap="none" spc="0" normalizeH="0" baseline="3000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5</a:t>
            </a:r>
            <a: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5"/>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1571361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213682" y="990600"/>
            <a:ext cx="6731875" cy="4651892"/>
          </a:xfrm>
        </p:spPr>
      </p:pic>
      <p:pic>
        <p:nvPicPr>
          <p:cNvPr id="8" name="AllError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All modules from </a:t>
            </a:r>
            <a:r>
              <a:rPr kumimoji="0" lang="en-US" sz="3200" b="0"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2012–2013 </a:t>
            </a:r>
            <a:r>
              <a:rPr kumimoji="0" lang="en-US" sz="3600" b="0" i="1" u="none" strike="noStrike" kern="1200" cap="none" spc="0" normalizeH="0" baseline="0" noProof="0" dirty="0">
                <a:ln>
                  <a:noFill/>
                </a:ln>
                <a:solidFill>
                  <a:srgbClr val="FF0000"/>
                </a:solidFill>
                <a:effectLst/>
                <a:uLnTx/>
                <a:uFillTx/>
                <a:latin typeface="Calibri Light"/>
                <a:ea typeface="+mn-ea"/>
                <a:cs typeface="+mn-cs"/>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49859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hlinkClick r:id="rId5"/>
              </a:rPr>
              <a:t>Exploiting the DRAM rowhammer bug to gain kernel privileges </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800" b="0" i="0" u="none" strike="noStrike" kern="1200" cap="none" spc="0" normalizeH="0" baseline="0" noProof="0" dirty="0">
                <a:ln>
                  <a:noFill/>
                </a:ln>
                <a:solidFill>
                  <a:srgbClr val="0000FF"/>
                </a:solidFill>
                <a:effectLst/>
                <a:uLnTx/>
                <a:uFillTx/>
                <a:latin typeface="Tahoma"/>
                <a:ea typeface="+mn-ea"/>
                <a:cs typeface="+mn-cs"/>
              </a:rPr>
              <a:t>, 2015)</a:t>
            </a:r>
          </a:p>
        </p:txBody>
      </p:sp>
      <p:sp>
        <p:nvSpPr>
          <p:cNvPr id="9" name="Rectangle 8"/>
          <p:cNvSpPr/>
          <p:nvPr/>
        </p:nvSpPr>
        <p:spPr>
          <a:xfrm>
            <a:off x="3635896" y="3212976"/>
            <a:ext cx="5493596" cy="936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6"/>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rPr>
              <a:t> (Kim et al., ISCA 2014)</a:t>
            </a:r>
          </a:p>
        </p:txBody>
      </p:sp>
    </p:spTree>
    <p:extLst>
      <p:ext uri="{BB962C8B-B14F-4D97-AF65-F5344CB8AC3E}">
        <p14:creationId xmlns:p14="http://schemas.microsoft.com/office/powerpoint/2010/main" val="26240568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a:t>
            </a:r>
          </a:p>
        </p:txBody>
      </p:sp>
      <p:sp>
        <p:nvSpPr>
          <p:cNvPr id="25600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812B5F-CE3B-564D-B1D9-5770355AF2F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256003" name="TextBox 5"/>
          <p:cNvSpPr txBox="1">
            <a:spLocks noChangeArrowheads="1"/>
          </p:cNvSpPr>
          <p:nvPr/>
        </p:nvSpPr>
        <p:spPr bwMode="auto">
          <a:xfrm>
            <a:off x="228600" y="6599238"/>
            <a:ext cx="29083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a:t>
            </a:r>
            <a:r>
              <a:rPr kumimoji="0" lang="en-US" sz="1000" b="0" i="0" u="none" strike="noStrike" kern="1200" cap="none" spc="0" normalizeH="0" baseline="0" noProof="0">
                <a:ln>
                  <a:noFill/>
                </a:ln>
                <a:solidFill>
                  <a:srgbClr val="000000"/>
                </a:solidFill>
                <a:effectLst/>
                <a:uLnTx/>
                <a:uFillTx/>
                <a:latin typeface="Arial" charset="0"/>
                <a:ea typeface="ＭＳ Ｐゴシック" charset="0"/>
                <a:hlinkClick r:id="rId2"/>
              </a:rPr>
              <a:t>https://lab.dsst.io/32c3-slides/7197.html</a:t>
            </a: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 </a:t>
            </a:r>
          </a:p>
        </p:txBody>
      </p:sp>
      <p:pic>
        <p:nvPicPr>
          <p:cNvPr id="256004" name="Picture 6" descr="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49796"/>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395536" y="6084004"/>
            <a:ext cx="856895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Rowhammer.js</a:t>
            </a:r>
            <a:r>
              <a:rPr kumimoji="0" lang="en-US" sz="1800" b="0" i="0" u="none" strike="noStrike" kern="1200" cap="none" spc="0" normalizeH="0" baseline="0" noProof="0" dirty="0">
                <a:ln>
                  <a:noFill/>
                </a:ln>
                <a:solidFill>
                  <a:srgbClr val="0000FF"/>
                </a:solidFill>
                <a:effectLst/>
                <a:uLnTx/>
                <a:uFillTx/>
                <a:latin typeface="Tahoma"/>
                <a:ea typeface="+mn-ea"/>
                <a:cs typeface="+mn-cs"/>
              </a:rPr>
              <a:t>: A Remote Software-Induced Fault Attack in JavaScript (DIMVA’16)</a:t>
            </a:r>
          </a:p>
        </p:txBody>
      </p:sp>
      <p:sp>
        <p:nvSpPr>
          <p:cNvPr id="2" name="Rectangle 1"/>
          <p:cNvSpPr/>
          <p:nvPr/>
        </p:nvSpPr>
        <p:spPr>
          <a:xfrm>
            <a:off x="539552" y="1043444"/>
            <a:ext cx="8064896"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00"/>
                </a:solidFill>
                <a:effectLst/>
                <a:uLnTx/>
                <a:uFillTx/>
                <a:latin typeface="Tahoma"/>
                <a:ea typeface="+mn-ea"/>
                <a:cs typeface="+mn-cs"/>
              </a:rPr>
              <a:t>“We can gain unrestricted access to systems of website visitors.”</a:t>
            </a:r>
          </a:p>
        </p:txBody>
      </p:sp>
    </p:spTree>
    <p:extLst>
      <p:ext uri="{BB962C8B-B14F-4D97-AF65-F5344CB8AC3E}">
        <p14:creationId xmlns:p14="http://schemas.microsoft.com/office/powerpoint/2010/main" val="101462364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(II)</a:t>
            </a:r>
          </a:p>
        </p:txBody>
      </p:sp>
      <p:sp>
        <p:nvSpPr>
          <p:cNvPr id="25702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3D3305A-74B5-C341-8457-3D076A48DDAD}"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7027" name="Picture 4" descr="drammer-attack-andro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8" name="TextBox 5"/>
          <p:cNvSpPr txBox="1">
            <a:spLocks noChangeArrowheads="1"/>
          </p:cNvSpPr>
          <p:nvPr/>
        </p:nvSpPr>
        <p:spPr bwMode="auto">
          <a:xfrm>
            <a:off x="228600" y="6599238"/>
            <a:ext cx="47752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Source: https://</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fossbytes.com</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drammer</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rowhammer</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-attack-android-root-devices/</a:t>
            </a:r>
          </a:p>
        </p:txBody>
      </p:sp>
      <p:sp>
        <p:nvSpPr>
          <p:cNvPr id="2" name="Rectangle 1"/>
          <p:cNvSpPr/>
          <p:nvPr/>
        </p:nvSpPr>
        <p:spPr>
          <a:xfrm>
            <a:off x="4860032" y="6165304"/>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Drammer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Deterministic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Attacks on Mobile Platforms, CCS’16 </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 name="Rectangle 2"/>
          <p:cNvSpPr/>
          <p:nvPr/>
        </p:nvSpPr>
        <p:spPr>
          <a:xfrm>
            <a:off x="539552" y="874524"/>
            <a:ext cx="7593722" cy="400110"/>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“Can gain control of a smart phone deterministically”</a:t>
            </a:r>
          </a:p>
        </p:txBody>
      </p:sp>
    </p:spTree>
    <p:extLst>
      <p:ext uri="{BB962C8B-B14F-4D97-AF65-F5344CB8AC3E}">
        <p14:creationId xmlns:p14="http://schemas.microsoft.com/office/powerpoint/2010/main" val="56349082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18CF-AFA4-B140-8F78-17FA6388B060}"/>
              </a:ext>
            </a:extLst>
          </p:cNvPr>
          <p:cNvSpPr>
            <a:spLocks noGrp="1"/>
          </p:cNvSpPr>
          <p:nvPr>
            <p:ph type="title"/>
          </p:nvPr>
        </p:nvSpPr>
        <p:spPr/>
        <p:txBody>
          <a:bodyPr/>
          <a:lstStyle/>
          <a:p>
            <a:r>
              <a:rPr lang="en-US" dirty="0"/>
              <a:t>More Security Implications (VII)</a:t>
            </a:r>
          </a:p>
        </p:txBody>
      </p:sp>
      <p:sp>
        <p:nvSpPr>
          <p:cNvPr id="3" name="Content Placeholder 2">
            <a:extLst>
              <a:ext uri="{FF2B5EF4-FFF2-40B4-BE49-F238E27FC236}">
                <a16:creationId xmlns:a16="http://schemas.microsoft.com/office/drawing/2014/main" id="{3A10F98D-E235-E44D-A6C0-AEE698D2A8FC}"/>
              </a:ext>
            </a:extLst>
          </p:cNvPr>
          <p:cNvSpPr>
            <a:spLocks noGrp="1"/>
          </p:cNvSpPr>
          <p:nvPr>
            <p:ph idx="1"/>
          </p:nvPr>
        </p:nvSpPr>
        <p:spPr/>
        <p:txBody>
          <a:bodyPr/>
          <a:lstStyle/>
          <a:p>
            <a:r>
              <a:rPr lang="en-US" dirty="0">
                <a:solidFill>
                  <a:srgbClr val="0000FF"/>
                </a:solidFill>
              </a:rPr>
              <a:t>USENIX Security 2019</a:t>
            </a:r>
          </a:p>
          <a:p>
            <a:endParaRPr lang="en-US" dirty="0"/>
          </a:p>
        </p:txBody>
      </p:sp>
      <p:pic>
        <p:nvPicPr>
          <p:cNvPr id="6" name="Picture 5">
            <a:extLst>
              <a:ext uri="{FF2B5EF4-FFF2-40B4-BE49-F238E27FC236}">
                <a16:creationId xmlns:a16="http://schemas.microsoft.com/office/drawing/2014/main" id="{ADA32E6C-A832-7F43-84D9-9C9C4582E752}"/>
              </a:ext>
            </a:extLst>
          </p:cNvPr>
          <p:cNvPicPr>
            <a:picLocks noChangeAspect="1"/>
          </p:cNvPicPr>
          <p:nvPr/>
        </p:nvPicPr>
        <p:blipFill>
          <a:blip r:embed="rId2"/>
          <a:stretch>
            <a:fillRect/>
          </a:stretch>
        </p:blipFill>
        <p:spPr>
          <a:xfrm>
            <a:off x="228600" y="1528487"/>
            <a:ext cx="8682217" cy="2493994"/>
          </a:xfrm>
          <a:prstGeom prst="rect">
            <a:avLst/>
          </a:prstGeom>
        </p:spPr>
      </p:pic>
      <p:pic>
        <p:nvPicPr>
          <p:cNvPr id="7" name="Picture 6">
            <a:extLst>
              <a:ext uri="{FF2B5EF4-FFF2-40B4-BE49-F238E27FC236}">
                <a16:creationId xmlns:a16="http://schemas.microsoft.com/office/drawing/2014/main" id="{AC305D6E-CDEE-9C42-9EF6-D0DFEF187174}"/>
              </a:ext>
            </a:extLst>
          </p:cNvPr>
          <p:cNvPicPr>
            <a:picLocks noChangeAspect="1"/>
          </p:cNvPicPr>
          <p:nvPr/>
        </p:nvPicPr>
        <p:blipFill>
          <a:blip r:embed="rId3"/>
          <a:stretch>
            <a:fillRect/>
          </a:stretch>
        </p:blipFill>
        <p:spPr>
          <a:xfrm>
            <a:off x="-38100" y="4221088"/>
            <a:ext cx="9144000" cy="2168769"/>
          </a:xfrm>
          <a:prstGeom prst="rect">
            <a:avLst/>
          </a:prstGeom>
        </p:spPr>
      </p:pic>
    </p:spTree>
    <p:extLst>
      <p:ext uri="{BB962C8B-B14F-4D97-AF65-F5344CB8AC3E}">
        <p14:creationId xmlns:p14="http://schemas.microsoft.com/office/powerpoint/2010/main" val="28986626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18CF-AFA4-B140-8F78-17FA6388B060}"/>
              </a:ext>
            </a:extLst>
          </p:cNvPr>
          <p:cNvSpPr>
            <a:spLocks noGrp="1"/>
          </p:cNvSpPr>
          <p:nvPr>
            <p:ph type="title"/>
          </p:nvPr>
        </p:nvSpPr>
        <p:spPr/>
        <p:txBody>
          <a:bodyPr/>
          <a:lstStyle/>
          <a:p>
            <a:r>
              <a:rPr lang="en-US" dirty="0"/>
              <a:t>More Security Implications (VIII)</a:t>
            </a:r>
          </a:p>
        </p:txBody>
      </p:sp>
      <p:sp>
        <p:nvSpPr>
          <p:cNvPr id="3" name="Content Placeholder 2">
            <a:extLst>
              <a:ext uri="{FF2B5EF4-FFF2-40B4-BE49-F238E27FC236}">
                <a16:creationId xmlns:a16="http://schemas.microsoft.com/office/drawing/2014/main" id="{3A10F98D-E235-E44D-A6C0-AEE698D2A8FC}"/>
              </a:ext>
            </a:extLst>
          </p:cNvPr>
          <p:cNvSpPr>
            <a:spLocks noGrp="1"/>
          </p:cNvSpPr>
          <p:nvPr>
            <p:ph idx="1"/>
          </p:nvPr>
        </p:nvSpPr>
        <p:spPr/>
        <p:txBody>
          <a:bodyPr/>
          <a:lstStyle/>
          <a:p>
            <a:r>
              <a:rPr lang="en-US" dirty="0">
                <a:solidFill>
                  <a:srgbClr val="0000FF"/>
                </a:solidFill>
              </a:rPr>
              <a:t>USENIX Security 2020</a:t>
            </a:r>
          </a:p>
          <a:p>
            <a:endParaRPr lang="en-US" dirty="0"/>
          </a:p>
        </p:txBody>
      </p:sp>
      <p:pic>
        <p:nvPicPr>
          <p:cNvPr id="4" name="Picture 3">
            <a:extLst>
              <a:ext uri="{FF2B5EF4-FFF2-40B4-BE49-F238E27FC236}">
                <a16:creationId xmlns:a16="http://schemas.microsoft.com/office/drawing/2014/main" id="{B94006CA-6278-A142-A76D-9CA853A19CC7}"/>
              </a:ext>
            </a:extLst>
          </p:cNvPr>
          <p:cNvPicPr>
            <a:picLocks noChangeAspect="1"/>
          </p:cNvPicPr>
          <p:nvPr/>
        </p:nvPicPr>
        <p:blipFill>
          <a:blip r:embed="rId2"/>
          <a:stretch>
            <a:fillRect/>
          </a:stretch>
        </p:blipFill>
        <p:spPr>
          <a:xfrm>
            <a:off x="519522" y="1484784"/>
            <a:ext cx="7920558" cy="1911447"/>
          </a:xfrm>
          <a:prstGeom prst="rect">
            <a:avLst/>
          </a:prstGeom>
        </p:spPr>
      </p:pic>
      <p:pic>
        <p:nvPicPr>
          <p:cNvPr id="5" name="Picture 4">
            <a:extLst>
              <a:ext uri="{FF2B5EF4-FFF2-40B4-BE49-F238E27FC236}">
                <a16:creationId xmlns:a16="http://schemas.microsoft.com/office/drawing/2014/main" id="{493D59EF-DDD3-BB48-80CD-308D55AA82F7}"/>
              </a:ext>
            </a:extLst>
          </p:cNvPr>
          <p:cNvPicPr>
            <a:picLocks noChangeAspect="1"/>
          </p:cNvPicPr>
          <p:nvPr/>
        </p:nvPicPr>
        <p:blipFill>
          <a:blip r:embed="rId3"/>
          <a:stretch>
            <a:fillRect/>
          </a:stretch>
        </p:blipFill>
        <p:spPr>
          <a:xfrm>
            <a:off x="627720" y="3559297"/>
            <a:ext cx="7812360" cy="3277851"/>
          </a:xfrm>
          <a:prstGeom prst="rect">
            <a:avLst/>
          </a:prstGeom>
        </p:spPr>
      </p:pic>
    </p:spTree>
    <p:extLst>
      <p:ext uri="{BB962C8B-B14F-4D97-AF65-F5344CB8AC3E}">
        <p14:creationId xmlns:p14="http://schemas.microsoft.com/office/powerpoint/2010/main" val="116468902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t>Data Overwhelms Modern Machines </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49864499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Scaling Issues </a:t>
            </a:r>
            <a:r>
              <a:rPr lang="en-US" b="1" dirty="0"/>
              <a:t>Are</a:t>
            </a:r>
            <a:r>
              <a:rPr lang="en-US" dirty="0"/>
              <a:t> Real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solidFill>
                  <a:srgbClr val="0432FF"/>
                </a:solidFill>
                <a:hlinkClick r:id="rId3">
                  <a:extLst>
                    <a:ext uri="{A12FA001-AC4F-418D-AE19-62706E023703}">
                      <ahyp:hlinkClr xmlns:ahyp="http://schemas.microsoft.com/office/drawing/2018/hyperlinkcolor" val="tx"/>
                    </a:ext>
                  </a:extLst>
                </a:hlinkClick>
              </a:rPr>
              <a:t>"Flipping Bits in Memory Without Accessing Them: An Experimental Study of DRAM Disturbance Errors"</a:t>
            </a:r>
            <a:br>
              <a:rPr lang="en-US" sz="2000" dirty="0">
                <a:solidFill>
                  <a:srgbClr val="0432FF"/>
                </a:solidFill>
              </a:rPr>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559258944"/>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Memory Scaling Issues </a:t>
            </a:r>
            <a:r>
              <a:rPr lang="en-US" b="1" dirty="0"/>
              <a:t>Are</a:t>
            </a:r>
            <a:r>
              <a:rPr lang="en-US" dirty="0"/>
              <a:t> Real</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"RowHammer: A Retrospective"</a:t>
            </a:r>
            <a:br>
              <a:rPr lang="en-US" dirty="0">
                <a:solidFill>
                  <a:srgbClr val="0432FF"/>
                </a:solidFill>
              </a:rPr>
            </a:br>
            <a:r>
              <a:rPr lang="en-US" i="1" dirty="0">
                <a:hlinkClick r:id="rId3"/>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4"/>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5"/>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389127747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82835525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RowHammer in 2020 (I)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"Revisiting RowHammer: An Experimental Analysis of Modern Devices and Mitigation Techniques"</a:t>
            </a:r>
            <a:br>
              <a:rPr lang="en-US" sz="2000" dirty="0">
                <a:solidFill>
                  <a:srgbClr val="0432FF"/>
                </a:solidFill>
              </a:rPr>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28162680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5578-D2FD-AF4C-A6C4-BB619E262F7C}"/>
              </a:ext>
            </a:extLst>
          </p:cNvPr>
          <p:cNvSpPr>
            <a:spLocks noGrp="1"/>
          </p:cNvSpPr>
          <p:nvPr>
            <p:ph type="title"/>
          </p:nvPr>
        </p:nvSpPr>
        <p:spPr/>
        <p:txBody>
          <a:bodyPr/>
          <a:lstStyle/>
          <a:p>
            <a:r>
              <a:rPr lang="en-US" sz="4700" b="1" dirty="0"/>
              <a:t>Key Takeaways from 1580 Chips</a:t>
            </a:r>
          </a:p>
        </p:txBody>
      </p:sp>
      <p:sp>
        <p:nvSpPr>
          <p:cNvPr id="3" name="Content Placeholder 2">
            <a:extLst>
              <a:ext uri="{FF2B5EF4-FFF2-40B4-BE49-F238E27FC236}">
                <a16:creationId xmlns:a16="http://schemas.microsoft.com/office/drawing/2014/main" id="{2B726EE3-660B-D447-A591-D2EDD8ADAAF1}"/>
              </a:ext>
            </a:extLst>
          </p:cNvPr>
          <p:cNvSpPr>
            <a:spLocks noGrp="1"/>
          </p:cNvSpPr>
          <p:nvPr>
            <p:ph idx="1"/>
          </p:nvPr>
        </p:nvSpPr>
        <p:spPr>
          <a:xfrm>
            <a:off x="75990" y="911224"/>
            <a:ext cx="8987621" cy="5318753"/>
          </a:xfrm>
        </p:spPr>
        <p:txBody>
          <a:bodyPr/>
          <a:lstStyle/>
          <a:p>
            <a:r>
              <a:rPr lang="en-US" sz="2800" b="1" dirty="0">
                <a:solidFill>
                  <a:srgbClr val="FF0000"/>
                </a:solidFill>
              </a:rPr>
              <a:t>Newer DRAM chips are more vulnerable to RowHammer</a:t>
            </a:r>
          </a:p>
          <a:p>
            <a:endParaRPr lang="en-US" sz="2800" dirty="0"/>
          </a:p>
          <a:p>
            <a:r>
              <a:rPr lang="en-US" sz="2800" dirty="0"/>
              <a:t>There are chips today whose weakest cells fail after </a:t>
            </a:r>
            <a:r>
              <a:rPr lang="en-US" sz="2800" b="1" dirty="0">
                <a:solidFill>
                  <a:schemeClr val="accent2">
                    <a:lumMod val="75000"/>
                  </a:schemeClr>
                </a:solidFill>
              </a:rPr>
              <a:t>only 4800 hammers</a:t>
            </a:r>
            <a:r>
              <a:rPr lang="en-US" sz="2800" dirty="0">
                <a:solidFill>
                  <a:schemeClr val="accent2">
                    <a:lumMod val="75000"/>
                  </a:schemeClr>
                </a:solidFill>
              </a:rPr>
              <a:t> </a:t>
            </a:r>
          </a:p>
          <a:p>
            <a:endParaRPr lang="en-US" sz="2800" dirty="0"/>
          </a:p>
          <a:p>
            <a:r>
              <a:rPr lang="en-US" sz="2800" dirty="0"/>
              <a:t>Chips of newer DRAM technology nodes can exhibit RowHammer bit flips 1) in </a:t>
            </a:r>
            <a:r>
              <a:rPr lang="en-US" sz="2800" b="1" dirty="0">
                <a:solidFill>
                  <a:schemeClr val="accent5">
                    <a:lumMod val="75000"/>
                  </a:schemeClr>
                </a:solidFill>
              </a:rPr>
              <a:t>more rows </a:t>
            </a:r>
            <a:r>
              <a:rPr lang="en-US" sz="2800" dirty="0"/>
              <a:t>and 2) </a:t>
            </a:r>
            <a:r>
              <a:rPr lang="en-US" sz="2800" b="1" dirty="0">
                <a:solidFill>
                  <a:schemeClr val="accent5">
                    <a:lumMod val="75000"/>
                  </a:schemeClr>
                </a:solidFill>
              </a:rPr>
              <a:t>farther away </a:t>
            </a:r>
            <a:r>
              <a:rPr lang="en-US" sz="2800" dirty="0"/>
              <a:t>from the victim row. </a:t>
            </a:r>
          </a:p>
          <a:p>
            <a:endParaRPr lang="en-US" sz="2800" dirty="0"/>
          </a:p>
          <a:p>
            <a:r>
              <a:rPr lang="en-US" sz="2800" b="1" dirty="0">
                <a:solidFill>
                  <a:srgbClr val="FF0000"/>
                </a:solidFill>
              </a:rPr>
              <a:t>Existing mitigation mechanisms are NOT effective</a:t>
            </a:r>
          </a:p>
          <a:p>
            <a:endParaRPr lang="en-US" sz="2800" dirty="0"/>
          </a:p>
        </p:txBody>
      </p:sp>
    </p:spTree>
    <p:extLst>
      <p:ext uri="{BB962C8B-B14F-4D97-AF65-F5344CB8AC3E}">
        <p14:creationId xmlns:p14="http://schemas.microsoft.com/office/powerpoint/2010/main" val="21422391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solidFill>
                  <a:srgbClr val="006633"/>
                </a:solidFill>
              </a:rPr>
              <a:t>RowHammer in 2020 (II)</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1600" dirty="0"/>
              <a:t>Pietro </a:t>
            </a:r>
            <a:r>
              <a:rPr lang="en-US" sz="1600" dirty="0" err="1"/>
              <a:t>Frigo</a:t>
            </a:r>
            <a:r>
              <a:rPr lang="en-US" sz="1600" dirty="0"/>
              <a:t>, Emanuele </a:t>
            </a:r>
            <a:r>
              <a:rPr lang="en-US" sz="1600" dirty="0" err="1"/>
              <a:t>Vannacci</a:t>
            </a:r>
            <a:r>
              <a:rPr lang="en-US" sz="1600" dirty="0"/>
              <a:t>, Hasan Hassan, Victor van der Veen, Onur Mutlu, Cristiano Giuffrida, Herbert Bos, and Kaveh </a:t>
            </a:r>
            <a:r>
              <a:rPr lang="en-US" sz="1600" dirty="0" err="1"/>
              <a:t>Razavi</a:t>
            </a:r>
            <a:r>
              <a:rPr lang="en-US" sz="1600" dirty="0"/>
              <a:t>,</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"TRRespass: Exploiting the Many Sides of Target Row Refresh"</a:t>
            </a:r>
            <a:br>
              <a:rPr lang="en-US" sz="1600" dirty="0">
                <a:solidFill>
                  <a:srgbClr val="0432FF"/>
                </a:solidFill>
              </a:rPr>
            </a:br>
            <a:r>
              <a:rPr lang="en-US" sz="1600" i="1" dirty="0"/>
              <a:t>Proceedings of the </a:t>
            </a:r>
            <a:r>
              <a:rPr lang="en-US" sz="1600" i="1" dirty="0">
                <a:hlinkClick r:id="rId3"/>
              </a:rPr>
              <a:t>41st IEEE Symposium on Security and Privacy</a:t>
            </a:r>
            <a:r>
              <a:rPr lang="en-US" sz="1600" i="1" dirty="0"/>
              <a:t> (</a:t>
            </a:r>
            <a:r>
              <a:rPr lang="en-US" sz="1600" b="1" i="1" dirty="0"/>
              <a:t>S&amp;P</a:t>
            </a:r>
            <a:r>
              <a:rPr lang="en-US" sz="1600" i="1" dirty="0"/>
              <a:t>)</a:t>
            </a:r>
            <a:r>
              <a:rPr lang="en-US" sz="1600" dirty="0"/>
              <a:t>, San Francisco, CA, USA, May 2020.</a:t>
            </a:r>
            <a:br>
              <a:rPr lang="en-US" sz="1600" dirty="0"/>
            </a:br>
            <a:r>
              <a:rPr lang="en-US" sz="1600" dirty="0"/>
              <a:t>[</a:t>
            </a:r>
            <a:r>
              <a:rPr lang="en-US" sz="1600" dirty="0">
                <a:hlinkClick r:id="rId4"/>
              </a:rPr>
              <a:t>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Lecture 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Talk Video</a:t>
            </a:r>
            <a:r>
              <a:rPr lang="en-US" sz="1600" dirty="0"/>
              <a:t> (17 minutes)]</a:t>
            </a:r>
            <a:br>
              <a:rPr lang="en-US" sz="1600" dirty="0"/>
            </a:br>
            <a:r>
              <a:rPr lang="en-US" sz="1600" dirty="0"/>
              <a:t>[</a:t>
            </a:r>
            <a:r>
              <a:rPr lang="en-US" sz="1600" dirty="0">
                <a:hlinkClick r:id="rId9"/>
              </a:rPr>
              <a:t>Lecture Video</a:t>
            </a:r>
            <a:r>
              <a:rPr lang="en-US" sz="1600" dirty="0"/>
              <a:t> (59 minutes)]</a:t>
            </a:r>
            <a:br>
              <a:rPr lang="en-US" sz="1600" dirty="0"/>
            </a:br>
            <a:r>
              <a:rPr lang="en-US" sz="1600" dirty="0"/>
              <a:t>[</a:t>
            </a:r>
            <a:r>
              <a:rPr lang="en-US" sz="1600" dirty="0">
                <a:hlinkClick r:id="rId10"/>
              </a:rPr>
              <a:t>Source Code</a:t>
            </a:r>
            <a:r>
              <a:rPr lang="en-US" sz="1600" dirty="0"/>
              <a:t>]</a:t>
            </a:r>
            <a:br>
              <a:rPr lang="en-US" sz="1600" dirty="0"/>
            </a:br>
            <a:r>
              <a:rPr lang="en-US" sz="1600" dirty="0"/>
              <a:t>[</a:t>
            </a:r>
            <a:r>
              <a:rPr lang="en-US" sz="1600" dirty="0">
                <a:hlinkClick r:id="rId11"/>
              </a:rPr>
              <a:t>Web Article</a:t>
            </a:r>
            <a:r>
              <a:rPr lang="en-US" sz="1600" dirty="0"/>
              <a:t>]</a:t>
            </a:r>
            <a:br>
              <a:rPr lang="en-US" sz="1600" dirty="0"/>
            </a:br>
            <a:r>
              <a:rPr lang="en-US" sz="1600" b="1" i="1" dirty="0">
                <a:solidFill>
                  <a:srgbClr val="FF0000"/>
                </a:solidFill>
              </a:rPr>
              <a:t>Best paper award.</a:t>
            </a:r>
            <a:br>
              <a:rPr lang="en-US" sz="1600" dirty="0">
                <a:solidFill>
                  <a:srgbClr val="FF0000"/>
                </a:solidFill>
              </a:rPr>
            </a:br>
            <a:r>
              <a:rPr lang="en-US" sz="1600" b="1" i="1" dirty="0" err="1">
                <a:solidFill>
                  <a:srgbClr val="FF0000"/>
                </a:solidFill>
              </a:rPr>
              <a:t>Pwnie</a:t>
            </a:r>
            <a:r>
              <a:rPr lang="en-US" sz="1600" b="1" i="1" dirty="0">
                <a:solidFill>
                  <a:srgbClr val="FF0000"/>
                </a:solidFill>
              </a:rPr>
              <a:t> Award 2020 for Most Innovative Research.</a:t>
            </a:r>
            <a:r>
              <a:rPr lang="en-US" sz="1600" dirty="0">
                <a:solidFill>
                  <a:srgbClr val="FF0000"/>
                </a:solidFill>
              </a:rPr>
              <a:t> </a:t>
            </a:r>
            <a:r>
              <a:rPr lang="en-US" sz="1600" dirty="0">
                <a:hlinkClick r:id="rId12"/>
              </a:rPr>
              <a:t>Pwnie Awards 2020</a:t>
            </a:r>
            <a:endParaRPr lang="en-US" sz="16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07B803B-2519-824E-AF70-2C1BC2D5315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4335202"/>
            <a:ext cx="9144000" cy="2595247"/>
          </a:xfrm>
          <a:prstGeom prst="rect">
            <a:avLst/>
          </a:prstGeom>
        </p:spPr>
      </p:pic>
    </p:spTree>
    <p:extLst>
      <p:ext uri="{BB962C8B-B14F-4D97-AF65-F5344CB8AC3E}">
        <p14:creationId xmlns:p14="http://schemas.microsoft.com/office/powerpoint/2010/main" val="309139538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solidFill>
                  <a:srgbClr val="006633"/>
                </a:solidFill>
              </a:rPr>
              <a:t>RowHammer in 2020 (III)</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a:t>Lucian </a:t>
            </a:r>
            <a:r>
              <a:rPr lang="en-US" sz="2000" dirty="0" err="1"/>
              <a:t>Cojocar</a:t>
            </a:r>
            <a:r>
              <a:rPr lang="en-US" sz="2000" dirty="0"/>
              <a:t>, </a:t>
            </a:r>
            <a:r>
              <a:rPr lang="en-US" sz="2000" dirty="0" err="1"/>
              <a:t>Jeremie</a:t>
            </a:r>
            <a:r>
              <a:rPr lang="en-US" sz="2000" dirty="0"/>
              <a:t> Kim, Minesh Patel, Lillian Tsai, Stefan </a:t>
            </a:r>
            <a:r>
              <a:rPr lang="en-US" sz="2000" dirty="0" err="1"/>
              <a:t>Saroiu</a:t>
            </a:r>
            <a:r>
              <a:rPr lang="en-US" sz="2000" dirty="0"/>
              <a:t>, Alec Wolman,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"Are We Susceptible to Rowhammer? An End-to-End Methodology for Cloud Providers"</a:t>
            </a:r>
            <a:br>
              <a:rPr lang="en-US" sz="2000" dirty="0">
                <a:solidFill>
                  <a:srgbClr val="0432FF"/>
                </a:solidFill>
              </a:rPr>
            </a:br>
            <a:r>
              <a:rPr lang="en-US" sz="2000" i="1" dirty="0"/>
              <a:t>Proceedings of the </a:t>
            </a:r>
            <a:r>
              <a:rPr lang="en-US" sz="2000" i="1" dirty="0">
                <a:hlinkClick r:id="rId3"/>
              </a:rPr>
              <a:t>41st IEEE Symposium on Security and Privacy</a:t>
            </a:r>
            <a:r>
              <a:rPr lang="en-US" sz="2000" i="1" dirty="0"/>
              <a:t> (</a:t>
            </a:r>
            <a:r>
              <a:rPr lang="en-US" sz="2000" b="1" i="1" dirty="0"/>
              <a:t>S&amp;P</a:t>
            </a:r>
            <a:r>
              <a:rPr lang="en-US" sz="2000" i="1" dirty="0"/>
              <a:t>)</a:t>
            </a:r>
            <a:r>
              <a:rPr lang="en-US" sz="2000" dirty="0"/>
              <a:t>, San Francisco, CA, USA, May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(17 minutes)]</a:t>
            </a:r>
          </a:p>
          <a:p>
            <a:pPr marL="0" indent="0">
              <a:buNone/>
            </a:pPr>
            <a:br>
              <a:rPr lang="en-US" sz="2000" dirty="0"/>
            </a:br>
            <a:br>
              <a:rPr lang="en-US" sz="2000" dirty="0"/>
            </a:b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FCA3E838-8085-B447-B8F6-3CEFA5A1BF16}"/>
              </a:ext>
            </a:extLst>
          </p:cNvPr>
          <p:cNvPicPr>
            <a:picLocks noChangeAspect="1"/>
          </p:cNvPicPr>
          <p:nvPr/>
        </p:nvPicPr>
        <p:blipFill>
          <a:blip r:embed="rId7"/>
          <a:stretch>
            <a:fillRect/>
          </a:stretch>
        </p:blipFill>
        <p:spPr>
          <a:xfrm>
            <a:off x="192658" y="4038671"/>
            <a:ext cx="8887842" cy="2079266"/>
          </a:xfrm>
          <a:prstGeom prst="rect">
            <a:avLst/>
          </a:prstGeom>
        </p:spPr>
      </p:pic>
    </p:spTree>
    <p:extLst>
      <p:ext uri="{BB962C8B-B14F-4D97-AF65-F5344CB8AC3E}">
        <p14:creationId xmlns:p14="http://schemas.microsoft.com/office/powerpoint/2010/main" val="94011546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0B0F1-22FF-5647-9EA2-576FA50F753D}"/>
              </a:ext>
            </a:extLst>
          </p:cNvPr>
          <p:cNvSpPr>
            <a:spLocks noGrp="1"/>
          </p:cNvSpPr>
          <p:nvPr>
            <p:ph type="title"/>
          </p:nvPr>
        </p:nvSpPr>
        <p:spPr/>
        <p:txBody>
          <a:bodyPr/>
          <a:lstStyle/>
          <a:p>
            <a:r>
              <a:rPr lang="en-US" dirty="0" err="1"/>
              <a:t>BlockHammer</a:t>
            </a:r>
            <a:r>
              <a:rPr lang="en-US" dirty="0"/>
              <a:t> Solution in 2021</a:t>
            </a:r>
          </a:p>
        </p:txBody>
      </p:sp>
      <p:sp>
        <p:nvSpPr>
          <p:cNvPr id="3" name="Content Placeholder 2">
            <a:extLst>
              <a:ext uri="{FF2B5EF4-FFF2-40B4-BE49-F238E27FC236}">
                <a16:creationId xmlns:a16="http://schemas.microsoft.com/office/drawing/2014/main" id="{2632BFC6-3EA8-844B-B6B5-0C6543648E40}"/>
              </a:ext>
            </a:extLst>
          </p:cNvPr>
          <p:cNvSpPr>
            <a:spLocks noGrp="1"/>
          </p:cNvSpPr>
          <p:nvPr>
            <p:ph idx="1"/>
          </p:nvPr>
        </p:nvSpPr>
        <p:spPr/>
        <p:txBody>
          <a:bodyPr/>
          <a:lstStyle/>
          <a:p>
            <a:r>
              <a:rPr lang="en-US" sz="1800" dirty="0"/>
              <a:t>A. </a:t>
            </a:r>
            <a:r>
              <a:rPr lang="en-US" sz="1800" dirty="0" err="1"/>
              <a:t>Giray</a:t>
            </a:r>
            <a:r>
              <a:rPr lang="en-US" sz="1800" dirty="0"/>
              <a:t> </a:t>
            </a:r>
            <a:r>
              <a:rPr lang="en-US" sz="1800" dirty="0" err="1"/>
              <a:t>Yaglikci</a:t>
            </a:r>
            <a:r>
              <a:rPr lang="en-US" sz="1800" dirty="0"/>
              <a:t>, </a:t>
            </a:r>
            <a:r>
              <a:rPr lang="en-US" sz="1800" dirty="0" err="1"/>
              <a:t>Minesh</a:t>
            </a:r>
            <a:r>
              <a:rPr lang="en-US" sz="1800" dirty="0"/>
              <a:t> Patel, </a:t>
            </a:r>
            <a:r>
              <a:rPr lang="en-US" sz="1800" dirty="0" err="1"/>
              <a:t>Jeremie</a:t>
            </a:r>
            <a:r>
              <a:rPr lang="en-US" sz="1800" dirty="0"/>
              <a:t> S. Kim, </a:t>
            </a:r>
            <a:r>
              <a:rPr lang="en-US" sz="1800" dirty="0" err="1"/>
              <a:t>Roknoddin</a:t>
            </a:r>
            <a:r>
              <a:rPr lang="en-US" sz="1800" dirty="0"/>
              <a:t> Azizi, </a:t>
            </a:r>
            <a:r>
              <a:rPr lang="en-US" sz="1800" dirty="0" err="1"/>
              <a:t>Ataberk</a:t>
            </a:r>
            <a:r>
              <a:rPr lang="en-US" sz="1800" dirty="0"/>
              <a:t> </a:t>
            </a:r>
            <a:r>
              <a:rPr lang="en-US" sz="1800" dirty="0" err="1"/>
              <a:t>Olgun</a:t>
            </a:r>
            <a:r>
              <a:rPr lang="en-US" sz="1800" dirty="0"/>
              <a:t>, Lois </a:t>
            </a:r>
            <a:r>
              <a:rPr lang="en-US" sz="1800" dirty="0" err="1"/>
              <a:t>Orosa</a:t>
            </a:r>
            <a:r>
              <a:rPr lang="en-US" sz="1800" dirty="0"/>
              <a:t>, Hasan Hassan, </a:t>
            </a:r>
            <a:r>
              <a:rPr lang="en-US" sz="1800" dirty="0" err="1"/>
              <a:t>Jisung</a:t>
            </a:r>
            <a:r>
              <a:rPr lang="en-US" sz="1800" dirty="0"/>
              <a:t> Park, Konstantinos </a:t>
            </a:r>
            <a:r>
              <a:rPr lang="en-US" sz="1800" dirty="0" err="1"/>
              <a:t>Kanellopoulos</a:t>
            </a:r>
            <a:r>
              <a:rPr lang="en-US" sz="1800" dirty="0"/>
              <a:t>, Taha </a:t>
            </a:r>
            <a:r>
              <a:rPr lang="en-US" sz="1800" dirty="0" err="1"/>
              <a:t>Shahroodi</a:t>
            </a:r>
            <a:r>
              <a:rPr lang="en-US" sz="1800" dirty="0"/>
              <a:t>, </a:t>
            </a:r>
            <a:r>
              <a:rPr lang="en-US" sz="1800" dirty="0" err="1"/>
              <a:t>Saugata</a:t>
            </a:r>
            <a:r>
              <a:rPr lang="en-US" sz="1800" dirty="0"/>
              <a:t> Ghose,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"BlockHammer: Preventing RowHammer at Low Cost by Blacklisting Rapidly-Accessed DRAM Rows"</a:t>
            </a:r>
            <a:br>
              <a:rPr lang="en-US" sz="1800" dirty="0">
                <a:solidFill>
                  <a:srgbClr val="0432FF"/>
                </a:solidFill>
              </a:rPr>
            </a:br>
            <a:r>
              <a:rPr lang="en-US" sz="1800" i="1" dirty="0"/>
              <a:t>Proceedings of the </a:t>
            </a:r>
            <a:r>
              <a:rPr lang="en-US" sz="1800" i="1" dirty="0">
                <a:hlinkClick r:id="rId3"/>
              </a:rPr>
              <a:t>27th International Symposium on High-Performance Computer Architecture</a:t>
            </a:r>
            <a:r>
              <a:rPr lang="en-US" sz="1800" i="1" dirty="0"/>
              <a:t> (</a:t>
            </a:r>
            <a:r>
              <a:rPr lang="en-US" sz="1800" b="1" i="1" dirty="0"/>
              <a:t>HPCA</a:t>
            </a:r>
            <a:r>
              <a:rPr lang="en-US" sz="1800" i="1" dirty="0"/>
              <a:t>)</a:t>
            </a:r>
            <a:r>
              <a:rPr lang="en-US" sz="1800" dirty="0"/>
              <a:t>, Virtual, February-March 2021.</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Short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(22 minutes)]</a:t>
            </a:r>
            <a:br>
              <a:rPr lang="en-US" sz="1800" dirty="0"/>
            </a:br>
            <a:r>
              <a:rPr lang="en-US" sz="1800" dirty="0"/>
              <a:t>[</a:t>
            </a:r>
            <a:r>
              <a:rPr lang="en-US" sz="1800" dirty="0">
                <a:hlinkClick r:id="rId9"/>
              </a:rPr>
              <a:t>Short Talk Video</a:t>
            </a:r>
            <a:r>
              <a:rPr lang="en-US" sz="1800" dirty="0"/>
              <a:t> (7 minutes)]</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FCBD83A9-2106-8E46-A4D9-BF54A23B8A2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808D06FD-75D7-A34F-BBF6-07F7398B757B}"/>
              </a:ext>
            </a:extLst>
          </p:cNvPr>
          <p:cNvPicPr>
            <a:picLocks noChangeAspect="1"/>
          </p:cNvPicPr>
          <p:nvPr/>
        </p:nvPicPr>
        <p:blipFill>
          <a:blip r:embed="rId10"/>
          <a:stretch>
            <a:fillRect/>
          </a:stretch>
        </p:blipFill>
        <p:spPr>
          <a:xfrm>
            <a:off x="0" y="4667288"/>
            <a:ext cx="9144000" cy="1498016"/>
          </a:xfrm>
          <a:prstGeom prst="rect">
            <a:avLst/>
          </a:prstGeom>
        </p:spPr>
      </p:pic>
    </p:spTree>
    <p:extLst>
      <p:ext uri="{BB962C8B-B14F-4D97-AF65-F5344CB8AC3E}">
        <p14:creationId xmlns:p14="http://schemas.microsoft.com/office/powerpoint/2010/main" val="331328672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RowHammer</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1036638"/>
            <a:ext cx="8851900" cy="5211762"/>
          </a:xfrm>
        </p:spPr>
        <p:txBody>
          <a:bodyPr/>
          <a:lstStyle/>
          <a:p>
            <a:r>
              <a:rPr lang="en-US" sz="2000" dirty="0">
                <a:solidFill>
                  <a:srgbClr val="FF0000"/>
                </a:solidFill>
              </a:rPr>
              <a:t>Computer Architecture, Fall 2020, Lecture 4b</a:t>
            </a:r>
          </a:p>
          <a:p>
            <a:pPr lvl="1"/>
            <a:r>
              <a:rPr lang="en-US" sz="2000" dirty="0"/>
              <a:t>RowHammer (ETH Zürich, Fall 2020)</a:t>
            </a:r>
          </a:p>
          <a:p>
            <a:pPr lvl="1"/>
            <a:r>
              <a:rPr lang="en-US" sz="1700" dirty="0">
                <a:solidFill>
                  <a:srgbClr val="0000FF"/>
                </a:solidFill>
                <a:hlinkClick r:id="rId2">
                  <a:extLst>
                    <a:ext uri="{A12FA001-AC4F-418D-AE19-62706E023703}">
                      <ahyp:hlinkClr xmlns:ahyp="http://schemas.microsoft.com/office/drawing/2018/hyperlinkcolor" val="tx"/>
                    </a:ext>
                  </a:extLst>
                </a:hlinkClick>
              </a:rPr>
              <a:t>https://www.youtube.com/watch?v=KDy632z23UE&amp;list=PL5Q2soXY2Zi9xidyIgBxUz7xRPS-wisBN&amp;index=8</a:t>
            </a:r>
            <a:endParaRPr lang="en-US" sz="1700" dirty="0">
              <a:solidFill>
                <a:srgbClr val="FF0000"/>
              </a:solidFill>
            </a:endParaRPr>
          </a:p>
          <a:p>
            <a:r>
              <a:rPr lang="en-US" sz="2000" dirty="0">
                <a:solidFill>
                  <a:srgbClr val="FF0000"/>
                </a:solidFill>
              </a:rPr>
              <a:t>Computer Architecture, Fall 2020, Lecture 5a</a:t>
            </a:r>
          </a:p>
          <a:p>
            <a:pPr lvl="1"/>
            <a:r>
              <a:rPr lang="en-US" sz="2000" dirty="0"/>
              <a:t>RowHammer in 2020: </a:t>
            </a:r>
            <a:r>
              <a:rPr lang="en-US" sz="2000" dirty="0" err="1"/>
              <a:t>TRRespass</a:t>
            </a:r>
            <a:r>
              <a:rPr lang="en-US" sz="2000" dirty="0"/>
              <a:t> (ETH Zürich, Fall 2020)</a:t>
            </a:r>
          </a:p>
          <a:p>
            <a:pPr lvl="1"/>
            <a:r>
              <a:rPr lang="en-US" sz="1700" dirty="0">
                <a:solidFill>
                  <a:srgbClr val="0000FF"/>
                </a:solidFill>
                <a:hlinkClick r:id="rId3">
                  <a:extLst>
                    <a:ext uri="{A12FA001-AC4F-418D-AE19-62706E023703}">
                      <ahyp:hlinkClr xmlns:ahyp="http://schemas.microsoft.com/office/drawing/2018/hyperlinkcolor" val="tx"/>
                    </a:ext>
                  </a:extLst>
                </a:hlinkClick>
              </a:rPr>
              <a:t>https://www.youtube.com/watch?v=pwRw7QqK_qA&amp;list=PL5Q2soXY2Zi9xidyIgBxUz7xRPS-wisBN&amp;index=9</a:t>
            </a:r>
            <a:endParaRPr lang="en-US" sz="1700" dirty="0">
              <a:solidFill>
                <a:srgbClr val="0000FF"/>
              </a:solidFill>
            </a:endParaRPr>
          </a:p>
          <a:p>
            <a:r>
              <a:rPr lang="en-US" sz="2000" dirty="0">
                <a:solidFill>
                  <a:srgbClr val="FF0000"/>
                </a:solidFill>
              </a:rPr>
              <a:t>Computer Architecture, Fall 2020, Lecture 5b</a:t>
            </a:r>
          </a:p>
          <a:p>
            <a:pPr lvl="1"/>
            <a:r>
              <a:rPr lang="en-US" sz="2000" dirty="0"/>
              <a:t>RowHammer in 2020: Revisiting RowHammer (ETH Zürich, Fall 2020)</a:t>
            </a:r>
          </a:p>
          <a:p>
            <a:pPr lvl="1"/>
            <a:r>
              <a:rPr lang="en-US" sz="1700" dirty="0">
                <a:solidFill>
                  <a:srgbClr val="0000FF"/>
                </a:solidFill>
                <a:hlinkClick r:id="rId4">
                  <a:extLst>
                    <a:ext uri="{A12FA001-AC4F-418D-AE19-62706E023703}">
                      <ahyp:hlinkClr xmlns:ahyp="http://schemas.microsoft.com/office/drawing/2018/hyperlinkcolor" val="tx"/>
                    </a:ext>
                  </a:extLst>
                </a:hlinkClick>
              </a:rPr>
              <a:t>https://www.youtube.com/watch?v=gR7XR-Eepcg&amp;list=PL5Q2soXY2Zi9xidyIgBxUz7xRPS-wisBN&amp;index=10</a:t>
            </a:r>
            <a:endParaRPr lang="en-US" sz="1700" dirty="0">
              <a:solidFill>
                <a:srgbClr val="0000FF"/>
              </a:solidFill>
            </a:endParaRPr>
          </a:p>
          <a:p>
            <a:r>
              <a:rPr lang="en-US" sz="2000" dirty="0">
                <a:solidFill>
                  <a:srgbClr val="FF0000"/>
                </a:solidFill>
              </a:rPr>
              <a:t>Computer Architecture, Fall 2020, Lecture 5c</a:t>
            </a:r>
          </a:p>
          <a:p>
            <a:pPr lvl="1"/>
            <a:r>
              <a:rPr lang="en-US" sz="2000" dirty="0"/>
              <a:t>Secure and Reliable Memory (ETH Zürich, Fall 2020)</a:t>
            </a:r>
          </a:p>
          <a:p>
            <a:pPr lvl="1"/>
            <a:r>
              <a:rPr lang="en-US" sz="1700" dirty="0">
                <a:solidFill>
                  <a:srgbClr val="0000FF"/>
                </a:solidFill>
                <a:hlinkClick r:id="rId5">
                  <a:extLst>
                    <a:ext uri="{A12FA001-AC4F-418D-AE19-62706E023703}">
                      <ahyp:hlinkClr xmlns:ahyp="http://schemas.microsoft.com/office/drawing/2018/hyperlinkcolor" val="tx"/>
                    </a:ext>
                  </a:extLst>
                </a:hlinkClick>
              </a:rPr>
              <a:t>https://www.youtube.com/watch?v=HvswnsfG3oQ&amp;list=PL5Q2soXY2Zi9xidyIgBxUz7xRPS-wisBN&amp;index=11</a:t>
            </a:r>
            <a:endParaRPr lang="en-US" sz="2000" dirty="0">
              <a:hlinkClick r:id="rId6">
                <a:extLst>
                  <a:ext uri="{A12FA001-AC4F-418D-AE19-62706E023703}">
                    <ahyp:hlinkClr xmlns:ahyp="http://schemas.microsoft.com/office/drawing/2018/hyperlinkcolor" val="tx"/>
                  </a:ext>
                </a:extLst>
              </a:hlinkClick>
            </a:endParaRPr>
          </a:p>
          <a:p>
            <a:endParaRPr lang="en-US" sz="2000" dirty="0"/>
          </a:p>
          <a:p>
            <a:pPr lvl="1"/>
            <a:endParaRPr lang="en-US" sz="20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TextBox 5">
            <a:extLst>
              <a:ext uri="{FF2B5EF4-FFF2-40B4-BE49-F238E27FC236}">
                <a16:creationId xmlns:a16="http://schemas.microsoft.com/office/drawing/2014/main" id="{B9FA4FBF-90BC-A44A-80A5-E27853501F68}"/>
              </a:ext>
            </a:extLst>
          </p:cNvPr>
          <p:cNvSpPr txBox="1"/>
          <p:nvPr/>
        </p:nvSpPr>
        <p:spPr>
          <a:xfrm>
            <a:off x="1979712" y="6461778"/>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94589245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4AD78-64D2-9C47-B050-A2D2C6E7DA86}"/>
              </a:ext>
            </a:extLst>
          </p:cNvPr>
          <p:cNvSpPr>
            <a:spLocks noGrp="1"/>
          </p:cNvSpPr>
          <p:nvPr>
            <p:ph type="title"/>
          </p:nvPr>
        </p:nvSpPr>
        <p:spPr/>
        <p:txBody>
          <a:bodyPr/>
          <a:lstStyle/>
          <a:p>
            <a:r>
              <a:rPr lang="en-US" b="1" dirty="0"/>
              <a:t>The Story of </a:t>
            </a:r>
            <a:r>
              <a:rPr lang="en-US" b="1" dirty="0" err="1"/>
              <a:t>RowHammer</a:t>
            </a:r>
            <a:r>
              <a:rPr lang="en-US" b="1" dirty="0"/>
              <a:t> </a:t>
            </a:r>
            <a:r>
              <a:rPr lang="en-US" dirty="0"/>
              <a:t>Lecture …</a:t>
            </a:r>
          </a:p>
        </p:txBody>
      </p:sp>
      <p:sp>
        <p:nvSpPr>
          <p:cNvPr id="3" name="Content Placeholder 2">
            <a:extLst>
              <a:ext uri="{FF2B5EF4-FFF2-40B4-BE49-F238E27FC236}">
                <a16:creationId xmlns:a16="http://schemas.microsoft.com/office/drawing/2014/main" id="{51802AAD-62B5-594C-82AB-3F845A08141C}"/>
              </a:ext>
            </a:extLst>
          </p:cNvPr>
          <p:cNvSpPr>
            <a:spLocks noGrp="1"/>
          </p:cNvSpPr>
          <p:nvPr>
            <p:ph idx="1"/>
          </p:nvPr>
        </p:nvSpPr>
        <p:spPr>
          <a:xfrm>
            <a:off x="228600" y="908720"/>
            <a:ext cx="8610600" cy="5339680"/>
          </a:xfrm>
        </p:spPr>
        <p:txBody>
          <a:bodyPr/>
          <a:lstStyle/>
          <a:p>
            <a:r>
              <a:rPr lang="en-US" sz="1600" dirty="0"/>
              <a:t>Onur Mutlu,</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"The Story of RowHammer"</a:t>
            </a:r>
            <a:br>
              <a:rPr lang="en-US" sz="1600" dirty="0"/>
            </a:br>
            <a:r>
              <a:rPr lang="en-US" sz="1600" dirty="0"/>
              <a:t>Keynote Talk at </a:t>
            </a:r>
            <a:r>
              <a:rPr lang="en-US" sz="1600" i="1" dirty="0">
                <a:hlinkClick r:id="rId3"/>
              </a:rPr>
              <a:t>Secure Hardware, Architectures, and Operating Systems Workshop</a:t>
            </a:r>
            <a:r>
              <a:rPr lang="en-US" sz="1600" i="1" dirty="0"/>
              <a:t> (</a:t>
            </a:r>
            <a:r>
              <a:rPr lang="en-US" sz="1600" b="1" i="1" dirty="0" err="1"/>
              <a:t>SeHAS</a:t>
            </a:r>
            <a:r>
              <a:rPr lang="en-US" sz="1600" i="1" dirty="0"/>
              <a:t>), held with </a:t>
            </a:r>
            <a:r>
              <a:rPr lang="en-US" sz="1600" i="1" dirty="0">
                <a:hlinkClick r:id="rId4"/>
              </a:rPr>
              <a:t>HiPEAC 2021 Conference</a:t>
            </a:r>
            <a:r>
              <a:rPr lang="en-US" sz="1600" dirty="0"/>
              <a:t>, Virtual, 19 January 2021.</a:t>
            </a:r>
            <a:br>
              <a:rPr lang="en-US" sz="1600" dirty="0"/>
            </a:br>
            <a:r>
              <a:rPr lang="en-US" sz="1600" dirty="0"/>
              <a:t>[</a:t>
            </a:r>
            <a:r>
              <a:rPr lang="en-US" sz="1600" dirty="0">
                <a:hlinkClick r:id="rId2"/>
              </a:rPr>
              <a:t>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Talk Video</a:t>
            </a:r>
            <a:r>
              <a:rPr lang="en-US" sz="1600" dirty="0"/>
              <a:t> (1 </a:t>
            </a:r>
            <a:r>
              <a:rPr lang="en-US" sz="1600" dirty="0" err="1"/>
              <a:t>hr</a:t>
            </a:r>
            <a:r>
              <a:rPr lang="en-US" sz="1600" dirty="0"/>
              <a:t> 15 minutes, with Q&amp;A)]</a:t>
            </a:r>
            <a:br>
              <a:rPr lang="en-US" sz="1600" dirty="0"/>
            </a:br>
            <a:endParaRPr lang="en-US" sz="1600" dirty="0"/>
          </a:p>
        </p:txBody>
      </p:sp>
      <p:sp>
        <p:nvSpPr>
          <p:cNvPr id="4" name="Slide Number Placeholder 3">
            <a:extLst>
              <a:ext uri="{FF2B5EF4-FFF2-40B4-BE49-F238E27FC236}">
                <a16:creationId xmlns:a16="http://schemas.microsoft.com/office/drawing/2014/main" id="{42A122B2-35CC-C64B-B5EA-4870A730338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3B6C85BC-E1D4-CE46-B0F7-E149869B2D17}"/>
              </a:ext>
            </a:extLst>
          </p:cNvPr>
          <p:cNvPicPr>
            <a:picLocks noChangeAspect="1"/>
          </p:cNvPicPr>
          <p:nvPr/>
        </p:nvPicPr>
        <p:blipFill>
          <a:blip r:embed="rId7"/>
          <a:stretch>
            <a:fillRect/>
          </a:stretch>
        </p:blipFill>
        <p:spPr>
          <a:xfrm>
            <a:off x="1547664" y="2422891"/>
            <a:ext cx="6264696" cy="4318477"/>
          </a:xfrm>
          <a:prstGeom prst="rect">
            <a:avLst/>
          </a:prstGeom>
        </p:spPr>
      </p:pic>
      <p:sp>
        <p:nvSpPr>
          <p:cNvPr id="5" name="TextBox 4">
            <a:extLst>
              <a:ext uri="{FF2B5EF4-FFF2-40B4-BE49-F238E27FC236}">
                <a16:creationId xmlns:a16="http://schemas.microsoft.com/office/drawing/2014/main" id="{BBC5F87A-7D79-2748-8FC3-ED1DCFBCB44E}"/>
              </a:ext>
            </a:extLst>
          </p:cNvPr>
          <p:cNvSpPr txBox="1"/>
          <p:nvPr/>
        </p:nvSpPr>
        <p:spPr>
          <a:xfrm>
            <a:off x="2724026" y="6481410"/>
            <a:ext cx="3695948" cy="276999"/>
          </a:xfrm>
          <a:prstGeom prst="rect">
            <a:avLst/>
          </a:prstGeom>
          <a:noFill/>
        </p:spPr>
        <p:txBody>
          <a:bodyPr wrap="none" rtlCol="0">
            <a:spAutoFit/>
          </a:bodyPr>
          <a:lstStyle/>
          <a:p>
            <a:r>
              <a:rPr lang="en-US" sz="1200" dirty="0">
                <a:solidFill>
                  <a:srgbClr val="0432FF"/>
                </a:solidFill>
                <a:hlinkClick r:id="rId6">
                  <a:extLst>
                    <a:ext uri="{A12FA001-AC4F-418D-AE19-62706E023703}">
                      <ahyp:hlinkClr xmlns:ahyp="http://schemas.microsoft.com/office/drawing/2018/hyperlinkcolor" val="tx"/>
                    </a:ext>
                  </a:extLst>
                </a:hlinkClick>
              </a:rPr>
              <a:t>https://www.youtube.com/watch?v=sgd7PHQQ1AI</a:t>
            </a:r>
            <a:r>
              <a:rPr lang="en-US" sz="1200" dirty="0">
                <a:solidFill>
                  <a:srgbClr val="0432FF"/>
                </a:solidFill>
              </a:rPr>
              <a:t> </a:t>
            </a:r>
          </a:p>
        </p:txBody>
      </p:sp>
    </p:spTree>
    <p:extLst>
      <p:ext uri="{BB962C8B-B14F-4D97-AF65-F5344CB8AC3E}">
        <p14:creationId xmlns:p14="http://schemas.microsoft.com/office/powerpoint/2010/main" val="412709292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22C30508-BBE9-0049-8B62-499400F76D8D}"/>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is Key for Future Workloads</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Tree>
    <p:extLst>
      <p:ext uri="{BB962C8B-B14F-4D97-AF65-F5344CB8AC3E}">
        <p14:creationId xmlns:p14="http://schemas.microsoft.com/office/powerpoint/2010/main" val="13186792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2" y="404664"/>
            <a:ext cx="9144000" cy="6057900"/>
          </a:xfrm>
          <a:prstGeom prst="rect">
            <a:avLst/>
          </a:prstGeom>
        </p:spPr>
      </p:pic>
    </p:spTree>
    <p:extLst>
      <p:ext uri="{BB962C8B-B14F-4D97-AF65-F5344CB8AC3E}">
        <p14:creationId xmlns:p14="http://schemas.microsoft.com/office/powerpoint/2010/main" val="116938844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Reliable/Secure/Safe is This Bridge?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tacom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80" y="1484785"/>
            <a:ext cx="7884320" cy="4464496"/>
          </a:xfrm>
          <a:prstGeom prst="rect">
            <a:avLst/>
          </a:prstGeom>
        </p:spPr>
      </p:pic>
      <p:sp>
        <p:nvSpPr>
          <p:cNvPr id="6" name="Rectangle 5"/>
          <p:cNvSpPr/>
          <p:nvPr/>
        </p:nvSpPr>
        <p:spPr>
          <a:xfrm>
            <a:off x="230425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www.technologystudent.com</a:t>
            </a:r>
            <a:r>
              <a:rPr kumimoji="0" lang="en-US" sz="1000" b="0" i="0" u="none" strike="noStrike" kern="1200" cap="none" spc="0" normalizeH="0" baseline="0" noProof="0" dirty="0">
                <a:ln>
                  <a:noFill/>
                </a:ln>
                <a:solidFill>
                  <a:srgbClr val="000000"/>
                </a:solidFill>
                <a:effectLst/>
                <a:uLnTx/>
                <a:uFillTx/>
                <a:latin typeface="Calibri"/>
                <a:ea typeface="+mn-ea"/>
                <a:cs typeface="Calibri"/>
              </a:rPr>
              <a:t>/struct1/tacom1.png</a:t>
            </a:r>
          </a:p>
        </p:txBody>
      </p:sp>
    </p:spTree>
    <p:extLst>
      <p:ext uri="{BB962C8B-B14F-4D97-AF65-F5344CB8AC3E}">
        <p14:creationId xmlns:p14="http://schemas.microsoft.com/office/powerpoint/2010/main" val="1692651036"/>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Collapse of the “Galloping Gertie” (1940)</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
        <p:nvSpPr>
          <p:cNvPr id="6" name="TextBox 5">
            <a:extLst>
              <a:ext uri="{FF2B5EF4-FFF2-40B4-BE49-F238E27FC236}">
                <a16:creationId xmlns:a16="http://schemas.microsoft.com/office/drawing/2014/main" id="{7BCC3142-DA86-4548-9F28-38A48D1778CE}"/>
              </a:ext>
            </a:extLst>
          </p:cNvPr>
          <p:cNvSpPr txBox="1"/>
          <p:nvPr/>
        </p:nvSpPr>
        <p:spPr>
          <a:xfrm>
            <a:off x="1579967" y="6657907"/>
            <a:ext cx="328006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http://</a:t>
            </a:r>
            <a:r>
              <a:rPr kumimoji="0" lang="en-US" sz="800" b="0" i="0" u="none" strike="noStrike" kern="1200" cap="none" spc="0" normalizeH="0" baseline="0" noProof="0" dirty="0" err="1">
                <a:ln>
                  <a:noFill/>
                </a:ln>
                <a:solidFill>
                  <a:srgbClr val="000000"/>
                </a:solidFill>
                <a:effectLst/>
                <a:uLnTx/>
                <a:uFillTx/>
                <a:latin typeface="Tahoma"/>
                <a:ea typeface="+mn-ea"/>
                <a:cs typeface="+mn-cs"/>
              </a:rPr>
              <a:t>www.wsdot.wa.gov</a:t>
            </a:r>
            <a:r>
              <a:rPr kumimoji="0" lang="en-US" sz="800" b="0" i="0" u="none" strike="noStrike" kern="1200" cap="none" spc="0" normalizeH="0" baseline="0" noProof="0" dirty="0">
                <a:ln>
                  <a:noFill/>
                </a:ln>
                <a:solidFill>
                  <a:srgbClr val="000000"/>
                </a:solidFill>
                <a:effectLst/>
                <a:uLnTx/>
                <a:uFillTx/>
                <a:latin typeface="Tahoma"/>
                <a:ea typeface="+mn-ea"/>
                <a:cs typeface="+mn-cs"/>
              </a:rPr>
              <a:t>/</a:t>
            </a:r>
            <a:r>
              <a:rPr kumimoji="0" lang="en-US" sz="800" b="0" i="0" u="none" strike="noStrike" kern="1200" cap="none" spc="0" normalizeH="0" baseline="0" noProof="0" dirty="0" err="1">
                <a:ln>
                  <a:noFill/>
                </a:ln>
                <a:solidFill>
                  <a:srgbClr val="000000"/>
                </a:solidFill>
                <a:effectLst/>
                <a:uLnTx/>
                <a:uFillTx/>
                <a:latin typeface="Tahoma"/>
                <a:ea typeface="+mn-ea"/>
                <a:cs typeface="+mn-cs"/>
              </a:rPr>
              <a:t>tnbhistory</a:t>
            </a:r>
            <a:r>
              <a:rPr kumimoji="0" lang="en-US" sz="800" b="0" i="0" u="none" strike="noStrike" kern="1200" cap="none" spc="0" normalizeH="0" baseline="0" noProof="0" dirty="0">
                <a:ln>
                  <a:noFill/>
                </a:ln>
                <a:solidFill>
                  <a:srgbClr val="000000"/>
                </a:solidFill>
                <a:effectLst/>
                <a:uLnTx/>
                <a:uFillTx/>
                <a:latin typeface="Tahoma"/>
                <a:ea typeface="+mn-ea"/>
                <a:cs typeface="+mn-cs"/>
              </a:rPr>
              <a:t>/connections/connections3.htm</a:t>
            </a:r>
          </a:p>
        </p:txBody>
      </p:sp>
    </p:spTree>
    <p:extLst>
      <p:ext uri="{BB962C8B-B14F-4D97-AF65-F5344CB8AC3E}">
        <p14:creationId xmlns:p14="http://schemas.microsoft.com/office/powerpoint/2010/main" val="2585825843"/>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Example (1994)</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p:cNvSpPr txBox="1"/>
          <p:nvPr/>
        </p:nvSpPr>
        <p:spPr>
          <a:xfrm>
            <a:off x="1590829" y="6525344"/>
            <a:ext cx="589456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By </a:t>
            </a:r>
            <a:r>
              <a:rPr kumimoji="0" lang="ko-KR" altLang="en-US" sz="1000" b="0" i="0" u="none" strike="noStrike" kern="1200" cap="none" spc="0" normalizeH="0" baseline="0" noProof="0" dirty="0" err="1">
                <a:ln>
                  <a:noFill/>
                </a:ln>
                <a:solidFill>
                  <a:srgbClr val="000000"/>
                </a:solidFill>
                <a:effectLst/>
                <a:uLnTx/>
                <a:uFillTx/>
                <a:latin typeface="Calibri"/>
                <a:ea typeface="+mn-ea"/>
                <a:cs typeface="Calibri"/>
              </a:rPr>
              <a:t>최광모</a:t>
            </a:r>
            <a:r>
              <a:rPr kumimoji="0" lang="ko-KR" altLang="en-US" sz="1000" b="0" i="0" u="none" strike="noStrike" kern="1200" cap="none" spc="0" normalizeH="0" baseline="0" noProof="0" dirty="0">
                <a:ln>
                  <a:noFill/>
                </a:ln>
                <a:solidFill>
                  <a:srgbClr val="000000"/>
                </a:solidFill>
                <a:effectLst/>
                <a:uLnTx/>
                <a:uFillTx/>
                <a:latin typeface="Calibri"/>
                <a:ea typeface="+mn-ea"/>
                <a:cs typeface="Calibri"/>
              </a:rPr>
              <a:t> </a:t>
            </a:r>
            <a:r>
              <a:rPr kumimoji="0" lang="en-US" altLang="ko-KR"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Own work, CC BY-SA 4.0,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commons.wikimedia.org</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/w/</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index.php?curid</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=35197984</a:t>
            </a:r>
          </a:p>
        </p:txBody>
      </p:sp>
      <p:pic>
        <p:nvPicPr>
          <p:cNvPr id="8" name="Picture 7">
            <a:extLst>
              <a:ext uri="{FF2B5EF4-FFF2-40B4-BE49-F238E27FC236}">
                <a16:creationId xmlns:a16="http://schemas.microsoft.com/office/drawing/2014/main" id="{472123AD-AEFB-4E4D-93DA-A25F100E0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1" y="1125036"/>
            <a:ext cx="8011255" cy="5238128"/>
          </a:xfrm>
          <a:prstGeom prst="rect">
            <a:avLst/>
          </a:prstGeom>
        </p:spPr>
      </p:pic>
    </p:spTree>
    <p:extLst>
      <p:ext uri="{BB962C8B-B14F-4D97-AF65-F5344CB8AC3E}">
        <p14:creationId xmlns:p14="http://schemas.microsoft.com/office/powerpoint/2010/main" val="52700486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61DA8-913A-3045-9F66-87C6E1F3CD95}"/>
              </a:ext>
            </a:extLst>
          </p:cNvPr>
          <p:cNvSpPr>
            <a:spLocks noGrp="1"/>
          </p:cNvSpPr>
          <p:nvPr>
            <p:ph type="title"/>
          </p:nvPr>
        </p:nvSpPr>
        <p:spPr/>
        <p:txBody>
          <a:bodyPr/>
          <a:lstStyle/>
          <a:p>
            <a:r>
              <a:rPr lang="en-US" dirty="0"/>
              <a:t>Yet Another Example (2007)</a:t>
            </a:r>
          </a:p>
        </p:txBody>
      </p:sp>
      <p:sp>
        <p:nvSpPr>
          <p:cNvPr id="4" name="Slide Number Placeholder 3">
            <a:extLst>
              <a:ext uri="{FF2B5EF4-FFF2-40B4-BE49-F238E27FC236}">
                <a16:creationId xmlns:a16="http://schemas.microsoft.com/office/drawing/2014/main" id="{28948C3B-F3B0-BE49-8119-B72955907EF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10" name="Content Placeholder 9">
            <a:extLst>
              <a:ext uri="{FF2B5EF4-FFF2-40B4-BE49-F238E27FC236}">
                <a16:creationId xmlns:a16="http://schemas.microsoft.com/office/drawing/2014/main" id="{829E0BDC-6CCF-764A-A63F-5C9456C2FF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9504" y="1052736"/>
            <a:ext cx="7128792" cy="5326792"/>
          </a:xfrm>
        </p:spPr>
      </p:pic>
      <p:sp>
        <p:nvSpPr>
          <p:cNvPr id="12" name="TextBox 11">
            <a:extLst>
              <a:ext uri="{FF2B5EF4-FFF2-40B4-BE49-F238E27FC236}">
                <a16:creationId xmlns:a16="http://schemas.microsoft.com/office/drawing/2014/main" id="{A00832F1-8E7E-3C47-B5BD-1DCEE2A58036}"/>
              </a:ext>
            </a:extLst>
          </p:cNvPr>
          <p:cNvSpPr txBox="1"/>
          <p:nvPr/>
        </p:nvSpPr>
        <p:spPr>
          <a:xfrm>
            <a:off x="1590829" y="6453336"/>
            <a:ext cx="661591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Morry</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Gash/AP,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www.npr.org</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/2017/08/01/540669701/10-years-after-bridge-collapse-america-is-still-crumbling?t=1535427165809</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br>
            <a:endPar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endParaRPr>
          </a:p>
        </p:txBody>
      </p:sp>
    </p:spTree>
    <p:extLst>
      <p:ext uri="{BB962C8B-B14F-4D97-AF65-F5344CB8AC3E}">
        <p14:creationId xmlns:p14="http://schemas.microsoft.com/office/powerpoint/2010/main" val="193724974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More Recent Example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p:cNvSpPr txBox="1"/>
          <p:nvPr/>
        </p:nvSpPr>
        <p:spPr>
          <a:xfrm>
            <a:off x="1590829" y="6525344"/>
            <a:ext cx="608371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AFP / Valery HACHE,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www.capitalfm.co.ke</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/news/2018/08/genoa-bridge-collapse-what-we-know/</a:t>
            </a:r>
          </a:p>
        </p:txBody>
      </p:sp>
      <p:pic>
        <p:nvPicPr>
          <p:cNvPr id="6" name="Picture 5">
            <a:extLst>
              <a:ext uri="{FF2B5EF4-FFF2-40B4-BE49-F238E27FC236}">
                <a16:creationId xmlns:a16="http://schemas.microsoft.com/office/drawing/2014/main" id="{6DACB559-AEF1-2644-9258-F852B452C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27" y="1507232"/>
            <a:ext cx="8507445" cy="4298032"/>
          </a:xfrm>
          <a:prstGeom prst="rect">
            <a:avLst/>
          </a:prstGeom>
        </p:spPr>
      </p:pic>
    </p:spTree>
    <p:extLst>
      <p:ext uri="{BB962C8B-B14F-4D97-AF65-F5344CB8AC3E}">
        <p14:creationId xmlns:p14="http://schemas.microsoft.com/office/powerpoint/2010/main" val="25418730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Safe &amp; Secure Is This Platform?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1547664" y="6525344"/>
            <a:ext cx="653447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https://s-media-cache-ak0.pinimg.com/originals/48/09/54/4809543a9c7700246a0cf8acdae27abf.jpg</a:t>
            </a:r>
          </a:p>
        </p:txBody>
      </p:sp>
      <p:pic>
        <p:nvPicPr>
          <p:cNvPr id="6" name="Picture 5" descr="ny-workers-secur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247097"/>
          </a:xfrm>
          <a:prstGeom prst="rect">
            <a:avLst/>
          </a:prstGeom>
        </p:spPr>
      </p:pic>
      <p:sp>
        <p:nvSpPr>
          <p:cNvPr id="3" name="TextBox 2"/>
          <p:cNvSpPr txBox="1"/>
          <p:nvPr/>
        </p:nvSpPr>
        <p:spPr>
          <a:xfrm>
            <a:off x="251520" y="5775647"/>
            <a:ext cx="86310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rPr>
              <a:t>Security is about preventing unforeseen consequences</a:t>
            </a:r>
          </a:p>
        </p:txBody>
      </p:sp>
    </p:spTree>
    <p:extLst>
      <p:ext uri="{BB962C8B-B14F-4D97-AF65-F5344CB8AC3E}">
        <p14:creationId xmlns:p14="http://schemas.microsoft.com/office/powerpoint/2010/main" val="33537336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Safe &amp; Secure Is </a:t>
            </a:r>
            <a:r>
              <a:rPr lang="en-US" b="1" dirty="0"/>
              <a:t>This</a:t>
            </a:r>
            <a:r>
              <a:rPr lang="en-US" dirty="0"/>
              <a:t> Platform?</a:t>
            </a:r>
          </a:p>
        </p:txBody>
      </p:sp>
      <p:pic>
        <p:nvPicPr>
          <p:cNvPr id="5" name="Content Placeholder 4" descr="UK-Self-Driving-Cars.jpg"/>
          <p:cNvPicPr>
            <a:picLocks noGrp="1" noChangeAspect="1"/>
          </p:cNvPicPr>
          <p:nvPr>
            <p:ph idx="1"/>
          </p:nvPr>
        </p:nvPicPr>
        <p:blipFill>
          <a:blip r:embed="rId2">
            <a:extLst>
              <a:ext uri="{28A0092B-C50C-407E-A947-70E740481C1C}">
                <a14:useLocalDpi xmlns:a14="http://schemas.microsoft.com/office/drawing/2010/main" val="0"/>
              </a:ext>
            </a:extLst>
          </a:blip>
          <a:srcRect l="3873" r="3873"/>
          <a:stretch>
            <a:fillRect/>
          </a:stretch>
        </p:blipFill>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p:cNvSpPr txBox="1"/>
          <p:nvPr/>
        </p:nvSpPr>
        <p:spPr>
          <a:xfrm>
            <a:off x="1475656" y="6495147"/>
            <a:ext cx="472185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taxistartup.com</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wp</a:t>
            </a:r>
            <a:r>
              <a:rPr kumimoji="0" lang="en-US" sz="1000" b="0" i="0" u="none" strike="noStrike" kern="1200" cap="none" spc="0" normalizeH="0" baseline="0" noProof="0" dirty="0">
                <a:ln>
                  <a:noFill/>
                </a:ln>
                <a:solidFill>
                  <a:srgbClr val="000000"/>
                </a:solidFill>
                <a:effectLst/>
                <a:uLnTx/>
                <a:uFillTx/>
                <a:latin typeface="Calibri"/>
                <a:ea typeface="+mn-ea"/>
                <a:cs typeface="Calibri"/>
              </a:rPr>
              <a:t>-content/uploads/2015/03/UK-Self-Driving-</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Cars.jpg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4259099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Secure, Reliable, Safe</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96845784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Solution Direction: Principled Designs</a:t>
            </a:r>
          </a:p>
        </p:txBody>
      </p:sp>
      <p:sp>
        <p:nvSpPr>
          <p:cNvPr id="3" name="Content Placeholder 2"/>
          <p:cNvSpPr>
            <a:spLocks noGrp="1"/>
          </p:cNvSpPr>
          <p:nvPr>
            <p:ph idx="1"/>
          </p:nvPr>
        </p:nvSpPr>
        <p:spPr>
          <a:xfrm>
            <a:off x="179512" y="548680"/>
            <a:ext cx="8784976" cy="5193723"/>
          </a:xfrm>
        </p:spPr>
        <p:txBody>
          <a:bodyPr/>
          <a:lstStyle/>
          <a:p>
            <a:pPr marL="0" indent="0" algn="ctr">
              <a:buNone/>
            </a:pPr>
            <a:endParaRPr lang="en-US" sz="5200" dirty="0"/>
          </a:p>
          <a:p>
            <a:pPr marL="0" indent="0" algn="ctr">
              <a:buNone/>
            </a:pPr>
            <a:r>
              <a:rPr lang="en-US" sz="5200" dirty="0">
                <a:solidFill>
                  <a:srgbClr val="0000FF"/>
                </a:solidFill>
              </a:rPr>
              <a:t>Design fundamentally secure</a:t>
            </a:r>
          </a:p>
          <a:p>
            <a:pPr marL="0" indent="0" algn="ctr">
              <a:buNone/>
            </a:pPr>
            <a:r>
              <a:rPr lang="en-US" sz="5200" dirty="0">
                <a:solidFill>
                  <a:srgbClr val="0000FF"/>
                </a:solidFill>
              </a:rPr>
              <a:t>computing architectures </a:t>
            </a:r>
          </a:p>
          <a:p>
            <a:pPr marL="0" indent="0" algn="ctr">
              <a:buNone/>
            </a:pPr>
            <a:endParaRPr lang="en-US" sz="5200" dirty="0">
              <a:solidFill>
                <a:srgbClr val="0000FF"/>
              </a:solidFill>
            </a:endParaRPr>
          </a:p>
          <a:p>
            <a:pPr marL="0" indent="0" algn="ctr">
              <a:buNone/>
            </a:pPr>
            <a:r>
              <a:rPr lang="en-US" sz="5200" dirty="0">
                <a:solidFill>
                  <a:srgbClr val="FF0000"/>
                </a:solidFill>
              </a:rPr>
              <a:t>Predict and prevent </a:t>
            </a:r>
          </a:p>
          <a:p>
            <a:pPr marL="0" indent="0" algn="ctr">
              <a:buNone/>
            </a:pPr>
            <a:r>
              <a:rPr lang="en-US" sz="5200" dirty="0">
                <a:solidFill>
                  <a:srgbClr val="FF0000"/>
                </a:solidFill>
              </a:rPr>
              <a:t>safety &amp; security issues</a:t>
            </a:r>
          </a:p>
          <a:p>
            <a:pPr marL="0" indent="0" algn="ctr">
              <a:buNone/>
            </a:pPr>
            <a:endParaRPr lang="en-US" sz="5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7521925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8508489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Systems Need</a:t>
            </a:r>
          </a:p>
          <a:p>
            <a:pPr marL="0" indent="0" algn="ctr">
              <a:buNone/>
            </a:pPr>
            <a:r>
              <a:rPr lang="en-US" sz="6400" dirty="0">
                <a:solidFill>
                  <a:srgbClr val="0432FF"/>
                </a:solidFill>
              </a:rPr>
              <a:t>Intelligent Memories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7808940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Takeaway, Again</a:t>
            </a:r>
          </a:p>
        </p:txBody>
      </p:sp>
      <p:sp>
        <p:nvSpPr>
          <p:cNvPr id="3" name="Content Placeholder 2"/>
          <p:cNvSpPr>
            <a:spLocks noGrp="1"/>
          </p:cNvSpPr>
          <p:nvPr>
            <p:ph idx="1"/>
          </p:nvPr>
        </p:nvSpPr>
        <p:spPr>
          <a:xfrm>
            <a:off x="0" y="1844824"/>
            <a:ext cx="9144000" cy="2088232"/>
          </a:xfrm>
        </p:spPr>
        <p:txBody>
          <a:bodyPr/>
          <a:lstStyle/>
          <a:p>
            <a:pPr marL="0" indent="0" algn="ctr">
              <a:buNone/>
            </a:pPr>
            <a:r>
              <a:rPr lang="en-US" sz="6400" dirty="0">
                <a:solidFill>
                  <a:srgbClr val="FF0000"/>
                </a:solidFill>
              </a:rPr>
              <a:t>In-Field Patch-ability</a:t>
            </a:r>
          </a:p>
          <a:p>
            <a:pPr marL="0" indent="0" algn="ctr">
              <a:buNone/>
            </a:pPr>
            <a:r>
              <a:rPr lang="en-US" sz="6400" dirty="0">
                <a:solidFill>
                  <a:srgbClr val="0000FF"/>
                </a:solidFill>
              </a:rPr>
              <a:t>(Intelligent Memory)</a:t>
            </a:r>
          </a:p>
          <a:p>
            <a:pPr marL="0" indent="0" algn="ctr">
              <a:buNone/>
            </a:pPr>
            <a:r>
              <a:rPr lang="en-US" sz="6400" dirty="0">
                <a:solidFill>
                  <a:srgbClr val="FF0000"/>
                </a:solidFill>
              </a:rPr>
              <a:t>Can Avoid Many Failures</a:t>
            </a:r>
          </a:p>
          <a:p>
            <a:pPr marL="0" indent="0" algn="ctr">
              <a:buNone/>
            </a:pPr>
            <a:endParaRPr lang="en-US" sz="6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726221906"/>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a:p>
            <a:r>
              <a:rPr lang="en-US" dirty="0">
                <a:solidFill>
                  <a:srgbClr val="FF0000"/>
                </a:solidFill>
              </a:rPr>
              <a:t>Pull from Systems and Applications</a:t>
            </a:r>
          </a:p>
          <a:p>
            <a:pPr lvl="1"/>
            <a:r>
              <a:rPr lang="en-US" dirty="0">
                <a:solidFill>
                  <a:srgbClr val="0000FF"/>
                </a:solidFill>
              </a:rPr>
              <a:t>Data access is a major system and application bottleneck</a:t>
            </a:r>
          </a:p>
          <a:p>
            <a:pPr lvl="1"/>
            <a:r>
              <a:rPr lang="en-US" dirty="0">
                <a:solidFill>
                  <a:srgbClr val="0000FF"/>
                </a:solidFill>
              </a:rPr>
              <a:t>Systems are energy limited</a:t>
            </a:r>
          </a:p>
          <a:p>
            <a:pPr lvl="1"/>
            <a:r>
              <a:rPr lang="en-US" dirty="0">
                <a:solidFill>
                  <a:srgbClr val="0000FF"/>
                </a:solidFill>
              </a:rPr>
              <a:t>Data movement much more energy-hungry than computation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091033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Key Systems &amp; Application Trends</a:t>
            </a:r>
          </a:p>
        </p:txBody>
      </p:sp>
      <p:sp>
        <p:nvSpPr>
          <p:cNvPr id="3" name="Content Placeholder 2"/>
          <p:cNvSpPr>
            <a:spLocks noGrp="1"/>
          </p:cNvSpPr>
          <p:nvPr>
            <p:ph idx="1"/>
          </p:nvPr>
        </p:nvSpPr>
        <p:spPr>
          <a:xfrm>
            <a:off x="228600" y="1403629"/>
            <a:ext cx="8610600" cy="5193723"/>
          </a:xfrm>
        </p:spPr>
        <p:txBody>
          <a:bodyPr/>
          <a:lstStyle/>
          <a:p>
            <a:pPr marL="0" indent="0">
              <a:buNone/>
            </a:pPr>
            <a:r>
              <a:rPr lang="en-US" sz="3200" dirty="0">
                <a:solidFill>
                  <a:srgbClr val="0000FF"/>
                </a:solidFill>
              </a:rPr>
              <a:t>1. Data access is a major bottleneck</a:t>
            </a:r>
          </a:p>
          <a:p>
            <a:pPr lvl="1"/>
            <a:r>
              <a:rPr lang="en-US" dirty="0"/>
              <a:t>Applications are increasingly data hungry</a:t>
            </a:r>
          </a:p>
          <a:p>
            <a:pPr lvl="1"/>
            <a:endParaRPr lang="en-US" dirty="0"/>
          </a:p>
          <a:p>
            <a:pPr lvl="1"/>
            <a:endParaRPr lang="en-US" dirty="0"/>
          </a:p>
          <a:p>
            <a:pPr marL="0" indent="0">
              <a:buNone/>
            </a:pPr>
            <a:r>
              <a:rPr lang="en-US" sz="3200" dirty="0">
                <a:solidFill>
                  <a:srgbClr val="0000FF"/>
                </a:solidFill>
              </a:rPr>
              <a:t>2. Energy consumption is a key limiter</a:t>
            </a:r>
          </a:p>
          <a:p>
            <a:endParaRPr lang="en-US" dirty="0"/>
          </a:p>
          <a:p>
            <a:endParaRPr lang="en-US" dirty="0"/>
          </a:p>
          <a:p>
            <a:pPr marL="0" indent="0">
              <a:buNone/>
            </a:pPr>
            <a:r>
              <a:rPr lang="en-US" sz="3200" dirty="0">
                <a:solidFill>
                  <a:srgbClr val="0000FF"/>
                </a:solidFill>
              </a:rPr>
              <a:t>3. Data movement energy dominates compute</a:t>
            </a:r>
          </a:p>
          <a:p>
            <a:pPr lvl="1"/>
            <a:r>
              <a:rPr lang="en-US" dirty="0"/>
              <a:t>Especially true for off-chip to on-chip movement</a:t>
            </a:r>
          </a:p>
          <a:p>
            <a:pPr marL="344487" lvl="1"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472823029"/>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7800" y="1295400"/>
            <a:ext cx="65024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2183600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C:\1nenad\Widnes_Smok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512" y="1213891"/>
            <a:ext cx="8763000" cy="495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054491690"/>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a:solidFill>
                  <a:srgbClr val="FF0000"/>
                </a:solidFill>
              </a:rPr>
              <a:t>High Performance,</a:t>
            </a:r>
          </a:p>
          <a:p>
            <a:pPr marL="0" indent="0" algn="ctr">
              <a:buNone/>
            </a:pPr>
            <a:r>
              <a:rPr lang="en-US" sz="6400" dirty="0">
                <a:solidFill>
                  <a:srgbClr val="0000FF"/>
                </a:solidFill>
              </a:rPr>
              <a:t>Energy Efficient,</a:t>
            </a:r>
          </a:p>
          <a:p>
            <a:pPr marL="0" indent="0" algn="ctr">
              <a:buNone/>
            </a:pPr>
            <a:r>
              <a:rPr lang="en-US" sz="6400" dirty="0">
                <a:solidFill>
                  <a:srgbClr val="FF0000"/>
                </a:solidFill>
              </a:rPr>
              <a:t>Sustainable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21047542"/>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323284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90223846"/>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87997865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pPr lvl="0">
              <a:defRPr/>
            </a:pPr>
            <a:r>
              <a:rPr lang="en-US" dirty="0">
                <a:solidFill>
                  <a:srgbClr val="006633"/>
                </a:solidFill>
              </a:rPr>
              <a:t>Data is Key for Future Workloads</a:t>
            </a:r>
            <a:endParaRPr lang="en-US" sz="4400" dirty="0">
              <a:solidFill>
                <a:srgbClr val="006633"/>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https://www.genome.gov/images/content/costpermb2015_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7" name="Rectangle 6"/>
          <p:cNvSpPr/>
          <p:nvPr/>
        </p:nvSpPr>
        <p:spPr>
          <a:xfrm>
            <a:off x="3779912" y="1198493"/>
            <a:ext cx="3540686"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development of high-throughput sequencing (HTS)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6"/>
              </a:rPr>
              <a:t>http://www.economist.com/news/21631808-so-much-genetic-data-so-many-uses-genes-unzipped</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Number of Genomes Sequenced</a:t>
            </a:r>
          </a:p>
        </p:txBody>
      </p:sp>
    </p:spTree>
    <p:extLst>
      <p:ext uri="{BB962C8B-B14F-4D97-AF65-F5344CB8AC3E}">
        <p14:creationId xmlns:p14="http://schemas.microsoft.com/office/powerpoint/2010/main" val="78683253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Content Placeholder 6" descr="barcelona-die-photo-colo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19672" y="3861048"/>
            <a:ext cx="1312168" cy="1279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dim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flipV="1">
            <a:off x="3491880" y="5733256"/>
            <a:ext cx="2304256" cy="549297"/>
          </a:xfrm>
          <a:prstGeom prst="rect">
            <a:avLst/>
          </a:prstGeom>
        </p:spPr>
      </p:pic>
      <p:pic>
        <p:nvPicPr>
          <p:cNvPr id="8"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20433856">
            <a:off x="6233024" y="4297936"/>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12" name="TextBox 11"/>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772862399"/>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Are overwhelmingly processor centric</a:t>
            </a:r>
          </a:p>
          <a:p>
            <a:r>
              <a:rPr lang="en-US" dirty="0">
                <a:solidFill>
                  <a:srgbClr val="FF0000"/>
                </a:solidFill>
              </a:rPr>
              <a:t>All data processed in the processor </a:t>
            </a:r>
            <a:r>
              <a:rPr lang="en-US" dirty="0">
                <a:sym typeface="Wingdings"/>
              </a:rPr>
              <a:t> at great system cost</a:t>
            </a:r>
            <a:endParaRPr lang="en-US" dirty="0"/>
          </a:p>
          <a:p>
            <a:r>
              <a:rPr lang="en-US" dirty="0"/>
              <a:t>Processor is heavily optimized and is considered the master</a:t>
            </a:r>
          </a:p>
          <a:p>
            <a:r>
              <a:rPr lang="en-US" dirty="0">
                <a:solidFill>
                  <a:srgbClr val="FF0000"/>
                </a:solidFill>
              </a:rPr>
              <a:t>Data storage units are dumb </a:t>
            </a:r>
            <a:r>
              <a:rPr lang="en-US" dirty="0"/>
              <a:t>and are largely </a:t>
            </a:r>
            <a:r>
              <a:rPr lang="en-US" dirty="0" err="1"/>
              <a:t>unoptimized</a:t>
            </a:r>
            <a:r>
              <a:rPr lang="en-US" dirty="0"/>
              <a:t> (except for some that are on the processor die)</a:t>
            </a: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583384"/>
            <a:ext cx="6669360" cy="304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261016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Yet …</a:t>
            </a:r>
          </a:p>
        </p:txBody>
      </p:sp>
      <p:sp>
        <p:nvSpPr>
          <p:cNvPr id="3" name="Content Placeholder 2"/>
          <p:cNvSpPr>
            <a:spLocks noGrp="1"/>
          </p:cNvSpPr>
          <p:nvPr>
            <p:ph idx="1"/>
          </p:nvPr>
        </p:nvSpPr>
        <p:spPr>
          <a:xfrm>
            <a:off x="228600" y="997527"/>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p:txBody>
      </p:sp>
      <p:pic>
        <p:nvPicPr>
          <p:cNvPr id="10" name="Picture 9"/>
          <p:cNvPicPr>
            <a:picLocks noChangeAspect="1"/>
          </p:cNvPicPr>
          <p:nvPr/>
        </p:nvPicPr>
        <p:blipFill>
          <a:blip r:embed="rId2"/>
          <a:stretch>
            <a:fillRect/>
          </a:stretch>
        </p:blipFill>
        <p:spPr>
          <a:xfrm>
            <a:off x="203200" y="1606128"/>
            <a:ext cx="8724900" cy="4775200"/>
          </a:xfrm>
          <a:prstGeom prst="rect">
            <a:avLst/>
          </a:prstGeom>
        </p:spPr>
      </p:pic>
      <p:sp>
        <p:nvSpPr>
          <p:cNvPr id="6" name="AutoShape 25"/>
          <p:cNvSpPr>
            <a:spLocks noChangeArrowheads="1"/>
          </p:cNvSpPr>
          <p:nvPr/>
        </p:nvSpPr>
        <p:spPr bwMode="auto">
          <a:xfrm>
            <a:off x="2123728" y="357301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Tahoma"/>
                <a:ea typeface="+mn-ea"/>
                <a:cs typeface="+mn-cs"/>
              </a:rPr>
              <a:t>Mutlu+, “</a:t>
            </a:r>
            <a:r>
              <a:rPr kumimoji="0" lang="en-US" sz="1250" b="0" i="0" u="none" strike="noStrike" kern="1200" cap="none" spc="0" normalizeH="0" baseline="0" noProof="0" dirty="0">
                <a:ln>
                  <a:noFill/>
                </a:ln>
                <a:solidFill>
                  <a:srgbClr val="0000FF"/>
                </a:solidFill>
                <a:effectLst/>
                <a:uLnTx/>
                <a:uFillTx/>
                <a:latin typeface="Tahoma"/>
                <a:ea typeface="+mn-ea"/>
                <a:cs typeface="+mn-cs"/>
              </a:rPr>
              <a:t>Runahead Execution: An Alternative to Very Large Instruction Windows for Out-of-Order Processors</a:t>
            </a:r>
            <a:r>
              <a:rPr kumimoji="0" lang="en-US" sz="1250" b="0" i="0" u="none" strike="noStrike" kern="1200" cap="none" spc="0" normalizeH="0" baseline="0" noProof="0" dirty="0">
                <a:ln>
                  <a:noFill/>
                </a:ln>
                <a:solidFill>
                  <a:srgbClr val="000000"/>
                </a:solidFill>
                <a:effectLst/>
                <a:uLnTx/>
                <a:uFillTx/>
                <a:latin typeface="Tahoma"/>
                <a:ea typeface="+mn-ea"/>
                <a:cs typeface="+mn-cs"/>
              </a:rPr>
              <a:t>,” HPCA 2003.</a:t>
            </a:r>
          </a:p>
        </p:txBody>
      </p:sp>
      <p:pic>
        <p:nvPicPr>
          <p:cNvPr id="7" name="Picture 6">
            <a:extLst>
              <a:ext uri="{FF2B5EF4-FFF2-40B4-BE49-F238E27FC236}">
                <a16:creationId xmlns:a16="http://schemas.microsoft.com/office/drawing/2014/main" id="{23497AFD-D3FF-E347-A706-7E82FC4BB6FC}"/>
              </a:ext>
            </a:extLst>
          </p:cNvPr>
          <p:cNvPicPr>
            <a:picLocks noChangeAspect="1"/>
          </p:cNvPicPr>
          <p:nvPr/>
        </p:nvPicPr>
        <p:blipFill>
          <a:blip r:embed="rId3"/>
          <a:stretch>
            <a:fillRect/>
          </a:stretch>
        </p:blipFill>
        <p:spPr>
          <a:xfrm>
            <a:off x="4283968" y="210079"/>
            <a:ext cx="4434582" cy="635000"/>
          </a:xfrm>
          <a:prstGeom prst="rect">
            <a:avLst/>
          </a:prstGeom>
        </p:spPr>
      </p:pic>
    </p:spTree>
    <p:extLst>
      <p:ext uri="{BB962C8B-B14F-4D97-AF65-F5344CB8AC3E}">
        <p14:creationId xmlns:p14="http://schemas.microsoft.com/office/powerpoint/2010/main" val="2356073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Performance Perspective</a:t>
            </a:r>
          </a:p>
        </p:txBody>
      </p:sp>
      <p:sp>
        <p:nvSpPr>
          <p:cNvPr id="3" name="Content Placeholder 2"/>
          <p:cNvSpPr>
            <a:spLocks noGrp="1"/>
          </p:cNvSpPr>
          <p:nvPr>
            <p:ph idx="1"/>
          </p:nvPr>
        </p:nvSpPr>
        <p:spPr>
          <a:xfrm>
            <a:off x="228600" y="997529"/>
            <a:ext cx="8915400" cy="5193723"/>
          </a:xfrm>
        </p:spPr>
        <p:txBody>
          <a:bodyPr/>
          <a:lstStyle/>
          <a:p>
            <a:r>
              <a:rPr lang="en-US" sz="1800" dirty="0"/>
              <a:t>Onur Mutlu, Jared Stark, Chris Wilkerson, and Yale N. </a:t>
            </a:r>
            <a:r>
              <a:rPr lang="en-US" sz="1800" dirty="0" err="1"/>
              <a:t>Patt</a:t>
            </a:r>
            <a:r>
              <a:rPr lang="en-US" sz="1800" dirty="0"/>
              <a:t>, </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"Runahead Execution: An Alternative to Very Large Instruction Windows for Out-of-order Processors"</a:t>
            </a:r>
            <a:br>
              <a:rPr lang="en-US" sz="1800" dirty="0">
                <a:solidFill>
                  <a:srgbClr val="0432FF"/>
                </a:solidFill>
              </a:rPr>
            </a:br>
            <a:r>
              <a:rPr lang="en-US" sz="1800" i="1" dirty="0"/>
              <a:t>Proceedings of the </a:t>
            </a:r>
            <a:r>
              <a:rPr lang="en-US" sz="1800" i="1" dirty="0">
                <a:hlinkClick r:id="rId3"/>
              </a:rPr>
              <a:t>9th International Symposium on High-Performance Computer Architecture</a:t>
            </a:r>
            <a:r>
              <a:rPr lang="en-US" sz="1800" i="1" dirty="0"/>
              <a:t> (</a:t>
            </a:r>
            <a:r>
              <a:rPr lang="en-US" sz="1800" b="1" i="1" dirty="0"/>
              <a:t>HPCA</a:t>
            </a:r>
            <a:r>
              <a:rPr lang="en-US" sz="1800" i="1" dirty="0"/>
              <a:t>)</a:t>
            </a:r>
            <a:r>
              <a:rPr lang="en-US" sz="1800" dirty="0"/>
              <a:t>, pages 129-140, Anaheim, CA, February 2003. </a:t>
            </a:r>
            <a:r>
              <a:rPr lang="en-US" sz="1800" dirty="0">
                <a:hlinkClick r:id="rId4"/>
              </a:rPr>
              <a:t>Slides (pdf)</a:t>
            </a:r>
            <a:r>
              <a:rPr lang="en-US" sz="1800" dirty="0"/>
              <a:t> </a:t>
            </a:r>
            <a:r>
              <a:rPr lang="en-US" sz="1800" b="1" i="1" dirty="0"/>
              <a:t> </a:t>
            </a:r>
          </a:p>
          <a:p>
            <a:pPr marL="327025" lvl="1" indent="0">
              <a:buNone/>
            </a:pPr>
            <a:r>
              <a:rPr lang="en-US" sz="1600" b="1" i="1" dirty="0">
                <a:solidFill>
                  <a:srgbClr val="FF0000"/>
                </a:solidFill>
              </a:rPr>
              <a:t>One of the 15 computer arch. papers of 2003 selected as Top Picks by IEEE Micro.</a:t>
            </a:r>
            <a:br>
              <a:rPr lang="en-US" sz="1600" dirty="0">
                <a:solidFill>
                  <a:srgbClr val="FF0000"/>
                </a:solidFill>
              </a:rPr>
            </a:br>
            <a:r>
              <a:rPr lang="en-US" sz="1600" b="1" i="1" dirty="0">
                <a:solidFill>
                  <a:srgbClr val="FF0000"/>
                </a:solidFill>
              </a:rPr>
              <a:t>HPCA Test of Time Award (awarded in 2021).</a:t>
            </a:r>
            <a:endParaRPr lang="en-US" sz="1600" dirty="0">
              <a:solidFill>
                <a:srgbClr val="FF0000"/>
              </a:solidFill>
            </a:endParaRPr>
          </a:p>
          <a:p>
            <a:pPr marL="0" indent="0">
              <a:buNone/>
            </a:pPr>
            <a:br>
              <a:rPr lang="en-US" sz="1800" dirty="0"/>
            </a:br>
            <a:endParaRPr lang="en-US" sz="1800" dirty="0"/>
          </a:p>
          <a:p>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C693BED2-1B18-8744-B8F0-03CBD3594789}" type="slidenum">
              <a:rPr kumimoji="0" lang="en-US" alt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83</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5"/>
          <a:stretch>
            <a:fillRect/>
          </a:stretch>
        </p:blipFill>
        <p:spPr>
          <a:xfrm>
            <a:off x="0" y="3828774"/>
            <a:ext cx="9144000" cy="2495826"/>
          </a:xfrm>
          <a:prstGeom prst="rect">
            <a:avLst/>
          </a:prstGeom>
        </p:spPr>
      </p:pic>
    </p:spTree>
    <p:extLst>
      <p:ext uri="{BB962C8B-B14F-4D97-AF65-F5344CB8AC3E}">
        <p14:creationId xmlns:p14="http://schemas.microsoft.com/office/powerpoint/2010/main" val="54289124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450045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pic>
        <p:nvPicPr>
          <p:cNvPr id="8" name="Picture 7"/>
          <p:cNvPicPr>
            <a:picLocks noChangeAspect="1"/>
          </p:cNvPicPr>
          <p:nvPr/>
        </p:nvPicPr>
        <p:blipFill>
          <a:blip r:embed="rId2"/>
          <a:stretch>
            <a:fillRect/>
          </a:stretch>
        </p:blipFill>
        <p:spPr>
          <a:xfrm>
            <a:off x="179511" y="1732974"/>
            <a:ext cx="8581113" cy="4360322"/>
          </a:xfrm>
          <a:prstGeom prst="rect">
            <a:avLst/>
          </a:prstGeom>
        </p:spPr>
      </p:pic>
    </p:spTree>
    <p:extLst>
      <p:ext uri="{BB962C8B-B14F-4D97-AF65-F5344CB8AC3E}">
        <p14:creationId xmlns:p14="http://schemas.microsoft.com/office/powerpoint/2010/main" val="3298148118"/>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683549"/>
            <a:ext cx="8915400" cy="5193723"/>
          </a:xfrm>
        </p:spPr>
        <p:txBody>
          <a:bodyPr/>
          <a:lstStyle/>
          <a:p>
            <a:endParaRPr lang="en-US" dirty="0">
              <a:solidFill>
                <a:srgbClr val="FF0000"/>
              </a:solidFill>
            </a:endParaRPr>
          </a:p>
          <a:p>
            <a:r>
              <a:rPr lang="en-US" dirty="0">
                <a:solidFill>
                  <a:srgbClr val="FF0000"/>
                </a:solidFill>
              </a:rPr>
              <a:t>Grossly-imbalanced systems</a:t>
            </a:r>
          </a:p>
          <a:p>
            <a:pPr lvl="1"/>
            <a:r>
              <a:rPr lang="en-US" dirty="0"/>
              <a:t>Processing done only in </a:t>
            </a:r>
            <a:r>
              <a:rPr lang="en-US" b="1" dirty="0"/>
              <a:t>one</a:t>
            </a:r>
            <a:r>
              <a:rPr lang="en-US" dirty="0"/>
              <a:t> </a:t>
            </a:r>
            <a:r>
              <a:rPr lang="en-US" b="1" dirty="0"/>
              <a:t>place</a:t>
            </a:r>
          </a:p>
          <a:p>
            <a:pPr lvl="1"/>
            <a:r>
              <a:rPr lang="en-US" dirty="0"/>
              <a:t>Everything else just stores and moves data: </a:t>
            </a:r>
            <a:r>
              <a:rPr lang="en-US" b="1" dirty="0"/>
              <a:t>data moves a lot</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marL="0" indent="0">
              <a:buNone/>
            </a:pPr>
            <a:endParaRPr lang="en-US" dirty="0">
              <a:solidFill>
                <a:srgbClr val="FF0000"/>
              </a:solidFill>
            </a:endParaRPr>
          </a:p>
          <a:p>
            <a:r>
              <a:rPr lang="en-US" dirty="0">
                <a:solidFill>
                  <a:srgbClr val="FF0000"/>
                </a:solidFill>
              </a:rPr>
              <a:t>Overly complex and bloated processor (and accelerators)</a:t>
            </a:r>
          </a:p>
          <a:p>
            <a:pPr lvl="1"/>
            <a:r>
              <a:rPr lang="en-US" dirty="0"/>
              <a:t>To tolerate data access from memory</a:t>
            </a:r>
          </a:p>
          <a:p>
            <a:pPr lvl="1"/>
            <a:r>
              <a:rPr lang="en-US" dirty="0"/>
              <a:t>Complex hierarchies and mechanisms </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167686934"/>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1270618122"/>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The Energy Perspective</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2082206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69585535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4707"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4708"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
        <p:nvSpPr>
          <p:cNvPr id="22" name="Rectangle 21">
            <a:extLst>
              <a:ext uri="{FF2B5EF4-FFF2-40B4-BE49-F238E27FC236}">
                <a16:creationId xmlns:a16="http://schemas.microsoft.com/office/drawing/2014/main" id="{14CFF81F-F748-1245-84EF-EB79E2E2F17A}"/>
              </a:ext>
            </a:extLst>
          </p:cNvPr>
          <p:cNvSpPr/>
          <p:nvPr/>
        </p:nvSpPr>
        <p:spPr>
          <a:xfrm>
            <a:off x="0" y="4077072"/>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3015872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3" name="Content Placeholder 2"/>
          <p:cNvSpPr>
            <a:spLocks noGrp="1"/>
          </p:cNvSpPr>
          <p:nvPr>
            <p:ph idx="1"/>
          </p:nvPr>
        </p:nvSpPr>
        <p:spPr>
          <a:xfrm>
            <a:off x="228600" y="1052736"/>
            <a:ext cx="8610600" cy="4876800"/>
          </a:xfrm>
        </p:spPr>
        <p:txBody>
          <a:bodyPr/>
          <a:lstStyle/>
          <a:p>
            <a:r>
              <a:rPr lang="en-US" dirty="0">
                <a:solidFill>
                  <a:srgbClr val="FF0000"/>
                </a:solidFill>
                <a:cs typeface="Adobe Garamond Pro"/>
              </a:rPr>
              <a:t>Data movement </a:t>
            </a:r>
            <a:r>
              <a:rPr lang="en-US" dirty="0">
                <a:solidFill>
                  <a:schemeClr val="tx2"/>
                </a:solidFill>
                <a:cs typeface="Adobe Garamond Pro"/>
              </a:rPr>
              <a:t>is a major system energy bottleneck</a:t>
            </a:r>
          </a:p>
          <a:p>
            <a:pPr lvl="1"/>
            <a:r>
              <a:rPr lang="en-US" sz="2000" dirty="0">
                <a:cs typeface="Adobe Garamond Pro"/>
              </a:rPr>
              <a:t>Comprises </a:t>
            </a:r>
            <a:r>
              <a:rPr lang="en-US" sz="2000" dirty="0">
                <a:solidFill>
                  <a:srgbClr val="0000FF"/>
                </a:solidFill>
                <a:cs typeface="Adobe Garamond Pro"/>
              </a:rPr>
              <a:t>41%</a:t>
            </a:r>
            <a:r>
              <a:rPr lang="en-US" sz="2000" dirty="0">
                <a:cs typeface="Adobe Garamond Pro"/>
              </a:rPr>
              <a:t> of mobile system energy during web browsing [2]</a:t>
            </a:r>
          </a:p>
          <a:p>
            <a:pPr lvl="1"/>
            <a:r>
              <a:rPr lang="en-US" sz="2000" dirty="0">
                <a:cs typeface="Adobe Garamond Pro"/>
              </a:rPr>
              <a:t>Costs </a:t>
            </a:r>
            <a:r>
              <a:rPr lang="en-US" sz="2000" dirty="0">
                <a:solidFill>
                  <a:srgbClr val="0000FF"/>
                </a:solidFill>
                <a:cs typeface="Adobe Garamond Pro"/>
              </a:rPr>
              <a:t>~115 </a:t>
            </a:r>
            <a:r>
              <a:rPr lang="en-US" sz="2000" dirty="0">
                <a:cs typeface="Adobe Garamond Pro"/>
              </a:rPr>
              <a:t>times as much energy as an ADD operation [1, 2]</a:t>
            </a:r>
          </a:p>
          <a:p>
            <a:endParaRPr lang="en-US" dirty="0">
              <a:solidFill>
                <a:schemeClr val="tx2"/>
              </a:solidFill>
              <a:cs typeface="Adobe Garamond Pro"/>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8072" y="2555875"/>
            <a:ext cx="7452320" cy="2817341"/>
          </a:xfrm>
          <a:prstGeom prst="rect">
            <a:avLst/>
          </a:prstGeom>
        </p:spPr>
      </p:pic>
      <p:sp>
        <p:nvSpPr>
          <p:cNvPr id="6" name="TextBox 5"/>
          <p:cNvSpPr txBox="1"/>
          <p:nvPr/>
        </p:nvSpPr>
        <p:spPr>
          <a:xfrm>
            <a:off x="35496" y="5805264"/>
            <a:ext cx="591865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[1]: Reducing data Movement Energy via Online Data Clustering and Encoding (MICRO’16)</a:t>
            </a:r>
          </a:p>
        </p:txBody>
      </p:sp>
      <p:sp>
        <p:nvSpPr>
          <p:cNvPr id="7" name="TextBox 6"/>
          <p:cNvSpPr txBox="1"/>
          <p:nvPr/>
        </p:nvSpPr>
        <p:spPr>
          <a:xfrm>
            <a:off x="76200" y="6033864"/>
            <a:ext cx="91141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 Quantifying the energy cost of data movement for emerging smart phone workloads on mobile platforms (IISWC’14)</a:t>
            </a:r>
          </a:p>
        </p:txBody>
      </p:sp>
    </p:spTree>
    <p:extLst>
      <p:ext uri="{BB962C8B-B14F-4D97-AF65-F5344CB8AC3E}">
        <p14:creationId xmlns:p14="http://schemas.microsoft.com/office/powerpoint/2010/main" val="3460921291"/>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"Google Workloads for Consumer Devices: Mitigating Data Movement Bottlenecks"</a:t>
            </a:r>
            <a:r>
              <a:rPr lang="en-US" sz="1500" dirty="0">
                <a:solidFill>
                  <a:srgbClr val="0432FF"/>
                </a:solidFill>
              </a:rPr>
              <a:t> </a:t>
            </a:r>
            <a:br>
              <a:rPr lang="en-US" sz="1500" dirty="0">
                <a:solidFill>
                  <a:srgbClr val="0432FF"/>
                </a:solidFill>
              </a:rPr>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38971600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We Do Not Want to Move Data!</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9" name="TextBox 8">
            <a:extLst>
              <a:ext uri="{FF2B5EF4-FFF2-40B4-BE49-F238E27FC236}">
                <a16:creationId xmlns:a16="http://schemas.microsoft.com/office/drawing/2014/main" id="{AD8786B6-2FA5-F746-BEAB-9E9E6CF3FEAC}"/>
              </a:ext>
            </a:extLst>
          </p:cNvPr>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2754386207"/>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Paradigm Shift 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529058262"/>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sz="2200" dirty="0">
                <a:latin typeface="Tahoma"/>
                <a:cs typeface="Tahoma"/>
              </a:rPr>
              <a:t>processor chip and in-memory units?</a:t>
            </a:r>
          </a:p>
          <a:p>
            <a:pPr lvl="1"/>
            <a:r>
              <a:rPr lang="en-US" dirty="0">
                <a:latin typeface="Tahoma"/>
                <a:cs typeface="Tahoma"/>
              </a:rPr>
              <a:t>s</a:t>
            </a:r>
            <a:r>
              <a:rPr lang="en-US" sz="2200" dirty="0">
                <a:latin typeface="Tahoma"/>
                <a:cs typeface="Tahoma"/>
              </a:rPr>
              <a:t>oftware and hardware interfaces?</a:t>
            </a:r>
          </a:p>
          <a:p>
            <a:pPr lvl="1"/>
            <a:r>
              <a:rPr lang="en-US" sz="2200" dirty="0">
                <a:latin typeface="Tahoma"/>
                <a:cs typeface="Tahoma"/>
              </a:rPr>
              <a:t>system software, compilers, languages?</a:t>
            </a:r>
          </a:p>
          <a:p>
            <a:pPr lvl="1"/>
            <a:r>
              <a:rPr lang="en-US" sz="2200" dirty="0">
                <a:latin typeface="Tahoma"/>
                <a:cs typeface="Tahoma"/>
              </a:rPr>
              <a:t>algorithms and theoretical </a:t>
            </a:r>
            <a:r>
              <a:rPr lang="en-US" dirty="0">
                <a:latin typeface="Tahoma"/>
                <a:cs typeface="Tahoma"/>
              </a:rPr>
              <a:t>f</a:t>
            </a:r>
            <a:r>
              <a:rPr lang="en-US" sz="2200" dirty="0">
                <a:latin typeface="Tahoma"/>
                <a:cs typeface="Tahoma"/>
              </a:rPr>
              <a:t>oundations?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Processor</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Memory</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Database</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Graphs</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Media </a:t>
            </a:r>
            <a:r>
              <a:rPr kumimoji="0" lang="en-US" sz="24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2634915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Processing using Memory</a:t>
            </a:r>
          </a:p>
          <a:p>
            <a:pPr algn="l"/>
            <a:r>
              <a:rPr lang="en-US" sz="3600" dirty="0"/>
              <a:t>2. Processing near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2597049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Zero initialization</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(e.g., security)</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VM Cloning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Deduplication</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pic>
          <p:nvPicPr>
            <p:cNvPr id="42" name="Picture 41" descr="comput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Checkpointing</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marR="0" lvl="1" indent="0" algn="l"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memmove</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mn-ea"/>
                <a:cs typeface="+mn-cs"/>
              </a:rPr>
              <a:t> &amp; </a:t>
            </a: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memcpy</a:t>
            </a:r>
            <a:r>
              <a:rPr kumimoji="0" lang="en-US" sz="2400" b="0" i="1"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2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5% cycles in Google’s datacenter </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1800" b="0" i="0"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Kanev</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ISCA’15]</a:t>
            </a:r>
            <a:endPar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463757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dirty="0">
                <a:solidFill>
                  <a:srgbClr val="1A5712"/>
                </a:solidFill>
                <a:latin typeface="Garamond"/>
                <a:cs typeface="Garamond"/>
              </a:rPr>
              <a:t>Today’s Systems: Bulk Data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30" name="TextBox 29"/>
          <p:cNvSpPr txBox="1"/>
          <p:nvPr/>
        </p:nvSpPr>
        <p:spPr>
          <a:xfrm>
            <a:off x="3731734" y="1507524"/>
            <a:ext cx="22397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1) High latency</a:t>
            </a: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 High bandwidth utilization</a:t>
            </a: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4521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3) Cache pollution</a:t>
            </a:r>
          </a:p>
        </p:txBody>
      </p:sp>
      <p:cxnSp>
        <p:nvCxnSpPr>
          <p:cNvPr id="35" name="Curved Connector 48"/>
          <p:cNvCxnSpPr>
            <a:stCxn id="34" idx="3"/>
            <a:endCxn id="21" idx="0"/>
          </p:cNvCxnSpPr>
          <p:nvPr/>
        </p:nvCxnSpPr>
        <p:spPr bwMode="auto">
          <a:xfrm flipH="1">
            <a:off x="2031232" y="2092649"/>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4) Unwanted data movement</a:t>
            </a:r>
          </a:p>
        </p:txBody>
      </p:sp>
      <p:sp>
        <p:nvSpPr>
          <p:cNvPr id="37" name="Slide Number Placeholder 3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9" name="TextBox 38"/>
          <p:cNvSpPr txBox="1"/>
          <p:nvPr/>
        </p:nvSpPr>
        <p:spPr>
          <a:xfrm>
            <a:off x="179512" y="6093296"/>
            <a:ext cx="7584528"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    (for 4KB page copy via DMA)</a:t>
            </a:r>
          </a:p>
        </p:txBody>
      </p:sp>
    </p:spTree>
    <p:extLst>
      <p:ext uri="{BB962C8B-B14F-4D97-AF65-F5344CB8AC3E}">
        <p14:creationId xmlns:p14="http://schemas.microsoft.com/office/powerpoint/2010/main" val="278906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4) No unwanted data movement</a:t>
            </a:r>
          </a:p>
        </p:txBody>
      </p:sp>
      <p:sp>
        <p:nvSpPr>
          <p:cNvPr id="28" name="Slide Number Placeholder 2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9" name="TextBox 28"/>
          <p:cNvSpPr txBox="1"/>
          <p:nvPr/>
        </p:nvSpPr>
        <p:spPr>
          <a:xfrm>
            <a:off x="179512" y="6093296"/>
            <a:ext cx="2453917"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8000"/>
                </a:solidFill>
                <a:effectLst/>
                <a:uLnTx/>
                <a:uFillTx/>
                <a:latin typeface="Calibri"/>
                <a:ea typeface="+mn-ea"/>
                <a:cs typeface="+mn-cs"/>
                <a:sym typeface="Wingdings"/>
              </a:rPr>
              <a:t>   </a:t>
            </a:r>
            <a:r>
              <a:rPr kumimoji="0" lang="en-US" sz="3200" b="0" i="0" u="none" strike="noStrike" kern="1200" cap="none" spc="0" normalizeH="0" baseline="0" noProof="0" dirty="0">
                <a:ln>
                  <a:noFill/>
                </a:ln>
                <a:solidFill>
                  <a:srgbClr val="008000"/>
                </a:solidFill>
                <a:effectLst/>
                <a:uLnTx/>
                <a:uFillTx/>
                <a:latin typeface="Calibri"/>
                <a:ea typeface="+mn-ea"/>
                <a:cs typeface="+mn-cs"/>
              </a:rPr>
              <a:t>90ns, 0.04uJ</a:t>
            </a:r>
          </a:p>
        </p:txBody>
      </p:sp>
    </p:spTree>
    <p:extLst>
      <p:ext uri="{BB962C8B-B14F-4D97-AF65-F5344CB8AC3E}">
        <p14:creationId xmlns:p14="http://schemas.microsoft.com/office/powerpoint/2010/main" val="66909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DRAM </a:t>
            </a:r>
            <a:r>
              <a:rPr kumimoji="0" lang="en-US" sz="1800" b="0" i="0" u="none" strike="noStrike" kern="1200" cap="none" spc="0" normalizeH="0" baseline="0" noProof="0" dirty="0" err="1">
                <a:ln>
                  <a:noFill/>
                </a:ln>
                <a:solidFill>
                  <a:srgbClr val="000000"/>
                </a:solidFill>
                <a:effectLst/>
                <a:uLnTx/>
                <a:uFillTx/>
                <a:latin typeface="Myriad Pro Bold Cond"/>
                <a:ea typeface="ＭＳ Ｐゴシック" charset="0"/>
                <a:cs typeface="Myriad Pro Bold Cond" charset="0"/>
                <a:sym typeface="Myriad Pro Bold Cond" charset="0"/>
              </a:rPr>
              <a:t>subarray</a:t>
            </a: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2" name="TextBox 1"/>
          <p:cNvSpPr txBox="1"/>
          <p:nvPr/>
        </p:nvSpPr>
        <p:spPr>
          <a:xfrm>
            <a:off x="6751703" y="1218763"/>
            <a:ext cx="22847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Times New Roman" panose="02020603050405020304" pitchFamily="18" charset="0"/>
                <a:ea typeface="ヒラギノ角ゴ ProN W6"/>
                <a:cs typeface="Times New Roman" panose="02020603050405020304" pitchFamily="18" charset="0"/>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   </a:t>
            </a:r>
            <a:r>
              <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rPr>
              <a:t>Idea: Two consecutive </a:t>
            </a:r>
            <a:r>
              <a:rPr kumimoji="0" lang="en-US" sz="2000" b="1" i="0" u="none" strike="noStrike" kern="1200" cap="none" spc="0" normalizeH="0" baseline="0" noProof="0" dirty="0" err="1">
                <a:ln>
                  <a:noFill/>
                </a:ln>
                <a:solidFill>
                  <a:srgbClr val="008000"/>
                </a:solidFill>
                <a:effectLst/>
                <a:uLnTx/>
                <a:uFillTx/>
                <a:latin typeface="Times New Roman" charset="0"/>
                <a:ea typeface="Times New Roman" charset="0"/>
                <a:cs typeface="Times New Roman" charset="0"/>
              </a:rPr>
              <a:t>ACTivates</a:t>
            </a:r>
            <a:endPar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endParaRPr>
          </a:p>
        </p:txBody>
      </p:sp>
    </p:spTree>
    <p:extLst>
      <p:ext uri="{BB962C8B-B14F-4D97-AF65-F5344CB8AC3E}">
        <p14:creationId xmlns:p14="http://schemas.microsoft.com/office/powerpoint/2010/main" val="26838163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theme/_rels/theme35.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4.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6.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4.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2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2.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01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7.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5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2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2.xml><?xml version="1.0" encoding="utf-8"?>
<a:theme xmlns:a="http://schemas.openxmlformats.org/drawingml/2006/main" name="6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3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3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8.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8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Override>
</file>

<file path=docProps/app.xml><?xml version="1.0" encoding="utf-8"?>
<Properties xmlns="http://schemas.openxmlformats.org/officeDocument/2006/extended-properties" xmlns:vt="http://schemas.openxmlformats.org/officeDocument/2006/docPropsVTypes">
  <Template/>
  <TotalTime>246608</TotalTime>
  <Words>15960</Words>
  <Application>Microsoft Macintosh PowerPoint</Application>
  <PresentationFormat>On-screen Show (4:3)</PresentationFormat>
  <Paragraphs>2360</Paragraphs>
  <Slides>280</Slides>
  <Notes>34</Notes>
  <HiddenSlides>0</HiddenSlides>
  <MMClips>0</MMClips>
  <ScaleCrop>false</ScaleCrop>
  <HeadingPairs>
    <vt:vector size="8" baseType="variant">
      <vt:variant>
        <vt:lpstr>Fonts Used</vt:lpstr>
      </vt:variant>
      <vt:variant>
        <vt:i4>20</vt:i4>
      </vt:variant>
      <vt:variant>
        <vt:lpstr>Theme</vt:lpstr>
      </vt:variant>
      <vt:variant>
        <vt:i4>82</vt:i4>
      </vt:variant>
      <vt:variant>
        <vt:lpstr>Embedded OLE Servers</vt:lpstr>
      </vt:variant>
      <vt:variant>
        <vt:i4>1</vt:i4>
      </vt:variant>
      <vt:variant>
        <vt:lpstr>Slide Titles</vt:lpstr>
      </vt:variant>
      <vt:variant>
        <vt:i4>280</vt:i4>
      </vt:variant>
    </vt:vector>
  </HeadingPairs>
  <TitlesOfParts>
    <vt:vector size="383" baseType="lpstr">
      <vt:lpstr>Arial</vt:lpstr>
      <vt:lpstr>Arial Narrow</vt:lpstr>
      <vt:lpstr>Calibri</vt:lpstr>
      <vt:lpstr>Calibri Light</vt:lpstr>
      <vt:lpstr>Cambria</vt:lpstr>
      <vt:lpstr>Cambria Math</vt:lpstr>
      <vt:lpstr>Chalkduster</vt:lpstr>
      <vt:lpstr>Corbel</vt:lpstr>
      <vt:lpstr>europa</vt:lpstr>
      <vt:lpstr>Futura Medium</vt:lpstr>
      <vt:lpstr>Garamond</vt:lpstr>
      <vt:lpstr>Gill Sans</vt:lpstr>
      <vt:lpstr>Gill Sans MT</vt:lpstr>
      <vt:lpstr>Lucida Grande</vt:lpstr>
      <vt:lpstr>Myriad Pro Bold Cond</vt:lpstr>
      <vt:lpstr>Segoe UI</vt:lpstr>
      <vt:lpstr>Tahoma</vt:lpstr>
      <vt:lpstr>Times New Roman</vt:lpstr>
      <vt:lpstr>Wingdings</vt:lpstr>
      <vt:lpstr>Zapf Dingbats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4_Office Theme</vt:lpstr>
      <vt:lpstr>Title &amp; Bullets</vt:lpstr>
      <vt:lpstr>27_Office Theme</vt:lpstr>
      <vt:lpstr>156_Edge</vt:lpstr>
      <vt:lpstr>159_Edge</vt:lpstr>
      <vt:lpstr>safari</vt:lpstr>
      <vt:lpstr>153_Edge</vt:lpstr>
      <vt:lpstr>5_Edge</vt:lpstr>
      <vt:lpstr>7_Edge</vt:lpstr>
      <vt:lpstr>3_sesha-theme</vt:lpstr>
      <vt:lpstr>18_Edge</vt:lpstr>
      <vt:lpstr>4_sesha-theme</vt:lpstr>
      <vt:lpstr>19_Edge</vt:lpstr>
      <vt:lpstr>11_Edge</vt:lpstr>
      <vt:lpstr>14_Edge</vt:lpstr>
      <vt:lpstr>2_Edge</vt:lpstr>
      <vt:lpstr>40_Edge</vt:lpstr>
      <vt:lpstr>15_Edge</vt:lpstr>
      <vt:lpstr>19_Office Theme</vt:lpstr>
      <vt:lpstr>Office Theme</vt:lpstr>
      <vt:lpstr>99_Edge</vt:lpstr>
      <vt:lpstr>137_Edge</vt:lpstr>
      <vt:lpstr>24_Edge</vt:lpstr>
      <vt:lpstr>155_Edge</vt:lpstr>
      <vt:lpstr>62_Edge</vt:lpstr>
      <vt:lpstr>27_Edge</vt:lpstr>
      <vt:lpstr>28_Edge</vt:lpstr>
      <vt:lpstr>24_Office Theme</vt:lpstr>
      <vt:lpstr>100_Edge</vt:lpstr>
      <vt:lpstr>29_Edge</vt:lpstr>
      <vt:lpstr>41_Edge</vt:lpstr>
      <vt:lpstr>101_Edge</vt:lpstr>
      <vt:lpstr>6_Office Theme</vt:lpstr>
      <vt:lpstr>20_Edge</vt:lpstr>
      <vt:lpstr>21_Edge</vt:lpstr>
      <vt:lpstr>5_sesha-theme</vt:lpstr>
      <vt:lpstr>26_Edge</vt:lpstr>
      <vt:lpstr>7_Office Theme</vt:lpstr>
      <vt:lpstr>67_Edge</vt:lpstr>
      <vt:lpstr>22_Edge</vt:lpstr>
      <vt:lpstr>30_Edge</vt:lpstr>
      <vt:lpstr>10_Edge</vt:lpstr>
      <vt:lpstr>31_Edge</vt:lpstr>
      <vt:lpstr>1_Office Theme</vt:lpstr>
      <vt:lpstr>16_Edge</vt:lpstr>
      <vt:lpstr>12_Edge</vt:lpstr>
      <vt:lpstr>60_Edge</vt:lpstr>
      <vt:lpstr>Metropolitan_bullet</vt:lpstr>
      <vt:lpstr>Simple Light</vt:lpstr>
      <vt:lpstr>Visio</vt:lpstr>
      <vt:lpstr>Intelligent Architectures for  Intelligent Machines</vt:lpstr>
      <vt:lpstr>The Problem</vt:lpstr>
      <vt:lpstr>Data is Key for AI, ML, Genomics, …</vt:lpstr>
      <vt:lpstr>Data is Key for Future Workloads</vt:lpstr>
      <vt:lpstr>Data Overwhelms Modern Machines </vt:lpstr>
      <vt:lpstr>PowerPoint Presentation</vt:lpstr>
      <vt:lpstr>PowerPoint Presentation</vt:lpstr>
      <vt:lpstr>Data is Key for Future Workloads</vt:lpstr>
      <vt:lpstr>PowerPoint Presentation</vt:lpstr>
      <vt:lpstr>New Genome Sequencing Technologies</vt:lpstr>
      <vt:lpstr>New Genome Sequencing Technologies</vt:lpstr>
      <vt:lpstr>Accelerating Genome Analysis [IEEE MICRO 2020]</vt:lpstr>
      <vt:lpstr>GenASM Framework [MICRO 2020]</vt:lpstr>
      <vt:lpstr>Future of Genome Sequencing &amp; Analysis</vt:lpstr>
      <vt:lpstr>More on Fast &amp; Efficient Genome Analysis …</vt:lpstr>
      <vt:lpstr>Detailed Lectures on Genome Analysis</vt:lpstr>
      <vt:lpstr>Data Overwhelms Modern Machines …</vt:lpstr>
      <vt:lpstr>A Computing System</vt:lpstr>
      <vt:lpstr>Perils of Processor-Centric Design</vt:lpstr>
      <vt:lpstr>PowerPoint Presentation</vt:lpstr>
      <vt:lpstr>PowerPoint Presentation</vt:lpstr>
      <vt:lpstr>Axiom</vt:lpstr>
      <vt:lpstr>How to Handle Data Well</vt:lpstr>
      <vt:lpstr>Corollaries: Architectures Today …</vt:lpstr>
      <vt:lpstr>Fundamentally Better Architectures</vt:lpstr>
      <vt:lpstr>We Need to Revisit the Entire Stack</vt:lpstr>
      <vt:lpstr>Data-Centric (Memory-Centric) Architectures</vt:lpstr>
      <vt:lpstr>Data-Centric Architectures: Properties</vt:lpstr>
      <vt:lpstr>Processing Data           Where It Makes Sense</vt:lpstr>
      <vt:lpstr>Processing in/near Memory: An Old Idea</vt:lpstr>
      <vt:lpstr>Why In-Memory Computation Today?</vt:lpstr>
      <vt:lpstr>Why In-Memory Computation Today?</vt:lpstr>
      <vt:lpstr>Memory Scaling Issues Were Real</vt:lpstr>
      <vt:lpstr>As Memory Scales, It Becomes Unreliable</vt:lpstr>
      <vt:lpstr>Large-Scale Failure Analysis of DRAM Chips</vt:lpstr>
      <vt:lpstr>Infrastructures to Understand Such Issues</vt:lpstr>
      <vt:lpstr>Infrastructures to Understand Such Issues</vt:lpstr>
      <vt:lpstr>SoftMC: Open Source DRAM Infrastructure</vt:lpstr>
      <vt:lpstr>SoftMC</vt:lpstr>
      <vt:lpstr>A Curious Discovery [Kim et al., ISCA 2014]</vt:lpstr>
      <vt:lpstr>The Story of RowHammer </vt:lpstr>
      <vt:lpstr>Modern DRAM is Prone to Disturbance Errors</vt:lpstr>
      <vt:lpstr>Most DRAM Modules Are Vulnerable</vt:lpstr>
      <vt:lpstr>Recent DRAM Is More Vulnerable</vt:lpstr>
      <vt:lpstr>One Can Take Over an Otherwise-Secure System</vt:lpstr>
      <vt:lpstr>More Security Implications (I)</vt:lpstr>
      <vt:lpstr>More Security Implications (II)</vt:lpstr>
      <vt:lpstr>More Security Implications (VII)</vt:lpstr>
      <vt:lpstr>More Security Implications (VIII)</vt:lpstr>
      <vt:lpstr>Memory Scaling Issues Are Real</vt:lpstr>
      <vt:lpstr>Memory Scaling Issues Are Real</vt:lpstr>
      <vt:lpstr>The Push from Circuits and Devices</vt:lpstr>
      <vt:lpstr>RowHammer in 2020 (I)</vt:lpstr>
      <vt:lpstr>Key Takeaways from 1580 Chips</vt:lpstr>
      <vt:lpstr>RowHammer in 2020 (II)</vt:lpstr>
      <vt:lpstr>RowHammer in 2020 (III)</vt:lpstr>
      <vt:lpstr>BlockHammer Solution in 2021</vt:lpstr>
      <vt:lpstr>Detailed Lectures on RowHammer</vt:lpstr>
      <vt:lpstr>The Story of RowHammer Lecture …</vt:lpstr>
      <vt:lpstr>PowerPoint Presentation</vt:lpstr>
      <vt:lpstr>How Reliable/Secure/Safe is This Bridge?</vt:lpstr>
      <vt:lpstr>Collapse of the “Galloping Gertie” (1940)</vt:lpstr>
      <vt:lpstr>Another Example (1994)</vt:lpstr>
      <vt:lpstr>Yet Another Example (2007)</vt:lpstr>
      <vt:lpstr>A More Recent Example (2018)</vt:lpstr>
      <vt:lpstr>How Safe &amp; Secure Is This Platform?</vt:lpstr>
      <vt:lpstr>How Safe &amp; Secure Is This Platform?</vt:lpstr>
      <vt:lpstr>Challenge and Opportunity for Future</vt:lpstr>
      <vt:lpstr>Solution Direction: Principled Designs</vt:lpstr>
      <vt:lpstr>The Push from Circuits and Devices</vt:lpstr>
      <vt:lpstr>The Takeaway, Again</vt:lpstr>
      <vt:lpstr>Why In-Memory Computation Today?</vt:lpstr>
      <vt:lpstr>Three Key Systems &amp; Application Trends</vt:lpstr>
      <vt:lpstr>Do We Want This?</vt:lpstr>
      <vt:lpstr>Or This?</vt:lpstr>
      <vt:lpstr>Challenge and Opportunity for Future</vt:lpstr>
      <vt:lpstr>The Problem</vt:lpstr>
      <vt:lpstr>The Problem</vt:lpstr>
      <vt:lpstr>A Computing System</vt:lpstr>
      <vt:lpstr>A Computing System</vt:lpstr>
      <vt:lpstr>Today’s Computing Systems</vt:lpstr>
      <vt:lpstr>Yet …</vt:lpstr>
      <vt:lpstr>The Performance Perspective</vt:lpstr>
      <vt:lpstr>The Performance Perspective (Today)</vt:lpstr>
      <vt:lpstr>The Performance Perspective (Today)</vt:lpstr>
      <vt:lpstr>Perils of Processor-Centric Design</vt:lpstr>
      <vt:lpstr>Perils of Processor-Centric Design</vt:lpstr>
      <vt:lpstr>The Energy Perspective</vt:lpstr>
      <vt:lpstr>Data Movement vs. Computation Energy</vt:lpstr>
      <vt:lpstr>Data Movement vs. Computation Energy</vt:lpstr>
      <vt:lpstr>Energy Waste in Mobile Devices</vt:lpstr>
      <vt:lpstr>We Do Not Want to Move Data!</vt:lpstr>
      <vt:lpstr>We Need A Paradigm Shift To …</vt:lpstr>
      <vt:lpstr>Goal: Processing Inside Memory</vt:lpstr>
      <vt:lpstr>Processing in Memory:   Two Approaches</vt:lpstr>
      <vt:lpstr>Starting Simple: Data Copy and Initialization</vt:lpstr>
      <vt:lpstr>Today’s Systems: Bulk Data Copy</vt:lpstr>
      <vt:lpstr>Future Systems: In-Memory Copy</vt:lpstr>
      <vt:lpstr>RowClone: In-DRAM Row Copy</vt:lpstr>
      <vt:lpstr>RowClone: Latency and Energy Savings</vt:lpstr>
      <vt:lpstr>More on RowClone</vt:lpstr>
      <vt:lpstr>RowClone Extensions and Follow-Up Work</vt:lpstr>
      <vt:lpstr>LISA: Increasing Connectivity in DRAM</vt:lpstr>
      <vt:lpstr>FIGARO: Fine-Grained In-DRAM Copy</vt:lpstr>
      <vt:lpstr>Network-On-Memory: Fast Inter-Bank Copy</vt:lpstr>
      <vt:lpstr>Memory as an Accelerator</vt:lpstr>
      <vt:lpstr>(Truly) In-Memory Computation </vt:lpstr>
      <vt:lpstr>In-DRAM AND/OR: Triple Row Activation</vt:lpstr>
      <vt:lpstr>In-DRAM Acceleration of Database Queries</vt:lpstr>
      <vt:lpstr>More on Ambit</vt:lpstr>
      <vt:lpstr>In-DRAM Bulk Bitwise Execution</vt:lpstr>
      <vt:lpstr>SIMDRAM Framework</vt:lpstr>
      <vt:lpstr>In-DRAM Physical Unclonable Functions</vt:lpstr>
      <vt:lpstr>In-DRAM True Random Number Generation</vt:lpstr>
      <vt:lpstr>Processing in Memory:   Two Approaches</vt:lpstr>
      <vt:lpstr>Another Example: In-Memory Graph Processing</vt:lpstr>
      <vt:lpstr>Key Bottlenecks in Graph Processing</vt:lpstr>
      <vt:lpstr>Opportunity: 3D-Stacked Logic+Memory</vt:lpstr>
      <vt:lpstr>Tesseract System for Graph Processing</vt:lpstr>
      <vt:lpstr>Tesseract System for Graph Processing</vt:lpstr>
      <vt:lpstr>Tesseract System for Graph Processing</vt:lpstr>
      <vt:lpstr>Evaluated Systems</vt:lpstr>
      <vt:lpstr>Tesseract Graph Processing Performance</vt:lpstr>
      <vt:lpstr>Tesseract Graph Processing Performance</vt:lpstr>
      <vt:lpstr>Tesseract Graph Processing System Energy</vt:lpstr>
      <vt:lpstr>More on Tesseract</vt:lpstr>
      <vt:lpstr>Google Workloads  for Consumer Devices: Mitigating Data Movement Bottlenecks</vt:lpstr>
      <vt:lpstr>Consumer Devices</vt:lpstr>
      <vt:lpstr>Popular Consumer Workloads</vt:lpstr>
      <vt:lpstr>Energy Cost of Data Movement</vt:lpstr>
      <vt:lpstr>Using PIM to Reduce Data Movement</vt:lpstr>
      <vt:lpstr>Workload Analysis</vt:lpstr>
      <vt:lpstr>TensorFlow Mobile</vt:lpstr>
      <vt:lpstr>More on PIM for Mobile Devices</vt:lpstr>
      <vt:lpstr>Truly Distributed GPU Processing with PIM</vt:lpstr>
      <vt:lpstr>Accelerating GPU Execution with PIM (I)</vt:lpstr>
      <vt:lpstr>Accelerating GPU Execution with PIM (II)</vt:lpstr>
      <vt:lpstr>Accelerating Linked Data Structures</vt:lpstr>
      <vt:lpstr>Accelerating Dependent Cache Misses</vt:lpstr>
      <vt:lpstr>Accelerating Runahead Execution </vt:lpstr>
      <vt:lpstr>Accelerating Climate Modeling</vt:lpstr>
      <vt:lpstr>Accelerating Approximate String Matching</vt:lpstr>
      <vt:lpstr>Accelerating Time Series Analysis</vt:lpstr>
      <vt:lpstr>We Need to Revisit the Entire Stack</vt:lpstr>
      <vt:lpstr>PIM Review and Open Problems</vt:lpstr>
      <vt:lpstr>PIM Review and Open Problems (II)</vt:lpstr>
      <vt:lpstr>UPMEM Processing-in-DRAM Engine (2019)</vt:lpstr>
      <vt:lpstr>UPMEM Memory Modules</vt:lpstr>
      <vt:lpstr>PIM System Organization</vt:lpstr>
      <vt:lpstr>More on the UPMEM PIM System</vt:lpstr>
      <vt:lpstr>Experimental Analysis of the UPMEM PIM Engine</vt:lpstr>
      <vt:lpstr>More on Analysis of the UPMEM PIM Engine</vt:lpstr>
      <vt:lpstr>More on Analysis of the UPMEM PIM Engine</vt:lpstr>
      <vt:lpstr>FPGA-based Processing Near Memory</vt:lpstr>
      <vt:lpstr>Samsung Function-in-Memory DRAM (2021)</vt:lpstr>
      <vt:lpstr>Samsung Function-in-Memory DRAM (2021)</vt:lpstr>
      <vt:lpstr>Samsung Function-in-Memory DRAM (2021)</vt:lpstr>
      <vt:lpstr>Detailed Lectures on PIM (I)</vt:lpstr>
      <vt:lpstr>Detailed Lectures on PIM (II)</vt:lpstr>
      <vt:lpstr>A Tutorial on PIM</vt:lpstr>
      <vt:lpstr>A Tutorial on PIM</vt:lpstr>
      <vt:lpstr>Challenge and Opportunity for Future</vt:lpstr>
      <vt:lpstr>Challenge and Opportunity for Future</vt:lpstr>
      <vt:lpstr>Challenge and Opportunity for Future</vt:lpstr>
      <vt:lpstr>Eliminating the Adoption Barriers</vt:lpstr>
      <vt:lpstr>Barriers to Adoption of PIM</vt:lpstr>
      <vt:lpstr>We Need to Revisit the Entire Stack</vt:lpstr>
      <vt:lpstr>DAMOV Analysis Methodology &amp; Workloads</vt:lpstr>
      <vt:lpstr>More on DAMOV Analysis Methodology &amp; Workloads</vt:lpstr>
      <vt:lpstr>PIM Can Enable New Medical Platforms</vt:lpstr>
      <vt:lpstr>Future of Genome Sequencing &amp; Analysis</vt:lpstr>
      <vt:lpstr>Accelerating Genome Analysis: Overview</vt:lpstr>
      <vt:lpstr>More on Fast &amp; Efficient Genome Analysis …</vt:lpstr>
      <vt:lpstr>Detailed Lectures on Genome Analysis</vt:lpstr>
      <vt:lpstr>What We Do Not  Have Time For</vt:lpstr>
      <vt:lpstr>Challenge and Opportunity for Future</vt:lpstr>
      <vt:lpstr>Challenge and Opportunity for Future</vt:lpstr>
      <vt:lpstr>More Info in This Tutorial…</vt:lpstr>
      <vt:lpstr>A Tutorial on PIM</vt:lpstr>
      <vt:lpstr>Concluding Remarks</vt:lpstr>
      <vt:lpstr>Recap: Corollaries: Architectures Today …</vt:lpstr>
      <vt:lpstr>Concluding Remarks</vt:lpstr>
      <vt:lpstr>Fundamentally Better Architectures</vt:lpstr>
      <vt:lpstr>PowerPoint Presentation</vt:lpstr>
      <vt:lpstr>We Need to Revisit the Entire Stack</vt:lpstr>
      <vt:lpstr>We Need to Exploit Good Principles</vt:lpstr>
      <vt:lpstr>PIM Review and Open Problems</vt:lpstr>
      <vt:lpstr>PIM Review and Open Problems (II)</vt:lpstr>
      <vt:lpstr>A Longer Version of This Talk</vt:lpstr>
      <vt:lpstr>A Tutorial on PIM</vt:lpstr>
      <vt:lpstr>Funding Acknowledgments</vt:lpstr>
      <vt:lpstr>Acknowledgments</vt:lpstr>
      <vt:lpstr>PowerPoint Presentation</vt:lpstr>
      <vt:lpstr>SAFARI Newsletter April 2020 Edition</vt:lpstr>
      <vt:lpstr>SAFARI Newsletter January 2021 Edition</vt:lpstr>
      <vt:lpstr>Referenced Papers, Talks, Artifacts</vt:lpstr>
      <vt:lpstr>Intelligent Architectures for  Intelligent Machines</vt:lpstr>
      <vt:lpstr>Backup Slides</vt:lpstr>
      <vt:lpstr>A Quote from A Famous Architect</vt:lpstr>
      <vt:lpstr>Precedent-Based Design?</vt:lpstr>
      <vt:lpstr>Principled Design</vt:lpstr>
      <vt:lpstr>PowerPoint Presentation</vt:lpstr>
      <vt:lpstr>The Overarching Principle</vt:lpstr>
      <vt:lpstr>Another Example: Precedent-Based Design</vt:lpstr>
      <vt:lpstr>Principled Design</vt:lpstr>
      <vt:lpstr>Another Principled Design</vt:lpstr>
      <vt:lpstr>Another Principled Design</vt:lpstr>
      <vt:lpstr>Principle Applied to Another Structure</vt:lpstr>
      <vt:lpstr>The Overarching Principle</vt:lpstr>
      <vt:lpstr>Overarching Principles for Computing?</vt:lpstr>
      <vt:lpstr>Readings, Videos, Reference Materials</vt:lpstr>
      <vt:lpstr>More on My Research &amp; Teaching</vt:lpstr>
      <vt:lpstr>Brief Self Introduction</vt:lpstr>
      <vt:lpstr>Current Research Mission</vt:lpstr>
      <vt:lpstr>Four Key Current Directions</vt:lpstr>
      <vt:lpstr>The Transformation Hierarchy</vt:lpstr>
      <vt:lpstr>Axiom</vt:lpstr>
      <vt:lpstr>Current Research Mission &amp; Major Topics</vt:lpstr>
      <vt:lpstr>SAFARI Research Group</vt:lpstr>
      <vt:lpstr>PowerPoint Presentation</vt:lpstr>
      <vt:lpstr>SAFARI Newsletter January 2021 Edition</vt:lpstr>
      <vt:lpstr>SAFARI PhD and Post-Doc Alumni</vt:lpstr>
      <vt:lpstr>Principle: Teaching and Research</vt:lpstr>
      <vt:lpstr>Principle: Learning and Scholarship</vt:lpstr>
      <vt:lpstr>Principle: Insight and Ideas</vt:lpstr>
      <vt:lpstr>Principle: Learning and Scholarship</vt:lpstr>
      <vt:lpstr>Principle: Good Mindset, Goals &amp; Focus</vt:lpstr>
      <vt:lpstr>Research &amp; Teaching: Some Overview Talks</vt:lpstr>
      <vt:lpstr>Online Courses &amp; Lectures</vt:lpstr>
      <vt:lpstr>PowerPoint Presentation</vt:lpstr>
      <vt:lpstr>DDCA (Spring 2021)</vt:lpstr>
      <vt:lpstr>Comp Arch (Fall 2020)</vt:lpstr>
      <vt:lpstr>A Talk on Impactful Research &amp; Teaching</vt:lpstr>
      <vt:lpstr>More on the UPMEM PIM System</vt:lpstr>
      <vt:lpstr>More on Analysis of the UPMEM PIM Engine</vt:lpstr>
      <vt:lpstr>An Interview on Research and Education</vt:lpstr>
      <vt:lpstr>More Thoughts and Suggestions</vt:lpstr>
      <vt:lpstr>Papers, Talks, Videos, Artifacts</vt:lpstr>
      <vt:lpstr>Data-Centric Architectures</vt:lpstr>
      <vt:lpstr>Corollaries: Architectures Today …</vt:lpstr>
      <vt:lpstr>Exploiting Data to Design             Intelligent Architectures</vt:lpstr>
      <vt:lpstr>System Architecture Design Today</vt:lpstr>
      <vt:lpstr>An Intelligent Architecture</vt:lpstr>
      <vt:lpstr>Self-Optimizing  Memory Controllers</vt:lpstr>
      <vt:lpstr>Memory Controller</vt:lpstr>
      <vt:lpstr>Why are Memory Controllers Difficult to Design?</vt:lpstr>
      <vt:lpstr>Many Memory Timing Constraints</vt:lpstr>
      <vt:lpstr>Many Memory Timing Constraints</vt:lpstr>
      <vt:lpstr>Memory Controller Design Is Becoming More Difficult</vt:lpstr>
      <vt:lpstr>Reality and Dream</vt:lpstr>
      <vt:lpstr>Self-Optimizing DRAM Controllers</vt:lpstr>
      <vt:lpstr>Self-Optimizing DRAM Controllers</vt:lpstr>
      <vt:lpstr>Self-Optimizing DRAM Controllers</vt:lpstr>
      <vt:lpstr>Self-Optimizing DRAM Controllers</vt:lpstr>
      <vt:lpstr>States, Actions, Rewards</vt:lpstr>
      <vt:lpstr>Performance Results</vt:lpstr>
      <vt:lpstr>Self Optimizing DRAM Controllers</vt:lpstr>
      <vt:lpstr>More on Self-Optimizing DRAM Controllers</vt:lpstr>
      <vt:lpstr>An Intelligent Architecture</vt:lpstr>
      <vt:lpstr>Challenge and Opportunity for Future</vt:lpstr>
      <vt:lpstr>Data-Aware Architectures</vt:lpstr>
      <vt:lpstr>Corollaries: Architectures Today …</vt:lpstr>
      <vt:lpstr>Data-Aware Architectures</vt:lpstr>
      <vt:lpstr>One Problem: Limited Expressiveness</vt:lpstr>
      <vt:lpstr>A Solution: More Expressive Interfaces</vt:lpstr>
      <vt:lpstr>Expressive (Memory) Interfaces</vt:lpstr>
      <vt:lpstr>X-MeM Aids Many Optimizations</vt:lpstr>
      <vt:lpstr>Expressive (Memory) Interfaces for GPUs</vt:lpstr>
      <vt:lpstr>An Example: Hybrid Memory Management</vt:lpstr>
      <vt:lpstr>An Example: Heterogeneous-Reliability Memory</vt:lpstr>
      <vt:lpstr>Exploiting Memory Error Tolerance  with Hybrid Memory Systems</vt:lpstr>
      <vt:lpstr>Heterogeneous-Reliability Memory</vt:lpstr>
      <vt:lpstr>More on Heterogeneous-Reliability Memory</vt:lpstr>
      <vt:lpstr>Another Example: EDEN for DNNs</vt:lpstr>
      <vt:lpstr>PowerPoint Presentation</vt:lpstr>
      <vt:lpstr>EDEN: Data-Aware Efficient DNN Inference</vt:lpstr>
      <vt:lpstr>SMASH: SW/HW Indexing Acceleration</vt:lpstr>
      <vt:lpstr>Data-Aware Virtual Memory Framework</vt:lpstr>
      <vt:lpstr>Challenge and Opportunity for Future</vt:lpstr>
      <vt:lpstr>End of Backup Slides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Mutlu  Onur</cp:lastModifiedBy>
  <cp:revision>2981</cp:revision>
  <cp:lastPrinted>2017-12-05T03:30:35Z</cp:lastPrinted>
  <dcterms:created xsi:type="dcterms:W3CDTF">2010-10-08T20:41:54Z</dcterms:created>
  <dcterms:modified xsi:type="dcterms:W3CDTF">2021-08-19T21:56:36Z</dcterms:modified>
</cp:coreProperties>
</file>