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10"/>
  </p:notesMasterIdLst>
  <p:handoutMasterIdLst>
    <p:handoutMasterId r:id="rId111"/>
  </p:handoutMasterIdLst>
  <p:sldIdLst>
    <p:sldId id="984" r:id="rId2"/>
    <p:sldId id="1034" r:id="rId3"/>
    <p:sldId id="890" r:id="rId4"/>
    <p:sldId id="891" r:id="rId5"/>
    <p:sldId id="821" r:id="rId6"/>
    <p:sldId id="1095" r:id="rId7"/>
    <p:sldId id="1033" r:id="rId8"/>
    <p:sldId id="908" r:id="rId9"/>
    <p:sldId id="823" r:id="rId10"/>
    <p:sldId id="901" r:id="rId11"/>
    <p:sldId id="954" r:id="rId12"/>
    <p:sldId id="892" r:id="rId13"/>
    <p:sldId id="958" r:id="rId14"/>
    <p:sldId id="1005" r:id="rId15"/>
    <p:sldId id="1060" r:id="rId16"/>
    <p:sldId id="994" r:id="rId17"/>
    <p:sldId id="1061" r:id="rId18"/>
    <p:sldId id="1065" r:id="rId19"/>
    <p:sldId id="1006" r:id="rId20"/>
    <p:sldId id="1008" r:id="rId21"/>
    <p:sldId id="1019" r:id="rId22"/>
    <p:sldId id="1100" r:id="rId23"/>
    <p:sldId id="1020" r:id="rId24"/>
    <p:sldId id="1038" r:id="rId25"/>
    <p:sldId id="1037" r:id="rId26"/>
    <p:sldId id="1036" r:id="rId27"/>
    <p:sldId id="1035" r:id="rId28"/>
    <p:sldId id="1109" r:id="rId29"/>
    <p:sldId id="1017" r:id="rId30"/>
    <p:sldId id="1039" r:id="rId31"/>
    <p:sldId id="1040" r:id="rId32"/>
    <p:sldId id="1009" r:id="rId33"/>
    <p:sldId id="1021" r:id="rId34"/>
    <p:sldId id="1022" r:id="rId35"/>
    <p:sldId id="1023" r:id="rId36"/>
    <p:sldId id="1024" r:id="rId37"/>
    <p:sldId id="1025" r:id="rId38"/>
    <p:sldId id="1026" r:id="rId39"/>
    <p:sldId id="1063" r:id="rId40"/>
    <p:sldId id="1064" r:id="rId41"/>
    <p:sldId id="1062" r:id="rId42"/>
    <p:sldId id="1027" r:id="rId43"/>
    <p:sldId id="1073" r:id="rId44"/>
    <p:sldId id="1081" r:id="rId45"/>
    <p:sldId id="1074" r:id="rId46"/>
    <p:sldId id="1101" r:id="rId47"/>
    <p:sldId id="1103" r:id="rId48"/>
    <p:sldId id="1102" r:id="rId49"/>
    <p:sldId id="1078" r:id="rId50"/>
    <p:sldId id="1082" r:id="rId51"/>
    <p:sldId id="1079" r:id="rId52"/>
    <p:sldId id="1080" r:id="rId53"/>
    <p:sldId id="1076" r:id="rId54"/>
    <p:sldId id="1083" r:id="rId55"/>
    <p:sldId id="1084" r:id="rId56"/>
    <p:sldId id="1085" r:id="rId57"/>
    <p:sldId id="1091" r:id="rId58"/>
    <p:sldId id="1086" r:id="rId59"/>
    <p:sldId id="1088" r:id="rId60"/>
    <p:sldId id="1089" r:id="rId61"/>
    <p:sldId id="1090" r:id="rId62"/>
    <p:sldId id="893" r:id="rId63"/>
    <p:sldId id="1092" r:id="rId64"/>
    <p:sldId id="1097" r:id="rId65"/>
    <p:sldId id="1093" r:id="rId66"/>
    <p:sldId id="1098" r:id="rId67"/>
    <p:sldId id="1094" r:id="rId68"/>
    <p:sldId id="1099" r:id="rId69"/>
    <p:sldId id="1001" r:id="rId70"/>
    <p:sldId id="894" r:id="rId71"/>
    <p:sldId id="945" r:id="rId72"/>
    <p:sldId id="905" r:id="rId73"/>
    <p:sldId id="895" r:id="rId74"/>
    <p:sldId id="982" r:id="rId75"/>
    <p:sldId id="983" r:id="rId76"/>
    <p:sldId id="1057" r:id="rId77"/>
    <p:sldId id="865" r:id="rId78"/>
    <p:sldId id="849" r:id="rId79"/>
    <p:sldId id="857" r:id="rId80"/>
    <p:sldId id="810" r:id="rId81"/>
    <p:sldId id="896" r:id="rId82"/>
    <p:sldId id="968" r:id="rId83"/>
    <p:sldId id="1106" r:id="rId84"/>
    <p:sldId id="1108" r:id="rId85"/>
    <p:sldId id="1107" r:id="rId86"/>
    <p:sldId id="989" r:id="rId87"/>
    <p:sldId id="987" r:id="rId88"/>
    <p:sldId id="1104" r:id="rId89"/>
    <p:sldId id="1105" r:id="rId90"/>
    <p:sldId id="1042" r:id="rId91"/>
    <p:sldId id="1048" r:id="rId92"/>
    <p:sldId id="1047" r:id="rId93"/>
    <p:sldId id="1046" r:id="rId94"/>
    <p:sldId id="1044" r:id="rId95"/>
    <p:sldId id="1054" r:id="rId96"/>
    <p:sldId id="1052" r:id="rId97"/>
    <p:sldId id="1043" r:id="rId98"/>
    <p:sldId id="1053" r:id="rId99"/>
    <p:sldId id="1045" r:id="rId100"/>
    <p:sldId id="1096" r:id="rId101"/>
    <p:sldId id="1049" r:id="rId102"/>
    <p:sldId id="1050" r:id="rId103"/>
    <p:sldId id="1051" r:id="rId104"/>
    <p:sldId id="1055" r:id="rId105"/>
    <p:sldId id="1056" r:id="rId106"/>
    <p:sldId id="979" r:id="rId107"/>
    <p:sldId id="995" r:id="rId108"/>
    <p:sldId id="988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+ Summary" id="{02238115-1A06-5942-9389-37BC8C97BB21}">
          <p14:sldIdLst>
            <p14:sldId id="984"/>
            <p14:sldId id="1034"/>
            <p14:sldId id="890"/>
          </p14:sldIdLst>
        </p14:section>
        <p14:section name="Introduction" id="{07E43C9A-BFA6-2349-B334-B7901F266982}">
          <p14:sldIdLst>
            <p14:sldId id="891"/>
            <p14:sldId id="821"/>
            <p14:sldId id="1095"/>
            <p14:sldId id="1033"/>
            <p14:sldId id="908"/>
            <p14:sldId id="823"/>
          </p14:sldIdLst>
        </p14:section>
        <p14:section name="Limitations of PuM" id="{610A0B97-B092-EC40-8C92-EA8655347D44}">
          <p14:sldIdLst>
            <p14:sldId id="901"/>
            <p14:sldId id="954"/>
          </p14:sldIdLst>
        </p14:section>
        <p14:section name="pLUTo" id="{58D9AC8D-2462-A54F-88B1-C0380E3E097F}">
          <p14:sldIdLst>
            <p14:sldId id="892"/>
            <p14:sldId id="958"/>
            <p14:sldId id="1005"/>
            <p14:sldId id="1060"/>
            <p14:sldId id="994"/>
            <p14:sldId id="1061"/>
            <p14:sldId id="1065"/>
            <p14:sldId id="1006"/>
          </p14:sldIdLst>
        </p14:section>
        <p14:section name="pLUTo Example Operation" id="{12606643-8FA3-3E47-9EA5-95D367D16913}">
          <p14:sldIdLst>
            <p14:sldId id="1008"/>
            <p14:sldId id="1019"/>
            <p14:sldId id="1100"/>
            <p14:sldId id="1020"/>
            <p14:sldId id="1038"/>
            <p14:sldId id="1037"/>
            <p14:sldId id="1036"/>
            <p14:sldId id="1035"/>
            <p14:sldId id="1109"/>
            <p14:sldId id="1017"/>
            <p14:sldId id="1039"/>
            <p14:sldId id="1040"/>
            <p14:sldId id="1009"/>
            <p14:sldId id="1021"/>
            <p14:sldId id="1022"/>
            <p14:sldId id="1023"/>
            <p14:sldId id="1024"/>
            <p14:sldId id="1025"/>
            <p14:sldId id="1026"/>
            <p14:sldId id="1063"/>
            <p14:sldId id="1064"/>
            <p14:sldId id="1062"/>
            <p14:sldId id="1027"/>
            <p14:sldId id="1073"/>
            <p14:sldId id="1081"/>
            <p14:sldId id="1074"/>
            <p14:sldId id="1101"/>
            <p14:sldId id="1103"/>
            <p14:sldId id="1102"/>
            <p14:sldId id="1078"/>
            <p14:sldId id="1082"/>
            <p14:sldId id="1079"/>
            <p14:sldId id="1080"/>
            <p14:sldId id="1076"/>
            <p14:sldId id="1083"/>
            <p14:sldId id="1084"/>
            <p14:sldId id="1085"/>
            <p14:sldId id="1091"/>
            <p14:sldId id="1086"/>
            <p14:sldId id="1088"/>
            <p14:sldId id="1089"/>
            <p14:sldId id="1090"/>
            <p14:sldId id="893"/>
            <p14:sldId id="1092"/>
            <p14:sldId id="1097"/>
            <p14:sldId id="1093"/>
            <p14:sldId id="1098"/>
            <p14:sldId id="1094"/>
            <p14:sldId id="1099"/>
            <p14:sldId id="1001"/>
            <p14:sldId id="894"/>
            <p14:sldId id="945"/>
            <p14:sldId id="905"/>
          </p14:sldIdLst>
        </p14:section>
        <p14:section name="Evaluation" id="{98DF567A-91FE-9C4C-8E27-C3FF774628CF}">
          <p14:sldIdLst>
            <p14:sldId id="895"/>
            <p14:sldId id="982"/>
            <p14:sldId id="983"/>
            <p14:sldId id="1057"/>
            <p14:sldId id="865"/>
            <p14:sldId id="849"/>
            <p14:sldId id="857"/>
            <p14:sldId id="810"/>
          </p14:sldIdLst>
        </p14:section>
        <p14:section name="Conclusion" id="{89746F1A-5E72-534B-91E0-D3DC22F09FAB}">
          <p14:sldIdLst>
            <p14:sldId id="896"/>
            <p14:sldId id="968"/>
            <p14:sldId id="1106"/>
            <p14:sldId id="1108"/>
            <p14:sldId id="1107"/>
            <p14:sldId id="989"/>
            <p14:sldId id="987"/>
            <p14:sldId id="1104"/>
          </p14:sldIdLst>
        </p14:section>
        <p14:section name="Backup Slides" id="{191342F8-C6D3-0442-8320-DB91E98F5C28}">
          <p14:sldIdLst>
            <p14:sldId id="1105"/>
            <p14:sldId id="1042"/>
            <p14:sldId id="1048"/>
            <p14:sldId id="1047"/>
            <p14:sldId id="1046"/>
            <p14:sldId id="1044"/>
            <p14:sldId id="1054"/>
            <p14:sldId id="1052"/>
            <p14:sldId id="1043"/>
            <p14:sldId id="1053"/>
            <p14:sldId id="1045"/>
            <p14:sldId id="1096"/>
            <p14:sldId id="1049"/>
            <p14:sldId id="1050"/>
            <p14:sldId id="1051"/>
            <p14:sldId id="1055"/>
            <p14:sldId id="1056"/>
          </p14:sldIdLst>
        </p14:section>
        <p14:section name="Template Slides" id="{5813FBF4-FFAD-D449-870B-65943AAC8A31}">
          <p14:sldIdLst>
            <p14:sldId id="979"/>
            <p14:sldId id="995"/>
            <p14:sldId id="9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Oliveira Junior  Geraldo Francisco" initials="DOJGF" lastIdx="27" clrIdx="0">
    <p:extLst>
      <p:ext uri="{19B8F6BF-5375-455C-9EA6-DF929625EA0E}">
        <p15:presenceInfo xmlns:p15="http://schemas.microsoft.com/office/powerpoint/2012/main" userId="S::geraldod@ethz.ch::6a42ffd8-903b-4128-8ef6-25d63d3605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BE6D7"/>
    <a:srgbClr val="014987"/>
    <a:srgbClr val="FFFFFF"/>
    <a:srgbClr val="D9D9D9"/>
    <a:srgbClr val="F2F2F4"/>
    <a:srgbClr val="75DDFF"/>
    <a:srgbClr val="847972"/>
    <a:srgbClr val="93889F"/>
    <a:srgbClr val="BCA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11368-7C8A-1043-8871-23B49F9F07C5}" v="31" dt="2022-10-04T17:11:33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8"/>
    <p:restoredTop sz="73310"/>
  </p:normalViewPr>
  <p:slideViewPr>
    <p:cSldViewPr snapToGrid="0">
      <p:cViewPr varScale="1">
        <p:scale>
          <a:sx n="84" d="100"/>
          <a:sy n="84" d="100"/>
        </p:scale>
        <p:origin x="1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5/10/relationships/revisionInfo" Target="revisionInfo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oaodinis\Dropbox\1-Projects\202210_pLUTo\MICRO%202022%20Presentation\OneDrive%20Backup\pLUTo%20-%20MICRO%202022%20Presentation\Resources\plots_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oaodinis\Dropbox\1-Projects\202210_pLUTo\MICRO%202022%20Presentation\OneDrive%20Backup\pLUTo%20-%20MICRO%202022%20Presentation\Resources\plots_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oaodinis\Dropbox\1-Projects\202210_pLUTo\MICRO%202022%20Presentation\OneDrive%20Backup\pLUTo%20-%20MICRO%202022%20Presentation\Resources\plots_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Performance</c:v>
                </c:pt>
                <c:pt idx="1">
                  <c:v>Energy Efficiency</c:v>
                </c:pt>
                <c:pt idx="2">
                  <c:v>Area Efficiency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374E-B7D6-C53E13C5AD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Performance</c:v>
                </c:pt>
                <c:pt idx="1">
                  <c:v>Energy Efficiency</c:v>
                </c:pt>
                <c:pt idx="2">
                  <c:v>Area Efficiency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374E-B7D6-C53E13C5AD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GMC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Performance</c:v>
                </c:pt>
                <c:pt idx="1">
                  <c:v>Energy Efficiency</c:v>
                </c:pt>
                <c:pt idx="2">
                  <c:v>Area Efficiency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57-374E-B7D6-C53E13C5A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665807"/>
        <c:axId val="1694001359"/>
      </c:radarChart>
      <c:catAx>
        <c:axId val="1630665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94001359"/>
        <c:crosses val="autoZero"/>
        <c:auto val="1"/>
        <c:lblAlgn val="ctr"/>
        <c:lblOffset val="100"/>
        <c:noMultiLvlLbl val="0"/>
      </c:catAx>
      <c:valAx>
        <c:axId val="169400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3066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1535548188055"/>
          <c:y val="0.15956969194640147"/>
          <c:w val="0.79073493691578023"/>
          <c:h val="0.78574889237243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Speedups!$B$1</c:f>
              <c:strCache>
                <c:ptCount val="1"/>
                <c:pt idx="0">
                  <c:v>pLUTo-GSA</c:v>
                </c:pt>
              </c:strCache>
            </c:strRef>
          </c:tx>
          <c:spPr>
            <a:solidFill>
              <a:srgbClr val="F9DB6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Speedups!$B$2:$B$4</c:f>
              <c:numCache>
                <c:formatCode>General</c:formatCode>
                <c:ptCount val="3"/>
                <c:pt idx="0">
                  <c:v>357</c:v>
                </c:pt>
                <c:pt idx="1">
                  <c:v>0.6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5340-BA1D-1925314B3030}"/>
            </c:ext>
          </c:extLst>
        </c:ser>
        <c:ser>
          <c:idx val="1"/>
          <c:order val="1"/>
          <c:tx>
            <c:strRef>
              <c:f>Speedups!$C$1</c:f>
              <c:strCache>
                <c:ptCount val="1"/>
                <c:pt idx="0">
                  <c:v>pLUTo-BSA</c:v>
                </c:pt>
              </c:strCache>
            </c:strRef>
          </c:tx>
          <c:spPr>
            <a:solidFill>
              <a:srgbClr val="A6C68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Speedups!$C$2:$C$4</c:f>
              <c:numCache>
                <c:formatCode>General</c:formatCode>
                <c:ptCount val="3"/>
                <c:pt idx="0">
                  <c:v>713</c:v>
                </c:pt>
                <c:pt idx="1">
                  <c:v>1.2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5340-BA1D-1925314B3030}"/>
            </c:ext>
          </c:extLst>
        </c:ser>
        <c:ser>
          <c:idx val="2"/>
          <c:order val="2"/>
          <c:tx>
            <c:strRef>
              <c:f>Speedups!$D$1</c:f>
              <c:strCache>
                <c:ptCount val="1"/>
                <c:pt idx="0">
                  <c:v>pLUTo-GMC</c:v>
                </c:pt>
              </c:strCache>
            </c:strRef>
          </c:tx>
          <c:spPr>
            <a:solidFill>
              <a:srgbClr val="72A1D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Speedups!$D$2:$D$4</c:f>
              <c:numCache>
                <c:formatCode>General</c:formatCode>
                <c:ptCount val="3"/>
                <c:pt idx="0">
                  <c:v>1413</c:v>
                </c:pt>
                <c:pt idx="1">
                  <c:v>2.2999999999999998</c:v>
                </c:pt>
                <c:pt idx="2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5340-BA1D-1925314B30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202063"/>
        <c:axId val="1452198287"/>
      </c:barChart>
      <c:catAx>
        <c:axId val="145220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198287"/>
        <c:crosses val="autoZero"/>
        <c:auto val="1"/>
        <c:lblAlgn val="ctr"/>
        <c:lblOffset val="100"/>
        <c:noMultiLvlLbl val="0"/>
      </c:catAx>
      <c:valAx>
        <c:axId val="1452198287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2400"/>
                  <a:t>Average 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20206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9.6251640419947507E-2"/>
          <c:y val="4.4943752740289618E-2"/>
          <c:w val="0.86333882284322305"/>
          <c:h val="8.4735468459700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5381084610801"/>
          <c:y val="0.16350283110678582"/>
          <c:w val="0.78966361088921855"/>
          <c:h val="0.6931593382287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Speedups!$B$1</c:f>
              <c:strCache>
                <c:ptCount val="1"/>
                <c:pt idx="0">
                  <c:v>pLUTo-GSA</c:v>
                </c:pt>
              </c:strCache>
            </c:strRef>
          </c:tx>
          <c:spPr>
            <a:solidFill>
              <a:srgbClr val="F9DB6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'Speedups Area'!$B$2:$B$3</c:f>
              <c:numCache>
                <c:formatCode>General</c:formatCode>
                <c:ptCount val="2"/>
                <c:pt idx="0">
                  <c:v>426</c:v>
                </c:pt>
                <c:pt idx="1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3-B144-B837-789803961459}"/>
            </c:ext>
          </c:extLst>
        </c:ser>
        <c:ser>
          <c:idx val="1"/>
          <c:order val="1"/>
          <c:tx>
            <c:strRef>
              <c:f>Speedups!$C$1</c:f>
              <c:strCache>
                <c:ptCount val="1"/>
                <c:pt idx="0">
                  <c:v>pLUTo-BSA</c:v>
                </c:pt>
              </c:strCache>
            </c:strRef>
          </c:tx>
          <c:spPr>
            <a:solidFill>
              <a:srgbClr val="A6C68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'Speedups Area'!$C$2:$C$3</c:f>
              <c:numCache>
                <c:formatCode>General</c:formatCode>
                <c:ptCount val="2"/>
                <c:pt idx="0">
                  <c:v>801</c:v>
                </c:pt>
                <c:pt idx="1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3-B144-B837-789803961459}"/>
            </c:ext>
          </c:extLst>
        </c:ser>
        <c:ser>
          <c:idx val="2"/>
          <c:order val="2"/>
          <c:tx>
            <c:strRef>
              <c:f>Speedups!$D$1</c:f>
              <c:strCache>
                <c:ptCount val="1"/>
                <c:pt idx="0">
                  <c:v>pLUTo-GMC</c:v>
                </c:pt>
              </c:strCache>
            </c:strRef>
          </c:tx>
          <c:spPr>
            <a:solidFill>
              <a:srgbClr val="72A1D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'Speedups Area'!$D$2:$D$3</c:f>
              <c:numCache>
                <c:formatCode>General</c:formatCode>
                <c:ptCount val="2"/>
                <c:pt idx="0">
                  <c:v>1504</c:v>
                </c:pt>
                <c:pt idx="1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3-B144-B837-7898039614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202063"/>
        <c:axId val="1452198287"/>
      </c:barChart>
      <c:catAx>
        <c:axId val="145220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198287"/>
        <c:crosses val="autoZero"/>
        <c:auto val="1"/>
        <c:lblAlgn val="ctr"/>
        <c:lblOffset val="100"/>
        <c:noMultiLvlLbl val="0"/>
      </c:catAx>
      <c:valAx>
        <c:axId val="1452198287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2000"/>
                  <a:t>Average </a:t>
                </a:r>
                <a:r>
                  <a:rPr lang="en-US" sz="2000" b="0" i="0" u="none" strike="noStrike" baseline="0"/>
                  <a:t>Speedup </a:t>
                </a:r>
                <a:br>
                  <a:rPr lang="en-US" sz="2000" b="0" i="0" u="none" strike="noStrike" baseline="0"/>
                </a:br>
                <a:r>
                  <a:rPr lang="en-US" sz="2000" b="0" i="0" u="none" strike="noStrike" baseline="0"/>
                  <a:t>per Unit Area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20206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061817027773489"/>
          <c:y val="4.49438202247191E-2"/>
          <c:w val="0.86333882284322305"/>
          <c:h val="8.4735468459700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1476916834671"/>
          <c:y val="0.16507367735357717"/>
          <c:w val="0.82741108448400469"/>
          <c:h val="0.685480609298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Speedups!$B$1</c:f>
              <c:strCache>
                <c:ptCount val="1"/>
                <c:pt idx="0">
                  <c:v>pLUTo-GSA</c:v>
                </c:pt>
              </c:strCache>
            </c:strRef>
          </c:tx>
          <c:spPr>
            <a:solidFill>
              <a:srgbClr val="F9DB6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Energy!$B$2:$B$3</c:f>
              <c:numCache>
                <c:formatCode>0</c:formatCode>
                <c:ptCount val="2"/>
                <c:pt idx="0">
                  <c:v>1361.7034722414755</c:v>
                </c:pt>
                <c:pt idx="1">
                  <c:v>28.966392217439974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8-8B41-BFC5-9F8237B773BB}"/>
            </c:ext>
          </c:extLst>
        </c:ser>
        <c:ser>
          <c:idx val="1"/>
          <c:order val="1"/>
          <c:tx>
            <c:strRef>
              <c:f>Speedups!$C$1</c:f>
              <c:strCache>
                <c:ptCount val="1"/>
                <c:pt idx="0">
                  <c:v>pLUTo-BSA</c:v>
                </c:pt>
              </c:strCache>
            </c:strRef>
          </c:tx>
          <c:spPr>
            <a:solidFill>
              <a:srgbClr val="A6C68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Energy!$C$2:$C$3</c:f>
              <c:numCache>
                <c:formatCode>0</c:formatCode>
                <c:ptCount val="2"/>
                <c:pt idx="0">
                  <c:v>1854.9694897579293</c:v>
                </c:pt>
                <c:pt idx="1">
                  <c:v>39.459232415164351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8-8B41-BFC5-9F8237B773BB}"/>
            </c:ext>
          </c:extLst>
        </c:ser>
        <c:ser>
          <c:idx val="2"/>
          <c:order val="2"/>
          <c:tx>
            <c:strRef>
              <c:f>Speedups!$D$1</c:f>
              <c:strCache>
                <c:ptCount val="1"/>
                <c:pt idx="0">
                  <c:v>pLUTo-GMC</c:v>
                </c:pt>
              </c:strCache>
            </c:strRef>
          </c:tx>
          <c:spPr>
            <a:solidFill>
              <a:srgbClr val="72A1D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Speedups!$A$2:$A$4</c:f>
              <c:strCache>
                <c:ptCount val="3"/>
                <c:pt idx="0">
                  <c:v>CPU</c:v>
                </c:pt>
                <c:pt idx="1">
                  <c:v>GPU</c:v>
                </c:pt>
                <c:pt idx="2">
                  <c:v>PnM</c:v>
                </c:pt>
              </c:strCache>
            </c:strRef>
          </c:cat>
          <c:val>
            <c:numRef>
              <c:f>Energy!$D$2:$D$3</c:f>
              <c:numCache>
                <c:formatCode>0</c:formatCode>
                <c:ptCount val="2"/>
                <c:pt idx="0">
                  <c:v>3071.3750713054669</c:v>
                </c:pt>
                <c:pt idx="1">
                  <c:v>65.334822724550605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D8-8B41-BFC5-9F8237B773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202063"/>
        <c:axId val="1452198287"/>
      </c:barChart>
      <c:catAx>
        <c:axId val="145220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198287"/>
        <c:crosses val="autoZero"/>
        <c:auto val="1"/>
        <c:lblAlgn val="ctr"/>
        <c:lblOffset val="100"/>
        <c:noMultiLvlLbl val="0"/>
      </c:catAx>
      <c:valAx>
        <c:axId val="1452198287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 sz="2000"/>
                  <a:t>Average </a:t>
                </a:r>
                <a:r>
                  <a:rPr lang="en-US" sz="2000" b="0" i="0" u="none" strike="noStrike" baseline="0"/>
                  <a:t>Energy Salving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CH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5220206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9.8073845841733551E-2"/>
          <c:y val="4.4943877032765554E-2"/>
          <c:w val="0.86333882284322305"/>
          <c:h val="8.4735468459700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8B5CA-6F68-5440-B315-4045CCAE1F32}" type="doc">
      <dgm:prSet loTypeId="urn:microsoft.com/office/officeart/2005/8/layout/hChevron3" loCatId="" qsTypeId="urn:microsoft.com/office/officeart/2005/8/quickstyle/simple1" qsCatId="simple" csTypeId="urn:microsoft.com/office/officeart/2005/8/colors/accent1_5" csCatId="accent1" phldr="1"/>
      <dgm:spPr/>
    </dgm:pt>
    <dgm:pt modelId="{979D5D5F-CFFB-4A44-A203-7EF76F995E8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rbel" panose="020B0503020204020204" pitchFamily="34" charset="0"/>
            </a:rPr>
            <a:t>C-Like Code with</a:t>
          </a:r>
        </a:p>
        <a:p>
          <a:pPr>
            <a:lnSpc>
              <a:spcPct val="100000"/>
            </a:lnSpc>
          </a:pPr>
          <a:r>
            <a:rPr lang="en-GB" b="1" i="1">
              <a:latin typeface="Corbel" panose="020B0503020204020204" pitchFamily="34" charset="0"/>
            </a:rPr>
            <a:t>pLUTo API</a:t>
          </a:r>
          <a:r>
            <a:rPr lang="en-GB" i="1">
              <a:latin typeface="Corbel" panose="020B0503020204020204" pitchFamily="34" charset="0"/>
            </a:rPr>
            <a:t> </a:t>
          </a:r>
          <a:r>
            <a:rPr lang="en-GB" i="0">
              <a:latin typeface="Corbel" panose="020B0503020204020204" pitchFamily="34" charset="0"/>
            </a:rPr>
            <a:t>calls</a:t>
          </a:r>
        </a:p>
      </dgm:t>
    </dgm:pt>
    <dgm:pt modelId="{32686CC3-8238-7440-94D6-633B0B26FC8D}" type="parTrans" cxnId="{7D4564E3-4FE3-E54B-B968-42850ACFFB82}">
      <dgm:prSet/>
      <dgm:spPr/>
      <dgm:t>
        <a:bodyPr/>
        <a:lstStyle/>
        <a:p>
          <a:endParaRPr lang="en-GB"/>
        </a:p>
      </dgm:t>
    </dgm:pt>
    <dgm:pt modelId="{A1C29126-D530-7D45-B89D-705A5B629287}" type="sibTrans" cxnId="{7D4564E3-4FE3-E54B-B968-42850ACFFB82}">
      <dgm:prSet/>
      <dgm:spPr/>
      <dgm:t>
        <a:bodyPr/>
        <a:lstStyle/>
        <a:p>
          <a:endParaRPr lang="en-GB"/>
        </a:p>
      </dgm:t>
    </dgm:pt>
    <dgm:pt modelId="{B840A59D-D7B8-5A4C-8DCE-5739D93AB8AA}">
      <dgm:prSet phldrT="[Text]"/>
      <dgm:spPr/>
      <dgm:t>
        <a:bodyPr/>
        <a:lstStyle/>
        <a:p>
          <a:r>
            <a:rPr lang="en-GB">
              <a:latin typeface="Corbel" panose="020B0503020204020204" pitchFamily="34" charset="0"/>
            </a:rPr>
            <a:t>Assembly Code with</a:t>
          </a:r>
          <a:br>
            <a:rPr lang="en-GB">
              <a:latin typeface="Corbel" panose="020B0503020204020204" pitchFamily="34" charset="0"/>
            </a:rPr>
          </a:br>
          <a:r>
            <a:rPr lang="en-GB" b="1" i="1">
              <a:latin typeface="Corbel" panose="020B0503020204020204" pitchFamily="34" charset="0"/>
            </a:rPr>
            <a:t>pLUTo ISA Extensions</a:t>
          </a:r>
        </a:p>
      </dgm:t>
    </dgm:pt>
    <dgm:pt modelId="{F754ECCA-CE37-FB48-9CE7-8F4EE8B81D75}" type="parTrans" cxnId="{271B2C67-E0F1-494F-BD2D-2856A0454E88}">
      <dgm:prSet/>
      <dgm:spPr/>
      <dgm:t>
        <a:bodyPr/>
        <a:lstStyle/>
        <a:p>
          <a:endParaRPr lang="en-GB"/>
        </a:p>
      </dgm:t>
    </dgm:pt>
    <dgm:pt modelId="{323A83F7-C32C-4C41-A113-9601D21F47F6}" type="sibTrans" cxnId="{271B2C67-E0F1-494F-BD2D-2856A0454E88}">
      <dgm:prSet/>
      <dgm:spPr/>
      <dgm:t>
        <a:bodyPr/>
        <a:lstStyle/>
        <a:p>
          <a:endParaRPr lang="en-GB"/>
        </a:p>
      </dgm:t>
    </dgm:pt>
    <dgm:pt modelId="{095FDF67-55EF-2344-BA25-9E176563F5D3}">
      <dgm:prSet phldrT="[Text]"/>
      <dgm:spPr/>
      <dgm:t>
        <a:bodyPr/>
        <a:lstStyle/>
        <a:p>
          <a:r>
            <a:rPr lang="en-GB">
              <a:latin typeface="Corbel" panose="020B0503020204020204" pitchFamily="34" charset="0"/>
            </a:rPr>
            <a:t>Execution in the </a:t>
          </a:r>
          <a:r>
            <a:rPr lang="en-GB" b="1" i="1">
              <a:latin typeface="Corbel" panose="020B0503020204020204" pitchFamily="34" charset="0"/>
            </a:rPr>
            <a:t>DRAM Substrate</a:t>
          </a:r>
        </a:p>
      </dgm:t>
    </dgm:pt>
    <dgm:pt modelId="{8817C059-F270-8C44-86D0-5C1F3FBB1A25}" type="parTrans" cxnId="{A5C0E43B-CDDB-D74E-B79D-0E910BEF3BF5}">
      <dgm:prSet/>
      <dgm:spPr/>
      <dgm:t>
        <a:bodyPr/>
        <a:lstStyle/>
        <a:p>
          <a:endParaRPr lang="en-GB"/>
        </a:p>
      </dgm:t>
    </dgm:pt>
    <dgm:pt modelId="{FC849C6E-BBC3-ED42-A33D-2443FF1DE192}" type="sibTrans" cxnId="{A5C0E43B-CDDB-D74E-B79D-0E910BEF3BF5}">
      <dgm:prSet/>
      <dgm:spPr/>
      <dgm:t>
        <a:bodyPr/>
        <a:lstStyle/>
        <a:p>
          <a:endParaRPr lang="en-GB"/>
        </a:p>
      </dgm:t>
    </dgm:pt>
    <dgm:pt modelId="{387E678E-7998-9445-86AA-44E1B0F59D32}" type="pres">
      <dgm:prSet presAssocID="{5EC8B5CA-6F68-5440-B315-4045CCAE1F32}" presName="Name0" presStyleCnt="0">
        <dgm:presLayoutVars>
          <dgm:dir/>
          <dgm:resizeHandles val="exact"/>
        </dgm:presLayoutVars>
      </dgm:prSet>
      <dgm:spPr/>
    </dgm:pt>
    <dgm:pt modelId="{8036C18A-E609-294B-A760-0CDDCB69D669}" type="pres">
      <dgm:prSet presAssocID="{979D5D5F-CFFB-4A44-A203-7EF76F995E83}" presName="parTxOnly" presStyleLbl="node1" presStyleIdx="0" presStyleCnt="3">
        <dgm:presLayoutVars>
          <dgm:bulletEnabled val="1"/>
        </dgm:presLayoutVars>
      </dgm:prSet>
      <dgm:spPr/>
    </dgm:pt>
    <dgm:pt modelId="{FFAA2D6D-BEB5-7A41-AE50-5354DB51BA92}" type="pres">
      <dgm:prSet presAssocID="{A1C29126-D530-7D45-B89D-705A5B629287}" presName="parSpace" presStyleCnt="0"/>
      <dgm:spPr/>
    </dgm:pt>
    <dgm:pt modelId="{4CCAA316-0589-354B-B544-CEEC099CFB9C}" type="pres">
      <dgm:prSet presAssocID="{B840A59D-D7B8-5A4C-8DCE-5739D93AB8AA}" presName="parTxOnly" presStyleLbl="node1" presStyleIdx="1" presStyleCnt="3" custScaleX="151056">
        <dgm:presLayoutVars>
          <dgm:bulletEnabled val="1"/>
        </dgm:presLayoutVars>
      </dgm:prSet>
      <dgm:spPr/>
    </dgm:pt>
    <dgm:pt modelId="{0AE8C921-57CF-9D46-91AC-176637223D8F}" type="pres">
      <dgm:prSet presAssocID="{323A83F7-C32C-4C41-A113-9601D21F47F6}" presName="parSpace" presStyleCnt="0"/>
      <dgm:spPr/>
    </dgm:pt>
    <dgm:pt modelId="{A911AD35-6562-C044-BB98-10C7C2E27183}" type="pres">
      <dgm:prSet presAssocID="{095FDF67-55EF-2344-BA25-9E176563F5D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F029613-9ABB-524A-9723-5FB14600A469}" type="presOf" srcId="{979D5D5F-CFFB-4A44-A203-7EF76F995E83}" destId="{8036C18A-E609-294B-A760-0CDDCB69D669}" srcOrd="0" destOrd="0" presId="urn:microsoft.com/office/officeart/2005/8/layout/hChevron3"/>
    <dgm:cxn modelId="{A5C0E43B-CDDB-D74E-B79D-0E910BEF3BF5}" srcId="{5EC8B5CA-6F68-5440-B315-4045CCAE1F32}" destId="{095FDF67-55EF-2344-BA25-9E176563F5D3}" srcOrd="2" destOrd="0" parTransId="{8817C059-F270-8C44-86D0-5C1F3FBB1A25}" sibTransId="{FC849C6E-BBC3-ED42-A33D-2443FF1DE192}"/>
    <dgm:cxn modelId="{1AEA5744-8BD1-EE47-8AFB-FD4A3B9FB72D}" type="presOf" srcId="{095FDF67-55EF-2344-BA25-9E176563F5D3}" destId="{A911AD35-6562-C044-BB98-10C7C2E27183}" srcOrd="0" destOrd="0" presId="urn:microsoft.com/office/officeart/2005/8/layout/hChevron3"/>
    <dgm:cxn modelId="{9C642065-9AC7-6B41-A322-DAD8B3381C90}" type="presOf" srcId="{5EC8B5CA-6F68-5440-B315-4045CCAE1F32}" destId="{387E678E-7998-9445-86AA-44E1B0F59D32}" srcOrd="0" destOrd="0" presId="urn:microsoft.com/office/officeart/2005/8/layout/hChevron3"/>
    <dgm:cxn modelId="{271B2C67-E0F1-494F-BD2D-2856A0454E88}" srcId="{5EC8B5CA-6F68-5440-B315-4045CCAE1F32}" destId="{B840A59D-D7B8-5A4C-8DCE-5739D93AB8AA}" srcOrd="1" destOrd="0" parTransId="{F754ECCA-CE37-FB48-9CE7-8F4EE8B81D75}" sibTransId="{323A83F7-C32C-4C41-A113-9601D21F47F6}"/>
    <dgm:cxn modelId="{CB62206B-B1C4-A247-9C65-A9BDDC946A84}" type="presOf" srcId="{B840A59D-D7B8-5A4C-8DCE-5739D93AB8AA}" destId="{4CCAA316-0589-354B-B544-CEEC099CFB9C}" srcOrd="0" destOrd="0" presId="urn:microsoft.com/office/officeart/2005/8/layout/hChevron3"/>
    <dgm:cxn modelId="{7D4564E3-4FE3-E54B-B968-42850ACFFB82}" srcId="{5EC8B5CA-6F68-5440-B315-4045CCAE1F32}" destId="{979D5D5F-CFFB-4A44-A203-7EF76F995E83}" srcOrd="0" destOrd="0" parTransId="{32686CC3-8238-7440-94D6-633B0B26FC8D}" sibTransId="{A1C29126-D530-7D45-B89D-705A5B629287}"/>
    <dgm:cxn modelId="{5996FF87-67DD-B847-86C9-64E04D7E704A}" type="presParOf" srcId="{387E678E-7998-9445-86AA-44E1B0F59D32}" destId="{8036C18A-E609-294B-A760-0CDDCB69D669}" srcOrd="0" destOrd="0" presId="urn:microsoft.com/office/officeart/2005/8/layout/hChevron3"/>
    <dgm:cxn modelId="{C6F20EAF-7FCD-CD41-AD36-B09689B34E58}" type="presParOf" srcId="{387E678E-7998-9445-86AA-44E1B0F59D32}" destId="{FFAA2D6D-BEB5-7A41-AE50-5354DB51BA92}" srcOrd="1" destOrd="0" presId="urn:microsoft.com/office/officeart/2005/8/layout/hChevron3"/>
    <dgm:cxn modelId="{1D9FC780-AE78-914A-983A-674F766E1D31}" type="presParOf" srcId="{387E678E-7998-9445-86AA-44E1B0F59D32}" destId="{4CCAA316-0589-354B-B544-CEEC099CFB9C}" srcOrd="2" destOrd="0" presId="urn:microsoft.com/office/officeart/2005/8/layout/hChevron3"/>
    <dgm:cxn modelId="{259E74E7-DC2A-5542-BB2D-08BE120C4C53}" type="presParOf" srcId="{387E678E-7998-9445-86AA-44E1B0F59D32}" destId="{0AE8C921-57CF-9D46-91AC-176637223D8F}" srcOrd="3" destOrd="0" presId="urn:microsoft.com/office/officeart/2005/8/layout/hChevron3"/>
    <dgm:cxn modelId="{877310AF-08A3-5240-ABCD-F8C4BB112227}" type="presParOf" srcId="{387E678E-7998-9445-86AA-44E1B0F59D32}" destId="{A911AD35-6562-C044-BB98-10C7C2E2718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C18A-E609-294B-A760-0CDDCB69D669}">
      <dsp:nvSpPr>
        <dsp:cNvPr id="0" name=""/>
        <dsp:cNvSpPr/>
      </dsp:nvSpPr>
      <dsp:spPr>
        <a:xfrm>
          <a:off x="2690" y="484928"/>
          <a:ext cx="2829293" cy="113171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orbel" panose="020B0503020204020204" pitchFamily="34" charset="0"/>
            </a:rPr>
            <a:t>C-Like Code with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1" kern="1200">
              <a:latin typeface="Corbel" panose="020B0503020204020204" pitchFamily="34" charset="0"/>
            </a:rPr>
            <a:t>pLUTo API</a:t>
          </a:r>
          <a:r>
            <a:rPr lang="en-GB" sz="2300" i="1" kern="1200">
              <a:latin typeface="Corbel" panose="020B0503020204020204" pitchFamily="34" charset="0"/>
            </a:rPr>
            <a:t> </a:t>
          </a:r>
          <a:r>
            <a:rPr lang="en-GB" sz="2300" i="0" kern="1200">
              <a:latin typeface="Corbel" panose="020B0503020204020204" pitchFamily="34" charset="0"/>
            </a:rPr>
            <a:t>calls</a:t>
          </a:r>
        </a:p>
      </dsp:txBody>
      <dsp:txXfrm>
        <a:off x="2690" y="484928"/>
        <a:ext cx="2546364" cy="1131717"/>
      </dsp:txXfrm>
    </dsp:sp>
    <dsp:sp modelId="{4CCAA316-0589-354B-B544-CEEC099CFB9C}">
      <dsp:nvSpPr>
        <dsp:cNvPr id="0" name=""/>
        <dsp:cNvSpPr/>
      </dsp:nvSpPr>
      <dsp:spPr>
        <a:xfrm>
          <a:off x="2266125" y="484928"/>
          <a:ext cx="4273818" cy="11317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orbel" panose="020B0503020204020204" pitchFamily="34" charset="0"/>
            </a:rPr>
            <a:t>Assembly Code with</a:t>
          </a:r>
          <a:br>
            <a:rPr lang="en-GB" sz="2300" kern="1200">
              <a:latin typeface="Corbel" panose="020B0503020204020204" pitchFamily="34" charset="0"/>
            </a:rPr>
          </a:br>
          <a:r>
            <a:rPr lang="en-GB" sz="2300" b="1" i="1" kern="1200">
              <a:latin typeface="Corbel" panose="020B0503020204020204" pitchFamily="34" charset="0"/>
            </a:rPr>
            <a:t>pLUTo ISA Extensions</a:t>
          </a:r>
        </a:p>
      </dsp:txBody>
      <dsp:txXfrm>
        <a:off x="2831984" y="484928"/>
        <a:ext cx="3142101" cy="1131717"/>
      </dsp:txXfrm>
    </dsp:sp>
    <dsp:sp modelId="{A911AD35-6562-C044-BB98-10C7C2E27183}">
      <dsp:nvSpPr>
        <dsp:cNvPr id="0" name=""/>
        <dsp:cNvSpPr/>
      </dsp:nvSpPr>
      <dsp:spPr>
        <a:xfrm>
          <a:off x="5974085" y="484928"/>
          <a:ext cx="2829293" cy="11317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orbel" panose="020B0503020204020204" pitchFamily="34" charset="0"/>
            </a:rPr>
            <a:t>Execution in the </a:t>
          </a:r>
          <a:r>
            <a:rPr lang="en-GB" sz="2300" b="1" i="1" kern="1200">
              <a:latin typeface="Corbel" panose="020B0503020204020204" pitchFamily="34" charset="0"/>
            </a:rPr>
            <a:t>DRAM Substrate</a:t>
          </a:r>
        </a:p>
      </dsp:txBody>
      <dsp:txXfrm>
        <a:off x="6539944" y="484928"/>
        <a:ext cx="1697576" cy="113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8B700-1930-F2BB-CD34-64A65F0C0C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37D60-95EE-0CC9-7312-6003D76A2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F6E5B-4A10-F14A-81B1-62078861EFE2}" type="datetimeFigureOut">
              <a:rPr lang="en-CH" smtClean="0"/>
              <a:t>04.10.22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687A1-221F-3DC0-9E3B-A2CE0E00AF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BDF23-71CB-4597-7E29-1AA5EA059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44AB-2675-C245-9B66-CDA7A0BAA7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832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A8CEDFB7-0D3C-2A40-A7FB-460635D72FF1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9215BD74-A3FE-8D41-A5F8-7391B7541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GOOD AFTERNOON</a:t>
            </a:r>
          </a:p>
          <a:p>
            <a:endParaRPr lang="en-CH" dirty="0"/>
          </a:p>
          <a:p>
            <a:r>
              <a:rPr lang="en-CH" dirty="0"/>
              <a:t>MY NAME IS JOÃO DINIS FERREIRA AND I AM THRILLED TO INTRODUCE OUR WORK PLUTO: ENABLING MASSIVELY PARALLEL COMPUTATION IN DRAM VIA LOOKUP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OPERATIONS SUPPORTED BY PRIOR PROCESSING-USING-MEMORY PROPOSALS IS LIMITED TO DATA MOVEMENT, BITWISE OPERATIONS, BUT SHIFTING, AND ARITHMETIC OPERATIONS.</a:t>
            </a:r>
          </a:p>
          <a:p>
            <a:endParaRPr lang="en-US"/>
          </a:p>
          <a:p>
            <a:r>
              <a:rPr lang="en-US"/>
              <a:t>THIS LIMITS THE POTENTIAL OF PROCESSING-USING-MEMORY TO TARGET MANY REAL-WORLD APPLICATIONS THAT REQUIRE MORE COMPLEX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BD74-A3FE-8D41-A5F8-7391B7541C41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0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STATED PLAINLY, THE GOAL OF PLUTO IS THUS, PRECISELY, TO **EXTEND**…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BD74-A3FE-8D41-A5F8-7391B7541C41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37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LET’S NOW UNDERSTAND THE OPERATION OF pLUTo.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8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DO SO, LET’S BEGIN BY CONSIDERING THE KEY IDEA BEHIND PLUTO’S OPERATION.</a:t>
            </a:r>
          </a:p>
          <a:p>
            <a:endParaRPr lang="en-US"/>
          </a:p>
          <a:p>
            <a:r>
              <a:rPr lang="en-US"/>
              <a:t>CONVENTIONAL ARCHITECTURES EMPLOY DEDICATED ARITHMETIC LOGIC UNITS, ALUS &lt;POINT&gt;, TO</a:t>
            </a:r>
          </a:p>
          <a:p>
            <a:endParaRPr lang="en-US"/>
          </a:p>
          <a:p>
            <a:r>
              <a:rPr lang="en-US"/>
              <a:t>HIGH-LEVEL KEY IDEA: INTRODUCE THE CONCEPT OF LUT QUERY</a:t>
            </a:r>
          </a:p>
          <a:p>
            <a:pPr lvl="1"/>
            <a:r>
              <a:rPr lang="en-US"/>
              <a:t>WHAT DOES IT PROVIDE AND HOW IT FIXES THE PROBLEM WE STATED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A GROWING NUMBER OF PROCESSING-IN-MEMORY ARCHITECTURES HAVE BEEN PROPOSED IN RECENT YEARS TO ADDRESS THE GROWING DATA MOVEMENT BOTTLENECK THAT AFFECTS MANY MODERN APPLICATIONS.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TWO IMPORTANT CLASSES OF PIM EXIST: PNM, WHICH &lt;READ SLIDE&gt;, AND PUM, WHICH &lt;READ SLIDE&gt;.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WHILE PUM ADOPTED BY MULTIPLE MEMORY TECHNOLOGIES, IN THIS TALK I WILL FOCUS ON PROCESSING-USING-DRAM.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WHILE EXISTING PUD ARCHITECTURES PROVIDE VERY HIGH THROUGHPUT AND EFFICIENCY, THEY ONLY SUPPORT A LIMITED RANGE OF OPERATIONS, WHICH LIMITS THEIR APPLICABILITY TO A NARROW 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BASED ON THIS OBSERVATION, WE IDENTIFIED THE GOAL OF EXTENDING THE APPLICABILITY… 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THIS END, WE DESCRIBE PLUTO, A 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 PLUTO LUT QUERY IS AT THE CORE OF PLUTO: THIS IS THE OPERATION THAT ENABLES… 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OUR EVALUATION SHOWS THAT PLUTO ACHIEVES BETWEEN 1 AND 3 ORDERS OF MAGNITUDE SPEEDUP RELATIVE TO THE BASELINE SYSTEMS, WHILE INCURRING… &lt;READ SLIDE&gt;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DON’T SAY AREA, SAY WE HAVE GITHUB.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52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1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1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8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6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1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2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THE OUTLINE OF MY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1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3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5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3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1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9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 WILL BEGIN BY CLEARLY DESCRIBING OUR PROBLEM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2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67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3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2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1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4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2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3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43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81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/>
              <a:t>THE </a:t>
            </a:r>
            <a:r>
              <a:rPr lang="en-US" sz="1200">
                <a:latin typeface="Corbel" panose="020B0503020204020204" pitchFamily="34" charset="0"/>
              </a:rPr>
              <a:t>DATA MOVEMENT IS A MAJOR BOTTLENECK IN MODERN COMPUTER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868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9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31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3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9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5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48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93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45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7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/>
              <a:t>THIS IS DUE TO THE BANDWIDTH-LIMITED AND POWER-HUNGRY NATURE OF THE MEMORY CHANNEL THAT CONNECTS MAIN MEMORY TO THE COMPUTING UNITS OF CONVENTIONAL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210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89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1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I UNFORTUNATELY DO NOT HAVE TIME TO EXPLAIN THE OPERATION OF EACH OF THE THREE DESIGNS IN DETAIL, I DO WANT TO LEAVE YOU WITH SOME INTUITION AS TO HOW THEY WORK: THE MAIN DIFFERENCE BETWEEN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38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I UNFORTUNATELY DO NOT HAVE TIME TO EXPLAIN THE OPERATION OF EACH OF THE THREE DESIGNS IN DETAIL, I DO WANT TO LEAVE YOU WITH SOME INTUITION AS TO HOW THEY WORK: THE MAIN DIFFERENCE BETWEEN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81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THIS PROCESS, WHICH I HAVE SO FAR PRESENTED IN AN IMPLEMENTATION-AGNOSTIC MANNER, REQUIRES TWO IMPORTANT COMPONENTS THAT ARE NOT PRESENT IN COMMODITY DRAM.</a:t>
            </a:r>
          </a:p>
          <a:p>
            <a:endParaRPr lang="en-US"/>
          </a:p>
          <a:p>
            <a:r>
              <a:rPr lang="en-US"/>
              <a:t>FIRST, THE **MATCH LOGIC** THAT IS INDENTIFIES MATCHES BETWEEN THE INDEX OF THE CURRENTLY ACTIVATED ROW AND EACH OF THE ELEMENTS IN THE SOURCE ROW BUFFER.</a:t>
            </a:r>
          </a:p>
          <a:p>
            <a:r>
              <a:rPr lang="en-US"/>
              <a:t>THIS HARDWARE COMPONENT IS SHARED BY ALL PLUTO DESIGNS AND IS ALWAYS IMPLEMENTED IN THE SAME WAY.</a:t>
            </a:r>
          </a:p>
          <a:p>
            <a:endParaRPr lang="en-US"/>
          </a:p>
          <a:p>
            <a:r>
              <a:rPr lang="en-US"/>
              <a:t>AND WE KNOW THAT THE MATCH LOGIC GIVES US THE ABILITY TO… &lt;EXPLAIN M-C SWITCH&gt;</a:t>
            </a:r>
          </a:p>
          <a:p>
            <a:endParaRPr lang="en-US"/>
          </a:p>
          <a:p>
            <a:r>
              <a:rPr lang="en-US"/>
              <a:t>THERE IS HOWEVER, A LESS TRIVIAL TASK TO ACCOMPLISH: THAT OF STORING INTERMEDIATE RESULTS AS THE RESULT OF THE PLUTO LUT QUERY IS PROGRESSIVELY CONSTRUCTED.</a:t>
            </a:r>
          </a:p>
          <a:p>
            <a:endParaRPr lang="en-US"/>
          </a:p>
          <a:p>
            <a:r>
              <a:rPr lang="en-US"/>
              <a:t>SOLVING THIS CHALLENGE ESSENTIALLY AMOUNTS TO FINDING A WAY OF BUFFERING THESE INTERMEDIATE RESULTS.</a:t>
            </a:r>
          </a:p>
          <a:p>
            <a:r>
              <a:rPr lang="en-US"/>
              <a:t>WE EXPLORE THREE DIFFERENT WAYS TO DO THIS, WITH DIFFERENT PERFORMANCE, ENERGY EFFICIENCY AND AREA OVERHEAD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87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THIS PROCESS, WHICH I HAVE SO FAR PRESENTED IN AN IMPLEMENTATION-AGNOSTIC MANNER, REQUIRES TWO IMPORTANT COMPONENTS THAT ARE NOT PRESENT IN COMMODITY DRAM.</a:t>
            </a:r>
          </a:p>
          <a:p>
            <a:endParaRPr lang="en-US"/>
          </a:p>
          <a:p>
            <a:r>
              <a:rPr lang="en-US"/>
              <a:t>FIRST, THE **MATCH LOGIC** THAT IS INDENTIFIES MATCHES BETWEEN THE INDEX OF THE CURRENTLY ACTIVATED ROW AND EACH OF THE ELEMENTS IN THE SOURCE ROW BUFFER.</a:t>
            </a:r>
          </a:p>
          <a:p>
            <a:r>
              <a:rPr lang="en-US"/>
              <a:t>THIS HARDWARE COMPONENT IS SHARED BY ALL PLUTO DESIGNS AND IS ALWAYS IMPLEMENTED IN THE SAME WAY.</a:t>
            </a:r>
          </a:p>
          <a:p>
            <a:endParaRPr lang="en-US"/>
          </a:p>
          <a:p>
            <a:r>
              <a:rPr lang="en-US"/>
              <a:t>AND WE KNOW THAT THE MATCH LOGIC GIVES US THE ABILITY TO… &lt;EXPLAIN M-C SWITCH&gt;</a:t>
            </a:r>
          </a:p>
          <a:p>
            <a:endParaRPr lang="en-US"/>
          </a:p>
          <a:p>
            <a:r>
              <a:rPr lang="en-US"/>
              <a:t>THERE IS HOWEVER, A LESS TRIVIAL TASK TO ACCOMPLISH: THAT OF STORING INTERMEDIATE RESULTS AS THE RESULT OF THE PLUTO LUT QUERY IS PROGRESSIVELY CONSTRUCTED.</a:t>
            </a:r>
          </a:p>
          <a:p>
            <a:endParaRPr lang="en-US"/>
          </a:p>
          <a:p>
            <a:r>
              <a:rPr lang="en-US"/>
              <a:t>SOLVING THIS CHALLENGE ESSENTIALLY AMOUNTS TO FINDING A WAY OF BUFFERING THESE INTERMEDIATE RESULTS.</a:t>
            </a:r>
          </a:p>
          <a:p>
            <a:r>
              <a:rPr lang="en-US"/>
              <a:t>WE EXPLORE THREE DIFFERENT WAYS TO DO THIS, WITH DIFFERENT PERFORMANCE, ENERGY EFFICIENCY AND AREA OVERHEAD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66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THIS PROCESS, WHICH I HAVE SO FAR PRESENTED IN AN IMPLEMENTATION-AGNOSTIC MANNER, REQUIRES TWO IMPORTANT COMPONENTS THAT ARE NOT PRESENT IN COMMODITY DRAM.</a:t>
            </a:r>
          </a:p>
          <a:p>
            <a:endParaRPr lang="en-US"/>
          </a:p>
          <a:p>
            <a:r>
              <a:rPr lang="en-US"/>
              <a:t>FIRST, THE **MATCH LOGIC** THAT IS INDENTIFIES MATCHES BETWEEN THE INDEX OF THE CURRENTLY ACTIVATED ROW AND EACH OF THE ELEMENTS IN THE SOURCE ROW BUFFER.</a:t>
            </a:r>
          </a:p>
          <a:p>
            <a:r>
              <a:rPr lang="en-US"/>
              <a:t>THIS HARDWARE COMPONENT IS SHARED BY ALL PLUTO DESIGNS AND IS ALWAYS IMPLEMENTED IN THE SAME WAY.</a:t>
            </a:r>
          </a:p>
          <a:p>
            <a:endParaRPr lang="en-US"/>
          </a:p>
          <a:p>
            <a:r>
              <a:rPr lang="en-US"/>
              <a:t>AND WE KNOW THAT THE MATCH LOGIC GIVES US THE ABILITY TO… &lt;EXPLAIN M-C SWITCH&gt;</a:t>
            </a:r>
          </a:p>
          <a:p>
            <a:endParaRPr lang="en-US"/>
          </a:p>
          <a:p>
            <a:r>
              <a:rPr lang="en-US"/>
              <a:t>THERE IS HOWEVER, A LESS TRIVIAL TASK TO ACCOMPLISH: THAT OF STORING INTERMEDIATE RESULTS AS THE RESULT OF THE PLUTO LUT QUERY IS PROGRESSIVELY CONSTRUCTED.</a:t>
            </a:r>
          </a:p>
          <a:p>
            <a:endParaRPr lang="en-US"/>
          </a:p>
          <a:p>
            <a:r>
              <a:rPr lang="en-US"/>
              <a:t>SOLVING THIS CHALLENGE ESSENTIALLY AMOUNTS TO FINDING A WAY OF BUFFERING THESE INTERMEDIATE RESULTS.</a:t>
            </a:r>
          </a:p>
          <a:p>
            <a:r>
              <a:rPr lang="en-US"/>
              <a:t>WE EXPLORE THREE DIFFERENT WAYS TO DO THIS, WITH DIFFERENT PERFORMANCE, ENERGY EFFICIENCY AND AREA OVERHEAD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59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THIS PROCESS, WHICH I HAVE SO FAR PRESENTED IN AN IMPLEMENTATION-AGNOSTIC MANNER, REQUIRES TWO IMPORTANT COMPONENTS THAT ARE NOT PRESENT IN COMMODITY DRAM.</a:t>
            </a:r>
          </a:p>
          <a:p>
            <a:endParaRPr lang="en-US"/>
          </a:p>
          <a:p>
            <a:r>
              <a:rPr lang="en-US"/>
              <a:t>FIRST, THE **MATCH LOGIC** THAT IS INDENTIFIES MATCHES BETWEEN THE INDEX OF THE CURRENTLY ACTIVATED ROW AND EACH OF THE ELEMENTS IN THE SOURCE ROW BUFFER.</a:t>
            </a:r>
          </a:p>
          <a:p>
            <a:r>
              <a:rPr lang="en-US"/>
              <a:t>THIS HARDWARE COMPONENT IS SHARED BY ALL PLUTO DESIGNS AND IS ALWAYS IMPLEMENTED IN THE SAME WAY.</a:t>
            </a:r>
          </a:p>
          <a:p>
            <a:endParaRPr lang="en-US"/>
          </a:p>
          <a:p>
            <a:r>
              <a:rPr lang="en-US"/>
              <a:t>AND WE KNOW THAT THE MATCH LOGIC GIVES US THE ABILITY TO… &lt;EXPLAIN M-C SWITCH&gt;</a:t>
            </a:r>
          </a:p>
          <a:p>
            <a:endParaRPr lang="en-US"/>
          </a:p>
          <a:p>
            <a:r>
              <a:rPr lang="en-US"/>
              <a:t>THERE IS HOWEVER, A LESS TRIVIAL TASK TO ACCOMPLISH: THAT OF STORING INTERMEDIATE RESULTS AS THE RESULT OF THE PLUTO LUT QUERY IS PROGRESSIVELY CONSTRUCTED.</a:t>
            </a:r>
          </a:p>
          <a:p>
            <a:endParaRPr lang="en-US"/>
          </a:p>
          <a:p>
            <a:r>
              <a:rPr lang="en-US"/>
              <a:t>SOLVING THIS CHALLENGE ESSENTIALLY AMOUNTS TO FINDING A WAY OF BUFFERING THESE INTERMEDIATE RESULTS.</a:t>
            </a:r>
          </a:p>
          <a:p>
            <a:r>
              <a:rPr lang="en-US"/>
              <a:t>WE EXPLORE THREE DIFFERENT WAYS TO DO THIS, WITH DIFFERENT PERFORMANCE, ENERGY EFFICIENCY AND AREA OVERHEAD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734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/>
              <a:t>IN FACT, A RECENT PROFILING EFFORT HAS SHOWN THAT THE MAJORITY OF THE SYSTEM’S ENERGY IS TAKEN UP BY DATA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300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303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0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>
                <a:latin typeface="Corbel" panose="020B0503020204020204" pitchFamily="34" charset="0"/>
              </a:rPr>
              <a:t>YOU CAN FIND MORE DETAILS ABOUT OUR PROPOSED SYSTEM INTEGRATION STACK IN OUR PAPER,</a:t>
            </a:r>
          </a:p>
          <a:p>
            <a:pPr algn="l"/>
            <a:endParaRPr lang="en-US">
              <a:latin typeface="Corbel" panose="020B0503020204020204" pitchFamily="34" charset="0"/>
            </a:endParaRPr>
          </a:p>
          <a:p>
            <a:pPr algn="l"/>
            <a:r>
              <a:rPr lang="en-US">
                <a:latin typeface="Corbel" panose="020B0503020204020204" pitchFamily="34" charset="0"/>
              </a:rPr>
              <a:t>INCLUDING A STEP-BY-STEP EXAMPLE OF HOW AN APPLICATION CHANGES FROM HIGH-LEVEL C CODE TO THE LOW-LEVEL PLUTO INSTRUCTIONS THAT MAP TO DRAM COMMANDS.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31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20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60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TIME LIMITATIONS, I CAN ONLY COVER A SUBSET OF THESE, SO I WILL FOCUS ON PERFORMANCE AND ENERGY CONSUMPTION.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05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98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89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34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/>
              <a:t>TO ADDRESS THIS NARROWING BOTTLENECK BETWEEN COMPUTING UNITS AND MEMORY UNITS, RECENT RESEARCH EFFORTS HAVE PROPOSED VARIOUS MECHANISMS TO PERFORM PROCESSING-IN-MEMORY.</a:t>
            </a:r>
          </a:p>
          <a:p>
            <a:endParaRPr lang="en-US" b="0" baseline="0"/>
          </a:p>
          <a:p>
            <a:r>
              <a:rPr lang="en-US" b="0" baseline="0"/>
              <a:t>THAT IS, TO INTRODUCE SOME FORM OF COMPUTE CAPABILITY IN THE MAIN MEMORY.</a:t>
            </a:r>
          </a:p>
          <a:p>
            <a:endParaRPr lang="en-US" b="0" baseline="0"/>
          </a:p>
          <a:p>
            <a:r>
              <a:rPr lang="en-US" b="0" baseline="0"/>
              <a:t>&lt;CLICK&gt;</a:t>
            </a:r>
          </a:p>
          <a:p>
            <a:endParaRPr lang="en-US" b="0" baseline="0"/>
          </a:p>
          <a:p>
            <a:r>
              <a:rPr lang="en-US" b="0" baseline="0"/>
              <a:t>ONE SUBSET OF PROCESSING-IN-MEMORY IS PROCESSING-NEAR-MEMORY: UNDER THIS PARADIGM, ADDITIONAL LOGIC IS ADDED EITHER TO THE MEMORY DIE OR TO THE LOGIC LAYER OF 3D-STACKED MEMORIES.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082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517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88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I WOULD NOW LIKE TO CONCLUDE BY SUMMARIZING PLUTO’S KEY POINTS.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PLUTO’S OPERATION IS RELIES ON THE PLUTO LUT QUERY, A NEWLY PROPOSED OPERATION THAT INTRODUCES SUPPORT FOR THE ARBITRARY EXECUTION OF COMPLEX OPERATIONS IN A PROCESSING-USING-MEMORY ARCHITECTURE.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WE INTRODUCED THREE DIFFERENT DESIGNS THAT EXPLOIT DIFFERENT TRADE-OFF POINTS IN PERFORMANCE, ENERGY EFFICIENCY AND AREA EFFICIENCY.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TO FACILITATE PROGRAMMER ADOPTION, WE THOROUGHLY DESCRIBE THE INTEGRATION OF THE PLUTO SUBSTRATE WITH THE HOST SYSTEM, WHICH ENCOMPASSES AN EASY-TO-USE API, A COMPILER, AND THE PLUTO CONTROLLER THAT CARRIES OUT COMPUTATION BY EXECUTING PLUTO ISA INSTRUCTIONS.</a:t>
            </a:r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697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I WOULD NOW LIKE TO CONCLUDE BY SUMMARIZING PLUTO’S KEY POINTS.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PLUTO’S OPERATION IS RELIES ON THE PLUTO LUT QUERY, A NEWLY PROPOSED OPERATION THAT INTRODUCES SUPPORT FOR THE ARBITRARY EXECUTION OF COMPLEX OPERATIONS IN A PROCESSING-USING-MEMORY ARCHITECTURE.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WE INTRODUCED THREE DIFFERENT DESIGNS THAT EXPLOIT DIFFERENT TRADE-OFF POINTS IN PERFORMANCE, ENERGY EFFICIENCY AND AREA EFFICIENCY.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TO FACILITATE PROGRAMMER ADOPTION, WE THOROUGHLY DESCRIBE THE INTEGRATION OF THE PLUTO SUBSTRATE WITH THE HOST SYSTEM, WHICH ENCOMPASSES AN EASY-TO-USE API, A COMPILER, AND THE PLUTO CONTROLLER THAT CARRIES OUT COMPUTATION BY EXECUTING PLUTO ISA INSTRUCTIONS.</a:t>
            </a:r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73308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I WOULD NOW LIKE TO CONCLUDE BY SUMMARIZING PLUTO’S KEY POINTS.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PLUTO’S OPERATION IS RELIES ON THE PLUTO LUT QUERY, A NEWLY PROPOSED OPERATION THAT INTRODUCES SUPPORT FOR THE ARBITRARY EXECUTION OF COMPLEX OPERATIONS IN A PROCESSING-USING-MEMORY ARCHITECTURE.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WE INTRODUCED THREE DIFFERENT DESIGNS THAT EXPLOIT DIFFERENT TRADE-OFF POINTS IN PERFORMANCE, ENERGY EFFICIENCY AND AREA EFFICIENCY.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TO FACILITATE PROGRAMMER ADOPTION, WE THOROUGHLY DESCRIBE THE INTEGRATION OF THE PLUTO SUBSTRATE WITH THE HOST SYSTEM, WHICH ENCOMPASSES AN EASY-TO-USE API, A COMPILER, AND THE PLUTO CONTROLLER THAT CARRIES OUT COMPUTATION BY EXECUTING PLUTO ISA INSTRUCTIONS.</a:t>
            </a:r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691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I WOULD NOW LIKE TO CONCLUDE BY SUMMARIZING PLUTO’S KEY POINTS.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PLUTO’S OPERATION IS RELIES ON THE PLUTO LUT QUERY, A NEWLY PROPOSED OPERATION THAT INTRODUCES SUPPORT FOR THE ARBITRARY EXECUTION OF COMPLEX OPERATIONS IN A PROCESSING-USING-MEMORY ARCHITECTURE.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WE INTRODUCED THREE DIFFERENT DESIGNS THAT EXPLOIT DIFFERENT TRADE-OFF POINTS IN PERFORMANCE, ENERGY EFFICIENCY AND AREA EFFICIENCY.</a:t>
            </a:r>
          </a:p>
          <a:p>
            <a:endParaRPr lang="en-GB" b="0" baseline="0">
              <a:solidFill>
                <a:srgbClr val="F8F8F2"/>
              </a:solidFill>
              <a:effectLst/>
              <a:latin typeface="JetBrains Mono" panose="020B0509020102050004" pitchFamily="49" charset="77"/>
            </a:endParaRPr>
          </a:p>
          <a:p>
            <a:r>
              <a:rPr lang="en-GB" b="0" baseline="0">
                <a:solidFill>
                  <a:srgbClr val="F8F8F2"/>
                </a:solidFill>
                <a:effectLst/>
                <a:latin typeface="JetBrains Mono" panose="020B0509020102050004" pitchFamily="49" charset="77"/>
              </a:rPr>
              <a:t>TO FACILITATE PROGRAMMER ADOPTION, WE THOROUGHLY DESCRIBE THE INTEGRATION OF THE PLUTO SUBSTRATE WITH THE HOST SYSTEM, WHICH ENCOMPASSES AN EASY-TO-USE API, A COMPILER, AND THE PLUTO CONTROLLER THAT CARRIES OUT COMPUTATION BY EXECUTING PLUTO ISA INSTRUCTIONS.</a:t>
            </a:r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034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THIS CONCLUDES MY TALK. THANK YOU FOR YOUR ATTENTION, AND I AM HAPPY TO TAKE QUESTIONS.</a:t>
            </a:r>
          </a:p>
          <a:p>
            <a:endParaRPr lang="en-CH"/>
          </a:p>
          <a:p>
            <a:r>
              <a:rPr lang="en-CH"/>
              <a:t>&lt;CLICK&gt;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53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587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THIS CONCLUDES MY TALK. THANK YOU FOR YOUR ATTENTION, AND I AM HAPPY TO TAKE QUESTIONS.</a:t>
            </a:r>
          </a:p>
          <a:p>
            <a:endParaRPr lang="en-CH"/>
          </a:p>
          <a:p>
            <a:r>
              <a:rPr lang="en-CH"/>
              <a:t>&lt;CLICK&gt;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53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THIS CONCLUDES MY TALK. THANK YOU FOR YOUR ATTENTION, AND I AM HAPPY TO TAKE QUESTIONS.</a:t>
            </a:r>
          </a:p>
          <a:p>
            <a:endParaRPr lang="en-CH"/>
          </a:p>
          <a:p>
            <a:r>
              <a:rPr lang="en-CH"/>
              <a:t>&lt;CLICK&gt;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/>
              <a:t>IN CONTRAST, A DIFFERENT BODY OF WORK EXPLORES THE NOTION OF &lt;CLICK&gt; PROCESSING-**USING**-MEMORY, THAT IS, &lt;CLICK&gt; TO LEVERAGE THE ANALOG OPERATIONAL PRINCIPLES OF MEMORY DEVICES TO PERFORM VARIOUS KINDS OF COMPUTATION &lt;POINT&gt; **INSIDE** THE MEMORY ARRAY ITSELF.</a:t>
            </a:r>
          </a:p>
          <a:p>
            <a:endParaRPr lang="en-US" b="0" baseline="0"/>
          </a:p>
          <a:p>
            <a:r>
              <a:rPr lang="en-US" b="0" baseline="0"/>
              <a:t>WHILE THIS APPROACH OFTEN PROVIDES THE HIGHEST THROUGHPUT AND ENERGY EFFICIENCY, THE RANGE OF OPERATIONS THAT THESE ARCHITECTURES SUPPORT IS VERY LIMITED.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0502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ILLUSTRATE PLUTO’S OPERATION, I WILL NOW GO OVER THE EXECUTION OF A SIMPLE OPERATION IN PLUTO.</a:t>
            </a:r>
          </a:p>
          <a:p>
            <a:endParaRPr lang="en-US"/>
          </a:p>
          <a:p>
            <a:r>
              <a:rPr lang="en-US"/>
              <a:t>WE BEGIN BY CLEARLY DEFINING THE OPERATION WE WANT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62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5BD74-A3FE-8D41-A5F8-7391B7541C41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87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F7A59-CF4E-EC20-68A0-390CB76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4F195A89-C410-BCD9-0B74-E87F1A16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B7FAED6D-FE25-984D-F3D8-912BF36CF3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8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D64B3-47B9-4B80-8494-C2463AAD5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DDEC7-5C22-7ADB-60BD-945BAEB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6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F1544-24EE-9F40-92D1-5F7EF27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5" name="Picture 4" descr="safari.png">
            <a:extLst>
              <a:ext uri="{FF2B5EF4-FFF2-40B4-BE49-F238E27FC236}">
                <a16:creationId xmlns:a16="http://schemas.microsoft.com/office/drawing/2014/main" id="{BCE086F2-9422-3233-969B-2DF0AF8C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73B27A-EBF7-DCCC-F4F6-DD46A37DA7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119B3-1AA6-94B9-13B9-6E10CE8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02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EADF-E8A8-9548-6E81-2DAF4A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1AB1-7A0A-F67A-A59E-47B51F0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6271B-B905-57CC-06C2-739306F4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31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joaof.eu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.joaof.eu/pLUTo-arXiv?r=q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go.joaof.eu/pLUTo-GitHub?r=qr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pLUT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joaof.eu/pLUTo-arXiv?r=qr" TargetMode="External"/><Relationship Id="rId7" Type="http://schemas.openxmlformats.org/officeDocument/2006/relationships/hyperlink" Target="https://arxiv.org/pdf/2104.07699.pdf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LUTo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go.joaof.eu/pLUTo-GitHub?r=qr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LUTo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4.png"/><Relationship Id="rId4" Type="http://schemas.openxmlformats.org/officeDocument/2006/relationships/hyperlink" Target="https://go.joaof.eu/pLUTo-GitHub?r=qr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joaof.eu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go.joaof.eu/pLUTo-GitHub?r=q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joaof.eu/pLUTo-arXiv?r=qr" TargetMode="External"/><Relationship Id="rId11" Type="http://schemas.openxmlformats.org/officeDocument/2006/relationships/slide" Target="slide85.xml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joaof.eu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AB04420-89F2-ECE8-210B-E98608935F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  <a:solidFill>
            <a:srgbClr val="01498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5D9E2C-9563-5F07-CAF1-8503E128C0EF}"/>
              </a:ext>
            </a:extLst>
          </p:cNvPr>
          <p:cNvSpPr/>
          <p:nvPr/>
        </p:nvSpPr>
        <p:spPr>
          <a:xfrm>
            <a:off x="5995676" y="185258"/>
            <a:ext cx="3036336" cy="100948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36336"/>
                      <a:gd name="connsiteY0" fmla="*/ 556592 h 1113183"/>
                      <a:gd name="connsiteX1" fmla="*/ 556592 w 3036336"/>
                      <a:gd name="connsiteY1" fmla="*/ 0 h 1113183"/>
                      <a:gd name="connsiteX2" fmla="*/ 2479745 w 3036336"/>
                      <a:gd name="connsiteY2" fmla="*/ 0 h 1113183"/>
                      <a:gd name="connsiteX3" fmla="*/ 3036337 w 3036336"/>
                      <a:gd name="connsiteY3" fmla="*/ 556592 h 1113183"/>
                      <a:gd name="connsiteX4" fmla="*/ 3036336 w 3036336"/>
                      <a:gd name="connsiteY4" fmla="*/ 556592 h 1113183"/>
                      <a:gd name="connsiteX5" fmla="*/ 2479744 w 3036336"/>
                      <a:gd name="connsiteY5" fmla="*/ 1113184 h 1113183"/>
                      <a:gd name="connsiteX6" fmla="*/ 556592 w 3036336"/>
                      <a:gd name="connsiteY6" fmla="*/ 1113183 h 1113183"/>
                      <a:gd name="connsiteX7" fmla="*/ 0 w 3036336"/>
                      <a:gd name="connsiteY7" fmla="*/ 556591 h 1113183"/>
                      <a:gd name="connsiteX8" fmla="*/ 0 w 3036336"/>
                      <a:gd name="connsiteY8" fmla="*/ 556592 h 1113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36336" h="1113183" fill="none" extrusionOk="0">
                        <a:moveTo>
                          <a:pt x="0" y="556592"/>
                        </a:moveTo>
                        <a:cubicBezTo>
                          <a:pt x="-5132" y="200259"/>
                          <a:pt x="234703" y="20140"/>
                          <a:pt x="556592" y="0"/>
                        </a:cubicBezTo>
                        <a:cubicBezTo>
                          <a:pt x="956566" y="-38581"/>
                          <a:pt x="1930221" y="63341"/>
                          <a:pt x="2479745" y="0"/>
                        </a:cubicBezTo>
                        <a:cubicBezTo>
                          <a:pt x="2781118" y="-974"/>
                          <a:pt x="3047533" y="258351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39317" y="868426"/>
                          <a:pt x="2790283" y="1145726"/>
                          <a:pt x="2479744" y="1113184"/>
                        </a:cubicBezTo>
                        <a:cubicBezTo>
                          <a:pt x="1952259" y="1194166"/>
                          <a:pt x="1437919" y="1185438"/>
                          <a:pt x="556592" y="1113183"/>
                        </a:cubicBezTo>
                        <a:cubicBezTo>
                          <a:pt x="273012" y="1092330"/>
                          <a:pt x="9316" y="820170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  <a:path w="3036336" h="1113183" stroke="0" extrusionOk="0">
                        <a:moveTo>
                          <a:pt x="0" y="556592"/>
                        </a:moveTo>
                        <a:cubicBezTo>
                          <a:pt x="-19375" y="237244"/>
                          <a:pt x="207778" y="15544"/>
                          <a:pt x="556592" y="0"/>
                        </a:cubicBezTo>
                        <a:cubicBezTo>
                          <a:pt x="1359629" y="132882"/>
                          <a:pt x="2250960" y="-84951"/>
                          <a:pt x="2479745" y="0"/>
                        </a:cubicBezTo>
                        <a:cubicBezTo>
                          <a:pt x="2772857" y="13950"/>
                          <a:pt x="3026408" y="304073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11457" y="850377"/>
                          <a:pt x="2828820" y="1133099"/>
                          <a:pt x="2479744" y="1113184"/>
                        </a:cubicBezTo>
                        <a:cubicBezTo>
                          <a:pt x="2177337" y="1162717"/>
                          <a:pt x="811605" y="1127992"/>
                          <a:pt x="556592" y="1113183"/>
                        </a:cubicBezTo>
                        <a:cubicBezTo>
                          <a:pt x="236218" y="1111196"/>
                          <a:pt x="-43903" y="905322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A77677C-E863-F6B1-7A3D-3C9AB59C5E7A}"/>
              </a:ext>
            </a:extLst>
          </p:cNvPr>
          <p:cNvSpPr txBox="1">
            <a:spLocks/>
          </p:cNvSpPr>
          <p:nvPr/>
        </p:nvSpPr>
        <p:spPr>
          <a:xfrm>
            <a:off x="392113" y="1833563"/>
            <a:ext cx="8359775" cy="1179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Enabling Massively Parallel Computation</a:t>
            </a:r>
            <a:b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</a:b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in DRAM via Lookup Tables</a:t>
            </a:r>
            <a:endParaRPr lang="en-US" sz="1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05971E37-CA88-6165-5EB4-8F98E264B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56562"/>
              </p:ext>
            </p:extLst>
          </p:nvPr>
        </p:nvGraphicFramePr>
        <p:xfrm>
          <a:off x="234061" y="3544713"/>
          <a:ext cx="856896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79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895958098"/>
                    </a:ext>
                  </a:extLst>
                </a:gridCol>
                <a:gridCol w="1575118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João Dinis Ferreira</a:t>
                      </a:r>
                      <a:endParaRPr lang="en-US" sz="2000" u="none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Gabriel Falcao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Juan Gómez-Luna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Mohammed Alser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3EDA2BA-CC73-81E6-9A49-D20887725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37298"/>
              </p:ext>
            </p:extLst>
          </p:nvPr>
        </p:nvGraphicFramePr>
        <p:xfrm>
          <a:off x="406748" y="3883914"/>
          <a:ext cx="833050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30505">
                  <a:extLst>
                    <a:ext uri="{9D8B030D-6E8A-4147-A177-3AD203B41FA5}">
                      <a16:colId xmlns:a16="http://schemas.microsoft.com/office/drawing/2014/main" val="1706855856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550989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196698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Lois Orosa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Mohammad Sadrosadati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Jeremie S. Kim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Geraldo F. Oliveira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00987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3C839E1-CF2E-E2DA-C11F-A46A6769D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68059"/>
              </p:ext>
            </p:extLst>
          </p:nvPr>
        </p:nvGraphicFramePr>
        <p:xfrm>
          <a:off x="2052000" y="4223114"/>
          <a:ext cx="5040000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064950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593867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9205878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302162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814954593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Taha Shahroodi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Anant Nori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Onur Mutlu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91866"/>
                  </a:ext>
                </a:extLst>
              </a:tr>
            </a:tbl>
          </a:graphicData>
        </a:graphic>
      </p:graphicFrame>
      <p:pic>
        <p:nvPicPr>
          <p:cNvPr id="28" name="Picture 4">
            <a:extLst>
              <a:ext uri="{FF2B5EF4-FFF2-40B4-BE49-F238E27FC236}">
                <a16:creationId xmlns:a16="http://schemas.microsoft.com/office/drawing/2014/main" id="{7B24B811-4EF9-74BF-B34F-C8F2A278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5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41E2E3A9-D7D2-0752-CCB9-BFA01420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38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EA9D0DC5-17A3-FF45-848C-02248ED7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40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7734C11-1470-870E-6EA3-11800B9413A3}"/>
              </a:ext>
            </a:extLst>
          </p:cNvPr>
          <p:cNvSpPr txBox="1">
            <a:spLocks/>
          </p:cNvSpPr>
          <p:nvPr/>
        </p:nvSpPr>
        <p:spPr>
          <a:xfrm>
            <a:off x="391885" y="907159"/>
            <a:ext cx="8360228" cy="97309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Charter" panose="02000503060000020004" pitchFamily="2" charset="0"/>
              </a:rPr>
              <a:t>pLUTo</a:t>
            </a:r>
            <a:endParaRPr lang="en-US" sz="2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pic>
        <p:nvPicPr>
          <p:cNvPr id="3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2799C3B1-8539-0F7A-EFB8-000560F7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31" y="5186724"/>
            <a:ext cx="17525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75AA4A-748E-B092-AF81-1355B4350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573" y="5186724"/>
            <a:ext cx="1871286" cy="36000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07172A40-450F-7309-F9F5-389BC2A3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27145" r="27303" b="27145"/>
          <a:stretch/>
        </p:blipFill>
        <p:spPr bwMode="auto">
          <a:xfrm>
            <a:off x="7035666" y="5764107"/>
            <a:ext cx="1080302" cy="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9827CB9-04FF-9517-8B5A-4C6A47DD36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70" t="30896" r="79164" b="62409"/>
          <a:stretch/>
        </p:blipFill>
        <p:spPr>
          <a:xfrm>
            <a:off x="6877635" y="5039422"/>
            <a:ext cx="1396365" cy="556756"/>
          </a:xfrm>
          <a:prstGeom prst="rect">
            <a:avLst/>
          </a:prstGeom>
        </p:spPr>
      </p:pic>
      <p:pic>
        <p:nvPicPr>
          <p:cNvPr id="36" name="Picture 2" descr="Cesga – Centro de Supercomputación de Galicia Logo">
            <a:extLst>
              <a:ext uri="{FF2B5EF4-FFF2-40B4-BE49-F238E27FC236}">
                <a16:creationId xmlns:a16="http://schemas.microsoft.com/office/drawing/2014/main" id="{225D1AE5-4209-B2F9-F811-5A241FAA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4" y="5790383"/>
            <a:ext cx="2365921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974CA65-37C5-30F8-C8AD-7B122BDD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790501" y="5790383"/>
            <a:ext cx="2205430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"/>
    </mc:Choice>
    <mc:Fallback>
      <p:transition spd="slow" advTm="10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D99B49-87D2-0787-63BB-27649CDF7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58012"/>
              </p:ext>
            </p:extLst>
          </p:nvPr>
        </p:nvGraphicFramePr>
        <p:xfrm>
          <a:off x="227098" y="879167"/>
          <a:ext cx="8685408" cy="101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04">
                  <a:extLst>
                    <a:ext uri="{9D8B030D-6E8A-4147-A177-3AD203B41FA5}">
                      <a16:colId xmlns:a16="http://schemas.microsoft.com/office/drawing/2014/main" val="1312902703"/>
                    </a:ext>
                  </a:extLst>
                </a:gridCol>
                <a:gridCol w="4342704">
                  <a:extLst>
                    <a:ext uri="{9D8B030D-6E8A-4147-A177-3AD203B41FA5}">
                      <a16:colId xmlns:a16="http://schemas.microsoft.com/office/drawing/2014/main" val="4245455081"/>
                    </a:ext>
                  </a:extLst>
                </a:gridCol>
              </a:tblGrid>
              <a:tr h="1016807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Data Movement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8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0" i="1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RowClone</a:t>
                      </a:r>
                      <a:r>
                        <a:rPr lang="en-GB" sz="2000" b="0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, Seshadri+ 2013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0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LISA, Chang+ 2013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1871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09BB3C-BDB2-0D4E-A0F6-0F383DF9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447"/>
            <a:ext cx="8229600" cy="74019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Limitations of Processing-using-DRAM</a:t>
            </a: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231D5-8A07-B07C-FE7C-DBA15069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</a:t>
            </a:fld>
            <a:endParaRPr lang="en-C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D81618-14A6-EC91-CB12-ACD73E1B6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74548"/>
              </p:ext>
            </p:extLst>
          </p:nvPr>
        </p:nvGraphicFramePr>
        <p:xfrm>
          <a:off x="227098" y="1895974"/>
          <a:ext cx="8685408" cy="101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04">
                  <a:extLst>
                    <a:ext uri="{9D8B030D-6E8A-4147-A177-3AD203B41FA5}">
                      <a16:colId xmlns:a16="http://schemas.microsoft.com/office/drawing/2014/main" val="3002112108"/>
                    </a:ext>
                  </a:extLst>
                </a:gridCol>
                <a:gridCol w="4342704">
                  <a:extLst>
                    <a:ext uri="{9D8B030D-6E8A-4147-A177-3AD203B41FA5}">
                      <a16:colId xmlns:a16="http://schemas.microsoft.com/office/drawing/2014/main" val="3837501275"/>
                    </a:ext>
                  </a:extLst>
                </a:gridCol>
              </a:tblGrid>
              <a:tr h="1016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4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Bitwise Operations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Ambit, Seshadri+ 2017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366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21486C-B5B6-C273-4534-88BE74B01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93452"/>
              </p:ext>
            </p:extLst>
          </p:nvPr>
        </p:nvGraphicFramePr>
        <p:xfrm>
          <a:off x="227098" y="2894223"/>
          <a:ext cx="8685408" cy="101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04">
                  <a:extLst>
                    <a:ext uri="{9D8B030D-6E8A-4147-A177-3AD203B41FA5}">
                      <a16:colId xmlns:a16="http://schemas.microsoft.com/office/drawing/2014/main" val="586797535"/>
                    </a:ext>
                  </a:extLst>
                </a:gridCol>
                <a:gridCol w="4342704">
                  <a:extLst>
                    <a:ext uri="{9D8B030D-6E8A-4147-A177-3AD203B41FA5}">
                      <a16:colId xmlns:a16="http://schemas.microsoft.com/office/drawing/2014/main" val="503954612"/>
                    </a:ext>
                  </a:extLst>
                </a:gridCol>
              </a:tblGrid>
              <a:tr h="1016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4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Bit Shifting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8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0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DRISA, Li+ 2017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8804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647A1A-5203-E4A7-F87C-72A4039ED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58551"/>
              </p:ext>
            </p:extLst>
          </p:nvPr>
        </p:nvGraphicFramePr>
        <p:xfrm>
          <a:off x="227098" y="3911030"/>
          <a:ext cx="8685408" cy="101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04">
                  <a:extLst>
                    <a:ext uri="{9D8B030D-6E8A-4147-A177-3AD203B41FA5}">
                      <a16:colId xmlns:a16="http://schemas.microsoft.com/office/drawing/2014/main" val="1919427309"/>
                    </a:ext>
                  </a:extLst>
                </a:gridCol>
                <a:gridCol w="4342704">
                  <a:extLst>
                    <a:ext uri="{9D8B030D-6E8A-4147-A177-3AD203B41FA5}">
                      <a16:colId xmlns:a16="http://schemas.microsoft.com/office/drawing/2014/main" val="3811479122"/>
                    </a:ext>
                  </a:extLst>
                </a:gridCol>
              </a:tblGrid>
              <a:tr h="10168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400" b="1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Arithmetic Operations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8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0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SIMDRAM, </a:t>
                      </a:r>
                      <a:r>
                        <a:rPr lang="en-GB" sz="2000" b="0" i="1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Hajinazar</a:t>
                      </a:r>
                      <a:r>
                        <a:rPr lang="en-GB" sz="2000" b="0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&amp; Oliveira+ 2021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588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2855DA-C419-C145-E424-4A37B1AF2D9F}"/>
              </a:ext>
            </a:extLst>
          </p:cNvPr>
          <p:cNvSpPr txBox="1"/>
          <p:nvPr/>
        </p:nvSpPr>
        <p:spPr>
          <a:xfrm>
            <a:off x="80387" y="5077353"/>
            <a:ext cx="8983226" cy="1186558"/>
          </a:xfrm>
          <a:prstGeom prst="roundRect">
            <a:avLst>
              <a:gd name="adj" fmla="val 494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r>
              <a:rPr lang="en-US" sz="3200" b="1"/>
              <a:t>Existing Processing-using-DRAM architectures</a:t>
            </a:r>
            <a:br>
              <a:rPr lang="en-US" sz="3200" b="1"/>
            </a:br>
            <a:r>
              <a:rPr lang="en-US" sz="3200" b="1"/>
              <a:t>only support a </a:t>
            </a:r>
            <a:r>
              <a:rPr lang="en-US" sz="3200" b="1">
                <a:solidFill>
                  <a:srgbClr val="FF0000"/>
                </a:solidFill>
              </a:rPr>
              <a:t>limited range </a:t>
            </a:r>
            <a:r>
              <a:rPr lang="en-US" sz="3200" b="1"/>
              <a:t>of operations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53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125">
        <p:fade/>
      </p:transition>
    </mc:Choice>
    <mc:Fallback>
      <p:transition advTm="1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1177853"/>
          </a:xfrm>
        </p:spPr>
        <p:txBody>
          <a:bodyPr>
            <a:normAutofit fontScale="90000"/>
          </a:bodyPr>
          <a:lstStyle/>
          <a:p>
            <a:r>
              <a:rPr lang="en-CH"/>
              <a:t>Comparison of Operations Supported by pLUTo vs. Prior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100</a:t>
            </a:fld>
            <a:endParaRPr lang="en-CH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E9BD2F-60E7-9350-2E13-7484E42174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2575" y="1189002"/>
            <a:ext cx="5518849" cy="52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83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1032380"/>
          </a:xfrm>
        </p:spPr>
        <p:txBody>
          <a:bodyPr>
            <a:normAutofit fontScale="90000"/>
          </a:bodyPr>
          <a:lstStyle/>
          <a:p>
            <a:r>
              <a:rPr lang="en-CH"/>
              <a:t>Energy Efficiency (pLUTo vs. PuM vs. PnM) vs. Bit Width, one 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101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555855"/>
            <a:ext cx="8983226" cy="3825664"/>
          </a:xfrm>
        </p:spPr>
      </p:pic>
    </p:spTree>
    <p:extLst>
      <p:ext uri="{BB962C8B-B14F-4D97-AF65-F5344CB8AC3E}">
        <p14:creationId xmlns:p14="http://schemas.microsoft.com/office/powerpoint/2010/main" val="19232790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1177853"/>
          </a:xfrm>
        </p:spPr>
        <p:txBody>
          <a:bodyPr>
            <a:normAutofit fontScale="90000"/>
          </a:bodyPr>
          <a:lstStyle/>
          <a:p>
            <a:r>
              <a:rPr lang="en-CH"/>
              <a:t>Throughput &amp; Energy Consumption of pLUTo vs. LUT Query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102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874513"/>
            <a:ext cx="8983226" cy="3188347"/>
          </a:xfrm>
        </p:spPr>
      </p:pic>
    </p:spTree>
    <p:extLst>
      <p:ext uri="{BB962C8B-B14F-4D97-AF65-F5344CB8AC3E}">
        <p14:creationId xmlns:p14="http://schemas.microsoft.com/office/powerpoint/2010/main" val="32168926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/>
              <a:t>Speedup vs. Subarray-Level Parallelism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103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763655"/>
            <a:ext cx="8983226" cy="3410063"/>
          </a:xfrm>
        </p:spPr>
      </p:pic>
    </p:spTree>
    <p:extLst>
      <p:ext uri="{BB962C8B-B14F-4D97-AF65-F5344CB8AC3E}">
        <p14:creationId xmlns:p14="http://schemas.microsoft.com/office/powerpoint/2010/main" val="14460444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Circuit-Level Reliability and Correctness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104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398027" y="1195154"/>
            <a:ext cx="8347946" cy="4547066"/>
          </a:xfrm>
        </p:spPr>
      </p:pic>
    </p:spTree>
    <p:extLst>
      <p:ext uri="{BB962C8B-B14F-4D97-AF65-F5344CB8AC3E}">
        <p14:creationId xmlns:p14="http://schemas.microsoft.com/office/powerpoint/2010/main" val="33518718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Impact of tFAW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105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2127529"/>
            <a:ext cx="8983226" cy="2682315"/>
          </a:xfrm>
        </p:spPr>
      </p:pic>
    </p:spTree>
    <p:extLst>
      <p:ext uri="{BB962C8B-B14F-4D97-AF65-F5344CB8AC3E}">
        <p14:creationId xmlns:p14="http://schemas.microsoft.com/office/powerpoint/2010/main" val="10014661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0B77F2C4-6F08-F3E7-1C72-6F1E6D8B29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/>
        </p:blipFill>
        <p:spPr>
          <a:xfrm>
            <a:off x="0" y="1269000"/>
            <a:ext cx="4320000" cy="432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D73E9-E6FC-37F1-E381-8289272B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H" b="1"/>
              <a:t>QR Codes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9C3A07-DA0A-0767-3629-03ADDE1BCF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13500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106</a:t>
            </a:fld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1482-BD71-9EBA-0284-504FF08EA006}"/>
              </a:ext>
            </a:extLst>
          </p:cNvPr>
          <p:cNvSpPr txBox="1"/>
          <p:nvPr/>
        </p:nvSpPr>
        <p:spPr>
          <a:xfrm>
            <a:off x="1285357" y="5457800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>
                <a:latin typeface="Corbel" panose="020B0503020204020204" pitchFamily="34" charset="0"/>
              </a:rPr>
              <a:t>arXiv</a:t>
            </a:r>
          </a:p>
        </p:txBody>
      </p:sp>
      <p:pic>
        <p:nvPicPr>
          <p:cNvPr id="9" name="Content Placeholder 6">
            <a:hlinkClick r:id="rId4"/>
            <a:extLst>
              <a:ext uri="{FF2B5EF4-FFF2-40B4-BE49-F238E27FC236}">
                <a16:creationId xmlns:a16="http://schemas.microsoft.com/office/drawing/2014/main" id="{AE1966F0-4F08-4AE7-5FD5-768DA2B3B6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4000" y="1269000"/>
            <a:ext cx="432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67DA3-FA87-70B2-F6EA-D0015D0FE9FA}"/>
              </a:ext>
            </a:extLst>
          </p:cNvPr>
          <p:cNvSpPr txBox="1"/>
          <p:nvPr/>
        </p:nvSpPr>
        <p:spPr>
          <a:xfrm>
            <a:off x="6109356" y="544725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>
                <a:latin typeface="Corbel" panose="020B0503020204020204" pitchFamily="34" charset="0"/>
              </a:rPr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30504553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F224B-1733-B210-BA50-9B8681D4A951}"/>
              </a:ext>
            </a:extLst>
          </p:cNvPr>
          <p:cNvCxnSpPr>
            <a:cxnSpLocks/>
          </p:cNvCxnSpPr>
          <p:nvPr/>
        </p:nvCxnSpPr>
        <p:spPr>
          <a:xfrm rot="5400000" flipH="1">
            <a:off x="3446838" y="3141745"/>
            <a:ext cx="3963" cy="21389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D67FF7-F246-B3DA-9450-941A78A7CEA3}"/>
              </a:ext>
            </a:extLst>
          </p:cNvPr>
          <p:cNvCxnSpPr>
            <a:cxnSpLocks/>
          </p:cNvCxnSpPr>
          <p:nvPr/>
        </p:nvCxnSpPr>
        <p:spPr>
          <a:xfrm rot="5400000" flipH="1">
            <a:off x="3449383" y="3523226"/>
            <a:ext cx="3963" cy="2088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Backup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107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3888559" y="3999346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4338009" y="3999346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4787459" y="3999307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5236908" y="3992001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3564982" y="2151413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9016"/>
              </p:ext>
            </p:extLst>
          </p:nvPr>
        </p:nvGraphicFramePr>
        <p:xfrm>
          <a:off x="3665361" y="2275694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4271608" y="3607240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3780912" y="4937119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4209869" y="4926084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4621219" y="4924816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5045175" y="4937119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4270491" y="4863801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52816"/>
              </p:ext>
            </p:extLst>
          </p:nvPr>
        </p:nvGraphicFramePr>
        <p:xfrm>
          <a:off x="3665361" y="4408209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4282380" y="-12642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15300"/>
              </p:ext>
            </p:extLst>
          </p:nvPr>
        </p:nvGraphicFramePr>
        <p:xfrm>
          <a:off x="3674729" y="810566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77111" y="1743660"/>
            <a:ext cx="4" cy="4134598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1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4280469" y="736638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FB6C1BA-5F10-4A6C-405D-0DC1EEA2377F}"/>
              </a:ext>
            </a:extLst>
          </p:cNvPr>
          <p:cNvCxnSpPr>
            <a:cxnSpLocks/>
            <a:stCxn id="48" idx="3"/>
          </p:cNvCxnSpPr>
          <p:nvPr/>
        </p:nvCxnSpPr>
        <p:spPr>
          <a:xfrm rot="5400000" flipH="1" flipV="1">
            <a:off x="3169524" y="1820218"/>
            <a:ext cx="475942" cy="311143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3446838" y="2358718"/>
            <a:ext cx="3963" cy="21389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3446838" y="2744881"/>
            <a:ext cx="3963" cy="213891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2424809" y="2886713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5242770" y="1206566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4798727" y="1206566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4341070" y="1206566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3897027" y="1206566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22662"/>
              </p:ext>
            </p:extLst>
          </p:nvPr>
        </p:nvGraphicFramePr>
        <p:xfrm>
          <a:off x="3662674" y="565314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3677206" y="1544853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4143680" y="1546402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4610154" y="1546402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5076627" y="1546402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8F53AE-0B22-E9C6-E261-9F6D22C9B9D7}"/>
              </a:ext>
            </a:extLst>
          </p:cNvPr>
          <p:cNvSpPr/>
          <p:nvPr/>
        </p:nvSpPr>
        <p:spPr>
          <a:xfrm>
            <a:off x="6686851" y="1541618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08C40B-02DA-46C2-6795-455293697A44}"/>
              </a:ext>
            </a:extLst>
          </p:cNvPr>
          <p:cNvCxnSpPr>
            <a:cxnSpLocks/>
          </p:cNvCxnSpPr>
          <p:nvPr/>
        </p:nvCxnSpPr>
        <p:spPr>
          <a:xfrm>
            <a:off x="5909084" y="4912747"/>
            <a:ext cx="0" cy="672629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F99AE1-CC5E-8E50-1EB2-005814DE668F}"/>
              </a:ext>
            </a:extLst>
          </p:cNvPr>
          <p:cNvCxnSpPr>
            <a:cxnSpLocks/>
          </p:cNvCxnSpPr>
          <p:nvPr/>
        </p:nvCxnSpPr>
        <p:spPr>
          <a:xfrm rot="5400000" flipH="1">
            <a:off x="2472803" y="2358718"/>
            <a:ext cx="3963" cy="213891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2E36BB1-B09E-3ACC-E0D9-11F6E7B6114B}"/>
              </a:ext>
            </a:extLst>
          </p:cNvPr>
          <p:cNvSpPr txBox="1"/>
          <p:nvPr/>
        </p:nvSpPr>
        <p:spPr>
          <a:xfrm>
            <a:off x="1862566" y="1934018"/>
            <a:ext cx="30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>
                <a:solidFill>
                  <a:srgbClr val="0051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0</a:t>
            </a:r>
            <a:endParaRPr lang="en-CH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46888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BB3C-BDB2-0D4E-A0F6-0F383DF9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376"/>
            <a:ext cx="8229600" cy="74019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Banner Template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018E2-4352-C005-6341-039BA07E849B}"/>
              </a:ext>
            </a:extLst>
          </p:cNvPr>
          <p:cNvSpPr txBox="1"/>
          <p:nvPr/>
        </p:nvSpPr>
        <p:spPr>
          <a:xfrm>
            <a:off x="235527" y="2220107"/>
            <a:ext cx="8672946" cy="2725966"/>
          </a:xfrm>
          <a:prstGeom prst="roundRect">
            <a:avLst>
              <a:gd name="adj" fmla="val 494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/>
              <a:t>The </a:t>
            </a:r>
            <a:r>
              <a:rPr lang="en-US" sz="3200" b="1">
                <a:solidFill>
                  <a:srgbClr val="0070C0"/>
                </a:solidFill>
              </a:rPr>
              <a:t>quick</a:t>
            </a:r>
            <a:r>
              <a:rPr lang="en-US" sz="3200" b="1"/>
              <a:t> brown fox </a:t>
            </a:r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jumps</a:t>
            </a:r>
            <a:r>
              <a:rPr lang="en-US" sz="3200" b="1"/>
              <a:t> over the </a:t>
            </a:r>
            <a:r>
              <a:rPr lang="en-US" sz="3200" b="1">
                <a:solidFill>
                  <a:srgbClr val="FF0000"/>
                </a:solidFill>
              </a:rPr>
              <a:t>lazy</a:t>
            </a:r>
            <a:r>
              <a:rPr lang="en-US" sz="3200" b="1"/>
              <a:t> dog</a:t>
            </a:r>
            <a:endParaRPr lang="en-US" sz="3200" b="1">
              <a:solidFill>
                <a:srgbClr val="BE3F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4E34E-73B8-2176-23AF-1FDC3B2B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108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6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BB3C-BDB2-0D4E-A0F6-0F383DF9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376"/>
            <a:ext cx="8229600" cy="740193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The Goal of pLUTo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018E2-4352-C005-6341-039BA07E849B}"/>
              </a:ext>
            </a:extLst>
          </p:cNvPr>
          <p:cNvSpPr txBox="1"/>
          <p:nvPr/>
        </p:nvSpPr>
        <p:spPr>
          <a:xfrm>
            <a:off x="235527" y="2220107"/>
            <a:ext cx="8672946" cy="2725966"/>
          </a:xfrm>
          <a:prstGeom prst="roundRect">
            <a:avLst>
              <a:gd name="adj" fmla="val 494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r>
              <a:rPr lang="en-US" sz="3200" b="1" i="1">
                <a:solidFill>
                  <a:schemeClr val="accent1"/>
                </a:solidFill>
              </a:rPr>
              <a:t>Extend</a:t>
            </a:r>
            <a:r>
              <a:rPr lang="en-US" sz="3200" b="1"/>
              <a:t> Processing-using-DRAM to support</a:t>
            </a:r>
            <a:br>
              <a:rPr lang="en-US" sz="3200" b="1"/>
            </a:br>
            <a:r>
              <a:rPr lang="en-US" sz="3200" b="1"/>
              <a:t>the execution of </a:t>
            </a:r>
            <a:r>
              <a:rPr lang="en-US" sz="3200" b="1" i="1">
                <a:solidFill>
                  <a:schemeClr val="accent1"/>
                </a:solidFill>
              </a:rPr>
              <a:t>arbitrarily complex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4E34E-73B8-2176-23AF-1FDC3B2B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11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8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16">
        <p:fade/>
      </p:transition>
    </mc:Choice>
    <mc:Fallback>
      <p:transition advTm="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9CD9A-A21A-8259-DD0E-9DA5D0CA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948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28">
        <p:fade/>
      </p:transition>
    </mc:Choice>
    <mc:Fallback>
      <p:transition advTm="12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2400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13</a:t>
            </a:fld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92C9EA-2C74-CC2E-0041-6A2DDB53A3E6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CH" sz="32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96A2EE-9678-FB21-393A-9E923B2616E3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0F8048-52F5-4E51-1F67-A6FE22285343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B9AFBE9-A701-1840-4675-E7E0B13D68C4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A2A7A-CD1A-4F48-F739-111E711B32CC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3CF9F3-40A6-D139-4235-3191F1625E66}"/>
              </a:ext>
            </a:extLst>
          </p:cNvPr>
          <p:cNvSpPr/>
          <p:nvPr/>
        </p:nvSpPr>
        <p:spPr>
          <a:xfrm>
            <a:off x="1340236" y="975471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80" y="1112652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647" y="1726961"/>
            <a:ext cx="714706" cy="7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"/>
    </mc:Choice>
    <mc:Fallback>
      <p:transition spd="med" advTm="4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BBC4D23-4637-B102-7B62-7E474CDE543D}"/>
              </a:ext>
            </a:extLst>
          </p:cNvPr>
          <p:cNvSpPr/>
          <p:nvPr/>
        </p:nvSpPr>
        <p:spPr>
          <a:xfrm>
            <a:off x="3998367" y="1213510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9E4BF1-5948-247B-1624-8CD07DEEE275}"/>
              </a:ext>
            </a:extLst>
          </p:cNvPr>
          <p:cNvSpPr/>
          <p:nvPr/>
        </p:nvSpPr>
        <p:spPr>
          <a:xfrm>
            <a:off x="4004369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14</a:t>
            </a:fld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82B0AD-5AEF-3847-3B3F-624087253465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CH" sz="32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DED1F9-80C7-6D24-C550-0C5D4407C6B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4023F0-8172-213F-EBEC-A14B45226FDD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EDA25C8-1E39-A586-8207-0510E83B9487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A6C83E-C7E5-7413-7A9D-54DD23529667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80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647" y="1728677"/>
            <a:ext cx="714706" cy="7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1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 advTm="413">
        <p159:morph option="byObject"/>
      </p:transition>
    </mc:Choice>
    <mc:Fallback>
      <p:transition spd="med" advTm="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9E4BF1-5948-247B-1624-8CD07DEEE275}"/>
              </a:ext>
            </a:extLst>
          </p:cNvPr>
          <p:cNvSpPr/>
          <p:nvPr/>
        </p:nvSpPr>
        <p:spPr>
          <a:xfrm>
            <a:off x="4004369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15</a:t>
            </a:fld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82B0AD-5AEF-3847-3B3F-624087253465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CH" sz="32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DED1F9-80C7-6D24-C550-0C5D4407C6B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4023F0-8172-213F-EBEC-A14B45226FDD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EDA25C8-1E39-A586-8207-0510E83B9487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A6C83E-C7E5-7413-7A9D-54DD23529667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80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647" y="1728677"/>
            <a:ext cx="714706" cy="7147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BC4D23-4637-B102-7B62-7E474CDE543D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087125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 advTm="258">
        <p159:morph option="byObject"/>
      </p:transition>
    </mc:Choice>
    <mc:Fallback>
      <p:transition spd="med" advTm="25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EA7FD0-750A-3E12-42D5-525D4915E712}"/>
              </a:ext>
            </a:extLst>
          </p:cNvPr>
          <p:cNvSpPr/>
          <p:nvPr/>
        </p:nvSpPr>
        <p:spPr>
          <a:xfrm>
            <a:off x="798785" y="3564780"/>
            <a:ext cx="7546428" cy="2296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0F372A5-E49F-EE29-DFAE-128A07DCA153}"/>
              </a:ext>
            </a:extLst>
          </p:cNvPr>
          <p:cNvSpPr/>
          <p:nvPr/>
        </p:nvSpPr>
        <p:spPr>
          <a:xfrm>
            <a:off x="3252351" y="3778364"/>
            <a:ext cx="2639294" cy="1546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Graphic 13" descr="Table with solid fill">
            <a:extLst>
              <a:ext uri="{FF2B5EF4-FFF2-40B4-BE49-F238E27FC236}">
                <a16:creationId xmlns:a16="http://schemas.microsoft.com/office/drawing/2014/main" id="{4D5516B8-BFF9-3509-4748-68774593B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537" y="3408131"/>
            <a:ext cx="2296922" cy="229692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F93290-9DBB-EFFC-9A43-B5E1FB35882C}"/>
              </a:ext>
            </a:extLst>
          </p:cNvPr>
          <p:cNvSpPr/>
          <p:nvPr/>
        </p:nvSpPr>
        <p:spPr>
          <a:xfrm>
            <a:off x="1340236" y="5287967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C3947B-D707-DD3B-3510-133991C8F410}"/>
              </a:ext>
            </a:extLst>
          </p:cNvPr>
          <p:cNvSpPr/>
          <p:nvPr/>
        </p:nvSpPr>
        <p:spPr>
          <a:xfrm>
            <a:off x="6656498" y="5287967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8C7472-87BC-99C2-A863-1F79D3C9EED3}"/>
              </a:ext>
            </a:extLst>
          </p:cNvPr>
          <p:cNvSpPr/>
          <p:nvPr/>
        </p:nvSpPr>
        <p:spPr>
          <a:xfrm>
            <a:off x="1340236" y="3999834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166C4F-B297-5E59-E434-4AAF17001221}"/>
              </a:ext>
            </a:extLst>
          </p:cNvPr>
          <p:cNvSpPr/>
          <p:nvPr/>
        </p:nvSpPr>
        <p:spPr>
          <a:xfrm>
            <a:off x="3998367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78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4645" y="1728677"/>
            <a:ext cx="714706" cy="714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0A2C6D-3069-1D38-8437-A898FD2BBD99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95654E-5644-86C6-56B1-58E5EA0B00F4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418B42-84FB-B1A6-088A-88CAD7AEAD08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43C05D-8D90-1B4A-EDAF-E057B4C5FBF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B6EC71-251C-0244-C240-55F3E3EF04E8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16</a:t>
            </a:fld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7938AB3-7490-DA05-8EA5-55FE861E992E}"/>
              </a:ext>
            </a:extLst>
          </p:cNvPr>
          <p:cNvSpPr/>
          <p:nvPr/>
        </p:nvSpPr>
        <p:spPr>
          <a:xfrm>
            <a:off x="4353337" y="2950470"/>
            <a:ext cx="437322" cy="48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46F15A-3E59-BABA-9CDF-641DBD72994C}"/>
              </a:ext>
            </a:extLst>
          </p:cNvPr>
          <p:cNvSpPr/>
          <p:nvPr/>
        </p:nvSpPr>
        <p:spPr>
          <a:xfrm>
            <a:off x="6656498" y="3999834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CH" sz="32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11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8">
        <p:fade/>
      </p:transition>
    </mc:Choice>
    <mc:Fallback>
      <p:transition spd="med" advTm="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0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19160E0-26B3-9628-B12E-5A69A62DA785}"/>
              </a:ext>
            </a:extLst>
          </p:cNvPr>
          <p:cNvSpPr/>
          <p:nvPr/>
        </p:nvSpPr>
        <p:spPr>
          <a:xfrm>
            <a:off x="798785" y="3564780"/>
            <a:ext cx="7546428" cy="2296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F5441D-F2CD-4FE4-6B3F-D5BF2361F5C9}"/>
              </a:ext>
            </a:extLst>
          </p:cNvPr>
          <p:cNvSpPr/>
          <p:nvPr/>
        </p:nvSpPr>
        <p:spPr>
          <a:xfrm>
            <a:off x="1340236" y="3999834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E02003-10A2-1471-FA30-3024EA59CE15}"/>
              </a:ext>
            </a:extLst>
          </p:cNvPr>
          <p:cNvSpPr/>
          <p:nvPr/>
        </p:nvSpPr>
        <p:spPr>
          <a:xfrm>
            <a:off x="3252351" y="3778364"/>
            <a:ext cx="2639294" cy="1546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3" name="Graphic 22" descr="Table with solid fill">
            <a:extLst>
              <a:ext uri="{FF2B5EF4-FFF2-40B4-BE49-F238E27FC236}">
                <a16:creationId xmlns:a16="http://schemas.microsoft.com/office/drawing/2014/main" id="{30947DA9-1F41-B77F-016A-4E2FC426A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3537" y="3408131"/>
            <a:ext cx="2296922" cy="229692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F93290-9DBB-EFFC-9A43-B5E1FB35882C}"/>
              </a:ext>
            </a:extLst>
          </p:cNvPr>
          <p:cNvSpPr/>
          <p:nvPr/>
        </p:nvSpPr>
        <p:spPr>
          <a:xfrm>
            <a:off x="1340236" y="5287967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52151D-AA94-1E97-CDC4-2B5D43E300CC}"/>
              </a:ext>
            </a:extLst>
          </p:cNvPr>
          <p:cNvSpPr/>
          <p:nvPr/>
        </p:nvSpPr>
        <p:spPr>
          <a:xfrm>
            <a:off x="6656500" y="3999834"/>
            <a:ext cx="1147260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GB" sz="16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C3947B-D707-DD3B-3510-133991C8F410}"/>
              </a:ext>
            </a:extLst>
          </p:cNvPr>
          <p:cNvSpPr/>
          <p:nvPr/>
        </p:nvSpPr>
        <p:spPr>
          <a:xfrm>
            <a:off x="6656498" y="5287967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166C4F-B297-5E59-E434-4AAF17001221}"/>
              </a:ext>
            </a:extLst>
          </p:cNvPr>
          <p:cNvSpPr/>
          <p:nvPr/>
        </p:nvSpPr>
        <p:spPr>
          <a:xfrm>
            <a:off x="3998367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78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645" y="1728677"/>
            <a:ext cx="714706" cy="714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0A2C6D-3069-1D38-8437-A898FD2BBD99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95654E-5644-86C6-56B1-58E5EA0B00F4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418B42-84FB-B1A6-088A-88CAD7AEAD08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43C05D-8D90-1B4A-EDAF-E057B4C5FBF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B6EC71-251C-0244-C240-55F3E3EF04E8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17</a:t>
            </a:fld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7938AB3-7490-DA05-8EA5-55FE861E992E}"/>
              </a:ext>
            </a:extLst>
          </p:cNvPr>
          <p:cNvSpPr/>
          <p:nvPr/>
        </p:nvSpPr>
        <p:spPr>
          <a:xfrm>
            <a:off x="4353337" y="2950470"/>
            <a:ext cx="437322" cy="48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8C7472-87BC-99C2-A863-1F79D3C9EED3}"/>
              </a:ext>
            </a:extLst>
          </p:cNvPr>
          <p:cNvSpPr/>
          <p:nvPr/>
        </p:nvSpPr>
        <p:spPr>
          <a:xfrm>
            <a:off x="1340236" y="3991082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6917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5">
        <p:fade/>
      </p:transition>
    </mc:Choice>
    <mc:Fallback>
      <p:transition spd="med" advTm="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7778 -0.0375 C 0.09427 -0.04606 0.11858 -0.05046 0.1441 -0.05046 C 0.17327 -0.05046 0.19636 -0.04606 0.21285 -0.0375 L 0.2908 -2.96296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55CB0B7-2BCA-3226-094B-FFE48DB36A13}"/>
              </a:ext>
            </a:extLst>
          </p:cNvPr>
          <p:cNvSpPr/>
          <p:nvPr/>
        </p:nvSpPr>
        <p:spPr>
          <a:xfrm>
            <a:off x="798785" y="3564780"/>
            <a:ext cx="7546428" cy="2296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1DB706-F764-F350-039D-195884DE35BA}"/>
              </a:ext>
            </a:extLst>
          </p:cNvPr>
          <p:cNvSpPr/>
          <p:nvPr/>
        </p:nvSpPr>
        <p:spPr>
          <a:xfrm>
            <a:off x="6656500" y="3999834"/>
            <a:ext cx="1147260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GB" sz="16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F8EF0C-7E4B-E048-5A1C-411E2DF4A86E}"/>
              </a:ext>
            </a:extLst>
          </p:cNvPr>
          <p:cNvSpPr/>
          <p:nvPr/>
        </p:nvSpPr>
        <p:spPr>
          <a:xfrm>
            <a:off x="3252351" y="3778364"/>
            <a:ext cx="2639294" cy="1546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5" name="Graphic 24" descr="Table with solid fill">
            <a:extLst>
              <a:ext uri="{FF2B5EF4-FFF2-40B4-BE49-F238E27FC236}">
                <a16:creationId xmlns:a16="http://schemas.microsoft.com/office/drawing/2014/main" id="{48A6851C-0D9B-8B53-8944-55149A58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537" y="3408131"/>
            <a:ext cx="2296922" cy="229692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F93290-9DBB-EFFC-9A43-B5E1FB35882C}"/>
              </a:ext>
            </a:extLst>
          </p:cNvPr>
          <p:cNvSpPr/>
          <p:nvPr/>
        </p:nvSpPr>
        <p:spPr>
          <a:xfrm>
            <a:off x="1340236" y="5287967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C3947B-D707-DD3B-3510-133991C8F410}"/>
              </a:ext>
            </a:extLst>
          </p:cNvPr>
          <p:cNvSpPr/>
          <p:nvPr/>
        </p:nvSpPr>
        <p:spPr>
          <a:xfrm>
            <a:off x="6656498" y="5287967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166C4F-B297-5E59-E434-4AAF17001221}"/>
              </a:ext>
            </a:extLst>
          </p:cNvPr>
          <p:cNvSpPr/>
          <p:nvPr/>
        </p:nvSpPr>
        <p:spPr>
          <a:xfrm>
            <a:off x="3998367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78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4645" y="1728677"/>
            <a:ext cx="714706" cy="714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0A2C6D-3069-1D38-8437-A898FD2BBD99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95654E-5644-86C6-56B1-58E5EA0B00F4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418B42-84FB-B1A6-088A-88CAD7AEAD08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43C05D-8D90-1B4A-EDAF-E057B4C5FBF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B6EC71-251C-0244-C240-55F3E3EF04E8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18</a:t>
            </a:fld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7938AB3-7490-DA05-8EA5-55FE861E992E}"/>
              </a:ext>
            </a:extLst>
          </p:cNvPr>
          <p:cNvSpPr/>
          <p:nvPr/>
        </p:nvSpPr>
        <p:spPr>
          <a:xfrm>
            <a:off x="4353337" y="2950470"/>
            <a:ext cx="437322" cy="48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956C20-E7EF-32A8-59C7-25442F461B0A}"/>
              </a:ext>
            </a:extLst>
          </p:cNvPr>
          <p:cNvSpPr/>
          <p:nvPr/>
        </p:nvSpPr>
        <p:spPr>
          <a:xfrm>
            <a:off x="3998367" y="3994637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BDE41A-5758-D624-753E-044CBFB3900B}"/>
              </a:ext>
            </a:extLst>
          </p:cNvPr>
          <p:cNvSpPr/>
          <p:nvPr/>
        </p:nvSpPr>
        <p:spPr>
          <a:xfrm>
            <a:off x="3998367" y="3994637"/>
            <a:ext cx="1147260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LUT</a:t>
            </a:r>
            <a:r>
              <a:rPr lang="en-CH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[x]</a:t>
            </a:r>
            <a:endParaRPr lang="en-GB" sz="1200" b="1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4F451A-874E-1FCE-8DC1-1FEBBF45E014}"/>
              </a:ext>
            </a:extLst>
          </p:cNvPr>
          <p:cNvSpPr/>
          <p:nvPr/>
        </p:nvSpPr>
        <p:spPr>
          <a:xfrm>
            <a:off x="1340236" y="3991082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57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4">
        <p:fade/>
      </p:transition>
    </mc:Choice>
    <mc:Fallback>
      <p:transition spd="med" advTm="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776 0.04004 C 0.0941 0.04907 0.11858 0.05393 0.14392 0.05393 C 0.17309 0.05393 0.19635 0.04907 0.21285 0.04004 L 0.29097 2.59259E-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42B1278-B9B5-7D8F-79B9-C616679C119B}"/>
              </a:ext>
            </a:extLst>
          </p:cNvPr>
          <p:cNvSpPr/>
          <p:nvPr/>
        </p:nvSpPr>
        <p:spPr>
          <a:xfrm>
            <a:off x="798785" y="3564780"/>
            <a:ext cx="7546428" cy="2296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0F0C87A-D7CF-8A67-5028-F3BF63321301}"/>
              </a:ext>
            </a:extLst>
          </p:cNvPr>
          <p:cNvSpPr/>
          <p:nvPr/>
        </p:nvSpPr>
        <p:spPr>
          <a:xfrm>
            <a:off x="3252351" y="3778364"/>
            <a:ext cx="2639294" cy="1546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5" name="Graphic 24" descr="Table with solid fill">
            <a:extLst>
              <a:ext uri="{FF2B5EF4-FFF2-40B4-BE49-F238E27FC236}">
                <a16:creationId xmlns:a16="http://schemas.microsoft.com/office/drawing/2014/main" id="{4DB75DD4-0C3D-DD7F-420F-439AB0E6E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3537" y="3408131"/>
            <a:ext cx="2296922" cy="229692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F93290-9DBB-EFFC-9A43-B5E1FB35882C}"/>
              </a:ext>
            </a:extLst>
          </p:cNvPr>
          <p:cNvSpPr/>
          <p:nvPr/>
        </p:nvSpPr>
        <p:spPr>
          <a:xfrm>
            <a:off x="1340236" y="5287967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52151D-AA94-1E97-CDC4-2B5D43E300CC}"/>
              </a:ext>
            </a:extLst>
          </p:cNvPr>
          <p:cNvSpPr/>
          <p:nvPr/>
        </p:nvSpPr>
        <p:spPr>
          <a:xfrm>
            <a:off x="6656498" y="3999834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LUT</a:t>
            </a:r>
            <a:r>
              <a:rPr lang="en-CH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[x]</a:t>
            </a:r>
            <a:endParaRPr lang="en-GB" sz="1200" b="1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C3947B-D707-DD3B-3510-133991C8F410}"/>
              </a:ext>
            </a:extLst>
          </p:cNvPr>
          <p:cNvSpPr/>
          <p:nvPr/>
        </p:nvSpPr>
        <p:spPr>
          <a:xfrm>
            <a:off x="6656498" y="5287967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8C7472-87BC-99C2-A863-1F79D3C9EED3}"/>
              </a:ext>
            </a:extLst>
          </p:cNvPr>
          <p:cNvSpPr/>
          <p:nvPr/>
        </p:nvSpPr>
        <p:spPr>
          <a:xfrm>
            <a:off x="1340236" y="3999834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166C4F-B297-5E59-E434-4AAF17001221}"/>
              </a:ext>
            </a:extLst>
          </p:cNvPr>
          <p:cNvSpPr/>
          <p:nvPr/>
        </p:nvSpPr>
        <p:spPr>
          <a:xfrm>
            <a:off x="3998367" y="1232626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C1CAD20-F880-D2E3-8045-B58491FD5DFE}"/>
              </a:ext>
            </a:extLst>
          </p:cNvPr>
          <p:cNvSpPr/>
          <p:nvPr/>
        </p:nvSpPr>
        <p:spPr>
          <a:xfrm>
            <a:off x="3788978" y="1114368"/>
            <a:ext cx="1566041" cy="1350035"/>
          </a:xfrm>
          <a:prstGeom prst="hexagon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200" b="1">
                <a:latin typeface="Corbel" panose="020B0503020204020204" pitchFamily="34" charset="0"/>
              </a:rPr>
              <a:t>ALU</a:t>
            </a:r>
          </a:p>
          <a:p>
            <a:pPr algn="ctr"/>
            <a:endParaRPr lang="en-CH" sz="3200" b="1">
              <a:latin typeface="Corbel" panose="020B0503020204020204" pitchFamily="34" charset="0"/>
            </a:endParaRPr>
          </a:p>
        </p:txBody>
      </p:sp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90B34766-A81B-A316-76C0-A257CFBA9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645" y="1728677"/>
            <a:ext cx="714706" cy="714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0A2C6D-3069-1D38-8437-A898FD2BBD99}"/>
              </a:ext>
            </a:extLst>
          </p:cNvPr>
          <p:cNvSpPr/>
          <p:nvPr/>
        </p:nvSpPr>
        <p:spPr>
          <a:xfrm>
            <a:off x="1556517" y="1191746"/>
            <a:ext cx="714703" cy="6936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95654E-5644-86C6-56B1-58E5EA0B00F4}"/>
              </a:ext>
            </a:extLst>
          </p:cNvPr>
          <p:cNvSpPr/>
          <p:nvPr/>
        </p:nvSpPr>
        <p:spPr>
          <a:xfrm>
            <a:off x="1340236" y="2269962"/>
            <a:ext cx="1147262" cy="346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418B42-84FB-B1A6-088A-88CAD7AEAD08}"/>
              </a:ext>
            </a:extLst>
          </p:cNvPr>
          <p:cNvSpPr/>
          <p:nvPr/>
        </p:nvSpPr>
        <p:spPr>
          <a:xfrm>
            <a:off x="6656498" y="1002848"/>
            <a:ext cx="1147262" cy="1113516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n-CH" sz="3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(x)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43C05D-8D90-1B4A-EDAF-E057B4C5FBFB}"/>
              </a:ext>
            </a:extLst>
          </p:cNvPr>
          <p:cNvSpPr/>
          <p:nvPr/>
        </p:nvSpPr>
        <p:spPr>
          <a:xfrm>
            <a:off x="6656498" y="2269962"/>
            <a:ext cx="1147262" cy="346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F75345-E31E-267D-A15A-4BC0CA4BC36B}"/>
              </a:ext>
            </a:extLst>
          </p:cNvPr>
          <p:cNvSpPr/>
          <p:nvPr/>
        </p:nvSpPr>
        <p:spPr>
          <a:xfrm>
            <a:off x="798785" y="754116"/>
            <a:ext cx="7546427" cy="20705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B6EC71-251C-0244-C240-55F3E3EF04E8}"/>
              </a:ext>
            </a:extLst>
          </p:cNvPr>
          <p:cNvSpPr/>
          <p:nvPr/>
        </p:nvSpPr>
        <p:spPr>
          <a:xfrm>
            <a:off x="1340236" y="981829"/>
            <a:ext cx="1147262" cy="1113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itle 1" descr=" 6">
            <a:extLst>
              <a:ext uri="{FF2B5EF4-FFF2-40B4-BE49-F238E27FC236}">
                <a16:creationId xmlns:a16="http://schemas.microsoft.com/office/drawing/2014/main" id="{4C7FE583-1732-0318-F3D9-50E239B168E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pLUTo: Key Idea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C5E70-FCDD-6E3C-1E36-0600CF2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19</a:t>
            </a:fld>
            <a:endParaRPr lang="en-CH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7938AB3-7490-DA05-8EA5-55FE861E992E}"/>
              </a:ext>
            </a:extLst>
          </p:cNvPr>
          <p:cNvSpPr/>
          <p:nvPr/>
        </p:nvSpPr>
        <p:spPr>
          <a:xfrm>
            <a:off x="4353337" y="2950470"/>
            <a:ext cx="437322" cy="48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A192AB-088D-35A3-50BC-F9B924DEEB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D26666-06A0-7E8D-31B7-F681F5289D3B}"/>
              </a:ext>
            </a:extLst>
          </p:cNvPr>
          <p:cNvSpPr txBox="1"/>
          <p:nvPr/>
        </p:nvSpPr>
        <p:spPr>
          <a:xfrm>
            <a:off x="235525" y="2480372"/>
            <a:ext cx="8672946" cy="1913226"/>
          </a:xfrm>
          <a:prstGeom prst="roundRect">
            <a:avLst>
              <a:gd name="adj" fmla="val 494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r>
              <a:rPr lang="en-US" sz="3200" b="1"/>
              <a:t>Replace </a:t>
            </a:r>
            <a:r>
              <a:rPr lang="en-US" sz="3200" b="1">
                <a:solidFill>
                  <a:srgbClr val="FF0000"/>
                </a:solidFill>
              </a:rPr>
              <a:t>computation </a:t>
            </a:r>
            <a:r>
              <a:rPr lang="en-US" sz="3200" b="1"/>
              <a:t>with </a:t>
            </a:r>
            <a:r>
              <a:rPr lang="en-US" sz="3200" b="1">
                <a:solidFill>
                  <a:srgbClr val="00B050"/>
                </a:solidFill>
              </a:rPr>
              <a:t>memory accesses</a:t>
            </a:r>
          </a:p>
          <a:p>
            <a:r>
              <a:rPr lang="en-US" sz="3200" b="1"/>
              <a:t>→ </a:t>
            </a:r>
            <a:r>
              <a:rPr lang="en-US" sz="3200" b="1" i="1">
                <a:solidFill>
                  <a:schemeClr val="accent1"/>
                </a:solidFill>
              </a:rPr>
              <a:t>pLUTo LUT Query </a:t>
            </a:r>
            <a:r>
              <a:rPr lang="en-US" sz="3200" b="1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119128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4">
        <p:fade/>
      </p:transition>
    </mc:Choice>
    <mc:Fallback>
      <p:transition spd="med" advTm="1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5325E4-8F4D-D709-0ED9-46E37DF44ABE}"/>
              </a:ext>
            </a:extLst>
          </p:cNvPr>
          <p:cNvSpPr/>
          <p:nvPr/>
        </p:nvSpPr>
        <p:spPr>
          <a:xfrm>
            <a:off x="144396" y="5604487"/>
            <a:ext cx="8895749" cy="853864"/>
          </a:xfrm>
          <a:prstGeom prst="roundRect">
            <a:avLst>
              <a:gd name="adj" fmla="val 852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632522-1398-F1D1-B203-2CD9A4DFB2AB}"/>
              </a:ext>
            </a:extLst>
          </p:cNvPr>
          <p:cNvSpPr/>
          <p:nvPr/>
        </p:nvSpPr>
        <p:spPr>
          <a:xfrm>
            <a:off x="134285" y="3967821"/>
            <a:ext cx="8895749" cy="1524973"/>
          </a:xfrm>
          <a:prstGeom prst="roundRect">
            <a:avLst>
              <a:gd name="adj" fmla="val 852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6FDC50-18BF-D3E2-0483-EF0637F725E6}"/>
              </a:ext>
            </a:extLst>
          </p:cNvPr>
          <p:cNvSpPr/>
          <p:nvPr/>
        </p:nvSpPr>
        <p:spPr>
          <a:xfrm>
            <a:off x="120928" y="3127162"/>
            <a:ext cx="8895749" cy="728967"/>
          </a:xfrm>
          <a:prstGeom prst="roundRect">
            <a:avLst>
              <a:gd name="adj" fmla="val 852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006AE3-391C-D245-06E0-6962FCF462CC}"/>
              </a:ext>
            </a:extLst>
          </p:cNvPr>
          <p:cNvSpPr/>
          <p:nvPr/>
        </p:nvSpPr>
        <p:spPr>
          <a:xfrm>
            <a:off x="120928" y="2104063"/>
            <a:ext cx="8889356" cy="914093"/>
          </a:xfrm>
          <a:prstGeom prst="roundRect">
            <a:avLst>
              <a:gd name="adj" fmla="val 8525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24857A-FEB9-75A2-2EB9-96FE7D93D5EB}"/>
              </a:ext>
            </a:extLst>
          </p:cNvPr>
          <p:cNvSpPr/>
          <p:nvPr/>
        </p:nvSpPr>
        <p:spPr>
          <a:xfrm>
            <a:off x="127322" y="755915"/>
            <a:ext cx="8889356" cy="1239142"/>
          </a:xfrm>
          <a:prstGeom prst="roundRect">
            <a:avLst>
              <a:gd name="adj" fmla="val 852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 descr=" 5"/>
          <p:cNvSpPr txBox="1">
            <a:spLocks/>
          </p:cNvSpPr>
          <p:nvPr/>
        </p:nvSpPr>
        <p:spPr>
          <a:xfrm>
            <a:off x="127322" y="679084"/>
            <a:ext cx="8889356" cy="58666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20" indent="0">
              <a:spcBef>
                <a:spcPts val="1200"/>
              </a:spcBef>
              <a:buNone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Background: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Processing-in-Memory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PiM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 alleviates the performance and energy bottlenecks caused by data movement in modern applications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Processing-</a:t>
            </a:r>
            <a:r>
              <a:rPr lang="en-US" sz="18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near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-Memory (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PnM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): adds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logic elements near memory arrays </a:t>
            </a: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Processing-</a:t>
            </a:r>
            <a:r>
              <a:rPr lang="en-US" sz="18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using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-Memory (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PuM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): uses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the analog properties of memory for computation</a:t>
            </a: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2320" indent="0">
              <a:spcBef>
                <a:spcPts val="1200"/>
              </a:spcBef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Problem: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 Existing Processing-using-DRAM architectures </a:t>
            </a:r>
            <a:r>
              <a:rPr lang="en-US" sz="2000" i="1" dirty="0">
                <a:solidFill>
                  <a:srgbClr val="C00000"/>
                </a:solidFill>
                <a:latin typeface="Corbel" panose="020B0503020204020204" pitchFamily="34" charset="0"/>
              </a:rPr>
              <a:t>only support 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a limited range of operations (data movement, bitwise logic, bit shifting)</a:t>
            </a:r>
          </a:p>
          <a:p>
            <a:pPr marL="674370" lvl="1" indent="-252000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This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 limits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Processing-using-DRAM’s applicability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to a narrow set of applications</a:t>
            </a:r>
            <a:b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br>
              <a:rPr lang="en-US" sz="500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endParaRPr lang="en-US" sz="5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2320" indent="0">
              <a:lnSpc>
                <a:spcPct val="105000"/>
              </a:lnSpc>
              <a:spcBef>
                <a:spcPts val="0"/>
              </a:spcBef>
              <a:buNone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Goal: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Extend the applicability of Processing-using-DRAM by designing a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PuM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substrate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with support for complex operations</a:t>
            </a:r>
            <a:endParaRPr lang="en-US" sz="500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22320" lvl="0" indent="0">
              <a:spcBef>
                <a:spcPts val="1200"/>
              </a:spcBef>
              <a:buNone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Corbel" panose="020B0503020204020204" pitchFamily="34" charset="0"/>
              </a:rPr>
              <a:t>pLUTo: </a:t>
            </a:r>
            <a:r>
              <a:rPr lang="en-US" sz="2000" dirty="0">
                <a:solidFill>
                  <a:srgbClr val="10813D"/>
                </a:solidFill>
                <a:latin typeface="Corbel" panose="020B0503020204020204" pitchFamily="34" charset="0"/>
              </a:rPr>
              <a:t> A Processing-using-DRAM substrate that replaces complex operations with equivalent memory lookups</a:t>
            </a:r>
            <a:endParaRPr lang="en-US" sz="1800" i="1" dirty="0">
              <a:solidFill>
                <a:srgbClr val="10813D"/>
              </a:solidFill>
              <a:latin typeface="Corbel" panose="020B0503020204020204" pitchFamily="34" charset="0"/>
            </a:endParaRP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u="sng" dirty="0">
                <a:solidFill>
                  <a:srgbClr val="10813D"/>
                </a:solidFill>
                <a:latin typeface="Corbel" panose="020B0503020204020204" pitchFamily="34" charset="0"/>
              </a:rPr>
              <a:t>pLUTo LUT Query</a:t>
            </a:r>
            <a:r>
              <a:rPr lang="en-US" sz="1800" i="1" dirty="0">
                <a:solidFill>
                  <a:srgbClr val="10813D"/>
                </a:solidFill>
                <a:latin typeface="Corbel" panose="020B0503020204020204" pitchFamily="34" charset="0"/>
              </a:rPr>
              <a:t> </a:t>
            </a:r>
            <a:r>
              <a:rPr lang="en-US" sz="1800" dirty="0">
                <a:solidFill>
                  <a:srgbClr val="10813D"/>
                </a:solidFill>
                <a:latin typeface="Corbel" panose="020B0503020204020204" pitchFamily="34" charset="0"/>
              </a:rPr>
              <a:t>operation enables bulk in-memory table lookups</a:t>
            </a: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u="sng" dirty="0">
                <a:solidFill>
                  <a:srgbClr val="10813D"/>
                </a:solidFill>
                <a:latin typeface="Corbel" panose="020B0503020204020204" pitchFamily="34" charset="0"/>
              </a:rPr>
              <a:t>Three pLUTo designs</a:t>
            </a:r>
            <a:r>
              <a:rPr lang="en-US" sz="1800" i="1" dirty="0">
                <a:solidFill>
                  <a:srgbClr val="10813D"/>
                </a:solidFill>
                <a:latin typeface="Corbel" panose="020B0503020204020204" pitchFamily="34" charset="0"/>
              </a:rPr>
              <a:t> </a:t>
            </a:r>
            <a:r>
              <a:rPr lang="en-US" sz="1800" dirty="0">
                <a:solidFill>
                  <a:srgbClr val="10813D"/>
                </a:solidFill>
                <a:latin typeface="Corbel" panose="020B0503020204020204" pitchFamily="34" charset="0"/>
              </a:rPr>
              <a:t>target different performance/energy/area tradeoffs</a:t>
            </a: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u="sng" dirty="0">
                <a:solidFill>
                  <a:srgbClr val="10813D"/>
                </a:solidFill>
                <a:latin typeface="Corbel" panose="020B0503020204020204" pitchFamily="34" charset="0"/>
              </a:rPr>
              <a:t>pLUTo API</a:t>
            </a:r>
            <a:r>
              <a:rPr lang="en-US" sz="1800" dirty="0">
                <a:solidFill>
                  <a:srgbClr val="10813D"/>
                </a:solidFill>
                <a:latin typeface="Corbel" panose="020B0503020204020204" pitchFamily="34" charset="0"/>
              </a:rPr>
              <a:t> and </a:t>
            </a:r>
            <a:r>
              <a:rPr lang="en-US" sz="1800" i="1" u="sng" dirty="0">
                <a:solidFill>
                  <a:srgbClr val="10813D"/>
                </a:solidFill>
                <a:latin typeface="Corbel" panose="020B0503020204020204" pitchFamily="34" charset="0"/>
              </a:rPr>
              <a:t>pLUTo Compiler</a:t>
            </a:r>
            <a:r>
              <a:rPr lang="en-US" sz="1800" i="1" dirty="0">
                <a:solidFill>
                  <a:srgbClr val="10813D"/>
                </a:solidFill>
                <a:latin typeface="Corbel" panose="020B0503020204020204" pitchFamily="34" charset="0"/>
              </a:rPr>
              <a:t> </a:t>
            </a:r>
            <a:r>
              <a:rPr lang="en-US" sz="1800" dirty="0">
                <a:solidFill>
                  <a:srgbClr val="10813D"/>
                </a:solidFill>
                <a:latin typeface="Corbel" panose="020B0503020204020204" pitchFamily="34" charset="0"/>
              </a:rPr>
              <a:t>facilitate programmer adoption</a:t>
            </a:r>
            <a:endParaRPr lang="en-US" sz="500" u="sng" dirty="0">
              <a:solidFill>
                <a:srgbClr val="10813D"/>
              </a:solidFill>
              <a:latin typeface="Corbel" panose="020B0503020204020204" pitchFamily="34" charset="0"/>
            </a:endParaRPr>
          </a:p>
          <a:p>
            <a:pPr marL="22320" lvl="0" indent="0">
              <a:spcBef>
                <a:spcPts val="1200"/>
              </a:spcBef>
              <a:buNone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</a:rPr>
              <a:t>Key Results: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</a:rPr>
              <a:t>Our</a:t>
            </a:r>
            <a:r>
              <a:rPr kumimoji="0" lang="en-US" sz="2000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</a:rPr>
              <a:t> extensive evaluation shows that </a:t>
            </a:r>
            <a:r>
              <a:rPr lang="en-US" sz="2000" dirty="0">
                <a:solidFill>
                  <a:srgbClr val="7030A0"/>
                </a:solidFill>
                <a:latin typeface="Corbel" panose="020B0503020204020204" pitchFamily="34" charset="0"/>
              </a:rPr>
              <a:t>pLUTo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1800" i="1" dirty="0">
                <a:solidFill>
                  <a:srgbClr val="7030A0"/>
                </a:solidFill>
                <a:latin typeface="Corbel" panose="020B0503020204020204" pitchFamily="34" charset="0"/>
              </a:rPr>
              <a:t>Greatly</a:t>
            </a: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 outperforms CPU/GPU/</a:t>
            </a:r>
            <a:r>
              <a:rPr lang="en-US" sz="1800" dirty="0" err="1">
                <a:solidFill>
                  <a:srgbClr val="7030A0"/>
                </a:solidFill>
                <a:latin typeface="Corbel" panose="020B0503020204020204" pitchFamily="34" charset="0"/>
              </a:rPr>
              <a:t>PnM</a:t>
            </a: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 baselines, both in performance and energy</a:t>
            </a:r>
          </a:p>
          <a:p>
            <a:pPr marL="458788" lvl="1" indent="-249238">
              <a:lnSpc>
                <a:spcPct val="105000"/>
              </a:lnSpc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Incurs </a:t>
            </a:r>
            <a:r>
              <a:rPr lang="en-US" sz="1800" i="1" dirty="0">
                <a:solidFill>
                  <a:srgbClr val="7030A0"/>
                </a:solidFill>
                <a:latin typeface="Corbel" panose="020B0503020204020204" pitchFamily="34" charset="0"/>
              </a:rPr>
              <a:t>small</a:t>
            </a:r>
            <a:r>
              <a:rPr lang="en-US" sz="1800" dirty="0">
                <a:solidFill>
                  <a:srgbClr val="7030A0"/>
                </a:solidFill>
                <a:latin typeface="Corbel" panose="020B0503020204020204" pitchFamily="34" charset="0"/>
              </a:rPr>
              <a:t> DRAM area overheads (between 10.2% and 23.1%)</a:t>
            </a:r>
          </a:p>
        </p:txBody>
      </p:sp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7FDDC-9AD9-878B-4DD9-310823D1D66A}"/>
              </a:ext>
            </a:extLst>
          </p:cNvPr>
          <p:cNvSpPr txBox="1"/>
          <p:nvPr/>
        </p:nvSpPr>
        <p:spPr>
          <a:xfrm>
            <a:off x="2286000" y="64795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en-US" sz="1800">
                <a:solidFill>
                  <a:srgbClr val="7030A0"/>
                </a:solidFill>
                <a:latin typeface="Corbel" panose="020B0503020204020204" pitchFamily="34" charset="0"/>
                <a:hlinkClick r:id="rId4"/>
              </a:rPr>
              <a:t>https://github.com/CMU-SAFARI/pLUTo</a:t>
            </a:r>
            <a:endParaRPr lang="en-US" sz="1800">
              <a:solidFill>
                <a:srgbClr val="7030A0"/>
              </a:solidFill>
              <a:latin typeface="Corbel" panose="020B0503020204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89B8A3D-AF16-D18C-671C-DAEDFFF5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</p:spPr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1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3"/>
    </mc:Choice>
    <mc:Fallback>
      <p:transition spd="slow" advTm="1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20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BC2F1-9EEA-7440-844C-CA16180BD60B}"/>
              </a:ext>
            </a:extLst>
          </p:cNvPr>
          <p:cNvSpPr txBox="1"/>
          <p:nvPr/>
        </p:nvSpPr>
        <p:spPr>
          <a:xfrm>
            <a:off x="2812035" y="2040854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1472324085"/>
      </p:ext>
    </p:extLst>
  </p:cSld>
  <p:clrMapOvr>
    <a:masterClrMapping/>
  </p:clrMapOvr>
  <p:transition advTm="98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E30EFA-A588-5481-F674-9C4C0AF843D1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21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153FE3DE-2F89-309B-539D-696FEF97F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31298"/>
              </p:ext>
            </p:extLst>
          </p:nvPr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806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Tm="314">
        <p159:morph option="byObject"/>
      </p:transition>
    </mc:Choice>
    <mc:Fallback>
      <p:transition spd="slow" advTm="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22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90506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dirty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 dirty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42103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40274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 dirty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 dirty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 dirty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 dirty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22674EE-F544-8569-2655-8A1FE676BBE2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757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81">
        <p:fade/>
      </p:transition>
    </mc:Choice>
    <mc:Fallback>
      <p:transition advTm="8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72125"/>
              </p:ext>
            </p:extLst>
          </p:nvPr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23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41577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1298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49085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FD3955-C866-C716-D2DB-4BFE26A9AFB0}"/>
              </a:ext>
            </a:extLst>
          </p:cNvPr>
          <p:cNvCxnSpPr/>
          <p:nvPr/>
        </p:nvCxnSpPr>
        <p:spPr>
          <a:xfrm>
            <a:off x="644687" y="3348414"/>
            <a:ext cx="0" cy="893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2674EE-F544-8569-2655-8A1FE676BBE2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334146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81">
        <p:fade/>
      </p:transition>
    </mc:Choice>
    <mc:Fallback>
      <p:transition advTm="8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24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1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56461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10262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57332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A1480B6-2769-7F1F-9F05-1D740124DD38}"/>
              </a:ext>
            </a:extLst>
          </p:cNvPr>
          <p:cNvCxnSpPr/>
          <p:nvPr/>
        </p:nvCxnSpPr>
        <p:spPr>
          <a:xfrm>
            <a:off x="1184119" y="3348414"/>
            <a:ext cx="0" cy="893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83CFA1-7883-1A2C-760A-11C89B93FDCA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61625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78">
        <p:fade/>
      </p:transition>
    </mc:Choice>
    <mc:Fallback>
      <p:transition advTm="78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25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75841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34876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3234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0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C46FE17-7257-41C2-3B14-B8ABD26C20D3}"/>
              </a:ext>
            </a:extLst>
          </p:cNvPr>
          <p:cNvCxnSpPr/>
          <p:nvPr/>
        </p:nvCxnSpPr>
        <p:spPr>
          <a:xfrm>
            <a:off x="1743264" y="3348414"/>
            <a:ext cx="0" cy="893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25CC90-BDA7-6DF3-AD40-7CAAE1EF4F7D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275759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80">
        <p:fade/>
      </p:transition>
    </mc:Choice>
    <mc:Fallback>
      <p:transition advTm="8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26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4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10735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95745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57689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A3A6CE2-5777-7A2D-06B8-F402D929BC8B}"/>
              </a:ext>
            </a:extLst>
          </p:cNvPr>
          <p:cNvCxnSpPr/>
          <p:nvPr/>
        </p:nvCxnSpPr>
        <p:spPr>
          <a:xfrm>
            <a:off x="2262964" y="3348414"/>
            <a:ext cx="0" cy="893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E37686-E9C7-0256-CFF8-5293B572E448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264371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79">
        <p:fade/>
      </p:transition>
    </mc:Choice>
    <mc:Fallback>
      <p:transition advTm="79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DB56528-9B68-5DC2-73E2-B162FC25F782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3C454462-E861-0EF9-AAFF-C2F81BBDC3D8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4443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27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/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D1189D-21C1-2DE0-5649-8FB959857DC9}"/>
              </a:ext>
            </a:extLst>
          </p:cNvPr>
          <p:cNvGraphicFramePr>
            <a:graphicFrameLocks noGrp="1"/>
          </p:cNvGraphicFramePr>
          <p:nvPr/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/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97D100AB-2D5A-4110-0DA2-D3A4481CC3AC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6FDD89-F08B-E9B4-CF81-6AAF318391F5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17409"/>
      </p:ext>
    </p:extLst>
  </p:cSld>
  <p:clrMapOvr>
    <a:masterClrMapping/>
  </p:clrMapOvr>
  <p:transition advTm="2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954F42-683F-E0F4-DF73-F7A344134053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28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/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/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18CAA7-E92E-CB74-234F-0BB582ED0CD0}"/>
              </a:ext>
            </a:extLst>
          </p:cNvPr>
          <p:cNvGraphicFramePr>
            <a:graphicFrameLocks noGrp="1"/>
          </p:cNvGraphicFramePr>
          <p:nvPr/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DA8E128-2955-588F-56B8-ACD1183EE73C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18" name="Title 1" descr=" 6">
            <a:extLst>
              <a:ext uri="{FF2B5EF4-FFF2-40B4-BE49-F238E27FC236}">
                <a16:creationId xmlns:a16="http://schemas.microsoft.com/office/drawing/2014/main" id="{38AE15EE-C842-9AE3-3FED-342A61D85D8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2FD165-F844-34BC-9D5A-F91731FE253A}"/>
              </a:ext>
            </a:extLst>
          </p:cNvPr>
          <p:cNvSpPr/>
          <p:nvPr/>
        </p:nvSpPr>
        <p:spPr>
          <a:xfrm>
            <a:off x="5268191" y="3578659"/>
            <a:ext cx="851701" cy="2245836"/>
          </a:xfrm>
          <a:prstGeom prst="roundRect">
            <a:avLst>
              <a:gd name="adj" fmla="val 9028"/>
            </a:avLst>
          </a:prstGeom>
          <a:solidFill>
            <a:srgbClr val="75DDFF">
              <a:alpha val="25098"/>
            </a:srgb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14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272">
        <p:fade/>
      </p:transition>
    </mc:Choice>
    <mc:Fallback>
      <p:transition advTm="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954F42-683F-E0F4-DF73-F7A344134053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29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64208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/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18CAA7-E92E-CB74-234F-0BB582ED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05298"/>
              </p:ext>
            </p:extLst>
          </p:nvPr>
        </p:nvGraphicFramePr>
        <p:xfrm>
          <a:off x="323872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CDFD2FF-7356-A3DA-5EE6-373BE197AFD4}"/>
              </a:ext>
            </a:extLst>
          </p:cNvPr>
          <p:cNvGrpSpPr/>
          <p:nvPr/>
        </p:nvGrpSpPr>
        <p:grpSpPr>
          <a:xfrm>
            <a:off x="3642754" y="3578659"/>
            <a:ext cx="2881166" cy="2245836"/>
            <a:chOff x="3642754" y="3578659"/>
            <a:chExt cx="2881166" cy="224583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BDCBD4E-09C2-CB29-3758-EB0B6EB986AF}"/>
                </a:ext>
              </a:extLst>
            </p:cNvPr>
            <p:cNvSpPr/>
            <p:nvPr/>
          </p:nvSpPr>
          <p:spPr>
            <a:xfrm>
              <a:off x="3987577" y="3578659"/>
              <a:ext cx="2191520" cy="2245836"/>
            </a:xfrm>
            <a:prstGeom prst="roundRect">
              <a:avLst>
                <a:gd name="adj" fmla="val 9028"/>
              </a:avLst>
            </a:prstGeom>
            <a:solidFill>
              <a:srgbClr val="FFFFFF">
                <a:alpha val="74902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4C9AD-5526-100F-49F4-FAEFE8FEFD97}"/>
                </a:ext>
              </a:extLst>
            </p:cNvPr>
            <p:cNvSpPr txBox="1"/>
            <p:nvPr/>
          </p:nvSpPr>
          <p:spPr>
            <a:xfrm>
              <a:off x="3642754" y="4286079"/>
              <a:ext cx="288116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in-memory </a:t>
              </a:r>
            </a:p>
            <a:p>
              <a:pPr algn="ctr"/>
              <a:r>
                <a:rPr lang="en-US" sz="2400">
                  <a:solidFill>
                    <a:srgbClr val="FF0000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lookup table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A8E128-2955-588F-56B8-ACD1183EE73C}"/>
              </a:ext>
            </a:extLst>
          </p:cNvPr>
          <p:cNvSpPr txBox="1"/>
          <p:nvPr/>
        </p:nvSpPr>
        <p:spPr>
          <a:xfrm>
            <a:off x="3238726" y="5824495"/>
            <a:ext cx="288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18" name="Title 1" descr=" 6">
            <a:extLst>
              <a:ext uri="{FF2B5EF4-FFF2-40B4-BE49-F238E27FC236}">
                <a16:creationId xmlns:a16="http://schemas.microsoft.com/office/drawing/2014/main" id="{38AE15EE-C842-9AE3-3FED-342A61D85D8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272">
        <p:fade/>
      </p:transition>
    </mc:Choice>
    <mc:Fallback>
      <p:transition advTm="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4.07407E-6 L 0.08837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54540-C2FB-A432-75D5-B1D7E17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075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92">
        <p:fade/>
      </p:transition>
    </mc:Choice>
    <mc:Fallback>
      <p:transition advTm="192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954F42-683F-E0F4-DF73-F7A344134053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30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/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52408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9720C9BA-D808-51FF-8018-932D92FA3736}"/>
              </a:ext>
            </a:extLst>
          </p:cNvPr>
          <p:cNvGraphicFramePr>
            <a:graphicFrameLocks noGrp="1"/>
          </p:cNvGraphicFramePr>
          <p:nvPr/>
        </p:nvGraphicFramePr>
        <p:xfrm>
          <a:off x="5256931" y="4714549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/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923391A8-58D1-FC05-66C3-D9327B86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79989"/>
              </p:ext>
            </p:extLst>
          </p:nvPr>
        </p:nvGraphicFramePr>
        <p:xfrm>
          <a:off x="5256931" y="471137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18CAA7-E92E-CB74-234F-0BB582ED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75843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D90883-3D9D-620B-0112-36661C085139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CF53523-EE10-4263-BC85-7E2F655F0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63439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6" name="Title 1" descr=" 6">
            <a:extLst>
              <a:ext uri="{FF2B5EF4-FFF2-40B4-BE49-F238E27FC236}">
                <a16:creationId xmlns:a16="http://schemas.microsoft.com/office/drawing/2014/main" id="{AD6D31A8-0783-F5AC-6013-F84C07FBD542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Setup</a:t>
            </a:r>
          </a:p>
        </p:txBody>
      </p:sp>
    </p:spTree>
    <p:extLst>
      <p:ext uri="{BB962C8B-B14F-4D97-AF65-F5344CB8AC3E}">
        <p14:creationId xmlns:p14="http://schemas.microsoft.com/office/powerpoint/2010/main" val="27855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89">
        <p:fade/>
      </p:transition>
    </mc:Choice>
    <mc:Fallback>
      <p:transition advTm="89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954F42-683F-E0F4-DF73-F7A344134053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31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7611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</a:t>
            </a:r>
            <a:r>
              <a:rPr lang="en-US" sz="2400">
                <a:solidFill>
                  <a:srgbClr val="FF0002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2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ECF5AF9-CEFB-2408-6351-D49CFF2486A2}"/>
              </a:ext>
            </a:extLst>
          </p:cNvPr>
          <p:cNvSpPr/>
          <p:nvPr/>
        </p:nvSpPr>
        <p:spPr>
          <a:xfrm>
            <a:off x="47239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/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9720C9BA-D808-51FF-8018-932D92FA3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97018"/>
              </p:ext>
            </p:extLst>
          </p:nvPr>
        </p:nvGraphicFramePr>
        <p:xfrm>
          <a:off x="5256931" y="4714549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/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923391A8-58D1-FC05-66C3-D9327B86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52035"/>
              </p:ext>
            </p:extLst>
          </p:nvPr>
        </p:nvGraphicFramePr>
        <p:xfrm>
          <a:off x="5256931" y="471137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18CAA7-E92E-CB74-234F-0BB582ED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09369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6A37C9-D96E-A2EA-A599-93D35500F77C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8A23EAC-FF75-6F14-A9A3-DC0B2F73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04421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1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90">
        <p:fade/>
      </p:transition>
    </mc:Choice>
    <mc:Fallback>
      <p:transition advTm="9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4A2CE8-DD0F-6594-3DAA-5A88DB65DF1D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BB743333-27D3-7279-704A-0D870B2B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28404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32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78931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392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9720C9BA-D808-51FF-8018-932D92FA3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32551"/>
              </p:ext>
            </p:extLst>
          </p:nvPr>
        </p:nvGraphicFramePr>
        <p:xfrm>
          <a:off x="6585736" y="3710615"/>
          <a:ext cx="544528" cy="573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28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573961">
                <a:tc>
                  <a:txBody>
                    <a:bodyPr/>
                    <a:lstStyle/>
                    <a:p>
                      <a:pPr algn="ctr"/>
                      <a:r>
                        <a:rPr lang="en-US" sz="37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8" name="Title 1" descr=" 6">
            <a:extLst>
              <a:ext uri="{FF2B5EF4-FFF2-40B4-BE49-F238E27FC236}">
                <a16:creationId xmlns:a16="http://schemas.microsoft.com/office/drawing/2014/main" id="{FC70FAA9-B936-8821-CC1E-BEEE5EED1BA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91E80-D759-8438-348A-CE27E1513ACE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379EB0-F833-E9CC-1546-076B42AA9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35198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6C8013-8582-CB63-1FD0-B3FB469BF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59534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4584A417-38BB-834D-50AF-F340734053A2}"/>
              </a:ext>
            </a:extLst>
          </p:cNvPr>
          <p:cNvSpPr/>
          <p:nvPr/>
        </p:nvSpPr>
        <p:spPr>
          <a:xfrm>
            <a:off x="47239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1139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 advTm="95">
        <p159:morph option="byObject"/>
      </p:transition>
    </mc:Choice>
    <mc:Fallback>
      <p:transition advTm="95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DACB74F-F105-BFDC-78C5-FE4E053CF0C0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33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24815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2"/>
                </a:solidFill>
                <a:latin typeface="Corbel" panose="020B0503020204020204" pitchFamily="34" charset="0"/>
              </a:rPr>
              <a:t>1</a:t>
            </a:r>
            <a:r>
              <a:rPr lang="en-US" sz="2400" baseline="30000">
                <a:solidFill>
                  <a:srgbClr val="FF0002"/>
                </a:solidFill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ECF5AF9-CEFB-2408-6351-D49CFF2486A2}"/>
              </a:ext>
            </a:extLst>
          </p:cNvPr>
          <p:cNvSpPr/>
          <p:nvPr/>
        </p:nvSpPr>
        <p:spPr>
          <a:xfrm>
            <a:off x="1018402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97708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45559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923391A8-58D1-FC05-66C3-D9327B86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47901"/>
              </p:ext>
            </p:extLst>
          </p:nvPr>
        </p:nvGraphicFramePr>
        <p:xfrm>
          <a:off x="5256931" y="4348765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1" name="Table 275">
            <a:extLst>
              <a:ext uri="{FF2B5EF4-FFF2-40B4-BE49-F238E27FC236}">
                <a16:creationId xmlns:a16="http://schemas.microsoft.com/office/drawing/2014/main" id="{D93201F5-05F4-7302-A6F7-3DA694E6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8396"/>
              </p:ext>
            </p:extLst>
          </p:nvPr>
        </p:nvGraphicFramePr>
        <p:xfrm>
          <a:off x="5256930" y="4348765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8" name="Title 1" descr=" 6">
            <a:extLst>
              <a:ext uri="{FF2B5EF4-FFF2-40B4-BE49-F238E27FC236}">
                <a16:creationId xmlns:a16="http://schemas.microsoft.com/office/drawing/2014/main" id="{C2B1E5CC-C6BF-690D-65A1-1450A922D4E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6576B-5B2A-64B5-E884-589233CFACDA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4CE812-84DE-8AF6-A000-6433B41D5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56246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E76E883-16A8-9583-A6A0-EEAF556C8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02773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3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98">
        <p:fade/>
      </p:transition>
    </mc:Choice>
    <mc:Fallback>
      <p:transition advTm="98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75C457E-630F-697F-F944-FD99B3FBA2AD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BB743333-27D3-7279-704A-0D870B2B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20534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34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2617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1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06943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D0CD455C-51E5-4042-03F8-D5049788F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29176"/>
              </p:ext>
            </p:extLst>
          </p:nvPr>
        </p:nvGraphicFramePr>
        <p:xfrm>
          <a:off x="7139142" y="3709325"/>
          <a:ext cx="544529" cy="573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529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573961">
                <a:tc>
                  <a:txBody>
                    <a:bodyPr/>
                    <a:lstStyle/>
                    <a:p>
                      <a:pPr algn="ctr"/>
                      <a:r>
                        <a:rPr lang="en-US" sz="37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1" name="Title 1" descr=" 6">
            <a:extLst>
              <a:ext uri="{FF2B5EF4-FFF2-40B4-BE49-F238E27FC236}">
                <a16:creationId xmlns:a16="http://schemas.microsoft.com/office/drawing/2014/main" id="{311FE7B4-D86D-9AB8-90D7-ECDC1E95B82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E2931-75F6-D4FC-32F0-C6464117D280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D0AAA0-A0EE-F961-C241-895FBF27C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31137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571D239-B6A2-3D1E-F735-DF8082F0C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78570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699BF3D1-3DA7-407B-B0D7-5D02334C6AED}"/>
              </a:ext>
            </a:extLst>
          </p:cNvPr>
          <p:cNvSpPr/>
          <p:nvPr/>
        </p:nvSpPr>
        <p:spPr>
          <a:xfrm>
            <a:off x="1018402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426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 advTm="114">
        <p159:morph option="byObject"/>
      </p:transition>
    </mc:Choice>
    <mc:Fallback>
      <p:transition advTm="114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3E42C45-89EC-4E7F-7E54-CD1D7538CCD7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35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44086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2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2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ECF5AF9-CEFB-2408-6351-D49CFF2486A2}"/>
              </a:ext>
            </a:extLst>
          </p:cNvPr>
          <p:cNvSpPr/>
          <p:nvPr/>
        </p:nvSpPr>
        <p:spPr>
          <a:xfrm>
            <a:off x="157098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43320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9720C9BA-D808-51FF-8018-932D92FA3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51042"/>
              </p:ext>
            </p:extLst>
          </p:nvPr>
        </p:nvGraphicFramePr>
        <p:xfrm>
          <a:off x="5256931" y="4714549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09901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0051FF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6" name="Table 275">
            <a:extLst>
              <a:ext uri="{FF2B5EF4-FFF2-40B4-BE49-F238E27FC236}">
                <a16:creationId xmlns:a16="http://schemas.microsoft.com/office/drawing/2014/main" id="{D2C13A19-FFB8-9310-ADEE-169B0CC5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76336"/>
              </p:ext>
            </p:extLst>
          </p:nvPr>
        </p:nvGraphicFramePr>
        <p:xfrm>
          <a:off x="5256931" y="471137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8" name="Title 1" descr=" 6">
            <a:extLst>
              <a:ext uri="{FF2B5EF4-FFF2-40B4-BE49-F238E27FC236}">
                <a16:creationId xmlns:a16="http://schemas.microsoft.com/office/drawing/2014/main" id="{42724346-2540-87EC-AF15-784E1B6AAFA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EE57A-0E63-EA1F-EE51-332864B43E2D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98C3FF-9294-8869-C49D-FD0B09C5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9728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EC7A88D-73D5-F5F9-E70A-EAD157054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6297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6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17">
        <p:fade/>
      </p:transition>
    </mc:Choice>
    <mc:Fallback>
      <p:transition advTm="17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036B74-CCDE-CE20-A598-9A2C6B583D01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BB743333-27D3-7279-704A-0D870B2B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8748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36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54313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2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54653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8" name="Table 275" hidden="1">
            <a:extLst>
              <a:ext uri="{FF2B5EF4-FFF2-40B4-BE49-F238E27FC236}">
                <a16:creationId xmlns:a16="http://schemas.microsoft.com/office/drawing/2014/main" id="{00F3CEE4-5456-ACD9-B14D-54BE7B699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15311"/>
              </p:ext>
            </p:extLst>
          </p:nvPr>
        </p:nvGraphicFramePr>
        <p:xfrm>
          <a:off x="5256931" y="471137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9" name="Table 275">
            <a:extLst>
              <a:ext uri="{FF2B5EF4-FFF2-40B4-BE49-F238E27FC236}">
                <a16:creationId xmlns:a16="http://schemas.microsoft.com/office/drawing/2014/main" id="{F512289A-1B31-8827-C63B-13FC823EC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04119"/>
              </p:ext>
            </p:extLst>
          </p:nvPr>
        </p:nvGraphicFramePr>
        <p:xfrm>
          <a:off x="7685269" y="3708034"/>
          <a:ext cx="548395" cy="579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9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en-US" sz="37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8" name="Title 1" descr=" 6">
            <a:extLst>
              <a:ext uri="{FF2B5EF4-FFF2-40B4-BE49-F238E27FC236}">
                <a16:creationId xmlns:a16="http://schemas.microsoft.com/office/drawing/2014/main" id="{EAA07E1B-A137-6B7C-E5FC-221E3B230AF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AA824-E8A0-79C9-595A-81503D31A227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E05CFF-CDC3-80CC-3BAB-A50294D1E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32707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D1D6A5-7EAE-61B2-B5D7-87A8C756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48892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D08037AA-C3AD-4791-295B-381942AC866C}"/>
              </a:ext>
            </a:extLst>
          </p:cNvPr>
          <p:cNvSpPr/>
          <p:nvPr/>
        </p:nvSpPr>
        <p:spPr>
          <a:xfrm>
            <a:off x="157098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9900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 advTm="115">
        <p159:morph option="byObject"/>
      </p:transition>
    </mc:Choice>
    <mc:Fallback>
      <p:transition advTm="115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64F36-BE6B-F1FD-9A92-216551C83193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37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80954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2"/>
                </a:solidFill>
                <a:latin typeface="Corbel" panose="020B0503020204020204" pitchFamily="34" charset="0"/>
              </a:rPr>
              <a:t>4</a:t>
            </a:r>
            <a:r>
              <a:rPr lang="en-US" sz="2400" baseline="30000">
                <a:solidFill>
                  <a:srgbClr val="FF0002"/>
                </a:solidFill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ECF5AF9-CEFB-2408-6351-D49CFF2486A2}"/>
              </a:ext>
            </a:extLst>
          </p:cNvPr>
          <p:cNvSpPr/>
          <p:nvPr/>
        </p:nvSpPr>
        <p:spPr>
          <a:xfrm>
            <a:off x="209725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26275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6ED59B52-100A-53EA-DA81-590DFD90F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88153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 kern="120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 kern="1200">
                        <a:solidFill>
                          <a:srgbClr val="FF0002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8" name="Table 275">
            <a:extLst>
              <a:ext uri="{FF2B5EF4-FFF2-40B4-BE49-F238E27FC236}">
                <a16:creationId xmlns:a16="http://schemas.microsoft.com/office/drawing/2014/main" id="{0D7537FE-15E7-F00F-49DB-F836E8370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14683"/>
              </p:ext>
            </p:extLst>
          </p:nvPr>
        </p:nvGraphicFramePr>
        <p:xfrm>
          <a:off x="5257734" y="544868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9" name="Table 275">
            <a:extLst>
              <a:ext uri="{FF2B5EF4-FFF2-40B4-BE49-F238E27FC236}">
                <a16:creationId xmlns:a16="http://schemas.microsoft.com/office/drawing/2014/main" id="{BADDDBF1-11B7-B89A-5325-1BC2B15A4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8557"/>
              </p:ext>
            </p:extLst>
          </p:nvPr>
        </p:nvGraphicFramePr>
        <p:xfrm>
          <a:off x="5257734" y="544868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2" name="Title 1" descr=" 6">
            <a:extLst>
              <a:ext uri="{FF2B5EF4-FFF2-40B4-BE49-F238E27FC236}">
                <a16:creationId xmlns:a16="http://schemas.microsoft.com/office/drawing/2014/main" id="{8FB4C445-3446-A1F0-A866-94ABC780CDD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CA3B4-16B9-B280-E4F2-0C206055CA1D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3B6CD33-427F-CB92-2300-B63A739C3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1728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68BAD0F-C7AC-1DBA-6A97-07F998A41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3322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86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673">
        <p:fade/>
      </p:transition>
    </mc:Choice>
    <mc:Fallback>
      <p:transition advTm="673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E2B4-4650-6DDF-02DA-48981B0E77BC}"/>
              </a:ext>
            </a:extLst>
          </p:cNvPr>
          <p:cNvSpPr/>
          <p:nvPr/>
        </p:nvSpPr>
        <p:spPr>
          <a:xfrm>
            <a:off x="128252" y="2934534"/>
            <a:ext cx="2660959" cy="2497427"/>
          </a:xfrm>
          <a:prstGeom prst="roundRect">
            <a:avLst>
              <a:gd name="adj" fmla="val 620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13" name="Table 275">
            <a:extLst>
              <a:ext uri="{FF2B5EF4-FFF2-40B4-BE49-F238E27FC236}">
                <a16:creationId xmlns:a16="http://schemas.microsoft.com/office/drawing/2014/main" id="{BB743333-27D3-7279-704A-0D870B2BF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06761"/>
              </p:ext>
            </p:extLst>
          </p:nvPr>
        </p:nvGraphicFramePr>
        <p:xfrm>
          <a:off x="6589508" y="370803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FF0002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b="0" i="0">
                        <a:solidFill>
                          <a:srgbClr val="FF0002"/>
                        </a:solidFill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1E095E1-A377-69FD-91D4-700C9D1582CB}"/>
              </a:ext>
            </a:extLst>
          </p:cNvPr>
          <p:cNvSpPr/>
          <p:nvPr/>
        </p:nvSpPr>
        <p:spPr>
          <a:xfrm>
            <a:off x="1358900" y="1047284"/>
            <a:ext cx="6426200" cy="16701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38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DB046-CA26-CBDF-5EBA-A6B221100313}"/>
              </a:ext>
            </a:extLst>
          </p:cNvPr>
          <p:cNvSpPr txBox="1"/>
          <p:nvPr/>
        </p:nvSpPr>
        <p:spPr>
          <a:xfrm>
            <a:off x="1282700" y="2040854"/>
            <a:ext cx="657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Return 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4</a:t>
            </a:r>
            <a:r>
              <a:rPr lang="en-US" sz="2400" baseline="30000"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 </a:t>
            </a:r>
            <a:r>
              <a:rPr lang="en-US" sz="24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82B84-F83A-67E4-CFC7-A30B15712213}"/>
              </a:ext>
            </a:extLst>
          </p:cNvPr>
          <p:cNvSpPr txBox="1"/>
          <p:nvPr/>
        </p:nvSpPr>
        <p:spPr>
          <a:xfrm>
            <a:off x="2286000" y="11774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Desired LUT </a:t>
            </a:r>
            <a:r>
              <a:rPr lang="en-US" sz="3600" b="1" i="1">
                <a:latin typeface="Corbel" panose="020B0503020204020204" pitchFamily="34" charset="0"/>
                <a:cs typeface="Arial" panose="020B0604020202020204" pitchFamily="34" charset="0"/>
              </a:rPr>
              <a:t>Query</a:t>
            </a:r>
            <a:endParaRPr lang="en-CH" sz="3600">
              <a:latin typeface="Corbel" panose="020B0503020204020204" pitchFamily="34" charset="0"/>
            </a:endParaRPr>
          </a:p>
        </p:txBody>
      </p:sp>
      <p:graphicFrame>
        <p:nvGraphicFramePr>
          <p:cNvPr id="38" name="Table 275">
            <a:extLst>
              <a:ext uri="{FF2B5EF4-FFF2-40B4-BE49-F238E27FC236}">
                <a16:creationId xmlns:a16="http://schemas.microsoft.com/office/drawing/2014/main" id="{3302A0BE-8488-2993-52B2-A234B66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65613"/>
              </p:ext>
            </p:extLst>
          </p:nvPr>
        </p:nvGraphicFramePr>
        <p:xfrm>
          <a:off x="362972" y="4242085"/>
          <a:ext cx="21915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88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54788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577494"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72F3A1F-28BC-D641-6C4E-98BA50DDF56C}"/>
              </a:ext>
            </a:extLst>
          </p:cNvPr>
          <p:cNvSpPr txBox="1"/>
          <p:nvPr/>
        </p:nvSpPr>
        <p:spPr>
          <a:xfrm>
            <a:off x="327370" y="4826924"/>
            <a:ext cx="224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A6F39-10D5-3AAE-DEA0-0CCCDDD57F30}"/>
              </a:ext>
            </a:extLst>
          </p:cNvPr>
          <p:cNvSpPr txBox="1"/>
          <p:nvPr/>
        </p:nvSpPr>
        <p:spPr>
          <a:xfrm>
            <a:off x="6535900" y="4355482"/>
            <a:ext cx="224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AE128-991B-BBE5-1753-396F57FC388E}"/>
              </a:ext>
            </a:extLst>
          </p:cNvPr>
          <p:cNvSpPr txBox="1"/>
          <p:nvPr/>
        </p:nvSpPr>
        <p:spPr>
          <a:xfrm>
            <a:off x="173939" y="2979130"/>
            <a:ext cx="2569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</a:rPr>
              <a:t>{2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1</a:t>
            </a:r>
            <a:r>
              <a:rPr lang="en-US" sz="2400" baseline="30000">
                <a:latin typeface="Corbel" panose="020B0503020204020204" pitchFamily="34" charset="0"/>
              </a:rPr>
              <a:t>st</a:t>
            </a:r>
            <a:r>
              <a:rPr lang="en-US" sz="2400">
                <a:latin typeface="Corbel" panose="020B0503020204020204" pitchFamily="34" charset="0"/>
              </a:rPr>
              <a:t>, 2</a:t>
            </a:r>
            <a:r>
              <a:rPr lang="en-US" sz="2400" baseline="30000">
                <a:latin typeface="Corbel" panose="020B0503020204020204" pitchFamily="34" charset="0"/>
              </a:rPr>
              <a:t>nd</a:t>
            </a:r>
            <a:r>
              <a:rPr lang="en-US" sz="2400">
                <a:latin typeface="Corbel" panose="020B0503020204020204" pitchFamily="34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Corbel" panose="020B0503020204020204" pitchFamily="34" charset="0"/>
              </a:rPr>
              <a:t>4</a:t>
            </a:r>
            <a:r>
              <a:rPr lang="en-US" sz="2400" baseline="30000">
                <a:solidFill>
                  <a:srgbClr val="FF0000"/>
                </a:solidFill>
                <a:latin typeface="Corbel" panose="020B0503020204020204" pitchFamily="34" charset="0"/>
              </a:rPr>
              <a:t>th</a:t>
            </a:r>
            <a:r>
              <a:rPr lang="en-US" sz="2400">
                <a:latin typeface="Corbel" panose="020B0503020204020204" pitchFamily="34" charset="0"/>
              </a:rPr>
              <a:t>}</a:t>
            </a:r>
            <a:endParaRPr lang="en-CH" sz="2400"/>
          </a:p>
        </p:txBody>
      </p:sp>
      <p:graphicFrame>
        <p:nvGraphicFramePr>
          <p:cNvPr id="6" name="Table 275">
            <a:extLst>
              <a:ext uri="{FF2B5EF4-FFF2-40B4-BE49-F238E27FC236}">
                <a16:creationId xmlns:a16="http://schemas.microsoft.com/office/drawing/2014/main" id="{12AFDDB2-7975-EBCA-A1CB-516043694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66083"/>
              </p:ext>
            </p:extLst>
          </p:nvPr>
        </p:nvGraphicFramePr>
        <p:xfrm>
          <a:off x="4444288" y="2847559"/>
          <a:ext cx="1675604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327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86527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7442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24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9" name="Table 275" hidden="1">
            <a:extLst>
              <a:ext uri="{FF2B5EF4-FFF2-40B4-BE49-F238E27FC236}">
                <a16:creationId xmlns:a16="http://schemas.microsoft.com/office/drawing/2014/main" id="{327BA2B0-461C-2D18-A5F6-20C8DF590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28225"/>
              </p:ext>
            </p:extLst>
          </p:nvPr>
        </p:nvGraphicFramePr>
        <p:xfrm>
          <a:off x="5257734" y="5448684"/>
          <a:ext cx="86296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6506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10" name="Table 275">
            <a:extLst>
              <a:ext uri="{FF2B5EF4-FFF2-40B4-BE49-F238E27FC236}">
                <a16:creationId xmlns:a16="http://schemas.microsoft.com/office/drawing/2014/main" id="{59AD5F6E-7E1F-C72C-CEC8-14543252A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80989"/>
              </p:ext>
            </p:extLst>
          </p:nvPr>
        </p:nvGraphicFramePr>
        <p:xfrm>
          <a:off x="8232775" y="3708035"/>
          <a:ext cx="548253" cy="579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25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579118">
                <a:tc>
                  <a:txBody>
                    <a:bodyPr/>
                    <a:lstStyle/>
                    <a:p>
                      <a:pPr algn="ctr"/>
                      <a:r>
                        <a:rPr lang="en-US" sz="37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8" name="Title 1" descr=" 6">
            <a:extLst>
              <a:ext uri="{FF2B5EF4-FFF2-40B4-BE49-F238E27FC236}">
                <a16:creationId xmlns:a16="http://schemas.microsoft.com/office/drawing/2014/main" id="{9B3F7A1D-E99A-7C8D-CCFB-8136865A131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23828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The pLUTo LUT Query: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3AAC0-3328-12B8-F8F0-38B86D034EA1}"/>
              </a:ext>
            </a:extLst>
          </p:cNvPr>
          <p:cNvSpPr txBox="1"/>
          <p:nvPr/>
        </p:nvSpPr>
        <p:spPr>
          <a:xfrm>
            <a:off x="4041286" y="5810716"/>
            <a:ext cx="207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in-memory </a:t>
            </a:r>
          </a:p>
          <a:p>
            <a:pPr algn="ctr"/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4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16EFD6-7BD7-1D21-A722-FA5557A1D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16535"/>
              </p:ext>
            </p:extLst>
          </p:nvPr>
        </p:nvGraphicFramePr>
        <p:xfrm>
          <a:off x="4041286" y="2847559"/>
          <a:ext cx="1211318" cy="297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744234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 index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6106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C5A6700-4FDF-2E2C-11A2-4572201D3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628"/>
              </p:ext>
            </p:extLst>
          </p:nvPr>
        </p:nvGraphicFramePr>
        <p:xfrm>
          <a:off x="3437144" y="3591170"/>
          <a:ext cx="529618" cy="2232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618">
                  <a:extLst>
                    <a:ext uri="{9D8B030D-6E8A-4147-A177-3AD203B41FA5}">
                      <a16:colId xmlns:a16="http://schemas.microsoft.com/office/drawing/2014/main" val="1006099318"/>
                    </a:ext>
                  </a:extLst>
                </a:gridCol>
              </a:tblGrid>
              <a:tr h="744234"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63812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5854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798289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2549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baseline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84749"/>
                  </a:ext>
                </a:extLst>
              </a:tr>
            </a:tbl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A0FB20B7-E198-5647-7344-F03D9D4AA953}"/>
              </a:ext>
            </a:extLst>
          </p:cNvPr>
          <p:cNvSpPr/>
          <p:nvPr/>
        </p:nvSpPr>
        <p:spPr>
          <a:xfrm>
            <a:off x="2097251" y="3478268"/>
            <a:ext cx="349956" cy="706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8202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>
        <p159:morph option="byObject"/>
      </p:transition>
    </mc:Choice>
    <mc:Fallback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02A2DF72-025C-D3FD-17B4-22E02CDF8600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29723" y="3293047"/>
            <a:ext cx="0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29723" y="3671983"/>
            <a:ext cx="0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39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FB6C1BA-5F10-4A6C-405D-0DC1EEA2377F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27742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27743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1BF3860-1AC5-E1C9-52AA-5866992DDDB5}"/>
              </a:ext>
            </a:extLst>
          </p:cNvPr>
          <p:cNvGrpSpPr/>
          <p:nvPr/>
        </p:nvGrpSpPr>
        <p:grpSpPr>
          <a:xfrm>
            <a:off x="4934491" y="2400162"/>
            <a:ext cx="282634" cy="1354256"/>
            <a:chOff x="4930967" y="2421934"/>
            <a:chExt cx="282634" cy="135425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6AEF68-4F8D-2AC6-5963-B65C5A1DC41B}"/>
                </a:ext>
              </a:extLst>
            </p:cNvPr>
            <p:cNvSpPr/>
            <p:nvPr/>
          </p:nvSpPr>
          <p:spPr>
            <a:xfrm>
              <a:off x="4932026" y="242193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DA098B-39AD-8962-7B19-3736A2EA94E6}"/>
                </a:ext>
              </a:extLst>
            </p:cNvPr>
            <p:cNvSpPr/>
            <p:nvPr/>
          </p:nvSpPr>
          <p:spPr>
            <a:xfrm>
              <a:off x="4932026" y="2788143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B72B783-6E44-1FA4-7DA0-48754398D662}"/>
                </a:ext>
              </a:extLst>
            </p:cNvPr>
            <p:cNvSpPr/>
            <p:nvPr/>
          </p:nvSpPr>
          <p:spPr>
            <a:xfrm>
              <a:off x="4931194" y="317839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9F5BB2-A272-CDFC-7A35-F6D23BD91D96}"/>
                </a:ext>
              </a:extLst>
            </p:cNvPr>
            <p:cNvSpPr/>
            <p:nvPr/>
          </p:nvSpPr>
          <p:spPr>
            <a:xfrm>
              <a:off x="4930967" y="3527419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87481CC-B0BA-3815-A0D9-55024048AC3E}"/>
              </a:ext>
            </a:extLst>
          </p:cNvPr>
          <p:cNvSpPr txBox="1"/>
          <p:nvPr/>
        </p:nvSpPr>
        <p:spPr>
          <a:xfrm>
            <a:off x="3417163" y="2870428"/>
            <a:ext cx="1352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84797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decoder</a:t>
            </a:r>
          </a:p>
        </p:txBody>
      </p:sp>
    </p:spTree>
    <p:extLst>
      <p:ext uri="{BB962C8B-B14F-4D97-AF65-F5344CB8AC3E}">
        <p14:creationId xmlns:p14="http://schemas.microsoft.com/office/powerpoint/2010/main" val="89064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 animBg="1"/>
      <p:bldP spid="13" grpId="0" animBg="1"/>
      <p:bldP spid="33" grpId="0" animBg="1"/>
      <p:bldP spid="35" grpId="0" animBg="1"/>
      <p:bldP spid="41" grpId="0" animBg="1"/>
      <p:bldP spid="48" grpId="0" animBg="1"/>
      <p:bldP spid="6" grpId="0" animBg="1"/>
      <p:bldP spid="15" grpId="0" animBg="1"/>
      <p:bldP spid="30" grpId="0" animBg="1"/>
      <p:bldP spid="38" grpId="0" animBg="1"/>
      <p:bldP spid="71" grpId="0"/>
      <p:bldP spid="73" grpId="0"/>
      <p:bldP spid="74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89A52-6D18-65E9-CF2F-6879DC05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91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37">
        <p:fade/>
      </p:transition>
    </mc:Choice>
    <mc:Fallback>
      <p:transition advTm="37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40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56673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079FD5E5-B0DE-0B0D-6A28-04D02EAC4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4626"/>
              </p:ext>
            </p:extLst>
          </p:nvPr>
        </p:nvGraphicFramePr>
        <p:xfrm>
          <a:off x="5298222" y="2456589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DF0CA618-44C4-A800-FCFB-52655197C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66455"/>
              </p:ext>
            </p:extLst>
          </p:nvPr>
        </p:nvGraphicFramePr>
        <p:xfrm>
          <a:off x="5746543" y="2460662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4" name="Table 275">
            <a:extLst>
              <a:ext uri="{FF2B5EF4-FFF2-40B4-BE49-F238E27FC236}">
                <a16:creationId xmlns:a16="http://schemas.microsoft.com/office/drawing/2014/main" id="{E007DFD3-05C7-4461-C154-8EEB0CE24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71624"/>
              </p:ext>
            </p:extLst>
          </p:nvPr>
        </p:nvGraphicFramePr>
        <p:xfrm>
          <a:off x="6196543" y="2457425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9" name="Table 275">
            <a:extLst>
              <a:ext uri="{FF2B5EF4-FFF2-40B4-BE49-F238E27FC236}">
                <a16:creationId xmlns:a16="http://schemas.microsoft.com/office/drawing/2014/main" id="{1666F03A-5772-73F2-2410-F84625842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91708"/>
              </p:ext>
            </p:extLst>
          </p:nvPr>
        </p:nvGraphicFramePr>
        <p:xfrm>
          <a:off x="6645793" y="2459137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58" name="Table 275">
            <a:extLst>
              <a:ext uri="{FF2B5EF4-FFF2-40B4-BE49-F238E27FC236}">
                <a16:creationId xmlns:a16="http://schemas.microsoft.com/office/drawing/2014/main" id="{328E0759-7297-0514-8DBD-1F3976F19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1214"/>
              </p:ext>
            </p:extLst>
          </p:nvPr>
        </p:nvGraphicFramePr>
        <p:xfrm>
          <a:off x="1805341" y="3097636"/>
          <a:ext cx="47720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6A7F247A-A6CF-54DA-3510-83F0906C1316}"/>
              </a:ext>
            </a:extLst>
          </p:cNvPr>
          <p:cNvGrpSpPr/>
          <p:nvPr/>
        </p:nvGrpSpPr>
        <p:grpSpPr>
          <a:xfrm>
            <a:off x="4934491" y="2400162"/>
            <a:ext cx="282634" cy="1354256"/>
            <a:chOff x="4930967" y="2421934"/>
            <a:chExt cx="282634" cy="135425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403B77-66C0-083A-B82B-7DE80512DF89}"/>
                </a:ext>
              </a:extLst>
            </p:cNvPr>
            <p:cNvSpPr/>
            <p:nvPr/>
          </p:nvSpPr>
          <p:spPr>
            <a:xfrm>
              <a:off x="4932026" y="242193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9ABEFA-2BC5-19D8-E147-5B35B8F4F4BF}"/>
                </a:ext>
              </a:extLst>
            </p:cNvPr>
            <p:cNvSpPr/>
            <p:nvPr/>
          </p:nvSpPr>
          <p:spPr>
            <a:xfrm>
              <a:off x="4932026" y="2788143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961B1B8-7545-199A-D626-4E36FD9A5AB8}"/>
                </a:ext>
              </a:extLst>
            </p:cNvPr>
            <p:cNvSpPr/>
            <p:nvPr/>
          </p:nvSpPr>
          <p:spPr>
            <a:xfrm>
              <a:off x="4931194" y="317839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DF6E31B-9209-D41E-D80C-C6AB1CEA4348}"/>
                </a:ext>
              </a:extLst>
            </p:cNvPr>
            <p:cNvSpPr/>
            <p:nvPr/>
          </p:nvSpPr>
          <p:spPr>
            <a:xfrm>
              <a:off x="4930967" y="3527419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0773B94-CD06-68E6-A7D8-5B2405179785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03B5A5-4731-4B1D-A9C9-7C4FE804658A}"/>
              </a:ext>
            </a:extLst>
          </p:cNvPr>
          <p:cNvSpPr txBox="1"/>
          <p:nvPr/>
        </p:nvSpPr>
        <p:spPr>
          <a:xfrm>
            <a:off x="3417163" y="2870428"/>
            <a:ext cx="1352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84797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decoder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55AFBD0-03E7-1FD8-A864-2C0285BDF4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6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FD905ABD-D4B5-9B23-6FDD-360F9782EA6D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6FC56B-4BF2-3CD5-F57C-B9C032F13C25}"/>
              </a:ext>
            </a:extLst>
          </p:cNvPr>
          <p:cNvSpPr txBox="1"/>
          <p:nvPr/>
        </p:nvSpPr>
        <p:spPr>
          <a:xfrm>
            <a:off x="3417163" y="2870428"/>
            <a:ext cx="1352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84797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decoder</a:t>
            </a:r>
          </a:p>
        </p:txBody>
      </p:sp>
      <p:grpSp>
        <p:nvGrpSpPr>
          <p:cNvPr id="66" name="Group 50" hidden="1">
            <a:extLst>
              <a:ext uri="{FF2B5EF4-FFF2-40B4-BE49-F238E27FC236}">
                <a16:creationId xmlns:a16="http://schemas.microsoft.com/office/drawing/2014/main" id="{A0D6F918-AFDD-09C7-1374-33E9E37751C9}"/>
              </a:ext>
            </a:extLst>
          </p:cNvPr>
          <p:cNvGrpSpPr/>
          <p:nvPr/>
        </p:nvGrpSpPr>
        <p:grpSpPr>
          <a:xfrm>
            <a:off x="4934491" y="2400162"/>
            <a:ext cx="282634" cy="1354256"/>
            <a:chOff x="4930967" y="2421934"/>
            <a:chExt cx="282634" cy="135425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4EAF47-B0B9-E10A-01CE-FBBA280E2A80}"/>
                </a:ext>
              </a:extLst>
            </p:cNvPr>
            <p:cNvSpPr/>
            <p:nvPr/>
          </p:nvSpPr>
          <p:spPr>
            <a:xfrm>
              <a:off x="4932026" y="242193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1ABAA9B-4B5C-660F-C4DD-E747F5110C18}"/>
                </a:ext>
              </a:extLst>
            </p:cNvPr>
            <p:cNvSpPr/>
            <p:nvPr/>
          </p:nvSpPr>
          <p:spPr>
            <a:xfrm>
              <a:off x="4932026" y="2788143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3044CDC-EF1F-F599-AA96-545B607B2202}"/>
                </a:ext>
              </a:extLst>
            </p:cNvPr>
            <p:cNvSpPr/>
            <p:nvPr/>
          </p:nvSpPr>
          <p:spPr>
            <a:xfrm>
              <a:off x="4931194" y="317839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8F08F4-679A-583C-E949-49973BA0DBD6}"/>
                </a:ext>
              </a:extLst>
            </p:cNvPr>
            <p:cNvSpPr/>
            <p:nvPr/>
          </p:nvSpPr>
          <p:spPr>
            <a:xfrm>
              <a:off x="4930967" y="3527419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41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aphicFrame>
        <p:nvGraphicFramePr>
          <p:cNvPr id="58" name="Table 275">
            <a:extLst>
              <a:ext uri="{FF2B5EF4-FFF2-40B4-BE49-F238E27FC236}">
                <a16:creationId xmlns:a16="http://schemas.microsoft.com/office/drawing/2014/main" id="{328E0759-7297-0514-8DBD-1F3976F19907}"/>
              </a:ext>
            </a:extLst>
          </p:cNvPr>
          <p:cNvGraphicFramePr>
            <a:graphicFrameLocks noGrp="1"/>
          </p:cNvGraphicFramePr>
          <p:nvPr/>
        </p:nvGraphicFramePr>
        <p:xfrm>
          <a:off x="1805341" y="3097636"/>
          <a:ext cx="47720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B070C958-F8F0-5518-C1AD-13E4DD37B3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9B7304-527F-B9E6-E06C-937459D50B3E}"/>
              </a:ext>
            </a:extLst>
          </p:cNvPr>
          <p:cNvSpPr/>
          <p:nvPr/>
        </p:nvSpPr>
        <p:spPr>
          <a:xfrm>
            <a:off x="0" y="643063"/>
            <a:ext cx="9144000" cy="5790211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Table 275">
            <a:extLst>
              <a:ext uri="{FF2B5EF4-FFF2-40B4-BE49-F238E27FC236}">
                <a16:creationId xmlns:a16="http://schemas.microsoft.com/office/drawing/2014/main" id="{E007DFD3-05C7-4461-C154-8EEB0CE24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94148"/>
              </p:ext>
            </p:extLst>
          </p:nvPr>
        </p:nvGraphicFramePr>
        <p:xfrm>
          <a:off x="6196543" y="2457425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9" name="Table 275">
            <a:extLst>
              <a:ext uri="{FF2B5EF4-FFF2-40B4-BE49-F238E27FC236}">
                <a16:creationId xmlns:a16="http://schemas.microsoft.com/office/drawing/2014/main" id="{1666F03A-5772-73F2-2410-F84625842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59156"/>
              </p:ext>
            </p:extLst>
          </p:nvPr>
        </p:nvGraphicFramePr>
        <p:xfrm>
          <a:off x="6645793" y="2459137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C1361CB3-192A-5428-8154-3C0026E695E7}"/>
              </a:ext>
            </a:extLst>
          </p:cNvPr>
          <p:cNvSpPr/>
          <p:nvPr/>
        </p:nvSpPr>
        <p:spPr>
          <a:xfrm>
            <a:off x="1657930" y="4359038"/>
            <a:ext cx="4050650" cy="92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lvl="0" algn="ctr"/>
            <a:r>
              <a:rPr lang="en-US" sz="2000" b="1">
                <a:latin typeface="Corbel" panose="020B0503020204020204" pitchFamily="34" charset="0"/>
                <a:cs typeface="Arial" panose="020B0604020202020204" pitchFamily="34" charset="0"/>
              </a:rPr>
              <a:t>Multiple copies of the lookup table</a:t>
            </a:r>
          </a:p>
          <a:p>
            <a:pPr lvl="0"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→ </a:t>
            </a:r>
            <a:r>
              <a:rPr lang="en-US" sz="2000" b="1" i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exploit</a:t>
            </a:r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DRAM parallelism</a:t>
            </a:r>
            <a:endParaRPr lang="en-US" sz="240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079FD5E5-B0DE-0B0D-6A28-04D02EAC4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93261"/>
              </p:ext>
            </p:extLst>
          </p:nvPr>
        </p:nvGraphicFramePr>
        <p:xfrm>
          <a:off x="5298222" y="2456589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DF0CA618-44C4-A800-FCFB-52655197C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21291"/>
              </p:ext>
            </p:extLst>
          </p:nvPr>
        </p:nvGraphicFramePr>
        <p:xfrm>
          <a:off x="5746543" y="2460662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AE4BFAE2-5246-4162-DA57-FF26DF0AA9C3}"/>
              </a:ext>
            </a:extLst>
          </p:cNvPr>
          <p:cNvSpPr txBox="1"/>
          <p:nvPr/>
        </p:nvSpPr>
        <p:spPr>
          <a:xfrm>
            <a:off x="7107616" y="3024316"/>
            <a:ext cx="1712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</p:spTree>
    <p:extLst>
      <p:ext uri="{BB962C8B-B14F-4D97-AF65-F5344CB8AC3E}">
        <p14:creationId xmlns:p14="http://schemas.microsoft.com/office/powerpoint/2010/main" val="2911263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Setup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42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62767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97152"/>
              </p:ext>
            </p:extLst>
          </p:nvPr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39054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50981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396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32141"/>
              </p:ext>
            </p:extLst>
          </p:nvPr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50145"/>
              </p:ext>
            </p:extLst>
          </p:nvPr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5F6665-13EC-21D7-BC92-6D35019A3CB3}"/>
              </a:ext>
            </a:extLst>
          </p:cNvPr>
          <p:cNvGrpSpPr/>
          <p:nvPr/>
        </p:nvGrpSpPr>
        <p:grpSpPr>
          <a:xfrm>
            <a:off x="4934491" y="2400162"/>
            <a:ext cx="282634" cy="1354256"/>
            <a:chOff x="4930967" y="2421934"/>
            <a:chExt cx="282634" cy="135425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2BDDE6A-4739-7DE9-17E3-D3F0466696F8}"/>
                </a:ext>
              </a:extLst>
            </p:cNvPr>
            <p:cNvSpPr/>
            <p:nvPr/>
          </p:nvSpPr>
          <p:spPr>
            <a:xfrm>
              <a:off x="4932026" y="242193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AB9FB35-61EA-83FA-E6A5-94C08C60E54A}"/>
                </a:ext>
              </a:extLst>
            </p:cNvPr>
            <p:cNvSpPr/>
            <p:nvPr/>
          </p:nvSpPr>
          <p:spPr>
            <a:xfrm>
              <a:off x="4932026" y="2788143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F1258C3-D9FB-0C18-2D3C-A98C5A7E0564}"/>
                </a:ext>
              </a:extLst>
            </p:cNvPr>
            <p:cNvSpPr/>
            <p:nvPr/>
          </p:nvSpPr>
          <p:spPr>
            <a:xfrm>
              <a:off x="4931194" y="3178394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06D91A-016B-D11C-864D-895C394BB662}"/>
                </a:ext>
              </a:extLst>
            </p:cNvPr>
            <p:cNvSpPr/>
            <p:nvPr/>
          </p:nvSpPr>
          <p:spPr>
            <a:xfrm>
              <a:off x="4930967" y="3527419"/>
              <a:ext cx="281575" cy="248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1F52FF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AE10FC-1D17-2101-40B7-A43C167224FC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86511D-4048-AC49-956D-9957427DBB96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87E4B6A-872A-7633-312E-D27097407AE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275">
            <a:extLst>
              <a:ext uri="{FF2B5EF4-FFF2-40B4-BE49-F238E27FC236}">
                <a16:creationId xmlns:a16="http://schemas.microsoft.com/office/drawing/2014/main" id="{6E3A139F-2009-F1E8-3384-40DFC4FF6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91782"/>
              </p:ext>
            </p:extLst>
          </p:nvPr>
        </p:nvGraphicFramePr>
        <p:xfrm>
          <a:off x="6196543" y="2457425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44" name="Table 275">
            <a:extLst>
              <a:ext uri="{FF2B5EF4-FFF2-40B4-BE49-F238E27FC236}">
                <a16:creationId xmlns:a16="http://schemas.microsoft.com/office/drawing/2014/main" id="{976E6983-067B-012B-D661-E45A6756C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86911"/>
              </p:ext>
            </p:extLst>
          </p:nvPr>
        </p:nvGraphicFramePr>
        <p:xfrm>
          <a:off x="6645793" y="2459137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51" name="Table 275">
            <a:extLst>
              <a:ext uri="{FF2B5EF4-FFF2-40B4-BE49-F238E27FC236}">
                <a16:creationId xmlns:a16="http://schemas.microsoft.com/office/drawing/2014/main" id="{03984A99-E3EC-ABBA-0EFD-3ADC70F90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13817"/>
              </p:ext>
            </p:extLst>
          </p:nvPr>
        </p:nvGraphicFramePr>
        <p:xfrm>
          <a:off x="5298222" y="2456589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graphicFrame>
        <p:nvGraphicFramePr>
          <p:cNvPr id="53" name="Table 275">
            <a:extLst>
              <a:ext uri="{FF2B5EF4-FFF2-40B4-BE49-F238E27FC236}">
                <a16:creationId xmlns:a16="http://schemas.microsoft.com/office/drawing/2014/main" id="{456D82E2-30D5-D75C-C346-D6C632B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9158"/>
              </p:ext>
            </p:extLst>
          </p:nvPr>
        </p:nvGraphicFramePr>
        <p:xfrm>
          <a:off x="5746543" y="2460662"/>
          <a:ext cx="45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13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03738E-6254-3D14-3996-137185C53160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5699" y="2512000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35E95E9-0388-FB35-EB70-D181E574332F}"/>
              </a:ext>
            </a:extLst>
          </p:cNvPr>
          <p:cNvSpPr/>
          <p:nvPr/>
        </p:nvSpPr>
        <p:spPr>
          <a:xfrm>
            <a:off x="4937464" y="240016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43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28821"/>
              </p:ext>
            </p:extLst>
          </p:nvPr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19818"/>
              </p:ext>
            </p:extLst>
          </p:nvPr>
        </p:nvGraphicFramePr>
        <p:xfrm>
          <a:off x="5291734" y="2448356"/>
          <a:ext cx="1799968" cy="41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110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C1F5964-1A00-FCDC-7558-BD303738C86A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2BF44ED-5D3D-78B3-A856-75729FCCFE9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B5BA441-023C-DF52-19A0-323D99CAF82B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44</a:t>
            </a:fld>
            <a:endParaRPr lang="en-CH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FC92F1-88AC-4A97-B13D-8D56C8851795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81194F-A359-A02B-624F-BAB255F3A7C8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91F925-1192-2437-F7BB-2BC95872EC0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CD3EC9E-7BE2-3F58-E6F2-B50D233F7100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FB76EDA-B5B6-75CF-D421-D35E86ED7D19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A839F77A-99E6-4B23-3AC5-EABE0BDE0A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7F2132-4A94-4CA1-D8B7-20C0BA8CED4E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1C6D89-5702-3E63-8BDB-A3E182512E27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167E26-76A2-496D-B23A-4140595BE680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C4D48D-C7D9-763F-99A1-A067975B3F24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A191CB8-5D2C-C403-5E05-953366893226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2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45" name="Elbow Connector 44">
                <a:extLst>
                  <a:ext uri="{FF2B5EF4-FFF2-40B4-BE49-F238E27FC236}">
                    <a16:creationId xmlns:a16="http://schemas.microsoft.com/office/drawing/2014/main" id="{0C1D9376-CAB2-C49A-38AA-335749C09B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8482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med" p14:dur="70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71303286-1A34-44BB-2397-CA9595F0A58C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A601D7-7B08-A90D-8172-D8B10A299701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A1D64A-65BE-241B-5A89-924A966EA9E7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856F5B4-8391-8D7F-9FC9-0326F95CFCFC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9AF0BD4-BBE4-8157-2B46-8F212B65E997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2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90" name="Elbow Connector 89">
                <a:extLst>
                  <a:ext uri="{FF2B5EF4-FFF2-40B4-BE49-F238E27FC236}">
                    <a16:creationId xmlns:a16="http://schemas.microsoft.com/office/drawing/2014/main" id="{0D2A2A41-705B-60C1-DD90-860D64F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151B43C-46E0-CC5E-4180-100AD8BB438E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01295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3255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41A6CDB-CB4C-E206-9714-12884FEBC51D}"/>
              </a:ext>
            </a:extLst>
          </p:cNvPr>
          <p:cNvSpPr/>
          <p:nvPr/>
        </p:nvSpPr>
        <p:spPr>
          <a:xfrm>
            <a:off x="5303133" y="173177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B925D6-BE08-6723-6900-D12382196456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E183DB7-04EF-4ED4-A017-685686C423EE}"/>
              </a:ext>
            </a:extLst>
          </p:cNvPr>
          <p:cNvSpPr/>
          <p:nvPr/>
        </p:nvSpPr>
        <p:spPr>
          <a:xfrm>
            <a:off x="0" y="579394"/>
            <a:ext cx="9144000" cy="637207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EA33177-B2B8-6F5A-804D-B355F27F63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1B2DD7F-6232-4988-92BF-B9F58951556C}"/>
              </a:ext>
            </a:extLst>
          </p:cNvPr>
          <p:cNvSpPr/>
          <p:nvPr/>
        </p:nvSpPr>
        <p:spPr>
          <a:xfrm>
            <a:off x="5255353" y="1726439"/>
            <a:ext cx="1010443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rbel" panose="020B0503020204020204" pitchFamily="34" charset="0"/>
              </a:rPr>
              <a:t>0 </a:t>
            </a:r>
            <a:r>
              <a:rPr lang="en-US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= </a:t>
            </a:r>
            <a:r>
              <a:rPr lang="en-US" sz="2400" b="1">
                <a:solidFill>
                  <a:srgbClr val="1F52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 </a:t>
            </a:r>
            <a:r>
              <a:rPr lang="en-US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77" name="Table 275">
            <a:extLst>
              <a:ext uri="{FF2B5EF4-FFF2-40B4-BE49-F238E27FC236}">
                <a16:creationId xmlns:a16="http://schemas.microsoft.com/office/drawing/2014/main" id="{47AFB8AE-C023-C3BA-F499-06DCCCA87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27056"/>
              </p:ext>
            </p:extLst>
          </p:nvPr>
        </p:nvGraphicFramePr>
        <p:xfrm>
          <a:off x="5306600" y="1001126"/>
          <a:ext cx="45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8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46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C37921-B06B-7C3D-B9D9-193D9BCC5483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4A0934-DAAA-4FF3-3FAA-A8B0F7F3110D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E3DF3-21F7-7785-DBBE-3871E695E423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86265D-E209-AA53-C94E-42A6B57CED0A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2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0" name="Elbow Connector 59">
                <a:extLst>
                  <a:ext uri="{FF2B5EF4-FFF2-40B4-BE49-F238E27FC236}">
                    <a16:creationId xmlns:a16="http://schemas.microsoft.com/office/drawing/2014/main" id="{B93AF1A0-923D-4D1B-D74D-C1E5DFBE3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41A6CDB-CB4C-E206-9714-12884FEBC51D}"/>
              </a:ext>
            </a:extLst>
          </p:cNvPr>
          <p:cNvSpPr/>
          <p:nvPr/>
        </p:nvSpPr>
        <p:spPr>
          <a:xfrm>
            <a:off x="5303133" y="173177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34050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51B43C-46E0-CC5E-4180-100AD8BB438E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B925D6-BE08-6723-6900-D12382196456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EA33177-B2B8-6F5A-804D-B355F27F63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47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41A6CDB-CB4C-E206-9714-12884FEBC51D}"/>
              </a:ext>
            </a:extLst>
          </p:cNvPr>
          <p:cNvSpPr/>
          <p:nvPr/>
        </p:nvSpPr>
        <p:spPr>
          <a:xfrm>
            <a:off x="5303133" y="173177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34050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51B43C-46E0-CC5E-4180-100AD8BB438E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B925D6-BE08-6723-6900-D12382196456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EA33177-B2B8-6F5A-804D-B355F27F63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64FCB4-A189-4E55-E9EC-F63FA87765D2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8008CE-C831-4E52-81A5-356C7AF1779A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00D22-B806-F1E2-0AA6-982DA7993564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8B26F8-F25C-C7B4-F1CE-D5C720A50488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1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2" name="Elbow Connector 61">
                <a:extLst>
                  <a:ext uri="{FF2B5EF4-FFF2-40B4-BE49-F238E27FC236}">
                    <a16:creationId xmlns:a16="http://schemas.microsoft.com/office/drawing/2014/main" id="{E5855500-967F-EC6B-FB2C-7243012815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638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1151B43C-46E0-CC5E-4180-100AD8BB438E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470D05-AF7C-C9B0-0D17-50014BE26E2D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9C45C5-E7CF-7B18-F52A-DFE9E9327437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1973632-1515-0863-DA6F-51719E1DED77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F15B7B-5D3C-702E-D4D3-6CCD329683DD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1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74C8D939-B1BA-1D6F-8B8F-1AA3A18C73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65825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B925D6-BE08-6723-6900-D12382196456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34050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6538FBE-EC30-02B1-168E-F4108175E5BE}"/>
              </a:ext>
            </a:extLst>
          </p:cNvPr>
          <p:cNvSpPr/>
          <p:nvPr/>
        </p:nvSpPr>
        <p:spPr>
          <a:xfrm>
            <a:off x="0" y="579394"/>
            <a:ext cx="9144000" cy="627860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EA33177-B2B8-6F5A-804D-B355F27F63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72CF20-F6E8-2D93-5580-1687A44DC4E4}"/>
              </a:ext>
            </a:extLst>
          </p:cNvPr>
          <p:cNvSpPr/>
          <p:nvPr/>
        </p:nvSpPr>
        <p:spPr>
          <a:xfrm>
            <a:off x="5459948" y="1736371"/>
            <a:ext cx="1010443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orbel" panose="020B0503020204020204" pitchFamily="34" charset="0"/>
              </a:rPr>
              <a:t>0 </a:t>
            </a:r>
            <a:r>
              <a:rPr lang="en-US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= </a:t>
            </a:r>
            <a:r>
              <a:rPr lang="en-US" sz="2400" b="1">
                <a:solidFill>
                  <a:srgbClr val="1F52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0 </a:t>
            </a:r>
            <a:r>
              <a:rPr lang="en-US" sz="2400" b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48</a:t>
            </a:fld>
            <a:endParaRPr lang="en-CH"/>
          </a:p>
        </p:txBody>
      </p:sp>
      <p:graphicFrame>
        <p:nvGraphicFramePr>
          <p:cNvPr id="15" name="Table 275">
            <a:extLst>
              <a:ext uri="{FF2B5EF4-FFF2-40B4-BE49-F238E27FC236}">
                <a16:creationId xmlns:a16="http://schemas.microsoft.com/office/drawing/2014/main" id="{40252143-4AC9-E48F-BDBC-C16E0280B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24782"/>
              </p:ext>
            </p:extLst>
          </p:nvPr>
        </p:nvGraphicFramePr>
        <p:xfrm>
          <a:off x="5751890" y="1000534"/>
          <a:ext cx="45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5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49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45705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74945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99554"/>
              </p:ext>
            </p:extLst>
          </p:nvPr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C37921-B06B-7C3D-B9D9-193D9BCC5483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4A0934-DAAA-4FF3-3FAA-A8B0F7F3110D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E3DF3-21F7-7785-DBBE-3871E695E423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86265D-E209-AA53-C94E-42A6B57CED0A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1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0" name="Elbow Connector 59">
                <a:extLst>
                  <a:ext uri="{FF2B5EF4-FFF2-40B4-BE49-F238E27FC236}">
                    <a16:creationId xmlns:a16="http://schemas.microsoft.com/office/drawing/2014/main" id="{B93AF1A0-923D-4D1B-D74D-C1E5DFBE3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 hidden="1">
            <a:extLst>
              <a:ext uri="{FF2B5EF4-FFF2-40B4-BE49-F238E27FC236}">
                <a16:creationId xmlns:a16="http://schemas.microsoft.com/office/drawing/2014/main" id="{A54835F2-0D49-AD9D-7B59-D26A8F2F657E}"/>
              </a:ext>
            </a:extLst>
          </p:cNvPr>
          <p:cNvSpPr txBox="1"/>
          <p:nvPr/>
        </p:nvSpPr>
        <p:spPr>
          <a:xfrm>
            <a:off x="3613556" y="80563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86F39F-5A74-7360-171E-DA375CB7FBAC}"/>
              </a:ext>
            </a:extLst>
          </p:cNvPr>
          <p:cNvSpPr/>
          <p:nvPr/>
        </p:nvSpPr>
        <p:spPr>
          <a:xfrm>
            <a:off x="577432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AD84A9-839F-56BF-67CF-2B13BDA4A5A5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7A7DD689-BF39-A8F8-8AA5-6FF0EBCA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86459"/>
              </p:ext>
            </p:extLst>
          </p:nvPr>
        </p:nvGraphicFramePr>
        <p:xfrm>
          <a:off x="5750692" y="4594435"/>
          <a:ext cx="449992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94655B61-9680-11A0-1A5B-388CA440F612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BB7F97DC-29E8-E66F-945E-8386C985939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8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Data Movement Bottleneck</a:t>
            </a:r>
          </a:p>
        </p:txBody>
      </p:sp>
      <p:sp>
        <p:nvSpPr>
          <p:cNvPr id="2" name="Left-Right Arrow 4">
            <a:extLst>
              <a:ext uri="{FF2B5EF4-FFF2-40B4-BE49-F238E27FC236}">
                <a16:creationId xmlns:a16="http://schemas.microsoft.com/office/drawing/2014/main" id="{1FD44A57-FEE4-EA1B-F369-A43D5724B9FA}"/>
              </a:ext>
            </a:extLst>
          </p:cNvPr>
          <p:cNvSpPr/>
          <p:nvPr/>
        </p:nvSpPr>
        <p:spPr>
          <a:xfrm>
            <a:off x="3613636" y="2891210"/>
            <a:ext cx="2455449" cy="1046254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Channel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BAF735-7379-479A-6BC9-F3F36CF7B835}"/>
              </a:ext>
            </a:extLst>
          </p:cNvPr>
          <p:cNvSpPr/>
          <p:nvPr/>
        </p:nvSpPr>
        <p:spPr>
          <a:xfrm>
            <a:off x="6217447" y="2329073"/>
            <a:ext cx="1531089" cy="22470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DEF734-E351-2DF9-EF38-5B329E576EAB}"/>
              </a:ext>
            </a:extLst>
          </p:cNvPr>
          <p:cNvSpPr/>
          <p:nvPr/>
        </p:nvSpPr>
        <p:spPr>
          <a:xfrm>
            <a:off x="6370699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99457-C24C-ADFD-581A-358DA217A7FD}"/>
              </a:ext>
            </a:extLst>
          </p:cNvPr>
          <p:cNvSpPr/>
          <p:nvPr/>
        </p:nvSpPr>
        <p:spPr>
          <a:xfrm>
            <a:off x="6695665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6F1C9BE-3453-8293-1590-CC9144575C64}"/>
              </a:ext>
            </a:extLst>
          </p:cNvPr>
          <p:cNvSpPr/>
          <p:nvPr/>
        </p:nvSpPr>
        <p:spPr>
          <a:xfrm>
            <a:off x="7020631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8F3D275-7672-E6AC-A241-1EB3607FA5B6}"/>
              </a:ext>
            </a:extLst>
          </p:cNvPr>
          <p:cNvSpPr/>
          <p:nvPr/>
        </p:nvSpPr>
        <p:spPr>
          <a:xfrm>
            <a:off x="7342300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7AC1D-61B3-7F80-53FA-43D308A40A90}"/>
              </a:ext>
            </a:extLst>
          </p:cNvPr>
          <p:cNvSpPr txBox="1"/>
          <p:nvPr/>
        </p:nvSpPr>
        <p:spPr>
          <a:xfrm>
            <a:off x="6228563" y="2482500"/>
            <a:ext cx="1519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Main Memory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78CA62-D870-7EAA-DE42-6ACF772BD0F1}"/>
              </a:ext>
            </a:extLst>
          </p:cNvPr>
          <p:cNvSpPr/>
          <p:nvPr/>
        </p:nvSpPr>
        <p:spPr>
          <a:xfrm>
            <a:off x="1395465" y="2281914"/>
            <a:ext cx="2069808" cy="22470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Computing Unit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(CPU, GPU, FPGA, Accelerators)</a:t>
            </a:r>
          </a:p>
        </p:txBody>
      </p:sp>
      <p:pic>
        <p:nvPicPr>
          <p:cNvPr id="32" name="Graphic 31" descr="Single gear">
            <a:extLst>
              <a:ext uri="{FF2B5EF4-FFF2-40B4-BE49-F238E27FC236}">
                <a16:creationId xmlns:a16="http://schemas.microsoft.com/office/drawing/2014/main" id="{511F0F7B-4DE0-414D-EC59-7854DFA1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3169" y="3350668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BA03-A15F-B9B3-C571-53AAF7E2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</a:t>
            </a:fld>
            <a:endParaRPr lang="en-CH"/>
          </a:p>
        </p:txBody>
      </p:sp>
      <p:sp>
        <p:nvSpPr>
          <p:cNvPr id="4" name="Content Placeholder 2" descr=" 5">
            <a:extLst>
              <a:ext uri="{FF2B5EF4-FFF2-40B4-BE49-F238E27FC236}">
                <a16:creationId xmlns:a16="http://schemas.microsoft.com/office/drawing/2014/main" id="{0D88722D-B2A4-A44D-CE46-82CB9698E53B}"/>
              </a:ext>
            </a:extLst>
          </p:cNvPr>
          <p:cNvSpPr txBox="1">
            <a:spLocks/>
          </p:cNvSpPr>
          <p:nvPr/>
        </p:nvSpPr>
        <p:spPr>
          <a:xfrm>
            <a:off x="190831" y="1068062"/>
            <a:ext cx="8762338" cy="1144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5000"/>
              </a:lnSpc>
              <a:spcBef>
                <a:spcPts val="800"/>
              </a:spcBef>
              <a:buNone/>
              <a:defRPr/>
            </a:pPr>
            <a:r>
              <a:rPr lang="en-US" sz="2800">
                <a:latin typeface="Corbel" panose="020B0503020204020204" pitchFamily="34" charset="0"/>
              </a:rPr>
              <a:t>Data movement is a major bottleneck</a:t>
            </a:r>
            <a:br>
              <a:rPr lang="en-US" sz="2800">
                <a:latin typeface="Corbel" panose="020B0503020204020204" pitchFamily="34" charset="0"/>
              </a:rPr>
            </a:br>
            <a:r>
              <a:rPr lang="en-US" sz="2800">
                <a:latin typeface="Corbel" panose="020B0503020204020204" pitchFamily="34" charset="0"/>
              </a:rPr>
              <a:t>in modern computer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09376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91">
        <p:fade/>
      </p:transition>
    </mc:Choice>
    <mc:Fallback>
      <p:transition advTm="191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50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764FA7-945D-6ACC-4476-AB0E702C8F95}"/>
              </a:ext>
            </a:extLst>
          </p:cNvPr>
          <p:cNvCxnSpPr>
            <a:cxnSpLocks/>
          </p:cNvCxnSpPr>
          <p:nvPr/>
        </p:nvCxnSpPr>
        <p:spPr>
          <a:xfrm>
            <a:off x="6007699" y="5109582"/>
            <a:ext cx="0" cy="647701"/>
          </a:xfrm>
          <a:prstGeom prst="line">
            <a:avLst/>
          </a:prstGeom>
          <a:solidFill>
            <a:schemeClr val="bg1"/>
          </a:solidFill>
          <a:ln w="38100">
            <a:solidFill>
              <a:srgbClr val="F802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/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C37921-B06B-7C3D-B9D9-193D9BCC5483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4A0934-DAAA-4FF3-3FAA-A8B0F7F3110D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E3DF3-21F7-7785-DBBE-3871E695E423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86265D-E209-AA53-C94E-42A6B57CED0A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1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0" name="Elbow Connector 59">
                <a:extLst>
                  <a:ext uri="{FF2B5EF4-FFF2-40B4-BE49-F238E27FC236}">
                    <a16:creationId xmlns:a16="http://schemas.microsoft.com/office/drawing/2014/main" id="{B93AF1A0-923D-4D1B-D74D-C1E5DFBE3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 hidden="1">
            <a:extLst>
              <a:ext uri="{FF2B5EF4-FFF2-40B4-BE49-F238E27FC236}">
                <a16:creationId xmlns:a16="http://schemas.microsoft.com/office/drawing/2014/main" id="{A54835F2-0D49-AD9D-7B59-D26A8F2F657E}"/>
              </a:ext>
            </a:extLst>
          </p:cNvPr>
          <p:cNvSpPr txBox="1"/>
          <p:nvPr/>
        </p:nvSpPr>
        <p:spPr>
          <a:xfrm>
            <a:off x="3613556" y="80563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86F39F-5A74-7360-171E-DA375CB7FBAC}"/>
              </a:ext>
            </a:extLst>
          </p:cNvPr>
          <p:cNvSpPr/>
          <p:nvPr/>
        </p:nvSpPr>
        <p:spPr>
          <a:xfrm>
            <a:off x="577432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AD84A9-839F-56BF-67CF-2B13BDA4A5A5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7A7DD689-BF39-A8F8-8AA5-6FF0EBCA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44768"/>
              </p:ext>
            </p:extLst>
          </p:nvPr>
        </p:nvGraphicFramePr>
        <p:xfrm>
          <a:off x="5744830" y="5836646"/>
          <a:ext cx="449992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AF3EE61-BFB7-018F-748F-60DB5A67D9D0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F27F5C9-B22B-C06F-F7BF-CC09EBBC6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20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51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55679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55818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C37921-B06B-7C3D-B9D9-193D9BCC5483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4A0934-DAAA-4FF3-3FAA-A8B0F7F3110D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E3DF3-21F7-7785-DBBE-3871E695E423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86265D-E209-AA53-C94E-42A6B57CED0A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2</a:t>
                </a:r>
                <a:r>
                  <a:rPr lang="en-US" b="1" baseline="30000">
                    <a:latin typeface="Corbel" panose="020B0503020204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0" name="Elbow Connector 59">
                <a:extLst>
                  <a:ext uri="{FF2B5EF4-FFF2-40B4-BE49-F238E27FC236}">
                    <a16:creationId xmlns:a16="http://schemas.microsoft.com/office/drawing/2014/main" id="{B93AF1A0-923D-4D1B-D74D-C1E5DFBE3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 hidden="1">
            <a:extLst>
              <a:ext uri="{FF2B5EF4-FFF2-40B4-BE49-F238E27FC236}">
                <a16:creationId xmlns:a16="http://schemas.microsoft.com/office/drawing/2014/main" id="{A54835F2-0D49-AD9D-7B59-D26A8F2F657E}"/>
              </a:ext>
            </a:extLst>
          </p:cNvPr>
          <p:cNvSpPr txBox="1"/>
          <p:nvPr/>
        </p:nvSpPr>
        <p:spPr>
          <a:xfrm>
            <a:off x="3613556" y="80563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86F39F-5A74-7360-171E-DA375CB7FBAC}"/>
              </a:ext>
            </a:extLst>
          </p:cNvPr>
          <p:cNvSpPr/>
          <p:nvPr/>
        </p:nvSpPr>
        <p:spPr>
          <a:xfrm>
            <a:off x="577432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D9DBF9-314C-2332-C61A-2BC894A165C5}"/>
              </a:ext>
            </a:extLst>
          </p:cNvPr>
          <p:cNvSpPr>
            <a:spLocks/>
          </p:cNvSpPr>
          <p:nvPr/>
        </p:nvSpPr>
        <p:spPr>
          <a:xfrm>
            <a:off x="6238453" y="1731287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8DAA3A-93AE-A014-8E36-A4E98489F223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126175A0-501A-7A56-8210-9682EAA0D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74573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10A0BEB-3BB0-D1EE-AEAC-5694214B8CB1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030BC7B-E9B6-C0FF-C393-E321112D63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6C37921-B06B-7C3D-B9D9-193D9BCC5483}"/>
              </a:ext>
            </a:extLst>
          </p:cNvPr>
          <p:cNvGrpSpPr/>
          <p:nvPr/>
        </p:nvGrpSpPr>
        <p:grpSpPr>
          <a:xfrm>
            <a:off x="6371580" y="626250"/>
            <a:ext cx="3649070" cy="1144287"/>
            <a:chOff x="6371580" y="626250"/>
            <a:chExt cx="3649070" cy="11442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4A0934-DAAA-4FF3-3FAA-A8B0F7F3110D}"/>
                </a:ext>
              </a:extLst>
            </p:cNvPr>
            <p:cNvSpPr/>
            <p:nvPr/>
          </p:nvSpPr>
          <p:spPr>
            <a:xfrm>
              <a:off x="7321711" y="629616"/>
              <a:ext cx="174190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0" algn="ctr"/>
              <a:endParaRPr lang="en-US" sz="240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E3DF3-21F7-7785-DBBE-3871E695E423}"/>
                </a:ext>
              </a:extLst>
            </p:cNvPr>
            <p:cNvGrpSpPr/>
            <p:nvPr/>
          </p:nvGrpSpPr>
          <p:grpSpPr>
            <a:xfrm>
              <a:off x="6371580" y="626250"/>
              <a:ext cx="3649070" cy="1144287"/>
              <a:chOff x="6371580" y="626250"/>
              <a:chExt cx="3649070" cy="11442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86265D-E209-AA53-C94E-42A6B57CED0A}"/>
                  </a:ext>
                </a:extLst>
              </p:cNvPr>
              <p:cNvSpPr txBox="1"/>
              <p:nvPr/>
            </p:nvSpPr>
            <p:spPr>
              <a:xfrm>
                <a:off x="6371580" y="626250"/>
                <a:ext cx="36490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Accessing</a:t>
                </a:r>
              </a:p>
              <a:p>
                <a:pPr algn="ctr"/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 the 4th (</a:t>
                </a:r>
                <a:r>
                  <a:rPr lang="en-US" b="1">
                    <a:solidFill>
                      <a:srgbClr val="1F52FF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</a:br>
                <a:r>
                  <a:rPr lang="en-US" b="1">
                    <a:latin typeface="Corbel" panose="020B0503020204020204" pitchFamily="34" charset="0"/>
                    <a:cs typeface="Arial" panose="020B0604020202020204" pitchFamily="34" charset="0"/>
                  </a:rPr>
                  <a:t>prime number?</a:t>
                </a:r>
              </a:p>
            </p:txBody>
          </p:sp>
          <p:cxnSp>
            <p:nvCxnSpPr>
              <p:cNvPr id="60" name="Elbow Connector 59">
                <a:extLst>
                  <a:ext uri="{FF2B5EF4-FFF2-40B4-BE49-F238E27FC236}">
                    <a16:creationId xmlns:a16="http://schemas.microsoft.com/office/drawing/2014/main" id="{B93AF1A0-923D-4D1B-D74D-C1E5DFBE3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7395" y="1591766"/>
                <a:ext cx="256493" cy="178771"/>
              </a:xfrm>
              <a:prstGeom prst="bentConnector2">
                <a:avLst/>
              </a:prstGeom>
              <a:ln w="28575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52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39645"/>
              </p:ext>
            </p:extLst>
          </p:nvPr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62701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50773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16610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 hidden="1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/>
        </p:nvGraphicFramePr>
        <p:xfrm>
          <a:off x="5290526" y="245639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2" name="Table 275">
            <a:extLst>
              <a:ext uri="{FF2B5EF4-FFF2-40B4-BE49-F238E27FC236}">
                <a16:creationId xmlns:a16="http://schemas.microsoft.com/office/drawing/2014/main" id="{6425660E-7AFB-6CD3-6765-41F7B91849BF}"/>
              </a:ext>
            </a:extLst>
          </p:cNvPr>
          <p:cNvGraphicFramePr>
            <a:graphicFrameLocks noGrp="1"/>
          </p:cNvGraphicFramePr>
          <p:nvPr/>
        </p:nvGraphicFramePr>
        <p:xfrm>
          <a:off x="5296841" y="4590328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75" name="TextBox 74" hidden="1">
            <a:extLst>
              <a:ext uri="{FF2B5EF4-FFF2-40B4-BE49-F238E27FC236}">
                <a16:creationId xmlns:a16="http://schemas.microsoft.com/office/drawing/2014/main" id="{A54835F2-0D49-AD9D-7B59-D26A8F2F657E}"/>
              </a:ext>
            </a:extLst>
          </p:cNvPr>
          <p:cNvSpPr txBox="1"/>
          <p:nvPr/>
        </p:nvSpPr>
        <p:spPr>
          <a:xfrm>
            <a:off x="3613556" y="80563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86F39F-5A74-7360-171E-DA375CB7FBAC}"/>
              </a:ext>
            </a:extLst>
          </p:cNvPr>
          <p:cNvSpPr/>
          <p:nvPr/>
        </p:nvSpPr>
        <p:spPr>
          <a:xfrm>
            <a:off x="577432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371633-5436-0B7C-DC82-452082AF548B}"/>
              </a:ext>
            </a:extLst>
          </p:cNvPr>
          <p:cNvSpPr>
            <a:spLocks/>
          </p:cNvSpPr>
          <p:nvPr/>
        </p:nvSpPr>
        <p:spPr>
          <a:xfrm>
            <a:off x="6703788" y="1735596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4B9B8B8-84FC-5F9D-69ED-A6F368CD33CB}"/>
              </a:ext>
            </a:extLst>
          </p:cNvPr>
          <p:cNvSpPr>
            <a:spLocks/>
          </p:cNvSpPr>
          <p:nvPr/>
        </p:nvSpPr>
        <p:spPr>
          <a:xfrm>
            <a:off x="6238453" y="1731287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74D731-D99F-7367-7B46-29CB6C7E013E}"/>
              </a:ext>
            </a:extLst>
          </p:cNvPr>
          <p:cNvSpPr txBox="1"/>
          <p:nvPr/>
        </p:nvSpPr>
        <p:spPr>
          <a:xfrm>
            <a:off x="3603600" y="806400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93FBBA-8E55-F67F-AEE0-B6A2B6FFC2EC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FC354EC5-7D23-B216-ACF9-14B11E1437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3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53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89048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003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68452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99077"/>
              </p:ext>
            </p:extLst>
          </p:nvPr>
        </p:nvGraphicFramePr>
        <p:xfrm>
          <a:off x="5291690" y="2852701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94FA8F60-FB12-ED2A-1185-D1C32819EBD5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0E30AD85-D66D-E03C-58EE-96EE725550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3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54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77462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48419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44E90B4-D238-9C23-497E-9BA056F02923}"/>
              </a:ext>
            </a:extLst>
          </p:cNvPr>
          <p:cNvSpPr/>
          <p:nvPr/>
        </p:nvSpPr>
        <p:spPr>
          <a:xfrm>
            <a:off x="5306775" y="1729428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D14E65-9366-2144-7050-648A3219DAB2}"/>
              </a:ext>
            </a:extLst>
          </p:cNvPr>
          <p:cNvSpPr>
            <a:spLocks/>
          </p:cNvSpPr>
          <p:nvPr/>
        </p:nvSpPr>
        <p:spPr>
          <a:xfrm>
            <a:off x="5774387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CF4084-0343-3B8E-4E78-0EEFB84B1A99}"/>
              </a:ext>
            </a:extLst>
          </p:cNvPr>
          <p:cNvSpPr/>
          <p:nvPr/>
        </p:nvSpPr>
        <p:spPr>
          <a:xfrm>
            <a:off x="6237217" y="1729428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38C925-EB0C-FED6-B6EA-69A0D7B6D4C8}"/>
              </a:ext>
            </a:extLst>
          </p:cNvPr>
          <p:cNvSpPr>
            <a:spLocks/>
          </p:cNvSpPr>
          <p:nvPr/>
        </p:nvSpPr>
        <p:spPr>
          <a:xfrm>
            <a:off x="6704829" y="1722794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graphicFrame>
        <p:nvGraphicFramePr>
          <p:cNvPr id="60" name="Table 275">
            <a:extLst>
              <a:ext uri="{FF2B5EF4-FFF2-40B4-BE49-F238E27FC236}">
                <a16:creationId xmlns:a16="http://schemas.microsoft.com/office/drawing/2014/main" id="{7E5251D0-FDEB-CB9B-DE8D-6D6E15507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16163"/>
              </p:ext>
            </p:extLst>
          </p:nvPr>
        </p:nvGraphicFramePr>
        <p:xfrm>
          <a:off x="5293107" y="4596447"/>
          <a:ext cx="1800000" cy="44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42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58" name="Table 275">
            <a:extLst>
              <a:ext uri="{FF2B5EF4-FFF2-40B4-BE49-F238E27FC236}">
                <a16:creationId xmlns:a16="http://schemas.microsoft.com/office/drawing/2014/main" id="{0FA397C7-34DA-F6FD-474D-7030F53B2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00967"/>
              </p:ext>
            </p:extLst>
          </p:nvPr>
        </p:nvGraphicFramePr>
        <p:xfrm>
          <a:off x="5294190" y="4601831"/>
          <a:ext cx="452186" cy="43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18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18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A860B7FC-75E9-351E-810D-49359C324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47776"/>
              </p:ext>
            </p:extLst>
          </p:nvPr>
        </p:nvGraphicFramePr>
        <p:xfrm>
          <a:off x="6198242" y="4601831"/>
          <a:ext cx="445625" cy="43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62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18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BBA772-E58C-25DF-A149-F58D0AD9FE07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21910A7-8803-8F40-B93D-479E884B33C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44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9" grpId="0" animBg="1"/>
      <p:bldP spid="5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DA1C2F-782B-F892-B834-0679DC39492C}"/>
              </a:ext>
            </a:extLst>
          </p:cNvPr>
          <p:cNvCxnSpPr>
            <a:cxnSpLocks/>
          </p:cNvCxnSpPr>
          <p:nvPr/>
        </p:nvCxnSpPr>
        <p:spPr>
          <a:xfrm>
            <a:off x="5515720" y="5112234"/>
            <a:ext cx="0" cy="657352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781B67-2E06-1D8A-8974-976C22A359BE}"/>
              </a:ext>
            </a:extLst>
          </p:cNvPr>
          <p:cNvCxnSpPr>
            <a:cxnSpLocks/>
          </p:cNvCxnSpPr>
          <p:nvPr/>
        </p:nvCxnSpPr>
        <p:spPr>
          <a:xfrm>
            <a:off x="6414620" y="5112195"/>
            <a:ext cx="0" cy="657391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55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15993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44E90B4-D238-9C23-497E-9BA056F02923}"/>
              </a:ext>
            </a:extLst>
          </p:cNvPr>
          <p:cNvSpPr/>
          <p:nvPr/>
        </p:nvSpPr>
        <p:spPr>
          <a:xfrm>
            <a:off x="5306775" y="1729428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D14E65-9366-2144-7050-648A3219DAB2}"/>
              </a:ext>
            </a:extLst>
          </p:cNvPr>
          <p:cNvSpPr>
            <a:spLocks/>
          </p:cNvSpPr>
          <p:nvPr/>
        </p:nvSpPr>
        <p:spPr>
          <a:xfrm>
            <a:off x="5774387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CF4084-0343-3B8E-4E78-0EEFB84B1A99}"/>
              </a:ext>
            </a:extLst>
          </p:cNvPr>
          <p:cNvSpPr/>
          <p:nvPr/>
        </p:nvSpPr>
        <p:spPr>
          <a:xfrm>
            <a:off x="6237217" y="1729428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38C925-EB0C-FED6-B6EA-69A0D7B6D4C8}"/>
              </a:ext>
            </a:extLst>
          </p:cNvPr>
          <p:cNvSpPr>
            <a:spLocks/>
          </p:cNvSpPr>
          <p:nvPr/>
        </p:nvSpPr>
        <p:spPr>
          <a:xfrm>
            <a:off x="6704829" y="1722794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graphicFrame>
        <p:nvGraphicFramePr>
          <p:cNvPr id="60" name="Table 275">
            <a:extLst>
              <a:ext uri="{FF2B5EF4-FFF2-40B4-BE49-F238E27FC236}">
                <a16:creationId xmlns:a16="http://schemas.microsoft.com/office/drawing/2014/main" id="{7E5251D0-FDEB-CB9B-DE8D-6D6E15507AF7}"/>
              </a:ext>
            </a:extLst>
          </p:cNvPr>
          <p:cNvGraphicFramePr>
            <a:graphicFrameLocks noGrp="1"/>
          </p:cNvGraphicFramePr>
          <p:nvPr/>
        </p:nvGraphicFramePr>
        <p:xfrm>
          <a:off x="5293107" y="4596447"/>
          <a:ext cx="1800000" cy="44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42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58" name="Table 275">
            <a:extLst>
              <a:ext uri="{FF2B5EF4-FFF2-40B4-BE49-F238E27FC236}">
                <a16:creationId xmlns:a16="http://schemas.microsoft.com/office/drawing/2014/main" id="{0FA397C7-34DA-F6FD-474D-7030F53B2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55446"/>
              </p:ext>
            </p:extLst>
          </p:nvPr>
        </p:nvGraphicFramePr>
        <p:xfrm>
          <a:off x="5289377" y="5842536"/>
          <a:ext cx="450060" cy="43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6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18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A860B7FC-75E9-351E-810D-49359C324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06614"/>
              </p:ext>
            </p:extLst>
          </p:nvPr>
        </p:nvGraphicFramePr>
        <p:xfrm>
          <a:off x="6200932" y="5842536"/>
          <a:ext cx="428686" cy="43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8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318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681FDDF-4A4D-B565-C6BA-B2E31BE5FE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BCADDB-2C8A-B6DF-64EF-0BD200FB6392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</p:spTree>
    <p:extLst>
      <p:ext uri="{BB962C8B-B14F-4D97-AF65-F5344CB8AC3E}">
        <p14:creationId xmlns:p14="http://schemas.microsoft.com/office/powerpoint/2010/main" val="3656652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56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71720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39832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73741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85261"/>
              </p:ext>
            </p:extLst>
          </p:nvPr>
        </p:nvGraphicFramePr>
        <p:xfrm>
          <a:off x="5292749" y="3251985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DF1BB71-BBE3-ED47-87E4-F6CEED2DD998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40D3056F-0546-F0E2-FA52-E7A7A535D1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2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57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68039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10836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86617"/>
              </p:ext>
            </p:extLst>
          </p:nvPr>
        </p:nvGraphicFramePr>
        <p:xfrm>
          <a:off x="5292749" y="4618506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649A2B28-0B6A-1EBC-23BD-F7FED0AC2D1B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692C39D6-E62B-0C37-E766-3237DF6936C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43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58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id="{F33BC4AD-3B1B-2EF3-C96B-80CD4D67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33383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9D14E65-9366-2144-7050-648A3219DAB2}"/>
              </a:ext>
            </a:extLst>
          </p:cNvPr>
          <p:cNvSpPr>
            <a:spLocks/>
          </p:cNvSpPr>
          <p:nvPr/>
        </p:nvSpPr>
        <p:spPr>
          <a:xfrm>
            <a:off x="5774387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38C925-EB0C-FED6-B6EA-69A0D7B6D4C8}"/>
              </a:ext>
            </a:extLst>
          </p:cNvPr>
          <p:cNvSpPr>
            <a:spLocks/>
          </p:cNvSpPr>
          <p:nvPr/>
        </p:nvSpPr>
        <p:spPr>
          <a:xfrm>
            <a:off x="6704829" y="1722794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88DB41-2F4F-F0BE-EDFA-DD518815F61A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A1B380-E5CF-878D-0C01-33367B57B20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0FE0F04-CB70-63E2-8391-C7AD5EE7AE6B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49C2BC-922E-373C-59FE-F36F95C4A9D1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2" name="Table 275">
            <a:extLst>
              <a:ext uri="{FF2B5EF4-FFF2-40B4-BE49-F238E27FC236}">
                <a16:creationId xmlns:a16="http://schemas.microsoft.com/office/drawing/2014/main" id="{798DEEFD-8F33-EF72-BB5D-96F19EBDA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04833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5A477D21-33B7-5A26-E257-89EE36038008}"/>
              </a:ext>
            </a:extLst>
          </p:cNvPr>
          <p:cNvSpPr>
            <a:spLocks/>
          </p:cNvSpPr>
          <p:nvPr/>
        </p:nvSpPr>
        <p:spPr>
          <a:xfrm>
            <a:off x="5305613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973704-B3B8-B45F-413E-83C53CF8BB36}"/>
              </a:ext>
            </a:extLst>
          </p:cNvPr>
          <p:cNvSpPr>
            <a:spLocks/>
          </p:cNvSpPr>
          <p:nvPr/>
        </p:nvSpPr>
        <p:spPr>
          <a:xfrm>
            <a:off x="6236055" y="1722794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graphicFrame>
        <p:nvGraphicFramePr>
          <p:cNvPr id="67" name="Table 275">
            <a:extLst>
              <a:ext uri="{FF2B5EF4-FFF2-40B4-BE49-F238E27FC236}">
                <a16:creationId xmlns:a16="http://schemas.microsoft.com/office/drawing/2014/main" id="{FBC603E3-98EB-1F90-D2E7-34285F36F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72723"/>
              </p:ext>
            </p:extLst>
          </p:nvPr>
        </p:nvGraphicFramePr>
        <p:xfrm>
          <a:off x="5292749" y="4618506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07413E-5760-B826-E33F-9DFE01F17068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05FD02F3-B399-BE3E-C3D2-DF81C6CE52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56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63" grpId="0" animBg="1"/>
      <p:bldP spid="6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55892D-F829-1FC6-94CF-7204C63F8E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ADB8B-E7D5-CC71-7D28-06DEDEE97FE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59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12636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C1CC0F-521D-7468-5B21-5D065B5C0AA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BF5155-D76B-0F51-84F0-F9C02F2399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66102"/>
              </p:ext>
            </p:extLst>
          </p:nvPr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DDE6A-4739-7DE9-17E3-D3F0466696F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B9FB35-61EA-83FA-E6A5-94C08C60E54A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1258C3-D9FB-0C18-2D3C-A98C5A7E0564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06D91A-016B-D11C-864D-895C394BB662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AE5A250C-6243-27C7-CB43-5BA2E4893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83685"/>
              </p:ext>
            </p:extLst>
          </p:nvPr>
        </p:nvGraphicFramePr>
        <p:xfrm>
          <a:off x="5289819" y="3657552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44" name="Table 275">
            <a:extLst>
              <a:ext uri="{FF2B5EF4-FFF2-40B4-BE49-F238E27FC236}">
                <a16:creationId xmlns:a16="http://schemas.microsoft.com/office/drawing/2014/main" id="{64439993-E4C2-2AB5-3670-977C34785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68616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3E2982-63BB-04EE-DCBD-290C4E131A5A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C6816B29-D5F8-5088-8E03-E54927D2FB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3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Data Movement Bottleneck</a:t>
            </a:r>
          </a:p>
        </p:txBody>
      </p:sp>
      <p:sp>
        <p:nvSpPr>
          <p:cNvPr id="2" name="Left-Right Arrow 4">
            <a:extLst>
              <a:ext uri="{FF2B5EF4-FFF2-40B4-BE49-F238E27FC236}">
                <a16:creationId xmlns:a16="http://schemas.microsoft.com/office/drawing/2014/main" id="{1FD44A57-FEE4-EA1B-F369-A43D5724B9FA}"/>
              </a:ext>
            </a:extLst>
          </p:cNvPr>
          <p:cNvSpPr/>
          <p:nvPr/>
        </p:nvSpPr>
        <p:spPr>
          <a:xfrm>
            <a:off x="3613636" y="2891210"/>
            <a:ext cx="2455449" cy="1046254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Channel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5472CF0-345A-5FF8-5FC9-3B0C1B43ADE2}"/>
              </a:ext>
            </a:extLst>
          </p:cNvPr>
          <p:cNvSpPr/>
          <p:nvPr/>
        </p:nvSpPr>
        <p:spPr>
          <a:xfrm>
            <a:off x="3830397" y="3507879"/>
            <a:ext cx="2012146" cy="5999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rbel" panose="020B0503020204020204" pitchFamily="34" charset="0"/>
              </a:rPr>
              <a:t>power-hungry</a:t>
            </a:r>
            <a:endParaRPr lang="en-CH" sz="1600" b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91DCE7C-67B4-7C45-F568-F5A29580D5AF}"/>
              </a:ext>
            </a:extLst>
          </p:cNvPr>
          <p:cNvSpPr/>
          <p:nvPr/>
        </p:nvSpPr>
        <p:spPr>
          <a:xfrm>
            <a:off x="3841513" y="2754176"/>
            <a:ext cx="2012146" cy="5999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rbel" panose="020B0503020204020204" pitchFamily="34" charset="0"/>
              </a:rPr>
              <a:t>bandwidth-limited</a:t>
            </a:r>
            <a:endParaRPr lang="en-CH" sz="1600" b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BAF735-7379-479A-6BC9-F3F36CF7B835}"/>
              </a:ext>
            </a:extLst>
          </p:cNvPr>
          <p:cNvSpPr/>
          <p:nvPr/>
        </p:nvSpPr>
        <p:spPr>
          <a:xfrm>
            <a:off x="6217447" y="2329073"/>
            <a:ext cx="1531089" cy="22470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DEF734-E351-2DF9-EF38-5B329E576EAB}"/>
              </a:ext>
            </a:extLst>
          </p:cNvPr>
          <p:cNvSpPr/>
          <p:nvPr/>
        </p:nvSpPr>
        <p:spPr>
          <a:xfrm>
            <a:off x="6370699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99457-C24C-ADFD-581A-358DA217A7FD}"/>
              </a:ext>
            </a:extLst>
          </p:cNvPr>
          <p:cNvSpPr/>
          <p:nvPr/>
        </p:nvSpPr>
        <p:spPr>
          <a:xfrm>
            <a:off x="6695665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6F1C9BE-3453-8293-1590-CC9144575C64}"/>
              </a:ext>
            </a:extLst>
          </p:cNvPr>
          <p:cNvSpPr/>
          <p:nvPr/>
        </p:nvSpPr>
        <p:spPr>
          <a:xfrm>
            <a:off x="7020631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8F3D275-7672-E6AC-A241-1EB3607FA5B6}"/>
              </a:ext>
            </a:extLst>
          </p:cNvPr>
          <p:cNvSpPr/>
          <p:nvPr/>
        </p:nvSpPr>
        <p:spPr>
          <a:xfrm>
            <a:off x="7342300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7AC1D-61B3-7F80-53FA-43D308A40A90}"/>
              </a:ext>
            </a:extLst>
          </p:cNvPr>
          <p:cNvSpPr txBox="1"/>
          <p:nvPr/>
        </p:nvSpPr>
        <p:spPr>
          <a:xfrm>
            <a:off x="6228563" y="2482500"/>
            <a:ext cx="1519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Main Memory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78CA62-D870-7EAA-DE42-6ACF772BD0F1}"/>
              </a:ext>
            </a:extLst>
          </p:cNvPr>
          <p:cNvSpPr/>
          <p:nvPr/>
        </p:nvSpPr>
        <p:spPr>
          <a:xfrm>
            <a:off x="1395465" y="2281914"/>
            <a:ext cx="2069808" cy="22470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Computing Unit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(CPU, GPU, FPGA, Accelerators)</a:t>
            </a:r>
          </a:p>
        </p:txBody>
      </p:sp>
      <p:pic>
        <p:nvPicPr>
          <p:cNvPr id="32" name="Graphic 31" descr="Single gear">
            <a:extLst>
              <a:ext uri="{FF2B5EF4-FFF2-40B4-BE49-F238E27FC236}">
                <a16:creationId xmlns:a16="http://schemas.microsoft.com/office/drawing/2014/main" id="{511F0F7B-4DE0-414D-EC59-7854DFA19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169" y="3350668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BA03-A15F-B9B3-C571-53AAF7E2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</a:t>
            </a:fld>
            <a:endParaRPr lang="en-CH"/>
          </a:p>
        </p:txBody>
      </p:sp>
      <p:sp>
        <p:nvSpPr>
          <p:cNvPr id="4" name="Content Placeholder 2" descr=" 5">
            <a:extLst>
              <a:ext uri="{FF2B5EF4-FFF2-40B4-BE49-F238E27FC236}">
                <a16:creationId xmlns:a16="http://schemas.microsoft.com/office/drawing/2014/main" id="{0D88722D-B2A4-A44D-CE46-82CB9698E53B}"/>
              </a:ext>
            </a:extLst>
          </p:cNvPr>
          <p:cNvSpPr txBox="1">
            <a:spLocks/>
          </p:cNvSpPr>
          <p:nvPr/>
        </p:nvSpPr>
        <p:spPr>
          <a:xfrm>
            <a:off x="190831" y="1068062"/>
            <a:ext cx="8762338" cy="1144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5000"/>
              </a:lnSpc>
              <a:spcBef>
                <a:spcPts val="800"/>
              </a:spcBef>
              <a:buNone/>
              <a:defRPr/>
            </a:pPr>
            <a:r>
              <a:rPr lang="en-US" sz="2800">
                <a:latin typeface="Corbel" panose="020B0503020204020204" pitchFamily="34" charset="0"/>
              </a:rPr>
              <a:t>Data movement is a major bottleneck</a:t>
            </a:r>
            <a:br>
              <a:rPr lang="en-US" sz="2800">
                <a:latin typeface="Corbel" panose="020B0503020204020204" pitchFamily="34" charset="0"/>
              </a:rPr>
            </a:br>
            <a:r>
              <a:rPr lang="en-US" sz="2800">
                <a:latin typeface="Corbel" panose="020B0503020204020204" pitchFamily="34" charset="0"/>
              </a:rPr>
              <a:t>in modern computer architectures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68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726">
        <p:fade/>
      </p:transition>
    </mc:Choice>
    <mc:Fallback>
      <p:transition advTm="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D553274-7A1E-4230-00B8-3C28AAA4D4FB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7E7C732-F9C6-98DB-B38C-07912D355EB0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7505D37-1168-F8B7-CAE6-80E6A6AAD615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4DA2CE2-6A3B-E849-1186-4BD47B5E5CEB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494C289-5CD7-9327-0DB3-8CDB23D73352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4E24EC-A176-4B65-7AA9-D7487B23ED3D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48A4A1-6271-52CB-7D2F-921C15A5585B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C1D4EA-C2E5-07DD-C05B-1C11969447C5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" name="Table 275">
            <a:extLst>
              <a:ext uri="{FF2B5EF4-FFF2-40B4-BE49-F238E27FC236}">
                <a16:creationId xmlns:a16="http://schemas.microsoft.com/office/drawing/2014/main" id="{C327EE3D-C243-BFF9-AB70-66BCA8F31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30509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5006"/>
              </p:ext>
            </p:extLst>
          </p:nvPr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57" name="Table 275">
            <a:extLst>
              <a:ext uri="{FF2B5EF4-FFF2-40B4-BE49-F238E27FC236}">
                <a16:creationId xmlns:a16="http://schemas.microsoft.com/office/drawing/2014/main" id="{5FDDDD92-579A-3304-C17A-0057D457E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60451"/>
              </p:ext>
            </p:extLst>
          </p:nvPr>
        </p:nvGraphicFramePr>
        <p:xfrm>
          <a:off x="5297596" y="4582557"/>
          <a:ext cx="1800000" cy="437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775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le 275">
            <a:extLst>
              <a:ext uri="{FF2B5EF4-FFF2-40B4-BE49-F238E27FC236}">
                <a16:creationId xmlns:a16="http://schemas.microsoft.com/office/drawing/2014/main" id="{2A7B8F27-C6F1-EEEE-A6FC-15E4ADE13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73496"/>
              </p:ext>
            </p:extLst>
          </p:nvPr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60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3AEA4-1D6D-2A02-F28E-1BE0E4D10B9C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11DE6-322D-76E3-294D-9E5A2FA79FF8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01E9C3-356E-AE87-FFA4-05FFDFC51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91C3A9-C7BF-6832-8EBF-7A977669D976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767DD-4EAE-2CA4-A7CE-A5CF80FEF08C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764FA7-945D-6ACC-4476-AB0E702C8F95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A23700-D9EA-5D46-34FC-D8C810679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F5F5EB-C469-F183-795C-3CF3D5200A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2F244F-AD02-F297-C498-C497F46F443E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9C2302-8BFC-2113-6E2C-ACFF464016E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E804DF-ACC9-5681-9141-E12E98F04E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1A845C-4B36-622D-79D2-2EEC712480E0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0879E2-DF9F-933F-7EBD-BAA733433234}"/>
              </a:ext>
            </a:extLst>
          </p:cNvPr>
          <p:cNvGrpSpPr/>
          <p:nvPr/>
        </p:nvGrpSpPr>
        <p:grpSpPr>
          <a:xfrm>
            <a:off x="6672336" y="5120617"/>
            <a:ext cx="173332" cy="648969"/>
            <a:chOff x="2521758" y="3054797"/>
            <a:chExt cx="64008" cy="18806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070522-1F0D-F9D0-1868-64E7D1BD15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BC7AE7-4BBB-BD85-E12B-FD544420F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1EFA1E-657A-E290-1E60-D94A0BF19A73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9D14E65-9366-2144-7050-648A3219DAB2}"/>
              </a:ext>
            </a:extLst>
          </p:cNvPr>
          <p:cNvSpPr>
            <a:spLocks/>
          </p:cNvSpPr>
          <p:nvPr/>
        </p:nvSpPr>
        <p:spPr>
          <a:xfrm>
            <a:off x="5774387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CF4084-0343-3B8E-4E78-0EEFB84B1A99}"/>
              </a:ext>
            </a:extLst>
          </p:cNvPr>
          <p:cNvSpPr/>
          <p:nvPr/>
        </p:nvSpPr>
        <p:spPr>
          <a:xfrm>
            <a:off x="6702747" y="1729463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38C925-EB0C-FED6-B6EA-69A0D7B6D4C8}"/>
              </a:ext>
            </a:extLst>
          </p:cNvPr>
          <p:cNvSpPr>
            <a:spLocks/>
          </p:cNvSpPr>
          <p:nvPr/>
        </p:nvSpPr>
        <p:spPr>
          <a:xfrm>
            <a:off x="6240117" y="1730622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graphicFrame>
        <p:nvGraphicFramePr>
          <p:cNvPr id="61" name="Table 275">
            <a:extLst>
              <a:ext uri="{FF2B5EF4-FFF2-40B4-BE49-F238E27FC236}">
                <a16:creationId xmlns:a16="http://schemas.microsoft.com/office/drawing/2014/main" id="{A860B7FC-75E9-351E-810D-49359C324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1303"/>
              </p:ext>
            </p:extLst>
          </p:nvPr>
        </p:nvGraphicFramePr>
        <p:xfrm>
          <a:off x="6647782" y="4582627"/>
          <a:ext cx="442021" cy="445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021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4596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269F0211-B0B2-C901-2219-669DF132CC7C}"/>
              </a:ext>
            </a:extLst>
          </p:cNvPr>
          <p:cNvSpPr>
            <a:spLocks/>
          </p:cNvSpPr>
          <p:nvPr/>
        </p:nvSpPr>
        <p:spPr>
          <a:xfrm>
            <a:off x="5299602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9B672E-3CBD-6F98-A136-9B81D012EBDF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F93781A9-E976-BD16-E47D-3CC8DE04512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2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1" grpId="0" animBg="1"/>
      <p:bldP spid="6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ED28A97-1327-4654-BAD1-B304AF9B7A46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295028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8FF9B2A-4C06-7CF7-B923-DFAA77F73227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4" y="36739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rgbClr val="FE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9B3F347-2EA7-E7F5-10C9-8A7E31578AC9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512001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0C5E7B3-87EA-2417-E7D8-447E9E88AC0C}"/>
              </a:ext>
            </a:extLst>
          </p:cNvPr>
          <p:cNvCxnSpPr>
            <a:cxnSpLocks/>
          </p:cNvCxnSpPr>
          <p:nvPr/>
        </p:nvCxnSpPr>
        <p:spPr>
          <a:xfrm rot="5400000" flipH="1">
            <a:off x="5043785" y="2898164"/>
            <a:ext cx="3963" cy="27432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48370A5F-117D-2853-70C8-A13CC6AA9038}"/>
              </a:ext>
            </a:extLst>
          </p:cNvPr>
          <p:cNvSpPr/>
          <p:nvPr/>
        </p:nvSpPr>
        <p:spPr>
          <a:xfrm>
            <a:off x="4935550" y="240016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24A2EBA-3ABD-12E1-C7F7-2108109ECA74}"/>
              </a:ext>
            </a:extLst>
          </p:cNvPr>
          <p:cNvSpPr/>
          <p:nvPr/>
        </p:nvSpPr>
        <p:spPr>
          <a:xfrm>
            <a:off x="4935550" y="2766371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1FD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06FCF41-3893-ED96-C177-23E4244F1FFD}"/>
              </a:ext>
            </a:extLst>
          </p:cNvPr>
          <p:cNvSpPr/>
          <p:nvPr/>
        </p:nvSpPr>
        <p:spPr>
          <a:xfrm>
            <a:off x="4934718" y="3156622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F52FF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EFE363B-AF3B-8F90-A6B1-B34EA8D8F2DA}"/>
              </a:ext>
            </a:extLst>
          </p:cNvPr>
          <p:cNvSpPr/>
          <p:nvPr/>
        </p:nvSpPr>
        <p:spPr>
          <a:xfrm>
            <a:off x="4934491" y="3505647"/>
            <a:ext cx="281575" cy="248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E0000"/>
                </a:solidFill>
                <a:latin typeface="Corbel" panose="020B0503020204020204" pitchFamily="34" charset="0"/>
              </a:rPr>
              <a:t>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781B67-2E06-1D8A-8974-976C22A359BE}"/>
              </a:ext>
            </a:extLst>
          </p:cNvPr>
          <p:cNvCxnSpPr>
            <a:cxnSpLocks/>
          </p:cNvCxnSpPr>
          <p:nvPr/>
        </p:nvCxnSpPr>
        <p:spPr>
          <a:xfrm>
            <a:off x="6841024" y="5096245"/>
            <a:ext cx="0" cy="657391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912C0E-F66C-CC78-E512-3C50625CE485}"/>
              </a:ext>
            </a:extLst>
          </p:cNvPr>
          <p:cNvSpPr txBox="1"/>
          <p:nvPr/>
        </p:nvSpPr>
        <p:spPr>
          <a:xfrm>
            <a:off x="2778847" y="2451714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pLUTo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sweep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87D1AE-C9E8-030A-A3DD-CE41E1CA8BC8}"/>
              </a:ext>
            </a:extLst>
          </p:cNvPr>
          <p:cNvSpPr/>
          <p:nvPr/>
        </p:nvSpPr>
        <p:spPr>
          <a:xfrm>
            <a:off x="0" y="629616"/>
            <a:ext cx="2716306" cy="5826540"/>
          </a:xfrm>
          <a:prstGeom prst="rect">
            <a:avLst/>
          </a:prstGeom>
          <a:solidFill>
            <a:srgbClr val="FFF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FFE4315-EE8D-144A-008D-8DCDDE3CFCC3}"/>
              </a:ext>
            </a:extLst>
          </p:cNvPr>
          <p:cNvSpPr/>
          <p:nvPr/>
        </p:nvSpPr>
        <p:spPr>
          <a:xfrm>
            <a:off x="96426" y="736537"/>
            <a:ext cx="2519027" cy="1079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178177" y="0"/>
            <a:ext cx="8787647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In-DRAM pLUTo LUT Query: Step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D882-EE1D-5CC0-E0E4-710C3B1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61</a:t>
            </a:fld>
            <a:endParaRPr lang="en-CH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B17EE-D4CE-E933-0A10-8DE0F4AE053C}"/>
              </a:ext>
            </a:extLst>
          </p:cNvPr>
          <p:cNvCxnSpPr>
            <a:cxnSpLocks/>
          </p:cNvCxnSpPr>
          <p:nvPr/>
        </p:nvCxnSpPr>
        <p:spPr>
          <a:xfrm>
            <a:off x="5515720" y="4182844"/>
            <a:ext cx="0" cy="325603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F5B15-D6F8-544E-2EC6-234CE9693377}"/>
              </a:ext>
            </a:extLst>
          </p:cNvPr>
          <p:cNvCxnSpPr>
            <a:cxnSpLocks/>
          </p:cNvCxnSpPr>
          <p:nvPr/>
        </p:nvCxnSpPr>
        <p:spPr>
          <a:xfrm>
            <a:off x="5965170" y="4182844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D8907C-D053-3E28-0A5B-1508DA6E7B16}"/>
              </a:ext>
            </a:extLst>
          </p:cNvPr>
          <p:cNvCxnSpPr>
            <a:cxnSpLocks/>
          </p:cNvCxnSpPr>
          <p:nvPr/>
        </p:nvCxnSpPr>
        <p:spPr>
          <a:xfrm>
            <a:off x="6414620" y="4182805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CBF14-CE3C-D0AF-0904-EB85AA35F9B3}"/>
              </a:ext>
            </a:extLst>
          </p:cNvPr>
          <p:cNvCxnSpPr>
            <a:cxnSpLocks/>
          </p:cNvCxnSpPr>
          <p:nvPr/>
        </p:nvCxnSpPr>
        <p:spPr>
          <a:xfrm>
            <a:off x="6864069" y="4175499"/>
            <a:ext cx="0" cy="332948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4418D-A90C-D6E7-1C54-18A1A7C9A1D0}"/>
              </a:ext>
            </a:extLst>
          </p:cNvPr>
          <p:cNvSpPr/>
          <p:nvPr/>
        </p:nvSpPr>
        <p:spPr>
          <a:xfrm>
            <a:off x="5192143" y="2334911"/>
            <a:ext cx="2028915" cy="1840762"/>
          </a:xfrm>
          <a:prstGeom prst="roundRect">
            <a:avLst>
              <a:gd name="adj" fmla="val 162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000" baseline="-25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275">
            <a:extLst>
              <a:ext uri="{FF2B5EF4-FFF2-40B4-BE49-F238E27FC236}">
                <a16:creationId xmlns:a16="http://schemas.microsoft.com/office/drawing/2014/main" id="{76354472-B820-C436-4D54-CDDC66664919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2459192"/>
          <a:ext cx="1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28428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9C4F41-50ED-CF54-644A-2ED316781EF1}"/>
              </a:ext>
            </a:extLst>
          </p:cNvPr>
          <p:cNvSpPr/>
          <p:nvPr/>
        </p:nvSpPr>
        <p:spPr>
          <a:xfrm rot="5400000">
            <a:off x="5898769" y="3790738"/>
            <a:ext cx="582102" cy="2028912"/>
          </a:xfrm>
          <a:prstGeom prst="roundRect">
            <a:avLst/>
          </a:prstGeom>
          <a:pattFill prst="wdUpDiag">
            <a:fgClr>
              <a:srgbClr val="BBAECA"/>
            </a:fgClr>
            <a:bgClr>
              <a:srgbClr val="DFCFF0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C60ECAA-E984-0339-82FC-E5B0B4C5608E}"/>
              </a:ext>
            </a:extLst>
          </p:cNvPr>
          <p:cNvSpPr/>
          <p:nvPr/>
        </p:nvSpPr>
        <p:spPr>
          <a:xfrm rot="5400000">
            <a:off x="5897652" y="5047299"/>
            <a:ext cx="584335" cy="2028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Table 275">
            <a:extLst>
              <a:ext uri="{FF2B5EF4-FFF2-40B4-BE49-F238E27FC236}">
                <a16:creationId xmlns:a16="http://schemas.microsoft.com/office/drawing/2014/main" id="{91C1B412-F7C0-9BF4-466A-716D27FABB97}"/>
              </a:ext>
            </a:extLst>
          </p:cNvPr>
          <p:cNvGraphicFramePr>
            <a:graphicFrameLocks noGrp="1"/>
          </p:cNvGraphicFramePr>
          <p:nvPr/>
        </p:nvGraphicFramePr>
        <p:xfrm>
          <a:off x="5292522" y="4591707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853E33A-0C10-F411-BD05-35B1A76C00B3}"/>
              </a:ext>
            </a:extLst>
          </p:cNvPr>
          <p:cNvSpPr/>
          <p:nvPr/>
        </p:nvSpPr>
        <p:spPr>
          <a:xfrm rot="5400000">
            <a:off x="5909541" y="170856"/>
            <a:ext cx="579239" cy="2014040"/>
          </a:xfrm>
          <a:prstGeom prst="roundRect">
            <a:avLst/>
          </a:prstGeom>
          <a:solidFill>
            <a:srgbClr val="E4D9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75">
            <a:extLst>
              <a:ext uri="{FF2B5EF4-FFF2-40B4-BE49-F238E27FC236}">
                <a16:creationId xmlns:a16="http://schemas.microsoft.com/office/drawing/2014/main" id="{28DFCE45-3B33-AE43-69DA-C1AF5E3FC3E2}"/>
              </a:ext>
            </a:extLst>
          </p:cNvPr>
          <p:cNvGraphicFramePr>
            <a:graphicFrameLocks noGrp="1"/>
          </p:cNvGraphicFramePr>
          <p:nvPr/>
        </p:nvGraphicFramePr>
        <p:xfrm>
          <a:off x="5301890" y="994064"/>
          <a:ext cx="180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F539379-865B-D64A-C423-25BD1E83EAE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11141" y="1924870"/>
            <a:ext cx="4" cy="3566160"/>
          </a:xfrm>
          <a:prstGeom prst="bentConnector3">
            <a:avLst>
              <a:gd name="adj1" fmla="val 12220150000"/>
            </a:avLst>
          </a:prstGeom>
          <a:ln w="38100">
            <a:solidFill>
              <a:schemeClr val="accent4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EA5FF2D-CA4D-044D-5240-D82BF10A85FD}"/>
              </a:ext>
            </a:extLst>
          </p:cNvPr>
          <p:cNvSpPr/>
          <p:nvPr/>
        </p:nvSpPr>
        <p:spPr>
          <a:xfrm rot="5400000">
            <a:off x="5907630" y="920136"/>
            <a:ext cx="579240" cy="2014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376977C-3282-EAB6-98E7-B196ED4F6F12}"/>
              </a:ext>
            </a:extLst>
          </p:cNvPr>
          <p:cNvSpPr/>
          <p:nvPr/>
        </p:nvSpPr>
        <p:spPr>
          <a:xfrm rot="16200000">
            <a:off x="3943110" y="3070211"/>
            <a:ext cx="1654227" cy="3083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BE35DF-E2E1-9179-05DF-E58F667CD1C6}"/>
              </a:ext>
            </a:extLst>
          </p:cNvPr>
          <p:cNvCxnSpPr>
            <a:cxnSpLocks/>
          </p:cNvCxnSpPr>
          <p:nvPr/>
        </p:nvCxnSpPr>
        <p:spPr>
          <a:xfrm>
            <a:off x="68699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63874F1-B1FE-6D5F-7855-22E1EE847861}"/>
              </a:ext>
            </a:extLst>
          </p:cNvPr>
          <p:cNvCxnSpPr>
            <a:cxnSpLocks/>
          </p:cNvCxnSpPr>
          <p:nvPr/>
        </p:nvCxnSpPr>
        <p:spPr>
          <a:xfrm>
            <a:off x="64258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333CE1-7BE6-2786-C4D3-1E02C6E6158E}"/>
              </a:ext>
            </a:extLst>
          </p:cNvPr>
          <p:cNvCxnSpPr>
            <a:cxnSpLocks/>
          </p:cNvCxnSpPr>
          <p:nvPr/>
        </p:nvCxnSpPr>
        <p:spPr>
          <a:xfrm>
            <a:off x="5968231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4D7EFB3-2A69-80D9-0B83-2890B46C68C1}"/>
              </a:ext>
            </a:extLst>
          </p:cNvPr>
          <p:cNvCxnSpPr>
            <a:cxnSpLocks/>
          </p:cNvCxnSpPr>
          <p:nvPr/>
        </p:nvCxnSpPr>
        <p:spPr>
          <a:xfrm>
            <a:off x="5524188" y="1390064"/>
            <a:ext cx="0" cy="33983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24D5187-9386-EE2D-06AA-276EFF556DC4}"/>
              </a:ext>
            </a:extLst>
          </p:cNvPr>
          <p:cNvSpPr>
            <a:spLocks/>
          </p:cNvSpPr>
          <p:nvPr/>
        </p:nvSpPr>
        <p:spPr>
          <a:xfrm>
            <a:off x="5304367" y="1728351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AB727-4535-4F51-A029-2FF715B1BB4F}"/>
              </a:ext>
            </a:extLst>
          </p:cNvPr>
          <p:cNvSpPr/>
          <p:nvPr/>
        </p:nvSpPr>
        <p:spPr>
          <a:xfrm>
            <a:off x="5770841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E8DFCC-D41E-B4DC-0E11-DDBA39AF97F5}"/>
              </a:ext>
            </a:extLst>
          </p:cNvPr>
          <p:cNvSpPr/>
          <p:nvPr/>
        </p:nvSpPr>
        <p:spPr>
          <a:xfrm>
            <a:off x="6237315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B0FB-9FD3-1633-090F-A442DDBC5782}"/>
              </a:ext>
            </a:extLst>
          </p:cNvPr>
          <p:cNvSpPr/>
          <p:nvPr/>
        </p:nvSpPr>
        <p:spPr>
          <a:xfrm>
            <a:off x="6703788" y="1729900"/>
            <a:ext cx="392400" cy="392400"/>
          </a:xfrm>
          <a:prstGeom prst="rect">
            <a:avLst/>
          </a:prstGeom>
          <a:solidFill>
            <a:srgbClr val="FFECB3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209F93-C678-77FE-0741-880FAEA05260}"/>
              </a:ext>
            </a:extLst>
          </p:cNvPr>
          <p:cNvSpPr txBox="1"/>
          <p:nvPr/>
        </p:nvSpPr>
        <p:spPr>
          <a:xfrm>
            <a:off x="234762" y="5148517"/>
            <a:ext cx="2245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vector</a:t>
            </a:r>
          </a:p>
        </p:txBody>
      </p:sp>
      <p:graphicFrame>
        <p:nvGraphicFramePr>
          <p:cNvPr id="50" name="Table 275">
            <a:extLst>
              <a:ext uri="{FF2B5EF4-FFF2-40B4-BE49-F238E27FC236}">
                <a16:creationId xmlns:a16="http://schemas.microsoft.com/office/drawing/2014/main" id="{F4FAEFC2-F020-2F17-D28B-888C8568909C}"/>
              </a:ext>
            </a:extLst>
          </p:cNvPr>
          <p:cNvGraphicFramePr>
            <a:graphicFrameLocks noGrp="1"/>
          </p:cNvGraphicFramePr>
          <p:nvPr/>
        </p:nvGraphicFramePr>
        <p:xfrm>
          <a:off x="426103" y="2000679"/>
          <a:ext cx="185453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88">
                  <a:extLst>
                    <a:ext uri="{9D8B030D-6E8A-4147-A177-3AD203B41FA5}">
                      <a16:colId xmlns:a16="http://schemas.microsoft.com/office/drawing/2014/main" val="1193322599"/>
                    </a:ext>
                  </a:extLst>
                </a:gridCol>
                <a:gridCol w="816943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77207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</a:tblGrid>
              <a:tr h="270417"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Prime numbers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LUT</a:t>
                      </a:r>
                    </a:p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800" b="0" i="0">
                        <a:latin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f(</a:t>
                      </a:r>
                      <a:r>
                        <a:rPr lang="en-US" sz="1800" b="0" i="0" err="1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9038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1085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baseline="30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4334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16830"/>
                  </a:ext>
                </a:extLst>
              </a:tr>
              <a:tr h="13520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>
                          <a:solidFill>
                            <a:srgbClr val="1F52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i="0" baseline="3000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9710"/>
                  </a:ext>
                </a:extLst>
              </a:tr>
            </a:tbl>
          </a:graphicData>
        </a:graphic>
      </p:graphicFrame>
      <p:graphicFrame>
        <p:nvGraphicFramePr>
          <p:cNvPr id="52" name="Table 275">
            <a:extLst>
              <a:ext uri="{FF2B5EF4-FFF2-40B4-BE49-F238E27FC236}">
                <a16:creationId xmlns:a16="http://schemas.microsoft.com/office/drawing/2014/main" id="{D03E7150-1EF3-DD7E-1AAE-429CCC880DF9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4801677"/>
          <a:ext cx="1863744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6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6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0051FF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298F78F-23E2-99F4-79F3-CD12675CB412}"/>
              </a:ext>
            </a:extLst>
          </p:cNvPr>
          <p:cNvSpPr txBox="1"/>
          <p:nvPr/>
        </p:nvSpPr>
        <p:spPr>
          <a:xfrm>
            <a:off x="426103" y="4167177"/>
            <a:ext cx="185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ook</a:t>
            </a:r>
            <a:r>
              <a:rPr lang="en-US" sz="2000" u="sng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 </a:t>
            </a:r>
            <a:r>
              <a:rPr lang="en-US" sz="2000" u="sng">
                <a:latin typeface="Corbel" panose="020B0503020204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5EE43-7896-3B0F-7D8D-A5EE61665E18}"/>
              </a:ext>
            </a:extLst>
          </p:cNvPr>
          <p:cNvSpPr txBox="1"/>
          <p:nvPr/>
        </p:nvSpPr>
        <p:spPr>
          <a:xfrm>
            <a:off x="328507" y="6078612"/>
            <a:ext cx="2042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vector</a:t>
            </a:r>
          </a:p>
        </p:txBody>
      </p:sp>
      <p:graphicFrame>
        <p:nvGraphicFramePr>
          <p:cNvPr id="56" name="Table 275">
            <a:extLst>
              <a:ext uri="{FF2B5EF4-FFF2-40B4-BE49-F238E27FC236}">
                <a16:creationId xmlns:a16="http://schemas.microsoft.com/office/drawing/2014/main" id="{42AC9FCD-CC4B-AED2-A9FC-1476D069C04D}"/>
              </a:ext>
            </a:extLst>
          </p:cNvPr>
          <p:cNvGraphicFramePr>
            <a:graphicFrameLocks noGrp="1"/>
          </p:cNvGraphicFramePr>
          <p:nvPr/>
        </p:nvGraphicFramePr>
        <p:xfrm>
          <a:off x="419382" y="5745220"/>
          <a:ext cx="1863740" cy="38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935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65935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38488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77C6A9F9-CFD2-BFB6-5FD1-46212866E231}"/>
              </a:ext>
            </a:extLst>
          </p:cNvPr>
          <p:cNvSpPr txBox="1"/>
          <p:nvPr/>
        </p:nvSpPr>
        <p:spPr>
          <a:xfrm>
            <a:off x="-118226" y="766965"/>
            <a:ext cx="2944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Corbel" panose="020B0503020204020204" pitchFamily="34" charset="0"/>
              </a:rPr>
              <a:t>LUT Query: </a:t>
            </a:r>
            <a:br>
              <a:rPr lang="en-US" sz="2000">
                <a:latin typeface="Corbel" panose="020B0503020204020204" pitchFamily="34" charset="0"/>
              </a:rPr>
            </a:br>
            <a:r>
              <a:rPr lang="en-US" sz="2000">
                <a:latin typeface="Corbel" panose="020B0503020204020204" pitchFamily="34" charset="0"/>
              </a:rPr>
              <a:t>Return {2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1</a:t>
            </a:r>
            <a:r>
              <a:rPr lang="en-US" sz="2000" baseline="30000">
                <a:latin typeface="Corbel" panose="020B0503020204020204" pitchFamily="34" charset="0"/>
              </a:rPr>
              <a:t>st</a:t>
            </a:r>
            <a:r>
              <a:rPr lang="en-US" sz="2000">
                <a:latin typeface="Corbel" panose="020B0503020204020204" pitchFamily="34" charset="0"/>
              </a:rPr>
              <a:t>, 2</a:t>
            </a:r>
            <a:r>
              <a:rPr lang="en-US" sz="2000" baseline="30000">
                <a:latin typeface="Corbel" panose="020B0503020204020204" pitchFamily="34" charset="0"/>
              </a:rPr>
              <a:t>nd</a:t>
            </a:r>
            <a:r>
              <a:rPr lang="en-US" sz="2000">
                <a:latin typeface="Corbel" panose="020B0503020204020204" pitchFamily="34" charset="0"/>
              </a:rPr>
              <a:t>, 4</a:t>
            </a:r>
            <a:r>
              <a:rPr lang="en-US" sz="2000" baseline="30000">
                <a:latin typeface="Corbel" panose="020B0503020204020204" pitchFamily="34" charset="0"/>
              </a:rPr>
              <a:t>th</a:t>
            </a:r>
            <a:r>
              <a:rPr lang="en-US" sz="2000">
                <a:latin typeface="Corbel" panose="020B0503020204020204" pitchFamily="34" charset="0"/>
              </a:rPr>
              <a:t>} </a:t>
            </a:r>
          </a:p>
          <a:p>
            <a:pPr algn="ctr"/>
            <a:r>
              <a:rPr lang="en-US" sz="2000" i="1">
                <a:latin typeface="Corbel" panose="020B0503020204020204" pitchFamily="34" charset="0"/>
              </a:rPr>
              <a:t>prime numbers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64DE5-8775-54F7-E800-368C864AD146}"/>
              </a:ext>
            </a:extLst>
          </p:cNvPr>
          <p:cNvSpPr txBox="1"/>
          <p:nvPr/>
        </p:nvSpPr>
        <p:spPr>
          <a:xfrm>
            <a:off x="3602360" y="807886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B72F86-2B91-59AA-47AC-78725EC01117}"/>
              </a:ext>
            </a:extLst>
          </p:cNvPr>
          <p:cNvSpPr txBox="1"/>
          <p:nvPr/>
        </p:nvSpPr>
        <p:spPr>
          <a:xfrm>
            <a:off x="3576104" y="5703683"/>
            <a:ext cx="2245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output 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9E17C4-CCD6-4975-A244-6D40CDC6F814}"/>
              </a:ext>
            </a:extLst>
          </p:cNvPr>
          <p:cNvSpPr txBox="1"/>
          <p:nvPr/>
        </p:nvSpPr>
        <p:spPr>
          <a:xfrm>
            <a:off x="6088976" y="1531408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match logic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3E4029-EC6B-17CF-A76E-32088220A3F2}"/>
              </a:ext>
            </a:extLst>
          </p:cNvPr>
          <p:cNvSpPr txBox="1"/>
          <p:nvPr/>
        </p:nvSpPr>
        <p:spPr>
          <a:xfrm rot="5400000">
            <a:off x="5608648" y="3024316"/>
            <a:ext cx="364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DRAM array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9963A9-A5EA-04E1-3026-C8D6B5061355}"/>
              </a:ext>
            </a:extLst>
          </p:cNvPr>
          <p:cNvCxnSpPr>
            <a:cxnSpLocks/>
          </p:cNvCxnSpPr>
          <p:nvPr/>
        </p:nvCxnSpPr>
        <p:spPr>
          <a:xfrm>
            <a:off x="3366391" y="3251264"/>
            <a:ext cx="11488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275">
            <a:extLst>
              <a:ext uri="{FF2B5EF4-FFF2-40B4-BE49-F238E27FC236}">
                <a16:creationId xmlns:a16="http://schemas.microsoft.com/office/drawing/2014/main" id="{7E5251D0-FDEB-CB9B-DE8D-6D6E15507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41523"/>
              </p:ext>
            </p:extLst>
          </p:nvPr>
        </p:nvGraphicFramePr>
        <p:xfrm>
          <a:off x="5296188" y="4577358"/>
          <a:ext cx="1800000" cy="44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4291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92C5F73-0A79-7E73-B984-82EC7D455178}"/>
              </a:ext>
            </a:extLst>
          </p:cNvPr>
          <p:cNvSpPr>
            <a:spLocks/>
          </p:cNvSpPr>
          <p:nvPr/>
        </p:nvSpPr>
        <p:spPr>
          <a:xfrm>
            <a:off x="5774387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0348B-7ABC-85B3-660F-948104CE5250}"/>
              </a:ext>
            </a:extLst>
          </p:cNvPr>
          <p:cNvSpPr/>
          <p:nvPr/>
        </p:nvSpPr>
        <p:spPr>
          <a:xfrm>
            <a:off x="6702747" y="1729463"/>
            <a:ext cx="392400" cy="39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A233D7-3617-322C-8364-7D40AD6A134A}"/>
              </a:ext>
            </a:extLst>
          </p:cNvPr>
          <p:cNvSpPr>
            <a:spLocks/>
          </p:cNvSpPr>
          <p:nvPr/>
        </p:nvSpPr>
        <p:spPr>
          <a:xfrm>
            <a:off x="6240117" y="1730622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44C1C6-7E7C-40FD-6A6F-E16EF1149616}"/>
              </a:ext>
            </a:extLst>
          </p:cNvPr>
          <p:cNvSpPr>
            <a:spLocks/>
          </p:cNvSpPr>
          <p:nvPr/>
        </p:nvSpPr>
        <p:spPr>
          <a:xfrm>
            <a:off x="5299602" y="1730815"/>
            <a:ext cx="392400" cy="39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𝘅</a:t>
            </a:r>
          </a:p>
        </p:txBody>
      </p:sp>
      <p:graphicFrame>
        <p:nvGraphicFramePr>
          <p:cNvPr id="25" name="Table 275">
            <a:extLst>
              <a:ext uri="{FF2B5EF4-FFF2-40B4-BE49-F238E27FC236}">
                <a16:creationId xmlns:a16="http://schemas.microsoft.com/office/drawing/2014/main" id="{FAF51640-A016-4B35-60D3-D3DDA6D16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95567"/>
              </p:ext>
            </p:extLst>
          </p:nvPr>
        </p:nvGraphicFramePr>
        <p:xfrm>
          <a:off x="5289835" y="5836646"/>
          <a:ext cx="1799968" cy="44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92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468283467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823604040"/>
                    </a:ext>
                  </a:extLst>
                </a:gridCol>
                <a:gridCol w="449992">
                  <a:extLst>
                    <a:ext uri="{9D8B030D-6E8A-4147-A177-3AD203B41FA5}">
                      <a16:colId xmlns:a16="http://schemas.microsoft.com/office/drawing/2014/main" val="3652080883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aphicFrame>
        <p:nvGraphicFramePr>
          <p:cNvPr id="29" name="Table 275">
            <a:extLst>
              <a:ext uri="{FF2B5EF4-FFF2-40B4-BE49-F238E27FC236}">
                <a16:creationId xmlns:a16="http://schemas.microsoft.com/office/drawing/2014/main" id="{A7C0EDD4-D0B0-2CB5-BEF2-BC861DF5C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66496"/>
              </p:ext>
            </p:extLst>
          </p:nvPr>
        </p:nvGraphicFramePr>
        <p:xfrm>
          <a:off x="6629715" y="5834198"/>
          <a:ext cx="460088" cy="444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088">
                  <a:extLst>
                    <a:ext uri="{9D8B030D-6E8A-4147-A177-3AD203B41FA5}">
                      <a16:colId xmlns:a16="http://schemas.microsoft.com/office/drawing/2014/main" val="4227494446"/>
                    </a:ext>
                  </a:extLst>
                </a:gridCol>
              </a:tblGrid>
              <a:tr h="444407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5941"/>
                  </a:ext>
                </a:extLst>
              </a:tr>
            </a:tbl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B809865E-7918-B1ED-8584-E65FCA821860}"/>
              </a:ext>
            </a:extLst>
          </p:cNvPr>
          <p:cNvGrpSpPr/>
          <p:nvPr/>
        </p:nvGrpSpPr>
        <p:grpSpPr>
          <a:xfrm>
            <a:off x="5408073" y="5120617"/>
            <a:ext cx="173332" cy="648969"/>
            <a:chOff x="2521758" y="3054797"/>
            <a:chExt cx="64008" cy="18806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D7B33F-05D4-7148-DA66-B6C5C0C8E41E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9C13320-F8C4-031C-2653-1E9E55264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A16BCE8-191F-D367-B391-BF81F1681EA2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ACE2F4-CA4E-EDF4-2D5E-CA34A2659F81}"/>
              </a:ext>
            </a:extLst>
          </p:cNvPr>
          <p:cNvGrpSpPr/>
          <p:nvPr/>
        </p:nvGrpSpPr>
        <p:grpSpPr>
          <a:xfrm>
            <a:off x="5837030" y="5109582"/>
            <a:ext cx="173332" cy="648969"/>
            <a:chOff x="2521758" y="3054797"/>
            <a:chExt cx="64008" cy="18806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EDF19A-DFD0-19B4-B7E8-47D884A2F49E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6D74D8-1DFC-195C-4EC1-C31FC7E80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DC9CDB8-0DE1-5E41-1449-7D8795576011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25D09C1-3BC6-0540-8E80-56BF54ED5842}"/>
              </a:ext>
            </a:extLst>
          </p:cNvPr>
          <p:cNvGrpSpPr/>
          <p:nvPr/>
        </p:nvGrpSpPr>
        <p:grpSpPr>
          <a:xfrm>
            <a:off x="6248380" y="5108314"/>
            <a:ext cx="173332" cy="648969"/>
            <a:chOff x="2521758" y="3054797"/>
            <a:chExt cx="64008" cy="188069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910F586-051F-BE4B-D214-3EE37DBE2539}"/>
                </a:ext>
              </a:extLst>
            </p:cNvPr>
            <p:cNvCxnSpPr>
              <a:cxnSpLocks/>
            </p:cNvCxnSpPr>
            <p:nvPr/>
          </p:nvCxnSpPr>
          <p:spPr>
            <a:xfrm>
              <a:off x="2584810" y="305479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D5E672-D05F-86DA-838B-27600C10B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1758" y="3125963"/>
              <a:ext cx="64008" cy="39744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79E7D-C785-9FA8-B227-7578F5D121BF}"/>
                </a:ext>
              </a:extLst>
            </p:cNvPr>
            <p:cNvCxnSpPr>
              <a:cxnSpLocks/>
            </p:cNvCxnSpPr>
            <p:nvPr/>
          </p:nvCxnSpPr>
          <p:spPr>
            <a:xfrm>
              <a:off x="2579335" y="3165707"/>
              <a:ext cx="0" cy="77159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B5CA96-A1AE-86F4-8595-31CC4587119F}"/>
              </a:ext>
            </a:extLst>
          </p:cNvPr>
          <p:cNvSpPr txBox="1"/>
          <p:nvPr/>
        </p:nvSpPr>
        <p:spPr>
          <a:xfrm>
            <a:off x="3811694" y="4612111"/>
            <a:ext cx="1352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93889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row buffer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CF3CD798-26D3-9009-0910-03D7B89A58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5177" y="1952206"/>
            <a:ext cx="470099" cy="420004"/>
          </a:xfrm>
          <a:prstGeom prst="bentConnector2">
            <a:avLst/>
          </a:prstGeom>
          <a:ln w="381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41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92889-6744-8F1B-0CA1-054CA2AB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608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8CDB65-0DAB-FEDF-9837-4CCD9D745DFC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63</a:t>
            </a:fld>
            <a:endParaRPr lang="en-CH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6861E17-00D8-A22A-EF59-567A763899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325999-9077-BB87-B1D8-B9DBEBF8E3C7}"/>
              </a:ext>
            </a:extLst>
          </p:cNvPr>
          <p:cNvSpPr/>
          <p:nvPr/>
        </p:nvSpPr>
        <p:spPr>
          <a:xfrm>
            <a:off x="1648604" y="3108664"/>
            <a:ext cx="1453411" cy="1886674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5BE7F49-0C5E-E64B-4E66-5947A45A2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A675CD0-4906-74D5-23E6-4576445C6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C246E49-12DD-AC0B-9BF7-49304327CC4D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EB8F6B-5701-6D71-5A87-009731204E7C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6061044-B7E7-3DAD-52A4-59268940AD27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1889B-8D7F-EDB9-B8CA-534069F8172D}"/>
              </a:ext>
            </a:extLst>
          </p:cNvPr>
          <p:cNvSpPr/>
          <p:nvPr/>
        </p:nvSpPr>
        <p:spPr>
          <a:xfrm>
            <a:off x="3223845" y="2554500"/>
            <a:ext cx="2696308" cy="368222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3C1D5-3BFA-5C9F-F58E-898DCDA5EA3C}"/>
              </a:ext>
            </a:extLst>
          </p:cNvPr>
          <p:cNvSpPr/>
          <p:nvPr/>
        </p:nvSpPr>
        <p:spPr>
          <a:xfrm>
            <a:off x="6034128" y="2542777"/>
            <a:ext cx="2696308" cy="387065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690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E7598AC9-C3C7-8205-1095-2F38C643C6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D486BE2-9D9F-2380-4F5A-C40CC3D1BCFA}"/>
              </a:ext>
            </a:extLst>
          </p:cNvPr>
          <p:cNvSpPr/>
          <p:nvPr/>
        </p:nvSpPr>
        <p:spPr>
          <a:xfrm>
            <a:off x="1648604" y="3108664"/>
            <a:ext cx="1453411" cy="1886674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8CF8B47E-5251-BD88-F8F7-795761D6F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8052BCC3-A2AC-3EB8-3D96-330D9189B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8CDB65-0DAB-FEDF-9837-4CCD9D745DFC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64</a:t>
            </a:fld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FEA01F-F281-9FD8-ADEC-F08FB7664BD6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EF44EE-7BCA-866F-8911-42E9D3256C3F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E70DFC-BAA5-F31B-5288-2CE01E0A5C5A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A193A-604D-6266-5D9C-6E6EFE2D79B8}"/>
              </a:ext>
            </a:extLst>
          </p:cNvPr>
          <p:cNvSpPr/>
          <p:nvPr/>
        </p:nvSpPr>
        <p:spPr>
          <a:xfrm>
            <a:off x="6034128" y="2542777"/>
            <a:ext cx="2696308" cy="387065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71724879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425D126D-1DA9-2765-A8E5-6FEC5DAAD4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F0CC2BC8-95E4-3B34-2907-FBFA8D96F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802C7DAA-3C66-65FA-90A3-52817D217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4916F1-A3A7-D10B-A9A4-47B1C5F9C323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65</a:t>
            </a:fld>
            <a:endParaRPr lang="en-C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325999-9077-BB87-B1D8-B9DBEBF8E3C7}"/>
              </a:ext>
            </a:extLst>
          </p:cNvPr>
          <p:cNvSpPr/>
          <p:nvPr/>
        </p:nvSpPr>
        <p:spPr>
          <a:xfrm>
            <a:off x="4100289" y="3655076"/>
            <a:ext cx="1800651" cy="1108766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DCDBA-683B-9214-8C13-2150AF74BFEB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1DB3B38-2106-87D9-A7DF-E055D050BEDC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30346C-6E81-5FD0-FDDC-338ACEE4C257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589A3F-4AD7-8A3B-C9E7-DD586EBE228F}"/>
              </a:ext>
            </a:extLst>
          </p:cNvPr>
          <p:cNvSpPr/>
          <p:nvPr/>
        </p:nvSpPr>
        <p:spPr>
          <a:xfrm>
            <a:off x="6034128" y="2542777"/>
            <a:ext cx="2696308" cy="387065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3785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4916F1-A3A7-D10B-A9A4-47B1C5F9C323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66</a:t>
            </a:fld>
            <a:endParaRPr lang="en-CH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2A94E85-6863-94B4-4B7A-2C3C2B70C4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D6B3D8-8E5C-5C92-5E20-EB8A1849D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0E843F5-AC72-0B28-7E2D-977DCE992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39E70C6-A3FE-B649-D385-D4164ADF2ECE}"/>
              </a:ext>
            </a:extLst>
          </p:cNvPr>
          <p:cNvSpPr/>
          <p:nvPr/>
        </p:nvSpPr>
        <p:spPr>
          <a:xfrm>
            <a:off x="4100289" y="3655076"/>
            <a:ext cx="1800651" cy="1108766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86FE68-5903-24F7-5C1C-33FB34EAD2BC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8B1186D-78D8-C1A3-96F6-81D2AFAAF12A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DEEF3F-5BD3-FEF6-9E61-5928A2FA3D44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</p:spTree>
    <p:extLst>
      <p:ext uri="{BB962C8B-B14F-4D97-AF65-F5344CB8AC3E}">
        <p14:creationId xmlns:p14="http://schemas.microsoft.com/office/powerpoint/2010/main" val="1825228650"/>
      </p:ext>
    </p:extLst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14D298-4247-D8CD-9AF3-E6D4DC5A796F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67</a:t>
            </a:fld>
            <a:endParaRPr lang="en-CH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75664444-EC11-06B5-3790-A1626723FD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478DF36D-D40E-3EC2-E2C5-C616CBBEF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63B8F3FB-DB2D-834A-5C63-E0EA27B04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D120A28-A655-2B38-51E2-BF75C588AEED}"/>
              </a:ext>
            </a:extLst>
          </p:cNvPr>
          <p:cNvSpPr/>
          <p:nvPr/>
        </p:nvSpPr>
        <p:spPr>
          <a:xfrm>
            <a:off x="6799384" y="2554500"/>
            <a:ext cx="1371601" cy="147823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F7A347-C51A-E469-7A09-BD3BF5F4248E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8E458C5-CD58-DD66-DF60-AAB2B4F11A87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94A8B76-3AE4-29D3-5B1E-18D436FAF489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</p:spTree>
    <p:extLst>
      <p:ext uri="{BB962C8B-B14F-4D97-AF65-F5344CB8AC3E}">
        <p14:creationId xmlns:p14="http://schemas.microsoft.com/office/powerpoint/2010/main" val="1721130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14D298-4247-D8CD-9AF3-E6D4DC5A796F}"/>
              </a:ext>
            </a:extLst>
          </p:cNvPr>
          <p:cNvSpPr/>
          <p:nvPr/>
        </p:nvSpPr>
        <p:spPr>
          <a:xfrm>
            <a:off x="3598985" y="1409514"/>
            <a:ext cx="1946030" cy="1007538"/>
          </a:xfrm>
          <a:prstGeom prst="roundRect">
            <a:avLst>
              <a:gd name="adj" fmla="val 9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F39CD-5E17-0203-1366-F751CA46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607" y="704757"/>
            <a:ext cx="8842786" cy="704757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b="1">
                <a:solidFill>
                  <a:srgbClr val="002060"/>
                </a:solidFill>
              </a:rPr>
              <a:t>Match Logic:</a:t>
            </a:r>
            <a:r>
              <a:rPr lang="en-US">
                <a:solidFill>
                  <a:srgbClr val="002060"/>
                </a:solidFill>
              </a:rPr>
              <a:t> shared by the three pLUTo designs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7D516-D1DC-03E8-C0FF-16F58711A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86" t="37510" r="6697" b="40692"/>
          <a:stretch/>
        </p:blipFill>
        <p:spPr>
          <a:xfrm>
            <a:off x="3958936" y="1599035"/>
            <a:ext cx="1226128" cy="628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0C181-E946-2BFB-A3FA-2C01C5E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68</a:t>
            </a:fld>
            <a:endParaRPr lang="en-CH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75664444-EC11-06B5-3790-A1626723FD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67237" b="8737"/>
          <a:stretch/>
        </p:blipFill>
        <p:spPr>
          <a:xfrm>
            <a:off x="457200" y="2554500"/>
            <a:ext cx="2696308" cy="2995002"/>
          </a:xfr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478DF36D-D40E-3EC2-E2C5-C616CBBEF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8" r="33618" b="8737"/>
          <a:stretch/>
        </p:blipFill>
        <p:spPr>
          <a:xfrm>
            <a:off x="3223846" y="2554500"/>
            <a:ext cx="2696308" cy="2995002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63B8F3FB-DB2D-834A-5C63-E0EA27B04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4" b="8737"/>
          <a:stretch/>
        </p:blipFill>
        <p:spPr>
          <a:xfrm>
            <a:off x="6072554" y="2554500"/>
            <a:ext cx="2614246" cy="299500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87CC1C-1C72-419C-A1CD-0132E81DF765}"/>
              </a:ext>
            </a:extLst>
          </p:cNvPr>
          <p:cNvSpPr/>
          <p:nvPr/>
        </p:nvSpPr>
        <p:spPr>
          <a:xfrm>
            <a:off x="413564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BSA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B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uffered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7F21C1-8ADC-B3F6-E420-EB3212C59823}"/>
              </a:ext>
            </a:extLst>
          </p:cNvPr>
          <p:cNvSpPr/>
          <p:nvPr/>
        </p:nvSpPr>
        <p:spPr>
          <a:xfrm>
            <a:off x="6050736" y="5593757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GMC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M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emory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C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E0CD92-EE82-0753-0BE4-E44CF22C3523}"/>
              </a:ext>
            </a:extLst>
          </p:cNvPr>
          <p:cNvSpPr/>
          <p:nvPr/>
        </p:nvSpPr>
        <p:spPr>
          <a:xfrm>
            <a:off x="3243058" y="5571168"/>
            <a:ext cx="2657882" cy="642969"/>
          </a:xfrm>
          <a:prstGeom prst="roundRect">
            <a:avLst>
              <a:gd name="adj" fmla="val 28948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>
                <a:solidFill>
                  <a:schemeClr val="tx1"/>
                </a:solidFill>
                <a:latin typeface="Corbel" panose="020B0503020204020204" pitchFamily="34" charset="0"/>
              </a:rPr>
              <a:t>GSA</a:t>
            </a:r>
          </a:p>
          <a:p>
            <a:pPr algn="ctr"/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G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ated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S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ense </a:t>
            </a:r>
            <a:r>
              <a:rPr lang="en-CH" i="1" u="sng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CH" i="1">
                <a:solidFill>
                  <a:schemeClr val="tx1"/>
                </a:solidFill>
                <a:latin typeface="Corbel" panose="020B0503020204020204" pitchFamily="34" charset="0"/>
              </a:rPr>
              <a:t>mplifier</a:t>
            </a:r>
          </a:p>
        </p:txBody>
      </p:sp>
    </p:spTree>
    <p:extLst>
      <p:ext uri="{BB962C8B-B14F-4D97-AF65-F5344CB8AC3E}">
        <p14:creationId xmlns:p14="http://schemas.microsoft.com/office/powerpoint/2010/main" val="3797813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Designs: Tradeoff Space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3ACBF6F4-06BF-93B2-E2BB-669F07A4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69</a:t>
            </a:fld>
            <a:endParaRPr lang="en-CH"/>
          </a:p>
        </p:txBody>
      </p:sp>
      <p:graphicFrame>
        <p:nvGraphicFramePr>
          <p:cNvPr id="60" name="Chart 59" hidden="1">
            <a:extLst>
              <a:ext uri="{FF2B5EF4-FFF2-40B4-BE49-F238E27FC236}">
                <a16:creationId xmlns:a16="http://schemas.microsoft.com/office/drawing/2014/main" id="{59D4E54D-55BB-CA3A-3776-F57A5DABB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995158"/>
              </p:ext>
            </p:extLst>
          </p:nvPr>
        </p:nvGraphicFramePr>
        <p:xfrm>
          <a:off x="80386" y="914400"/>
          <a:ext cx="898322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EA65C-A0C2-4D43-ED34-47DADA9CA8F5}"/>
              </a:ext>
            </a:extLst>
          </p:cNvPr>
          <p:cNvGrpSpPr/>
          <p:nvPr/>
        </p:nvGrpSpPr>
        <p:grpSpPr>
          <a:xfrm>
            <a:off x="2828719" y="1572565"/>
            <a:ext cx="3486561" cy="2993180"/>
            <a:chOff x="2828719" y="1591978"/>
            <a:chExt cx="3486561" cy="29931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2F8231-3506-090F-570F-2B4A753C2A2B}"/>
                </a:ext>
              </a:extLst>
            </p:cNvPr>
            <p:cNvGrpSpPr/>
            <p:nvPr/>
          </p:nvGrpSpPr>
          <p:grpSpPr>
            <a:xfrm>
              <a:off x="2828719" y="1591978"/>
              <a:ext cx="3486561" cy="2993180"/>
              <a:chOff x="2828719" y="1591978"/>
              <a:chExt cx="3486561" cy="2993180"/>
            </a:xfrm>
          </p:grpSpPr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76D490A6-F4E4-1502-2189-61DEBA4138B1}"/>
                  </a:ext>
                </a:extLst>
              </p:cNvPr>
              <p:cNvSpPr/>
              <p:nvPr/>
            </p:nvSpPr>
            <p:spPr>
              <a:xfrm>
                <a:off x="2828719" y="1591978"/>
                <a:ext cx="3486561" cy="2993180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96A839DF-E51B-62B3-5AAC-8820B55C4B0D}"/>
                  </a:ext>
                </a:extLst>
              </p:cNvPr>
              <p:cNvSpPr/>
              <p:nvPr/>
            </p:nvSpPr>
            <p:spPr>
              <a:xfrm>
                <a:off x="3074567" y="1869369"/>
                <a:ext cx="2994865" cy="2571064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5E8FEACB-A5BD-65B8-31D7-DC10865B836F}"/>
                  </a:ext>
                </a:extLst>
              </p:cNvPr>
              <p:cNvSpPr/>
              <p:nvPr/>
            </p:nvSpPr>
            <p:spPr>
              <a:xfrm>
                <a:off x="3283852" y="2103998"/>
                <a:ext cx="2576293" cy="2211724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85276E81-343C-50AF-691F-8D2D509CBF0E}"/>
                  </a:ext>
                </a:extLst>
              </p:cNvPr>
              <p:cNvSpPr/>
              <p:nvPr/>
            </p:nvSpPr>
            <p:spPr>
              <a:xfrm>
                <a:off x="3535610" y="2391256"/>
                <a:ext cx="2072779" cy="1779462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B00B44EE-20D6-34BC-D6F6-DD0E5D4C743A}"/>
                  </a:ext>
                </a:extLst>
              </p:cNvPr>
              <p:cNvSpPr/>
              <p:nvPr/>
            </p:nvSpPr>
            <p:spPr>
              <a:xfrm>
                <a:off x="3788545" y="2680813"/>
                <a:ext cx="1566909" cy="1345177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B46098C6-406C-8C2D-B57C-91A22E17AD51}"/>
                  </a:ext>
                </a:extLst>
              </p:cNvPr>
              <p:cNvSpPr/>
              <p:nvPr/>
            </p:nvSpPr>
            <p:spPr>
              <a:xfrm>
                <a:off x="4035885" y="2968750"/>
                <a:ext cx="1072229" cy="920499"/>
              </a:xfrm>
              <a:prstGeom prst="triangl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2034E545-E0AE-322A-0FC6-750A5A3FF162}"/>
                </a:ext>
              </a:extLst>
            </p:cNvPr>
            <p:cNvSpPr/>
            <p:nvPr/>
          </p:nvSpPr>
          <p:spPr>
            <a:xfrm>
              <a:off x="4268576" y="3252426"/>
              <a:ext cx="606848" cy="520974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riangle 3">
            <a:extLst>
              <a:ext uri="{FF2B5EF4-FFF2-40B4-BE49-F238E27FC236}">
                <a16:creationId xmlns:a16="http://schemas.microsoft.com/office/drawing/2014/main" id="{E6ECE52B-2261-9295-7E7B-462D5C983E18}"/>
              </a:ext>
            </a:extLst>
          </p:cNvPr>
          <p:cNvSpPr/>
          <p:nvPr/>
        </p:nvSpPr>
        <p:spPr>
          <a:xfrm rot="14371268">
            <a:off x="3183379" y="2776883"/>
            <a:ext cx="1386742" cy="2392092"/>
          </a:xfrm>
          <a:prstGeom prst="triangle">
            <a:avLst>
              <a:gd name="adj" fmla="val 50628"/>
            </a:avLst>
          </a:prstGeom>
          <a:solidFill>
            <a:schemeClr val="accent4">
              <a:lumMod val="60000"/>
              <a:lumOff val="40000"/>
              <a:alpha val="2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9354405-DCDD-B5B2-3553-4558337CF8CF}"/>
              </a:ext>
            </a:extLst>
          </p:cNvPr>
          <p:cNvSpPr/>
          <p:nvPr/>
        </p:nvSpPr>
        <p:spPr>
          <a:xfrm rot="469607">
            <a:off x="3849569" y="1996119"/>
            <a:ext cx="2314177" cy="2236887"/>
          </a:xfrm>
          <a:prstGeom prst="triangle">
            <a:avLst>
              <a:gd name="adj" fmla="val 23977"/>
            </a:avLst>
          </a:prstGeom>
          <a:solidFill>
            <a:schemeClr val="accent6">
              <a:lumMod val="40000"/>
              <a:lumOff val="60000"/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A0E1BD1-372B-22E2-31BD-16F955D14006}"/>
              </a:ext>
            </a:extLst>
          </p:cNvPr>
          <p:cNvSpPr/>
          <p:nvPr/>
        </p:nvSpPr>
        <p:spPr>
          <a:xfrm rot="1035197">
            <a:off x="4156253" y="1883381"/>
            <a:ext cx="2556013" cy="2378090"/>
          </a:xfrm>
          <a:custGeom>
            <a:avLst/>
            <a:gdLst>
              <a:gd name="connsiteX0" fmla="*/ 0 w 2556013"/>
              <a:gd name="connsiteY0" fmla="*/ 2355811 h 2355811"/>
              <a:gd name="connsiteX1" fmla="*/ 0 w 2556013"/>
              <a:gd name="connsiteY1" fmla="*/ 0 h 2355811"/>
              <a:gd name="connsiteX2" fmla="*/ 2556013 w 2556013"/>
              <a:gd name="connsiteY2" fmla="*/ 2355811 h 2355811"/>
              <a:gd name="connsiteX3" fmla="*/ 0 w 2556013"/>
              <a:gd name="connsiteY3" fmla="*/ 2355811 h 2355811"/>
              <a:gd name="connsiteX0" fmla="*/ 172240 w 2556013"/>
              <a:gd name="connsiteY0" fmla="*/ 2378090 h 2378090"/>
              <a:gd name="connsiteX1" fmla="*/ 0 w 2556013"/>
              <a:gd name="connsiteY1" fmla="*/ 0 h 2378090"/>
              <a:gd name="connsiteX2" fmla="*/ 2556013 w 2556013"/>
              <a:gd name="connsiteY2" fmla="*/ 2355811 h 2378090"/>
              <a:gd name="connsiteX3" fmla="*/ 172240 w 2556013"/>
              <a:gd name="connsiteY3" fmla="*/ 2378090 h 23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013" h="2378090">
                <a:moveTo>
                  <a:pt x="172240" y="2378090"/>
                </a:moveTo>
                <a:lnTo>
                  <a:pt x="0" y="0"/>
                </a:lnTo>
                <a:lnTo>
                  <a:pt x="2556013" y="2355811"/>
                </a:lnTo>
                <a:lnTo>
                  <a:pt x="172240" y="23780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FF83EAF-8058-A6F4-024E-805F24C0711B}"/>
              </a:ext>
            </a:extLst>
          </p:cNvPr>
          <p:cNvGrpSpPr/>
          <p:nvPr/>
        </p:nvGrpSpPr>
        <p:grpSpPr>
          <a:xfrm>
            <a:off x="3524878" y="608040"/>
            <a:ext cx="2083511" cy="2951206"/>
            <a:chOff x="3524878" y="897167"/>
            <a:chExt cx="2083511" cy="29512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034B06-116A-F619-C98B-01A8E0AB3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414359"/>
              <a:ext cx="0" cy="2434014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0CC0EE-F951-C3CD-4E58-597E11261A1A}"/>
                </a:ext>
              </a:extLst>
            </p:cNvPr>
            <p:cNvSpPr/>
            <p:nvPr/>
          </p:nvSpPr>
          <p:spPr>
            <a:xfrm>
              <a:off x="3524878" y="897167"/>
              <a:ext cx="2083511" cy="638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</a:rPr>
                <a:t>Performance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BC01F4-46AC-A613-5FCB-FB3E97F31838}"/>
              </a:ext>
            </a:extLst>
          </p:cNvPr>
          <p:cNvGrpSpPr/>
          <p:nvPr/>
        </p:nvGrpSpPr>
        <p:grpSpPr>
          <a:xfrm>
            <a:off x="1332187" y="3559246"/>
            <a:ext cx="3239977" cy="1889542"/>
            <a:chOff x="1332187" y="3848373"/>
            <a:chExt cx="3239977" cy="188954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D92F0A-6C53-0880-C475-F9F6DA128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538" y="3848373"/>
              <a:ext cx="2307626" cy="1348576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27FAC1-39E0-27CD-AB74-1C62A28F688F}"/>
                </a:ext>
              </a:extLst>
            </p:cNvPr>
            <p:cNvSpPr/>
            <p:nvPr/>
          </p:nvSpPr>
          <p:spPr>
            <a:xfrm>
              <a:off x="1332187" y="5099809"/>
              <a:ext cx="2083511" cy="638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</a:rPr>
                <a:t>Area Efficiency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D694CC-E340-EC50-2A79-044BEA226E74}"/>
              </a:ext>
            </a:extLst>
          </p:cNvPr>
          <p:cNvGrpSpPr/>
          <p:nvPr/>
        </p:nvGrpSpPr>
        <p:grpSpPr>
          <a:xfrm>
            <a:off x="4572327" y="3559246"/>
            <a:ext cx="3580616" cy="1889542"/>
            <a:chOff x="4572327" y="3848373"/>
            <a:chExt cx="3580616" cy="188954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EF644D-40F7-0581-BF0A-CDA6ED6BFE6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327" y="3848373"/>
              <a:ext cx="2330753" cy="1332732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8A4164-B78A-292D-A75C-0CCF96E01C86}"/>
                </a:ext>
              </a:extLst>
            </p:cNvPr>
            <p:cNvSpPr/>
            <p:nvPr/>
          </p:nvSpPr>
          <p:spPr>
            <a:xfrm>
              <a:off x="6069432" y="5099809"/>
              <a:ext cx="2083511" cy="638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</a:rPr>
                <a:t>Energy Efficiency </a:t>
              </a:r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7F15176B-AAB9-A17B-D92D-0155BFBCBF61}"/>
              </a:ext>
            </a:extLst>
          </p:cNvPr>
          <p:cNvSpPr/>
          <p:nvPr/>
        </p:nvSpPr>
        <p:spPr>
          <a:xfrm>
            <a:off x="2925587" y="3077940"/>
            <a:ext cx="822302" cy="565744"/>
          </a:xfrm>
          <a:custGeom>
            <a:avLst/>
            <a:gdLst>
              <a:gd name="connsiteX0" fmla="*/ 822302 w 822302"/>
              <a:gd name="connsiteY0" fmla="*/ 565744 h 565744"/>
              <a:gd name="connsiteX1" fmla="*/ 394705 w 822302"/>
              <a:gd name="connsiteY1" fmla="*/ 151304 h 565744"/>
              <a:gd name="connsiteX2" fmla="*/ 0 w 822302"/>
              <a:gd name="connsiteY2" fmla="*/ 0 h 5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302" h="565744">
                <a:moveTo>
                  <a:pt x="822302" y="565744"/>
                </a:moveTo>
                <a:cubicBezTo>
                  <a:pt x="677028" y="405669"/>
                  <a:pt x="531755" y="245595"/>
                  <a:pt x="394705" y="151304"/>
                </a:cubicBezTo>
                <a:cubicBezTo>
                  <a:pt x="257655" y="57013"/>
                  <a:pt x="93194" y="24121"/>
                  <a:pt x="0" y="0"/>
                </a:cubicBezTo>
              </a:path>
            </a:pathLst>
          </a:custGeom>
          <a:noFill/>
          <a:ln w="28575">
            <a:solidFill>
              <a:schemeClr val="accent4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E0757-7F8A-3BF8-8C16-6F19F32900D9}"/>
              </a:ext>
            </a:extLst>
          </p:cNvPr>
          <p:cNvSpPr/>
          <p:nvPr/>
        </p:nvSpPr>
        <p:spPr>
          <a:xfrm>
            <a:off x="835362" y="2879117"/>
            <a:ext cx="2083511" cy="63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u="sng">
                <a:solidFill>
                  <a:schemeClr val="accent4"/>
                </a:solidFill>
                <a:latin typeface="Corbel" panose="020B0503020204020204" pitchFamily="34" charset="0"/>
              </a:rPr>
              <a:t>G</a:t>
            </a:r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</a:rPr>
              <a:t>ated </a:t>
            </a:r>
            <a:b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</a:rPr>
            </a:br>
            <a:r>
              <a:rPr lang="en-US" sz="2000" b="1" u="sng">
                <a:solidFill>
                  <a:schemeClr val="accent4"/>
                </a:solidFill>
                <a:latin typeface="Corbel" panose="020B0503020204020204" pitchFamily="34" charset="0"/>
              </a:rPr>
              <a:t>S</a:t>
            </a:r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u="sng">
                <a:solidFill>
                  <a:schemeClr val="accent4"/>
                </a:solidFill>
                <a:latin typeface="Corbel" panose="020B0503020204020204" pitchFamily="34" charset="0"/>
              </a:rPr>
              <a:t>A</a:t>
            </a:r>
            <a:r>
              <a:rPr lang="en-US" sz="2000" b="1">
                <a:solidFill>
                  <a:schemeClr val="accent4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6FA1637-16B3-F7AF-67BC-C85527142FE9}"/>
              </a:ext>
            </a:extLst>
          </p:cNvPr>
          <p:cNvSpPr/>
          <p:nvPr/>
        </p:nvSpPr>
        <p:spPr>
          <a:xfrm flipH="1">
            <a:off x="5675039" y="3220779"/>
            <a:ext cx="812670" cy="592889"/>
          </a:xfrm>
          <a:custGeom>
            <a:avLst/>
            <a:gdLst>
              <a:gd name="connsiteX0" fmla="*/ 822302 w 822302"/>
              <a:gd name="connsiteY0" fmla="*/ 565744 h 565744"/>
              <a:gd name="connsiteX1" fmla="*/ 394705 w 822302"/>
              <a:gd name="connsiteY1" fmla="*/ 151304 h 565744"/>
              <a:gd name="connsiteX2" fmla="*/ 0 w 822302"/>
              <a:gd name="connsiteY2" fmla="*/ 0 h 5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302" h="565744">
                <a:moveTo>
                  <a:pt x="822302" y="565744"/>
                </a:moveTo>
                <a:cubicBezTo>
                  <a:pt x="677028" y="405669"/>
                  <a:pt x="531755" y="245595"/>
                  <a:pt x="394705" y="151304"/>
                </a:cubicBezTo>
                <a:cubicBezTo>
                  <a:pt x="257655" y="57013"/>
                  <a:pt x="93194" y="24121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15BCBA-6961-6691-E8F5-AEE3E49685DE}"/>
              </a:ext>
            </a:extLst>
          </p:cNvPr>
          <p:cNvSpPr/>
          <p:nvPr/>
        </p:nvSpPr>
        <p:spPr>
          <a:xfrm>
            <a:off x="6504292" y="3005578"/>
            <a:ext cx="2057400" cy="63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>
                <a:solidFill>
                  <a:schemeClr val="accent6"/>
                </a:solidFill>
                <a:latin typeface="Corbel" panose="020B0503020204020204" pitchFamily="34" charset="0"/>
              </a:rPr>
              <a:t>B</a:t>
            </a:r>
            <a:r>
              <a:rPr lang="en-US" sz="2000" b="1">
                <a:solidFill>
                  <a:schemeClr val="accent6"/>
                </a:solidFill>
                <a:latin typeface="Corbel" panose="020B0503020204020204" pitchFamily="34" charset="0"/>
              </a:rPr>
              <a:t>uffered </a:t>
            </a:r>
            <a:br>
              <a:rPr lang="en-US" sz="2000" b="1">
                <a:solidFill>
                  <a:schemeClr val="accent6"/>
                </a:solidFill>
                <a:latin typeface="Corbel" panose="020B0503020204020204" pitchFamily="34" charset="0"/>
              </a:rPr>
            </a:br>
            <a:r>
              <a:rPr lang="en-US" sz="2000" b="1" u="sng">
                <a:solidFill>
                  <a:schemeClr val="accent6"/>
                </a:solidFill>
                <a:latin typeface="Corbel" panose="020B0503020204020204" pitchFamily="34" charset="0"/>
              </a:rPr>
              <a:t>S</a:t>
            </a:r>
            <a:r>
              <a:rPr lang="en-US" sz="2000" b="1">
                <a:solidFill>
                  <a:schemeClr val="accent6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u="sng">
                <a:solidFill>
                  <a:schemeClr val="accent6"/>
                </a:solidFill>
                <a:latin typeface="Corbel" panose="020B0503020204020204" pitchFamily="34" charset="0"/>
              </a:rPr>
              <a:t>A</a:t>
            </a:r>
            <a:r>
              <a:rPr lang="en-US" sz="2000" b="1">
                <a:solidFill>
                  <a:schemeClr val="accent6"/>
                </a:solidFill>
                <a:latin typeface="Corbel" panose="020B0503020204020204" pitchFamily="34" charset="0"/>
              </a:rPr>
              <a:t>mplifier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1DC0D02A-A489-A829-E8A7-058AAE410BBB}"/>
              </a:ext>
            </a:extLst>
          </p:cNvPr>
          <p:cNvSpPr/>
          <p:nvPr/>
        </p:nvSpPr>
        <p:spPr>
          <a:xfrm flipH="1">
            <a:off x="5015889" y="1708103"/>
            <a:ext cx="812670" cy="592889"/>
          </a:xfrm>
          <a:custGeom>
            <a:avLst/>
            <a:gdLst>
              <a:gd name="connsiteX0" fmla="*/ 822302 w 822302"/>
              <a:gd name="connsiteY0" fmla="*/ 565744 h 565744"/>
              <a:gd name="connsiteX1" fmla="*/ 394705 w 822302"/>
              <a:gd name="connsiteY1" fmla="*/ 151304 h 565744"/>
              <a:gd name="connsiteX2" fmla="*/ 0 w 822302"/>
              <a:gd name="connsiteY2" fmla="*/ 0 h 5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302" h="565744">
                <a:moveTo>
                  <a:pt x="822302" y="565744"/>
                </a:moveTo>
                <a:cubicBezTo>
                  <a:pt x="677028" y="405669"/>
                  <a:pt x="531755" y="245595"/>
                  <a:pt x="394705" y="151304"/>
                </a:cubicBezTo>
                <a:cubicBezTo>
                  <a:pt x="257655" y="57013"/>
                  <a:pt x="93194" y="24121"/>
                  <a:pt x="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28D906-D5C3-8595-6640-B83ED1208BC0}"/>
              </a:ext>
            </a:extLst>
          </p:cNvPr>
          <p:cNvSpPr/>
          <p:nvPr/>
        </p:nvSpPr>
        <p:spPr>
          <a:xfrm>
            <a:off x="5845142" y="1492902"/>
            <a:ext cx="2057400" cy="63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</a:rPr>
              <a:t>ated</a:t>
            </a:r>
            <a:b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US" sz="2000" b="1" u="sng">
                <a:solidFill>
                  <a:schemeClr val="accent1"/>
                </a:solidFill>
                <a:latin typeface="Corbel" panose="020B0503020204020204" pitchFamily="34" charset="0"/>
              </a:rPr>
              <a:t>M</a:t>
            </a:r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</a:rPr>
              <a:t>emory </a:t>
            </a:r>
            <a:r>
              <a:rPr lang="en-US" sz="2000" b="1" u="sng">
                <a:solidFill>
                  <a:schemeClr val="accent1"/>
                </a:solidFill>
                <a:latin typeface="Corbel" panose="020B0503020204020204" pitchFamily="34" charset="0"/>
              </a:rPr>
              <a:t>C</a:t>
            </a:r>
            <a:r>
              <a:rPr lang="en-US" sz="2000" b="1">
                <a:solidFill>
                  <a:schemeClr val="accent1"/>
                </a:solidFill>
                <a:latin typeface="Corbel" panose="020B0503020204020204" pitchFamily="34" charset="0"/>
              </a:rPr>
              <a:t>ell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1992B9-ECBE-E5E1-1E8A-D785CF4AC03A}"/>
              </a:ext>
            </a:extLst>
          </p:cNvPr>
          <p:cNvSpPr/>
          <p:nvPr/>
        </p:nvSpPr>
        <p:spPr>
          <a:xfrm>
            <a:off x="2801070" y="4509288"/>
            <a:ext cx="112914" cy="11291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0231C89-A60E-C542-28E7-FB8CF1953FD4}"/>
              </a:ext>
            </a:extLst>
          </p:cNvPr>
          <p:cNvSpPr/>
          <p:nvPr/>
        </p:nvSpPr>
        <p:spPr>
          <a:xfrm>
            <a:off x="4510176" y="2717179"/>
            <a:ext cx="112914" cy="11291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2FA60-B769-1E15-75E6-CCDF7C8F6F57}"/>
              </a:ext>
            </a:extLst>
          </p:cNvPr>
          <p:cNvSpPr/>
          <p:nvPr/>
        </p:nvSpPr>
        <p:spPr>
          <a:xfrm>
            <a:off x="5194420" y="3908396"/>
            <a:ext cx="112914" cy="11291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4590A6-81C6-2592-C61D-E714F0CD7A40}"/>
              </a:ext>
            </a:extLst>
          </p:cNvPr>
          <p:cNvSpPr/>
          <p:nvPr/>
        </p:nvSpPr>
        <p:spPr>
          <a:xfrm>
            <a:off x="3668893" y="4008244"/>
            <a:ext cx="112914" cy="11291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262916F-E591-C77C-6174-77D3C7BF1AE9}"/>
              </a:ext>
            </a:extLst>
          </p:cNvPr>
          <p:cNvSpPr/>
          <p:nvPr/>
        </p:nvSpPr>
        <p:spPr>
          <a:xfrm>
            <a:off x="4519772" y="1872285"/>
            <a:ext cx="112914" cy="11291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52611F-6BA5-017D-3F00-2B7D877E4C9D}"/>
              </a:ext>
            </a:extLst>
          </p:cNvPr>
          <p:cNvSpPr/>
          <p:nvPr/>
        </p:nvSpPr>
        <p:spPr>
          <a:xfrm>
            <a:off x="5923433" y="4318744"/>
            <a:ext cx="112914" cy="11291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6E7663-C430-32CF-76EB-10ED4CB92B43}"/>
              </a:ext>
            </a:extLst>
          </p:cNvPr>
          <p:cNvSpPr/>
          <p:nvPr/>
        </p:nvSpPr>
        <p:spPr>
          <a:xfrm>
            <a:off x="3983408" y="3813326"/>
            <a:ext cx="112914" cy="1129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224A13-6489-BC5C-2901-45B90FB77555}"/>
              </a:ext>
            </a:extLst>
          </p:cNvPr>
          <p:cNvSpPr/>
          <p:nvPr/>
        </p:nvSpPr>
        <p:spPr>
          <a:xfrm>
            <a:off x="4510176" y="1476729"/>
            <a:ext cx="112914" cy="1129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D81B4C-DBC2-7526-7278-1752A6CEFDAF}"/>
              </a:ext>
            </a:extLst>
          </p:cNvPr>
          <p:cNvSpPr/>
          <p:nvPr/>
        </p:nvSpPr>
        <p:spPr>
          <a:xfrm>
            <a:off x="6248819" y="4497128"/>
            <a:ext cx="112914" cy="1129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10A1C-CED7-BFDD-9A82-99F010CB31B4}"/>
              </a:ext>
            </a:extLst>
          </p:cNvPr>
          <p:cNvSpPr/>
          <p:nvPr/>
        </p:nvSpPr>
        <p:spPr>
          <a:xfrm>
            <a:off x="225239" y="5415540"/>
            <a:ext cx="8693523" cy="92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914400">
              <a:defRPr/>
            </a:pP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pLUTo designs cover a </a:t>
            </a:r>
            <a:r>
              <a:rPr lang="en-US" sz="2400" b="1" i="1">
                <a:solidFill>
                  <a:schemeClr val="accent1"/>
                </a:solidFill>
                <a:latin typeface="Corbel" panose="020B0503020204020204" pitchFamily="34" charset="0"/>
              </a:rPr>
              <a:t>broad design space</a:t>
            </a: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 and provide</a:t>
            </a:r>
            <a:b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en-US" sz="2400" b="1" i="1">
                <a:solidFill>
                  <a:schemeClr val="accent1"/>
                </a:solidFill>
                <a:latin typeface="Corbel" panose="020B0503020204020204" pitchFamily="34" charset="0"/>
              </a:rPr>
              <a:t>different </a:t>
            </a: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performance, energy, and area efficiency</a:t>
            </a:r>
            <a:endParaRPr lang="en-US" sz="240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Data Movement Bottleneck</a:t>
            </a:r>
          </a:p>
        </p:txBody>
      </p:sp>
      <p:sp>
        <p:nvSpPr>
          <p:cNvPr id="2" name="Left-Right Arrow 4">
            <a:extLst>
              <a:ext uri="{FF2B5EF4-FFF2-40B4-BE49-F238E27FC236}">
                <a16:creationId xmlns:a16="http://schemas.microsoft.com/office/drawing/2014/main" id="{1FD44A57-FEE4-EA1B-F369-A43D5724B9FA}"/>
              </a:ext>
            </a:extLst>
          </p:cNvPr>
          <p:cNvSpPr/>
          <p:nvPr/>
        </p:nvSpPr>
        <p:spPr>
          <a:xfrm>
            <a:off x="3613636" y="2891210"/>
            <a:ext cx="2455449" cy="1046254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Channel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5472CF0-345A-5FF8-5FC9-3B0C1B43ADE2}"/>
              </a:ext>
            </a:extLst>
          </p:cNvPr>
          <p:cNvSpPr/>
          <p:nvPr/>
        </p:nvSpPr>
        <p:spPr>
          <a:xfrm>
            <a:off x="3830397" y="3507879"/>
            <a:ext cx="2012146" cy="5999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rbel" panose="020B0503020204020204" pitchFamily="34" charset="0"/>
              </a:rPr>
              <a:t>power-hungry</a:t>
            </a:r>
            <a:endParaRPr lang="en-CH" sz="1600" b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91DCE7C-67B4-7C45-F568-F5A29580D5AF}"/>
              </a:ext>
            </a:extLst>
          </p:cNvPr>
          <p:cNvSpPr/>
          <p:nvPr/>
        </p:nvSpPr>
        <p:spPr>
          <a:xfrm>
            <a:off x="3841513" y="2754176"/>
            <a:ext cx="2012146" cy="5999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rbel" panose="020B0503020204020204" pitchFamily="34" charset="0"/>
              </a:rPr>
              <a:t>bandwidth-limited</a:t>
            </a:r>
            <a:endParaRPr lang="en-CH" sz="1600" b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BAF735-7379-479A-6BC9-F3F36CF7B835}"/>
              </a:ext>
            </a:extLst>
          </p:cNvPr>
          <p:cNvSpPr/>
          <p:nvPr/>
        </p:nvSpPr>
        <p:spPr>
          <a:xfrm>
            <a:off x="6217447" y="2329073"/>
            <a:ext cx="1531089" cy="22470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DEF734-E351-2DF9-EF38-5B329E576EAB}"/>
              </a:ext>
            </a:extLst>
          </p:cNvPr>
          <p:cNvSpPr/>
          <p:nvPr/>
        </p:nvSpPr>
        <p:spPr>
          <a:xfrm>
            <a:off x="6370699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99457-C24C-ADFD-581A-358DA217A7FD}"/>
              </a:ext>
            </a:extLst>
          </p:cNvPr>
          <p:cNvSpPr/>
          <p:nvPr/>
        </p:nvSpPr>
        <p:spPr>
          <a:xfrm>
            <a:off x="6695665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6F1C9BE-3453-8293-1590-CC9144575C64}"/>
              </a:ext>
            </a:extLst>
          </p:cNvPr>
          <p:cNvSpPr/>
          <p:nvPr/>
        </p:nvSpPr>
        <p:spPr>
          <a:xfrm>
            <a:off x="7020631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8F3D275-7672-E6AC-A241-1EB3607FA5B6}"/>
              </a:ext>
            </a:extLst>
          </p:cNvPr>
          <p:cNvSpPr/>
          <p:nvPr/>
        </p:nvSpPr>
        <p:spPr>
          <a:xfrm>
            <a:off x="7342300" y="3313034"/>
            <a:ext cx="252983" cy="262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7AC1D-61B3-7F80-53FA-43D308A40A90}"/>
              </a:ext>
            </a:extLst>
          </p:cNvPr>
          <p:cNvSpPr txBox="1"/>
          <p:nvPr/>
        </p:nvSpPr>
        <p:spPr>
          <a:xfrm>
            <a:off x="6228563" y="2482500"/>
            <a:ext cx="1519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Main Memory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78CA62-D870-7EAA-DE42-6ACF772BD0F1}"/>
              </a:ext>
            </a:extLst>
          </p:cNvPr>
          <p:cNvSpPr/>
          <p:nvPr/>
        </p:nvSpPr>
        <p:spPr>
          <a:xfrm>
            <a:off x="1395465" y="2281914"/>
            <a:ext cx="2069808" cy="22470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Computing Unit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(CPU, GPU, FPGA, Accelerators)</a:t>
            </a:r>
          </a:p>
        </p:txBody>
      </p:sp>
      <p:pic>
        <p:nvPicPr>
          <p:cNvPr id="32" name="Graphic 31" descr="Single gear">
            <a:extLst>
              <a:ext uri="{FF2B5EF4-FFF2-40B4-BE49-F238E27FC236}">
                <a16:creationId xmlns:a16="http://schemas.microsoft.com/office/drawing/2014/main" id="{511F0F7B-4DE0-414D-EC59-7854DFA1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3169" y="3350668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BA03-A15F-B9B3-C571-53AAF7E2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</a:t>
            </a:fld>
            <a:endParaRPr lang="en-CH"/>
          </a:p>
        </p:txBody>
      </p:sp>
      <p:sp>
        <p:nvSpPr>
          <p:cNvPr id="4" name="Content Placeholder 2" descr=" 5">
            <a:extLst>
              <a:ext uri="{FF2B5EF4-FFF2-40B4-BE49-F238E27FC236}">
                <a16:creationId xmlns:a16="http://schemas.microsoft.com/office/drawing/2014/main" id="{0D88722D-B2A4-A44D-CE46-82CB9698E53B}"/>
              </a:ext>
            </a:extLst>
          </p:cNvPr>
          <p:cNvSpPr txBox="1">
            <a:spLocks/>
          </p:cNvSpPr>
          <p:nvPr/>
        </p:nvSpPr>
        <p:spPr>
          <a:xfrm>
            <a:off x="190831" y="1068062"/>
            <a:ext cx="8762338" cy="1144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5000"/>
              </a:lnSpc>
              <a:spcBef>
                <a:spcPts val="800"/>
              </a:spcBef>
              <a:buNone/>
              <a:defRPr/>
            </a:pPr>
            <a:r>
              <a:rPr lang="en-US" sz="2800">
                <a:latin typeface="Corbel" panose="020B0503020204020204" pitchFamily="34" charset="0"/>
              </a:rPr>
              <a:t>Data movement is a major bottleneck</a:t>
            </a:r>
            <a:br>
              <a:rPr lang="en-US" sz="2800">
                <a:latin typeface="Corbel" panose="020B0503020204020204" pitchFamily="34" charset="0"/>
              </a:rPr>
            </a:br>
            <a:r>
              <a:rPr lang="en-US" sz="2800">
                <a:latin typeface="Corbel" panose="020B0503020204020204" pitchFamily="34" charset="0"/>
              </a:rPr>
              <a:t>in modern computer architectures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51D56-180C-BB97-FDCD-CBC437C0EE61}"/>
              </a:ext>
            </a:extLst>
          </p:cNvPr>
          <p:cNvSpPr txBox="1"/>
          <p:nvPr/>
        </p:nvSpPr>
        <p:spPr>
          <a:xfrm>
            <a:off x="243662" y="4758224"/>
            <a:ext cx="8656675" cy="1046254"/>
          </a:xfrm>
          <a:prstGeom prst="roundRect">
            <a:avLst>
              <a:gd name="adj" fmla="val 936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lvl="0" algn="ctr">
              <a:defRPr/>
            </a:pPr>
            <a:endParaRPr lang="en-US" sz="2200" b="1" kern="0">
              <a:latin typeface="Corbel" panose="020B0503020204020204" pitchFamily="34" charset="0"/>
            </a:endParaRPr>
          </a:p>
          <a:p>
            <a:pPr lvl="0" algn="ctr">
              <a:defRPr/>
            </a:pPr>
            <a:r>
              <a:rPr lang="en-US" sz="2200" b="1" kern="0">
                <a:latin typeface="Corbel" panose="020B0503020204020204" pitchFamily="34" charset="0"/>
              </a:rPr>
              <a:t>Over</a:t>
            </a:r>
            <a:r>
              <a:rPr lang="en-US" sz="2200" b="1" ker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b="1" kern="0">
                <a:solidFill>
                  <a:srgbClr val="FF0000"/>
                </a:solidFill>
                <a:latin typeface="Corbel" panose="020B0503020204020204" pitchFamily="34" charset="0"/>
              </a:rPr>
              <a:t>60%</a:t>
            </a:r>
            <a:r>
              <a:rPr lang="en-US" sz="2200" b="1" ker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b="1" kern="0">
                <a:latin typeface="Corbel" panose="020B0503020204020204" pitchFamily="34" charset="0"/>
              </a:rPr>
              <a:t>of the total system energy is spent on</a:t>
            </a:r>
            <a:r>
              <a:rPr lang="en-US" sz="2200" b="1" ker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b="1" kern="0">
                <a:solidFill>
                  <a:srgbClr val="FF0000"/>
                </a:solidFill>
                <a:latin typeface="Corbel" panose="020B0503020204020204" pitchFamily="34" charset="0"/>
              </a:rPr>
              <a:t>data movement</a:t>
            </a:r>
            <a:r>
              <a:rPr lang="en-US" sz="2200" b="1" kern="0" baseline="30000">
                <a:solidFill>
                  <a:srgbClr val="FF0000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80A07-FAFC-61AD-F1D2-401B62A1A619}"/>
              </a:ext>
            </a:extLst>
          </p:cNvPr>
          <p:cNvSpPr/>
          <p:nvPr/>
        </p:nvSpPr>
        <p:spPr>
          <a:xfrm>
            <a:off x="1115456" y="6456125"/>
            <a:ext cx="77848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1 </a:t>
            </a:r>
            <a:r>
              <a:rPr lang="en-US" sz="110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A. </a:t>
            </a:r>
            <a:r>
              <a:rPr lang="en-US" sz="1100" err="1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Boroumand</a:t>
            </a:r>
            <a:r>
              <a:rPr lang="en-US" sz="110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 et al., “Google Workloads for Consumer Devices: Mitigating Data Movement Bottlenecks,” ASPLOS, 2018</a:t>
            </a:r>
          </a:p>
        </p:txBody>
      </p:sp>
    </p:spTree>
    <p:extLst>
      <p:ext uri="{BB962C8B-B14F-4D97-AF65-F5344CB8AC3E}">
        <p14:creationId xmlns:p14="http://schemas.microsoft.com/office/powerpoint/2010/main" val="290444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358">
        <p:fade/>
      </p:transition>
    </mc:Choice>
    <mc:Fallback>
      <p:transition advTm="358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190B3-258A-369A-D440-8D99FC1A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27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System Integration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5E34D-42BE-5EFA-C2AF-D3AF7FFBF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302079"/>
              </p:ext>
            </p:extLst>
          </p:nvPr>
        </p:nvGraphicFramePr>
        <p:xfrm>
          <a:off x="168965" y="2378213"/>
          <a:ext cx="8806070" cy="210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A74D551D-B21D-2B4E-D353-95A701423AC5}"/>
              </a:ext>
            </a:extLst>
          </p:cNvPr>
          <p:cNvSpPr/>
          <p:nvPr/>
        </p:nvSpPr>
        <p:spPr>
          <a:xfrm>
            <a:off x="1636724" y="2189163"/>
            <a:ext cx="1766680" cy="690773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877E4D-D5B4-B4D8-7940-B4FB8AE5AA27}"/>
              </a:ext>
            </a:extLst>
          </p:cNvPr>
          <p:cNvSpPr txBox="1"/>
          <p:nvPr/>
        </p:nvSpPr>
        <p:spPr>
          <a:xfrm>
            <a:off x="1629275" y="1740893"/>
            <a:ext cx="17815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CH" b="1" i="1">
                <a:solidFill>
                  <a:schemeClr val="tx1"/>
                </a:solidFill>
                <a:latin typeface="Corbel" panose="020B0503020204020204" pitchFamily="34" charset="0"/>
              </a:rPr>
              <a:t>pLUTo Compiler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81CC35D-4140-92A1-B3F3-F4196336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71</a:t>
            </a:fld>
            <a:endParaRPr lang="en-CH"/>
          </a:p>
        </p:txBody>
      </p:sp>
      <p:sp>
        <p:nvSpPr>
          <p:cNvPr id="2" name="Curved Down Arrow 1">
            <a:extLst>
              <a:ext uri="{FF2B5EF4-FFF2-40B4-BE49-F238E27FC236}">
                <a16:creationId xmlns:a16="http://schemas.microsoft.com/office/drawing/2014/main" id="{76D56F03-01E4-D482-A4C6-90C9DD2EF9E0}"/>
              </a:ext>
            </a:extLst>
          </p:cNvPr>
          <p:cNvSpPr/>
          <p:nvPr/>
        </p:nvSpPr>
        <p:spPr>
          <a:xfrm>
            <a:off x="5330851" y="2189163"/>
            <a:ext cx="1766680" cy="690773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6F2CB-6953-1F9B-0993-4C59CB1707B7}"/>
              </a:ext>
            </a:extLst>
          </p:cNvPr>
          <p:cNvSpPr txBox="1"/>
          <p:nvPr/>
        </p:nvSpPr>
        <p:spPr>
          <a:xfrm>
            <a:off x="5272908" y="1740893"/>
            <a:ext cx="18825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algn="ctr"/>
            <a:r>
              <a:rPr lang="en-CH"/>
              <a:t>pLUTo 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8B061-4ED7-0072-F43E-707B71F7F300}"/>
              </a:ext>
            </a:extLst>
          </p:cNvPr>
          <p:cNvSpPr txBox="1"/>
          <p:nvPr/>
        </p:nvSpPr>
        <p:spPr>
          <a:xfrm>
            <a:off x="327227" y="4924042"/>
            <a:ext cx="2024729" cy="348377"/>
          </a:xfrm>
          <a:prstGeom prst="roundRect">
            <a:avLst>
              <a:gd name="adj" fmla="val 557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err="1">
                <a:latin typeface="JetBrains Mono" panose="020B0509020102050004" pitchFamily="49" charset="77"/>
                <a:cs typeface="Courier New" panose="02070309020205020404" pitchFamily="49" charset="0"/>
              </a:rPr>
              <a:t>api_pluto_mul</a:t>
            </a:r>
            <a:endParaRPr lang="en-CH" sz="1600" b="1">
              <a:latin typeface="JetBrains Mono" panose="020B0509020102050004" pitchFamily="49" charset="77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64707-61F7-E697-4349-479AC372CD88}"/>
              </a:ext>
            </a:extLst>
          </p:cNvPr>
          <p:cNvSpPr txBox="1"/>
          <p:nvPr/>
        </p:nvSpPr>
        <p:spPr>
          <a:xfrm>
            <a:off x="3210791" y="4582731"/>
            <a:ext cx="2722418" cy="1108472"/>
          </a:xfrm>
          <a:prstGeom prst="roundRect">
            <a:avLst>
              <a:gd name="adj" fmla="val 557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err="1">
                <a:latin typeface="JetBrains Mono" panose="020B0509020102050004" pitchFamily="49" charset="77"/>
                <a:cs typeface="Courier New" panose="02070309020205020404" pitchFamily="49" charset="0"/>
              </a:rPr>
              <a:t>pluto_subarray_alloc</a:t>
            </a:r>
            <a:endParaRPr lang="en-GB" sz="1600" b="1">
              <a:latin typeface="JetBrains Mono" panose="020B0509020102050004" pitchFamily="49" charset="77"/>
              <a:cs typeface="Courier New" panose="02070309020205020404" pitchFamily="49" charset="0"/>
            </a:endParaRPr>
          </a:p>
          <a:p>
            <a:r>
              <a:rPr lang="en-GB" sz="1600" b="1" err="1">
                <a:latin typeface="JetBrains Mono" panose="020B0509020102050004" pitchFamily="49" charset="77"/>
                <a:cs typeface="Courier New" panose="02070309020205020404" pitchFamily="49" charset="0"/>
              </a:rPr>
              <a:t>pluto_bit_shift_l</a:t>
            </a:r>
            <a:endParaRPr lang="en-GB" sz="1600" b="1">
              <a:latin typeface="JetBrains Mono" panose="020B0509020102050004" pitchFamily="49" charset="77"/>
              <a:cs typeface="Courier New" panose="02070309020205020404" pitchFamily="49" charset="0"/>
            </a:endParaRPr>
          </a:p>
          <a:p>
            <a:r>
              <a:rPr lang="en-GB" sz="1600" b="1" err="1">
                <a:latin typeface="JetBrains Mono" panose="020B0509020102050004" pitchFamily="49" charset="77"/>
                <a:cs typeface="Courier New" panose="02070309020205020404" pitchFamily="49" charset="0"/>
              </a:rPr>
              <a:t>pluto_or</a:t>
            </a:r>
            <a:endParaRPr lang="en-GB" sz="1600" b="1">
              <a:latin typeface="JetBrains Mono" panose="020B0509020102050004" pitchFamily="49" charset="77"/>
              <a:cs typeface="Courier New" panose="02070309020205020404" pitchFamily="49" charset="0"/>
            </a:endParaRPr>
          </a:p>
          <a:p>
            <a:r>
              <a:rPr lang="en-GB" sz="1600" b="1" err="1">
                <a:latin typeface="JetBrains Mono" panose="020B0509020102050004" pitchFamily="49" charset="77"/>
                <a:cs typeface="Courier New" panose="02070309020205020404" pitchFamily="49" charset="0"/>
              </a:rPr>
              <a:t>pluto_op</a:t>
            </a:r>
            <a:endParaRPr lang="en-GB" sz="1600" b="1">
              <a:latin typeface="JetBrains Mono" panose="020B0509020102050004" pitchFamily="49" charset="77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4DCF3-7985-9815-E6EE-DDE29D4B448A}"/>
              </a:ext>
            </a:extLst>
          </p:cNvPr>
          <p:cNvSpPr txBox="1"/>
          <p:nvPr/>
        </p:nvSpPr>
        <p:spPr>
          <a:xfrm>
            <a:off x="7276462" y="4329366"/>
            <a:ext cx="758451" cy="1615202"/>
          </a:xfrm>
          <a:prstGeom prst="roundRect">
            <a:avLst>
              <a:gd name="adj" fmla="val 557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ACT</a:t>
            </a:r>
          </a:p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PRE</a:t>
            </a:r>
          </a:p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ACT</a:t>
            </a:r>
          </a:p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ACT</a:t>
            </a:r>
          </a:p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PRE</a:t>
            </a:r>
          </a:p>
          <a:p>
            <a:pPr algn="ctr"/>
            <a:r>
              <a:rPr lang="en-GB" sz="1600" b="1">
                <a:latin typeface="JetBrains Mono" panose="020B0509020102050004" pitchFamily="49" charset="77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959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36C18A-E609-294B-A760-0CDDCB69D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036C18A-E609-294B-A760-0CDDCB69D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CCAA316-0589-354B-B544-CEEC099CF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4CCAA316-0589-354B-B544-CEEC099CF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11AD35-6562-C044-BB98-10C7C2E27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A911AD35-6562-C044-BB98-10C7C2E27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23" grpId="0" animBg="1"/>
      <p:bldP spid="24" grpId="0" animBg="1"/>
      <p:bldP spid="2" grpId="0" animBg="1"/>
      <p:bldP spid="4" grpId="0" animBg="1"/>
      <p:bldP spid="6" grpId="0" animBg="1"/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hlinkClick r:id="rId3"/>
            <a:extLst>
              <a:ext uri="{FF2B5EF4-FFF2-40B4-BE49-F238E27FC236}">
                <a16:creationId xmlns:a16="http://schemas.microsoft.com/office/drawing/2014/main" id="{52107024-247D-F2CF-E76F-EFC2E1D053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/>
        </p:blipFill>
        <p:spPr>
          <a:xfrm>
            <a:off x="4729208" y="1545449"/>
            <a:ext cx="4320000" cy="4320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DB8083-8EB6-1620-3E92-DDE64A8D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88" y="174760"/>
            <a:ext cx="4510220" cy="1269289"/>
          </a:xfrm>
        </p:spPr>
        <p:txBody>
          <a:bodyPr>
            <a:normAutofit/>
          </a:bodyPr>
          <a:lstStyle/>
          <a:p>
            <a:r>
              <a:rPr lang="en-US" sz="4400"/>
              <a:t>More in the Paper</a:t>
            </a:r>
            <a:endParaRPr lang="en-CH" sz="4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DE658-BF88-8940-A454-A3FD182F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72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137E2-B883-4B41-5460-1213DF59D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87" y="174759"/>
            <a:ext cx="4056001" cy="1269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5E523-B252-0CCE-323A-1C88A923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88" y="1545450"/>
            <a:ext cx="4510220" cy="4574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B3691A-422B-3BF3-6510-7E6AB5F443C0}"/>
              </a:ext>
            </a:extLst>
          </p:cNvPr>
          <p:cNvSpPr txBox="1"/>
          <p:nvPr/>
        </p:nvSpPr>
        <p:spPr>
          <a:xfrm>
            <a:off x="4975044" y="5527349"/>
            <a:ext cx="38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>
                <a:hlinkClick r:id="rId7"/>
              </a:rPr>
              <a:t>https://arxiv.org/pdf/2104.07699.pdf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841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D7331-187A-3952-E588-347A3545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775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318052" y="0"/>
            <a:ext cx="8507896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Methodology: Experimental Setup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1D1911-DD48-53D7-5A69-ACEB579E8A57}"/>
              </a:ext>
            </a:extLst>
          </p:cNvPr>
          <p:cNvSpPr txBox="1">
            <a:spLocks/>
          </p:cNvSpPr>
          <p:nvPr/>
        </p:nvSpPr>
        <p:spPr>
          <a:xfrm>
            <a:off x="218173" y="822959"/>
            <a:ext cx="8468627" cy="5291593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rgbClr val="D5712F"/>
                </a:solidFill>
              </a:rPr>
              <a:t>Baselines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CPU</a:t>
            </a:r>
            <a:r>
              <a:rPr lang="en-US" sz="2200">
                <a:solidFill>
                  <a:srgbClr val="D5712F"/>
                </a:solidFill>
              </a:rPr>
              <a:t> (Intel® Xeon Gold 5118)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GPU</a:t>
            </a:r>
            <a:r>
              <a:rPr lang="en-US" sz="2200">
                <a:solidFill>
                  <a:srgbClr val="D5712F"/>
                </a:solidFill>
              </a:rPr>
              <a:t> (NVIDIA® GeForce RTX 3080 </a:t>
            </a:r>
            <a:r>
              <a:rPr lang="en-US" sz="2200" err="1">
                <a:solidFill>
                  <a:srgbClr val="D5712F"/>
                </a:solidFill>
              </a:rPr>
              <a:t>Ti</a:t>
            </a:r>
            <a:r>
              <a:rPr lang="en-US" sz="2200">
                <a:solidFill>
                  <a:srgbClr val="D5712F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Processing-near-Memory (</a:t>
            </a:r>
            <a:r>
              <a:rPr lang="en-US" sz="2200" b="1" err="1">
                <a:solidFill>
                  <a:srgbClr val="D5712F"/>
                </a:solidFill>
              </a:rPr>
              <a:t>PnM</a:t>
            </a:r>
            <a:r>
              <a:rPr lang="en-US" sz="2200" b="1">
                <a:solidFill>
                  <a:srgbClr val="D5712F"/>
                </a:solidFill>
              </a:rPr>
              <a:t>)</a:t>
            </a:r>
            <a:endParaRPr lang="en-US" sz="2200">
              <a:solidFill>
                <a:srgbClr val="D5712F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chemeClr val="accent1"/>
                </a:solidFill>
              </a:rPr>
              <a:t>pLUTo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In-house simulator, open-sourced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https://github.com/CMU-SAFARI/pLUTo</a:t>
            </a:r>
            <a:endParaRPr lang="en-US" sz="220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rgbClr val="004986"/>
                </a:solidFill>
              </a:rPr>
              <a:t>We evaluate:</a:t>
            </a:r>
            <a:endParaRPr lang="en-US">
              <a:solidFill>
                <a:srgbClr val="004986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Performance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Energy consumption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Area overhead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Circuit-level reliability and correctness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…</a:t>
            </a:r>
            <a:endParaRPr lang="en-US" sz="220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A3CE2AC-1A7E-3046-4D36-4754B48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74</a:t>
            </a:fld>
            <a:endParaRPr lang="en-CH"/>
          </a:p>
        </p:txBody>
      </p:sp>
      <p:pic>
        <p:nvPicPr>
          <p:cNvPr id="2" name="Content Placeholder 6">
            <a:hlinkClick r:id="rId4"/>
            <a:extLst>
              <a:ext uri="{FF2B5EF4-FFF2-40B4-BE49-F238E27FC236}">
                <a16:creationId xmlns:a16="http://schemas.microsoft.com/office/drawing/2014/main" id="{F898840D-286C-00FD-3469-CAC44B72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42572" y="1852766"/>
            <a:ext cx="3301428" cy="3301428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1EBFB55-366D-8E50-884B-4B959A2D4CA3}"/>
              </a:ext>
            </a:extLst>
          </p:cNvPr>
          <p:cNvSpPr/>
          <p:nvPr/>
        </p:nvSpPr>
        <p:spPr>
          <a:xfrm>
            <a:off x="5335929" y="3389180"/>
            <a:ext cx="671332" cy="228600"/>
          </a:xfrm>
          <a:prstGeom prst="rightArrow">
            <a:avLst/>
          </a:prstGeom>
          <a:solidFill>
            <a:srgbClr val="01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098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595331-57D3-A0AF-4FFB-B1156FA349A9}"/>
              </a:ext>
            </a:extLst>
          </p:cNvPr>
          <p:cNvSpPr txBox="1">
            <a:spLocks/>
          </p:cNvSpPr>
          <p:nvPr/>
        </p:nvSpPr>
        <p:spPr>
          <a:xfrm>
            <a:off x="218173" y="822959"/>
            <a:ext cx="8468627" cy="5291593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rgbClr val="D5712F"/>
                </a:solidFill>
              </a:rPr>
              <a:t>Baselines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CPU</a:t>
            </a:r>
            <a:r>
              <a:rPr lang="en-US" sz="2200">
                <a:solidFill>
                  <a:srgbClr val="D5712F"/>
                </a:solidFill>
              </a:rPr>
              <a:t> (Intel® Xeon Gold 5118)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GPU</a:t>
            </a:r>
            <a:r>
              <a:rPr lang="en-US" sz="2200">
                <a:solidFill>
                  <a:srgbClr val="D5712F"/>
                </a:solidFill>
              </a:rPr>
              <a:t> (NVIDIA® GeForce RTX 3080 </a:t>
            </a:r>
            <a:r>
              <a:rPr lang="en-US" sz="2200" err="1">
                <a:solidFill>
                  <a:srgbClr val="D5712F"/>
                </a:solidFill>
              </a:rPr>
              <a:t>Ti</a:t>
            </a:r>
            <a:r>
              <a:rPr lang="en-US" sz="2200">
                <a:solidFill>
                  <a:srgbClr val="D5712F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>
                <a:solidFill>
                  <a:srgbClr val="D5712F"/>
                </a:solidFill>
              </a:rPr>
              <a:t>Processing-near-Memory (PnM)</a:t>
            </a:r>
            <a:endParaRPr lang="en-US" sz="2200">
              <a:solidFill>
                <a:srgbClr val="D5712F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chemeClr val="accent1"/>
                </a:solidFill>
              </a:rPr>
              <a:t>pLUTo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In-house simulator, open-sourced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https://github.com/CMU-SAFARI/pLUTo</a:t>
            </a:r>
            <a:endParaRPr lang="en-US" sz="220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rgbClr val="004986"/>
                </a:solidFill>
              </a:rPr>
              <a:t>We evaluate:</a:t>
            </a:r>
            <a:endParaRPr lang="en-US">
              <a:solidFill>
                <a:srgbClr val="004986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 b="1">
                <a:solidFill>
                  <a:srgbClr val="004986"/>
                </a:solidFill>
              </a:rPr>
              <a:t>Performance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 b="1">
                <a:solidFill>
                  <a:srgbClr val="004986"/>
                </a:solidFill>
              </a:rPr>
              <a:t>Energy consumption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Area overhead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Circuit-level reliability and correctness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>
                <a:solidFill>
                  <a:srgbClr val="004986"/>
                </a:solidFill>
              </a:rPr>
              <a:t>…</a:t>
            </a:r>
            <a:endParaRPr lang="en-US" sz="2200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318052" y="0"/>
            <a:ext cx="8507896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Methodology: Experimental Setup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D4060A-A6E5-8583-34CF-30008FBBBB9B}"/>
              </a:ext>
            </a:extLst>
          </p:cNvPr>
          <p:cNvCxnSpPr>
            <a:cxnSpLocks/>
          </p:cNvCxnSpPr>
          <p:nvPr/>
        </p:nvCxnSpPr>
        <p:spPr>
          <a:xfrm>
            <a:off x="5248313" y="5552106"/>
            <a:ext cx="369575" cy="0"/>
          </a:xfrm>
          <a:prstGeom prst="line">
            <a:avLst/>
          </a:prstGeom>
          <a:ln w="25400">
            <a:solidFill>
              <a:srgbClr val="2F528F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C76704-E092-43E7-8EA8-A9383BE170CA}"/>
              </a:ext>
            </a:extLst>
          </p:cNvPr>
          <p:cNvSpPr/>
          <p:nvPr/>
        </p:nvSpPr>
        <p:spPr>
          <a:xfrm>
            <a:off x="641310" y="4982088"/>
            <a:ext cx="4557126" cy="1140036"/>
          </a:xfrm>
          <a:prstGeom prst="roundRect">
            <a:avLst/>
          </a:prstGeom>
          <a:noFill/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0DC678-36F0-0248-AF72-1219A2E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75</a:t>
            </a:fld>
            <a:endParaRPr lang="en-CH"/>
          </a:p>
        </p:txBody>
      </p:sp>
      <p:pic>
        <p:nvPicPr>
          <p:cNvPr id="4" name="Content Placeholder 6">
            <a:hlinkClick r:id="rId4"/>
            <a:extLst>
              <a:ext uri="{FF2B5EF4-FFF2-40B4-BE49-F238E27FC236}">
                <a16:creationId xmlns:a16="http://schemas.microsoft.com/office/drawing/2014/main" id="{A43A8A5D-7ACC-8087-BC79-C97FFDEC66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42572" y="1852766"/>
            <a:ext cx="3301428" cy="330142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0356CD5-B8C9-6C63-9603-B400815717C5}"/>
              </a:ext>
            </a:extLst>
          </p:cNvPr>
          <p:cNvSpPr/>
          <p:nvPr/>
        </p:nvSpPr>
        <p:spPr>
          <a:xfrm>
            <a:off x="5335929" y="3389180"/>
            <a:ext cx="67133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87500-A5D9-CBA6-B529-F74DA102A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765" y="5059424"/>
            <a:ext cx="3150298" cy="985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5999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225FE3A3-6745-502D-7F59-15867750339D}"/>
              </a:ext>
            </a:extLst>
          </p:cNvPr>
          <p:cNvSpPr txBox="1">
            <a:spLocks/>
          </p:cNvSpPr>
          <p:nvPr/>
        </p:nvSpPr>
        <p:spPr>
          <a:xfrm>
            <a:off x="318052" y="0"/>
            <a:ext cx="8507896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Methodology: Workloads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0DC678-36F0-0248-AF72-1219A2EE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76</a:t>
            </a:fld>
            <a:endParaRPr lang="en-C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65430-83FC-3DC0-4F01-3CD7A5E698F8}"/>
              </a:ext>
            </a:extLst>
          </p:cNvPr>
          <p:cNvSpPr txBox="1">
            <a:spLocks/>
          </p:cNvSpPr>
          <p:nvPr/>
        </p:nvSpPr>
        <p:spPr>
          <a:xfrm>
            <a:off x="79025" y="822959"/>
            <a:ext cx="8746924" cy="5291593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>
                <a:solidFill>
                  <a:srgbClr val="D5712F"/>
                </a:solidFill>
              </a:rPr>
              <a:t>7 real-world workloads (not well supported by prior work)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D6712F"/>
                </a:solidFill>
              </a:rPr>
              <a:t>CRC-8/16/32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D6712F"/>
                </a:solidFill>
              </a:rPr>
              <a:t>Salsa20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D6712F"/>
                </a:solidFill>
              </a:rPr>
              <a:t>VMPC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D6712F"/>
                </a:solidFill>
              </a:rPr>
              <a:t>Image Binarization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D6712F"/>
                </a:solidFill>
              </a:rPr>
              <a:t>Color Grading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>
              <a:solidFill>
                <a:srgbClr val="D5712F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>
                <a:solidFill>
                  <a:schemeClr val="accent1"/>
                </a:solidFill>
              </a:rPr>
              <a:t>4 synthetic workloads (supported by prior work)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Vector Addition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Vector Point-Wise Multiplication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Row-Level Bitwise Logic Operations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>
                <a:solidFill>
                  <a:schemeClr val="accent1"/>
                </a:solidFill>
              </a:rPr>
              <a:t>Bit Counting</a:t>
            </a:r>
          </a:p>
        </p:txBody>
      </p:sp>
    </p:spTree>
    <p:extLst>
      <p:ext uri="{BB962C8B-B14F-4D97-AF65-F5344CB8AC3E}">
        <p14:creationId xmlns:p14="http://schemas.microsoft.com/office/powerpoint/2010/main" val="3282630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CE2513-C6AF-DFA6-088D-1553C3D48C59}"/>
              </a:ext>
            </a:extLst>
          </p:cNvPr>
          <p:cNvSpPr txBox="1">
            <a:spLocks/>
          </p:cNvSpPr>
          <p:nvPr/>
        </p:nvSpPr>
        <p:spPr>
          <a:xfrm>
            <a:off x="75991" y="682423"/>
            <a:ext cx="8987622" cy="531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Average speedup across 7 real-world workloads</a:t>
            </a:r>
          </a:p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7A6340-72DA-3AD5-566B-1A5160C89E46}"/>
              </a:ext>
            </a:extLst>
          </p:cNvPr>
          <p:cNvSpPr txBox="1">
            <a:spLocks/>
          </p:cNvSpPr>
          <p:nvPr/>
        </p:nvSpPr>
        <p:spPr>
          <a:xfrm>
            <a:off x="75991" y="51284"/>
            <a:ext cx="8987622" cy="740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Performance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AE19F-A365-BF04-181F-67BF2342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77</a:t>
            </a:fld>
            <a:endParaRPr lang="en-CH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510F1CC-18FA-15C7-B7AB-578546C351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7311555"/>
              </p:ext>
            </p:extLst>
          </p:nvPr>
        </p:nvGraphicFramePr>
        <p:xfrm>
          <a:off x="402336" y="993618"/>
          <a:ext cx="8339328" cy="435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EE00FD4-8E98-3D44-F3FF-AEB4834C0147}"/>
              </a:ext>
            </a:extLst>
          </p:cNvPr>
          <p:cNvSpPr/>
          <p:nvPr/>
        </p:nvSpPr>
        <p:spPr>
          <a:xfrm>
            <a:off x="225239" y="5396422"/>
            <a:ext cx="8693523" cy="92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914400"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</a:rPr>
              <a:t>significantly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</a:rPr>
              <a:t>outperforms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CPU, GPU and </a:t>
            </a:r>
            <a:r>
              <a:rPr kumimoji="0" lang="en-US" sz="24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PnM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 baselines</a:t>
            </a:r>
            <a:endParaRPr lang="en-US" sz="2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El"/>
        </p:bldSub>
      </p:bldGraphic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7589-A5B0-9C6A-AEB8-06F3CDDA1659}"/>
              </a:ext>
            </a:extLst>
          </p:cNvPr>
          <p:cNvSpPr txBox="1">
            <a:spLocks/>
          </p:cNvSpPr>
          <p:nvPr/>
        </p:nvSpPr>
        <p:spPr>
          <a:xfrm>
            <a:off x="75991" y="682423"/>
            <a:ext cx="8987622" cy="531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Average speedup normalized to area across 7 real-world workloads</a:t>
            </a:r>
          </a:p>
          <a:p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C737E1-45F8-4692-4D32-AEB9AE067363}"/>
              </a:ext>
            </a:extLst>
          </p:cNvPr>
          <p:cNvSpPr txBox="1">
            <a:spLocks/>
          </p:cNvSpPr>
          <p:nvPr/>
        </p:nvSpPr>
        <p:spPr>
          <a:xfrm>
            <a:off x="75991" y="51284"/>
            <a:ext cx="8987622" cy="740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Performance (normalized to area)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FF9455-F864-9AE1-6F11-396C322D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78</a:t>
            </a:fld>
            <a:endParaRPr lang="en-CH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193BD6-4264-7340-800C-17FDB32B4C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5841335"/>
              </p:ext>
            </p:extLst>
          </p:nvPr>
        </p:nvGraphicFramePr>
        <p:xfrm>
          <a:off x="402336" y="1304008"/>
          <a:ext cx="8339328" cy="399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4E15C55-DF4B-CAE7-C43F-F999DE54E516}"/>
              </a:ext>
            </a:extLst>
          </p:cNvPr>
          <p:cNvSpPr/>
          <p:nvPr/>
        </p:nvSpPr>
        <p:spPr>
          <a:xfrm>
            <a:off x="225239" y="5396422"/>
            <a:ext cx="8693523" cy="92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914400">
              <a:defRPr/>
            </a:pP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pLUTo provides </a:t>
            </a:r>
            <a:r>
              <a:rPr lang="en-US" sz="2400" b="1" i="1">
                <a:solidFill>
                  <a:schemeClr val="accent1"/>
                </a:solidFill>
                <a:latin typeface="Corbel" panose="020B0503020204020204" pitchFamily="34" charset="0"/>
              </a:rPr>
              <a:t>substantially higher</a:t>
            </a:r>
            <a:r>
              <a:rPr lang="en-US" sz="2400" b="1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performance per unit area than </a:t>
            </a:r>
            <a:r>
              <a:rPr lang="en-US" sz="2400" b="1" i="1">
                <a:solidFill>
                  <a:schemeClr val="accent1"/>
                </a:solidFill>
                <a:latin typeface="Corbel" panose="020B0503020204020204" pitchFamily="34" charset="0"/>
              </a:rPr>
              <a:t>both</a:t>
            </a:r>
            <a:r>
              <a:rPr lang="en-US" sz="2400" b="1">
                <a:solidFill>
                  <a:prstClr val="black"/>
                </a:solidFill>
                <a:latin typeface="Corbel" panose="020B0503020204020204" pitchFamily="34" charset="0"/>
              </a:rPr>
              <a:t> the CPU and the GPU</a:t>
            </a:r>
            <a:endParaRPr lang="en-US" sz="240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3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CC3A2B-FBAF-F33D-FE3E-D62A837A45D3}"/>
              </a:ext>
            </a:extLst>
          </p:cNvPr>
          <p:cNvSpPr txBox="1">
            <a:spLocks/>
          </p:cNvSpPr>
          <p:nvPr/>
        </p:nvSpPr>
        <p:spPr>
          <a:xfrm>
            <a:off x="75991" y="682423"/>
            <a:ext cx="8987622" cy="531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Average energy consumption across 7 real-world workloads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666627-26A9-62DE-09FD-43A97662D062}"/>
              </a:ext>
            </a:extLst>
          </p:cNvPr>
          <p:cNvSpPr txBox="1">
            <a:spLocks/>
          </p:cNvSpPr>
          <p:nvPr/>
        </p:nvSpPr>
        <p:spPr>
          <a:xfrm>
            <a:off x="75991" y="51284"/>
            <a:ext cx="8987622" cy="740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Energy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5F64A-6D08-507F-6676-85C41DBE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79</a:t>
            </a:fld>
            <a:endParaRPr lang="en-CH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2CB97D-E646-814C-8313-97F2A9D5DC3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9209431"/>
              </p:ext>
            </p:extLst>
          </p:nvPr>
        </p:nvGraphicFramePr>
        <p:xfrm>
          <a:off x="734034" y="1297630"/>
          <a:ext cx="7886700" cy="403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1551302-D185-7ED5-2A3A-A8BF28F5E601}"/>
              </a:ext>
            </a:extLst>
          </p:cNvPr>
          <p:cNvSpPr/>
          <p:nvPr/>
        </p:nvSpPr>
        <p:spPr>
          <a:xfrm>
            <a:off x="225239" y="5396422"/>
            <a:ext cx="8693523" cy="92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914400">
              <a:defRPr/>
            </a:pPr>
            <a:r>
              <a:rPr lang="en-US" sz="2400" b="1">
                <a:latin typeface="Corbel" panose="020B0503020204020204" pitchFamily="34" charset="0"/>
              </a:rPr>
              <a:t>pLUTo </a:t>
            </a:r>
            <a:r>
              <a:rPr lang="en-US" sz="2400" b="1" i="1">
                <a:solidFill>
                  <a:schemeClr val="accent1"/>
                </a:solidFill>
                <a:latin typeface="Corbel" panose="020B0503020204020204" pitchFamily="34" charset="0"/>
              </a:rPr>
              <a:t>significantly reduces energy consumption</a:t>
            </a:r>
            <a:r>
              <a:rPr lang="en-US" sz="2400" b="1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b="1">
                <a:latin typeface="Corbel" panose="020B0503020204020204" pitchFamily="34" charset="0"/>
              </a:rPr>
              <a:t>compared to processor-centric architectures for various workloads</a:t>
            </a:r>
            <a:endParaRPr lang="en-US" sz="2400" b="1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93F124-A8CA-B388-D079-EC0E5DB0E6AD}"/>
              </a:ext>
            </a:extLst>
          </p:cNvPr>
          <p:cNvSpPr/>
          <p:nvPr/>
        </p:nvSpPr>
        <p:spPr>
          <a:xfrm>
            <a:off x="6453108" y="1541932"/>
            <a:ext cx="2187768" cy="24730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Processing-in-Memory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D17ADD-9905-3E92-118A-ACB37272C461}"/>
              </a:ext>
            </a:extLst>
          </p:cNvPr>
          <p:cNvSpPr/>
          <p:nvPr/>
        </p:nvSpPr>
        <p:spPr>
          <a:xfrm>
            <a:off x="503125" y="1928671"/>
            <a:ext cx="2186210" cy="1699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Computing Unit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(CPU, GPU, FPGA, Accelerators)</a:t>
            </a:r>
          </a:p>
        </p:txBody>
      </p:sp>
      <p:pic>
        <p:nvPicPr>
          <p:cNvPr id="16" name="Graphic 15" descr="Single gear">
            <a:extLst>
              <a:ext uri="{FF2B5EF4-FFF2-40B4-BE49-F238E27FC236}">
                <a16:creationId xmlns:a16="http://schemas.microsoft.com/office/drawing/2014/main" id="{A71508A4-BF89-A288-4F3E-D6C395473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512" y="2769790"/>
            <a:ext cx="743436" cy="743436"/>
          </a:xfrm>
          <a:prstGeom prst="rect">
            <a:avLst/>
          </a:prstGeom>
        </p:spPr>
      </p:pic>
      <p:sp>
        <p:nvSpPr>
          <p:cNvPr id="26" name="Left-Right Arrow 4">
            <a:extLst>
              <a:ext uri="{FF2B5EF4-FFF2-40B4-BE49-F238E27FC236}">
                <a16:creationId xmlns:a16="http://schemas.microsoft.com/office/drawing/2014/main" id="{1B08F096-DF82-4F3B-A0D4-05BD799B5F50}"/>
              </a:ext>
            </a:extLst>
          </p:cNvPr>
          <p:cNvSpPr/>
          <p:nvPr/>
        </p:nvSpPr>
        <p:spPr>
          <a:xfrm>
            <a:off x="2794686" y="2227981"/>
            <a:ext cx="3554628" cy="1100922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4C0C1-9330-470E-950A-3CCEDFF13068}"/>
              </a:ext>
            </a:extLst>
          </p:cNvPr>
          <p:cNvSpPr txBox="1"/>
          <p:nvPr/>
        </p:nvSpPr>
        <p:spPr>
          <a:xfrm>
            <a:off x="6705505" y="1756294"/>
            <a:ext cx="1652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Main Memory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7B3D9F-00EA-2971-AE52-49B4E621C766}"/>
              </a:ext>
            </a:extLst>
          </p:cNvPr>
          <p:cNvSpPr txBox="1"/>
          <p:nvPr/>
        </p:nvSpPr>
        <p:spPr>
          <a:xfrm>
            <a:off x="255713" y="4314261"/>
            <a:ext cx="8632574" cy="1582217"/>
          </a:xfrm>
          <a:prstGeom prst="roundRect">
            <a:avLst>
              <a:gd name="adj" fmla="val 670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/>
              <a:t>Processing-near-Memory leverages </a:t>
            </a:r>
            <a:r>
              <a:rPr lang="en-US" b="1">
                <a:solidFill>
                  <a:srgbClr val="FF0000"/>
                </a:solidFill>
              </a:rPr>
              <a:t>additional logic</a:t>
            </a:r>
            <a:r>
              <a:rPr lang="en-US" b="1"/>
              <a:t> placed on</a:t>
            </a:r>
            <a:br>
              <a:rPr lang="en-US" b="1"/>
            </a:br>
            <a:r>
              <a:rPr lang="en-GB" b="1"/>
              <a:t>the </a:t>
            </a:r>
            <a:r>
              <a:rPr lang="en-GB" b="1">
                <a:solidFill>
                  <a:srgbClr val="FF0000"/>
                </a:solidFill>
              </a:rPr>
              <a:t>same die</a:t>
            </a:r>
            <a:r>
              <a:rPr lang="en-GB" b="1">
                <a:solidFill>
                  <a:srgbClr val="C00000"/>
                </a:solidFill>
              </a:rPr>
              <a:t> </a:t>
            </a:r>
            <a:r>
              <a:rPr lang="en-GB" b="1"/>
              <a:t>as memory or on the </a:t>
            </a:r>
            <a:r>
              <a:rPr lang="en-GB" b="1">
                <a:solidFill>
                  <a:srgbClr val="FF0000"/>
                </a:solidFill>
              </a:rPr>
              <a:t>logic layer </a:t>
            </a:r>
            <a:r>
              <a:rPr lang="en-GB" b="1"/>
              <a:t>of 3D-stacked memory</a:t>
            </a:r>
            <a:endParaRPr lang="en-US" b="1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49607-DA06-838E-E4E6-353A3105021B}"/>
              </a:ext>
            </a:extLst>
          </p:cNvPr>
          <p:cNvSpPr/>
          <p:nvPr/>
        </p:nvSpPr>
        <p:spPr>
          <a:xfrm>
            <a:off x="6566087" y="2227980"/>
            <a:ext cx="410719" cy="425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C804B4C-F9BF-FD57-11F3-8BC8766BD0DA}"/>
              </a:ext>
            </a:extLst>
          </p:cNvPr>
          <p:cNvSpPr/>
          <p:nvPr/>
        </p:nvSpPr>
        <p:spPr>
          <a:xfrm>
            <a:off x="8117180" y="2227980"/>
            <a:ext cx="410719" cy="425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8C0F7C6-EFDA-B17B-3F60-D2554A75DDCA}"/>
              </a:ext>
            </a:extLst>
          </p:cNvPr>
          <p:cNvSpPr/>
          <p:nvPr/>
        </p:nvSpPr>
        <p:spPr>
          <a:xfrm>
            <a:off x="7083118" y="2227980"/>
            <a:ext cx="410719" cy="425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42EBE64-C2E7-8E3E-2AD1-03B11637E9AF}"/>
              </a:ext>
            </a:extLst>
          </p:cNvPr>
          <p:cNvSpPr/>
          <p:nvPr/>
        </p:nvSpPr>
        <p:spPr>
          <a:xfrm>
            <a:off x="7600149" y="2227980"/>
            <a:ext cx="410719" cy="425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sp>
        <p:nvSpPr>
          <p:cNvPr id="56" name="Title 1" descr=" 6">
            <a:extLst>
              <a:ext uri="{FF2B5EF4-FFF2-40B4-BE49-F238E27FC236}">
                <a16:creationId xmlns:a16="http://schemas.microsoft.com/office/drawing/2014/main" id="{9C690C17-E0E0-270F-ABD5-AEC340656AD1}"/>
              </a:ext>
            </a:extLst>
          </p:cNvPr>
          <p:cNvSpPr txBox="1">
            <a:spLocks/>
          </p:cNvSpPr>
          <p:nvPr/>
        </p:nvSpPr>
        <p:spPr>
          <a:xfrm>
            <a:off x="457200" y="786686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1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. Processing-near-Memory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313720-EF0A-B03C-1CE8-52A9DFAD91A7}"/>
              </a:ext>
            </a:extLst>
          </p:cNvPr>
          <p:cNvSpPr/>
          <p:nvPr/>
        </p:nvSpPr>
        <p:spPr>
          <a:xfrm>
            <a:off x="6566087" y="3096983"/>
            <a:ext cx="1949263" cy="5947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3" name="Graphic 2" descr="Single gear">
            <a:extLst>
              <a:ext uri="{FF2B5EF4-FFF2-40B4-BE49-F238E27FC236}">
                <a16:creationId xmlns:a16="http://schemas.microsoft.com/office/drawing/2014/main" id="{E6106EBC-32F2-C92E-3A6F-AA3AD2026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4823" y="3101407"/>
            <a:ext cx="585894" cy="585894"/>
          </a:xfrm>
          <a:prstGeom prst="rect">
            <a:avLst/>
          </a:prstGeom>
        </p:spPr>
      </p:pic>
      <p:sp>
        <p:nvSpPr>
          <p:cNvPr id="7" name="Up-down Arrow 6">
            <a:extLst>
              <a:ext uri="{FF2B5EF4-FFF2-40B4-BE49-F238E27FC236}">
                <a16:creationId xmlns:a16="http://schemas.microsoft.com/office/drawing/2014/main" id="{3866C7C8-75CF-D563-010C-D30F20F88DAD}"/>
              </a:ext>
            </a:extLst>
          </p:cNvPr>
          <p:cNvSpPr/>
          <p:nvPr/>
        </p:nvSpPr>
        <p:spPr>
          <a:xfrm>
            <a:off x="6682108" y="2687407"/>
            <a:ext cx="178676" cy="369388"/>
          </a:xfrm>
          <a:prstGeom prst="up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C1094919-1CA4-B625-50F2-F8DD552B25C5}"/>
              </a:ext>
            </a:extLst>
          </p:cNvPr>
          <p:cNvSpPr/>
          <p:nvPr/>
        </p:nvSpPr>
        <p:spPr>
          <a:xfrm>
            <a:off x="7199139" y="2687407"/>
            <a:ext cx="178676" cy="369388"/>
          </a:xfrm>
          <a:prstGeom prst="up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1C0A7DE7-BDA4-1ED5-2273-4A92AFE79686}"/>
              </a:ext>
            </a:extLst>
          </p:cNvPr>
          <p:cNvSpPr/>
          <p:nvPr/>
        </p:nvSpPr>
        <p:spPr>
          <a:xfrm>
            <a:off x="7716170" y="2687407"/>
            <a:ext cx="178676" cy="369388"/>
          </a:xfrm>
          <a:prstGeom prst="up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AC9A1C21-29D6-30C6-A927-717130490E0C}"/>
              </a:ext>
            </a:extLst>
          </p:cNvPr>
          <p:cNvSpPr/>
          <p:nvPr/>
        </p:nvSpPr>
        <p:spPr>
          <a:xfrm>
            <a:off x="8233201" y="2687407"/>
            <a:ext cx="178676" cy="369388"/>
          </a:xfrm>
          <a:prstGeom prst="up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B6439-CA94-F906-061C-CCC743B0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1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7">
        <p:push dir="u"/>
      </p:transition>
    </mc:Choice>
    <mc:Fallback>
      <p:transition spd="med" advTm="877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3BFC-E9D1-1242-B403-407892ED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2870"/>
            <a:ext cx="7886700" cy="773727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latin typeface="Corbel" panose="020B0503020204020204" pitchFamily="34" charset="0"/>
              </a:rPr>
              <a:t>More Results in the Paper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3D97E7-EA2A-078B-0F5E-CEF04B57CAA9}"/>
              </a:ext>
            </a:extLst>
          </p:cNvPr>
          <p:cNvGrpSpPr/>
          <p:nvPr/>
        </p:nvGrpSpPr>
        <p:grpSpPr>
          <a:xfrm>
            <a:off x="218171" y="3023917"/>
            <a:ext cx="8707654" cy="3067398"/>
            <a:chOff x="218174" y="1205345"/>
            <a:chExt cx="8707654" cy="30673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7BC525-989B-925D-1D1E-289C0A3818AB}"/>
                </a:ext>
              </a:extLst>
            </p:cNvPr>
            <p:cNvSpPr/>
            <p:nvPr/>
          </p:nvSpPr>
          <p:spPr>
            <a:xfrm>
              <a:off x="218174" y="1205345"/>
              <a:ext cx="8707654" cy="30673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4DC37F-8A7E-6F21-2357-20307A967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91" y="1271212"/>
              <a:ext cx="8682019" cy="271696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E8DA-08EE-9126-EF68-1F50D7A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80</a:t>
            </a:fld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D1F9A-5EE7-CF4A-6B05-D5328833E811}"/>
              </a:ext>
            </a:extLst>
          </p:cNvPr>
          <p:cNvSpPr txBox="1"/>
          <p:nvPr/>
        </p:nvSpPr>
        <p:spPr>
          <a:xfrm>
            <a:off x="-82062" y="1058037"/>
            <a:ext cx="5021567" cy="1563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14400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GB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Comparison with FPGA</a:t>
            </a:r>
            <a:endParaRPr lang="en-CH" sz="2200" b="0" i="0" u="none" strike="noStrike">
              <a:effectLst/>
              <a:latin typeface="Corbel" panose="020B0503020204020204" pitchFamily="34" charset="0"/>
            </a:endParaRPr>
          </a:p>
          <a:p>
            <a:pPr marL="285750" marR="0" indent="-1440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Area Overhead Analysis</a:t>
            </a:r>
            <a:endParaRPr lang="en-CH" sz="2200" b="0" i="0" u="none" strike="noStrike">
              <a:effectLst/>
              <a:latin typeface="Corbel" panose="020B0503020204020204" pitchFamily="34" charset="0"/>
            </a:endParaRPr>
          </a:p>
          <a:p>
            <a:pPr marL="285750" marR="0" indent="-1440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Circuit-Level Reliability &amp; Correctness</a:t>
            </a:r>
            <a:endParaRPr lang="en-CH" sz="2200" b="0" i="0" u="none" strike="noStrike">
              <a:effectLst/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30E56-5494-EF83-7F5A-B74C3D711F37}"/>
              </a:ext>
            </a:extLst>
          </p:cNvPr>
          <p:cNvSpPr txBox="1"/>
          <p:nvPr/>
        </p:nvSpPr>
        <p:spPr>
          <a:xfrm>
            <a:off x="4836965" y="1058037"/>
            <a:ext cx="4312143" cy="1563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144000" fontAlgn="ctr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Subarray-Level Parallelism</a:t>
            </a:r>
          </a:p>
          <a:p>
            <a:pPr marL="285750" marR="0" indent="-1440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LUT Loading Overhead</a:t>
            </a:r>
          </a:p>
          <a:p>
            <a:pPr marL="285750" marR="0" indent="-144000" algn="l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kern="1200">
                <a:solidFill>
                  <a:srgbClr val="1F51FD"/>
                </a:solidFill>
                <a:effectLst/>
                <a:latin typeface="Corbel" panose="020B0503020204020204" pitchFamily="34" charset="0"/>
              </a:rPr>
              <a:t>Range of Supported Operations</a:t>
            </a:r>
            <a:endParaRPr lang="en-CH" sz="2200" b="0" i="0" u="none" strike="noStrike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A00F75-75B4-E648-8DF4-BBCDF4560BD8}"/>
              </a:ext>
            </a:extLst>
          </p:cNvPr>
          <p:cNvSpPr/>
          <p:nvPr/>
        </p:nvSpPr>
        <p:spPr>
          <a:xfrm>
            <a:off x="381000" y="778229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9C25D-9C59-C44F-AE6A-B05890AD8BC2}"/>
              </a:ext>
            </a:extLst>
          </p:cNvPr>
          <p:cNvSpPr/>
          <p:nvPr/>
        </p:nvSpPr>
        <p:spPr>
          <a:xfrm>
            <a:off x="381000" y="4449015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D04D8-2D95-634F-A01B-4D071D58E1F7}"/>
              </a:ext>
            </a:extLst>
          </p:cNvPr>
          <p:cNvSpPr/>
          <p:nvPr/>
        </p:nvSpPr>
        <p:spPr>
          <a:xfrm>
            <a:off x="380998" y="5420411"/>
            <a:ext cx="8382000" cy="801332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itle 1" descr=" 6">
            <a:extLst>
              <a:ext uri="{FF2B5EF4-FFF2-40B4-BE49-F238E27FC236}">
                <a16:creationId xmlns:a16="http://schemas.microsoft.com/office/drawing/2014/main" id="{6894C310-4254-E5F2-6C9D-A8083C9CA1D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Contents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BC53-A913-E545-9BC8-D02BDF48DB49}"/>
              </a:ext>
            </a:extLst>
          </p:cNvPr>
          <p:cNvSpPr/>
          <p:nvPr/>
        </p:nvSpPr>
        <p:spPr>
          <a:xfrm>
            <a:off x="381000" y="1749624"/>
            <a:ext cx="8382000" cy="8013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39ECB-6230-EDA6-F1C6-B6293868533C}"/>
              </a:ext>
            </a:extLst>
          </p:cNvPr>
          <p:cNvSpPr/>
          <p:nvPr/>
        </p:nvSpPr>
        <p:spPr>
          <a:xfrm>
            <a:off x="380998" y="3702952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Integration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395EAE-4753-7B20-6B49-1B9246463C01}"/>
              </a:ext>
            </a:extLst>
          </p:cNvPr>
          <p:cNvSpPr/>
          <p:nvPr/>
        </p:nvSpPr>
        <p:spPr>
          <a:xfrm>
            <a:off x="380998" y="3126954"/>
            <a:ext cx="8381999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pLUTo Designs 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35DA0-EE45-A5A4-1BB0-951192BB7289}"/>
              </a:ext>
            </a:extLst>
          </p:cNvPr>
          <p:cNvSpPr/>
          <p:nvPr/>
        </p:nvSpPr>
        <p:spPr>
          <a:xfrm>
            <a:off x="381000" y="2550954"/>
            <a:ext cx="8382000" cy="576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Overview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6AEA-C00A-DBC9-2EAA-CFB829C3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467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27C5-1AC1-6289-3588-0E1E48F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82</a:t>
            </a:fld>
            <a:endParaRPr lang="en-CH"/>
          </a:p>
        </p:txBody>
      </p:sp>
      <p:pic>
        <p:nvPicPr>
          <p:cNvPr id="18" name="Graphic 17" descr="Gears with solid fill">
            <a:extLst>
              <a:ext uri="{FF2B5EF4-FFF2-40B4-BE49-F238E27FC236}">
                <a16:creationId xmlns:a16="http://schemas.microsoft.com/office/drawing/2014/main" id="{4C1EDE72-15A9-1D3A-6056-35C724A2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96" y="692429"/>
            <a:ext cx="1305324" cy="130532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8A118C-5640-91A5-8BAD-CFE55A6213B7}"/>
              </a:ext>
            </a:extLst>
          </p:cNvPr>
          <p:cNvSpPr/>
          <p:nvPr/>
        </p:nvSpPr>
        <p:spPr>
          <a:xfrm>
            <a:off x="1375379" y="715091"/>
            <a:ext cx="7688234" cy="12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US" sz="2000" b="1" i="1">
                <a:solidFill>
                  <a:schemeClr val="accent1"/>
                </a:solidFill>
                <a:latin typeface="Corbel" panose="020B0503020204020204" pitchFamily="34" charset="0"/>
              </a:rPr>
              <a:t>pLUTo Lookup Table Query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 introduces support for</a:t>
            </a:r>
            <a:b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the execution of arbitrarily complex operations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in DRAM</a:t>
            </a:r>
            <a:endParaRPr lang="en-US" sz="2000" b="1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9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 descr="Blueprint with solid fill">
            <a:extLst>
              <a:ext uri="{FF2B5EF4-FFF2-40B4-BE49-F238E27FC236}">
                <a16:creationId xmlns:a16="http://schemas.microsoft.com/office/drawing/2014/main" id="{4ADA3F03-932F-297E-A244-894F419A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85" y="2349657"/>
            <a:ext cx="914400" cy="914400"/>
          </a:xfrm>
          <a:prstGeom prst="rect">
            <a:avLst/>
          </a:prstGeom>
        </p:spPr>
      </p:pic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27C5-1AC1-6289-3588-0E1E48F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83</a:t>
            </a:fld>
            <a:endParaRPr lang="en-CH"/>
          </a:p>
        </p:txBody>
      </p:sp>
      <p:pic>
        <p:nvPicPr>
          <p:cNvPr id="18" name="Graphic 17" descr="Gears with solid fill">
            <a:extLst>
              <a:ext uri="{FF2B5EF4-FFF2-40B4-BE49-F238E27FC236}">
                <a16:creationId xmlns:a16="http://schemas.microsoft.com/office/drawing/2014/main" id="{4C1EDE72-15A9-1D3A-6056-35C724A2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6" y="692429"/>
            <a:ext cx="1305324" cy="130532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DC3FAB-3E6E-3DAA-C729-9F3C50272742}"/>
              </a:ext>
            </a:extLst>
          </p:cNvPr>
          <p:cNvSpPr/>
          <p:nvPr/>
        </p:nvSpPr>
        <p:spPr>
          <a:xfrm>
            <a:off x="1375120" y="2176857"/>
            <a:ext cx="7693792" cy="12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B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uffered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mplifier,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 &amp;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M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emory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C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ell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sym typeface="Wingdings" pitchFamily="2" charset="2"/>
              </a:rPr>
              <a:t>target different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performance/energy/area tradeoffs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20C95B-8922-882A-8AC8-95E7D3673045}"/>
              </a:ext>
            </a:extLst>
          </p:cNvPr>
          <p:cNvSpPr/>
          <p:nvPr/>
        </p:nvSpPr>
        <p:spPr>
          <a:xfrm>
            <a:off x="1375379" y="715091"/>
            <a:ext cx="7688234" cy="12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US" sz="2000" b="1" i="1">
                <a:solidFill>
                  <a:schemeClr val="accent1"/>
                </a:solidFill>
                <a:latin typeface="Corbel" panose="020B0503020204020204" pitchFamily="34" charset="0"/>
              </a:rPr>
              <a:t>pLUTo Lookup Table Query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 introduces support for</a:t>
            </a:r>
            <a:b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the execution of arbitrarily complex operations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in DRAM</a:t>
            </a:r>
            <a:endParaRPr lang="en-US" sz="2000" b="1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2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 descr="Blueprint with solid fill">
            <a:extLst>
              <a:ext uri="{FF2B5EF4-FFF2-40B4-BE49-F238E27FC236}">
                <a16:creationId xmlns:a16="http://schemas.microsoft.com/office/drawing/2014/main" id="{4ADA3F03-932F-297E-A244-894F419A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85" y="2349657"/>
            <a:ext cx="914400" cy="914400"/>
          </a:xfrm>
          <a:prstGeom prst="rect">
            <a:avLst/>
          </a:prstGeom>
        </p:spPr>
      </p:pic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27C5-1AC1-6289-3588-0E1E48F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84</a:t>
            </a:fld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FAACC2-75F1-ACCC-279E-E8AAA6AD3F96}"/>
              </a:ext>
            </a:extLst>
          </p:cNvPr>
          <p:cNvSpPr/>
          <p:nvPr/>
        </p:nvSpPr>
        <p:spPr>
          <a:xfrm>
            <a:off x="1375379" y="715091"/>
            <a:ext cx="7688234" cy="12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US" sz="2000" b="1" i="1">
                <a:solidFill>
                  <a:schemeClr val="accent1"/>
                </a:solidFill>
                <a:latin typeface="Corbel" panose="020B0503020204020204" pitchFamily="34" charset="0"/>
              </a:rPr>
              <a:t>pLUTo Lookup Table Query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 introduces support for</a:t>
            </a:r>
            <a:b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the execution of arbitrarily complex operations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in DRAM</a:t>
            </a:r>
            <a:endParaRPr lang="en-US" sz="2000" b="1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Graphic 17" descr="Gears with solid fill">
            <a:extLst>
              <a:ext uri="{FF2B5EF4-FFF2-40B4-BE49-F238E27FC236}">
                <a16:creationId xmlns:a16="http://schemas.microsoft.com/office/drawing/2014/main" id="{4C1EDE72-15A9-1D3A-6056-35C724A2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6" y="692429"/>
            <a:ext cx="1305324" cy="1305324"/>
          </a:xfrm>
          <a:prstGeom prst="rect">
            <a:avLst/>
          </a:prstGeom>
        </p:spPr>
      </p:pic>
      <p:pic>
        <p:nvPicPr>
          <p:cNvPr id="20" name="Graphic 19" descr="Programmer male outline">
            <a:extLst>
              <a:ext uri="{FF2B5EF4-FFF2-40B4-BE49-F238E27FC236}">
                <a16:creationId xmlns:a16="http://schemas.microsoft.com/office/drawing/2014/main" id="{FDBF5C15-6673-7D9A-9B4B-A996117D6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9190" y="3866078"/>
            <a:ext cx="903538" cy="805090"/>
          </a:xfrm>
          <a:prstGeom prst="rect">
            <a:avLst/>
          </a:prstGeom>
        </p:spPr>
      </p:pic>
      <p:pic>
        <p:nvPicPr>
          <p:cNvPr id="26" name="Graphic 25" descr="Programmer female outline">
            <a:extLst>
              <a:ext uri="{FF2B5EF4-FFF2-40B4-BE49-F238E27FC236}">
                <a16:creationId xmlns:a16="http://schemas.microsoft.com/office/drawing/2014/main" id="{B9498571-D107-FFF3-F926-9702D4703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027" y="3866078"/>
            <a:ext cx="903538" cy="80509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900074-4078-2150-8900-DC41A828C036}"/>
              </a:ext>
            </a:extLst>
          </p:cNvPr>
          <p:cNvSpPr/>
          <p:nvPr/>
        </p:nvSpPr>
        <p:spPr>
          <a:xfrm>
            <a:off x="1375120" y="3638623"/>
            <a:ext cx="7693792" cy="12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pLUTo API, pLUTo Compiler &amp; pLUTo Controller</a:t>
            </a:r>
          </a:p>
          <a:p>
            <a:pPr marL="0" lvl="1" algn="ctr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facilitate programmer adoption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of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pLUTo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EEFB8B-4A72-34FB-F000-0C6C807BBBA2}"/>
              </a:ext>
            </a:extLst>
          </p:cNvPr>
          <p:cNvSpPr/>
          <p:nvPr/>
        </p:nvSpPr>
        <p:spPr>
          <a:xfrm>
            <a:off x="1375120" y="2176857"/>
            <a:ext cx="7693792" cy="12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B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uffered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mplifier,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 &amp;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M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emory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C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ell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sym typeface="Wingdings" pitchFamily="2" charset="2"/>
              </a:rPr>
              <a:t>target different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performance/energy/area tradeoffs</a:t>
            </a:r>
          </a:p>
        </p:txBody>
      </p:sp>
    </p:spTree>
    <p:extLst>
      <p:ext uri="{BB962C8B-B14F-4D97-AF65-F5344CB8AC3E}">
        <p14:creationId xmlns:p14="http://schemas.microsoft.com/office/powerpoint/2010/main" val="303187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 descr="Blueprint with solid fill">
            <a:extLst>
              <a:ext uri="{FF2B5EF4-FFF2-40B4-BE49-F238E27FC236}">
                <a16:creationId xmlns:a16="http://schemas.microsoft.com/office/drawing/2014/main" id="{4ADA3F03-932F-297E-A244-894F419AC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85" y="2349657"/>
            <a:ext cx="914400" cy="914400"/>
          </a:xfrm>
          <a:prstGeom prst="rect">
            <a:avLst/>
          </a:prstGeom>
        </p:spPr>
      </p:pic>
      <p:sp>
        <p:nvSpPr>
          <p:cNvPr id="6" name="Title 1" descr=" 6"/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pLUTo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427C5-1AC1-6289-3588-0E1E48F6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85</a:t>
            </a:fld>
            <a:endParaRPr lang="en-C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FAACC2-75F1-ACCC-279E-E8AAA6AD3F96}"/>
              </a:ext>
            </a:extLst>
          </p:cNvPr>
          <p:cNvSpPr/>
          <p:nvPr/>
        </p:nvSpPr>
        <p:spPr>
          <a:xfrm>
            <a:off x="1375379" y="715091"/>
            <a:ext cx="7688234" cy="12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US" sz="2000" b="1" i="1">
                <a:solidFill>
                  <a:schemeClr val="accent1"/>
                </a:solidFill>
                <a:latin typeface="Corbel" panose="020B0503020204020204" pitchFamily="34" charset="0"/>
              </a:rPr>
              <a:t>pLUTo Lookup Table Query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 introduces support for</a:t>
            </a:r>
            <a:b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the execution of arbitrarily complex operations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in DRAM</a:t>
            </a:r>
            <a:endParaRPr lang="en-US" sz="2000" b="1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BD4BAD-DCCD-278B-3BBE-B0C2DFDBE363}"/>
              </a:ext>
            </a:extLst>
          </p:cNvPr>
          <p:cNvSpPr/>
          <p:nvPr/>
        </p:nvSpPr>
        <p:spPr>
          <a:xfrm>
            <a:off x="1375120" y="2176857"/>
            <a:ext cx="7693792" cy="12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B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uffered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mplifier,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S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ense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A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mplifier &amp;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G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ated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M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emory </a:t>
            </a:r>
            <a:r>
              <a:rPr lang="en-US" sz="2000" b="1" i="1" u="sng">
                <a:solidFill>
                  <a:srgbClr val="4472C4"/>
                </a:solidFill>
                <a:latin typeface="Corbel" panose="020B0503020204020204" pitchFamily="34" charset="0"/>
              </a:rPr>
              <a:t>C</a:t>
            </a: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ell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  <a:sym typeface="Wingdings" pitchFamily="2" charset="2"/>
              </a:rPr>
              <a:t>target different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performance/energy/area tradeoffs</a:t>
            </a:r>
          </a:p>
        </p:txBody>
      </p:sp>
      <p:pic>
        <p:nvPicPr>
          <p:cNvPr id="18" name="Graphic 17" descr="Gears with solid fill">
            <a:extLst>
              <a:ext uri="{FF2B5EF4-FFF2-40B4-BE49-F238E27FC236}">
                <a16:creationId xmlns:a16="http://schemas.microsoft.com/office/drawing/2014/main" id="{4C1EDE72-15A9-1D3A-6056-35C724A2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6" y="692429"/>
            <a:ext cx="1305324" cy="130532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5532BAC-FCE5-813F-7424-C7D1468DA20C}"/>
              </a:ext>
            </a:extLst>
          </p:cNvPr>
          <p:cNvSpPr/>
          <p:nvPr/>
        </p:nvSpPr>
        <p:spPr>
          <a:xfrm>
            <a:off x="1375120" y="3638623"/>
            <a:ext cx="7693792" cy="12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pLUTo API, pLUTo Compiler &amp; pLUTo Controller</a:t>
            </a:r>
          </a:p>
          <a:p>
            <a:pPr marL="0" lvl="1" algn="ctr"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facilitate programmer adoption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of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pLUTo</a:t>
            </a:r>
          </a:p>
        </p:txBody>
      </p:sp>
      <p:pic>
        <p:nvPicPr>
          <p:cNvPr id="20" name="Graphic 19" descr="Programmer male outline">
            <a:extLst>
              <a:ext uri="{FF2B5EF4-FFF2-40B4-BE49-F238E27FC236}">
                <a16:creationId xmlns:a16="http://schemas.microsoft.com/office/drawing/2014/main" id="{FDBF5C15-6673-7D9A-9B4B-A996117D6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9190" y="3866078"/>
            <a:ext cx="903538" cy="805090"/>
          </a:xfrm>
          <a:prstGeom prst="rect">
            <a:avLst/>
          </a:prstGeom>
        </p:spPr>
      </p:pic>
      <p:pic>
        <p:nvPicPr>
          <p:cNvPr id="26" name="Graphic 25" descr="Programmer female outline">
            <a:extLst>
              <a:ext uri="{FF2B5EF4-FFF2-40B4-BE49-F238E27FC236}">
                <a16:creationId xmlns:a16="http://schemas.microsoft.com/office/drawing/2014/main" id="{B9498571-D107-FFF3-F926-9702D4703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027" y="3866078"/>
            <a:ext cx="903538" cy="80509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C264E-845F-A1EA-5F12-F69292D20730}"/>
              </a:ext>
            </a:extLst>
          </p:cNvPr>
          <p:cNvSpPr/>
          <p:nvPr/>
        </p:nvSpPr>
        <p:spPr>
          <a:xfrm>
            <a:off x="1375120" y="5100388"/>
            <a:ext cx="7693792" cy="12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50000"/>
              </a:lnSpc>
            </a:pPr>
            <a:r>
              <a:rPr lang="en-US" sz="2000" b="1" i="1">
                <a:solidFill>
                  <a:srgbClr val="4472C4"/>
                </a:solidFill>
                <a:latin typeface="Corbel" panose="020B0503020204020204" pitchFamily="34" charset="0"/>
              </a:rPr>
              <a:t>pLUTo greatly outperforms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the CPU/GPU/</a:t>
            </a:r>
            <a:r>
              <a:rPr lang="en-US" sz="2000" err="1">
                <a:solidFill>
                  <a:schemeClr val="tx1"/>
                </a:solidFill>
                <a:latin typeface="Corbel" panose="020B0503020204020204" pitchFamily="34" charset="0"/>
              </a:rPr>
              <a:t>PnM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 baselines in</a:t>
            </a:r>
            <a:b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performance and energy </a:t>
            </a:r>
            <a:r>
              <a:rPr lang="en-US" sz="2000">
                <a:solidFill>
                  <a:schemeClr val="tx1"/>
                </a:solidFill>
                <a:latin typeface="Corbel" panose="020B0503020204020204" pitchFamily="34" charset="0"/>
              </a:rPr>
              <a:t>while incurring </a:t>
            </a:r>
            <a:r>
              <a:rPr lang="en-US" sz="2000" b="1">
                <a:solidFill>
                  <a:srgbClr val="00B050"/>
                </a:solidFill>
                <a:latin typeface="Corbel" panose="020B0503020204020204" pitchFamily="34" charset="0"/>
              </a:rPr>
              <a:t>small area overheads</a:t>
            </a:r>
          </a:p>
        </p:txBody>
      </p:sp>
      <p:pic>
        <p:nvPicPr>
          <p:cNvPr id="21" name="Graphic 20" descr="Gauge with solid fill">
            <a:extLst>
              <a:ext uri="{FF2B5EF4-FFF2-40B4-BE49-F238E27FC236}">
                <a16:creationId xmlns:a16="http://schemas.microsoft.com/office/drawing/2014/main" id="{FA8A7D8F-8EF1-3ACF-B684-0D81529804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0885" y="5271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AB04420-89F2-ECE8-210B-E98608935F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  <a:solidFill>
            <a:srgbClr val="01498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5D9E2C-9563-5F07-CAF1-8503E128C0EF}"/>
              </a:ext>
            </a:extLst>
          </p:cNvPr>
          <p:cNvSpPr/>
          <p:nvPr/>
        </p:nvSpPr>
        <p:spPr>
          <a:xfrm>
            <a:off x="5995676" y="185258"/>
            <a:ext cx="3036336" cy="100948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36336"/>
                      <a:gd name="connsiteY0" fmla="*/ 556592 h 1113183"/>
                      <a:gd name="connsiteX1" fmla="*/ 556592 w 3036336"/>
                      <a:gd name="connsiteY1" fmla="*/ 0 h 1113183"/>
                      <a:gd name="connsiteX2" fmla="*/ 2479745 w 3036336"/>
                      <a:gd name="connsiteY2" fmla="*/ 0 h 1113183"/>
                      <a:gd name="connsiteX3" fmla="*/ 3036337 w 3036336"/>
                      <a:gd name="connsiteY3" fmla="*/ 556592 h 1113183"/>
                      <a:gd name="connsiteX4" fmla="*/ 3036336 w 3036336"/>
                      <a:gd name="connsiteY4" fmla="*/ 556592 h 1113183"/>
                      <a:gd name="connsiteX5" fmla="*/ 2479744 w 3036336"/>
                      <a:gd name="connsiteY5" fmla="*/ 1113184 h 1113183"/>
                      <a:gd name="connsiteX6" fmla="*/ 556592 w 3036336"/>
                      <a:gd name="connsiteY6" fmla="*/ 1113183 h 1113183"/>
                      <a:gd name="connsiteX7" fmla="*/ 0 w 3036336"/>
                      <a:gd name="connsiteY7" fmla="*/ 556591 h 1113183"/>
                      <a:gd name="connsiteX8" fmla="*/ 0 w 3036336"/>
                      <a:gd name="connsiteY8" fmla="*/ 556592 h 1113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36336" h="1113183" fill="none" extrusionOk="0">
                        <a:moveTo>
                          <a:pt x="0" y="556592"/>
                        </a:moveTo>
                        <a:cubicBezTo>
                          <a:pt x="-5132" y="200259"/>
                          <a:pt x="234703" y="20140"/>
                          <a:pt x="556592" y="0"/>
                        </a:cubicBezTo>
                        <a:cubicBezTo>
                          <a:pt x="956566" y="-38581"/>
                          <a:pt x="1930221" y="63341"/>
                          <a:pt x="2479745" y="0"/>
                        </a:cubicBezTo>
                        <a:cubicBezTo>
                          <a:pt x="2781118" y="-974"/>
                          <a:pt x="3047533" y="258351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39317" y="868426"/>
                          <a:pt x="2790283" y="1145726"/>
                          <a:pt x="2479744" y="1113184"/>
                        </a:cubicBezTo>
                        <a:cubicBezTo>
                          <a:pt x="1952259" y="1194166"/>
                          <a:pt x="1437919" y="1185438"/>
                          <a:pt x="556592" y="1113183"/>
                        </a:cubicBezTo>
                        <a:cubicBezTo>
                          <a:pt x="273012" y="1092330"/>
                          <a:pt x="9316" y="820170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  <a:path w="3036336" h="1113183" stroke="0" extrusionOk="0">
                        <a:moveTo>
                          <a:pt x="0" y="556592"/>
                        </a:moveTo>
                        <a:cubicBezTo>
                          <a:pt x="-19375" y="237244"/>
                          <a:pt x="207778" y="15544"/>
                          <a:pt x="556592" y="0"/>
                        </a:cubicBezTo>
                        <a:cubicBezTo>
                          <a:pt x="1359629" y="132882"/>
                          <a:pt x="2250960" y="-84951"/>
                          <a:pt x="2479745" y="0"/>
                        </a:cubicBezTo>
                        <a:cubicBezTo>
                          <a:pt x="2772857" y="13950"/>
                          <a:pt x="3026408" y="304073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11457" y="850377"/>
                          <a:pt x="2828820" y="1133099"/>
                          <a:pt x="2479744" y="1113184"/>
                        </a:cubicBezTo>
                        <a:cubicBezTo>
                          <a:pt x="2177337" y="1162717"/>
                          <a:pt x="811605" y="1127992"/>
                          <a:pt x="556592" y="1113183"/>
                        </a:cubicBezTo>
                        <a:cubicBezTo>
                          <a:pt x="236218" y="1111196"/>
                          <a:pt x="-43903" y="905322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A77677C-E863-F6B1-7A3D-3C9AB59C5E7A}"/>
              </a:ext>
            </a:extLst>
          </p:cNvPr>
          <p:cNvSpPr txBox="1">
            <a:spLocks/>
          </p:cNvSpPr>
          <p:nvPr/>
        </p:nvSpPr>
        <p:spPr>
          <a:xfrm>
            <a:off x="392113" y="1833563"/>
            <a:ext cx="8359775" cy="1179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Enabling Massively Parallel Computation</a:t>
            </a:r>
            <a:b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</a:b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in DRAM via Lookup Tables</a:t>
            </a:r>
            <a:endParaRPr lang="en-US" sz="1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05971E37-CA88-6165-5EB4-8F98E264B86B}"/>
              </a:ext>
            </a:extLst>
          </p:cNvPr>
          <p:cNvGraphicFramePr>
            <a:graphicFrameLocks noGrp="1"/>
          </p:cNvGraphicFramePr>
          <p:nvPr/>
        </p:nvGraphicFramePr>
        <p:xfrm>
          <a:off x="234061" y="3544713"/>
          <a:ext cx="856896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79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895958098"/>
                    </a:ext>
                  </a:extLst>
                </a:gridCol>
                <a:gridCol w="1575118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João Dinis Ferreira</a:t>
                      </a:r>
                      <a:endParaRPr lang="en-US" sz="2000" u="none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Gabriel Falcao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Juan Gómez-Luna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Mohammed Alser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3EDA2BA-CC73-81E6-9A49-D20887725DE9}"/>
              </a:ext>
            </a:extLst>
          </p:cNvPr>
          <p:cNvGraphicFramePr>
            <a:graphicFrameLocks noGrp="1"/>
          </p:cNvGraphicFramePr>
          <p:nvPr/>
        </p:nvGraphicFramePr>
        <p:xfrm>
          <a:off x="406748" y="3944025"/>
          <a:ext cx="833050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30505">
                  <a:extLst>
                    <a:ext uri="{9D8B030D-6E8A-4147-A177-3AD203B41FA5}">
                      <a16:colId xmlns:a16="http://schemas.microsoft.com/office/drawing/2014/main" val="1706855856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550989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196698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Lois Orosa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Mohammad Sadrosadati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Jeremie S. Kim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Geraldo F. Oliveira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00987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3C839E1-CF2E-E2DA-C11F-A46A6769D99D}"/>
              </a:ext>
            </a:extLst>
          </p:cNvPr>
          <p:cNvGraphicFramePr>
            <a:graphicFrameLocks noGrp="1"/>
          </p:cNvGraphicFramePr>
          <p:nvPr/>
        </p:nvGraphicFramePr>
        <p:xfrm>
          <a:off x="2052000" y="4343338"/>
          <a:ext cx="5040000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064950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593867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9205878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302162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814954593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Taha Shahroodi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Anant Nori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Onur Mutlu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91866"/>
                  </a:ext>
                </a:extLst>
              </a:tr>
            </a:tbl>
          </a:graphicData>
        </a:graphic>
      </p:graphicFrame>
      <p:pic>
        <p:nvPicPr>
          <p:cNvPr id="28" name="Picture 4">
            <a:extLst>
              <a:ext uri="{FF2B5EF4-FFF2-40B4-BE49-F238E27FC236}">
                <a16:creationId xmlns:a16="http://schemas.microsoft.com/office/drawing/2014/main" id="{7B24B811-4EF9-74BF-B34F-C8F2A278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5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41E2E3A9-D7D2-0752-CCB9-BFA01420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38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EA9D0DC5-17A3-FF45-848C-02248ED7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40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7734C11-1470-870E-6EA3-11800B9413A3}"/>
              </a:ext>
            </a:extLst>
          </p:cNvPr>
          <p:cNvSpPr txBox="1">
            <a:spLocks/>
          </p:cNvSpPr>
          <p:nvPr/>
        </p:nvSpPr>
        <p:spPr>
          <a:xfrm>
            <a:off x="391885" y="907159"/>
            <a:ext cx="8360228" cy="97309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Charter" panose="02000503060000020004" pitchFamily="2" charset="0"/>
              </a:rPr>
              <a:t>pLUTo</a:t>
            </a:r>
            <a:endParaRPr lang="en-US" sz="2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pic>
        <p:nvPicPr>
          <p:cNvPr id="3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2799C3B1-8539-0F7A-EFB8-000560F7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31" y="5186724"/>
            <a:ext cx="17525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75AA4A-748E-B092-AF81-1355B4350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573" y="5186724"/>
            <a:ext cx="1871286" cy="36000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07172A40-450F-7309-F9F5-389BC2A3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27145" r="27303" b="27145"/>
          <a:stretch/>
        </p:blipFill>
        <p:spPr bwMode="auto">
          <a:xfrm>
            <a:off x="7035666" y="5764107"/>
            <a:ext cx="1080302" cy="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9827CB9-04FF-9517-8B5A-4C6A47DD36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70" t="30896" r="79164" b="62409"/>
          <a:stretch/>
        </p:blipFill>
        <p:spPr>
          <a:xfrm>
            <a:off x="6877635" y="5039422"/>
            <a:ext cx="1396365" cy="556756"/>
          </a:xfrm>
          <a:prstGeom prst="rect">
            <a:avLst/>
          </a:prstGeom>
        </p:spPr>
      </p:pic>
      <p:pic>
        <p:nvPicPr>
          <p:cNvPr id="36" name="Picture 2" descr="Cesga – Centro de Supercomputación de Galicia Logo">
            <a:extLst>
              <a:ext uri="{FF2B5EF4-FFF2-40B4-BE49-F238E27FC236}">
                <a16:creationId xmlns:a16="http://schemas.microsoft.com/office/drawing/2014/main" id="{225D1AE5-4209-B2F9-F811-5A241FAA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4" y="5790383"/>
            <a:ext cx="2365921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974CA65-37C5-30F8-C8AD-7B122BDD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790501" y="5790383"/>
            <a:ext cx="2205430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392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DBC3-CD48-028B-B4CE-029B1565BB82}"/>
              </a:ext>
            </a:extLst>
          </p:cNvPr>
          <p:cNvSpPr txBox="1">
            <a:spLocks/>
          </p:cNvSpPr>
          <p:nvPr/>
        </p:nvSpPr>
        <p:spPr>
          <a:xfrm>
            <a:off x="-1" y="-608"/>
            <a:ext cx="9144000" cy="6858001"/>
          </a:xfrm>
          <a:prstGeom prst="rect">
            <a:avLst/>
          </a:prstGeom>
          <a:solidFill>
            <a:srgbClr val="01498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D70EE-1775-4A3E-56C0-EBA684B1F9BE}"/>
              </a:ext>
            </a:extLst>
          </p:cNvPr>
          <p:cNvSpPr/>
          <p:nvPr/>
        </p:nvSpPr>
        <p:spPr>
          <a:xfrm>
            <a:off x="-1" y="1383514"/>
            <a:ext cx="9144000" cy="4992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469211-52A0-799E-DE54-74C30A271F82}"/>
              </a:ext>
            </a:extLst>
          </p:cNvPr>
          <p:cNvSpPr txBox="1">
            <a:spLocks/>
          </p:cNvSpPr>
          <p:nvPr/>
        </p:nvSpPr>
        <p:spPr>
          <a:xfrm>
            <a:off x="391885" y="-95751"/>
            <a:ext cx="8360228" cy="97309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>
                <a:solidFill>
                  <a:schemeClr val="bg1"/>
                </a:solidFill>
                <a:latin typeface="Charter" panose="02000503060000020004" pitchFamily="2" charset="0"/>
              </a:rPr>
              <a:t>pLUTo</a:t>
            </a:r>
            <a:endParaRPr lang="en-US" sz="32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E15E84-D028-5C95-3BD4-8AE9AEA78781}"/>
              </a:ext>
            </a:extLst>
          </p:cNvPr>
          <p:cNvSpPr txBox="1">
            <a:spLocks/>
          </p:cNvSpPr>
          <p:nvPr/>
        </p:nvSpPr>
        <p:spPr>
          <a:xfrm>
            <a:off x="424622" y="367556"/>
            <a:ext cx="8359775" cy="1179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600">
                <a:solidFill>
                  <a:schemeClr val="bg1"/>
                </a:solidFill>
                <a:latin typeface="Charter" panose="02000503060000020004" pitchFamily="2" charset="0"/>
              </a:rPr>
              <a:t>Enabling Massively Parallel Computation</a:t>
            </a:r>
            <a:br>
              <a:rPr lang="en-GB" sz="1600">
                <a:solidFill>
                  <a:schemeClr val="bg1"/>
                </a:solidFill>
                <a:latin typeface="Charter" panose="02000503060000020004" pitchFamily="2" charset="0"/>
              </a:rPr>
            </a:br>
            <a:r>
              <a:rPr lang="en-GB" sz="1600">
                <a:solidFill>
                  <a:schemeClr val="bg1"/>
                </a:solidFill>
                <a:latin typeface="Charter" panose="02000503060000020004" pitchFamily="2" charset="0"/>
              </a:rPr>
              <a:t>in DRAM via Lookup Tables</a:t>
            </a:r>
            <a:endParaRPr lang="en-US" sz="16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2FA83E-783C-C514-44EE-DAB1328CBF07}"/>
              </a:ext>
            </a:extLst>
          </p:cNvPr>
          <p:cNvSpPr/>
          <p:nvPr/>
        </p:nvSpPr>
        <p:spPr>
          <a:xfrm>
            <a:off x="6748173" y="118656"/>
            <a:ext cx="216000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36336"/>
                      <a:gd name="connsiteY0" fmla="*/ 556592 h 1113183"/>
                      <a:gd name="connsiteX1" fmla="*/ 556592 w 3036336"/>
                      <a:gd name="connsiteY1" fmla="*/ 0 h 1113183"/>
                      <a:gd name="connsiteX2" fmla="*/ 2479745 w 3036336"/>
                      <a:gd name="connsiteY2" fmla="*/ 0 h 1113183"/>
                      <a:gd name="connsiteX3" fmla="*/ 3036337 w 3036336"/>
                      <a:gd name="connsiteY3" fmla="*/ 556592 h 1113183"/>
                      <a:gd name="connsiteX4" fmla="*/ 3036336 w 3036336"/>
                      <a:gd name="connsiteY4" fmla="*/ 556592 h 1113183"/>
                      <a:gd name="connsiteX5" fmla="*/ 2479744 w 3036336"/>
                      <a:gd name="connsiteY5" fmla="*/ 1113184 h 1113183"/>
                      <a:gd name="connsiteX6" fmla="*/ 556592 w 3036336"/>
                      <a:gd name="connsiteY6" fmla="*/ 1113183 h 1113183"/>
                      <a:gd name="connsiteX7" fmla="*/ 0 w 3036336"/>
                      <a:gd name="connsiteY7" fmla="*/ 556591 h 1113183"/>
                      <a:gd name="connsiteX8" fmla="*/ 0 w 3036336"/>
                      <a:gd name="connsiteY8" fmla="*/ 556592 h 1113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36336" h="1113183" fill="none" extrusionOk="0">
                        <a:moveTo>
                          <a:pt x="0" y="556592"/>
                        </a:moveTo>
                        <a:cubicBezTo>
                          <a:pt x="-5132" y="200259"/>
                          <a:pt x="234703" y="20140"/>
                          <a:pt x="556592" y="0"/>
                        </a:cubicBezTo>
                        <a:cubicBezTo>
                          <a:pt x="956566" y="-38581"/>
                          <a:pt x="1930221" y="63341"/>
                          <a:pt x="2479745" y="0"/>
                        </a:cubicBezTo>
                        <a:cubicBezTo>
                          <a:pt x="2781118" y="-974"/>
                          <a:pt x="3047533" y="258351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39317" y="868426"/>
                          <a:pt x="2790283" y="1145726"/>
                          <a:pt x="2479744" y="1113184"/>
                        </a:cubicBezTo>
                        <a:cubicBezTo>
                          <a:pt x="1952259" y="1194166"/>
                          <a:pt x="1437919" y="1185438"/>
                          <a:pt x="556592" y="1113183"/>
                        </a:cubicBezTo>
                        <a:cubicBezTo>
                          <a:pt x="273012" y="1092330"/>
                          <a:pt x="9316" y="820170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  <a:path w="3036336" h="1113183" stroke="0" extrusionOk="0">
                        <a:moveTo>
                          <a:pt x="0" y="556592"/>
                        </a:moveTo>
                        <a:cubicBezTo>
                          <a:pt x="-19375" y="237244"/>
                          <a:pt x="207778" y="15544"/>
                          <a:pt x="556592" y="0"/>
                        </a:cubicBezTo>
                        <a:cubicBezTo>
                          <a:pt x="1359629" y="132882"/>
                          <a:pt x="2250960" y="-84951"/>
                          <a:pt x="2479745" y="0"/>
                        </a:cubicBezTo>
                        <a:cubicBezTo>
                          <a:pt x="2772857" y="13950"/>
                          <a:pt x="3026408" y="304073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11457" y="850377"/>
                          <a:pt x="2828820" y="1133099"/>
                          <a:pt x="2479744" y="1113184"/>
                        </a:cubicBezTo>
                        <a:cubicBezTo>
                          <a:pt x="2177337" y="1162717"/>
                          <a:pt x="811605" y="1127992"/>
                          <a:pt x="556592" y="1113183"/>
                        </a:cubicBezTo>
                        <a:cubicBezTo>
                          <a:pt x="236218" y="1111196"/>
                          <a:pt x="-43903" y="905322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942A7D2-B229-CB32-C080-62F873DE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75" y="184228"/>
            <a:ext cx="591988" cy="5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75CAA3B-A92E-BC32-A594-D9BE6410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79" y="184228"/>
            <a:ext cx="591988" cy="5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5C724EE-C298-CD68-1799-380BCB85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82" y="184228"/>
            <a:ext cx="591988" cy="5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hlinkClick r:id="rId6"/>
            <a:extLst>
              <a:ext uri="{FF2B5EF4-FFF2-40B4-BE49-F238E27FC236}">
                <a16:creationId xmlns:a16="http://schemas.microsoft.com/office/drawing/2014/main" id="{5ACF6AE8-D2FB-93E1-303D-2614DFA7EC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/>
          <a:stretch/>
        </p:blipFill>
        <p:spPr>
          <a:xfrm>
            <a:off x="7037869" y="1390150"/>
            <a:ext cx="2106577" cy="210657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925D4-C9F1-07B7-6AE2-5E9CA4C5C2F6}"/>
              </a:ext>
            </a:extLst>
          </p:cNvPr>
          <p:cNvSpPr txBox="1"/>
          <p:nvPr/>
        </p:nvSpPr>
        <p:spPr>
          <a:xfrm>
            <a:off x="7216514" y="3279460"/>
            <a:ext cx="174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>
                <a:latin typeface="Corbel" panose="020B0503020204020204" pitchFamily="34" charset="0"/>
              </a:rPr>
              <a:t>arXiv</a:t>
            </a:r>
          </a:p>
        </p:txBody>
      </p:sp>
      <p:pic>
        <p:nvPicPr>
          <p:cNvPr id="12" name="Content Placeholder 6">
            <a:hlinkClick r:id="rId8"/>
            <a:extLst>
              <a:ext uri="{FF2B5EF4-FFF2-40B4-BE49-F238E27FC236}">
                <a16:creationId xmlns:a16="http://schemas.microsoft.com/office/drawing/2014/main" id="{E017ED84-E060-D05E-6B33-2CE04D80F2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37869" y="4269282"/>
            <a:ext cx="2106577" cy="2106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595D7A-D4F4-9D4C-BBCD-66652D309058}"/>
              </a:ext>
            </a:extLst>
          </p:cNvPr>
          <p:cNvSpPr txBox="1"/>
          <p:nvPr/>
        </p:nvSpPr>
        <p:spPr>
          <a:xfrm>
            <a:off x="7216514" y="4178293"/>
            <a:ext cx="174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>
                <a:latin typeface="Corbel" panose="020B0503020204020204" pitchFamily="34" charset="0"/>
              </a:rPr>
              <a:t>GitHub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9D90D452-26BF-6C62-7676-FC3F298A17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0309077"/>
                  </p:ext>
                </p:extLst>
              </p:nvPr>
            </p:nvGraphicFramePr>
            <p:xfrm>
              <a:off x="-448" y="1390150"/>
              <a:ext cx="6621019" cy="4965764"/>
            </p:xfrm>
            <a:graphic>
              <a:graphicData uri="http://schemas.microsoft.com/office/powerpoint/2016/slidezoom">
                <pslz:sldZm>
                  <pslz:sldZmObj sldId="1107" cId="946047963">
                    <pslz:zmPr id="{EB85AFBD-C5EF-DC4D-AA43-A1B437BBA600}" returnToParent="0" transitionDur="3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21019" cy="496576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D90D452-26BF-6C62-7676-FC3F298A17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48" y="1390150"/>
                <a:ext cx="6621019" cy="496576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32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AB04420-89F2-ECE8-210B-E98608935F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420000"/>
          </a:xfrm>
          <a:prstGeom prst="rect">
            <a:avLst/>
          </a:prstGeom>
          <a:solidFill>
            <a:srgbClr val="01498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5D9E2C-9563-5F07-CAF1-8503E128C0EF}"/>
              </a:ext>
            </a:extLst>
          </p:cNvPr>
          <p:cNvSpPr/>
          <p:nvPr/>
        </p:nvSpPr>
        <p:spPr>
          <a:xfrm>
            <a:off x="5995676" y="185258"/>
            <a:ext cx="3036336" cy="100948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36336"/>
                      <a:gd name="connsiteY0" fmla="*/ 556592 h 1113183"/>
                      <a:gd name="connsiteX1" fmla="*/ 556592 w 3036336"/>
                      <a:gd name="connsiteY1" fmla="*/ 0 h 1113183"/>
                      <a:gd name="connsiteX2" fmla="*/ 2479745 w 3036336"/>
                      <a:gd name="connsiteY2" fmla="*/ 0 h 1113183"/>
                      <a:gd name="connsiteX3" fmla="*/ 3036337 w 3036336"/>
                      <a:gd name="connsiteY3" fmla="*/ 556592 h 1113183"/>
                      <a:gd name="connsiteX4" fmla="*/ 3036336 w 3036336"/>
                      <a:gd name="connsiteY4" fmla="*/ 556592 h 1113183"/>
                      <a:gd name="connsiteX5" fmla="*/ 2479744 w 3036336"/>
                      <a:gd name="connsiteY5" fmla="*/ 1113184 h 1113183"/>
                      <a:gd name="connsiteX6" fmla="*/ 556592 w 3036336"/>
                      <a:gd name="connsiteY6" fmla="*/ 1113183 h 1113183"/>
                      <a:gd name="connsiteX7" fmla="*/ 0 w 3036336"/>
                      <a:gd name="connsiteY7" fmla="*/ 556591 h 1113183"/>
                      <a:gd name="connsiteX8" fmla="*/ 0 w 3036336"/>
                      <a:gd name="connsiteY8" fmla="*/ 556592 h 1113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36336" h="1113183" fill="none" extrusionOk="0">
                        <a:moveTo>
                          <a:pt x="0" y="556592"/>
                        </a:moveTo>
                        <a:cubicBezTo>
                          <a:pt x="-5132" y="200259"/>
                          <a:pt x="234703" y="20140"/>
                          <a:pt x="556592" y="0"/>
                        </a:cubicBezTo>
                        <a:cubicBezTo>
                          <a:pt x="956566" y="-38581"/>
                          <a:pt x="1930221" y="63341"/>
                          <a:pt x="2479745" y="0"/>
                        </a:cubicBezTo>
                        <a:cubicBezTo>
                          <a:pt x="2781118" y="-974"/>
                          <a:pt x="3047533" y="258351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39317" y="868426"/>
                          <a:pt x="2790283" y="1145726"/>
                          <a:pt x="2479744" y="1113184"/>
                        </a:cubicBezTo>
                        <a:cubicBezTo>
                          <a:pt x="1952259" y="1194166"/>
                          <a:pt x="1437919" y="1185438"/>
                          <a:pt x="556592" y="1113183"/>
                        </a:cubicBezTo>
                        <a:cubicBezTo>
                          <a:pt x="273012" y="1092330"/>
                          <a:pt x="9316" y="820170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  <a:path w="3036336" h="1113183" stroke="0" extrusionOk="0">
                        <a:moveTo>
                          <a:pt x="0" y="556592"/>
                        </a:moveTo>
                        <a:cubicBezTo>
                          <a:pt x="-19375" y="237244"/>
                          <a:pt x="207778" y="15544"/>
                          <a:pt x="556592" y="0"/>
                        </a:cubicBezTo>
                        <a:cubicBezTo>
                          <a:pt x="1359629" y="132882"/>
                          <a:pt x="2250960" y="-84951"/>
                          <a:pt x="2479745" y="0"/>
                        </a:cubicBezTo>
                        <a:cubicBezTo>
                          <a:pt x="2772857" y="13950"/>
                          <a:pt x="3026408" y="304073"/>
                          <a:pt x="3036337" y="556592"/>
                        </a:cubicBezTo>
                        <a:lnTo>
                          <a:pt x="3036336" y="556592"/>
                        </a:lnTo>
                        <a:cubicBezTo>
                          <a:pt x="3011457" y="850377"/>
                          <a:pt x="2828820" y="1133099"/>
                          <a:pt x="2479744" y="1113184"/>
                        </a:cubicBezTo>
                        <a:cubicBezTo>
                          <a:pt x="2177337" y="1162717"/>
                          <a:pt x="811605" y="1127992"/>
                          <a:pt x="556592" y="1113183"/>
                        </a:cubicBezTo>
                        <a:cubicBezTo>
                          <a:pt x="236218" y="1111196"/>
                          <a:pt x="-43903" y="905322"/>
                          <a:pt x="0" y="556591"/>
                        </a:cubicBezTo>
                        <a:lnTo>
                          <a:pt x="0" y="55659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A77677C-E863-F6B1-7A3D-3C9AB59C5E7A}"/>
              </a:ext>
            </a:extLst>
          </p:cNvPr>
          <p:cNvSpPr txBox="1">
            <a:spLocks/>
          </p:cNvSpPr>
          <p:nvPr/>
        </p:nvSpPr>
        <p:spPr>
          <a:xfrm>
            <a:off x="392113" y="1833563"/>
            <a:ext cx="8359775" cy="1179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Enabling Massively Parallel Computation</a:t>
            </a:r>
            <a:b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</a:br>
            <a:r>
              <a:rPr lang="en-GB" sz="2800">
                <a:solidFill>
                  <a:schemeClr val="bg1"/>
                </a:solidFill>
                <a:latin typeface="Charter" panose="02000503060000020004" pitchFamily="2" charset="0"/>
              </a:rPr>
              <a:t>in DRAM via Lookup Tables</a:t>
            </a:r>
            <a:endParaRPr lang="en-US" sz="1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05971E37-CA88-6165-5EB4-8F98E264B86B}"/>
              </a:ext>
            </a:extLst>
          </p:cNvPr>
          <p:cNvGraphicFramePr>
            <a:graphicFrameLocks noGrp="1"/>
          </p:cNvGraphicFramePr>
          <p:nvPr/>
        </p:nvGraphicFramePr>
        <p:xfrm>
          <a:off x="234061" y="3544713"/>
          <a:ext cx="856896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79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895958098"/>
                    </a:ext>
                  </a:extLst>
                </a:gridCol>
                <a:gridCol w="1575118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395077894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66889090"/>
                    </a:ext>
                  </a:extLst>
                </a:gridCol>
                <a:gridCol w="2026084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João Dinis Ferreira</a:t>
                      </a:r>
                      <a:endParaRPr lang="en-US" sz="2000" u="none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Gabriel Falcao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Juan Gómez-Luna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Mohammed Alser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6676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3EDA2BA-CC73-81E6-9A49-D20887725DE9}"/>
              </a:ext>
            </a:extLst>
          </p:cNvPr>
          <p:cNvGraphicFramePr>
            <a:graphicFrameLocks noGrp="1"/>
          </p:cNvGraphicFramePr>
          <p:nvPr/>
        </p:nvGraphicFramePr>
        <p:xfrm>
          <a:off x="406748" y="3944025"/>
          <a:ext cx="8330505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947683648"/>
                    </a:ext>
                  </a:extLst>
                </a:gridCol>
                <a:gridCol w="230505">
                  <a:extLst>
                    <a:ext uri="{9D8B030D-6E8A-4147-A177-3AD203B41FA5}">
                      <a16:colId xmlns:a16="http://schemas.microsoft.com/office/drawing/2014/main" val="1706855856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497997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550989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3027284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196698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526208654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Lois Orosa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Mohammad Sadrosadati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Jeremie S. Kim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Geraldo F. Oliveira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00987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3C839E1-CF2E-E2DA-C11F-A46A6769D99D}"/>
              </a:ext>
            </a:extLst>
          </p:cNvPr>
          <p:cNvGraphicFramePr>
            <a:graphicFrameLocks noGrp="1"/>
          </p:cNvGraphicFramePr>
          <p:nvPr/>
        </p:nvGraphicFramePr>
        <p:xfrm>
          <a:off x="2052000" y="4343338"/>
          <a:ext cx="5040000" cy="57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064950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593867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9205878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3021621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814954593"/>
                    </a:ext>
                  </a:extLst>
                </a:gridCol>
              </a:tblGrid>
              <a:tr h="5726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Taha Shahroodi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Anant Nori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Cambria"/>
                        </a:rPr>
                        <a:t>Onur Mutlu</a:t>
                      </a:r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91866"/>
                  </a:ext>
                </a:extLst>
              </a:tr>
            </a:tbl>
          </a:graphicData>
        </a:graphic>
      </p:graphicFrame>
      <p:pic>
        <p:nvPicPr>
          <p:cNvPr id="28" name="Picture 4">
            <a:extLst>
              <a:ext uri="{FF2B5EF4-FFF2-40B4-BE49-F238E27FC236}">
                <a16:creationId xmlns:a16="http://schemas.microsoft.com/office/drawing/2014/main" id="{7B24B811-4EF9-74BF-B34F-C8F2A278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5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41E2E3A9-D7D2-0752-CCB9-BFA01420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38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EA9D0DC5-17A3-FF45-848C-02248ED7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40" y="291313"/>
            <a:ext cx="801613" cy="7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7734C11-1470-870E-6EA3-11800B9413A3}"/>
              </a:ext>
            </a:extLst>
          </p:cNvPr>
          <p:cNvSpPr txBox="1">
            <a:spLocks/>
          </p:cNvSpPr>
          <p:nvPr/>
        </p:nvSpPr>
        <p:spPr>
          <a:xfrm>
            <a:off x="391885" y="907159"/>
            <a:ext cx="8360228" cy="97309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b="1">
                <a:solidFill>
                  <a:schemeClr val="bg1"/>
                </a:solidFill>
                <a:latin typeface="Charter" panose="02000503060000020004" pitchFamily="2" charset="0"/>
              </a:rPr>
              <a:t>pLUTo</a:t>
            </a:r>
            <a:endParaRPr lang="en-US" sz="2400">
              <a:solidFill>
                <a:schemeClr val="bg1"/>
              </a:solidFill>
              <a:latin typeface="Charter" panose="02000503060000020004" pitchFamily="2" charset="0"/>
              <a:cs typeface="Cambria"/>
            </a:endParaRPr>
          </a:p>
        </p:txBody>
      </p:sp>
      <p:pic>
        <p:nvPicPr>
          <p:cNvPr id="3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2799C3B1-8539-0F7A-EFB8-000560F7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31" y="5186724"/>
            <a:ext cx="17525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75AA4A-748E-B092-AF81-1355B4350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573" y="5186724"/>
            <a:ext cx="1871286" cy="36000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07172A40-450F-7309-F9F5-389BC2A3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27145" r="27303" b="27145"/>
          <a:stretch/>
        </p:blipFill>
        <p:spPr bwMode="auto">
          <a:xfrm>
            <a:off x="7035666" y="5764107"/>
            <a:ext cx="1080302" cy="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9827CB9-04FF-9517-8B5A-4C6A47DD36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970" t="30896" r="79164" b="62409"/>
          <a:stretch/>
        </p:blipFill>
        <p:spPr>
          <a:xfrm>
            <a:off x="6877635" y="5039422"/>
            <a:ext cx="1396365" cy="556756"/>
          </a:xfrm>
          <a:prstGeom prst="rect">
            <a:avLst/>
          </a:prstGeom>
        </p:spPr>
      </p:pic>
      <p:pic>
        <p:nvPicPr>
          <p:cNvPr id="36" name="Picture 2" descr="Cesga – Centro de Supercomputación de Galicia Logo">
            <a:extLst>
              <a:ext uri="{FF2B5EF4-FFF2-40B4-BE49-F238E27FC236}">
                <a16:creationId xmlns:a16="http://schemas.microsoft.com/office/drawing/2014/main" id="{225D1AE5-4209-B2F9-F811-5A241FAA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4" y="5790383"/>
            <a:ext cx="2365921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974CA65-37C5-30F8-C8AD-7B122BDD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790501" y="5790383"/>
            <a:ext cx="2205430" cy="5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41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2DDFD2-462A-C7D3-3B9A-DFE3D64C0C38}"/>
              </a:ext>
            </a:extLst>
          </p:cNvPr>
          <p:cNvSpPr/>
          <p:nvPr/>
        </p:nvSpPr>
        <p:spPr>
          <a:xfrm>
            <a:off x="0" y="2269671"/>
            <a:ext cx="9144000" cy="2318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400" b="1">
                <a:solidFill>
                  <a:schemeClr val="tx1"/>
                </a:solidFill>
                <a:latin typeface="Corbel" panose="020B0503020204020204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602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93F124-A8CA-B388-D079-EC0E5DB0E6AD}"/>
              </a:ext>
            </a:extLst>
          </p:cNvPr>
          <p:cNvSpPr/>
          <p:nvPr/>
        </p:nvSpPr>
        <p:spPr>
          <a:xfrm>
            <a:off x="6453108" y="1928671"/>
            <a:ext cx="2187768" cy="1699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D17ADD-9905-3E92-118A-ACB37272C461}"/>
              </a:ext>
            </a:extLst>
          </p:cNvPr>
          <p:cNvSpPr/>
          <p:nvPr/>
        </p:nvSpPr>
        <p:spPr>
          <a:xfrm>
            <a:off x="503125" y="1928671"/>
            <a:ext cx="2186210" cy="1699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Computing Unit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(CPU, GPU, FPGA, Accelerators)</a:t>
            </a:r>
          </a:p>
        </p:txBody>
      </p:sp>
      <p:pic>
        <p:nvPicPr>
          <p:cNvPr id="16" name="Graphic 15" descr="Single gear">
            <a:extLst>
              <a:ext uri="{FF2B5EF4-FFF2-40B4-BE49-F238E27FC236}">
                <a16:creationId xmlns:a16="http://schemas.microsoft.com/office/drawing/2014/main" id="{A71508A4-BF89-A288-4F3E-D6C395473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512" y="2769790"/>
            <a:ext cx="743436" cy="7434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F4C0C1-9330-470E-950A-3CCEDFF13068}"/>
              </a:ext>
            </a:extLst>
          </p:cNvPr>
          <p:cNvSpPr txBox="1"/>
          <p:nvPr/>
        </p:nvSpPr>
        <p:spPr>
          <a:xfrm>
            <a:off x="6720854" y="2061399"/>
            <a:ext cx="1652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rbel" panose="020B0503020204020204" pitchFamily="34" charset="0"/>
              </a:rPr>
              <a:t>Main Memory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49607-DA06-838E-E4E6-353A3105021B}"/>
              </a:ext>
            </a:extLst>
          </p:cNvPr>
          <p:cNvSpPr/>
          <p:nvPr/>
        </p:nvSpPr>
        <p:spPr>
          <a:xfrm>
            <a:off x="6566087" y="2854992"/>
            <a:ext cx="410719" cy="425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22" name="Graphic 21" descr="Single gear">
            <a:extLst>
              <a:ext uri="{FF2B5EF4-FFF2-40B4-BE49-F238E27FC236}">
                <a16:creationId xmlns:a16="http://schemas.microsoft.com/office/drawing/2014/main" id="{A3EBFFDF-6ED9-07EF-E3A4-D98CA0D21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8279" y="2824723"/>
            <a:ext cx="486333" cy="48633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C804B4C-F9BF-FD57-11F3-8BC8766BD0DA}"/>
              </a:ext>
            </a:extLst>
          </p:cNvPr>
          <p:cNvSpPr/>
          <p:nvPr/>
        </p:nvSpPr>
        <p:spPr>
          <a:xfrm>
            <a:off x="8117180" y="2854992"/>
            <a:ext cx="410719" cy="425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42" name="Graphic 41" descr="Single gear">
            <a:extLst>
              <a:ext uri="{FF2B5EF4-FFF2-40B4-BE49-F238E27FC236}">
                <a16:creationId xmlns:a16="http://schemas.microsoft.com/office/drawing/2014/main" id="{ED5FFEB9-F28A-07D5-D5CD-07FBCC465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9372" y="2824723"/>
            <a:ext cx="486333" cy="486333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8C0F7C6-EFDA-B17B-3F60-D2554A75DDCA}"/>
              </a:ext>
            </a:extLst>
          </p:cNvPr>
          <p:cNvSpPr/>
          <p:nvPr/>
        </p:nvSpPr>
        <p:spPr>
          <a:xfrm>
            <a:off x="7083118" y="2854992"/>
            <a:ext cx="410719" cy="425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45" name="Graphic 44" descr="Single gear">
            <a:extLst>
              <a:ext uri="{FF2B5EF4-FFF2-40B4-BE49-F238E27FC236}">
                <a16:creationId xmlns:a16="http://schemas.microsoft.com/office/drawing/2014/main" id="{2F97D163-C67D-9D49-75C8-3ED8CCEDE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5310" y="2824723"/>
            <a:ext cx="486333" cy="486333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42EBE64-C2E7-8E3E-2AD1-03B11637E9AF}"/>
              </a:ext>
            </a:extLst>
          </p:cNvPr>
          <p:cNvSpPr/>
          <p:nvPr/>
        </p:nvSpPr>
        <p:spPr>
          <a:xfrm>
            <a:off x="7600149" y="2854992"/>
            <a:ext cx="410719" cy="425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panose="020B0503020204020204" pitchFamily="34" charset="0"/>
            </a:endParaRPr>
          </a:p>
        </p:txBody>
      </p:sp>
      <p:pic>
        <p:nvPicPr>
          <p:cNvPr id="54" name="Graphic 53" descr="Single gear">
            <a:extLst>
              <a:ext uri="{FF2B5EF4-FFF2-40B4-BE49-F238E27FC236}">
                <a16:creationId xmlns:a16="http://schemas.microsoft.com/office/drawing/2014/main" id="{8F696591-024E-EF18-1385-606B5B2F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2341" y="2824723"/>
            <a:ext cx="486333" cy="48633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5610BA0-5787-82CA-385F-C091FB0E5DEA}"/>
              </a:ext>
            </a:extLst>
          </p:cNvPr>
          <p:cNvSpPr txBox="1"/>
          <p:nvPr/>
        </p:nvSpPr>
        <p:spPr>
          <a:xfrm>
            <a:off x="255713" y="4294486"/>
            <a:ext cx="8632574" cy="1582217"/>
          </a:xfrm>
          <a:prstGeom prst="roundRect">
            <a:avLst>
              <a:gd name="adj" fmla="val 670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>
              <a:defRPr sz="2200" kern="0">
                <a:latin typeface="Corbel" panose="020B05030202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/>
              <a:t>Processing-using-Memory leverages the </a:t>
            </a:r>
            <a:r>
              <a:rPr lang="en-US" b="1">
                <a:solidFill>
                  <a:srgbClr val="4472C4"/>
                </a:solidFill>
              </a:rPr>
              <a:t>operational principles</a:t>
            </a:r>
            <a:br>
              <a:rPr lang="en-US" b="1">
                <a:solidFill>
                  <a:srgbClr val="4472C4"/>
                </a:solidFill>
              </a:rPr>
            </a:br>
            <a:r>
              <a:rPr lang="en-US" b="1"/>
              <a:t>of memory to </a:t>
            </a:r>
            <a:r>
              <a:rPr lang="en-US" b="1">
                <a:solidFill>
                  <a:srgbClr val="00B050"/>
                </a:solidFill>
              </a:rPr>
              <a:t>perform computation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A61CF-4D2F-8AC0-63B4-EC6C5E8A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</a:t>
            </a:fld>
            <a:endParaRPr lang="en-CH"/>
          </a:p>
        </p:txBody>
      </p:sp>
      <p:sp>
        <p:nvSpPr>
          <p:cNvPr id="3" name="Title 1" descr=" 6">
            <a:extLst>
              <a:ext uri="{FF2B5EF4-FFF2-40B4-BE49-F238E27FC236}">
                <a16:creationId xmlns:a16="http://schemas.microsoft.com/office/drawing/2014/main" id="{C5650C11-2101-40F1-B966-E9A6AD56683B}"/>
              </a:ext>
            </a:extLst>
          </p:cNvPr>
          <p:cNvSpPr txBox="1">
            <a:spLocks/>
          </p:cNvSpPr>
          <p:nvPr/>
        </p:nvSpPr>
        <p:spPr>
          <a:xfrm>
            <a:off x="457200" y="786686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2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. Processing-using-Memory</a:t>
            </a:r>
          </a:p>
        </p:txBody>
      </p:sp>
      <p:sp>
        <p:nvSpPr>
          <p:cNvPr id="4" name="Left-Right Arrow 4">
            <a:extLst>
              <a:ext uri="{FF2B5EF4-FFF2-40B4-BE49-F238E27FC236}">
                <a16:creationId xmlns:a16="http://schemas.microsoft.com/office/drawing/2014/main" id="{AF05F544-910A-C7B1-2D53-6D12C9A7A306}"/>
              </a:ext>
            </a:extLst>
          </p:cNvPr>
          <p:cNvSpPr/>
          <p:nvPr/>
        </p:nvSpPr>
        <p:spPr>
          <a:xfrm>
            <a:off x="2794686" y="2227981"/>
            <a:ext cx="3554628" cy="1100922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rbel" panose="020B0503020204020204" pitchFamily="34" charset="0"/>
              </a:rPr>
              <a:t>Channel</a:t>
            </a:r>
          </a:p>
        </p:txBody>
      </p:sp>
      <p:sp>
        <p:nvSpPr>
          <p:cNvPr id="7" name="Title 1" descr=" 6">
            <a:extLst>
              <a:ext uri="{FF2B5EF4-FFF2-40B4-BE49-F238E27FC236}">
                <a16:creationId xmlns:a16="http://schemas.microsoft.com/office/drawing/2014/main" id="{49FAE446-E046-3440-604B-56F1B85436B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0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Processing-in-Memory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69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0">
        <p:push dir="u"/>
      </p:transition>
    </mc:Choice>
    <mc:Fallback>
      <p:transition spd="med" advTm="73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DRAM Organization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90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387" y="1195154"/>
            <a:ext cx="8983226" cy="4547066"/>
          </a:xfrm>
        </p:spPr>
      </p:pic>
    </p:spTree>
    <p:extLst>
      <p:ext uri="{BB962C8B-B14F-4D97-AF65-F5344CB8AC3E}">
        <p14:creationId xmlns:p14="http://schemas.microsoft.com/office/powerpoint/2010/main" val="32505591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pLUTo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91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357188" y="815352"/>
            <a:ext cx="8429624" cy="5306670"/>
          </a:xfrm>
        </p:spPr>
      </p:pic>
    </p:spTree>
    <p:extLst>
      <p:ext uri="{BB962C8B-B14F-4D97-AF65-F5344CB8AC3E}">
        <p14:creationId xmlns:p14="http://schemas.microsoft.com/office/powerpoint/2010/main" val="23327055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pLUTo Example 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92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585376"/>
            <a:ext cx="8983226" cy="3766621"/>
          </a:xfrm>
        </p:spPr>
      </p:pic>
    </p:spTree>
    <p:extLst>
      <p:ext uri="{BB962C8B-B14F-4D97-AF65-F5344CB8AC3E}">
        <p14:creationId xmlns:p14="http://schemas.microsoft.com/office/powerpoint/2010/main" val="22739376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pLUTo Cell Designs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93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677553"/>
            <a:ext cx="8983226" cy="3582268"/>
          </a:xfrm>
        </p:spPr>
      </p:pic>
    </p:spTree>
    <p:extLst>
      <p:ext uri="{BB962C8B-B14F-4D97-AF65-F5344CB8AC3E}">
        <p14:creationId xmlns:p14="http://schemas.microsoft.com/office/powerpoint/2010/main" val="34981858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System Integration: End-to-End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94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751535" y="874640"/>
            <a:ext cx="5640930" cy="5721350"/>
          </a:xfrm>
        </p:spPr>
      </p:pic>
    </p:spTree>
    <p:extLst>
      <p:ext uri="{BB962C8B-B14F-4D97-AF65-F5344CB8AC3E}">
        <p14:creationId xmlns:p14="http://schemas.microsoft.com/office/powerpoint/2010/main" val="1369248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Speedup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95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2194471"/>
            <a:ext cx="8983226" cy="2548432"/>
          </a:xfrm>
        </p:spPr>
      </p:pic>
    </p:spTree>
    <p:extLst>
      <p:ext uri="{BB962C8B-B14F-4D97-AF65-F5344CB8AC3E}">
        <p14:creationId xmlns:p14="http://schemas.microsoft.com/office/powerpoint/2010/main" val="5877239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Speedup Normalized to Unit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96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2161269"/>
            <a:ext cx="8983226" cy="2614835"/>
          </a:xfrm>
        </p:spPr>
      </p:pic>
    </p:spTree>
    <p:extLst>
      <p:ext uri="{BB962C8B-B14F-4D97-AF65-F5344CB8AC3E}">
        <p14:creationId xmlns:p14="http://schemas.microsoft.com/office/powerpoint/2010/main" val="22423107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Energy, Normalized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97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2090698"/>
            <a:ext cx="8983226" cy="2755978"/>
          </a:xfrm>
        </p:spPr>
      </p:pic>
    </p:spTree>
    <p:extLst>
      <p:ext uri="{BB962C8B-B14F-4D97-AF65-F5344CB8AC3E}">
        <p14:creationId xmlns:p14="http://schemas.microsoft.com/office/powerpoint/2010/main" val="473977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Speedup Over FPGA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98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2382006"/>
            <a:ext cx="8983226" cy="2173361"/>
          </a:xfrm>
        </p:spPr>
      </p:pic>
    </p:spTree>
    <p:extLst>
      <p:ext uri="{BB962C8B-B14F-4D97-AF65-F5344CB8AC3E}">
        <p14:creationId xmlns:p14="http://schemas.microsoft.com/office/powerpoint/2010/main" val="11772235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47D6-682B-FF81-D9CA-16A00D9F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1177853"/>
          </a:xfrm>
        </p:spPr>
        <p:txBody>
          <a:bodyPr>
            <a:normAutofit fontScale="90000"/>
          </a:bodyPr>
          <a:lstStyle/>
          <a:p>
            <a:r>
              <a:rPr lang="en-CH"/>
              <a:t>Fraction of Time Spent Loading LUTs (DDR4, SSD) vs. Volume of Queried Data (MB)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D59D1-E0C2-92EB-A9C9-66BBD9EB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EAB76D-489F-BC47-AE8A-9A4958F60173}" type="slidenum">
              <a:rPr lang="en-CH" smtClean="0"/>
              <a:pPr algn="r"/>
              <a:t>99</a:t>
            </a:fld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749A1-887D-B3E3-5203-32B63CB92C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80387" y="1712759"/>
            <a:ext cx="8983226" cy="3511856"/>
          </a:xfrm>
        </p:spPr>
      </p:pic>
    </p:spTree>
    <p:extLst>
      <p:ext uri="{BB962C8B-B14F-4D97-AF65-F5344CB8AC3E}">
        <p14:creationId xmlns:p14="http://schemas.microsoft.com/office/powerpoint/2010/main" val="3941482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5|0.5|0.4|0.4|0.2|0.5|4|0.2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9158</Words>
  <Application>Microsoft Macintosh PowerPoint</Application>
  <PresentationFormat>On-screen Show (4:3)</PresentationFormat>
  <Paragraphs>3446</Paragraphs>
  <Slides>108</Slides>
  <Notes>91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Arial</vt:lpstr>
      <vt:lpstr>Calibri</vt:lpstr>
      <vt:lpstr>Calibri Light</vt:lpstr>
      <vt:lpstr>Charter</vt:lpstr>
      <vt:lpstr>Corbel</vt:lpstr>
      <vt:lpstr>JetBrains Mono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of Processing-using-DRAM</vt:lpstr>
      <vt:lpstr>The Goal of pLUTo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 the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Results in the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Organization</vt:lpstr>
      <vt:lpstr>pLUTo Components</vt:lpstr>
      <vt:lpstr>pLUTo Example Operation</vt:lpstr>
      <vt:lpstr>pLUTo Cell Designs</vt:lpstr>
      <vt:lpstr>System Integration: End-to-End</vt:lpstr>
      <vt:lpstr>Speedup</vt:lpstr>
      <vt:lpstr>Speedup Normalized to Unit Area</vt:lpstr>
      <vt:lpstr>Energy, Normalized</vt:lpstr>
      <vt:lpstr>Speedup Over FPGA</vt:lpstr>
      <vt:lpstr>Fraction of Time Spent Loading LUTs (DDR4, SSD) vs. Volume of Queried Data (MB)</vt:lpstr>
      <vt:lpstr>Comparison of Operations Supported by pLUTo vs. Prior Work</vt:lpstr>
      <vt:lpstr>Energy Efficiency (pLUTo vs. PuM vs. PnM) vs. Bit Width, one operation</vt:lpstr>
      <vt:lpstr>Throughput &amp; Energy Consumption of pLUTo vs. LUT Query Size</vt:lpstr>
      <vt:lpstr>Speedup vs. Subarray-Level Parallelism</vt:lpstr>
      <vt:lpstr>Circuit-Level Reliability and Correctness</vt:lpstr>
      <vt:lpstr>Impact of tFAW</vt:lpstr>
      <vt:lpstr>QR Codes</vt:lpstr>
      <vt:lpstr>PowerPoint Presentation</vt:lpstr>
      <vt:lpstr>Banner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João Dinis Ferreira</cp:lastModifiedBy>
  <cp:revision>1</cp:revision>
  <cp:lastPrinted>2022-10-02T19:39:59Z</cp:lastPrinted>
  <dcterms:created xsi:type="dcterms:W3CDTF">2021-03-24T08:19:39Z</dcterms:created>
  <dcterms:modified xsi:type="dcterms:W3CDTF">2022-10-04T17:28:12Z</dcterms:modified>
</cp:coreProperties>
</file>