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handoutMasterIdLst>
    <p:handoutMasterId r:id="rId6"/>
  </p:handoutMasterIdLst>
  <p:sldIdLst>
    <p:sldId id="256" r:id="rId2"/>
    <p:sldId id="259" r:id="rId3"/>
    <p:sldId id="258" r:id="rId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61065"/>
    <a:srgbClr val="0F12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밝은 스타일 2 - 강조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E25E649-3F16-4E02-A733-19D2CDBF48F0}" styleName="보통 스타일 3 - 강조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밝은 스타일 3 - 강조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보통 스타일 4 - 강조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3502" autoAdjust="0"/>
  </p:normalViewPr>
  <p:slideViewPr>
    <p:cSldViewPr>
      <p:cViewPr varScale="1">
        <p:scale>
          <a:sx n="71" d="100"/>
          <a:sy n="71" d="100"/>
        </p:scale>
        <p:origin x="135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86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5A1E21-79AF-43C4-AF94-91D72CD8BB72}" type="datetimeFigureOut">
              <a:rPr lang="ko-KR" altLang="en-US" smtClean="0"/>
              <a:t>2015-06-24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7AFA72-7983-4010-A978-DD35761CA51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884389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11A2CE-BEB8-4269-91A9-C8C2BA52D2DE}" type="datetimeFigureOut">
              <a:rPr lang="ko-KR" altLang="en-US" smtClean="0"/>
              <a:t>2015-06-24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EA06A7-27E7-4238-80F0-393B65005BD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280083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1844824"/>
            <a:ext cx="7772400" cy="1470025"/>
          </a:xfrm>
        </p:spPr>
        <p:txBody>
          <a:bodyPr anchor="ctr"/>
          <a:lstStyle/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4149080"/>
            <a:ext cx="6400800" cy="165618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453336"/>
            <a:ext cx="2133600" cy="268139"/>
          </a:xfrm>
        </p:spPr>
        <p:txBody>
          <a:bodyPr/>
          <a:lstStyle/>
          <a:p>
            <a:fld id="{FB30EDBD-1C2D-4C1E-B459-B60219FAB484}" type="datetimeFigureOut">
              <a:rPr lang="ko-KR" altLang="en-US" smtClean="0"/>
              <a:t>2015-06-24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453336"/>
            <a:ext cx="2895600" cy="268139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453336"/>
            <a:ext cx="2133600" cy="268139"/>
          </a:xfrm>
        </p:spPr>
        <p:txBody>
          <a:bodyPr/>
          <a:lstStyle/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212756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 anchor="b"/>
          <a:lstStyle/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68552"/>
          </a:xfrm>
        </p:spPr>
        <p:txBody>
          <a:bodyPr/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453336"/>
            <a:ext cx="2133600" cy="268139"/>
          </a:xfrm>
        </p:spPr>
        <p:txBody>
          <a:bodyPr/>
          <a:lstStyle/>
          <a:p>
            <a:fld id="{FB30EDBD-1C2D-4C1E-B459-B60219FAB484}" type="datetimeFigureOut">
              <a:rPr lang="ko-KR" altLang="en-US" smtClean="0"/>
              <a:t>2015-06-24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453336"/>
            <a:ext cx="2895600" cy="268139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453336"/>
            <a:ext cx="2133600" cy="268139"/>
          </a:xfrm>
        </p:spPr>
        <p:txBody>
          <a:bodyPr/>
          <a:lstStyle/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  <p:cxnSp>
        <p:nvCxnSpPr>
          <p:cNvPr id="8" name="직선 연결선 7"/>
          <p:cNvCxnSpPr/>
          <p:nvPr userDrawn="1"/>
        </p:nvCxnSpPr>
        <p:spPr>
          <a:xfrm>
            <a:off x="251520" y="1052736"/>
            <a:ext cx="8640960" cy="0"/>
          </a:xfrm>
          <a:prstGeom prst="line">
            <a:avLst/>
          </a:prstGeom>
          <a:ln>
            <a:solidFill>
              <a:schemeClr val="dk1">
                <a:alpha val="7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750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453336"/>
            <a:ext cx="2133600" cy="268139"/>
          </a:xfrm>
        </p:spPr>
        <p:txBody>
          <a:bodyPr/>
          <a:lstStyle/>
          <a:p>
            <a:fld id="{FB30EDBD-1C2D-4C1E-B459-B60219FAB484}" type="datetimeFigureOut">
              <a:rPr lang="ko-KR" altLang="en-US" smtClean="0"/>
              <a:t>2015-06-24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453336"/>
            <a:ext cx="2895600" cy="268139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453336"/>
            <a:ext cx="2133600" cy="268139"/>
          </a:xfrm>
        </p:spPr>
        <p:txBody>
          <a:bodyPr/>
          <a:lstStyle/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200922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 anchor="b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340768"/>
            <a:ext cx="4038600" cy="496855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340768"/>
            <a:ext cx="4038600" cy="496855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453336"/>
            <a:ext cx="2133600" cy="268139"/>
          </a:xfrm>
        </p:spPr>
        <p:txBody>
          <a:bodyPr/>
          <a:lstStyle/>
          <a:p>
            <a:fld id="{FB30EDBD-1C2D-4C1E-B459-B60219FAB484}" type="datetimeFigureOut">
              <a:rPr lang="ko-KR" altLang="en-US" smtClean="0"/>
              <a:t>2015-06-24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453336"/>
            <a:ext cx="2895600" cy="268139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453336"/>
            <a:ext cx="2133600" cy="268139"/>
          </a:xfrm>
        </p:spPr>
        <p:txBody>
          <a:bodyPr/>
          <a:lstStyle/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  <p:cxnSp>
        <p:nvCxnSpPr>
          <p:cNvPr id="10" name="직선 연결선 9"/>
          <p:cNvCxnSpPr/>
          <p:nvPr userDrawn="1"/>
        </p:nvCxnSpPr>
        <p:spPr>
          <a:xfrm>
            <a:off x="251520" y="1052736"/>
            <a:ext cx="8640960" cy="0"/>
          </a:xfrm>
          <a:prstGeom prst="line">
            <a:avLst/>
          </a:prstGeom>
          <a:ln>
            <a:solidFill>
              <a:schemeClr val="dk1">
                <a:alpha val="7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7143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 anchor="b"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340768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1988840"/>
            <a:ext cx="4040188" cy="432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340768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1988840"/>
            <a:ext cx="4041775" cy="432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457200" y="6453336"/>
            <a:ext cx="2133600" cy="268139"/>
          </a:xfrm>
        </p:spPr>
        <p:txBody>
          <a:bodyPr/>
          <a:lstStyle/>
          <a:p>
            <a:fld id="{FB30EDBD-1C2D-4C1E-B459-B60219FAB484}" type="datetimeFigureOut">
              <a:rPr lang="ko-KR" altLang="en-US" smtClean="0"/>
              <a:t>2015-06-24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124200" y="6453336"/>
            <a:ext cx="2895600" cy="268139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553200" y="6453336"/>
            <a:ext cx="2133600" cy="268139"/>
          </a:xfrm>
        </p:spPr>
        <p:txBody>
          <a:bodyPr/>
          <a:lstStyle/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  <p:cxnSp>
        <p:nvCxnSpPr>
          <p:cNvPr id="12" name="직선 연결선 11"/>
          <p:cNvCxnSpPr/>
          <p:nvPr userDrawn="1"/>
        </p:nvCxnSpPr>
        <p:spPr>
          <a:xfrm>
            <a:off x="251520" y="1052736"/>
            <a:ext cx="8640960" cy="0"/>
          </a:xfrm>
          <a:prstGeom prst="line">
            <a:avLst/>
          </a:prstGeom>
          <a:ln>
            <a:solidFill>
              <a:schemeClr val="dk1">
                <a:alpha val="7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06983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 anchor="b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>
          <a:xfrm>
            <a:off x="457200" y="6453336"/>
            <a:ext cx="2133600" cy="268139"/>
          </a:xfrm>
        </p:spPr>
        <p:txBody>
          <a:bodyPr/>
          <a:lstStyle/>
          <a:p>
            <a:fld id="{FB30EDBD-1C2D-4C1E-B459-B60219FAB484}" type="datetimeFigureOut">
              <a:rPr lang="ko-KR" altLang="en-US" smtClean="0"/>
              <a:t>2015-06-24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3124200" y="6453336"/>
            <a:ext cx="2895600" cy="268139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6553200" y="6453336"/>
            <a:ext cx="2133600" cy="268139"/>
          </a:xfrm>
        </p:spPr>
        <p:txBody>
          <a:bodyPr/>
          <a:lstStyle/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  <p:cxnSp>
        <p:nvCxnSpPr>
          <p:cNvPr id="8" name="직선 연결선 7"/>
          <p:cNvCxnSpPr/>
          <p:nvPr userDrawn="1"/>
        </p:nvCxnSpPr>
        <p:spPr>
          <a:xfrm>
            <a:off x="251520" y="1052736"/>
            <a:ext cx="8640960" cy="0"/>
          </a:xfrm>
          <a:prstGeom prst="line">
            <a:avLst/>
          </a:prstGeom>
          <a:ln>
            <a:solidFill>
              <a:schemeClr val="dk1">
                <a:alpha val="7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96767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457200" y="6453336"/>
            <a:ext cx="2133600" cy="268139"/>
          </a:xfrm>
        </p:spPr>
        <p:txBody>
          <a:bodyPr/>
          <a:lstStyle/>
          <a:p>
            <a:fld id="{FB30EDBD-1C2D-4C1E-B459-B60219FAB484}" type="datetimeFigureOut">
              <a:rPr lang="ko-KR" altLang="en-US" smtClean="0"/>
              <a:t>2015-06-24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3124200" y="6453336"/>
            <a:ext cx="2895600" cy="268139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553200" y="6453336"/>
            <a:ext cx="2133600" cy="268139"/>
          </a:xfrm>
        </p:spPr>
        <p:txBody>
          <a:bodyPr/>
          <a:lstStyle/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686235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453336"/>
            <a:ext cx="2133600" cy="2681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30EDBD-1C2D-4C1E-B459-B60219FAB484}" type="datetimeFigureOut">
              <a:rPr lang="ko-KR" altLang="en-US" smtClean="0"/>
              <a:t>2015-06-24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453336"/>
            <a:ext cx="2895600" cy="2681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453336"/>
            <a:ext cx="2133600" cy="2681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29334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ts val="5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ts val="5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ts val="5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ts val="5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ts val="5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323528" y="1844824"/>
            <a:ext cx="8496944" cy="1470025"/>
          </a:xfrm>
        </p:spPr>
        <p:txBody>
          <a:bodyPr>
            <a:normAutofit fontScale="90000"/>
          </a:bodyPr>
          <a:lstStyle/>
          <a:p>
            <a:r>
              <a:rPr lang="en-US" altLang="ko-KR" dirty="0"/>
              <a:t>PIM-Enabled Instructions: A Low-Overhead, Locality-Aware PIM Architecture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467544" y="4149080"/>
            <a:ext cx="8208912" cy="1656184"/>
          </a:xfrm>
        </p:spPr>
        <p:txBody>
          <a:bodyPr>
            <a:normAutofit/>
          </a:bodyPr>
          <a:lstStyle/>
          <a:p>
            <a:r>
              <a:rPr lang="en-US" altLang="ko-KR" sz="2600" u="sng" dirty="0" smtClean="0"/>
              <a:t>Junwhan Ahn</a:t>
            </a:r>
            <a:r>
              <a:rPr lang="en-US" altLang="ko-KR" sz="2600" dirty="0" smtClean="0"/>
              <a:t>, </a:t>
            </a:r>
            <a:r>
              <a:rPr lang="en-US" altLang="ko-KR" sz="2600" dirty="0" err="1" smtClean="0"/>
              <a:t>Sungjoo</a:t>
            </a:r>
            <a:r>
              <a:rPr lang="en-US" altLang="ko-KR" sz="2600" dirty="0" smtClean="0"/>
              <a:t> </a:t>
            </a:r>
            <a:r>
              <a:rPr lang="en-US" altLang="ko-KR" sz="2600" dirty="0" err="1" smtClean="0"/>
              <a:t>Yoo</a:t>
            </a:r>
            <a:r>
              <a:rPr lang="en-US" altLang="ko-KR" sz="2600" dirty="0" smtClean="0"/>
              <a:t>, </a:t>
            </a:r>
            <a:r>
              <a:rPr lang="en-US" altLang="ko-KR" sz="2600" dirty="0" err="1" smtClean="0"/>
              <a:t>Onur</a:t>
            </a:r>
            <a:r>
              <a:rPr lang="en-US" altLang="ko-KR" sz="2600" dirty="0" smtClean="0"/>
              <a:t> </a:t>
            </a:r>
            <a:r>
              <a:rPr lang="en-US" altLang="ko-KR" sz="2600" dirty="0" err="1" smtClean="0"/>
              <a:t>Mutlu</a:t>
            </a:r>
            <a:r>
              <a:rPr lang="en-US" altLang="ko-KR" sz="2600" baseline="30000" dirty="0" smtClean="0"/>
              <a:t>+</a:t>
            </a:r>
            <a:r>
              <a:rPr lang="en-US" altLang="ko-KR" sz="2600" dirty="0" smtClean="0"/>
              <a:t>, and </a:t>
            </a:r>
            <a:r>
              <a:rPr lang="en-US" altLang="ko-KR" sz="2600" dirty="0" err="1" smtClean="0"/>
              <a:t>Kiyoung</a:t>
            </a:r>
            <a:r>
              <a:rPr lang="en-US" altLang="ko-KR" sz="2600" dirty="0" smtClean="0"/>
              <a:t> Choi</a:t>
            </a:r>
          </a:p>
        </p:txBody>
      </p:sp>
      <p:grpSp>
        <p:nvGrpSpPr>
          <p:cNvPr id="4" name="그룹 3"/>
          <p:cNvGrpSpPr/>
          <p:nvPr/>
        </p:nvGrpSpPr>
        <p:grpSpPr>
          <a:xfrm>
            <a:off x="1334663" y="4869160"/>
            <a:ext cx="6474674" cy="405827"/>
            <a:chOff x="1960232" y="5409038"/>
            <a:chExt cx="6474674" cy="405827"/>
          </a:xfrm>
        </p:grpSpPr>
        <p:sp>
          <p:nvSpPr>
            <p:cNvPr id="5" name="TextBox 4"/>
            <p:cNvSpPr txBox="1"/>
            <p:nvPr/>
          </p:nvSpPr>
          <p:spPr>
            <a:xfrm>
              <a:off x="1960232" y="5409038"/>
              <a:ext cx="280756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sz="20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Seoul National University</a:t>
              </a:r>
              <a:endParaRPr lang="ko-KR" altLang="en-US" sz="2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346047" y="5414755"/>
              <a:ext cx="308885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sz="2000" baseline="300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+</a:t>
              </a:r>
              <a:r>
                <a:rPr lang="en-US" altLang="ko-KR" sz="20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Carnegie Mellon University</a:t>
              </a:r>
              <a:endParaRPr lang="ko-KR" altLang="en-US" sz="2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77694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7" name="그룹 1036"/>
          <p:cNvGrpSpPr/>
          <p:nvPr/>
        </p:nvGrpSpPr>
        <p:grpSpPr>
          <a:xfrm>
            <a:off x="6682694" y="4750182"/>
            <a:ext cx="1873466" cy="1620292"/>
            <a:chOff x="6682694" y="4976720"/>
            <a:chExt cx="1873466" cy="1620292"/>
          </a:xfrm>
        </p:grpSpPr>
        <p:pic>
          <p:nvPicPr>
            <p:cNvPr id="141" name="Picture 2" descr="http://m.eet.com/media/1041402/DC1491_UTH_2_PG_32.gif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82694" y="4976720"/>
              <a:ext cx="1873466" cy="12318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52" name="TextBox 151"/>
            <p:cNvSpPr txBox="1"/>
            <p:nvPr/>
          </p:nvSpPr>
          <p:spPr>
            <a:xfrm>
              <a:off x="7056612" y="6227680"/>
              <a:ext cx="1125629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altLang="ko-KR" dirty="0" smtClean="0"/>
                <a:t>DRAM die</a:t>
              </a:r>
              <a:endParaRPr lang="ko-KR" altLang="en-US" dirty="0"/>
            </a:p>
          </p:txBody>
        </p:sp>
      </p:grp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Challenges in Processing-in-Memory</a:t>
            </a:r>
            <a:endParaRPr lang="ko-KR" altLang="en-US" dirty="0"/>
          </a:p>
        </p:txBody>
      </p:sp>
      <p:cxnSp>
        <p:nvCxnSpPr>
          <p:cNvPr id="6" name="직선 연결선 5"/>
          <p:cNvCxnSpPr/>
          <p:nvPr/>
        </p:nvCxnSpPr>
        <p:spPr>
          <a:xfrm>
            <a:off x="3048000" y="1340768"/>
            <a:ext cx="0" cy="5328592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직선 연결선 6"/>
          <p:cNvCxnSpPr/>
          <p:nvPr/>
        </p:nvCxnSpPr>
        <p:spPr>
          <a:xfrm>
            <a:off x="6096000" y="1340768"/>
            <a:ext cx="0" cy="5328592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67267" y="1340768"/>
            <a:ext cx="25110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2400" b="1" dirty="0" smtClean="0"/>
              <a:t>Cost-effectiveness</a:t>
            </a:r>
            <a:endParaRPr lang="ko-KR" altLang="en-US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3169667" y="1340768"/>
            <a:ext cx="28046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2400" b="1" dirty="0" smtClean="0"/>
              <a:t>Programming Model</a:t>
            </a:r>
            <a:endParaRPr lang="ko-KR" altLang="en-US" sz="2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6444970" y="1340768"/>
            <a:ext cx="23500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2400" b="1" dirty="0" smtClean="0"/>
              <a:t>Coherence &amp; VM</a:t>
            </a:r>
            <a:endParaRPr lang="ko-KR" altLang="en-US" sz="2400" b="1" dirty="0"/>
          </a:p>
        </p:txBody>
      </p:sp>
      <p:grpSp>
        <p:nvGrpSpPr>
          <p:cNvPr id="50" name="그룹 49"/>
          <p:cNvGrpSpPr/>
          <p:nvPr/>
        </p:nvGrpSpPr>
        <p:grpSpPr>
          <a:xfrm>
            <a:off x="586069" y="2107136"/>
            <a:ext cx="1873468" cy="4284286"/>
            <a:chOff x="586069" y="2107136"/>
            <a:chExt cx="1873468" cy="4284286"/>
          </a:xfrm>
        </p:grpSpPr>
        <p:grpSp>
          <p:nvGrpSpPr>
            <p:cNvPr id="20" name="그룹 19"/>
            <p:cNvGrpSpPr/>
            <p:nvPr/>
          </p:nvGrpSpPr>
          <p:grpSpPr>
            <a:xfrm>
              <a:off x="586070" y="2107136"/>
              <a:ext cx="1873466" cy="1632102"/>
              <a:chOff x="606032" y="2248556"/>
              <a:chExt cx="1873466" cy="1632102"/>
            </a:xfrm>
          </p:grpSpPr>
          <p:pic>
            <p:nvPicPr>
              <p:cNvPr id="1026" name="Picture 2" descr="http://m.eet.com/media/1041402/DC1491_UTH_2_PG_32.gif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06032" y="2248556"/>
                <a:ext cx="1873466" cy="123180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8" name="TextBox 17"/>
              <p:cNvSpPr txBox="1"/>
              <p:nvPr/>
            </p:nvSpPr>
            <p:spPr>
              <a:xfrm>
                <a:off x="979950" y="3511326"/>
                <a:ext cx="1125629" cy="369332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altLang="ko-KR" dirty="0" smtClean="0"/>
                  <a:t>DRAM die</a:t>
                </a:r>
                <a:endParaRPr lang="ko-KR" altLang="en-US" dirty="0"/>
              </a:p>
            </p:txBody>
          </p:sp>
        </p:grpSp>
        <p:grpSp>
          <p:nvGrpSpPr>
            <p:cNvPr id="19" name="그룹 18"/>
            <p:cNvGrpSpPr/>
            <p:nvPr/>
          </p:nvGrpSpPr>
          <p:grpSpPr>
            <a:xfrm>
              <a:off x="586069" y="4581128"/>
              <a:ext cx="1873468" cy="1810294"/>
              <a:chOff x="606030" y="4688194"/>
              <a:chExt cx="1873468" cy="1810294"/>
            </a:xfrm>
          </p:grpSpPr>
          <p:pic>
            <p:nvPicPr>
              <p:cNvPr id="1028" name="Picture 4" descr="http://files.itproportal.com/wp-content/uploads/photos/Xeon-Phi-3Aubrey_Isle_die-640x480_original.jpg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06030" y="4688194"/>
                <a:ext cx="1873468" cy="140510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21" name="TextBox 20"/>
              <p:cNvSpPr txBox="1"/>
              <p:nvPr/>
            </p:nvSpPr>
            <p:spPr>
              <a:xfrm>
                <a:off x="776498" y="6129156"/>
                <a:ext cx="1532535" cy="369332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altLang="ko-KR" dirty="0" smtClean="0"/>
                  <a:t>Complex Logic</a:t>
                </a:r>
                <a:endParaRPr lang="ko-KR" altLang="en-US" dirty="0"/>
              </a:p>
            </p:txBody>
          </p:sp>
        </p:grpSp>
        <p:sp>
          <p:nvSpPr>
            <p:cNvPr id="22" name="십자형 21"/>
            <p:cNvSpPr/>
            <p:nvPr/>
          </p:nvSpPr>
          <p:spPr>
            <a:xfrm>
              <a:off x="1227311" y="3788803"/>
              <a:ext cx="590984" cy="590984"/>
            </a:xfrm>
            <a:prstGeom prst="plus">
              <a:avLst>
                <a:gd name="adj" fmla="val 40058"/>
              </a:avLst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5" name="그룹 14"/>
          <p:cNvGrpSpPr/>
          <p:nvPr/>
        </p:nvGrpSpPr>
        <p:grpSpPr>
          <a:xfrm>
            <a:off x="3659501" y="1977422"/>
            <a:ext cx="1825010" cy="2009476"/>
            <a:chOff x="3614507" y="1977422"/>
            <a:chExt cx="1825010" cy="2009476"/>
          </a:xfrm>
        </p:grpSpPr>
        <p:grpSp>
          <p:nvGrpSpPr>
            <p:cNvPr id="1024" name="그룹 1023"/>
            <p:cNvGrpSpPr/>
            <p:nvPr/>
          </p:nvGrpSpPr>
          <p:grpSpPr>
            <a:xfrm>
              <a:off x="3614507" y="1977422"/>
              <a:ext cx="1825010" cy="2009476"/>
              <a:chOff x="3611086" y="1832067"/>
              <a:chExt cx="1825010" cy="2009476"/>
            </a:xfrm>
          </p:grpSpPr>
          <p:pic>
            <p:nvPicPr>
              <p:cNvPr id="1030" name="Picture 6" descr="http://www.digicortex.net/sites/default/files/styles/medium/public/field/image/IvyTownCore.jpg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6200000">
                <a:off x="3709662" y="2115109"/>
                <a:ext cx="1627858" cy="182501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27" name="TextBox 26"/>
              <p:cNvSpPr txBox="1"/>
              <p:nvPr/>
            </p:nvSpPr>
            <p:spPr>
              <a:xfrm>
                <a:off x="3733887" y="1832067"/>
                <a:ext cx="1579408" cy="369332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altLang="ko-KR" dirty="0" smtClean="0"/>
                  <a:t>Host Processor</a:t>
                </a:r>
                <a:endParaRPr lang="ko-KR" altLang="en-US" dirty="0"/>
              </a:p>
            </p:txBody>
          </p:sp>
        </p:grpSp>
        <p:grpSp>
          <p:nvGrpSpPr>
            <p:cNvPr id="26" name="그룹 25"/>
            <p:cNvGrpSpPr/>
            <p:nvPr/>
          </p:nvGrpSpPr>
          <p:grpSpPr>
            <a:xfrm>
              <a:off x="3614737" y="2750443"/>
              <a:ext cx="1814513" cy="952500"/>
              <a:chOff x="3614737" y="2605088"/>
              <a:chExt cx="1814513" cy="952500"/>
            </a:xfrm>
          </p:grpSpPr>
          <p:sp>
            <p:nvSpPr>
              <p:cNvPr id="25" name="직사각형 24"/>
              <p:cNvSpPr/>
              <p:nvPr/>
            </p:nvSpPr>
            <p:spPr>
              <a:xfrm>
                <a:off x="3614737" y="2605088"/>
                <a:ext cx="604837" cy="190500"/>
              </a:xfrm>
              <a:prstGeom prst="rect">
                <a:avLst/>
              </a:prstGeom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lIns="46800" rIns="46800" rtlCol="0" anchor="ctr"/>
              <a:lstStyle/>
              <a:p>
                <a:pPr algn="ctr"/>
                <a:r>
                  <a:rPr lang="en-US" altLang="ko-KR" sz="900" dirty="0" smtClean="0"/>
                  <a:t>Thread</a:t>
                </a:r>
                <a:endParaRPr lang="ko-KR" altLang="en-US" sz="900" dirty="0"/>
              </a:p>
            </p:txBody>
          </p:sp>
          <p:sp>
            <p:nvSpPr>
              <p:cNvPr id="31" name="직사각형 30"/>
              <p:cNvSpPr/>
              <p:nvPr/>
            </p:nvSpPr>
            <p:spPr>
              <a:xfrm>
                <a:off x="3614737" y="2795588"/>
                <a:ext cx="604837" cy="190500"/>
              </a:xfrm>
              <a:prstGeom prst="rect">
                <a:avLst/>
              </a:prstGeom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lIns="46800" rIns="46800" rtlCol="0" anchor="ctr"/>
              <a:lstStyle/>
              <a:p>
                <a:pPr algn="ctr"/>
                <a:r>
                  <a:rPr lang="en-US" altLang="ko-KR" sz="900" dirty="0" smtClean="0"/>
                  <a:t>Thread</a:t>
                </a:r>
                <a:endParaRPr lang="ko-KR" altLang="en-US" sz="900" dirty="0"/>
              </a:p>
            </p:txBody>
          </p:sp>
          <p:sp>
            <p:nvSpPr>
              <p:cNvPr id="32" name="직사각형 31"/>
              <p:cNvSpPr/>
              <p:nvPr/>
            </p:nvSpPr>
            <p:spPr>
              <a:xfrm>
                <a:off x="3614737" y="2986088"/>
                <a:ext cx="604837" cy="190500"/>
              </a:xfrm>
              <a:prstGeom prst="rect">
                <a:avLst/>
              </a:prstGeom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lIns="46800" rIns="46800" rtlCol="0" anchor="ctr"/>
              <a:lstStyle/>
              <a:p>
                <a:pPr algn="ctr"/>
                <a:r>
                  <a:rPr lang="en-US" altLang="ko-KR" sz="900" dirty="0" smtClean="0"/>
                  <a:t>Thread</a:t>
                </a:r>
                <a:endParaRPr lang="ko-KR" altLang="en-US" sz="900" dirty="0"/>
              </a:p>
            </p:txBody>
          </p:sp>
          <p:sp>
            <p:nvSpPr>
              <p:cNvPr id="33" name="직사각형 32"/>
              <p:cNvSpPr/>
              <p:nvPr/>
            </p:nvSpPr>
            <p:spPr>
              <a:xfrm>
                <a:off x="3614737" y="3176588"/>
                <a:ext cx="604837" cy="190500"/>
              </a:xfrm>
              <a:prstGeom prst="rect">
                <a:avLst/>
              </a:prstGeom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lIns="46800" rIns="46800" rtlCol="0" anchor="ctr"/>
              <a:lstStyle/>
              <a:p>
                <a:pPr algn="ctr"/>
                <a:r>
                  <a:rPr lang="en-US" altLang="ko-KR" sz="900" dirty="0" smtClean="0"/>
                  <a:t>Thread</a:t>
                </a:r>
                <a:endParaRPr lang="ko-KR" altLang="en-US" sz="900" dirty="0"/>
              </a:p>
            </p:txBody>
          </p:sp>
          <p:sp>
            <p:nvSpPr>
              <p:cNvPr id="34" name="직사각형 33"/>
              <p:cNvSpPr/>
              <p:nvPr/>
            </p:nvSpPr>
            <p:spPr>
              <a:xfrm>
                <a:off x="3614737" y="3367088"/>
                <a:ext cx="604837" cy="190500"/>
              </a:xfrm>
              <a:prstGeom prst="rect">
                <a:avLst/>
              </a:prstGeom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lIns="46800" rIns="46800" rtlCol="0" anchor="ctr"/>
              <a:lstStyle/>
              <a:p>
                <a:pPr algn="ctr"/>
                <a:r>
                  <a:rPr lang="en-US" altLang="ko-KR" sz="900" dirty="0" smtClean="0"/>
                  <a:t>Thread</a:t>
                </a:r>
                <a:endParaRPr lang="ko-KR" altLang="en-US" sz="900" dirty="0"/>
              </a:p>
            </p:txBody>
          </p:sp>
          <p:sp>
            <p:nvSpPr>
              <p:cNvPr id="40" name="직사각형 39"/>
              <p:cNvSpPr/>
              <p:nvPr/>
            </p:nvSpPr>
            <p:spPr>
              <a:xfrm>
                <a:off x="4219858" y="2605088"/>
                <a:ext cx="608488" cy="190500"/>
              </a:xfrm>
              <a:prstGeom prst="rect">
                <a:avLst/>
              </a:prstGeom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lIns="46800" rIns="46800" rtlCol="0" anchor="ctr"/>
              <a:lstStyle/>
              <a:p>
                <a:pPr algn="ctr"/>
                <a:r>
                  <a:rPr lang="en-US" altLang="ko-KR" sz="900" dirty="0" smtClean="0"/>
                  <a:t>Thread</a:t>
                </a:r>
                <a:endParaRPr lang="ko-KR" altLang="en-US" sz="900" dirty="0"/>
              </a:p>
            </p:txBody>
          </p:sp>
          <p:sp>
            <p:nvSpPr>
              <p:cNvPr id="41" name="직사각형 40"/>
              <p:cNvSpPr/>
              <p:nvPr/>
            </p:nvSpPr>
            <p:spPr>
              <a:xfrm>
                <a:off x="4219858" y="2795588"/>
                <a:ext cx="608488" cy="190500"/>
              </a:xfrm>
              <a:prstGeom prst="rect">
                <a:avLst/>
              </a:prstGeom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lIns="46800" rIns="46800" rtlCol="0" anchor="ctr"/>
              <a:lstStyle/>
              <a:p>
                <a:pPr algn="ctr"/>
                <a:r>
                  <a:rPr lang="en-US" altLang="ko-KR" sz="900" dirty="0" smtClean="0"/>
                  <a:t>Thread</a:t>
                </a:r>
                <a:endParaRPr lang="ko-KR" altLang="en-US" sz="900" dirty="0"/>
              </a:p>
            </p:txBody>
          </p:sp>
          <p:sp>
            <p:nvSpPr>
              <p:cNvPr id="42" name="직사각형 41"/>
              <p:cNvSpPr/>
              <p:nvPr/>
            </p:nvSpPr>
            <p:spPr>
              <a:xfrm>
                <a:off x="4219858" y="2986088"/>
                <a:ext cx="608488" cy="190500"/>
              </a:xfrm>
              <a:prstGeom prst="rect">
                <a:avLst/>
              </a:prstGeom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lIns="46800" rIns="46800" rtlCol="0" anchor="ctr"/>
              <a:lstStyle/>
              <a:p>
                <a:pPr algn="ctr"/>
                <a:r>
                  <a:rPr lang="en-US" altLang="ko-KR" sz="900" dirty="0" smtClean="0"/>
                  <a:t>Thread</a:t>
                </a:r>
                <a:endParaRPr lang="ko-KR" altLang="en-US" sz="900" dirty="0"/>
              </a:p>
            </p:txBody>
          </p:sp>
          <p:sp>
            <p:nvSpPr>
              <p:cNvPr id="43" name="직사각형 42"/>
              <p:cNvSpPr/>
              <p:nvPr/>
            </p:nvSpPr>
            <p:spPr>
              <a:xfrm>
                <a:off x="4219858" y="3176588"/>
                <a:ext cx="608488" cy="190500"/>
              </a:xfrm>
              <a:prstGeom prst="rect">
                <a:avLst/>
              </a:prstGeom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lIns="46800" rIns="46800" rtlCol="0" anchor="ctr"/>
              <a:lstStyle/>
              <a:p>
                <a:pPr algn="ctr"/>
                <a:r>
                  <a:rPr lang="en-US" altLang="ko-KR" sz="900" dirty="0" smtClean="0"/>
                  <a:t>Thread</a:t>
                </a:r>
                <a:endParaRPr lang="ko-KR" altLang="en-US" sz="900" dirty="0"/>
              </a:p>
            </p:txBody>
          </p:sp>
          <p:sp>
            <p:nvSpPr>
              <p:cNvPr id="44" name="직사각형 43"/>
              <p:cNvSpPr/>
              <p:nvPr/>
            </p:nvSpPr>
            <p:spPr>
              <a:xfrm>
                <a:off x="4219858" y="3367088"/>
                <a:ext cx="608488" cy="190500"/>
              </a:xfrm>
              <a:prstGeom prst="rect">
                <a:avLst/>
              </a:prstGeom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lIns="46800" rIns="46800" rtlCol="0" anchor="ctr"/>
              <a:lstStyle/>
              <a:p>
                <a:pPr algn="ctr"/>
                <a:r>
                  <a:rPr lang="en-US" altLang="ko-KR" sz="900" dirty="0" smtClean="0"/>
                  <a:t>Thread</a:t>
                </a:r>
                <a:endParaRPr lang="ko-KR" altLang="en-US" sz="900" dirty="0"/>
              </a:p>
            </p:txBody>
          </p:sp>
          <p:sp>
            <p:nvSpPr>
              <p:cNvPr id="45" name="직사각형 44"/>
              <p:cNvSpPr/>
              <p:nvPr/>
            </p:nvSpPr>
            <p:spPr>
              <a:xfrm>
                <a:off x="4827978" y="2605088"/>
                <a:ext cx="601272" cy="190500"/>
              </a:xfrm>
              <a:prstGeom prst="rect">
                <a:avLst/>
              </a:prstGeom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lIns="46800" rIns="46800" rtlCol="0" anchor="ctr"/>
              <a:lstStyle/>
              <a:p>
                <a:pPr algn="ctr"/>
                <a:r>
                  <a:rPr lang="en-US" altLang="ko-KR" sz="900" dirty="0" smtClean="0"/>
                  <a:t>Thread</a:t>
                </a:r>
                <a:endParaRPr lang="ko-KR" altLang="en-US" sz="900" dirty="0"/>
              </a:p>
            </p:txBody>
          </p:sp>
          <p:sp>
            <p:nvSpPr>
              <p:cNvPr id="46" name="직사각형 45"/>
              <p:cNvSpPr/>
              <p:nvPr/>
            </p:nvSpPr>
            <p:spPr>
              <a:xfrm>
                <a:off x="4827978" y="2795588"/>
                <a:ext cx="601272" cy="190500"/>
              </a:xfrm>
              <a:prstGeom prst="rect">
                <a:avLst/>
              </a:prstGeom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lIns="46800" rIns="46800" rtlCol="0" anchor="ctr"/>
              <a:lstStyle/>
              <a:p>
                <a:pPr algn="ctr"/>
                <a:r>
                  <a:rPr lang="en-US" altLang="ko-KR" sz="900" dirty="0" smtClean="0"/>
                  <a:t>Thread</a:t>
                </a:r>
                <a:endParaRPr lang="ko-KR" altLang="en-US" sz="900" dirty="0"/>
              </a:p>
            </p:txBody>
          </p:sp>
          <p:sp>
            <p:nvSpPr>
              <p:cNvPr id="47" name="직사각형 46"/>
              <p:cNvSpPr/>
              <p:nvPr/>
            </p:nvSpPr>
            <p:spPr>
              <a:xfrm>
                <a:off x="4827978" y="2986088"/>
                <a:ext cx="601272" cy="190500"/>
              </a:xfrm>
              <a:prstGeom prst="rect">
                <a:avLst/>
              </a:prstGeom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lIns="46800" rIns="46800" rtlCol="0" anchor="ctr"/>
              <a:lstStyle/>
              <a:p>
                <a:pPr algn="ctr"/>
                <a:r>
                  <a:rPr lang="en-US" altLang="ko-KR" sz="900" dirty="0" smtClean="0"/>
                  <a:t>Thread</a:t>
                </a:r>
                <a:endParaRPr lang="ko-KR" altLang="en-US" sz="900" dirty="0"/>
              </a:p>
            </p:txBody>
          </p:sp>
          <p:sp>
            <p:nvSpPr>
              <p:cNvPr id="48" name="직사각형 47"/>
              <p:cNvSpPr/>
              <p:nvPr/>
            </p:nvSpPr>
            <p:spPr>
              <a:xfrm>
                <a:off x="4827978" y="3176588"/>
                <a:ext cx="601272" cy="190500"/>
              </a:xfrm>
              <a:prstGeom prst="rect">
                <a:avLst/>
              </a:prstGeom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lIns="46800" rIns="46800" rtlCol="0" anchor="ctr"/>
              <a:lstStyle/>
              <a:p>
                <a:pPr algn="ctr"/>
                <a:r>
                  <a:rPr lang="en-US" altLang="ko-KR" sz="900" dirty="0" smtClean="0"/>
                  <a:t>Thread</a:t>
                </a:r>
                <a:endParaRPr lang="ko-KR" altLang="en-US" sz="900" dirty="0"/>
              </a:p>
            </p:txBody>
          </p:sp>
          <p:sp>
            <p:nvSpPr>
              <p:cNvPr id="49" name="직사각형 48"/>
              <p:cNvSpPr/>
              <p:nvPr/>
            </p:nvSpPr>
            <p:spPr>
              <a:xfrm>
                <a:off x="4827978" y="3367088"/>
                <a:ext cx="601272" cy="190500"/>
              </a:xfrm>
              <a:prstGeom prst="rect">
                <a:avLst/>
              </a:prstGeom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lIns="46800" rIns="46800" rtlCol="0" anchor="ctr"/>
              <a:lstStyle/>
              <a:p>
                <a:pPr algn="ctr"/>
                <a:r>
                  <a:rPr lang="en-US" altLang="ko-KR" sz="900" dirty="0" smtClean="0"/>
                  <a:t>Thread</a:t>
                </a:r>
                <a:endParaRPr lang="ko-KR" altLang="en-US" sz="900" dirty="0"/>
              </a:p>
            </p:txBody>
          </p:sp>
        </p:grpSp>
      </p:grpSp>
      <p:grpSp>
        <p:nvGrpSpPr>
          <p:cNvPr id="137" name="그룹 136"/>
          <p:cNvGrpSpPr/>
          <p:nvPr/>
        </p:nvGrpSpPr>
        <p:grpSpPr>
          <a:xfrm>
            <a:off x="6706922" y="1977422"/>
            <a:ext cx="1825010" cy="2009476"/>
            <a:chOff x="3611086" y="1832067"/>
            <a:chExt cx="1825010" cy="2009476"/>
          </a:xfrm>
        </p:grpSpPr>
        <p:pic>
          <p:nvPicPr>
            <p:cNvPr id="138" name="Picture 6" descr="http://www.digicortex.net/sites/default/files/styles/medium/public/field/image/IvyTownCore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3709662" y="2115109"/>
              <a:ext cx="1627858" cy="18250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9" name="TextBox 138"/>
            <p:cNvSpPr txBox="1"/>
            <p:nvPr/>
          </p:nvSpPr>
          <p:spPr>
            <a:xfrm>
              <a:off x="3733887" y="1832067"/>
              <a:ext cx="1579408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altLang="ko-KR" dirty="0" smtClean="0"/>
                <a:t>Host Processor</a:t>
              </a:r>
              <a:endParaRPr lang="ko-KR" altLang="en-US" dirty="0"/>
            </a:p>
          </p:txBody>
        </p:sp>
      </p:grpSp>
      <p:cxnSp>
        <p:nvCxnSpPr>
          <p:cNvPr id="1029" name="직선 화살표 연결선 1028"/>
          <p:cNvCxnSpPr>
            <a:stCxn id="101" idx="0"/>
            <a:endCxn id="126" idx="2"/>
          </p:cNvCxnSpPr>
          <p:nvPr/>
        </p:nvCxnSpPr>
        <p:spPr>
          <a:xfrm flipH="1" flipV="1">
            <a:off x="7198678" y="3519489"/>
            <a:ext cx="81221" cy="19255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40" name="직사각형 1039"/>
          <p:cNvSpPr/>
          <p:nvPr/>
        </p:nvSpPr>
        <p:spPr>
          <a:xfrm>
            <a:off x="6706922" y="3331955"/>
            <a:ext cx="241342" cy="187533"/>
          </a:xfrm>
          <a:prstGeom prst="rect">
            <a:avLst/>
          </a:prstGeom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/>
              <a:t>C</a:t>
            </a:r>
            <a:endParaRPr lang="ko-KR" altLang="en-US" sz="1400" dirty="0"/>
          </a:p>
        </p:txBody>
      </p:sp>
      <p:sp>
        <p:nvSpPr>
          <p:cNvPr id="162" name="직사각형 161"/>
          <p:cNvSpPr/>
          <p:nvPr/>
        </p:nvSpPr>
        <p:spPr>
          <a:xfrm>
            <a:off x="7497587" y="5619295"/>
            <a:ext cx="241342" cy="187533"/>
          </a:xfrm>
          <a:prstGeom prst="rect">
            <a:avLst/>
          </a:prstGeom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/>
              <a:t>C</a:t>
            </a:r>
            <a:endParaRPr lang="ko-KR" altLang="en-US" sz="1400" dirty="0"/>
          </a:p>
        </p:txBody>
      </p:sp>
      <p:cxnSp>
        <p:nvCxnSpPr>
          <p:cNvPr id="1044" name="구부러진 연결선 1043"/>
          <p:cNvCxnSpPr>
            <a:endCxn id="162" idx="1"/>
          </p:cNvCxnSpPr>
          <p:nvPr/>
        </p:nvCxnSpPr>
        <p:spPr>
          <a:xfrm rot="16200000" flipH="1">
            <a:off x="7348519" y="5563993"/>
            <a:ext cx="80449" cy="217688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48" name="구부러진 연결선 1047"/>
          <p:cNvCxnSpPr>
            <a:stCxn id="162" idx="1"/>
            <a:endCxn id="101" idx="2"/>
          </p:cNvCxnSpPr>
          <p:nvPr/>
        </p:nvCxnSpPr>
        <p:spPr>
          <a:xfrm rot="10800000">
            <a:off x="7279899" y="5632614"/>
            <a:ext cx="217688" cy="80449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4" name="그룹 13"/>
          <p:cNvGrpSpPr/>
          <p:nvPr/>
        </p:nvGrpSpPr>
        <p:grpSpPr>
          <a:xfrm>
            <a:off x="3427366" y="4365939"/>
            <a:ext cx="2289281" cy="2026223"/>
            <a:chOff x="3382372" y="4365939"/>
            <a:chExt cx="2289281" cy="2026223"/>
          </a:xfrm>
        </p:grpSpPr>
        <p:sp>
          <p:nvSpPr>
            <p:cNvPr id="53" name="TextBox 52"/>
            <p:cNvSpPr txBox="1"/>
            <p:nvPr/>
          </p:nvSpPr>
          <p:spPr>
            <a:xfrm>
              <a:off x="3382372" y="6022830"/>
              <a:ext cx="2289281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altLang="ko-KR" dirty="0" smtClean="0"/>
                <a:t>In-Memory Processors</a:t>
              </a:r>
              <a:endParaRPr lang="ko-KR" altLang="en-US" dirty="0"/>
            </a:p>
          </p:txBody>
        </p:sp>
        <p:grpSp>
          <p:nvGrpSpPr>
            <p:cNvPr id="11" name="그룹 10"/>
            <p:cNvGrpSpPr/>
            <p:nvPr/>
          </p:nvGrpSpPr>
          <p:grpSpPr>
            <a:xfrm>
              <a:off x="3482907" y="4365939"/>
              <a:ext cx="2088211" cy="1621031"/>
              <a:chOff x="3586857" y="4365939"/>
              <a:chExt cx="2088211" cy="1621031"/>
            </a:xfrm>
          </p:grpSpPr>
          <p:pic>
            <p:nvPicPr>
              <p:cNvPr id="179" name="Picture 4" descr="http://files.itproportal.com/wp-content/uploads/photos/Xeon-Phi-3Aubrey_Isle_die-640x480_original.jpg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801600" y="4366800"/>
                <a:ext cx="1873468" cy="140510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78" name="Picture 4" descr="http://files.itproportal.com/wp-content/uploads/photos/Xeon-Phi-3Aubrey_Isle_die-640x480_original.jpg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693600" y="4474800"/>
                <a:ext cx="1873468" cy="140510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52" name="Picture 4" descr="http://files.itproportal.com/wp-content/uploads/photos/Xeon-Phi-3Aubrey_Isle_die-640x480_original.jpg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586857" y="4581868"/>
                <a:ext cx="1873468" cy="140510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grpSp>
            <p:nvGrpSpPr>
              <p:cNvPr id="28" name="그룹 27"/>
              <p:cNvGrpSpPr/>
              <p:nvPr/>
            </p:nvGrpSpPr>
            <p:grpSpPr>
              <a:xfrm>
                <a:off x="3628629" y="4695061"/>
                <a:ext cx="1658034" cy="1181106"/>
                <a:chOff x="3628629" y="4694321"/>
                <a:chExt cx="1658034" cy="1181106"/>
              </a:xfrm>
            </p:grpSpPr>
            <p:sp>
              <p:nvSpPr>
                <p:cNvPr id="55" name="직사각형 54"/>
                <p:cNvSpPr/>
                <p:nvPr/>
              </p:nvSpPr>
              <p:spPr>
                <a:xfrm rot="5400000">
                  <a:off x="3496470" y="5224148"/>
                  <a:ext cx="383382" cy="119063"/>
                </a:xfrm>
                <a:prstGeom prst="rect">
                  <a:avLst/>
                </a:prstGeom>
                <a:effectLst/>
              </p:spPr>
              <p:style>
                <a:lnRef idx="1">
                  <a:schemeClr val="accent5"/>
                </a:lnRef>
                <a:fillRef idx="2">
                  <a:schemeClr val="accent5"/>
                </a:fillRef>
                <a:effectRef idx="1">
                  <a:schemeClr val="accent5"/>
                </a:effectRef>
                <a:fontRef idx="minor">
                  <a:schemeClr val="dk1"/>
                </a:fontRef>
              </p:style>
              <p:txBody>
                <a:bodyPr lIns="46800" rIns="46800" rtlCol="0" anchor="ctr"/>
                <a:lstStyle/>
                <a:p>
                  <a:pPr algn="ctr"/>
                  <a:r>
                    <a:rPr lang="en-US" altLang="ko-KR" sz="900" spc="-70" dirty="0" smtClean="0"/>
                    <a:t>Thread</a:t>
                  </a:r>
                  <a:endParaRPr lang="ko-KR" altLang="en-US" sz="900" spc="-70" dirty="0"/>
                </a:p>
              </p:txBody>
            </p:sp>
            <p:sp>
              <p:nvSpPr>
                <p:cNvPr id="71" name="직사각형 70"/>
                <p:cNvSpPr/>
                <p:nvPr/>
              </p:nvSpPr>
              <p:spPr>
                <a:xfrm rot="5400000">
                  <a:off x="3615533" y="5224149"/>
                  <a:ext cx="383382" cy="119063"/>
                </a:xfrm>
                <a:prstGeom prst="rect">
                  <a:avLst/>
                </a:prstGeom>
                <a:effectLst/>
              </p:spPr>
              <p:style>
                <a:lnRef idx="1">
                  <a:schemeClr val="accent5"/>
                </a:lnRef>
                <a:fillRef idx="2">
                  <a:schemeClr val="accent5"/>
                </a:fillRef>
                <a:effectRef idx="1">
                  <a:schemeClr val="accent5"/>
                </a:effectRef>
                <a:fontRef idx="minor">
                  <a:schemeClr val="dk1"/>
                </a:fontRef>
              </p:style>
              <p:txBody>
                <a:bodyPr lIns="46800" rIns="46800" rtlCol="0" anchor="ctr"/>
                <a:lstStyle/>
                <a:p>
                  <a:pPr algn="ctr"/>
                  <a:r>
                    <a:rPr lang="en-US" altLang="ko-KR" sz="900" spc="-70" dirty="0" smtClean="0"/>
                    <a:t>Thread</a:t>
                  </a:r>
                  <a:endParaRPr lang="ko-KR" altLang="en-US" sz="900" spc="-70" dirty="0"/>
                </a:p>
              </p:txBody>
            </p:sp>
            <p:sp>
              <p:nvSpPr>
                <p:cNvPr id="72" name="직사각형 71"/>
                <p:cNvSpPr/>
                <p:nvPr/>
              </p:nvSpPr>
              <p:spPr>
                <a:xfrm rot="5400000">
                  <a:off x="3732313" y="5224149"/>
                  <a:ext cx="383382" cy="119063"/>
                </a:xfrm>
                <a:prstGeom prst="rect">
                  <a:avLst/>
                </a:prstGeom>
                <a:effectLst/>
              </p:spPr>
              <p:style>
                <a:lnRef idx="1">
                  <a:schemeClr val="accent5"/>
                </a:lnRef>
                <a:fillRef idx="2">
                  <a:schemeClr val="accent5"/>
                </a:fillRef>
                <a:effectRef idx="1">
                  <a:schemeClr val="accent5"/>
                </a:effectRef>
                <a:fontRef idx="minor">
                  <a:schemeClr val="dk1"/>
                </a:fontRef>
              </p:style>
              <p:txBody>
                <a:bodyPr lIns="46800" rIns="46800" rtlCol="0" anchor="ctr"/>
                <a:lstStyle/>
                <a:p>
                  <a:pPr algn="ctr"/>
                  <a:r>
                    <a:rPr lang="en-US" altLang="ko-KR" sz="900" spc="-70" dirty="0" smtClean="0"/>
                    <a:t>Thread</a:t>
                  </a:r>
                  <a:endParaRPr lang="ko-KR" altLang="en-US" sz="900" spc="-70" dirty="0"/>
                </a:p>
              </p:txBody>
            </p:sp>
            <p:sp>
              <p:nvSpPr>
                <p:cNvPr id="73" name="직사각형 72"/>
                <p:cNvSpPr/>
                <p:nvPr/>
              </p:nvSpPr>
              <p:spPr>
                <a:xfrm rot="5400000">
                  <a:off x="3851376" y="5224150"/>
                  <a:ext cx="383382" cy="119063"/>
                </a:xfrm>
                <a:prstGeom prst="rect">
                  <a:avLst/>
                </a:prstGeom>
                <a:effectLst/>
              </p:spPr>
              <p:style>
                <a:lnRef idx="1">
                  <a:schemeClr val="accent5"/>
                </a:lnRef>
                <a:fillRef idx="2">
                  <a:schemeClr val="accent5"/>
                </a:fillRef>
                <a:effectRef idx="1">
                  <a:schemeClr val="accent5"/>
                </a:effectRef>
                <a:fontRef idx="minor">
                  <a:schemeClr val="dk1"/>
                </a:fontRef>
              </p:style>
              <p:txBody>
                <a:bodyPr lIns="46800" rIns="46800" rtlCol="0" anchor="ctr"/>
                <a:lstStyle/>
                <a:p>
                  <a:pPr algn="ctr"/>
                  <a:r>
                    <a:rPr lang="en-US" altLang="ko-KR" sz="900" spc="-70" dirty="0" smtClean="0"/>
                    <a:t>Thread</a:t>
                  </a:r>
                  <a:endParaRPr lang="ko-KR" altLang="en-US" sz="900" spc="-70" dirty="0"/>
                </a:p>
              </p:txBody>
            </p:sp>
            <p:sp>
              <p:nvSpPr>
                <p:cNvPr id="74" name="직사각형 73"/>
                <p:cNvSpPr/>
                <p:nvPr/>
              </p:nvSpPr>
              <p:spPr>
                <a:xfrm rot="5400000">
                  <a:off x="3971032" y="5224149"/>
                  <a:ext cx="383382" cy="119063"/>
                </a:xfrm>
                <a:prstGeom prst="rect">
                  <a:avLst/>
                </a:prstGeom>
                <a:effectLst/>
              </p:spPr>
              <p:style>
                <a:lnRef idx="1">
                  <a:schemeClr val="accent5"/>
                </a:lnRef>
                <a:fillRef idx="2">
                  <a:schemeClr val="accent5"/>
                </a:fillRef>
                <a:effectRef idx="1">
                  <a:schemeClr val="accent5"/>
                </a:effectRef>
                <a:fontRef idx="minor">
                  <a:schemeClr val="dk1"/>
                </a:fontRef>
              </p:style>
              <p:txBody>
                <a:bodyPr lIns="46800" rIns="46800" rtlCol="0" anchor="ctr"/>
                <a:lstStyle/>
                <a:p>
                  <a:pPr algn="ctr"/>
                  <a:r>
                    <a:rPr lang="en-US" altLang="ko-KR" sz="900" spc="-70" dirty="0" smtClean="0"/>
                    <a:t>Thread</a:t>
                  </a:r>
                  <a:endParaRPr lang="ko-KR" altLang="en-US" sz="900" spc="-70" dirty="0"/>
                </a:p>
              </p:txBody>
            </p:sp>
            <p:sp>
              <p:nvSpPr>
                <p:cNvPr id="75" name="직사각형 74"/>
                <p:cNvSpPr/>
                <p:nvPr/>
              </p:nvSpPr>
              <p:spPr>
                <a:xfrm rot="5400000">
                  <a:off x="4090095" y="5224150"/>
                  <a:ext cx="383382" cy="119063"/>
                </a:xfrm>
                <a:prstGeom prst="rect">
                  <a:avLst/>
                </a:prstGeom>
                <a:effectLst/>
              </p:spPr>
              <p:style>
                <a:lnRef idx="1">
                  <a:schemeClr val="accent5"/>
                </a:lnRef>
                <a:fillRef idx="2">
                  <a:schemeClr val="accent5"/>
                </a:fillRef>
                <a:effectRef idx="1">
                  <a:schemeClr val="accent5"/>
                </a:effectRef>
                <a:fontRef idx="minor">
                  <a:schemeClr val="dk1"/>
                </a:fontRef>
              </p:style>
              <p:txBody>
                <a:bodyPr lIns="46800" rIns="46800" rtlCol="0" anchor="ctr"/>
                <a:lstStyle/>
                <a:p>
                  <a:pPr algn="ctr"/>
                  <a:r>
                    <a:rPr lang="en-US" altLang="ko-KR" sz="900" spc="-70" dirty="0" smtClean="0"/>
                    <a:t>Thread</a:t>
                  </a:r>
                  <a:endParaRPr lang="ko-KR" altLang="en-US" sz="900" spc="-70" dirty="0"/>
                </a:p>
              </p:txBody>
            </p:sp>
            <p:sp>
              <p:nvSpPr>
                <p:cNvPr id="76" name="직사각형 75"/>
                <p:cNvSpPr/>
                <p:nvPr/>
              </p:nvSpPr>
              <p:spPr>
                <a:xfrm rot="5400000">
                  <a:off x="4206875" y="5224150"/>
                  <a:ext cx="383382" cy="119063"/>
                </a:xfrm>
                <a:prstGeom prst="rect">
                  <a:avLst/>
                </a:prstGeom>
                <a:effectLst/>
              </p:spPr>
              <p:style>
                <a:lnRef idx="1">
                  <a:schemeClr val="accent5"/>
                </a:lnRef>
                <a:fillRef idx="2">
                  <a:schemeClr val="accent5"/>
                </a:fillRef>
                <a:effectRef idx="1">
                  <a:schemeClr val="accent5"/>
                </a:effectRef>
                <a:fontRef idx="minor">
                  <a:schemeClr val="dk1"/>
                </a:fontRef>
              </p:style>
              <p:txBody>
                <a:bodyPr lIns="46800" rIns="46800" rtlCol="0" anchor="ctr"/>
                <a:lstStyle/>
                <a:p>
                  <a:pPr algn="ctr"/>
                  <a:r>
                    <a:rPr lang="en-US" altLang="ko-KR" sz="900" spc="-70" dirty="0" smtClean="0"/>
                    <a:t>Thread</a:t>
                  </a:r>
                  <a:endParaRPr lang="ko-KR" altLang="en-US" sz="900" spc="-70" dirty="0"/>
                </a:p>
              </p:txBody>
            </p:sp>
            <p:sp>
              <p:nvSpPr>
                <p:cNvPr id="77" name="직사각형 76"/>
                <p:cNvSpPr/>
                <p:nvPr/>
              </p:nvSpPr>
              <p:spPr>
                <a:xfrm rot="5400000">
                  <a:off x="4325938" y="5224151"/>
                  <a:ext cx="383382" cy="119063"/>
                </a:xfrm>
                <a:prstGeom prst="rect">
                  <a:avLst/>
                </a:prstGeom>
                <a:effectLst/>
              </p:spPr>
              <p:style>
                <a:lnRef idx="1">
                  <a:schemeClr val="accent5"/>
                </a:lnRef>
                <a:fillRef idx="2">
                  <a:schemeClr val="accent5"/>
                </a:fillRef>
                <a:effectRef idx="1">
                  <a:schemeClr val="accent5"/>
                </a:effectRef>
                <a:fontRef idx="minor">
                  <a:schemeClr val="dk1"/>
                </a:fontRef>
              </p:style>
              <p:txBody>
                <a:bodyPr lIns="46800" rIns="46800" rtlCol="0" anchor="ctr"/>
                <a:lstStyle/>
                <a:p>
                  <a:pPr algn="ctr"/>
                  <a:r>
                    <a:rPr lang="en-US" altLang="ko-KR" sz="900" spc="-70" dirty="0" smtClean="0"/>
                    <a:t>Thread</a:t>
                  </a:r>
                  <a:endParaRPr lang="ko-KR" altLang="en-US" sz="900" spc="-70" dirty="0"/>
                </a:p>
              </p:txBody>
            </p:sp>
            <p:sp>
              <p:nvSpPr>
                <p:cNvPr id="82" name="직사각형 81"/>
                <p:cNvSpPr/>
                <p:nvPr/>
              </p:nvSpPr>
              <p:spPr>
                <a:xfrm rot="5400000">
                  <a:off x="4444693" y="5224150"/>
                  <a:ext cx="383382" cy="119063"/>
                </a:xfrm>
                <a:prstGeom prst="rect">
                  <a:avLst/>
                </a:prstGeom>
                <a:effectLst/>
              </p:spPr>
              <p:style>
                <a:lnRef idx="1">
                  <a:schemeClr val="accent5"/>
                </a:lnRef>
                <a:fillRef idx="2">
                  <a:schemeClr val="accent5"/>
                </a:fillRef>
                <a:effectRef idx="1">
                  <a:schemeClr val="accent5"/>
                </a:effectRef>
                <a:fontRef idx="minor">
                  <a:schemeClr val="dk1"/>
                </a:fontRef>
              </p:style>
              <p:txBody>
                <a:bodyPr lIns="46800" rIns="46800" rtlCol="0" anchor="ctr"/>
                <a:lstStyle/>
                <a:p>
                  <a:pPr algn="ctr"/>
                  <a:r>
                    <a:rPr lang="en-US" altLang="ko-KR" sz="900" spc="-70" dirty="0" smtClean="0"/>
                    <a:t>Thread</a:t>
                  </a:r>
                  <a:endParaRPr lang="ko-KR" altLang="en-US" sz="900" spc="-70" dirty="0"/>
                </a:p>
              </p:txBody>
            </p:sp>
            <p:sp>
              <p:nvSpPr>
                <p:cNvPr id="83" name="직사각형 82"/>
                <p:cNvSpPr/>
                <p:nvPr/>
              </p:nvSpPr>
              <p:spPr>
                <a:xfrm rot="5400000">
                  <a:off x="4563756" y="5224151"/>
                  <a:ext cx="383382" cy="119063"/>
                </a:xfrm>
                <a:prstGeom prst="rect">
                  <a:avLst/>
                </a:prstGeom>
                <a:effectLst/>
              </p:spPr>
              <p:style>
                <a:lnRef idx="1">
                  <a:schemeClr val="accent5"/>
                </a:lnRef>
                <a:fillRef idx="2">
                  <a:schemeClr val="accent5"/>
                </a:fillRef>
                <a:effectRef idx="1">
                  <a:schemeClr val="accent5"/>
                </a:effectRef>
                <a:fontRef idx="minor">
                  <a:schemeClr val="dk1"/>
                </a:fontRef>
              </p:style>
              <p:txBody>
                <a:bodyPr lIns="46800" rIns="46800" rtlCol="0" anchor="ctr"/>
                <a:lstStyle/>
                <a:p>
                  <a:pPr algn="ctr"/>
                  <a:r>
                    <a:rPr lang="en-US" altLang="ko-KR" sz="900" spc="-70" dirty="0" smtClean="0"/>
                    <a:t>Thread</a:t>
                  </a:r>
                  <a:endParaRPr lang="ko-KR" altLang="en-US" sz="900" spc="-70" dirty="0"/>
                </a:p>
              </p:txBody>
            </p:sp>
            <p:sp>
              <p:nvSpPr>
                <p:cNvPr id="84" name="직사각형 83"/>
                <p:cNvSpPr/>
                <p:nvPr/>
              </p:nvSpPr>
              <p:spPr>
                <a:xfrm rot="5400000">
                  <a:off x="4680536" y="5224151"/>
                  <a:ext cx="383382" cy="119063"/>
                </a:xfrm>
                <a:prstGeom prst="rect">
                  <a:avLst/>
                </a:prstGeom>
                <a:effectLst/>
              </p:spPr>
              <p:style>
                <a:lnRef idx="1">
                  <a:schemeClr val="accent5"/>
                </a:lnRef>
                <a:fillRef idx="2">
                  <a:schemeClr val="accent5"/>
                </a:fillRef>
                <a:effectRef idx="1">
                  <a:schemeClr val="accent5"/>
                </a:effectRef>
                <a:fontRef idx="minor">
                  <a:schemeClr val="dk1"/>
                </a:fontRef>
              </p:style>
              <p:txBody>
                <a:bodyPr lIns="46800" rIns="46800" rtlCol="0" anchor="ctr"/>
                <a:lstStyle/>
                <a:p>
                  <a:pPr algn="ctr"/>
                  <a:r>
                    <a:rPr lang="en-US" altLang="ko-KR" sz="900" spc="-70" dirty="0" smtClean="0"/>
                    <a:t>Thread</a:t>
                  </a:r>
                  <a:endParaRPr lang="ko-KR" altLang="en-US" sz="900" spc="-70" dirty="0"/>
                </a:p>
              </p:txBody>
            </p:sp>
            <p:sp>
              <p:nvSpPr>
                <p:cNvPr id="85" name="직사각형 84"/>
                <p:cNvSpPr/>
                <p:nvPr/>
              </p:nvSpPr>
              <p:spPr>
                <a:xfrm rot="5400000">
                  <a:off x="4799599" y="5224152"/>
                  <a:ext cx="383382" cy="119063"/>
                </a:xfrm>
                <a:prstGeom prst="rect">
                  <a:avLst/>
                </a:prstGeom>
                <a:effectLst/>
              </p:spPr>
              <p:style>
                <a:lnRef idx="1">
                  <a:schemeClr val="accent5"/>
                </a:lnRef>
                <a:fillRef idx="2">
                  <a:schemeClr val="accent5"/>
                </a:fillRef>
                <a:effectRef idx="1">
                  <a:schemeClr val="accent5"/>
                </a:effectRef>
                <a:fontRef idx="minor">
                  <a:schemeClr val="dk1"/>
                </a:fontRef>
              </p:style>
              <p:txBody>
                <a:bodyPr lIns="46800" rIns="46800" rtlCol="0" anchor="ctr"/>
                <a:lstStyle/>
                <a:p>
                  <a:pPr algn="ctr"/>
                  <a:r>
                    <a:rPr lang="en-US" altLang="ko-KR" sz="900" spc="-70" dirty="0" smtClean="0"/>
                    <a:t>Thread</a:t>
                  </a:r>
                  <a:endParaRPr lang="ko-KR" altLang="en-US" sz="900" spc="-70" dirty="0"/>
                </a:p>
              </p:txBody>
            </p:sp>
            <p:sp>
              <p:nvSpPr>
                <p:cNvPr id="86" name="직사각형 85"/>
                <p:cNvSpPr/>
                <p:nvPr/>
              </p:nvSpPr>
              <p:spPr>
                <a:xfrm rot="5400000">
                  <a:off x="4916378" y="5224152"/>
                  <a:ext cx="383382" cy="119063"/>
                </a:xfrm>
                <a:prstGeom prst="rect">
                  <a:avLst/>
                </a:prstGeom>
                <a:effectLst/>
              </p:spPr>
              <p:style>
                <a:lnRef idx="1">
                  <a:schemeClr val="accent5"/>
                </a:lnRef>
                <a:fillRef idx="2">
                  <a:schemeClr val="accent5"/>
                </a:fillRef>
                <a:effectRef idx="1">
                  <a:schemeClr val="accent5"/>
                </a:effectRef>
                <a:fontRef idx="minor">
                  <a:schemeClr val="dk1"/>
                </a:fontRef>
              </p:style>
              <p:txBody>
                <a:bodyPr lIns="46800" rIns="46800" rtlCol="0" anchor="ctr"/>
                <a:lstStyle/>
                <a:p>
                  <a:pPr algn="ctr"/>
                  <a:r>
                    <a:rPr lang="en-US" altLang="ko-KR" sz="900" spc="-70" dirty="0" smtClean="0"/>
                    <a:t>Thread</a:t>
                  </a:r>
                  <a:endParaRPr lang="ko-KR" altLang="en-US" sz="900" spc="-70" dirty="0"/>
                </a:p>
              </p:txBody>
            </p:sp>
            <p:sp>
              <p:nvSpPr>
                <p:cNvPr id="87" name="직사각형 86"/>
                <p:cNvSpPr/>
                <p:nvPr/>
              </p:nvSpPr>
              <p:spPr>
                <a:xfrm rot="5400000">
                  <a:off x="5035441" y="5224153"/>
                  <a:ext cx="383382" cy="119063"/>
                </a:xfrm>
                <a:prstGeom prst="rect">
                  <a:avLst/>
                </a:prstGeom>
                <a:effectLst/>
              </p:spPr>
              <p:style>
                <a:lnRef idx="1">
                  <a:schemeClr val="accent5"/>
                </a:lnRef>
                <a:fillRef idx="2">
                  <a:schemeClr val="accent5"/>
                </a:fillRef>
                <a:effectRef idx="1">
                  <a:schemeClr val="accent5"/>
                </a:effectRef>
                <a:fontRef idx="minor">
                  <a:schemeClr val="dk1"/>
                </a:fontRef>
              </p:style>
              <p:txBody>
                <a:bodyPr lIns="46800" rIns="46800" rtlCol="0" anchor="ctr"/>
                <a:lstStyle/>
                <a:p>
                  <a:pPr algn="ctr"/>
                  <a:r>
                    <a:rPr lang="en-US" altLang="ko-KR" sz="900" spc="-70" dirty="0" smtClean="0"/>
                    <a:t>Thread</a:t>
                  </a:r>
                  <a:endParaRPr lang="ko-KR" altLang="en-US" sz="900" spc="-70" dirty="0"/>
                </a:p>
              </p:txBody>
            </p:sp>
            <p:sp>
              <p:nvSpPr>
                <p:cNvPr id="102" name="직사각형 101"/>
                <p:cNvSpPr/>
                <p:nvPr/>
              </p:nvSpPr>
              <p:spPr>
                <a:xfrm rot="5400000">
                  <a:off x="3496470" y="5624199"/>
                  <a:ext cx="383382" cy="119063"/>
                </a:xfrm>
                <a:prstGeom prst="rect">
                  <a:avLst/>
                </a:prstGeom>
                <a:effectLst/>
              </p:spPr>
              <p:style>
                <a:lnRef idx="1">
                  <a:schemeClr val="accent5"/>
                </a:lnRef>
                <a:fillRef idx="2">
                  <a:schemeClr val="accent5"/>
                </a:fillRef>
                <a:effectRef idx="1">
                  <a:schemeClr val="accent5"/>
                </a:effectRef>
                <a:fontRef idx="minor">
                  <a:schemeClr val="dk1"/>
                </a:fontRef>
              </p:style>
              <p:txBody>
                <a:bodyPr lIns="46800" rIns="46800" rtlCol="0" anchor="ctr"/>
                <a:lstStyle/>
                <a:p>
                  <a:pPr algn="ctr"/>
                  <a:r>
                    <a:rPr lang="en-US" altLang="ko-KR" sz="900" spc="-70" dirty="0" smtClean="0"/>
                    <a:t>Thread</a:t>
                  </a:r>
                  <a:endParaRPr lang="ko-KR" altLang="en-US" sz="900" spc="-70" dirty="0"/>
                </a:p>
              </p:txBody>
            </p:sp>
            <p:sp>
              <p:nvSpPr>
                <p:cNvPr id="103" name="직사각형 102"/>
                <p:cNvSpPr/>
                <p:nvPr/>
              </p:nvSpPr>
              <p:spPr>
                <a:xfrm rot="5400000">
                  <a:off x="3615533" y="5624200"/>
                  <a:ext cx="383382" cy="119063"/>
                </a:xfrm>
                <a:prstGeom prst="rect">
                  <a:avLst/>
                </a:prstGeom>
                <a:effectLst/>
              </p:spPr>
              <p:style>
                <a:lnRef idx="1">
                  <a:schemeClr val="accent5"/>
                </a:lnRef>
                <a:fillRef idx="2">
                  <a:schemeClr val="accent5"/>
                </a:fillRef>
                <a:effectRef idx="1">
                  <a:schemeClr val="accent5"/>
                </a:effectRef>
                <a:fontRef idx="minor">
                  <a:schemeClr val="dk1"/>
                </a:fontRef>
              </p:style>
              <p:txBody>
                <a:bodyPr lIns="46800" rIns="46800" rtlCol="0" anchor="ctr"/>
                <a:lstStyle/>
                <a:p>
                  <a:pPr algn="ctr"/>
                  <a:r>
                    <a:rPr lang="en-US" altLang="ko-KR" sz="900" spc="-70" dirty="0" smtClean="0"/>
                    <a:t>Thread</a:t>
                  </a:r>
                  <a:endParaRPr lang="ko-KR" altLang="en-US" sz="900" spc="-70" dirty="0"/>
                </a:p>
              </p:txBody>
            </p:sp>
            <p:sp>
              <p:nvSpPr>
                <p:cNvPr id="104" name="직사각형 103"/>
                <p:cNvSpPr/>
                <p:nvPr/>
              </p:nvSpPr>
              <p:spPr>
                <a:xfrm rot="5400000">
                  <a:off x="3732313" y="5624200"/>
                  <a:ext cx="383382" cy="119063"/>
                </a:xfrm>
                <a:prstGeom prst="rect">
                  <a:avLst/>
                </a:prstGeom>
                <a:effectLst/>
              </p:spPr>
              <p:style>
                <a:lnRef idx="1">
                  <a:schemeClr val="accent5"/>
                </a:lnRef>
                <a:fillRef idx="2">
                  <a:schemeClr val="accent5"/>
                </a:fillRef>
                <a:effectRef idx="1">
                  <a:schemeClr val="accent5"/>
                </a:effectRef>
                <a:fontRef idx="minor">
                  <a:schemeClr val="dk1"/>
                </a:fontRef>
              </p:style>
              <p:txBody>
                <a:bodyPr lIns="46800" rIns="46800" rtlCol="0" anchor="ctr"/>
                <a:lstStyle/>
                <a:p>
                  <a:pPr algn="ctr"/>
                  <a:r>
                    <a:rPr lang="en-US" altLang="ko-KR" sz="900" spc="-70" dirty="0" smtClean="0"/>
                    <a:t>Thread</a:t>
                  </a:r>
                  <a:endParaRPr lang="ko-KR" altLang="en-US" sz="900" spc="-70" dirty="0"/>
                </a:p>
              </p:txBody>
            </p:sp>
            <p:sp>
              <p:nvSpPr>
                <p:cNvPr id="105" name="직사각형 104"/>
                <p:cNvSpPr/>
                <p:nvPr/>
              </p:nvSpPr>
              <p:spPr>
                <a:xfrm rot="5400000">
                  <a:off x="3851376" y="5624201"/>
                  <a:ext cx="383382" cy="119063"/>
                </a:xfrm>
                <a:prstGeom prst="rect">
                  <a:avLst/>
                </a:prstGeom>
                <a:effectLst/>
              </p:spPr>
              <p:style>
                <a:lnRef idx="1">
                  <a:schemeClr val="accent5"/>
                </a:lnRef>
                <a:fillRef idx="2">
                  <a:schemeClr val="accent5"/>
                </a:fillRef>
                <a:effectRef idx="1">
                  <a:schemeClr val="accent5"/>
                </a:effectRef>
                <a:fontRef idx="minor">
                  <a:schemeClr val="dk1"/>
                </a:fontRef>
              </p:style>
              <p:txBody>
                <a:bodyPr lIns="46800" rIns="46800" rtlCol="0" anchor="ctr"/>
                <a:lstStyle/>
                <a:p>
                  <a:pPr algn="ctr"/>
                  <a:r>
                    <a:rPr lang="en-US" altLang="ko-KR" sz="900" spc="-70" dirty="0" smtClean="0"/>
                    <a:t>Thread</a:t>
                  </a:r>
                  <a:endParaRPr lang="ko-KR" altLang="en-US" sz="900" spc="-70" dirty="0"/>
                </a:p>
              </p:txBody>
            </p:sp>
            <p:sp>
              <p:nvSpPr>
                <p:cNvPr id="106" name="직사각형 105"/>
                <p:cNvSpPr/>
                <p:nvPr/>
              </p:nvSpPr>
              <p:spPr>
                <a:xfrm rot="5400000">
                  <a:off x="3971032" y="5624200"/>
                  <a:ext cx="383382" cy="119063"/>
                </a:xfrm>
                <a:prstGeom prst="rect">
                  <a:avLst/>
                </a:prstGeom>
                <a:effectLst/>
              </p:spPr>
              <p:style>
                <a:lnRef idx="1">
                  <a:schemeClr val="accent5"/>
                </a:lnRef>
                <a:fillRef idx="2">
                  <a:schemeClr val="accent5"/>
                </a:fillRef>
                <a:effectRef idx="1">
                  <a:schemeClr val="accent5"/>
                </a:effectRef>
                <a:fontRef idx="minor">
                  <a:schemeClr val="dk1"/>
                </a:fontRef>
              </p:style>
              <p:txBody>
                <a:bodyPr lIns="46800" rIns="46800" rtlCol="0" anchor="ctr"/>
                <a:lstStyle/>
                <a:p>
                  <a:pPr algn="ctr"/>
                  <a:r>
                    <a:rPr lang="en-US" altLang="ko-KR" sz="900" spc="-70" dirty="0" smtClean="0"/>
                    <a:t>Thread</a:t>
                  </a:r>
                  <a:endParaRPr lang="ko-KR" altLang="en-US" sz="900" spc="-70" dirty="0"/>
                </a:p>
              </p:txBody>
            </p:sp>
            <p:sp>
              <p:nvSpPr>
                <p:cNvPr id="107" name="직사각형 106"/>
                <p:cNvSpPr/>
                <p:nvPr/>
              </p:nvSpPr>
              <p:spPr>
                <a:xfrm rot="5400000">
                  <a:off x="4090095" y="5624201"/>
                  <a:ext cx="383382" cy="119063"/>
                </a:xfrm>
                <a:prstGeom prst="rect">
                  <a:avLst/>
                </a:prstGeom>
                <a:effectLst/>
              </p:spPr>
              <p:style>
                <a:lnRef idx="1">
                  <a:schemeClr val="accent5"/>
                </a:lnRef>
                <a:fillRef idx="2">
                  <a:schemeClr val="accent5"/>
                </a:fillRef>
                <a:effectRef idx="1">
                  <a:schemeClr val="accent5"/>
                </a:effectRef>
                <a:fontRef idx="minor">
                  <a:schemeClr val="dk1"/>
                </a:fontRef>
              </p:style>
              <p:txBody>
                <a:bodyPr lIns="46800" rIns="46800" rtlCol="0" anchor="ctr"/>
                <a:lstStyle/>
                <a:p>
                  <a:pPr algn="ctr"/>
                  <a:r>
                    <a:rPr lang="en-US" altLang="ko-KR" sz="900" spc="-70" dirty="0" smtClean="0"/>
                    <a:t>Thread</a:t>
                  </a:r>
                  <a:endParaRPr lang="ko-KR" altLang="en-US" sz="900" spc="-70" dirty="0"/>
                </a:p>
              </p:txBody>
            </p:sp>
            <p:sp>
              <p:nvSpPr>
                <p:cNvPr id="108" name="직사각형 107"/>
                <p:cNvSpPr/>
                <p:nvPr/>
              </p:nvSpPr>
              <p:spPr>
                <a:xfrm rot="5400000">
                  <a:off x="4206875" y="5624201"/>
                  <a:ext cx="383382" cy="119063"/>
                </a:xfrm>
                <a:prstGeom prst="rect">
                  <a:avLst/>
                </a:prstGeom>
                <a:effectLst/>
              </p:spPr>
              <p:style>
                <a:lnRef idx="1">
                  <a:schemeClr val="accent5"/>
                </a:lnRef>
                <a:fillRef idx="2">
                  <a:schemeClr val="accent5"/>
                </a:fillRef>
                <a:effectRef idx="1">
                  <a:schemeClr val="accent5"/>
                </a:effectRef>
                <a:fontRef idx="minor">
                  <a:schemeClr val="dk1"/>
                </a:fontRef>
              </p:style>
              <p:txBody>
                <a:bodyPr lIns="46800" rIns="46800" rtlCol="0" anchor="ctr"/>
                <a:lstStyle/>
                <a:p>
                  <a:pPr algn="ctr"/>
                  <a:r>
                    <a:rPr lang="en-US" altLang="ko-KR" sz="900" spc="-70" dirty="0" smtClean="0"/>
                    <a:t>Thread</a:t>
                  </a:r>
                  <a:endParaRPr lang="ko-KR" altLang="en-US" sz="900" spc="-70" dirty="0"/>
                </a:p>
              </p:txBody>
            </p:sp>
            <p:sp>
              <p:nvSpPr>
                <p:cNvPr id="109" name="직사각형 108"/>
                <p:cNvSpPr/>
                <p:nvPr/>
              </p:nvSpPr>
              <p:spPr>
                <a:xfrm rot="5400000">
                  <a:off x="4325938" y="5624202"/>
                  <a:ext cx="383382" cy="119063"/>
                </a:xfrm>
                <a:prstGeom prst="rect">
                  <a:avLst/>
                </a:prstGeom>
                <a:effectLst/>
              </p:spPr>
              <p:style>
                <a:lnRef idx="1">
                  <a:schemeClr val="accent5"/>
                </a:lnRef>
                <a:fillRef idx="2">
                  <a:schemeClr val="accent5"/>
                </a:fillRef>
                <a:effectRef idx="1">
                  <a:schemeClr val="accent5"/>
                </a:effectRef>
                <a:fontRef idx="minor">
                  <a:schemeClr val="dk1"/>
                </a:fontRef>
              </p:style>
              <p:txBody>
                <a:bodyPr lIns="46800" rIns="46800" rtlCol="0" anchor="ctr"/>
                <a:lstStyle/>
                <a:p>
                  <a:pPr algn="ctr"/>
                  <a:r>
                    <a:rPr lang="en-US" altLang="ko-KR" sz="900" spc="-70" dirty="0" smtClean="0"/>
                    <a:t>Thread</a:t>
                  </a:r>
                  <a:endParaRPr lang="ko-KR" altLang="en-US" sz="900" spc="-70" dirty="0"/>
                </a:p>
              </p:txBody>
            </p:sp>
            <p:sp>
              <p:nvSpPr>
                <p:cNvPr id="110" name="직사각형 109"/>
                <p:cNvSpPr/>
                <p:nvPr/>
              </p:nvSpPr>
              <p:spPr>
                <a:xfrm rot="5400000">
                  <a:off x="4444693" y="5624201"/>
                  <a:ext cx="383382" cy="119063"/>
                </a:xfrm>
                <a:prstGeom prst="rect">
                  <a:avLst/>
                </a:prstGeom>
                <a:effectLst/>
              </p:spPr>
              <p:style>
                <a:lnRef idx="1">
                  <a:schemeClr val="accent5"/>
                </a:lnRef>
                <a:fillRef idx="2">
                  <a:schemeClr val="accent5"/>
                </a:fillRef>
                <a:effectRef idx="1">
                  <a:schemeClr val="accent5"/>
                </a:effectRef>
                <a:fontRef idx="minor">
                  <a:schemeClr val="dk1"/>
                </a:fontRef>
              </p:style>
              <p:txBody>
                <a:bodyPr lIns="46800" rIns="46800" rtlCol="0" anchor="ctr"/>
                <a:lstStyle/>
                <a:p>
                  <a:pPr algn="ctr"/>
                  <a:r>
                    <a:rPr lang="en-US" altLang="ko-KR" sz="900" spc="-70" dirty="0" smtClean="0"/>
                    <a:t>Thread</a:t>
                  </a:r>
                  <a:endParaRPr lang="ko-KR" altLang="en-US" sz="900" spc="-70" dirty="0"/>
                </a:p>
              </p:txBody>
            </p:sp>
            <p:sp>
              <p:nvSpPr>
                <p:cNvPr id="111" name="직사각형 110"/>
                <p:cNvSpPr/>
                <p:nvPr/>
              </p:nvSpPr>
              <p:spPr>
                <a:xfrm rot="5400000">
                  <a:off x="4563756" y="5624202"/>
                  <a:ext cx="383382" cy="119063"/>
                </a:xfrm>
                <a:prstGeom prst="rect">
                  <a:avLst/>
                </a:prstGeom>
                <a:effectLst/>
              </p:spPr>
              <p:style>
                <a:lnRef idx="1">
                  <a:schemeClr val="accent5"/>
                </a:lnRef>
                <a:fillRef idx="2">
                  <a:schemeClr val="accent5"/>
                </a:fillRef>
                <a:effectRef idx="1">
                  <a:schemeClr val="accent5"/>
                </a:effectRef>
                <a:fontRef idx="minor">
                  <a:schemeClr val="dk1"/>
                </a:fontRef>
              </p:style>
              <p:txBody>
                <a:bodyPr lIns="46800" rIns="46800" rtlCol="0" anchor="ctr"/>
                <a:lstStyle/>
                <a:p>
                  <a:pPr algn="ctr"/>
                  <a:r>
                    <a:rPr lang="en-US" altLang="ko-KR" sz="900" spc="-70" dirty="0" smtClean="0"/>
                    <a:t>Thread</a:t>
                  </a:r>
                  <a:endParaRPr lang="ko-KR" altLang="en-US" sz="900" spc="-70" dirty="0"/>
                </a:p>
              </p:txBody>
            </p:sp>
            <p:sp>
              <p:nvSpPr>
                <p:cNvPr id="112" name="직사각형 111"/>
                <p:cNvSpPr/>
                <p:nvPr/>
              </p:nvSpPr>
              <p:spPr>
                <a:xfrm rot="5400000">
                  <a:off x="4680536" y="5624202"/>
                  <a:ext cx="383382" cy="119063"/>
                </a:xfrm>
                <a:prstGeom prst="rect">
                  <a:avLst/>
                </a:prstGeom>
                <a:effectLst/>
              </p:spPr>
              <p:style>
                <a:lnRef idx="1">
                  <a:schemeClr val="accent5"/>
                </a:lnRef>
                <a:fillRef idx="2">
                  <a:schemeClr val="accent5"/>
                </a:fillRef>
                <a:effectRef idx="1">
                  <a:schemeClr val="accent5"/>
                </a:effectRef>
                <a:fontRef idx="minor">
                  <a:schemeClr val="dk1"/>
                </a:fontRef>
              </p:style>
              <p:txBody>
                <a:bodyPr lIns="46800" rIns="46800" rtlCol="0" anchor="ctr"/>
                <a:lstStyle/>
                <a:p>
                  <a:pPr algn="ctr"/>
                  <a:r>
                    <a:rPr lang="en-US" altLang="ko-KR" sz="900" spc="-70" dirty="0" smtClean="0"/>
                    <a:t>Thread</a:t>
                  </a:r>
                  <a:endParaRPr lang="ko-KR" altLang="en-US" sz="900" spc="-70" dirty="0"/>
                </a:p>
              </p:txBody>
            </p:sp>
            <p:sp>
              <p:nvSpPr>
                <p:cNvPr id="113" name="직사각형 112"/>
                <p:cNvSpPr/>
                <p:nvPr/>
              </p:nvSpPr>
              <p:spPr>
                <a:xfrm rot="5400000">
                  <a:off x="4799599" y="5624203"/>
                  <a:ext cx="383382" cy="119063"/>
                </a:xfrm>
                <a:prstGeom prst="rect">
                  <a:avLst/>
                </a:prstGeom>
                <a:effectLst/>
              </p:spPr>
              <p:style>
                <a:lnRef idx="1">
                  <a:schemeClr val="accent5"/>
                </a:lnRef>
                <a:fillRef idx="2">
                  <a:schemeClr val="accent5"/>
                </a:fillRef>
                <a:effectRef idx="1">
                  <a:schemeClr val="accent5"/>
                </a:effectRef>
                <a:fontRef idx="minor">
                  <a:schemeClr val="dk1"/>
                </a:fontRef>
              </p:style>
              <p:txBody>
                <a:bodyPr lIns="46800" rIns="46800" rtlCol="0" anchor="ctr"/>
                <a:lstStyle/>
                <a:p>
                  <a:pPr algn="ctr"/>
                  <a:r>
                    <a:rPr lang="en-US" altLang="ko-KR" sz="900" spc="-70" dirty="0" smtClean="0"/>
                    <a:t>Thread</a:t>
                  </a:r>
                  <a:endParaRPr lang="ko-KR" altLang="en-US" sz="900" spc="-70" dirty="0"/>
                </a:p>
              </p:txBody>
            </p:sp>
            <p:sp>
              <p:nvSpPr>
                <p:cNvPr id="114" name="직사각형 113"/>
                <p:cNvSpPr/>
                <p:nvPr/>
              </p:nvSpPr>
              <p:spPr>
                <a:xfrm rot="5400000">
                  <a:off x="4916378" y="5624203"/>
                  <a:ext cx="383382" cy="119063"/>
                </a:xfrm>
                <a:prstGeom prst="rect">
                  <a:avLst/>
                </a:prstGeom>
                <a:effectLst/>
              </p:spPr>
              <p:style>
                <a:lnRef idx="1">
                  <a:schemeClr val="accent5"/>
                </a:lnRef>
                <a:fillRef idx="2">
                  <a:schemeClr val="accent5"/>
                </a:fillRef>
                <a:effectRef idx="1">
                  <a:schemeClr val="accent5"/>
                </a:effectRef>
                <a:fontRef idx="minor">
                  <a:schemeClr val="dk1"/>
                </a:fontRef>
              </p:style>
              <p:txBody>
                <a:bodyPr lIns="46800" rIns="46800" rtlCol="0" anchor="ctr"/>
                <a:lstStyle/>
                <a:p>
                  <a:pPr algn="ctr"/>
                  <a:r>
                    <a:rPr lang="en-US" altLang="ko-KR" sz="900" spc="-70" dirty="0" smtClean="0"/>
                    <a:t>Thread</a:t>
                  </a:r>
                  <a:endParaRPr lang="ko-KR" altLang="en-US" sz="900" spc="-70" dirty="0"/>
                </a:p>
              </p:txBody>
            </p:sp>
            <p:sp>
              <p:nvSpPr>
                <p:cNvPr id="115" name="직사각형 114"/>
                <p:cNvSpPr/>
                <p:nvPr/>
              </p:nvSpPr>
              <p:spPr>
                <a:xfrm rot="5400000">
                  <a:off x="5035441" y="5624204"/>
                  <a:ext cx="383382" cy="119063"/>
                </a:xfrm>
                <a:prstGeom prst="rect">
                  <a:avLst/>
                </a:prstGeom>
                <a:effectLst/>
              </p:spPr>
              <p:style>
                <a:lnRef idx="1">
                  <a:schemeClr val="accent5"/>
                </a:lnRef>
                <a:fillRef idx="2">
                  <a:schemeClr val="accent5"/>
                </a:fillRef>
                <a:effectRef idx="1">
                  <a:schemeClr val="accent5"/>
                </a:effectRef>
                <a:fontRef idx="minor">
                  <a:schemeClr val="dk1"/>
                </a:fontRef>
              </p:style>
              <p:txBody>
                <a:bodyPr lIns="46800" rIns="46800" rtlCol="0" anchor="ctr"/>
                <a:lstStyle/>
                <a:p>
                  <a:pPr algn="ctr"/>
                  <a:r>
                    <a:rPr lang="en-US" altLang="ko-KR" sz="900" spc="-70" dirty="0" smtClean="0"/>
                    <a:t>Thread</a:t>
                  </a:r>
                  <a:endParaRPr lang="ko-KR" altLang="en-US" sz="900" spc="-70" dirty="0"/>
                </a:p>
              </p:txBody>
            </p:sp>
            <p:sp>
              <p:nvSpPr>
                <p:cNvPr id="116" name="직사각형 115"/>
                <p:cNvSpPr/>
                <p:nvPr/>
              </p:nvSpPr>
              <p:spPr>
                <a:xfrm rot="5400000">
                  <a:off x="3560764" y="4826480"/>
                  <a:ext cx="383382" cy="119063"/>
                </a:xfrm>
                <a:prstGeom prst="rect">
                  <a:avLst/>
                </a:prstGeom>
                <a:effectLst/>
              </p:spPr>
              <p:style>
                <a:lnRef idx="1">
                  <a:schemeClr val="accent5"/>
                </a:lnRef>
                <a:fillRef idx="2">
                  <a:schemeClr val="accent5"/>
                </a:fillRef>
                <a:effectRef idx="1">
                  <a:schemeClr val="accent5"/>
                </a:effectRef>
                <a:fontRef idx="minor">
                  <a:schemeClr val="dk1"/>
                </a:fontRef>
              </p:style>
              <p:txBody>
                <a:bodyPr lIns="46800" rIns="46800" rtlCol="0" anchor="ctr"/>
                <a:lstStyle/>
                <a:p>
                  <a:pPr algn="ctr"/>
                  <a:r>
                    <a:rPr lang="en-US" altLang="ko-KR" sz="900" spc="-70" dirty="0" smtClean="0"/>
                    <a:t>Thread</a:t>
                  </a:r>
                  <a:endParaRPr lang="ko-KR" altLang="en-US" sz="900" spc="-70" dirty="0"/>
                </a:p>
              </p:txBody>
            </p:sp>
            <p:sp>
              <p:nvSpPr>
                <p:cNvPr id="117" name="직사각형 116"/>
                <p:cNvSpPr/>
                <p:nvPr/>
              </p:nvSpPr>
              <p:spPr>
                <a:xfrm rot="5400000">
                  <a:off x="3769640" y="4826483"/>
                  <a:ext cx="383382" cy="119063"/>
                </a:xfrm>
                <a:prstGeom prst="rect">
                  <a:avLst/>
                </a:prstGeom>
                <a:effectLst/>
              </p:spPr>
              <p:style>
                <a:lnRef idx="1">
                  <a:schemeClr val="accent5"/>
                </a:lnRef>
                <a:fillRef idx="2">
                  <a:schemeClr val="accent5"/>
                </a:fillRef>
                <a:effectRef idx="1">
                  <a:schemeClr val="accent5"/>
                </a:effectRef>
                <a:fontRef idx="minor">
                  <a:schemeClr val="dk1"/>
                </a:fontRef>
              </p:style>
              <p:txBody>
                <a:bodyPr lIns="46800" rIns="46800" rtlCol="0" anchor="ctr"/>
                <a:lstStyle/>
                <a:p>
                  <a:pPr algn="ctr"/>
                  <a:r>
                    <a:rPr lang="en-US" altLang="ko-KR" sz="900" spc="-70" dirty="0" smtClean="0"/>
                    <a:t>Thread</a:t>
                  </a:r>
                  <a:endParaRPr lang="ko-KR" altLang="en-US" sz="900" spc="-70" dirty="0"/>
                </a:p>
              </p:txBody>
            </p:sp>
            <p:sp>
              <p:nvSpPr>
                <p:cNvPr id="118" name="직사각형 117"/>
                <p:cNvSpPr/>
                <p:nvPr/>
              </p:nvSpPr>
              <p:spPr>
                <a:xfrm rot="5400000">
                  <a:off x="3886420" y="4826483"/>
                  <a:ext cx="383382" cy="119063"/>
                </a:xfrm>
                <a:prstGeom prst="rect">
                  <a:avLst/>
                </a:prstGeom>
                <a:effectLst/>
              </p:spPr>
              <p:style>
                <a:lnRef idx="1">
                  <a:schemeClr val="accent5"/>
                </a:lnRef>
                <a:fillRef idx="2">
                  <a:schemeClr val="accent5"/>
                </a:fillRef>
                <a:effectRef idx="1">
                  <a:schemeClr val="accent5"/>
                </a:effectRef>
                <a:fontRef idx="minor">
                  <a:schemeClr val="dk1"/>
                </a:fontRef>
              </p:style>
              <p:txBody>
                <a:bodyPr lIns="46800" rIns="46800" rtlCol="0" anchor="ctr"/>
                <a:lstStyle/>
                <a:p>
                  <a:pPr algn="ctr"/>
                  <a:r>
                    <a:rPr lang="en-US" altLang="ko-KR" sz="900" spc="-70" dirty="0" smtClean="0"/>
                    <a:t>Thread</a:t>
                  </a:r>
                  <a:endParaRPr lang="ko-KR" altLang="en-US" sz="900" spc="-70" dirty="0"/>
                </a:p>
              </p:txBody>
            </p:sp>
            <p:sp>
              <p:nvSpPr>
                <p:cNvPr id="119" name="직사각형 118"/>
                <p:cNvSpPr/>
                <p:nvPr/>
              </p:nvSpPr>
              <p:spPr>
                <a:xfrm rot="5400000">
                  <a:off x="4067395" y="4826485"/>
                  <a:ext cx="383382" cy="119063"/>
                </a:xfrm>
                <a:prstGeom prst="rect">
                  <a:avLst/>
                </a:prstGeom>
                <a:effectLst/>
              </p:spPr>
              <p:style>
                <a:lnRef idx="1">
                  <a:schemeClr val="accent5"/>
                </a:lnRef>
                <a:fillRef idx="2">
                  <a:schemeClr val="accent5"/>
                </a:fillRef>
                <a:effectRef idx="1">
                  <a:schemeClr val="accent5"/>
                </a:effectRef>
                <a:fontRef idx="minor">
                  <a:schemeClr val="dk1"/>
                </a:fontRef>
              </p:style>
              <p:txBody>
                <a:bodyPr lIns="46800" rIns="46800" rtlCol="0" anchor="ctr"/>
                <a:lstStyle/>
                <a:p>
                  <a:pPr algn="ctr"/>
                  <a:r>
                    <a:rPr lang="en-US" altLang="ko-KR" sz="900" spc="-70" dirty="0" smtClean="0"/>
                    <a:t>Thread</a:t>
                  </a:r>
                  <a:endParaRPr lang="ko-KR" altLang="en-US" sz="900" spc="-70" dirty="0"/>
                </a:p>
              </p:txBody>
            </p:sp>
            <p:sp>
              <p:nvSpPr>
                <p:cNvPr id="120" name="직사각형 119"/>
                <p:cNvSpPr/>
                <p:nvPr/>
              </p:nvSpPr>
              <p:spPr>
                <a:xfrm rot="5400000">
                  <a:off x="4187051" y="4826484"/>
                  <a:ext cx="383382" cy="119063"/>
                </a:xfrm>
                <a:prstGeom prst="rect">
                  <a:avLst/>
                </a:prstGeom>
                <a:effectLst/>
              </p:spPr>
              <p:style>
                <a:lnRef idx="1">
                  <a:schemeClr val="accent5"/>
                </a:lnRef>
                <a:fillRef idx="2">
                  <a:schemeClr val="accent5"/>
                </a:fillRef>
                <a:effectRef idx="1">
                  <a:schemeClr val="accent5"/>
                </a:effectRef>
                <a:fontRef idx="minor">
                  <a:schemeClr val="dk1"/>
                </a:fontRef>
              </p:style>
              <p:txBody>
                <a:bodyPr lIns="46800" rIns="46800" rtlCol="0" anchor="ctr"/>
                <a:lstStyle/>
                <a:p>
                  <a:pPr algn="ctr"/>
                  <a:r>
                    <a:rPr lang="en-US" altLang="ko-KR" sz="900" spc="-70" dirty="0" smtClean="0"/>
                    <a:t>Thread</a:t>
                  </a:r>
                  <a:endParaRPr lang="ko-KR" altLang="en-US" sz="900" spc="-70" dirty="0"/>
                </a:p>
              </p:txBody>
            </p:sp>
            <p:sp>
              <p:nvSpPr>
                <p:cNvPr id="121" name="직사각형 120"/>
                <p:cNvSpPr/>
                <p:nvPr/>
              </p:nvSpPr>
              <p:spPr>
                <a:xfrm rot="5400000">
                  <a:off x="4401364" y="4826486"/>
                  <a:ext cx="383382" cy="119063"/>
                </a:xfrm>
                <a:prstGeom prst="rect">
                  <a:avLst/>
                </a:prstGeom>
                <a:effectLst/>
              </p:spPr>
              <p:style>
                <a:lnRef idx="1">
                  <a:schemeClr val="accent5"/>
                </a:lnRef>
                <a:fillRef idx="2">
                  <a:schemeClr val="accent5"/>
                </a:fillRef>
                <a:effectRef idx="1">
                  <a:schemeClr val="accent5"/>
                </a:effectRef>
                <a:fontRef idx="minor">
                  <a:schemeClr val="dk1"/>
                </a:fontRef>
              </p:style>
              <p:txBody>
                <a:bodyPr lIns="46800" rIns="46800" rtlCol="0" anchor="ctr"/>
                <a:lstStyle/>
                <a:p>
                  <a:pPr algn="ctr"/>
                  <a:r>
                    <a:rPr lang="en-US" altLang="ko-KR" sz="900" spc="-70" dirty="0" smtClean="0"/>
                    <a:t>Thread</a:t>
                  </a:r>
                  <a:endParaRPr lang="ko-KR" altLang="en-US" sz="900" spc="-70" dirty="0"/>
                </a:p>
              </p:txBody>
            </p:sp>
            <p:sp>
              <p:nvSpPr>
                <p:cNvPr id="122" name="직사각형 121"/>
                <p:cNvSpPr/>
                <p:nvPr/>
              </p:nvSpPr>
              <p:spPr>
                <a:xfrm rot="5400000">
                  <a:off x="4518144" y="4826486"/>
                  <a:ext cx="383382" cy="119063"/>
                </a:xfrm>
                <a:prstGeom prst="rect">
                  <a:avLst/>
                </a:prstGeom>
                <a:effectLst/>
              </p:spPr>
              <p:style>
                <a:lnRef idx="1">
                  <a:schemeClr val="accent5"/>
                </a:lnRef>
                <a:fillRef idx="2">
                  <a:schemeClr val="accent5"/>
                </a:fillRef>
                <a:effectRef idx="1">
                  <a:schemeClr val="accent5"/>
                </a:effectRef>
                <a:fontRef idx="minor">
                  <a:schemeClr val="dk1"/>
                </a:fontRef>
              </p:style>
              <p:txBody>
                <a:bodyPr lIns="46800" rIns="46800" rtlCol="0" anchor="ctr"/>
                <a:lstStyle/>
                <a:p>
                  <a:pPr algn="ctr"/>
                  <a:r>
                    <a:rPr lang="en-US" altLang="ko-KR" sz="900" spc="-70" dirty="0" smtClean="0"/>
                    <a:t>Thread</a:t>
                  </a:r>
                  <a:endParaRPr lang="ko-KR" altLang="en-US" sz="900" spc="-70" dirty="0"/>
                </a:p>
              </p:txBody>
            </p:sp>
            <p:sp>
              <p:nvSpPr>
                <p:cNvPr id="123" name="직사각형 122"/>
                <p:cNvSpPr/>
                <p:nvPr/>
              </p:nvSpPr>
              <p:spPr>
                <a:xfrm rot="5400000">
                  <a:off x="4637207" y="4826487"/>
                  <a:ext cx="383382" cy="119063"/>
                </a:xfrm>
                <a:prstGeom prst="rect">
                  <a:avLst/>
                </a:prstGeom>
                <a:effectLst/>
              </p:spPr>
              <p:style>
                <a:lnRef idx="1">
                  <a:schemeClr val="accent5"/>
                </a:lnRef>
                <a:fillRef idx="2">
                  <a:schemeClr val="accent5"/>
                </a:fillRef>
                <a:effectRef idx="1">
                  <a:schemeClr val="accent5"/>
                </a:effectRef>
                <a:fontRef idx="minor">
                  <a:schemeClr val="dk1"/>
                </a:fontRef>
              </p:style>
              <p:txBody>
                <a:bodyPr lIns="46800" rIns="46800" rtlCol="0" anchor="ctr"/>
                <a:lstStyle/>
                <a:p>
                  <a:pPr algn="ctr"/>
                  <a:r>
                    <a:rPr lang="en-US" altLang="ko-KR" sz="900" spc="-70" dirty="0" smtClean="0"/>
                    <a:t>Thread</a:t>
                  </a:r>
                  <a:endParaRPr lang="ko-KR" altLang="en-US" sz="900" spc="-70" dirty="0"/>
                </a:p>
              </p:txBody>
            </p:sp>
            <p:sp>
              <p:nvSpPr>
                <p:cNvPr id="124" name="직사각형 123"/>
                <p:cNvSpPr/>
                <p:nvPr/>
              </p:nvSpPr>
              <p:spPr>
                <a:xfrm rot="5400000">
                  <a:off x="4810391" y="4826488"/>
                  <a:ext cx="383382" cy="119063"/>
                </a:xfrm>
                <a:prstGeom prst="rect">
                  <a:avLst/>
                </a:prstGeom>
                <a:effectLst/>
              </p:spPr>
              <p:style>
                <a:lnRef idx="1">
                  <a:schemeClr val="accent5"/>
                </a:lnRef>
                <a:fillRef idx="2">
                  <a:schemeClr val="accent5"/>
                </a:fillRef>
                <a:effectRef idx="1">
                  <a:schemeClr val="accent5"/>
                </a:effectRef>
                <a:fontRef idx="minor">
                  <a:schemeClr val="dk1"/>
                </a:fontRef>
              </p:style>
              <p:txBody>
                <a:bodyPr lIns="46800" rIns="46800" rtlCol="0" anchor="ctr"/>
                <a:lstStyle/>
                <a:p>
                  <a:pPr algn="ctr"/>
                  <a:r>
                    <a:rPr lang="en-US" altLang="ko-KR" sz="900" spc="-70" dirty="0" smtClean="0"/>
                    <a:t>Thread</a:t>
                  </a:r>
                  <a:endParaRPr lang="ko-KR" altLang="en-US" sz="900" spc="-70" dirty="0"/>
                </a:p>
              </p:txBody>
            </p:sp>
            <p:sp>
              <p:nvSpPr>
                <p:cNvPr id="125" name="직사각형 124"/>
                <p:cNvSpPr/>
                <p:nvPr/>
              </p:nvSpPr>
              <p:spPr>
                <a:xfrm rot="5400000">
                  <a:off x="5019941" y="4826489"/>
                  <a:ext cx="383382" cy="119063"/>
                </a:xfrm>
                <a:prstGeom prst="rect">
                  <a:avLst/>
                </a:prstGeom>
                <a:effectLst/>
              </p:spPr>
              <p:style>
                <a:lnRef idx="1">
                  <a:schemeClr val="accent5"/>
                </a:lnRef>
                <a:fillRef idx="2">
                  <a:schemeClr val="accent5"/>
                </a:fillRef>
                <a:effectRef idx="1">
                  <a:schemeClr val="accent5"/>
                </a:effectRef>
                <a:fontRef idx="minor">
                  <a:schemeClr val="dk1"/>
                </a:fontRef>
              </p:style>
              <p:txBody>
                <a:bodyPr lIns="46800" rIns="46800" rtlCol="0" anchor="ctr"/>
                <a:lstStyle/>
                <a:p>
                  <a:pPr algn="ctr"/>
                  <a:r>
                    <a:rPr lang="en-US" altLang="ko-KR" sz="900" spc="-70" dirty="0" smtClean="0"/>
                    <a:t>Thread</a:t>
                  </a:r>
                  <a:endParaRPr lang="ko-KR" altLang="en-US" sz="900" spc="-70" dirty="0"/>
                </a:p>
              </p:txBody>
            </p:sp>
          </p:grpSp>
          <p:grpSp>
            <p:nvGrpSpPr>
              <p:cNvPr id="1068" name="그룹 1067"/>
              <p:cNvGrpSpPr/>
              <p:nvPr/>
            </p:nvGrpSpPr>
            <p:grpSpPr>
              <a:xfrm>
                <a:off x="3586875" y="4365939"/>
                <a:ext cx="213644" cy="217429"/>
                <a:chOff x="3586875" y="4365939"/>
                <a:chExt cx="213644" cy="217429"/>
              </a:xfrm>
            </p:grpSpPr>
            <p:cxnSp>
              <p:nvCxnSpPr>
                <p:cNvPr id="208" name="구부러진 연결선 207"/>
                <p:cNvCxnSpPr/>
                <p:nvPr/>
              </p:nvCxnSpPr>
              <p:spPr>
                <a:xfrm rot="5400000" flipH="1" flipV="1">
                  <a:off x="3693329" y="4368819"/>
                  <a:ext cx="110069" cy="104310"/>
                </a:xfrm>
                <a:prstGeom prst="curvedConnector3">
                  <a:avLst>
                    <a:gd name="adj1" fmla="val 264177"/>
                  </a:avLst>
                </a:prstGeom>
                <a:ln>
                  <a:headEnd type="triangle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9" name="구부러진 연결선 208"/>
                <p:cNvCxnSpPr/>
                <p:nvPr/>
              </p:nvCxnSpPr>
              <p:spPr>
                <a:xfrm rot="5400000" flipH="1" flipV="1">
                  <a:off x="3583995" y="4476179"/>
                  <a:ext cx="110069" cy="104310"/>
                </a:xfrm>
                <a:prstGeom prst="curvedConnector3">
                  <a:avLst>
                    <a:gd name="adj1" fmla="val 264177"/>
                  </a:avLst>
                </a:prstGeom>
                <a:ln>
                  <a:headEnd type="triangle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101" name="직사각형 100"/>
          <p:cNvSpPr/>
          <p:nvPr/>
        </p:nvSpPr>
        <p:spPr>
          <a:xfrm>
            <a:off x="7163377" y="5445079"/>
            <a:ext cx="233043" cy="187534"/>
          </a:xfrm>
          <a:prstGeom prst="rect">
            <a:avLst/>
          </a:prstGeom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600" dirty="0" smtClean="0"/>
              <a:t>5</a:t>
            </a:r>
            <a:endParaRPr lang="ko-KR" altLang="en-US" sz="1600" dirty="0"/>
          </a:p>
        </p:txBody>
      </p:sp>
      <p:sp>
        <p:nvSpPr>
          <p:cNvPr id="126" name="직사각형 125"/>
          <p:cNvSpPr/>
          <p:nvPr/>
        </p:nvSpPr>
        <p:spPr>
          <a:xfrm>
            <a:off x="7082156" y="3331955"/>
            <a:ext cx="233043" cy="187534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600" dirty="0" smtClean="0"/>
              <a:t>4</a:t>
            </a:r>
            <a:endParaRPr lang="ko-KR" altLang="en-US" sz="1600" dirty="0"/>
          </a:p>
        </p:txBody>
      </p:sp>
      <p:cxnSp>
        <p:nvCxnSpPr>
          <p:cNvPr id="99" name="직선 화살표 연결선 98"/>
          <p:cNvCxnSpPr>
            <a:stCxn id="1040" idx="3"/>
            <a:endCxn id="126" idx="1"/>
          </p:cNvCxnSpPr>
          <p:nvPr/>
        </p:nvCxnSpPr>
        <p:spPr>
          <a:xfrm>
            <a:off x="6948264" y="3425722"/>
            <a:ext cx="133892" cy="0"/>
          </a:xfrm>
          <a:prstGeom prst="straightConnector1">
            <a:avLst/>
          </a:prstGeom>
          <a:ln>
            <a:headEnd type="triangle" w="sm" len="sm"/>
            <a:tailEnd type="triangl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4452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PIM-Enabled Instructions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pc="-10" dirty="0"/>
              <a:t>Our </a:t>
            </a:r>
            <a:r>
              <a:rPr lang="en-US" altLang="ko-KR" spc="-10" dirty="0" smtClean="0"/>
              <a:t>direction: </a:t>
            </a:r>
            <a:r>
              <a:rPr lang="en-US" altLang="ko-KR" spc="-10" dirty="0">
                <a:solidFill>
                  <a:srgbClr val="FF0000"/>
                </a:solidFill>
              </a:rPr>
              <a:t>simple</a:t>
            </a:r>
            <a:r>
              <a:rPr lang="en-US" altLang="ko-KR" spc="-10" dirty="0"/>
              <a:t> PIM operations as </a:t>
            </a:r>
            <a:r>
              <a:rPr lang="en-US" altLang="ko-KR" spc="-10" dirty="0">
                <a:solidFill>
                  <a:srgbClr val="FF0000"/>
                </a:solidFill>
              </a:rPr>
              <a:t>ISA extension</a:t>
            </a:r>
          </a:p>
          <a:p>
            <a:pPr lvl="1"/>
            <a:r>
              <a:rPr lang="en-US" altLang="ko-KR" dirty="0"/>
              <a:t>Simple: low-overhead implementation</a:t>
            </a:r>
          </a:p>
          <a:p>
            <a:pPr lvl="1"/>
            <a:r>
              <a:rPr lang="en-US" altLang="ko-KR" dirty="0" smtClean="0"/>
              <a:t>ISA extension: No changes to existing programming models</a:t>
            </a:r>
          </a:p>
          <a:p>
            <a:pPr lvl="1"/>
            <a:r>
              <a:rPr lang="en-US" altLang="ko-KR" i="1" dirty="0" smtClean="0"/>
              <a:t>One more thing</a:t>
            </a:r>
            <a:r>
              <a:rPr lang="en-US" altLang="ko-KR" dirty="0" smtClean="0"/>
              <a:t>: locality-aware dynamic PIM execution</a:t>
            </a:r>
          </a:p>
          <a:p>
            <a:pPr lvl="2"/>
            <a:r>
              <a:rPr lang="en-US" altLang="ko-KR" dirty="0" smtClean="0"/>
              <a:t>Adaptation between host-side and memory-side execution</a:t>
            </a:r>
          </a:p>
          <a:p>
            <a:pPr lvl="1"/>
            <a:endParaRPr lang="en-US" altLang="ko-KR" sz="1800" dirty="0"/>
          </a:p>
          <a:p>
            <a:r>
              <a:rPr lang="en-US" altLang="ko-KR" dirty="0" smtClean="0"/>
              <a:t>Evaluation highlight</a:t>
            </a:r>
          </a:p>
          <a:p>
            <a:pPr lvl="1"/>
            <a:r>
              <a:rPr lang="en-US" altLang="ko-KR" dirty="0" smtClean="0">
                <a:solidFill>
                  <a:srgbClr val="FF0000"/>
                </a:solidFill>
              </a:rPr>
              <a:t>47%</a:t>
            </a:r>
            <a:r>
              <a:rPr lang="en-US" altLang="ko-KR" dirty="0" smtClean="0"/>
              <a:t> speedup over conventional systems in large inputs</a:t>
            </a:r>
          </a:p>
          <a:p>
            <a:pPr lvl="1"/>
            <a:r>
              <a:rPr lang="en-US" altLang="ko-KR" dirty="0" smtClean="0">
                <a:solidFill>
                  <a:srgbClr val="FF0000"/>
                </a:solidFill>
              </a:rPr>
              <a:t>32%</a:t>
            </a:r>
            <a:r>
              <a:rPr lang="en-US" altLang="ko-KR" dirty="0" smtClean="0"/>
              <a:t> speedup over PIM-only systems in small inputs</a:t>
            </a:r>
          </a:p>
          <a:p>
            <a:pPr lvl="1"/>
            <a:r>
              <a:rPr lang="en-US" altLang="ko-KR" dirty="0" smtClean="0"/>
              <a:t>Impact of data locality, energy efficiency, and more…</a:t>
            </a:r>
          </a:p>
        </p:txBody>
      </p:sp>
      <p:sp>
        <p:nvSpPr>
          <p:cNvPr id="4" name="모서리가 둥근 직사각형 3"/>
          <p:cNvSpPr/>
          <p:nvPr/>
        </p:nvSpPr>
        <p:spPr>
          <a:xfrm>
            <a:off x="1331640" y="5849416"/>
            <a:ext cx="6480720" cy="56034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400" dirty="0" smtClean="0"/>
              <a:t>Session 6A: Memory Systems I (10:20~10:45)</a:t>
            </a:r>
            <a:endParaRPr lang="ko-KR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58122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테마">
  <a:themeElements>
    <a:clrScheme name="기본">
      <a:dk1>
        <a:sysClr val="windowText" lastClr="000000"/>
      </a:dk1>
      <a:lt1>
        <a:sysClr val="window" lastClr="FFFFFF"/>
      </a:lt1>
      <a:dk2>
        <a:srgbClr val="1B6AA3"/>
      </a:dk2>
      <a:lt2>
        <a:srgbClr val="FFFFFF"/>
      </a:lt2>
      <a:accent1>
        <a:srgbClr val="5DA5DA"/>
      </a:accent1>
      <a:accent2>
        <a:srgbClr val="FAA43A"/>
      </a:accent2>
      <a:accent3>
        <a:srgbClr val="60BD68"/>
      </a:accent3>
      <a:accent4>
        <a:srgbClr val="F17CB0"/>
      </a:accent4>
      <a:accent5>
        <a:srgbClr val="B2912F"/>
      </a:accent5>
      <a:accent6>
        <a:srgbClr val="307D99"/>
      </a:accent6>
      <a:hlink>
        <a:srgbClr val="0563C1"/>
      </a:hlink>
      <a:folHlink>
        <a:srgbClr val="954F72"/>
      </a:folHlink>
    </a:clrScheme>
    <a:fontScheme name="Calibri - 나눔고딕">
      <a:majorFont>
        <a:latin typeface="Calibri"/>
        <a:ea typeface="나눔고딕"/>
        <a:cs typeface=""/>
      </a:majorFont>
      <a:minorFont>
        <a:latin typeface="Calibri"/>
        <a:ea typeface="나눔고딕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4050</TotalTime>
  <Words>184</Words>
  <Application>Microsoft Office PowerPoint</Application>
  <PresentationFormat>화면 슬라이드 쇼(4:3)</PresentationFormat>
  <Paragraphs>83</Paragraphs>
  <Slides>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8" baseType="lpstr">
      <vt:lpstr>나눔고딕</vt:lpstr>
      <vt:lpstr>맑은 고딕</vt:lpstr>
      <vt:lpstr>Arial</vt:lpstr>
      <vt:lpstr>Calibri</vt:lpstr>
      <vt:lpstr>1_Office 테마</vt:lpstr>
      <vt:lpstr>PIM-Enabled Instructions: A Low-Overhead, Locality-Aware PIM Architecture</vt:lpstr>
      <vt:lpstr>Challenges in Processing-in-Memory</vt:lpstr>
      <vt:lpstr>PIM-Enabled Instructions</vt:lpstr>
    </vt:vector>
  </TitlesOfParts>
  <Company>R&amp;D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PIM-Enabled Instructions: A Low-Overhead, Locality-Aware PIM Architecture</dc:title>
  <dc:creator>Junwhan Ahn</dc:creator>
  <cp:lastModifiedBy>Junwhan Ahn</cp:lastModifiedBy>
  <cp:revision>288</cp:revision>
  <dcterms:created xsi:type="dcterms:W3CDTF">2006-10-05T04:04:58Z</dcterms:created>
  <dcterms:modified xsi:type="dcterms:W3CDTF">2015-06-23T20:03:30Z</dcterms:modified>
  <cp:contentStatus>최종본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