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9" r:id="rId4"/>
    <p:sldId id="337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293" r:id="rId16"/>
    <p:sldId id="296" r:id="rId17"/>
    <p:sldId id="295" r:id="rId18"/>
    <p:sldId id="292" r:id="rId19"/>
    <p:sldId id="260" r:id="rId20"/>
    <p:sldId id="288" r:id="rId21"/>
    <p:sldId id="313" r:id="rId22"/>
    <p:sldId id="311" r:id="rId23"/>
    <p:sldId id="314" r:id="rId24"/>
    <p:sldId id="280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89" r:id="rId33"/>
    <p:sldId id="261" r:id="rId34"/>
    <p:sldId id="338" r:id="rId35"/>
    <p:sldId id="339" r:id="rId36"/>
    <p:sldId id="287" r:id="rId37"/>
    <p:sldId id="333" r:id="rId38"/>
    <p:sldId id="334" r:id="rId39"/>
    <p:sldId id="270" r:id="rId40"/>
    <p:sldId id="271" r:id="rId41"/>
    <p:sldId id="290" r:id="rId42"/>
    <p:sldId id="273" r:id="rId43"/>
    <p:sldId id="274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AB8"/>
    <a:srgbClr val="D8E4BE"/>
    <a:srgbClr val="8EB4E3"/>
    <a:srgbClr val="FDB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5"/>
    <p:restoredTop sz="90945"/>
  </p:normalViewPr>
  <p:slideViewPr>
    <p:cSldViewPr snapToGrid="0" snapToObjects="1">
      <p:cViewPr>
        <p:scale>
          <a:sx n="90" d="100"/>
          <a:sy n="90" d="100"/>
        </p:scale>
        <p:origin x="1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zf\home\shenxipeng\ICS2018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redundancy ratio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Sheet2!$D$6</c:f>
              <c:strCache>
                <c:ptCount val="1"/>
                <c:pt idx="0">
                  <c:v>50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Sheet2!$C$7:$C$9</c:f>
              <c:strCache>
                <c:ptCount val="3"/>
                <c:pt idx="0">
                  <c:v>512B</c:v>
                </c:pt>
                <c:pt idx="1">
                  <c:v>1KB</c:v>
                </c:pt>
                <c:pt idx="2">
                  <c:v>4KB</c:v>
                </c:pt>
              </c:strCache>
            </c:strRef>
          </c:cat>
          <c:val>
            <c:numRef>
              <c:f>Sheet2!$D$7:$D$9</c:f>
              <c:numCache>
                <c:formatCode>General</c:formatCode>
                <c:ptCount val="3"/>
                <c:pt idx="0">
                  <c:v>44.7</c:v>
                </c:pt>
                <c:pt idx="1">
                  <c:v>31.4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C-F142-8E35-BAAFB3BD1907}"/>
            </c:ext>
          </c:extLst>
        </c:ser>
        <c:ser>
          <c:idx val="1"/>
          <c:order val="1"/>
          <c:tx>
            <c:strRef>
              <c:f>Sheet2!$E$6</c:f>
              <c:strCache>
                <c:ptCount val="1"/>
                <c:pt idx="0">
                  <c:v>150 GB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Sheet2!$C$7:$C$9</c:f>
              <c:strCache>
                <c:ptCount val="3"/>
                <c:pt idx="0">
                  <c:v>512B</c:v>
                </c:pt>
                <c:pt idx="1">
                  <c:v>1KB</c:v>
                </c:pt>
                <c:pt idx="2">
                  <c:v>4KB</c:v>
                </c:pt>
              </c:strCache>
            </c:strRef>
          </c:cat>
          <c:val>
            <c:numRef>
              <c:f>Sheet2!$E$7:$E$9</c:f>
              <c:numCache>
                <c:formatCode>General</c:formatCode>
                <c:ptCount val="3"/>
                <c:pt idx="0">
                  <c:v>80</c:v>
                </c:pt>
                <c:pt idx="1">
                  <c:v>75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C-F142-8E35-BAAFB3BD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7168096"/>
        <c:axId val="1897391600"/>
      </c:barChart>
      <c:catAx>
        <c:axId val="1897168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chunk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97391600"/>
        <c:crosses val="autoZero"/>
        <c:auto val="1"/>
        <c:lblAlgn val="ctr"/>
        <c:lblOffset val="100"/>
        <c:noMultiLvlLbl val="0"/>
      </c:catAx>
      <c:valAx>
        <c:axId val="18973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redundancy ratio (%)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971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data!$D$13</c:f>
              <c:strCache>
                <c:ptCount val="1"/>
                <c:pt idx="0">
                  <c:v>  Manual-opt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data!$B$14:$C$48</c:f>
              <c:multiLvlStrCache>
                <c:ptCount val="35"/>
                <c:lvl>
                  <c:pt idx="0">
                    <c:v>wordCount</c:v>
                  </c:pt>
                  <c:pt idx="1">
                    <c:v>sort</c:v>
                  </c:pt>
                  <c:pt idx="2">
                    <c:v>invertedIndex</c:v>
                  </c:pt>
                  <c:pt idx="3">
                    <c:v>termVector</c:v>
                  </c:pt>
                  <c:pt idx="4">
                    <c:v>sequenceCount	</c:v>
                  </c:pt>
                  <c:pt idx="5">
                    <c:v>rakdInvtdIdx</c:v>
                  </c:pt>
                  <c:pt idx="6">
                    <c:v>AVG</c:v>
                  </c:pt>
                  <c:pt idx="7">
                    <c:v>wordCount</c:v>
                  </c:pt>
                  <c:pt idx="8">
                    <c:v>sort</c:v>
                  </c:pt>
                  <c:pt idx="9">
                    <c:v>invertedIndex</c:v>
                  </c:pt>
                  <c:pt idx="10">
                    <c:v>termVector</c:v>
                  </c:pt>
                  <c:pt idx="11">
                    <c:v>sequenceCount	</c:v>
                  </c:pt>
                  <c:pt idx="12">
                    <c:v>rakdInvtdIdx</c:v>
                  </c:pt>
                  <c:pt idx="13">
                    <c:v>AVG</c:v>
                  </c:pt>
                  <c:pt idx="14">
                    <c:v>wordCount</c:v>
                  </c:pt>
                  <c:pt idx="15">
                    <c:v>sort</c:v>
                  </c:pt>
                  <c:pt idx="16">
                    <c:v>invertedIndex</c:v>
                  </c:pt>
                  <c:pt idx="17">
                    <c:v>termVector</c:v>
                  </c:pt>
                  <c:pt idx="18">
                    <c:v>sequenceCount	</c:v>
                  </c:pt>
                  <c:pt idx="19">
                    <c:v>rakdInvtdIdx</c:v>
                  </c:pt>
                  <c:pt idx="20">
                    <c:v>AVG</c:v>
                  </c:pt>
                  <c:pt idx="21">
                    <c:v>wordCount</c:v>
                  </c:pt>
                  <c:pt idx="22">
                    <c:v>sort</c:v>
                  </c:pt>
                  <c:pt idx="23">
                    <c:v>invertedIndex</c:v>
                  </c:pt>
                  <c:pt idx="24">
                    <c:v>termVector</c:v>
                  </c:pt>
                  <c:pt idx="25">
                    <c:v>sequenceCount	</c:v>
                  </c:pt>
                  <c:pt idx="26">
                    <c:v>rakdInvtdIdx</c:v>
                  </c:pt>
                  <c:pt idx="27">
                    <c:v>AVG</c:v>
                  </c:pt>
                  <c:pt idx="28">
                    <c:v>wordCount</c:v>
                  </c:pt>
                  <c:pt idx="29">
                    <c:v>sort</c:v>
                  </c:pt>
                  <c:pt idx="30">
                    <c:v>invertedIndex</c:v>
                  </c:pt>
                  <c:pt idx="31">
                    <c:v>termVector</c:v>
                  </c:pt>
                  <c:pt idx="32">
                    <c:v>sequenceCount	</c:v>
                  </c:pt>
                  <c:pt idx="33">
                    <c:v>rakdInvtdIdx</c:v>
                  </c:pt>
                  <c:pt idx="34">
                    <c:v>AVG</c:v>
                  </c:pt>
                </c:lvl>
                <c:lvl>
                  <c:pt idx="0">
                    <c:v>A</c:v>
                  </c:pt>
                  <c:pt idx="7">
                    <c:v>B</c:v>
                  </c:pt>
                  <c:pt idx="14">
                    <c:v>C</c:v>
                  </c:pt>
                  <c:pt idx="21">
                    <c:v>D</c:v>
                  </c:pt>
                  <c:pt idx="28">
                    <c:v>E</c:v>
                  </c:pt>
                </c:lvl>
              </c:multiLvlStrCache>
            </c:multiLvlStrRef>
          </c:cat>
          <c:val>
            <c:numRef>
              <c:f>data!$D$14:$D$48</c:f>
              <c:numCache>
                <c:formatCode>0.00_ </c:formatCode>
                <c:ptCount val="35"/>
                <c:pt idx="0">
                  <c:v>1.95</c:v>
                </c:pt>
                <c:pt idx="1">
                  <c:v>1.72</c:v>
                </c:pt>
                <c:pt idx="2">
                  <c:v>1.91</c:v>
                </c:pt>
                <c:pt idx="3">
                  <c:v>1.31</c:v>
                </c:pt>
                <c:pt idx="4">
                  <c:v>1</c:v>
                </c:pt>
                <c:pt idx="5">
                  <c:v>1</c:v>
                </c:pt>
                <c:pt idx="6">
                  <c:v>1.481666667</c:v>
                </c:pt>
                <c:pt idx="7">
                  <c:v>2</c:v>
                </c:pt>
                <c:pt idx="8">
                  <c:v>1.61</c:v>
                </c:pt>
                <c:pt idx="9">
                  <c:v>1.56</c:v>
                </c:pt>
                <c:pt idx="10">
                  <c:v>1.54</c:v>
                </c:pt>
                <c:pt idx="11">
                  <c:v>1.53</c:v>
                </c:pt>
                <c:pt idx="12">
                  <c:v>1.64</c:v>
                </c:pt>
                <c:pt idx="13">
                  <c:v>1.6466666670000001</c:v>
                </c:pt>
                <c:pt idx="14">
                  <c:v>2.04</c:v>
                </c:pt>
                <c:pt idx="15">
                  <c:v>1.3</c:v>
                </c:pt>
                <c:pt idx="16">
                  <c:v>2.69</c:v>
                </c:pt>
                <c:pt idx="17">
                  <c:v>3.93</c:v>
                </c:pt>
                <c:pt idx="18">
                  <c:v>1.31</c:v>
                </c:pt>
                <c:pt idx="19">
                  <c:v>1.21</c:v>
                </c:pt>
                <c:pt idx="20">
                  <c:v>2.08</c:v>
                </c:pt>
                <c:pt idx="21">
                  <c:v>1.91</c:v>
                </c:pt>
                <c:pt idx="22">
                  <c:v>1.82</c:v>
                </c:pt>
                <c:pt idx="23">
                  <c:v>2.99</c:v>
                </c:pt>
                <c:pt idx="24">
                  <c:v>3.51</c:v>
                </c:pt>
                <c:pt idx="25">
                  <c:v>1.3</c:v>
                </c:pt>
                <c:pt idx="26">
                  <c:v>1.21</c:v>
                </c:pt>
                <c:pt idx="27">
                  <c:v>2.1233333330000002</c:v>
                </c:pt>
                <c:pt idx="28">
                  <c:v>2.4700000000000002</c:v>
                </c:pt>
                <c:pt idx="29">
                  <c:v>2.2200000000000002</c:v>
                </c:pt>
                <c:pt idx="30">
                  <c:v>4.82</c:v>
                </c:pt>
                <c:pt idx="31">
                  <c:v>3.44</c:v>
                </c:pt>
                <c:pt idx="32">
                  <c:v>1.36</c:v>
                </c:pt>
                <c:pt idx="33">
                  <c:v>1.22</c:v>
                </c:pt>
                <c:pt idx="34">
                  <c:v>2.588333333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9-2549-B9C0-151847EB9B31}"/>
            </c:ext>
          </c:extLst>
        </c:ser>
        <c:ser>
          <c:idx val="1"/>
          <c:order val="1"/>
          <c:tx>
            <c:strRef>
              <c:f>data!$E$13</c:f>
              <c:strCache>
                <c:ptCount val="1"/>
                <c:pt idx="0">
                  <c:v> Zwift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data!$B$14:$C$48</c:f>
              <c:multiLvlStrCache>
                <c:ptCount val="35"/>
                <c:lvl>
                  <c:pt idx="0">
                    <c:v>wordCount</c:v>
                  </c:pt>
                  <c:pt idx="1">
                    <c:v>sort</c:v>
                  </c:pt>
                  <c:pt idx="2">
                    <c:v>invertedIndex</c:v>
                  </c:pt>
                  <c:pt idx="3">
                    <c:v>termVector</c:v>
                  </c:pt>
                  <c:pt idx="4">
                    <c:v>sequenceCount	</c:v>
                  </c:pt>
                  <c:pt idx="5">
                    <c:v>rakdInvtdIdx</c:v>
                  </c:pt>
                  <c:pt idx="6">
                    <c:v>AVG</c:v>
                  </c:pt>
                  <c:pt idx="7">
                    <c:v>wordCount</c:v>
                  </c:pt>
                  <c:pt idx="8">
                    <c:v>sort</c:v>
                  </c:pt>
                  <c:pt idx="9">
                    <c:v>invertedIndex</c:v>
                  </c:pt>
                  <c:pt idx="10">
                    <c:v>termVector</c:v>
                  </c:pt>
                  <c:pt idx="11">
                    <c:v>sequenceCount	</c:v>
                  </c:pt>
                  <c:pt idx="12">
                    <c:v>rakdInvtdIdx</c:v>
                  </c:pt>
                  <c:pt idx="13">
                    <c:v>AVG</c:v>
                  </c:pt>
                  <c:pt idx="14">
                    <c:v>wordCount</c:v>
                  </c:pt>
                  <c:pt idx="15">
                    <c:v>sort</c:v>
                  </c:pt>
                  <c:pt idx="16">
                    <c:v>invertedIndex</c:v>
                  </c:pt>
                  <c:pt idx="17">
                    <c:v>termVector</c:v>
                  </c:pt>
                  <c:pt idx="18">
                    <c:v>sequenceCount	</c:v>
                  </c:pt>
                  <c:pt idx="19">
                    <c:v>rakdInvtdIdx</c:v>
                  </c:pt>
                  <c:pt idx="20">
                    <c:v>AVG</c:v>
                  </c:pt>
                  <c:pt idx="21">
                    <c:v>wordCount</c:v>
                  </c:pt>
                  <c:pt idx="22">
                    <c:v>sort</c:v>
                  </c:pt>
                  <c:pt idx="23">
                    <c:v>invertedIndex</c:v>
                  </c:pt>
                  <c:pt idx="24">
                    <c:v>termVector</c:v>
                  </c:pt>
                  <c:pt idx="25">
                    <c:v>sequenceCount	</c:v>
                  </c:pt>
                  <c:pt idx="26">
                    <c:v>rakdInvtdIdx</c:v>
                  </c:pt>
                  <c:pt idx="27">
                    <c:v>AVG</c:v>
                  </c:pt>
                  <c:pt idx="28">
                    <c:v>wordCount</c:v>
                  </c:pt>
                  <c:pt idx="29">
                    <c:v>sort</c:v>
                  </c:pt>
                  <c:pt idx="30">
                    <c:v>invertedIndex</c:v>
                  </c:pt>
                  <c:pt idx="31">
                    <c:v>termVector</c:v>
                  </c:pt>
                  <c:pt idx="32">
                    <c:v>sequenceCount	</c:v>
                  </c:pt>
                  <c:pt idx="33">
                    <c:v>rakdInvtdIdx</c:v>
                  </c:pt>
                  <c:pt idx="34">
                    <c:v>AVG</c:v>
                  </c:pt>
                </c:lvl>
                <c:lvl>
                  <c:pt idx="0">
                    <c:v>A</c:v>
                  </c:pt>
                  <c:pt idx="7">
                    <c:v>B</c:v>
                  </c:pt>
                  <c:pt idx="14">
                    <c:v>C</c:v>
                  </c:pt>
                  <c:pt idx="21">
                    <c:v>D</c:v>
                  </c:pt>
                  <c:pt idx="28">
                    <c:v>E</c:v>
                  </c:pt>
                </c:lvl>
              </c:multiLvlStrCache>
            </c:multiLvlStrRef>
          </c:cat>
          <c:val>
            <c:numRef>
              <c:f>data!$E$14:$E$48</c:f>
              <c:numCache>
                <c:formatCode>0.00_ </c:formatCode>
                <c:ptCount val="35"/>
                <c:pt idx="0">
                  <c:v>1.95</c:v>
                </c:pt>
                <c:pt idx="1">
                  <c:v>1.72</c:v>
                </c:pt>
                <c:pt idx="2">
                  <c:v>1.91</c:v>
                </c:pt>
                <c:pt idx="3">
                  <c:v>1.31</c:v>
                </c:pt>
                <c:pt idx="4">
                  <c:v>1</c:v>
                </c:pt>
                <c:pt idx="5">
                  <c:v>1</c:v>
                </c:pt>
                <c:pt idx="6">
                  <c:v>1.481666667</c:v>
                </c:pt>
                <c:pt idx="7">
                  <c:v>2</c:v>
                </c:pt>
                <c:pt idx="8">
                  <c:v>1.61</c:v>
                </c:pt>
                <c:pt idx="9">
                  <c:v>1.64</c:v>
                </c:pt>
                <c:pt idx="10">
                  <c:v>1.62</c:v>
                </c:pt>
                <c:pt idx="11">
                  <c:v>1.53</c:v>
                </c:pt>
                <c:pt idx="12">
                  <c:v>1.64</c:v>
                </c:pt>
                <c:pt idx="13">
                  <c:v>1.673333333</c:v>
                </c:pt>
                <c:pt idx="14">
                  <c:v>2.04</c:v>
                </c:pt>
                <c:pt idx="15">
                  <c:v>1.3</c:v>
                </c:pt>
                <c:pt idx="16">
                  <c:v>2.69</c:v>
                </c:pt>
                <c:pt idx="17">
                  <c:v>3.93</c:v>
                </c:pt>
                <c:pt idx="18">
                  <c:v>1.31</c:v>
                </c:pt>
                <c:pt idx="19">
                  <c:v>1.21</c:v>
                </c:pt>
                <c:pt idx="20">
                  <c:v>2.08</c:v>
                </c:pt>
                <c:pt idx="21">
                  <c:v>1.91</c:v>
                </c:pt>
                <c:pt idx="22">
                  <c:v>1.82</c:v>
                </c:pt>
                <c:pt idx="23">
                  <c:v>2.99</c:v>
                </c:pt>
                <c:pt idx="24">
                  <c:v>3.51</c:v>
                </c:pt>
                <c:pt idx="25">
                  <c:v>1.3</c:v>
                </c:pt>
                <c:pt idx="26">
                  <c:v>1.21</c:v>
                </c:pt>
                <c:pt idx="27">
                  <c:v>2.1233333330000002</c:v>
                </c:pt>
                <c:pt idx="28">
                  <c:v>2.4700000000000002</c:v>
                </c:pt>
                <c:pt idx="29">
                  <c:v>2.2200000000000002</c:v>
                </c:pt>
                <c:pt idx="30">
                  <c:v>4.82</c:v>
                </c:pt>
                <c:pt idx="31">
                  <c:v>3.44</c:v>
                </c:pt>
                <c:pt idx="32">
                  <c:v>1.36</c:v>
                </c:pt>
                <c:pt idx="33">
                  <c:v>1.22</c:v>
                </c:pt>
                <c:pt idx="34">
                  <c:v>2.588333333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9-2549-B9C0-151847EB9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0374927"/>
        <c:axId val="760816927"/>
      </c:barChart>
      <c:catAx>
        <c:axId val="7603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9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0816927"/>
        <c:crosses val="autoZero"/>
        <c:auto val="1"/>
        <c:lblAlgn val="ctr"/>
        <c:lblOffset val="100"/>
        <c:noMultiLvlLbl val="0"/>
      </c:catAx>
      <c:valAx>
        <c:axId val="76081692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03749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886110181587248E-2"/>
          <c:y val="6.0185185185185182E-2"/>
          <c:w val="0.18095444270680389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Manual-gzip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Sheet1!$B$6:$B$10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Sheet1!$C$6:$C$10</c:f>
              <c:numCache>
                <c:formatCode>0.00%</c:formatCode>
                <c:ptCount val="5"/>
                <c:pt idx="0">
                  <c:v>0.82930000000000004</c:v>
                </c:pt>
                <c:pt idx="1">
                  <c:v>0.88749999999999996</c:v>
                </c:pt>
                <c:pt idx="2">
                  <c:v>0.89200000000000002</c:v>
                </c:pt>
                <c:pt idx="3">
                  <c:v>0.8871</c:v>
                </c:pt>
                <c:pt idx="4">
                  <c:v>0.88229999999999997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0-6A4C-AF04-CB7E3EA0CFC6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Zwift(%)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Sheet1!$B$6:$B$10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Sheet1!$D$6:$D$10</c:f>
              <c:numCache>
                <c:formatCode>0.00%</c:formatCode>
                <c:ptCount val="5"/>
                <c:pt idx="0">
                  <c:v>0.84670000000000001</c:v>
                </c:pt>
                <c:pt idx="1">
                  <c:v>0.91610000000000003</c:v>
                </c:pt>
                <c:pt idx="2">
                  <c:v>0.92900000000000005</c:v>
                </c:pt>
                <c:pt idx="3">
                  <c:v>0.92469999999999997</c:v>
                </c:pt>
                <c:pt idx="4">
                  <c:v>0.92379999999999995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0-6A4C-AF04-CB7E3EA0C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"/>
        <c:axId val="1258396880"/>
        <c:axId val="1157559968"/>
      </c:barChart>
      <c:catAx>
        <c:axId val="125839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dataset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7559968"/>
        <c:crosses val="autoZero"/>
        <c:auto val="1"/>
        <c:lblAlgn val="ctr"/>
        <c:lblOffset val="100"/>
        <c:noMultiLvlLbl val="0"/>
      </c:catAx>
      <c:valAx>
        <c:axId val="1157559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storage savings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839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6131069553805"/>
          <c:y val="6.4951935567679918E-3"/>
          <c:w val="0.45518977608267719"/>
          <c:h val="0.1136725358667656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Sheet1!$C$22</c:f>
              <c:strCache>
                <c:ptCount val="1"/>
                <c:pt idx="0">
                  <c:v>C++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Sheet1!$B$23:$B$28</c:f>
              <c:strCache>
                <c:ptCount val="6"/>
                <c:pt idx="0">
                  <c:v>Word Count</c:v>
                </c:pt>
                <c:pt idx="1">
                  <c:v>Sort</c:v>
                </c:pt>
                <c:pt idx="2">
                  <c:v>Inverted Index</c:v>
                </c:pt>
                <c:pt idx="3">
                  <c:v>Term Vector</c:v>
                </c:pt>
                <c:pt idx="4">
                  <c:v>Sequence Count</c:v>
                </c:pt>
                <c:pt idx="5">
                  <c:v>Ranked Inverted Index</c:v>
                </c:pt>
              </c:strCache>
            </c:strRef>
          </c:cat>
          <c:val>
            <c:numRef>
              <c:f>Sheet1!$C$23:$C$28</c:f>
              <c:numCache>
                <c:formatCode>General</c:formatCode>
                <c:ptCount val="6"/>
                <c:pt idx="0">
                  <c:v>267</c:v>
                </c:pt>
                <c:pt idx="1">
                  <c:v>279</c:v>
                </c:pt>
                <c:pt idx="2">
                  <c:v>616</c:v>
                </c:pt>
                <c:pt idx="3">
                  <c:v>719</c:v>
                </c:pt>
                <c:pt idx="4">
                  <c:v>451</c:v>
                </c:pt>
                <c:pt idx="5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7-0D41-A81F-B74616A5D8EE}"/>
            </c:ext>
          </c:extLst>
        </c:ser>
        <c:ser>
          <c:idx val="1"/>
          <c:order val="1"/>
          <c:tx>
            <c:strRef>
              <c:f>Sheet1!$D$22</c:f>
              <c:strCache>
                <c:ptCount val="1"/>
                <c:pt idx="0">
                  <c:v>Zwift DSL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Sheet1!$B$23:$B$28</c:f>
              <c:strCache>
                <c:ptCount val="6"/>
                <c:pt idx="0">
                  <c:v>Word Count</c:v>
                </c:pt>
                <c:pt idx="1">
                  <c:v>Sort</c:v>
                </c:pt>
                <c:pt idx="2">
                  <c:v>Inverted Index</c:v>
                </c:pt>
                <c:pt idx="3">
                  <c:v>Term Vector</c:v>
                </c:pt>
                <c:pt idx="4">
                  <c:v>Sequence Count</c:v>
                </c:pt>
                <c:pt idx="5">
                  <c:v>Ranked Inverted Index</c:v>
                </c:pt>
              </c:strCache>
            </c:strRef>
          </c:cat>
          <c:val>
            <c:numRef>
              <c:f>Sheet1!$D$23:$D$28</c:f>
              <c:numCache>
                <c:formatCode>General</c:formatCode>
                <c:ptCount val="6"/>
                <c:pt idx="0">
                  <c:v>70</c:v>
                </c:pt>
                <c:pt idx="1">
                  <c:v>84</c:v>
                </c:pt>
                <c:pt idx="2">
                  <c:v>78</c:v>
                </c:pt>
                <c:pt idx="3">
                  <c:v>87</c:v>
                </c:pt>
                <c:pt idx="4">
                  <c:v>28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7-0D41-A81F-B74616A5D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489120"/>
        <c:axId val="1214679856"/>
      </c:barChart>
      <c:catAx>
        <c:axId val="12604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4679856"/>
        <c:crosses val="autoZero"/>
        <c:auto val="1"/>
        <c:lblAlgn val="ctr"/>
        <c:lblOffset val="100"/>
        <c:noMultiLvlLbl val="0"/>
      </c:catAx>
      <c:valAx>
        <c:axId val="121467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lines of code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48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D9D6-8A91-BC43-A37E-36DA9805C00B}" type="datetimeFigureOut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7E7D-D9D6-DB4C-A473-34B4566ED2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9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384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zh-CN" dirty="0"/>
                  <a:t>A gleaning operator 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" altLang="zh-CN" dirty="0"/>
                  <a:t>, which defines how to transform values in V in the final stage of the analytics.</a:t>
                </a:r>
                <a:endParaRPr kumimoji="1" lang="zh-CN" altLang="en-US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zh-CN" dirty="0"/>
                  <a:t>A gleaning operator  </a:t>
                </a:r>
                <a:r>
                  <a:rPr kumimoji="1" lang="en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</a:t>
                </a:r>
                <a:r>
                  <a:rPr kumimoji="1" lang="en" altLang="zh-CN" dirty="0"/>
                  <a:t>, which defines how to transform values in V in the final stage of the analytics.</a:t>
                </a:r>
                <a:endParaRPr kumimoji="1" lang="zh-CN" altLang="en-US" dirty="0"/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982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(1) Loading: Load the grammar, build G (or its variants), and initialize the data structures local to each node or global to the algorithm.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(2) Propagation: Propagate information with the meet operator </a:t>
                </a:r>
                <a14:m>
                  <m:oMath xmlns:m="http://schemas.openxmlformats.org/officeDocument/2006/math">
                    <m:r>
                      <a:rPr kumimoji="1" lang="en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 </m:t>
                    </m:r>
                  </m:oMath>
                </a14:m>
                <a:r>
                  <a:rPr lang="en" altLang="zh-CN" sz="1200" dirty="0"/>
                  <a:t> while traversing G in direction 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(3) Gleaning: Glean information through the gleaning operator </a:t>
                </a:r>
                <a14:m>
                  <m:oMath xmlns:m="http://schemas.openxmlformats.org/officeDocument/2006/math">
                    <m:r>
                      <a:rPr kumimoji="1" lang="en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  <m:r>
                      <a:rPr kumimoji="1" lang="en-US" altLang="zh-CN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200" dirty="0"/>
                  <a:t>and output the final results. 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(1) Loading: Load the grammar, build G (or its variants), and initialize the data structures local to each node or global to the algorithm.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(2) Propagation: Propagate information with the meet operator </a:t>
                </a:r>
                <a:r>
                  <a:rPr kumimoji="1" lang="en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⋁ </a:t>
                </a:r>
                <a:r>
                  <a:rPr lang="en" altLang="zh-CN" sz="1200" dirty="0"/>
                  <a:t> while traversing G in direction 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" altLang="zh-CN" sz="1200" dirty="0"/>
                  <a:t>(3) Gleaning: Glean information through the gleaning operator </a:t>
                </a:r>
                <a:r>
                  <a:rPr kumimoji="1" lang="en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∧ </a:t>
                </a:r>
                <a:r>
                  <a:rPr kumimoji="1" lang="en-US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" altLang="zh-CN" sz="1200" dirty="0"/>
                  <a:t>and output the final results. </a:t>
                </a: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38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143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We'd like to clarify the relations between manual-opt and Zwift. Both versions apply our proposed TADOC techniques to text analytics; manual-opt does it manually while Zwift does it (and some adaptive optimizations) automatically. Comparing them to the default benchmarks shows the benefits of our proposed TADOC techniques; we hence used the default benchmarks as the baseline.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Zwift and manual-opt show similar performance (Fig 4), which indicates that Zwift successfully unleashes most power of TADOC.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4210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Zwift is an effective framework for general-purpose text analytics directly on compressed data.</a:t>
            </a:r>
          </a:p>
          <a:p>
            <a:r>
              <a:rPr kumimoji="1" lang="en" altLang="zh-CN" dirty="0"/>
              <a:t>Zwift significantly improves programming productivity, while effectively unleashing the power of text analytics directly on compressed data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Zwift</a:t>
            </a:r>
            <a:r>
              <a:rPr kumimoji="1" lang="en" altLang="zh-CN" dirty="0"/>
              <a:t> produces code that reduces storage usage by </a:t>
            </a:r>
            <a:r>
              <a:rPr kumimoji="1" lang="en" altLang="zh-CN" dirty="0">
                <a:solidFill>
                  <a:srgbClr val="FF0000"/>
                </a:solidFill>
              </a:rPr>
              <a:t>90.8%</a:t>
            </a:r>
            <a:r>
              <a:rPr kumimoji="1" lang="en" altLang="zh-CN" dirty="0"/>
              <a:t> and execution time by </a:t>
            </a:r>
            <a:r>
              <a:rPr kumimoji="1" lang="en" altLang="zh-CN" dirty="0">
                <a:solidFill>
                  <a:srgbClr val="FF0000"/>
                </a:solidFill>
              </a:rPr>
              <a:t>41.0%</a:t>
            </a:r>
            <a:r>
              <a:rPr kumimoji="1" lang="en" altLang="zh-CN" dirty="0"/>
              <a:t> on six text analytics problems.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183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236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1. </a:t>
            </a:r>
            <a:r>
              <a:rPr kumimoji="1" lang="en-US" altLang="zh-CN" sz="1200" kern="0" dirty="0">
                <a:solidFill>
                  <a:prstClr val="black"/>
                </a:solidFill>
              </a:rPr>
              <a:t>R0 propagates the frequency of R1 (which is 1) to R1, and the frequency of R2 (which is 2) to R2.</a:t>
            </a:r>
            <a:endParaRPr kumimoji="1" lang="en-US" altLang="zh-CN" dirty="0"/>
          </a:p>
          <a:p>
            <a:pPr defTabSz="685800">
              <a:defRPr/>
            </a:pPr>
            <a:r>
              <a:rPr kumimoji="1" lang="en-US" altLang="zh-CN" dirty="0"/>
              <a:t>2. </a:t>
            </a:r>
            <a:r>
              <a:rPr kumimoji="1" lang="en-US" altLang="zh-CN" sz="1200" kern="0" dirty="0">
                <a:solidFill>
                  <a:prstClr val="black"/>
                </a:solidFill>
              </a:rPr>
              <a:t>R2 calculates its weight (which is 2), and propagates the frequency of R1 multiplied by R2’s weight to R1.</a:t>
            </a:r>
            <a:endParaRPr kumimoji="1" lang="en-US" altLang="zh-CN" dirty="0"/>
          </a:p>
          <a:p>
            <a:r>
              <a:rPr kumimoji="1" lang="en-US" altLang="zh-CN" dirty="0"/>
              <a:t>3. </a:t>
            </a:r>
            <a:r>
              <a:rPr kumimoji="1" lang="en-US" altLang="zh-CN" sz="1200" kern="0" dirty="0">
                <a:solidFill>
                  <a:prstClr val="black"/>
                </a:solidFill>
              </a:rPr>
              <a:t>R1 calculates its weight, which is 5 (4+1).</a:t>
            </a:r>
            <a:endParaRPr kumimoji="1" lang="en-US" altLang="zh-CN" dirty="0"/>
          </a:p>
          <a:p>
            <a:r>
              <a:rPr kumimoji="1" lang="en-US" altLang="zh-CN" dirty="0"/>
              <a:t>4. </a:t>
            </a:r>
            <a:r>
              <a:rPr kumimoji="1" lang="en-US" altLang="zh-CN" sz="1200" kern="0" dirty="0">
                <a:solidFill>
                  <a:prstClr val="black"/>
                </a:solidFill>
              </a:rPr>
              <a:t>We integrate the local word table in each node multiplied by its weight as the final result.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769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sz="1200" b="1" dirty="0"/>
              <a:t>Problem dimension</a:t>
            </a:r>
            <a:r>
              <a:rPr kumimoji="1" lang="en-US" altLang="zh-CN" sz="1200" b="1" dirty="0"/>
              <a:t>: </a:t>
            </a:r>
            <a:r>
              <a:rPr lang="en" altLang="zh-CN" sz="1200" dirty="0"/>
              <a:t>Different analytics problems have different requirements and complexities. </a:t>
            </a:r>
            <a:endParaRPr kumimoji="1"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dirty="0">
                <a:solidFill>
                  <a:schemeClr val="bg1"/>
                </a:solidFill>
              </a:rPr>
              <a:t>Implementation dimension</a:t>
            </a:r>
            <a:r>
              <a:rPr kumimoji="1" lang="en" altLang="zh-CN" sz="1200" b="1" dirty="0">
                <a:solidFill>
                  <a:schemeClr val="bg1"/>
                </a:solidFill>
              </a:rPr>
              <a:t>: </a:t>
            </a:r>
            <a:r>
              <a:rPr kumimoji="1" lang="en-US" altLang="zh-CN" sz="1200" dirty="0">
                <a:solidFill>
                  <a:schemeClr val="bg1">
                    <a:lumMod val="65000"/>
                  </a:schemeClr>
                </a:solidFill>
              </a:rPr>
              <a:t>There are multiple ways to implement TADOC for a given data analytics problem.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dirty="0">
                <a:solidFill>
                  <a:schemeClr val="bg1"/>
                </a:solidFill>
              </a:rPr>
              <a:t>Dataset dimension: </a:t>
            </a:r>
            <a:r>
              <a:rPr lang="en" altLang="zh-CN" sz="1200" dirty="0">
                <a:solidFill>
                  <a:schemeClr val="bg1">
                    <a:lumMod val="65000"/>
                  </a:schemeClr>
                </a:solidFill>
              </a:rPr>
              <a:t>The attributes of input datasets may sometimes substantially affect the overhead and benefits of a TADOC implementation.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8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A graph G, which is the DAG representation of the compression results on a dataset.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892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A domain of values V, which defines the possible values as the outputs of the document analytics of interest.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278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A domain of values F, which defines the possible values to be propagated across G.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779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zh-CN" dirty="0"/>
                  <a:t>A meet operator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kumimoji="1" lang="en" altLang="zh-CN" dirty="0"/>
                  <a:t>, which defines how to transform values in F at one step of the traversal of G.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" altLang="zh-CN" dirty="0"/>
                  <a:t>A meet operator </a:t>
                </a:r>
                <a:r>
                  <a:rPr kumimoji="1" lang="en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⋁</a:t>
                </a:r>
                <a:r>
                  <a:rPr kumimoji="1" lang="en" altLang="zh-CN" dirty="0"/>
                  <a:t>, which defines how to transform values in F at one step of the traversal of G.</a:t>
                </a: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564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A direction of the value flow D, which is FORWARD (parents before children) or BACKWARD (children after parents) or DEPTHFIRST (in the order of the original files).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288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0877-9DB6-0F46-94D8-C50C2C523CEE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577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F14-323F-CF44-B005-245D687CE269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2703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F14-323F-CF44-B005-245D687CE269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35458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2D1-BAB3-4142-84E8-D2F5FBEC45F7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820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C0D-0578-904F-8220-8066334776FB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5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F14-323F-CF44-B005-245D687CE269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44254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94BE-B7B7-DC42-B01F-29A3DAC809F5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033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8FD7-0E91-064B-9D94-7E8B7D8320D5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CA39-84D4-D447-A4B9-049457950C26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882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0F45-EB7C-554A-943A-88D3C3AE225C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80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747-234C-F04A-B848-86A767483055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6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F14-323F-CF44-B005-245D687CE269}" type="datetime1">
              <a:rPr kumimoji="1" lang="zh-CN" altLang="en-US" smtClean="0"/>
              <a:t>2018/7/6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35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6043" y="1311024"/>
            <a:ext cx="7851913" cy="1790700"/>
          </a:xfrm>
        </p:spPr>
        <p:txBody>
          <a:bodyPr>
            <a:noAutofit/>
          </a:bodyPr>
          <a:lstStyle/>
          <a:p>
            <a:r>
              <a:rPr kumimoji="1" lang="en-US" altLang="zh-CN" sz="4400" b="1" dirty="0" err="1"/>
              <a:t>Zwift</a:t>
            </a:r>
            <a:r>
              <a:rPr kumimoji="1" lang="en-US" altLang="zh-CN" sz="4400" b="1" dirty="0"/>
              <a:t> : A Programming Framework</a:t>
            </a:r>
            <a:br>
              <a:rPr kumimoji="1" lang="en-US" altLang="zh-CN" sz="4400" b="1" dirty="0"/>
            </a:br>
            <a:r>
              <a:rPr kumimoji="1" lang="en-US" altLang="zh-CN" sz="4400" b="1" dirty="0"/>
              <a:t>for High Performance Text Analytics on Compressed Data </a:t>
            </a:r>
            <a:endParaRPr kumimoji="1" lang="zh-CN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1" y="3230652"/>
            <a:ext cx="9143999" cy="1492784"/>
          </a:xfrm>
        </p:spPr>
        <p:txBody>
          <a:bodyPr>
            <a:noAutofit/>
          </a:bodyPr>
          <a:lstStyle/>
          <a:p>
            <a:r>
              <a:rPr kumimoji="1" lang="en-US" altLang="zh-CN" sz="2100" dirty="0"/>
              <a:t>Feng Zhang †⋄, </a:t>
            </a:r>
            <a:r>
              <a:rPr kumimoji="1" lang="en-US" altLang="zh-CN" sz="2100" dirty="0" err="1"/>
              <a:t>Jidong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Zhai</a:t>
            </a:r>
            <a:r>
              <a:rPr kumimoji="1" lang="en-US" altLang="zh-CN" sz="2100" dirty="0"/>
              <a:t> ⋄, </a:t>
            </a:r>
            <a:r>
              <a:rPr kumimoji="1" lang="en-US" altLang="zh-CN" sz="2100" dirty="0" err="1"/>
              <a:t>Xipeng</a:t>
            </a:r>
            <a:r>
              <a:rPr kumimoji="1" lang="en-US" altLang="zh-CN" sz="2100" dirty="0"/>
              <a:t> Shen #, </a:t>
            </a:r>
            <a:r>
              <a:rPr kumimoji="1" lang="en-US" altLang="zh-CN" sz="2100" dirty="0" err="1"/>
              <a:t>Onur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Mutlu</a:t>
            </a:r>
            <a:r>
              <a:rPr kumimoji="1" lang="en-US" altLang="zh-CN" sz="2100" dirty="0"/>
              <a:t> ⋆, </a:t>
            </a:r>
            <a:r>
              <a:rPr kumimoji="1" lang="en-US" altLang="zh-CN" sz="2100" dirty="0" err="1"/>
              <a:t>Wenguang</a:t>
            </a:r>
            <a:r>
              <a:rPr kumimoji="1" lang="en-US" altLang="zh-CN" sz="2100" dirty="0"/>
              <a:t> Chen ⋄</a:t>
            </a:r>
          </a:p>
          <a:p>
            <a:br>
              <a:rPr kumimoji="1" lang="en-US" altLang="zh-CN" sz="1500" dirty="0"/>
            </a:br>
            <a:r>
              <a:rPr kumimoji="1" lang="en-US" altLang="zh-CN" sz="1800" dirty="0"/>
              <a:t>†Renmin University of China</a:t>
            </a:r>
            <a:br>
              <a:rPr kumimoji="1" lang="en-US" altLang="zh-CN" sz="1800" dirty="0"/>
            </a:br>
            <a:r>
              <a:rPr kumimoji="1" lang="en-US" altLang="zh-CN" sz="1800" dirty="0"/>
              <a:t> ⋄Tsinghua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#North Carolina State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⋆ETH </a:t>
            </a:r>
            <a:r>
              <a:rPr kumimoji="1" lang="en-US" altLang="zh-CN" sz="1800" dirty="0" err="1"/>
              <a:t>Zürich</a:t>
            </a:r>
            <a:br>
              <a:rPr kumimoji="1" lang="en-US" altLang="zh-CN" sz="1500" dirty="0"/>
            </a:br>
            <a:endParaRPr kumimoji="1" lang="en-US" altLang="zh-CN" sz="1500" dirty="0"/>
          </a:p>
          <a:p>
            <a:endParaRPr kumimoji="1" lang="en-US" altLang="zh-CN" sz="15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580056-7603-7648-9143-854589EC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4" name="Picture 14" descr="Image result for eth zurich logo">
            <a:extLst>
              <a:ext uri="{FF2B5EF4-FFF2-40B4-BE49-F238E27FC236}">
                <a16:creationId xmlns:a16="http://schemas.microsoft.com/office/drawing/2014/main" id="{25A8238F-076C-8841-817D-C740D54C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9" y="5289065"/>
            <a:ext cx="1449335" cy="5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0EDDF9-65A4-164B-8D81-12FA7AC79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192" y="5117243"/>
            <a:ext cx="1135761" cy="112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24B702-B755-2A4D-9355-4972FF643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137" y="5112301"/>
            <a:ext cx="1066800" cy="1066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FA6ACA-2B0A-2844-A7AC-E5261B96C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674" y="5117242"/>
            <a:ext cx="1066800" cy="10668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D5B35C7-B55B-CA4B-81E3-656F9C74DFF1}"/>
              </a:ext>
            </a:extLst>
          </p:cNvPr>
          <p:cNvSpPr/>
          <p:nvPr/>
        </p:nvSpPr>
        <p:spPr>
          <a:xfrm>
            <a:off x="0" y="-120741"/>
            <a:ext cx="77902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" altLang="zh-CN" sz="1350" b="1">
                <a:solidFill>
                  <a:srgbClr val="000000"/>
                </a:solidFill>
                <a:latin typeface="Helvetica Neue" panose="02000503000000020004" pitchFamily="2" charset="0"/>
              </a:rPr>
            </a:br>
            <a:r>
              <a:rPr lang="en" altLang="zh-CN" sz="1350" b="1">
                <a:solidFill>
                  <a:srgbClr val="000000"/>
                </a:solidFill>
                <a:latin typeface="Helvetica Neue" panose="02000503000000020004" pitchFamily="2" charset="0"/>
              </a:rPr>
              <a:t>ICS-2018</a:t>
            </a:r>
            <a:endParaRPr lang="en" altLang="zh-CN" sz="1350" b="1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fontAlgn="base"/>
            <a:r>
              <a:rPr lang="en" altLang="zh-CN" sz="1350" b="1" dirty="0">
                <a:solidFill>
                  <a:srgbClr val="000000"/>
                </a:solidFill>
                <a:latin typeface="Helvetica Neue" panose="02000503000000020004" pitchFamily="2" charset="0"/>
              </a:rPr>
              <a:t>June 12-15, Beijing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54C56C-6590-F84F-BF87-10AB71CB8EB8}"/>
              </a:ext>
            </a:extLst>
          </p:cNvPr>
          <p:cNvSpPr/>
          <p:nvPr/>
        </p:nvSpPr>
        <p:spPr>
          <a:xfrm>
            <a:off x="5833872" y="6108192"/>
            <a:ext cx="100584" cy="7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77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935143" y="4762540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 a b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120944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94920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216391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37862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59333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79033" y="3581985"/>
            <a:ext cx="42222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303069" y="3581985"/>
            <a:ext cx="9819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28396" y="3581985"/>
            <a:ext cx="29574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719075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62017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46271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96908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70307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80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 a b c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143429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72435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193906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15377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36848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2001518" y="3581985"/>
            <a:ext cx="399743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325554" y="3581985"/>
            <a:ext cx="75707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50881" y="3581985"/>
            <a:ext cx="7089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696590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39532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68756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819393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92792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2301341" y="3846666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9572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896815" y="4782832"/>
            <a:ext cx="133673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 a b c a b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67557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54537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21657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9131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30" y="4166694"/>
            <a:ext cx="488634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6983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098459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94920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216391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37862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59333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57661" y="3581985"/>
            <a:ext cx="44953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81697" y="3581985"/>
            <a:ext cx="12550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07024" y="3581985"/>
            <a:ext cx="55405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62429" y="4434587"/>
            <a:ext cx="715729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62429" y="4434587"/>
            <a:ext cx="1358671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23786" y="3314092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74423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47822" y="3314092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30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2890068" y="3858221"/>
            <a:ext cx="133673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 a b c a b d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67557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54537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21657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9131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30" y="4166694"/>
            <a:ext cx="488634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6983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113449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902415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223886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45357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66828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72651" y="3581985"/>
            <a:ext cx="43454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96687" y="3581985"/>
            <a:ext cx="11051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22014" y="3581985"/>
            <a:ext cx="40415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62429" y="4434587"/>
            <a:ext cx="723224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62429" y="4434587"/>
            <a:ext cx="1366166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38776" y="3314092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89413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62812" y="3314092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31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2140606" y="2981668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235D8DC4-8E25-7A47-A91E-D67FEDD6205F}"/>
              </a:ext>
            </a:extLst>
          </p:cNvPr>
          <p:cNvSpPr txBox="1"/>
          <p:nvPr/>
        </p:nvSpPr>
        <p:spPr>
          <a:xfrm>
            <a:off x="4788666" y="3656440"/>
            <a:ext cx="1669284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 a b c a b d a b c a b d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113449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72435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193906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15377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36848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71538" y="3581985"/>
            <a:ext cx="429723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95574" y="3581985"/>
            <a:ext cx="105687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20901" y="3581985"/>
            <a:ext cx="37069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696590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39532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38776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89413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62812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57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668" y="1514767"/>
            <a:ext cx="8360042" cy="133434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Text analytics directly on compressed data (TADOC), why it is good?</a:t>
            </a:r>
          </a:p>
          <a:p>
            <a:r>
              <a:rPr lang="en-US" altLang="zh-CN" dirty="0"/>
              <a:t>In format.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DBE24-4859-4D49-BE55-CD8158A7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4858E2D-0011-A549-95E7-C7B986808AAA}"/>
              </a:ext>
            </a:extLst>
          </p:cNvPr>
          <p:cNvSpPr/>
          <p:nvPr/>
        </p:nvSpPr>
        <p:spPr>
          <a:xfrm>
            <a:off x="633455" y="4173807"/>
            <a:ext cx="1485324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804A8BD-1536-E44E-9DB6-2117D3E54B7D}"/>
              </a:ext>
            </a:extLst>
          </p:cNvPr>
          <p:cNvSpPr/>
          <p:nvPr/>
        </p:nvSpPr>
        <p:spPr>
          <a:xfrm>
            <a:off x="1434736" y="3523722"/>
            <a:ext cx="1978200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E8B0772-60AB-3548-96D6-58123D997553}"/>
              </a:ext>
            </a:extLst>
          </p:cNvPr>
          <p:cNvSpPr/>
          <p:nvPr/>
        </p:nvSpPr>
        <p:spPr>
          <a:xfrm>
            <a:off x="633455" y="2892687"/>
            <a:ext cx="2046132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E598D4F-0EEB-CE49-85A7-88286EEAB37C}"/>
              </a:ext>
            </a:extLst>
          </p:cNvPr>
          <p:cNvSpPr/>
          <p:nvPr/>
        </p:nvSpPr>
        <p:spPr>
          <a:xfrm>
            <a:off x="698714" y="4227386"/>
            <a:ext cx="606384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CEB6F57-9F8C-D541-A028-1398375094A0}"/>
              </a:ext>
            </a:extLst>
          </p:cNvPr>
          <p:cNvSpPr/>
          <p:nvPr/>
        </p:nvSpPr>
        <p:spPr>
          <a:xfrm>
            <a:off x="1462435" y="3577301"/>
            <a:ext cx="494550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BFC8B4E-E256-4745-89FB-72B704DC48A5}"/>
              </a:ext>
            </a:extLst>
          </p:cNvPr>
          <p:cNvSpPr/>
          <p:nvPr/>
        </p:nvSpPr>
        <p:spPr>
          <a:xfrm>
            <a:off x="671282" y="2918834"/>
            <a:ext cx="563726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671E47D1-0322-F34F-95CB-C08F2253B9D9}"/>
              </a:ext>
            </a:extLst>
          </p:cNvPr>
          <p:cNvSpPr/>
          <p:nvPr/>
        </p:nvSpPr>
        <p:spPr>
          <a:xfrm>
            <a:off x="2110759" y="2946266"/>
            <a:ext cx="37091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930D43C5-7531-4E41-91B9-FA7B527A8CE6}"/>
              </a:ext>
            </a:extLst>
          </p:cNvPr>
          <p:cNvSpPr/>
          <p:nvPr/>
        </p:nvSpPr>
        <p:spPr>
          <a:xfrm>
            <a:off x="1907220" y="3577301"/>
            <a:ext cx="3709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FE828A6-745C-A04B-B0C7-772C1DAB1CD2}"/>
              </a:ext>
            </a:extLst>
          </p:cNvPr>
          <p:cNvSpPr/>
          <p:nvPr/>
        </p:nvSpPr>
        <p:spPr>
          <a:xfrm>
            <a:off x="2228691" y="3577301"/>
            <a:ext cx="3709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F5134D6-5A91-8B48-AD26-713DAA7266C9}"/>
              </a:ext>
            </a:extLst>
          </p:cNvPr>
          <p:cNvSpPr/>
          <p:nvPr/>
        </p:nvSpPr>
        <p:spPr>
          <a:xfrm>
            <a:off x="2550162" y="3577301"/>
            <a:ext cx="3709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C0C3249-0A90-154E-8B82-B1A60F61A386}"/>
              </a:ext>
            </a:extLst>
          </p:cNvPr>
          <p:cNvSpPr/>
          <p:nvPr/>
        </p:nvSpPr>
        <p:spPr>
          <a:xfrm>
            <a:off x="2871633" y="3577301"/>
            <a:ext cx="3709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BB55B00-75E3-A94C-A49D-370B8D5E3BD2}"/>
              </a:ext>
            </a:extLst>
          </p:cNvPr>
          <p:cNvSpPr/>
          <p:nvPr/>
        </p:nvSpPr>
        <p:spPr>
          <a:xfrm>
            <a:off x="1224269" y="4227386"/>
            <a:ext cx="3709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CEF4E25-55F4-3E4C-9B84-F0F2E43BB9A5}"/>
              </a:ext>
            </a:extLst>
          </p:cNvPr>
          <p:cNvSpPr/>
          <p:nvPr/>
        </p:nvSpPr>
        <p:spPr>
          <a:xfrm>
            <a:off x="1545740" y="4227386"/>
            <a:ext cx="3709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8" name="直接箭头连接符 28">
            <a:extLst>
              <a:ext uri="{FF2B5EF4-FFF2-40B4-BE49-F238E27FC236}">
                <a16:creationId xmlns:a16="http://schemas.microsoft.com/office/drawing/2014/main" id="{FEE020E2-2016-4544-B446-33CABFE4C60E}"/>
              </a:ext>
            </a:extLst>
          </p:cNvPr>
          <p:cNvCxnSpPr>
            <a:stCxn id="94" idx="2"/>
            <a:endCxn id="67" idx="0"/>
          </p:cNvCxnSpPr>
          <p:nvPr/>
        </p:nvCxnSpPr>
        <p:spPr>
          <a:xfrm>
            <a:off x="1972179" y="3214159"/>
            <a:ext cx="451657" cy="309563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9" name="直接箭头连接符 29">
            <a:extLst>
              <a:ext uri="{FF2B5EF4-FFF2-40B4-BE49-F238E27FC236}">
                <a16:creationId xmlns:a16="http://schemas.microsoft.com/office/drawing/2014/main" id="{E3E97516-A0DD-0447-A424-4DA8C9065BFD}"/>
              </a:ext>
            </a:extLst>
          </p:cNvPr>
          <p:cNvCxnSpPr>
            <a:stCxn id="81" idx="2"/>
            <a:endCxn id="67" idx="0"/>
          </p:cNvCxnSpPr>
          <p:nvPr/>
        </p:nvCxnSpPr>
        <p:spPr>
          <a:xfrm>
            <a:off x="2296215" y="3214159"/>
            <a:ext cx="127621" cy="309563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0" name="直接箭头连接符 30">
            <a:extLst>
              <a:ext uri="{FF2B5EF4-FFF2-40B4-BE49-F238E27FC236}">
                <a16:creationId xmlns:a16="http://schemas.microsoft.com/office/drawing/2014/main" id="{4EB6D87B-6B8E-7442-BFA2-03BCCFB1D62F}"/>
              </a:ext>
            </a:extLst>
          </p:cNvPr>
          <p:cNvCxnSpPr>
            <a:cxnSpLocks/>
            <a:stCxn id="93" idx="2"/>
            <a:endCxn id="66" idx="0"/>
          </p:cNvCxnSpPr>
          <p:nvPr/>
        </p:nvCxnSpPr>
        <p:spPr>
          <a:xfrm>
            <a:off x="1321542" y="3214159"/>
            <a:ext cx="54575" cy="95964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1" name="直接箭头连接符 31">
            <a:extLst>
              <a:ext uri="{FF2B5EF4-FFF2-40B4-BE49-F238E27FC236}">
                <a16:creationId xmlns:a16="http://schemas.microsoft.com/office/drawing/2014/main" id="{93C835FC-746F-9F42-B0C9-C347321EFEE5}"/>
              </a:ext>
            </a:extLst>
          </p:cNvPr>
          <p:cNvCxnSpPr>
            <a:cxnSpLocks/>
            <a:stCxn id="82" idx="2"/>
            <a:endCxn id="66" idx="0"/>
          </p:cNvCxnSpPr>
          <p:nvPr/>
        </p:nvCxnSpPr>
        <p:spPr>
          <a:xfrm flipH="1">
            <a:off x="1376117" y="3845194"/>
            <a:ext cx="716559" cy="328613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2" name="直接箭头连接符 32">
            <a:extLst>
              <a:ext uri="{FF2B5EF4-FFF2-40B4-BE49-F238E27FC236}">
                <a16:creationId xmlns:a16="http://schemas.microsoft.com/office/drawing/2014/main" id="{9A8D6AC1-7B0C-0846-AB5B-5E0F9F76CB76}"/>
              </a:ext>
            </a:extLst>
          </p:cNvPr>
          <p:cNvCxnSpPr>
            <a:cxnSpLocks/>
            <a:stCxn id="84" idx="2"/>
            <a:endCxn id="66" idx="0"/>
          </p:cNvCxnSpPr>
          <p:nvPr/>
        </p:nvCxnSpPr>
        <p:spPr>
          <a:xfrm flipH="1">
            <a:off x="1376117" y="3845194"/>
            <a:ext cx="1359501" cy="328613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CAB00DB8-27EF-184C-B4D7-38111A9C50A3}"/>
              </a:ext>
            </a:extLst>
          </p:cNvPr>
          <p:cNvSpPr/>
          <p:nvPr/>
        </p:nvSpPr>
        <p:spPr>
          <a:xfrm>
            <a:off x="1136086" y="2946266"/>
            <a:ext cx="3709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6CC270B-37E3-8D46-B1A4-AA568D983C7C}"/>
              </a:ext>
            </a:extLst>
          </p:cNvPr>
          <p:cNvSpPr/>
          <p:nvPr/>
        </p:nvSpPr>
        <p:spPr>
          <a:xfrm>
            <a:off x="1786723" y="2946266"/>
            <a:ext cx="37091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D03A562C-734C-B348-8E91-6588C7E175D0}"/>
              </a:ext>
            </a:extLst>
          </p:cNvPr>
          <p:cNvSpPr/>
          <p:nvPr/>
        </p:nvSpPr>
        <p:spPr>
          <a:xfrm>
            <a:off x="1460122" y="2946266"/>
            <a:ext cx="3709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67A6E018-279B-FB40-8AF7-8FD3D78A7707}"/>
              </a:ext>
            </a:extLst>
          </p:cNvPr>
          <p:cNvSpPr/>
          <p:nvPr/>
        </p:nvSpPr>
        <p:spPr>
          <a:xfrm>
            <a:off x="1362847" y="3442810"/>
            <a:ext cx="2164124" cy="5238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9FAD4576-13C4-564D-97F3-49A7D1FF7984}"/>
              </a:ext>
            </a:extLst>
          </p:cNvPr>
          <p:cNvSpPr/>
          <p:nvPr/>
        </p:nvSpPr>
        <p:spPr>
          <a:xfrm>
            <a:off x="524608" y="4087645"/>
            <a:ext cx="1749307" cy="5238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7" name="线形标注 2 6">
            <a:extLst>
              <a:ext uri="{FF2B5EF4-FFF2-40B4-BE49-F238E27FC236}">
                <a16:creationId xmlns:a16="http://schemas.microsoft.com/office/drawing/2014/main" id="{69668109-2B1D-654F-B40B-23F0E709D260}"/>
              </a:ext>
            </a:extLst>
          </p:cNvPr>
          <p:cNvSpPr/>
          <p:nvPr/>
        </p:nvSpPr>
        <p:spPr>
          <a:xfrm>
            <a:off x="4117153" y="2990557"/>
            <a:ext cx="2340797" cy="8167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850"/>
              <a:gd name="adj6" fmla="val -334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Appear more than once, but only </a:t>
            </a:r>
            <a:r>
              <a:rPr kumimoji="1" lang="en-US" altLang="zh-CN" sz="1600" b="1" dirty="0"/>
              <a:t>store</a:t>
            </a:r>
            <a:r>
              <a:rPr kumimoji="1" lang="en-US" altLang="zh-CN" sz="1600" dirty="0"/>
              <a:t> once!</a:t>
            </a:r>
            <a:endParaRPr kumimoji="1" lang="zh-CN" altLang="en-US" sz="1600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7178C85-A3AA-E94F-8FE8-120D2FD897AF}"/>
              </a:ext>
            </a:extLst>
          </p:cNvPr>
          <p:cNvSpPr/>
          <p:nvPr/>
        </p:nvSpPr>
        <p:spPr>
          <a:xfrm>
            <a:off x="5585819" y="3898772"/>
            <a:ext cx="1744261" cy="828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Challenge 1: </a:t>
            </a:r>
          </a:p>
          <a:p>
            <a:pPr lvl="1"/>
            <a:r>
              <a:rPr lang="en-US" altLang="zh-CN" sz="2000" dirty="0"/>
              <a:t>Space</a:t>
            </a:r>
            <a:endParaRPr lang="zh-CN" altLang="en-US" sz="2000" dirty="0"/>
          </a:p>
        </p:txBody>
      </p:sp>
      <p:sp>
        <p:nvSpPr>
          <p:cNvPr id="43" name="线形标注 2 42">
            <a:extLst>
              <a:ext uri="{FF2B5EF4-FFF2-40B4-BE49-F238E27FC236}">
                <a16:creationId xmlns:a16="http://schemas.microsoft.com/office/drawing/2014/main" id="{B3095C9C-BAF9-8B41-B7D7-1933C208F0EF}"/>
              </a:ext>
            </a:extLst>
          </p:cNvPr>
          <p:cNvSpPr/>
          <p:nvPr/>
        </p:nvSpPr>
        <p:spPr>
          <a:xfrm>
            <a:off x="2204039" y="4771732"/>
            <a:ext cx="2593592" cy="8167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452"/>
              <a:gd name="adj6" fmla="val -258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Appear more than once, but only </a:t>
            </a:r>
            <a:r>
              <a:rPr kumimoji="1" lang="en-US" altLang="zh-CN" sz="1600" b="1" dirty="0"/>
              <a:t>compute</a:t>
            </a:r>
            <a:r>
              <a:rPr kumimoji="1" lang="en-US" altLang="zh-CN" sz="1600" dirty="0"/>
              <a:t> once!</a:t>
            </a:r>
            <a:endParaRPr kumimoji="1" lang="zh-CN" altLang="en-US" sz="1600" dirty="0"/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E8595FCF-6740-154A-9FF1-C2CFB75D3A4C}"/>
              </a:ext>
            </a:extLst>
          </p:cNvPr>
          <p:cNvSpPr/>
          <p:nvPr/>
        </p:nvSpPr>
        <p:spPr>
          <a:xfrm>
            <a:off x="3951019" y="5729903"/>
            <a:ext cx="1796638" cy="898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Challenge</a:t>
            </a:r>
            <a:r>
              <a:rPr lang="zh-CN" altLang="en-US" sz="2000" dirty="0"/>
              <a:t> </a:t>
            </a:r>
            <a:r>
              <a:rPr lang="en-US" altLang="zh-CN" sz="2000" dirty="0"/>
              <a:t>2:</a:t>
            </a:r>
            <a:endParaRPr lang="zh-CN" altLang="en-US" sz="2000" dirty="0"/>
          </a:p>
          <a:p>
            <a:pPr lvl="1"/>
            <a:r>
              <a:rPr lang="en-US" altLang="zh-CN" sz="20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2895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7" grpId="0" animBg="1"/>
      <p:bldP spid="9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A61F1D-7B2F-D247-8059-65BD4335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605ECD-E9A0-5B47-8942-6869A5D62173}"/>
              </a:ext>
            </a:extLst>
          </p:cNvPr>
          <p:cNvSpPr/>
          <p:nvPr/>
        </p:nvSpPr>
        <p:spPr>
          <a:xfrm>
            <a:off x="1422505" y="2315073"/>
            <a:ext cx="6148552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Even BETTER!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97C948-9FD5-4442-82F7-F1977D8688EA}"/>
              </a:ext>
            </a:extLst>
          </p:cNvPr>
          <p:cNvSpPr/>
          <p:nvPr/>
        </p:nvSpPr>
        <p:spPr>
          <a:xfrm>
            <a:off x="1895646" y="1486493"/>
            <a:ext cx="314554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What’s more?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063" y="1529999"/>
            <a:ext cx="8360042" cy="133434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Text analytics directly on compressed data (TADOC), why it is good? </a:t>
            </a:r>
          </a:p>
          <a:p>
            <a:r>
              <a:rPr lang="en-US" altLang="zh-CN" dirty="0"/>
              <a:t>In Process: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DBE24-4859-4D49-BE55-CD8158A7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4858E2D-0011-A549-95E7-C7B986808AAA}"/>
              </a:ext>
            </a:extLst>
          </p:cNvPr>
          <p:cNvSpPr/>
          <p:nvPr/>
        </p:nvSpPr>
        <p:spPr>
          <a:xfrm>
            <a:off x="97436" y="4482350"/>
            <a:ext cx="1415977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804A8BD-1536-E44E-9DB6-2117D3E54B7D}"/>
              </a:ext>
            </a:extLst>
          </p:cNvPr>
          <p:cNvSpPr/>
          <p:nvPr/>
        </p:nvSpPr>
        <p:spPr>
          <a:xfrm>
            <a:off x="941535" y="3713510"/>
            <a:ext cx="177785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E8B0772-60AB-3548-96D6-58123D997553}"/>
              </a:ext>
            </a:extLst>
          </p:cNvPr>
          <p:cNvSpPr/>
          <p:nvPr/>
        </p:nvSpPr>
        <p:spPr>
          <a:xfrm>
            <a:off x="168970" y="3023100"/>
            <a:ext cx="1957874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E598D4F-0EEB-CE49-85A7-88286EEAB37C}"/>
              </a:ext>
            </a:extLst>
          </p:cNvPr>
          <p:cNvSpPr/>
          <p:nvPr/>
        </p:nvSpPr>
        <p:spPr>
          <a:xfrm>
            <a:off x="190920" y="4535929"/>
            <a:ext cx="603487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CEB6F57-9F8C-D541-A028-1398375094A0}"/>
              </a:ext>
            </a:extLst>
          </p:cNvPr>
          <p:cNvSpPr/>
          <p:nvPr/>
        </p:nvSpPr>
        <p:spPr>
          <a:xfrm>
            <a:off x="974601" y="3767088"/>
            <a:ext cx="47910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BFC8B4E-E256-4745-89FB-72B704DC48A5}"/>
              </a:ext>
            </a:extLst>
          </p:cNvPr>
          <p:cNvSpPr/>
          <p:nvPr/>
        </p:nvSpPr>
        <p:spPr>
          <a:xfrm>
            <a:off x="227763" y="3049247"/>
            <a:ext cx="512873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671E47D1-0322-F34F-95CB-C08F2253B9D9}"/>
              </a:ext>
            </a:extLst>
          </p:cNvPr>
          <p:cNvSpPr/>
          <p:nvPr/>
        </p:nvSpPr>
        <p:spPr>
          <a:xfrm>
            <a:off x="1613272" y="3076678"/>
            <a:ext cx="399738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930D43C5-7531-4E41-91B9-FA7B527A8CE6}"/>
              </a:ext>
            </a:extLst>
          </p:cNvPr>
          <p:cNvSpPr/>
          <p:nvPr/>
        </p:nvSpPr>
        <p:spPr>
          <a:xfrm>
            <a:off x="1332253" y="3767088"/>
            <a:ext cx="369141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FE828A6-745C-A04B-B0C7-772C1DAB1CD2}"/>
              </a:ext>
            </a:extLst>
          </p:cNvPr>
          <p:cNvSpPr/>
          <p:nvPr/>
        </p:nvSpPr>
        <p:spPr>
          <a:xfrm>
            <a:off x="1653724" y="3767088"/>
            <a:ext cx="369141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F5134D6-5A91-8B48-AD26-713DAA7266C9}"/>
              </a:ext>
            </a:extLst>
          </p:cNvPr>
          <p:cNvSpPr/>
          <p:nvPr/>
        </p:nvSpPr>
        <p:spPr>
          <a:xfrm>
            <a:off x="1975195" y="3767088"/>
            <a:ext cx="369141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C0C3249-0A90-154E-8B82-B1A60F61A386}"/>
              </a:ext>
            </a:extLst>
          </p:cNvPr>
          <p:cNvSpPr/>
          <p:nvPr/>
        </p:nvSpPr>
        <p:spPr>
          <a:xfrm>
            <a:off x="2296666" y="3767088"/>
            <a:ext cx="369141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BB55B00-75E3-A94C-A49D-370B8D5E3BD2}"/>
              </a:ext>
            </a:extLst>
          </p:cNvPr>
          <p:cNvSpPr/>
          <p:nvPr/>
        </p:nvSpPr>
        <p:spPr>
          <a:xfrm>
            <a:off x="746737" y="4535928"/>
            <a:ext cx="369141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CEF4E25-55F4-3E4C-9B84-F0F2E43BB9A5}"/>
              </a:ext>
            </a:extLst>
          </p:cNvPr>
          <p:cNvSpPr/>
          <p:nvPr/>
        </p:nvSpPr>
        <p:spPr>
          <a:xfrm>
            <a:off x="1068208" y="4535928"/>
            <a:ext cx="369141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8" name="直接箭头连接符 28">
            <a:extLst>
              <a:ext uri="{FF2B5EF4-FFF2-40B4-BE49-F238E27FC236}">
                <a16:creationId xmlns:a16="http://schemas.microsoft.com/office/drawing/2014/main" id="{FEE020E2-2016-4544-B446-33CABFE4C60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>
            <a:off x="1489105" y="3344571"/>
            <a:ext cx="341356" cy="3689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直接箭头连接符 29">
            <a:extLst>
              <a:ext uri="{FF2B5EF4-FFF2-40B4-BE49-F238E27FC236}">
                <a16:creationId xmlns:a16="http://schemas.microsoft.com/office/drawing/2014/main" id="{E3E97516-A0DD-0447-A424-4DA8C9065BFD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1813141" y="3344571"/>
            <a:ext cx="17320" cy="3689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直接箭头连接符 30">
            <a:extLst>
              <a:ext uri="{FF2B5EF4-FFF2-40B4-BE49-F238E27FC236}">
                <a16:creationId xmlns:a16="http://schemas.microsoft.com/office/drawing/2014/main" id="{4EB6D87B-6B8E-7442-BFA2-03BCCFB1D62F}"/>
              </a:ext>
            </a:extLst>
          </p:cNvPr>
          <p:cNvCxnSpPr>
            <a:cxnSpLocks/>
            <a:stCxn id="93" idx="2"/>
            <a:endCxn id="66" idx="0"/>
          </p:cNvCxnSpPr>
          <p:nvPr/>
        </p:nvCxnSpPr>
        <p:spPr>
          <a:xfrm flipH="1">
            <a:off x="805425" y="3344571"/>
            <a:ext cx="33043" cy="1137779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1" name="直接箭头连接符 31">
            <a:extLst>
              <a:ext uri="{FF2B5EF4-FFF2-40B4-BE49-F238E27FC236}">
                <a16:creationId xmlns:a16="http://schemas.microsoft.com/office/drawing/2014/main" id="{93C835FC-746F-9F42-B0C9-C347321EFEE5}"/>
              </a:ext>
            </a:extLst>
          </p:cNvPr>
          <p:cNvCxnSpPr>
            <a:cxnSpLocks/>
            <a:stCxn id="82" idx="2"/>
            <a:endCxn id="66" idx="0"/>
          </p:cNvCxnSpPr>
          <p:nvPr/>
        </p:nvCxnSpPr>
        <p:spPr>
          <a:xfrm flipH="1">
            <a:off x="805425" y="4034981"/>
            <a:ext cx="711399" cy="44736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接箭头连接符 32">
            <a:extLst>
              <a:ext uri="{FF2B5EF4-FFF2-40B4-BE49-F238E27FC236}">
                <a16:creationId xmlns:a16="http://schemas.microsoft.com/office/drawing/2014/main" id="{9A8D6AC1-7B0C-0846-AB5B-5E0F9F76CB76}"/>
              </a:ext>
            </a:extLst>
          </p:cNvPr>
          <p:cNvCxnSpPr>
            <a:cxnSpLocks/>
            <a:stCxn id="84" idx="2"/>
            <a:endCxn id="66" idx="0"/>
          </p:cNvCxnSpPr>
          <p:nvPr/>
        </p:nvCxnSpPr>
        <p:spPr>
          <a:xfrm flipH="1">
            <a:off x="805425" y="4034981"/>
            <a:ext cx="1354341" cy="44736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CAB00DB8-27EF-184C-B4D7-38111A9C50A3}"/>
              </a:ext>
            </a:extLst>
          </p:cNvPr>
          <p:cNvSpPr/>
          <p:nvPr/>
        </p:nvSpPr>
        <p:spPr>
          <a:xfrm>
            <a:off x="638599" y="3076678"/>
            <a:ext cx="399738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6CC270B-37E3-8D46-B1A4-AA568D983C7C}"/>
              </a:ext>
            </a:extLst>
          </p:cNvPr>
          <p:cNvSpPr/>
          <p:nvPr/>
        </p:nvSpPr>
        <p:spPr>
          <a:xfrm>
            <a:off x="1289236" y="3076678"/>
            <a:ext cx="399738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D03A562C-734C-B348-8E91-6588C7E175D0}"/>
              </a:ext>
            </a:extLst>
          </p:cNvPr>
          <p:cNvSpPr/>
          <p:nvPr/>
        </p:nvSpPr>
        <p:spPr>
          <a:xfrm>
            <a:off x="962635" y="3076678"/>
            <a:ext cx="39973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线形标注 2 42">
            <a:extLst>
              <a:ext uri="{FF2B5EF4-FFF2-40B4-BE49-F238E27FC236}">
                <a16:creationId xmlns:a16="http://schemas.microsoft.com/office/drawing/2014/main" id="{B3095C9C-BAF9-8B41-B7D7-1933C208F0EF}"/>
              </a:ext>
            </a:extLst>
          </p:cNvPr>
          <p:cNvSpPr/>
          <p:nvPr/>
        </p:nvSpPr>
        <p:spPr>
          <a:xfrm>
            <a:off x="1795402" y="5004735"/>
            <a:ext cx="1071323" cy="12519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198"/>
              <a:gd name="adj6" fmla="val -209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Some applications do not need to keep the sequence.</a:t>
            </a:r>
            <a:endParaRPr kumimoji="1" lang="zh-CN" altLang="en-US" sz="135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AFC53FD-897E-AF4E-88F1-8ACD0D96A60D}"/>
              </a:ext>
            </a:extLst>
          </p:cNvPr>
          <p:cNvSpPr/>
          <p:nvPr/>
        </p:nvSpPr>
        <p:spPr>
          <a:xfrm>
            <a:off x="3126835" y="4635304"/>
            <a:ext cx="1337065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2521365-F945-D64F-974B-7E4FDDE49B90}"/>
              </a:ext>
            </a:extLst>
          </p:cNvPr>
          <p:cNvSpPr/>
          <p:nvPr/>
        </p:nvSpPr>
        <p:spPr>
          <a:xfrm>
            <a:off x="3901136" y="3818962"/>
            <a:ext cx="1791222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7309E4D-5FA0-B942-943F-02C543E14A1B}"/>
              </a:ext>
            </a:extLst>
          </p:cNvPr>
          <p:cNvSpPr/>
          <p:nvPr/>
        </p:nvSpPr>
        <p:spPr>
          <a:xfrm>
            <a:off x="3116663" y="2950427"/>
            <a:ext cx="1833291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7C9F2EF-4F61-1A40-B4C2-825FA375722C}"/>
              </a:ext>
            </a:extLst>
          </p:cNvPr>
          <p:cNvSpPr/>
          <p:nvPr/>
        </p:nvSpPr>
        <p:spPr>
          <a:xfrm>
            <a:off x="3227356" y="4688882"/>
            <a:ext cx="540023" cy="26275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E1E8944-F4F5-0145-AA7B-B56C3086968A}"/>
              </a:ext>
            </a:extLst>
          </p:cNvPr>
          <p:cNvSpPr/>
          <p:nvPr/>
        </p:nvSpPr>
        <p:spPr>
          <a:xfrm>
            <a:off x="3925106" y="3880036"/>
            <a:ext cx="449692" cy="228689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4740744-BFC0-E545-A186-3F8C24C9AA11}"/>
              </a:ext>
            </a:extLst>
          </p:cNvPr>
          <p:cNvSpPr/>
          <p:nvPr/>
        </p:nvSpPr>
        <p:spPr>
          <a:xfrm>
            <a:off x="3148387" y="2976574"/>
            <a:ext cx="495214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9F4CC42-3902-6C48-A455-19204B753D7A}"/>
              </a:ext>
            </a:extLst>
          </p:cNvPr>
          <p:cNvSpPr/>
          <p:nvPr/>
        </p:nvSpPr>
        <p:spPr>
          <a:xfrm>
            <a:off x="4510794" y="3004006"/>
            <a:ext cx="39709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EAFA112-7741-C749-8398-2B731980F8FA}"/>
              </a:ext>
            </a:extLst>
          </p:cNvPr>
          <p:cNvSpPr/>
          <p:nvPr/>
        </p:nvSpPr>
        <p:spPr>
          <a:xfrm>
            <a:off x="4277275" y="3872541"/>
            <a:ext cx="39709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5E9BB5E-913D-0E45-B43E-244F180F62E5}"/>
              </a:ext>
            </a:extLst>
          </p:cNvPr>
          <p:cNvSpPr/>
          <p:nvPr/>
        </p:nvSpPr>
        <p:spPr>
          <a:xfrm>
            <a:off x="4598746" y="3872541"/>
            <a:ext cx="39709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F852627-76E0-454E-88A3-5A3ECD1D4944}"/>
              </a:ext>
            </a:extLst>
          </p:cNvPr>
          <p:cNvSpPr/>
          <p:nvPr/>
        </p:nvSpPr>
        <p:spPr>
          <a:xfrm>
            <a:off x="4920217" y="3872541"/>
            <a:ext cx="39709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3CF57F6-8B12-B743-B7E4-BEC833AB3A6A}"/>
              </a:ext>
            </a:extLst>
          </p:cNvPr>
          <p:cNvSpPr/>
          <p:nvPr/>
        </p:nvSpPr>
        <p:spPr>
          <a:xfrm>
            <a:off x="5241688" y="3872541"/>
            <a:ext cx="39709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AD8A73-6307-3143-AB2F-9CDBA46C96AC}"/>
              </a:ext>
            </a:extLst>
          </p:cNvPr>
          <p:cNvSpPr/>
          <p:nvPr/>
        </p:nvSpPr>
        <p:spPr>
          <a:xfrm>
            <a:off x="3691759" y="4688883"/>
            <a:ext cx="39709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68C645-306D-C444-924C-ADE37A2E4354}"/>
              </a:ext>
            </a:extLst>
          </p:cNvPr>
          <p:cNvSpPr/>
          <p:nvPr/>
        </p:nvSpPr>
        <p:spPr>
          <a:xfrm>
            <a:off x="4013230" y="4688883"/>
            <a:ext cx="39709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8" name="直接箭头连接符 28">
            <a:extLst>
              <a:ext uri="{FF2B5EF4-FFF2-40B4-BE49-F238E27FC236}">
                <a16:creationId xmlns:a16="http://schemas.microsoft.com/office/drawing/2014/main" id="{C3DBFD42-8B47-4B44-B686-ED5594285C01}"/>
              </a:ext>
            </a:extLst>
          </p:cNvPr>
          <p:cNvCxnSpPr>
            <a:cxnSpLocks/>
            <a:stCxn id="54" idx="2"/>
            <a:endCxn id="33" idx="0"/>
          </p:cNvCxnSpPr>
          <p:nvPr/>
        </p:nvCxnSpPr>
        <p:spPr>
          <a:xfrm>
            <a:off x="4385304" y="3271899"/>
            <a:ext cx="411443" cy="547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直接箭头连接符 30">
            <a:extLst>
              <a:ext uri="{FF2B5EF4-FFF2-40B4-BE49-F238E27FC236}">
                <a16:creationId xmlns:a16="http://schemas.microsoft.com/office/drawing/2014/main" id="{4F3F2D86-3F79-8945-9DE4-ADB385BDFAD8}"/>
              </a:ext>
            </a:extLst>
          </p:cNvPr>
          <p:cNvCxnSpPr>
            <a:cxnSpLocks/>
            <a:stCxn id="53" idx="2"/>
            <a:endCxn id="32" idx="0"/>
          </p:cNvCxnSpPr>
          <p:nvPr/>
        </p:nvCxnSpPr>
        <p:spPr>
          <a:xfrm>
            <a:off x="3734667" y="3271899"/>
            <a:ext cx="60701" cy="1363405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1" name="直接箭头连接符 31">
            <a:extLst>
              <a:ext uri="{FF2B5EF4-FFF2-40B4-BE49-F238E27FC236}">
                <a16:creationId xmlns:a16="http://schemas.microsoft.com/office/drawing/2014/main" id="{B78D5312-3C5E-2742-83C8-8CEE3107CCC9}"/>
              </a:ext>
            </a:extLst>
          </p:cNvPr>
          <p:cNvCxnSpPr>
            <a:cxnSpLocks/>
            <a:stCxn id="40" idx="2"/>
            <a:endCxn id="32" idx="0"/>
          </p:cNvCxnSpPr>
          <p:nvPr/>
        </p:nvCxnSpPr>
        <p:spPr>
          <a:xfrm flipH="1">
            <a:off x="3795368" y="4140434"/>
            <a:ext cx="680453" cy="4948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5591FDEB-9F16-F648-869E-EC73654E066B}"/>
              </a:ext>
            </a:extLst>
          </p:cNvPr>
          <p:cNvSpPr/>
          <p:nvPr/>
        </p:nvSpPr>
        <p:spPr>
          <a:xfrm>
            <a:off x="3536121" y="3004006"/>
            <a:ext cx="39709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3C22D60-1FFF-E645-A35C-3DF8C0C0C098}"/>
              </a:ext>
            </a:extLst>
          </p:cNvPr>
          <p:cNvSpPr/>
          <p:nvPr/>
        </p:nvSpPr>
        <p:spPr>
          <a:xfrm>
            <a:off x="4186758" y="3004006"/>
            <a:ext cx="39709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63FB512-4277-5641-A6D8-CE6EE868E2DF}"/>
              </a:ext>
            </a:extLst>
          </p:cNvPr>
          <p:cNvSpPr/>
          <p:nvPr/>
        </p:nvSpPr>
        <p:spPr>
          <a:xfrm>
            <a:off x="3860157" y="3004006"/>
            <a:ext cx="39709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A05D078-67FA-8A4A-AAAB-7046557F96F7}"/>
              </a:ext>
            </a:extLst>
          </p:cNvPr>
          <p:cNvSpPr/>
          <p:nvPr/>
        </p:nvSpPr>
        <p:spPr>
          <a:xfrm>
            <a:off x="4900415" y="3414596"/>
            <a:ext cx="359479" cy="28844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D0A2107-6481-0743-BFBC-66DFFFD3C473}"/>
              </a:ext>
            </a:extLst>
          </p:cNvPr>
          <p:cNvSpPr/>
          <p:nvPr/>
        </p:nvSpPr>
        <p:spPr>
          <a:xfrm>
            <a:off x="4439035" y="4270732"/>
            <a:ext cx="360259" cy="25769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CA36EDF-A055-5F48-8EE5-E0FBDEB3A996}"/>
              </a:ext>
            </a:extLst>
          </p:cNvPr>
          <p:cNvSpPr/>
          <p:nvPr/>
        </p:nvSpPr>
        <p:spPr>
          <a:xfrm>
            <a:off x="5889507" y="4768191"/>
            <a:ext cx="1383351" cy="662225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0C51023-BC1E-404E-8C6B-891B84A5B36D}"/>
              </a:ext>
            </a:extLst>
          </p:cNvPr>
          <p:cNvSpPr/>
          <p:nvPr/>
        </p:nvSpPr>
        <p:spPr>
          <a:xfrm>
            <a:off x="7021858" y="3763383"/>
            <a:ext cx="1979639" cy="653966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5557C57-3A0B-2447-972D-811D5C38175F}"/>
              </a:ext>
            </a:extLst>
          </p:cNvPr>
          <p:cNvSpPr/>
          <p:nvPr/>
        </p:nvSpPr>
        <p:spPr>
          <a:xfrm>
            <a:off x="6181167" y="2686261"/>
            <a:ext cx="1954962" cy="665079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0787A13-F365-964D-98CB-CDD55C9A0410}"/>
              </a:ext>
            </a:extLst>
          </p:cNvPr>
          <p:cNvSpPr/>
          <p:nvPr/>
        </p:nvSpPr>
        <p:spPr>
          <a:xfrm>
            <a:off x="5954766" y="4821770"/>
            <a:ext cx="564753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E40B7EF-A8FE-7547-B678-0127FD5414A8}"/>
              </a:ext>
            </a:extLst>
          </p:cNvPr>
          <p:cNvSpPr/>
          <p:nvPr/>
        </p:nvSpPr>
        <p:spPr>
          <a:xfrm>
            <a:off x="7049558" y="3816962"/>
            <a:ext cx="460597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BFC9471C-99F2-DC43-B715-415E4FBB9B2B}"/>
              </a:ext>
            </a:extLst>
          </p:cNvPr>
          <p:cNvSpPr/>
          <p:nvPr/>
        </p:nvSpPr>
        <p:spPr>
          <a:xfrm>
            <a:off x="6198903" y="2700964"/>
            <a:ext cx="525024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324CD9C-61D7-2140-97D4-BECE198FF3C7}"/>
              </a:ext>
            </a:extLst>
          </p:cNvPr>
          <p:cNvSpPr/>
          <p:nvPr/>
        </p:nvSpPr>
        <p:spPr>
          <a:xfrm>
            <a:off x="8180947" y="3826297"/>
            <a:ext cx="345448" cy="2546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83DF777-14AA-FD43-A002-220EDBB5BDCF}"/>
              </a:ext>
            </a:extLst>
          </p:cNvPr>
          <p:cNvSpPr/>
          <p:nvPr/>
        </p:nvSpPr>
        <p:spPr>
          <a:xfrm>
            <a:off x="8180947" y="4079904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直接箭头连接符 28">
            <a:extLst>
              <a:ext uri="{FF2B5EF4-FFF2-40B4-BE49-F238E27FC236}">
                <a16:creationId xmlns:a16="http://schemas.microsoft.com/office/drawing/2014/main" id="{4ECF662C-916B-7E4D-B503-015EFF4D67FA}"/>
              </a:ext>
            </a:extLst>
          </p:cNvPr>
          <p:cNvCxnSpPr>
            <a:cxnSpLocks/>
            <a:stCxn id="60" idx="2"/>
            <a:endCxn id="59" idx="0"/>
          </p:cNvCxnSpPr>
          <p:nvPr/>
        </p:nvCxnSpPr>
        <p:spPr>
          <a:xfrm>
            <a:off x="7158648" y="3351340"/>
            <a:ext cx="853030" cy="412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直接箭头连接符 30">
            <a:extLst>
              <a:ext uri="{FF2B5EF4-FFF2-40B4-BE49-F238E27FC236}">
                <a16:creationId xmlns:a16="http://schemas.microsoft.com/office/drawing/2014/main" id="{E983E9DC-0960-EC49-B6EE-2384AC92BEB5}"/>
              </a:ext>
            </a:extLst>
          </p:cNvPr>
          <p:cNvCxnSpPr>
            <a:cxnSpLocks/>
            <a:stCxn id="60" idx="2"/>
            <a:endCxn id="58" idx="0"/>
          </p:cNvCxnSpPr>
          <p:nvPr/>
        </p:nvCxnSpPr>
        <p:spPr>
          <a:xfrm flipH="1">
            <a:off x="6581183" y="3351340"/>
            <a:ext cx="577465" cy="141685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9" name="直接箭头连接符 31">
            <a:extLst>
              <a:ext uri="{FF2B5EF4-FFF2-40B4-BE49-F238E27FC236}">
                <a16:creationId xmlns:a16="http://schemas.microsoft.com/office/drawing/2014/main" id="{EB1D8EC0-0508-B94F-AD48-D3A41470DC79}"/>
              </a:ext>
            </a:extLst>
          </p:cNvPr>
          <p:cNvCxnSpPr>
            <a:cxnSpLocks/>
            <a:stCxn id="65" idx="2"/>
            <a:endCxn id="58" idx="0"/>
          </p:cNvCxnSpPr>
          <p:nvPr/>
        </p:nvCxnSpPr>
        <p:spPr>
          <a:xfrm flipH="1">
            <a:off x="6581183" y="4095639"/>
            <a:ext cx="1096324" cy="6725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AA699924-FB61-AA45-8EA7-171AAE48E18A}"/>
              </a:ext>
            </a:extLst>
          </p:cNvPr>
          <p:cNvSpPr/>
          <p:nvPr/>
        </p:nvSpPr>
        <p:spPr>
          <a:xfrm>
            <a:off x="7841131" y="3398635"/>
            <a:ext cx="392354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F739A09D-911C-7D47-BB84-A9895970AFA5}"/>
              </a:ext>
            </a:extLst>
          </p:cNvPr>
          <p:cNvSpPr/>
          <p:nvPr/>
        </p:nvSpPr>
        <p:spPr>
          <a:xfrm>
            <a:off x="7062154" y="4457575"/>
            <a:ext cx="392354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3CBC802-083E-CE47-8BC9-F2AB408A4966}"/>
              </a:ext>
            </a:extLst>
          </p:cNvPr>
          <p:cNvSpPr/>
          <p:nvPr/>
        </p:nvSpPr>
        <p:spPr>
          <a:xfrm>
            <a:off x="7041822" y="2758745"/>
            <a:ext cx="345448" cy="267893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D576162C-46E8-3148-8FA5-748570C813D6}"/>
              </a:ext>
            </a:extLst>
          </p:cNvPr>
          <p:cNvSpPr/>
          <p:nvPr/>
        </p:nvSpPr>
        <p:spPr>
          <a:xfrm>
            <a:off x="7046678" y="3022696"/>
            <a:ext cx="345448" cy="267893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DD5DB5A3-0E5B-7C45-A7B1-5B6F6B83C0CB}"/>
              </a:ext>
            </a:extLst>
          </p:cNvPr>
          <p:cNvSpPr/>
          <p:nvPr/>
        </p:nvSpPr>
        <p:spPr>
          <a:xfrm>
            <a:off x="7720810" y="2758745"/>
            <a:ext cx="361246" cy="270885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F34F8CE-BC77-5B41-AD51-451DC112421D}"/>
              </a:ext>
            </a:extLst>
          </p:cNvPr>
          <p:cNvSpPr/>
          <p:nvPr/>
        </p:nvSpPr>
        <p:spPr>
          <a:xfrm>
            <a:off x="6664098" y="2760116"/>
            <a:ext cx="404794" cy="25702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54C6443F-CDFD-B045-B1B8-618C361F0582}"/>
              </a:ext>
            </a:extLst>
          </p:cNvPr>
          <p:cNvSpPr/>
          <p:nvPr/>
        </p:nvSpPr>
        <p:spPr>
          <a:xfrm>
            <a:off x="6664098" y="3035891"/>
            <a:ext cx="404794" cy="25702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A2C0A3CA-F406-A444-96AD-ADF369DAD1FE}"/>
              </a:ext>
            </a:extLst>
          </p:cNvPr>
          <p:cNvSpPr/>
          <p:nvPr/>
        </p:nvSpPr>
        <p:spPr>
          <a:xfrm>
            <a:off x="7391643" y="2760116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55A7EFF6-3B90-1044-9383-30CF0B2B4B47}"/>
              </a:ext>
            </a:extLst>
          </p:cNvPr>
          <p:cNvSpPr/>
          <p:nvPr/>
        </p:nvSpPr>
        <p:spPr>
          <a:xfrm>
            <a:off x="6817084" y="4827074"/>
            <a:ext cx="392777" cy="257931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7ED11928-2715-2245-AA1D-1F5F5180189B}"/>
              </a:ext>
            </a:extLst>
          </p:cNvPr>
          <p:cNvSpPr/>
          <p:nvPr/>
        </p:nvSpPr>
        <p:spPr>
          <a:xfrm>
            <a:off x="6816532" y="5090370"/>
            <a:ext cx="393330" cy="269322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A35A479-BA90-4648-B9B1-67A303CEBC64}"/>
              </a:ext>
            </a:extLst>
          </p:cNvPr>
          <p:cNvSpPr/>
          <p:nvPr/>
        </p:nvSpPr>
        <p:spPr>
          <a:xfrm>
            <a:off x="7826323" y="3812011"/>
            <a:ext cx="345448" cy="267893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B173F32-7F08-0645-91EE-94E12D3A89B4}"/>
              </a:ext>
            </a:extLst>
          </p:cNvPr>
          <p:cNvSpPr/>
          <p:nvPr/>
        </p:nvSpPr>
        <p:spPr>
          <a:xfrm>
            <a:off x="8546347" y="3827746"/>
            <a:ext cx="345448" cy="267893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B2E56AE7-37F8-0144-A12E-FDCD005EFDE3}"/>
              </a:ext>
            </a:extLst>
          </p:cNvPr>
          <p:cNvSpPr/>
          <p:nvPr/>
        </p:nvSpPr>
        <p:spPr>
          <a:xfrm>
            <a:off x="8559132" y="4092252"/>
            <a:ext cx="345448" cy="267893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9F0D4922-4836-064E-8710-67EB279FC3C9}"/>
              </a:ext>
            </a:extLst>
          </p:cNvPr>
          <p:cNvSpPr/>
          <p:nvPr/>
        </p:nvSpPr>
        <p:spPr>
          <a:xfrm>
            <a:off x="3287621" y="3809873"/>
            <a:ext cx="361007" cy="27726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F2D02BF0-3EC8-AC40-8F52-E6EB9F3451DE}"/>
              </a:ext>
            </a:extLst>
          </p:cNvPr>
          <p:cNvSpPr/>
          <p:nvPr/>
        </p:nvSpPr>
        <p:spPr>
          <a:xfrm>
            <a:off x="6460328" y="3672811"/>
            <a:ext cx="392354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0" name="线形标注 2 109">
            <a:extLst>
              <a:ext uri="{FF2B5EF4-FFF2-40B4-BE49-F238E27FC236}">
                <a16:creationId xmlns:a16="http://schemas.microsoft.com/office/drawing/2014/main" id="{B14E89C2-BA5F-964D-B8F6-2ECB02962A85}"/>
              </a:ext>
            </a:extLst>
          </p:cNvPr>
          <p:cNvSpPr/>
          <p:nvPr/>
        </p:nvSpPr>
        <p:spPr>
          <a:xfrm>
            <a:off x="4502632" y="5066443"/>
            <a:ext cx="1071323" cy="1102229"/>
          </a:xfrm>
          <a:prstGeom prst="borderCallout2">
            <a:avLst>
              <a:gd name="adj1" fmla="val 18750"/>
              <a:gd name="adj2" fmla="val 105715"/>
              <a:gd name="adj3" fmla="val 9305"/>
              <a:gd name="adj4" fmla="val 120927"/>
              <a:gd name="adj5" fmla="val -40013"/>
              <a:gd name="adj6" fmla="val 754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In each rule, we may remove sequence info too.</a:t>
            </a:r>
            <a:endParaRPr kumimoji="1" lang="zh-CN" altLang="en-US" sz="1350" dirty="0"/>
          </a:p>
        </p:txBody>
      </p:sp>
      <p:sp>
        <p:nvSpPr>
          <p:cNvPr id="111" name="线形标注 2 110">
            <a:extLst>
              <a:ext uri="{FF2B5EF4-FFF2-40B4-BE49-F238E27FC236}">
                <a16:creationId xmlns:a16="http://schemas.microsoft.com/office/drawing/2014/main" id="{CFFC3630-4536-7D44-91C7-7220FA8DABC0}"/>
              </a:ext>
            </a:extLst>
          </p:cNvPr>
          <p:cNvSpPr/>
          <p:nvPr/>
        </p:nvSpPr>
        <p:spPr>
          <a:xfrm>
            <a:off x="7577388" y="4870890"/>
            <a:ext cx="1158342" cy="1337205"/>
          </a:xfrm>
          <a:prstGeom prst="borderCallout2">
            <a:avLst>
              <a:gd name="adj1" fmla="val 18750"/>
              <a:gd name="adj2" fmla="val 105715"/>
              <a:gd name="adj3" fmla="val 9305"/>
              <a:gd name="adj4" fmla="val 120927"/>
              <a:gd name="adj5" fmla="val -15844"/>
              <a:gd name="adj6" fmla="val 960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Further saves </a:t>
            </a:r>
            <a:r>
              <a:rPr kumimoji="1" lang="en-US" altLang="zh-CN" sz="1350" b="1" dirty="0"/>
              <a:t>storage space </a:t>
            </a:r>
            <a:r>
              <a:rPr kumimoji="1" lang="en-US" altLang="zh-CN" sz="1350" dirty="0"/>
              <a:t>and </a:t>
            </a:r>
            <a:r>
              <a:rPr kumimoji="1" lang="en-US" altLang="zh-CN" sz="1350" b="1" dirty="0"/>
              <a:t>computation time</a:t>
            </a:r>
            <a:r>
              <a:rPr kumimoji="1" lang="en-US" altLang="zh-CN" sz="1350" dirty="0"/>
              <a:t>.</a:t>
            </a:r>
            <a:endParaRPr kumimoji="1" lang="zh-CN" altLang="en-US" sz="1350" dirty="0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B1AD93D5-1C4B-514B-B7E9-FEF852B92085}"/>
              </a:ext>
            </a:extLst>
          </p:cNvPr>
          <p:cNvSpPr/>
          <p:nvPr/>
        </p:nvSpPr>
        <p:spPr>
          <a:xfrm>
            <a:off x="3186107" y="5138191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B2F9BBA0-67BB-2F4C-9264-E7F4D02D9B1E}"/>
              </a:ext>
            </a:extLst>
          </p:cNvPr>
          <p:cNvSpPr/>
          <p:nvPr/>
        </p:nvSpPr>
        <p:spPr>
          <a:xfrm>
            <a:off x="3593460" y="5157530"/>
            <a:ext cx="899069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weight</a:t>
            </a:r>
            <a:endParaRPr kumimoji="1" lang="zh-CN" altLang="en-US" sz="1350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D6E2C0F-EC5C-D94C-B651-5F1A776FB676}"/>
              </a:ext>
            </a:extLst>
          </p:cNvPr>
          <p:cNvSpPr/>
          <p:nvPr/>
        </p:nvSpPr>
        <p:spPr>
          <a:xfrm>
            <a:off x="6480321" y="4821770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3F82300-4522-DD42-BF08-0E5C9B888F7D}"/>
              </a:ext>
            </a:extLst>
          </p:cNvPr>
          <p:cNvSpPr/>
          <p:nvPr/>
        </p:nvSpPr>
        <p:spPr>
          <a:xfrm>
            <a:off x="6480321" y="5088402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4F30BE8-16D7-9D4E-9F71-7CC39D20F51E}"/>
              </a:ext>
            </a:extLst>
          </p:cNvPr>
          <p:cNvSpPr/>
          <p:nvPr/>
        </p:nvSpPr>
        <p:spPr>
          <a:xfrm>
            <a:off x="7480033" y="3816962"/>
            <a:ext cx="394947" cy="278677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6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4" grpId="0" animBg="1"/>
      <p:bldP spid="95" grpId="0" animBg="1"/>
      <p:bldP spid="4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2" grpId="0" animBg="1"/>
      <p:bldP spid="74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80" grpId="0" animBg="1"/>
      <p:bldP spid="96" grpId="0" animBg="1"/>
      <p:bldP spid="97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75" grpId="0" animBg="1"/>
      <p:bldP spid="76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/>
              <a:t>Introduction</a:t>
            </a:r>
          </a:p>
          <a:p>
            <a:pPr lvl="1"/>
            <a:r>
              <a:rPr kumimoji="1" lang="en-US" altLang="zh-CN" dirty="0"/>
              <a:t>Motivation &amp; Example</a:t>
            </a:r>
          </a:p>
          <a:p>
            <a:pPr lvl="1"/>
            <a:r>
              <a:rPr kumimoji="1" lang="en-US" altLang="zh-CN" dirty="0"/>
              <a:t>Programming Challenges</a:t>
            </a:r>
          </a:p>
          <a:p>
            <a:pPr lvl="1"/>
            <a:r>
              <a:rPr kumimoji="1" lang="en-US" altLang="zh-CN" dirty="0"/>
              <a:t>Solution</a:t>
            </a:r>
          </a:p>
          <a:p>
            <a:r>
              <a:rPr kumimoji="1" lang="en-US" altLang="zh-CN" dirty="0"/>
              <a:t>Zwift Implementation</a:t>
            </a:r>
          </a:p>
          <a:p>
            <a:pPr lvl="1"/>
            <a:r>
              <a:rPr kumimoji="1" lang="en-US" altLang="zh-CN" dirty="0"/>
              <a:t>Language Overview</a:t>
            </a:r>
          </a:p>
          <a:p>
            <a:pPr lvl="1"/>
            <a:r>
              <a:rPr kumimoji="1" lang="en-US" altLang="zh-CN" dirty="0"/>
              <a:t>Language Features</a:t>
            </a:r>
          </a:p>
          <a:p>
            <a:r>
              <a:rPr kumimoji="1" lang="en-US" altLang="zh-CN" dirty="0"/>
              <a:t>Results</a:t>
            </a:r>
          </a:p>
          <a:p>
            <a:pPr lvl="1"/>
            <a:r>
              <a:rPr kumimoji="1" lang="en-US" altLang="zh-CN" dirty="0"/>
              <a:t>Benchmarks</a:t>
            </a:r>
          </a:p>
          <a:p>
            <a:pPr lvl="1"/>
            <a:r>
              <a:rPr kumimoji="1" lang="en-US" altLang="zh-CN" dirty="0"/>
              <a:t>Performance</a:t>
            </a:r>
          </a:p>
          <a:p>
            <a:pPr lvl="1"/>
            <a:r>
              <a:rPr kumimoji="1" lang="en-US" altLang="zh-CN" dirty="0"/>
              <a:t>Storage Savings &amp; Productivity</a:t>
            </a:r>
          </a:p>
          <a:p>
            <a:r>
              <a:rPr kumimoji="1" lang="en-US" altLang="zh-CN" dirty="0"/>
              <a:t>Conclusion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204106-0562-7142-B605-9BD78FD5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7" name="线形标注 2 6">
            <a:extLst>
              <a:ext uri="{FF2B5EF4-FFF2-40B4-BE49-F238E27FC236}">
                <a16:creationId xmlns:a16="http://schemas.microsoft.com/office/drawing/2014/main" id="{2E59987D-9CD9-8B4A-AD1E-4057F398F55F}"/>
              </a:ext>
            </a:extLst>
          </p:cNvPr>
          <p:cNvSpPr/>
          <p:nvPr/>
        </p:nvSpPr>
        <p:spPr>
          <a:xfrm>
            <a:off x="3020413" y="1732900"/>
            <a:ext cx="1076325" cy="3929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924"/>
              <a:gd name="adj6" fmla="val -325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We are here!</a:t>
            </a:r>
            <a:endParaRPr kumimoji="1" lang="zh-CN" altLang="en-US" sz="1350" dirty="0"/>
          </a:p>
        </p:txBody>
      </p:sp>
      <p:sp>
        <p:nvSpPr>
          <p:cNvPr id="8" name="线形标注 1 7">
            <a:extLst>
              <a:ext uri="{FF2B5EF4-FFF2-40B4-BE49-F238E27FC236}">
                <a16:creationId xmlns:a16="http://schemas.microsoft.com/office/drawing/2014/main" id="{5D972D7B-340C-2141-BBF4-F04C124C3D96}"/>
              </a:ext>
            </a:extLst>
          </p:cNvPr>
          <p:cNvSpPr/>
          <p:nvPr/>
        </p:nvSpPr>
        <p:spPr>
          <a:xfrm>
            <a:off x="5379398" y="2134730"/>
            <a:ext cx="2867025" cy="253604"/>
          </a:xfrm>
          <a:prstGeom prst="borderCallout1">
            <a:avLst>
              <a:gd name="adj1" fmla="val 18750"/>
              <a:gd name="adj2" fmla="val -8333"/>
              <a:gd name="adj3" fmla="val 63674"/>
              <a:gd name="adj4" fmla="val -48010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Use word count for illustration</a:t>
            </a:r>
            <a:endParaRPr kumimoji="1" lang="zh-CN" altLang="en-US" sz="1350" dirty="0"/>
          </a:p>
        </p:txBody>
      </p:sp>
      <p:sp>
        <p:nvSpPr>
          <p:cNvPr id="9" name="线形标注 1 8">
            <a:extLst>
              <a:ext uri="{FF2B5EF4-FFF2-40B4-BE49-F238E27FC236}">
                <a16:creationId xmlns:a16="http://schemas.microsoft.com/office/drawing/2014/main" id="{FD5EED0D-BFA6-8643-99ED-A50BC9C0AB19}"/>
              </a:ext>
            </a:extLst>
          </p:cNvPr>
          <p:cNvSpPr/>
          <p:nvPr/>
        </p:nvSpPr>
        <p:spPr>
          <a:xfrm>
            <a:off x="5379398" y="2501522"/>
            <a:ext cx="2867025" cy="253604"/>
          </a:xfrm>
          <a:prstGeom prst="borderCallout1">
            <a:avLst>
              <a:gd name="adj1" fmla="val 18750"/>
              <a:gd name="adj2" fmla="val -8333"/>
              <a:gd name="adj3" fmla="val 42213"/>
              <a:gd name="adj4" fmla="val -4032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Not easy to generalize this technique</a:t>
            </a:r>
            <a:endParaRPr kumimoji="1" lang="zh-CN" altLang="en-US" sz="1350" dirty="0"/>
          </a:p>
        </p:txBody>
      </p:sp>
      <p:sp>
        <p:nvSpPr>
          <p:cNvPr id="10" name="线形标注 1 9">
            <a:extLst>
              <a:ext uri="{FF2B5EF4-FFF2-40B4-BE49-F238E27FC236}">
                <a16:creationId xmlns:a16="http://schemas.microsoft.com/office/drawing/2014/main" id="{05E84D4C-0DB8-4A44-9542-DE197F0586D2}"/>
              </a:ext>
            </a:extLst>
          </p:cNvPr>
          <p:cNvSpPr/>
          <p:nvPr/>
        </p:nvSpPr>
        <p:spPr>
          <a:xfrm>
            <a:off x="4381500" y="2920126"/>
            <a:ext cx="3676650" cy="253604"/>
          </a:xfrm>
          <a:prstGeom prst="borderCallout1">
            <a:avLst>
              <a:gd name="adj1" fmla="val 18750"/>
              <a:gd name="adj2" fmla="val -8333"/>
              <a:gd name="adj3" fmla="val 1433"/>
              <a:gd name="adj4" fmla="val -4623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sz="1350" dirty="0"/>
              <a:t>A conceptual framework and a high level solution</a:t>
            </a:r>
            <a:endParaRPr kumimoji="1" lang="zh-CN" altLang="en-US" sz="1350" dirty="0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7A84890-B69D-9845-AB40-3FE5FCAF3A92}"/>
              </a:ext>
            </a:extLst>
          </p:cNvPr>
          <p:cNvSpPr/>
          <p:nvPr/>
        </p:nvSpPr>
        <p:spPr>
          <a:xfrm>
            <a:off x="877659" y="3108713"/>
            <a:ext cx="3046641" cy="89574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13" name="肘形连接符 12">
            <a:extLst>
              <a:ext uri="{FF2B5EF4-FFF2-40B4-BE49-F238E27FC236}">
                <a16:creationId xmlns:a16="http://schemas.microsoft.com/office/drawing/2014/main" id="{E2F886CD-E010-B64D-B417-0AD59B479433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3924300" y="3173730"/>
            <a:ext cx="2295525" cy="382856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23FF6FB-5377-384D-9021-703AB5447FFB}"/>
              </a:ext>
            </a:extLst>
          </p:cNvPr>
          <p:cNvSpPr txBox="1"/>
          <p:nvPr/>
        </p:nvSpPr>
        <p:spPr>
          <a:xfrm>
            <a:off x="4096738" y="3529460"/>
            <a:ext cx="2771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How we implement our idea</a:t>
            </a:r>
            <a:endParaRPr kumimoji="1" lang="zh-CN" altLang="en-US" sz="1350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D812103A-C33C-E043-8494-98D9619B9C73}"/>
              </a:ext>
            </a:extLst>
          </p:cNvPr>
          <p:cNvSpPr/>
          <p:nvPr/>
        </p:nvSpPr>
        <p:spPr>
          <a:xfrm>
            <a:off x="877658" y="4097184"/>
            <a:ext cx="4086227" cy="12553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B6B242-E557-5D4E-9E8B-5048A12EDFB5}"/>
              </a:ext>
            </a:extLst>
          </p:cNvPr>
          <p:cNvSpPr txBox="1"/>
          <p:nvPr/>
        </p:nvSpPr>
        <p:spPr>
          <a:xfrm>
            <a:off x="4963885" y="4509852"/>
            <a:ext cx="3581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Exhibition of the Zwift from several perspectives</a:t>
            </a:r>
            <a:endParaRPr kumimoji="1"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1475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421" y="621889"/>
            <a:ext cx="3930418" cy="994172"/>
          </a:xfrm>
        </p:spPr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0154" y="1893269"/>
            <a:ext cx="7886700" cy="3263504"/>
          </a:xfrm>
        </p:spPr>
        <p:txBody>
          <a:bodyPr/>
          <a:lstStyle/>
          <a:p>
            <a:r>
              <a:rPr lang="en-US" altLang="zh-CN" dirty="0"/>
              <a:t>Word Count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1CCC42-E88C-6C47-9837-8097D69A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D5A62A7F-C543-3449-9074-B2891F9F04FA}"/>
              </a:ext>
            </a:extLst>
          </p:cNvPr>
          <p:cNvSpPr/>
          <p:nvPr/>
        </p:nvSpPr>
        <p:spPr>
          <a:xfrm>
            <a:off x="1346068" y="4954087"/>
            <a:ext cx="2678925" cy="432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R1: 5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R1: &lt;a,1&gt;, &lt;b,1&gt;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8DE2DEA3-3A82-EE41-9368-9610EA4E7B34}"/>
              </a:ext>
            </a:extLst>
          </p:cNvPr>
          <p:cNvSpPr/>
          <p:nvPr/>
        </p:nvSpPr>
        <p:spPr>
          <a:xfrm>
            <a:off x="6339431" y="3056148"/>
            <a:ext cx="2696880" cy="592784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R2: 2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R2: &lt;c,1&gt;, &lt;d,1&gt;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rule table in R2: &lt;R1, 2&gt;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75CF078-791F-E24A-AF97-A5DD314084F8}"/>
              </a:ext>
            </a:extLst>
          </p:cNvPr>
          <p:cNvSpPr/>
          <p:nvPr/>
        </p:nvSpPr>
        <p:spPr>
          <a:xfrm>
            <a:off x="1321580" y="3108218"/>
            <a:ext cx="2393102" cy="83776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R0: 1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R0: &lt;a,1&gt;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rule table in R0: 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&lt;R1,1&gt;, &lt;R2, 2&gt;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EE094C-B2AD-EE43-A36C-FA4F7231B2D9}"/>
              </a:ext>
            </a:extLst>
          </p:cNvPr>
          <p:cNvSpPr/>
          <p:nvPr/>
        </p:nvSpPr>
        <p:spPr>
          <a:xfrm>
            <a:off x="5261146" y="415217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BF0F09A-AEC2-2A4B-81AA-651F4EBF1954}"/>
              </a:ext>
            </a:extLst>
          </p:cNvPr>
          <p:cNvSpPr/>
          <p:nvPr/>
        </p:nvSpPr>
        <p:spPr>
          <a:xfrm>
            <a:off x="5801206" y="334208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E218CCE-3A10-C547-8163-AB7AFECE76AD}"/>
              </a:ext>
            </a:extLst>
          </p:cNvPr>
          <p:cNvSpPr txBox="1"/>
          <p:nvPr/>
        </p:nvSpPr>
        <p:spPr>
          <a:xfrm>
            <a:off x="914166" y="4579821"/>
            <a:ext cx="3290466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       Calculation: (4+1).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24C66039-E5F8-CB43-A5FA-98C7F2B06F24}"/>
              </a:ext>
            </a:extLst>
          </p:cNvPr>
          <p:cNvSpPr txBox="1"/>
          <p:nvPr/>
        </p:nvSpPr>
        <p:spPr>
          <a:xfrm>
            <a:off x="2417635" y="2617613"/>
            <a:ext cx="2733597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Calculation;</a:t>
            </a:r>
          </a:p>
          <a:p>
            <a:pPr defTabSz="685800">
              <a:defRPr/>
            </a:pP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R0 -&gt; R1, R0 -&gt; R2.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0BBC923E-F510-3942-A491-6B21799103DC}"/>
              </a:ext>
            </a:extLst>
          </p:cNvPr>
          <p:cNvSpPr txBox="1"/>
          <p:nvPr/>
        </p:nvSpPr>
        <p:spPr>
          <a:xfrm>
            <a:off x="6160236" y="4319919"/>
            <a:ext cx="281301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Calculation; R2 -&gt; R1.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ECC17D39-08A5-8647-A5D7-919CD0740303}"/>
              </a:ext>
            </a:extLst>
          </p:cNvPr>
          <p:cNvSpPr/>
          <p:nvPr/>
        </p:nvSpPr>
        <p:spPr>
          <a:xfrm>
            <a:off x="4193947" y="3720129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F7DED460-362F-E74E-A5CC-422CAEB88EE0}"/>
              </a:ext>
            </a:extLst>
          </p:cNvPr>
          <p:cNvSpPr txBox="1"/>
          <p:nvPr/>
        </p:nvSpPr>
        <p:spPr>
          <a:xfrm>
            <a:off x="4760665" y="5580658"/>
            <a:ext cx="236565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kern="0" dirty="0">
                <a:solidFill>
                  <a:prstClr val="black"/>
                </a:solidFill>
              </a:rPr>
              <a:t>        Results integration.</a:t>
            </a:r>
            <a:endParaRPr kumimoji="1" lang="zh-CN" altLang="en-US" kern="0" dirty="0">
              <a:solidFill>
                <a:prstClr val="black"/>
              </a:solidFill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0398841A-CA5F-6243-94C2-E3A2502D54E8}"/>
              </a:ext>
            </a:extLst>
          </p:cNvPr>
          <p:cNvSpPr/>
          <p:nvPr/>
        </p:nvSpPr>
        <p:spPr>
          <a:xfrm>
            <a:off x="2436803" y="2650710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90678CF5-5924-5249-8D21-A8B37B39D497}"/>
              </a:ext>
            </a:extLst>
          </p:cNvPr>
          <p:cNvSpPr/>
          <p:nvPr/>
        </p:nvSpPr>
        <p:spPr>
          <a:xfrm>
            <a:off x="6208257" y="4377344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EF745019-9C7D-8148-A2A6-385873C0AC09}"/>
              </a:ext>
            </a:extLst>
          </p:cNvPr>
          <p:cNvSpPr/>
          <p:nvPr/>
        </p:nvSpPr>
        <p:spPr>
          <a:xfrm>
            <a:off x="968148" y="4615972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4BC06C89-CB4F-2641-BF6F-D306C5343D11}"/>
              </a:ext>
            </a:extLst>
          </p:cNvPr>
          <p:cNvSpPr/>
          <p:nvPr/>
        </p:nvSpPr>
        <p:spPr>
          <a:xfrm>
            <a:off x="4814671" y="5635069"/>
            <a:ext cx="253777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29" name="直线箭头连接符 64">
            <a:extLst>
              <a:ext uri="{FF2B5EF4-FFF2-40B4-BE49-F238E27FC236}">
                <a16:creationId xmlns:a16="http://schemas.microsoft.com/office/drawing/2014/main" id="{9A42CACA-5D16-3745-B2AE-5ACD784E3553}"/>
              </a:ext>
            </a:extLst>
          </p:cNvPr>
          <p:cNvCxnSpPr>
            <a:cxnSpLocks/>
            <a:stCxn id="147" idx="0"/>
          </p:cNvCxnSpPr>
          <p:nvPr/>
        </p:nvCxnSpPr>
        <p:spPr>
          <a:xfrm flipH="1" flipV="1">
            <a:off x="4601841" y="3107918"/>
            <a:ext cx="170799" cy="16953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30" name="直线箭头连接符 84">
            <a:extLst>
              <a:ext uri="{FF2B5EF4-FFF2-40B4-BE49-F238E27FC236}">
                <a16:creationId xmlns:a16="http://schemas.microsoft.com/office/drawing/2014/main" id="{EBDCE556-B0D2-8C4A-A52C-BFE604B1B248}"/>
              </a:ext>
            </a:extLst>
          </p:cNvPr>
          <p:cNvCxnSpPr>
            <a:stCxn id="140" idx="2"/>
            <a:endCxn id="147" idx="0"/>
          </p:cNvCxnSpPr>
          <p:nvPr/>
        </p:nvCxnSpPr>
        <p:spPr>
          <a:xfrm flipH="1">
            <a:off x="4772640" y="4152177"/>
            <a:ext cx="2191227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31" name="直线箭头连接符 87">
            <a:extLst>
              <a:ext uri="{FF2B5EF4-FFF2-40B4-BE49-F238E27FC236}">
                <a16:creationId xmlns:a16="http://schemas.microsoft.com/office/drawing/2014/main" id="{74156393-A8AA-3B4C-B8CE-84B70DF22160}"/>
              </a:ext>
            </a:extLst>
          </p:cNvPr>
          <p:cNvCxnSpPr>
            <a:stCxn id="133" idx="2"/>
            <a:endCxn id="140" idx="0"/>
          </p:cNvCxnSpPr>
          <p:nvPr/>
        </p:nvCxnSpPr>
        <p:spPr>
          <a:xfrm>
            <a:off x="4760665" y="3446915"/>
            <a:ext cx="2203202" cy="33021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37CE58EA-F059-D344-BD15-A6AF2A3F72BA}"/>
              </a:ext>
            </a:extLst>
          </p:cNvPr>
          <p:cNvGrpSpPr/>
          <p:nvPr/>
        </p:nvGrpSpPr>
        <p:grpSpPr>
          <a:xfrm>
            <a:off x="3779380" y="3071865"/>
            <a:ext cx="1962569" cy="375050"/>
            <a:chOff x="6855013" y="4267200"/>
            <a:chExt cx="2286016" cy="500066"/>
          </a:xfrm>
          <a:effectLst/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B28815AC-6B07-8048-ABD4-5BFC67C4EE24}"/>
                </a:ext>
              </a:extLst>
            </p:cNvPr>
            <p:cNvSpPr/>
            <p:nvPr/>
          </p:nvSpPr>
          <p:spPr>
            <a:xfrm>
              <a:off x="6855013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AA12425-84D2-2240-8405-5367F261BB23}"/>
                </a:ext>
              </a:extLst>
            </p:cNvPr>
            <p:cNvSpPr/>
            <p:nvPr/>
          </p:nvSpPr>
          <p:spPr>
            <a:xfrm>
              <a:off x="6909197" y="4338638"/>
              <a:ext cx="579293" cy="37559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53AB1D09-4D7A-9944-B6CF-8A3C3951CDED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A18F565-B101-4346-9E5B-52CF69346276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CD8AB96C-52A8-B142-A31F-F1DD9A45462F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7A6245A7-95D8-1C4C-B5C6-03D06A242446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7D404D11-5DAF-ED4A-A4EA-605B5A0209C5}"/>
              </a:ext>
            </a:extLst>
          </p:cNvPr>
          <p:cNvGrpSpPr/>
          <p:nvPr/>
        </p:nvGrpSpPr>
        <p:grpSpPr>
          <a:xfrm>
            <a:off x="5760880" y="3777127"/>
            <a:ext cx="2405974" cy="375050"/>
            <a:chOff x="6086448" y="4981580"/>
            <a:chExt cx="2286016" cy="500066"/>
          </a:xfrm>
          <a:effectLst/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E3702FBA-EFFD-5140-9514-9B7A481846BF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BF7389C5-AF91-474B-8E4A-9A067EBA0C99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88F864A5-B49F-134A-A173-C709C4780FBA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80D9CE25-5037-2549-862A-E0C81ECE78A4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FF196CC1-C8A3-684E-AB0D-7C0B6B68D8D6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951A1BB-80BD-3F4F-85F3-71E130889780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F03140D5-F758-DA47-ABE9-F4E59AB18C37}"/>
              </a:ext>
            </a:extLst>
          </p:cNvPr>
          <p:cNvGrpSpPr/>
          <p:nvPr/>
        </p:nvGrpSpPr>
        <p:grpSpPr>
          <a:xfrm>
            <a:off x="4081564" y="4803241"/>
            <a:ext cx="1382152" cy="375050"/>
            <a:chOff x="8086712" y="5695960"/>
            <a:chExt cx="1428760" cy="500066"/>
          </a:xfrm>
          <a:effectLst/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BA65D98A-A877-0A4D-A384-2622B7E47059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04763F03-A086-9A4D-8934-C344890C3F6D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EE3B1DCD-2198-5C43-8301-3D6A3FD6A55C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1C78F1A8-7E6A-824F-8715-2C647514FA3A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F9AF2994-6EC1-114D-B606-EFFDA5382788}"/>
              </a:ext>
            </a:extLst>
          </p:cNvPr>
          <p:cNvSpPr/>
          <p:nvPr/>
        </p:nvSpPr>
        <p:spPr>
          <a:xfrm>
            <a:off x="6618136" y="1001697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word</a:t>
            </a:r>
            <a:endParaRPr kumimoji="1" lang="zh-CN" altLang="en-US" sz="135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04A4968-F9DE-DA45-BF31-AA46967F588F}"/>
              </a:ext>
            </a:extLst>
          </p:cNvPr>
          <p:cNvSpPr/>
          <p:nvPr/>
        </p:nvSpPr>
        <p:spPr>
          <a:xfrm>
            <a:off x="7196453" y="1001696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count</a:t>
            </a:r>
            <a:endParaRPr kumimoji="1" lang="zh-CN" altLang="en-US" sz="12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57D8BC1-6C2F-4340-A456-614059BCA74D}"/>
              </a:ext>
            </a:extLst>
          </p:cNvPr>
          <p:cNvSpPr/>
          <p:nvPr/>
        </p:nvSpPr>
        <p:spPr>
          <a:xfrm>
            <a:off x="6618136" y="1258377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a</a:t>
            </a:r>
            <a:endParaRPr kumimoji="1" lang="zh-CN" altLang="en-US" sz="1350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CFB0939-A553-FB4C-9F30-CAE048B1E568}"/>
              </a:ext>
            </a:extLst>
          </p:cNvPr>
          <p:cNvSpPr/>
          <p:nvPr/>
        </p:nvSpPr>
        <p:spPr>
          <a:xfrm>
            <a:off x="7196453" y="1258376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0</a:t>
            </a:r>
            <a:endParaRPr kumimoji="1" lang="zh-CN" altLang="en-US" sz="135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FB691B6-BA6D-C642-958F-AFFFF6D47D98}"/>
              </a:ext>
            </a:extLst>
          </p:cNvPr>
          <p:cNvSpPr/>
          <p:nvPr/>
        </p:nvSpPr>
        <p:spPr>
          <a:xfrm>
            <a:off x="6618136" y="152080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b</a:t>
            </a:r>
            <a:endParaRPr kumimoji="1" lang="zh-CN" altLang="en-US" sz="135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2E85A12-D4FF-4044-867A-BD05BD61BA6D}"/>
              </a:ext>
            </a:extLst>
          </p:cNvPr>
          <p:cNvSpPr/>
          <p:nvPr/>
        </p:nvSpPr>
        <p:spPr>
          <a:xfrm>
            <a:off x="7196453" y="152080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0</a:t>
            </a:r>
            <a:endParaRPr kumimoji="1" lang="zh-CN" altLang="en-US" sz="135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E1A50F8-16A0-4047-B451-5DB81D5D8C5E}"/>
              </a:ext>
            </a:extLst>
          </p:cNvPr>
          <p:cNvSpPr/>
          <p:nvPr/>
        </p:nvSpPr>
        <p:spPr>
          <a:xfrm>
            <a:off x="6618136" y="177748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c</a:t>
            </a:r>
            <a:endParaRPr kumimoji="1" lang="zh-CN" altLang="en-US" sz="135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2D3DA81-A89F-E14A-95EB-56EDA3AFDF3D}"/>
              </a:ext>
            </a:extLst>
          </p:cNvPr>
          <p:cNvSpPr/>
          <p:nvPr/>
        </p:nvSpPr>
        <p:spPr>
          <a:xfrm>
            <a:off x="7196453" y="177748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0</a:t>
            </a:r>
            <a:endParaRPr kumimoji="1" lang="zh-CN" altLang="en-US" sz="135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01FAFFF-59A8-C848-8D1D-63060B197EC3}"/>
              </a:ext>
            </a:extLst>
          </p:cNvPr>
          <p:cNvSpPr/>
          <p:nvPr/>
        </p:nvSpPr>
        <p:spPr>
          <a:xfrm>
            <a:off x="6618136" y="2034163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d</a:t>
            </a:r>
            <a:endParaRPr kumimoji="1" lang="zh-CN" altLang="en-US" sz="135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77181FC-2BA8-204C-ADD2-43675D2E4B8D}"/>
              </a:ext>
            </a:extLst>
          </p:cNvPr>
          <p:cNvSpPr/>
          <p:nvPr/>
        </p:nvSpPr>
        <p:spPr>
          <a:xfrm>
            <a:off x="7196453" y="203416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0</a:t>
            </a:r>
            <a:endParaRPr kumimoji="1" lang="zh-CN" altLang="en-US" sz="135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26BE5B5-D599-5148-8731-D3923E90A4E9}"/>
              </a:ext>
            </a:extLst>
          </p:cNvPr>
          <p:cNvSpPr/>
          <p:nvPr/>
        </p:nvSpPr>
        <p:spPr>
          <a:xfrm>
            <a:off x="7196453" y="1256008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1</a:t>
            </a:r>
            <a:endParaRPr kumimoji="1" lang="zh-CN" altLang="en-US" sz="135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B83729D-A753-0742-92E3-4306BF7AFDF0}"/>
              </a:ext>
            </a:extLst>
          </p:cNvPr>
          <p:cNvSpPr/>
          <p:nvPr/>
        </p:nvSpPr>
        <p:spPr>
          <a:xfrm>
            <a:off x="7196453" y="1775114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2</a:t>
            </a:r>
            <a:endParaRPr kumimoji="1" lang="zh-CN" altLang="en-US" sz="135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176E159-87FD-874F-A1C4-93BC5EA2B8FC}"/>
              </a:ext>
            </a:extLst>
          </p:cNvPr>
          <p:cNvSpPr/>
          <p:nvPr/>
        </p:nvSpPr>
        <p:spPr>
          <a:xfrm>
            <a:off x="7196453" y="2033142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2</a:t>
            </a:r>
            <a:endParaRPr kumimoji="1" lang="zh-CN" altLang="en-US" sz="135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474B83B-48AD-2A46-9EB2-5AD9E10D3AD7}"/>
              </a:ext>
            </a:extLst>
          </p:cNvPr>
          <p:cNvSpPr/>
          <p:nvPr/>
        </p:nvSpPr>
        <p:spPr>
          <a:xfrm>
            <a:off x="7196453" y="1253737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6</a:t>
            </a:r>
            <a:endParaRPr kumimoji="1" lang="zh-CN" altLang="en-US" sz="135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6B801B7E-E609-CB45-9BC4-54626BB2582B}"/>
              </a:ext>
            </a:extLst>
          </p:cNvPr>
          <p:cNvSpPr/>
          <p:nvPr/>
        </p:nvSpPr>
        <p:spPr>
          <a:xfrm>
            <a:off x="7196453" y="1522149"/>
            <a:ext cx="576295" cy="256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5</a:t>
            </a:r>
            <a:endParaRPr kumimoji="1" lang="zh-CN" altLang="en-US" sz="1350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95CE787-7B44-304C-B2F8-B266B296AF16}"/>
              </a:ext>
            </a:extLst>
          </p:cNvPr>
          <p:cNvSpPr/>
          <p:nvPr/>
        </p:nvSpPr>
        <p:spPr>
          <a:xfrm>
            <a:off x="4542618" y="1465500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1E4F51B-25F8-2E46-AF08-B3EB51A613AD}"/>
              </a:ext>
            </a:extLst>
          </p:cNvPr>
          <p:cNvSpPr/>
          <p:nvPr/>
        </p:nvSpPr>
        <p:spPr>
          <a:xfrm>
            <a:off x="4495073" y="192250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51CF91C-5B0D-CA44-9C21-C57B444429E4}"/>
              </a:ext>
            </a:extLst>
          </p:cNvPr>
          <p:cNvSpPr/>
          <p:nvPr/>
        </p:nvSpPr>
        <p:spPr>
          <a:xfrm>
            <a:off x="4901688" y="1457862"/>
            <a:ext cx="973845" cy="2673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Step #</a:t>
            </a:r>
            <a:endParaRPr kumimoji="1" lang="zh-CN" altLang="en-US" sz="135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8380DF2-7989-DD4F-BF37-076D6211DF6F}"/>
              </a:ext>
            </a:extLst>
          </p:cNvPr>
          <p:cNvSpPr/>
          <p:nvPr/>
        </p:nvSpPr>
        <p:spPr>
          <a:xfrm>
            <a:off x="4902426" y="1941845"/>
            <a:ext cx="899069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Weight</a:t>
            </a:r>
            <a:endParaRPr kumimoji="1" lang="zh-CN" altLang="en-US" sz="135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CDB6C3-F1D2-AA46-AFA3-D031108E48F6}"/>
              </a:ext>
            </a:extLst>
          </p:cNvPr>
          <p:cNvSpPr/>
          <p:nvPr/>
        </p:nvSpPr>
        <p:spPr>
          <a:xfrm>
            <a:off x="4188845" y="914309"/>
            <a:ext cx="1686688" cy="1403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A3941635-32AB-2F45-A825-FB6032C8A033}"/>
              </a:ext>
            </a:extLst>
          </p:cNvPr>
          <p:cNvCxnSpPr/>
          <p:nvPr/>
        </p:nvCxnSpPr>
        <p:spPr>
          <a:xfrm flipV="1">
            <a:off x="3714682" y="2317815"/>
            <a:ext cx="2624750" cy="807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E49334EA-8DCA-6A49-B2D5-976B0231145B}"/>
              </a:ext>
            </a:extLst>
          </p:cNvPr>
          <p:cNvCxnSpPr>
            <a:stCxn id="116" idx="0"/>
          </p:cNvCxnSpPr>
          <p:nvPr/>
        </p:nvCxnSpPr>
        <p:spPr>
          <a:xfrm flipH="1" flipV="1">
            <a:off x="7475392" y="2317815"/>
            <a:ext cx="212480" cy="738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1B737F32-B6B5-9A4A-863B-69A6A85D5CFD}"/>
              </a:ext>
            </a:extLst>
          </p:cNvPr>
          <p:cNvCxnSpPr/>
          <p:nvPr/>
        </p:nvCxnSpPr>
        <p:spPr>
          <a:xfrm flipV="1">
            <a:off x="4024993" y="2402859"/>
            <a:ext cx="2753879" cy="2551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D48CCC2E-1088-7B47-8CA5-97510477A0E1}"/>
              </a:ext>
            </a:extLst>
          </p:cNvPr>
          <p:cNvSpPr/>
          <p:nvPr/>
        </p:nvSpPr>
        <p:spPr>
          <a:xfrm>
            <a:off x="4190866" y="1046481"/>
            <a:ext cx="1775594" cy="202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&lt;element, frequency&gt;</a:t>
            </a:r>
            <a:endParaRPr kumimoji="1"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6906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0D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0D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0D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 animBg="1"/>
      <p:bldP spid="124" grpId="0"/>
      <p:bldP spid="125" grpId="0" animBg="1"/>
      <p:bldP spid="126" grpId="0" animBg="1"/>
      <p:bldP spid="127" grpId="0" animBg="1"/>
      <p:bldP spid="128" grpId="0" animBg="1"/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098" y="1533613"/>
            <a:ext cx="7625388" cy="13784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Data management evolution in history.</a:t>
            </a:r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A38299EB-5A02-2C4D-9F21-0D9FA768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404653" y="694248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350"/>
          </a:p>
        </p:txBody>
      </p:sp>
      <p:sp>
        <p:nvSpPr>
          <p:cNvPr id="5" name="五边形 4"/>
          <p:cNvSpPr/>
          <p:nvPr/>
        </p:nvSpPr>
        <p:spPr>
          <a:xfrm>
            <a:off x="946400" y="2197705"/>
            <a:ext cx="2080138" cy="39655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Database System</a:t>
            </a:r>
            <a:endParaRPr kumimoji="1" lang="zh-CN" altLang="en-US" dirty="0"/>
          </a:p>
        </p:txBody>
      </p:sp>
      <p:sp>
        <p:nvSpPr>
          <p:cNvPr id="6" name="燕尾形 5"/>
          <p:cNvSpPr/>
          <p:nvPr/>
        </p:nvSpPr>
        <p:spPr>
          <a:xfrm>
            <a:off x="3273597" y="2197705"/>
            <a:ext cx="2178680" cy="396558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warehouse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707052" y="2195854"/>
            <a:ext cx="2178680" cy="396558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Big data System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线形标注 2 7"/>
          <p:cNvSpPr/>
          <p:nvPr/>
        </p:nvSpPr>
        <p:spPr>
          <a:xfrm>
            <a:off x="1207649" y="2928194"/>
            <a:ext cx="1557638" cy="816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544"/>
              <a:gd name="adj6" fmla="val -16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MySQL</a:t>
            </a:r>
          </a:p>
          <a:p>
            <a:pPr algn="ctr"/>
            <a:r>
              <a:rPr lang="en-US" altLang="zh-CN" sz="1350" dirty="0"/>
              <a:t>SQL Server</a:t>
            </a:r>
          </a:p>
          <a:p>
            <a:pPr algn="ctr"/>
            <a:r>
              <a:rPr lang="en-US" altLang="zh-CN" sz="1350" dirty="0"/>
              <a:t>DB2</a:t>
            </a:r>
            <a:endParaRPr lang="zh-CN" altLang="en-US" sz="1350" dirty="0"/>
          </a:p>
        </p:txBody>
      </p:sp>
      <p:sp>
        <p:nvSpPr>
          <p:cNvPr id="9" name="线形标注 2 8"/>
          <p:cNvSpPr/>
          <p:nvPr/>
        </p:nvSpPr>
        <p:spPr>
          <a:xfrm>
            <a:off x="3584117" y="2928194"/>
            <a:ext cx="1557638" cy="816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544"/>
              <a:gd name="adj6" fmla="val -16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Data Warehousing</a:t>
            </a:r>
          </a:p>
          <a:p>
            <a:pPr algn="ctr"/>
            <a:r>
              <a:rPr lang="en-US" altLang="zh-CN" sz="1350" dirty="0"/>
              <a:t>Mining</a:t>
            </a:r>
          </a:p>
          <a:p>
            <a:pPr algn="ctr"/>
            <a:r>
              <a:rPr lang="en-US" altLang="zh-CN" sz="1350" dirty="0"/>
              <a:t>Complex structures</a:t>
            </a:r>
          </a:p>
        </p:txBody>
      </p:sp>
      <p:sp>
        <p:nvSpPr>
          <p:cNvPr id="10" name="线形标注 2 9"/>
          <p:cNvSpPr/>
          <p:nvPr/>
        </p:nvSpPr>
        <p:spPr>
          <a:xfrm>
            <a:off x="6200802" y="2928194"/>
            <a:ext cx="1557638" cy="816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544"/>
              <a:gd name="adj6" fmla="val -16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MapReduce</a:t>
            </a:r>
          </a:p>
          <a:p>
            <a:pPr algn="ctr"/>
            <a:r>
              <a:rPr lang="en-US" altLang="zh-CN" sz="1350" dirty="0"/>
              <a:t>Hadoop</a:t>
            </a:r>
          </a:p>
          <a:p>
            <a:pPr algn="ctr"/>
            <a:r>
              <a:rPr lang="en-US" altLang="zh-CN" sz="1350" dirty="0"/>
              <a:t>Spark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87751" y="5056368"/>
            <a:ext cx="1873123" cy="4303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100" dirty="0"/>
              <a:t>QUESTION:</a:t>
            </a:r>
            <a:endParaRPr kumimoji="1" lang="zh-CN" altLang="en-US" sz="2100" dirty="0"/>
          </a:p>
        </p:txBody>
      </p:sp>
      <p:sp>
        <p:nvSpPr>
          <p:cNvPr id="12" name="矩形 11"/>
          <p:cNvSpPr/>
          <p:nvPr/>
        </p:nvSpPr>
        <p:spPr>
          <a:xfrm>
            <a:off x="2210524" y="4650143"/>
            <a:ext cx="6483506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if the data are too big </a:t>
            </a:r>
          </a:p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that exceed storage capacity?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848" y="3895942"/>
            <a:ext cx="8842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800"/>
            </a:pPr>
            <a:r>
              <a:rPr lang="en-US" altLang="zh-CN" sz="2000" dirty="0">
                <a:solidFill>
                  <a:srgbClr val="000000"/>
                </a:solidFill>
              </a:rPr>
              <a:t>Every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data,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2.5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quintillion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bytes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of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data created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–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90%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data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in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world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today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has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been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created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in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last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two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years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alone[1].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91933"/>
            <a:ext cx="8783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</a:rPr>
              <a:t>[1] What is Big Data?</a:t>
            </a: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</a:rPr>
              <a:t>https://www-01.ibm.com/software/data/bigdata/what-is-big-data.html</a:t>
            </a: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691DC-8B8E-3F44-A973-4D84C19D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D5A62A7F-C543-3449-9074-B2891F9F04FA}"/>
              </a:ext>
            </a:extLst>
          </p:cNvPr>
          <p:cNvSpPr/>
          <p:nvPr/>
        </p:nvSpPr>
        <p:spPr>
          <a:xfrm>
            <a:off x="1318708" y="4692237"/>
            <a:ext cx="2678925" cy="432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R1: 5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R1: &lt;a,1&gt;, &lt;b,1&gt;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8DE2DEA3-3A82-EE41-9368-9610EA4E7B34}"/>
              </a:ext>
            </a:extLst>
          </p:cNvPr>
          <p:cNvSpPr/>
          <p:nvPr/>
        </p:nvSpPr>
        <p:spPr>
          <a:xfrm>
            <a:off x="5664056" y="5179573"/>
            <a:ext cx="2696880" cy="592784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R2: 2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R2: &lt;c,1&gt;, &lt;d,1&gt;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rule table in R2: &lt;R1, 2&gt;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75CF078-791F-E24A-AF97-A5DD314084F8}"/>
              </a:ext>
            </a:extLst>
          </p:cNvPr>
          <p:cNvSpPr/>
          <p:nvPr/>
        </p:nvSpPr>
        <p:spPr>
          <a:xfrm>
            <a:off x="931654" y="3108218"/>
            <a:ext cx="2860667" cy="83776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R0: 1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word table in R0: &lt;a,1&gt;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rule table in R0: &lt;R1,1&gt;, &lt;R2, 2&gt;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9EE094C-B2AD-EE43-A36C-FA4F7231B2D9}"/>
              </a:ext>
            </a:extLst>
          </p:cNvPr>
          <p:cNvSpPr/>
          <p:nvPr/>
        </p:nvSpPr>
        <p:spPr>
          <a:xfrm>
            <a:off x="5261146" y="415217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BF0F09A-AEC2-2A4B-81AA-651F4EBF1954}"/>
              </a:ext>
            </a:extLst>
          </p:cNvPr>
          <p:cNvSpPr/>
          <p:nvPr/>
        </p:nvSpPr>
        <p:spPr>
          <a:xfrm>
            <a:off x="6288092" y="334208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E218CCE-3A10-C547-8163-AB7AFECE76AD}"/>
              </a:ext>
            </a:extLst>
          </p:cNvPr>
          <p:cNvSpPr txBox="1"/>
          <p:nvPr/>
        </p:nvSpPr>
        <p:spPr>
          <a:xfrm>
            <a:off x="931654" y="4348520"/>
            <a:ext cx="3570127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R1 calculates its weight, which is 5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(4+1).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24C66039-E5F8-CB43-A5FA-98C7F2B06F24}"/>
              </a:ext>
            </a:extLst>
          </p:cNvPr>
          <p:cNvSpPr txBox="1"/>
          <p:nvPr/>
        </p:nvSpPr>
        <p:spPr>
          <a:xfrm>
            <a:off x="1265129" y="2606524"/>
            <a:ext cx="4420370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R0 propagates the frequency of R1 (which is 1) to R1, and the frequency of R2 (which is 2) to R2.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0BBC923E-F510-3942-A491-6B21799103DC}"/>
              </a:ext>
            </a:extLst>
          </p:cNvPr>
          <p:cNvSpPr txBox="1"/>
          <p:nvPr/>
        </p:nvSpPr>
        <p:spPr>
          <a:xfrm>
            <a:off x="5648795" y="4476213"/>
            <a:ext cx="2813015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R2 calculates its weight (which 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is 2), and propagates the frequency 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of R1 multiplied by R2’s weight to R1.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ECC17D39-08A5-8647-A5D7-919CD0740303}"/>
              </a:ext>
            </a:extLst>
          </p:cNvPr>
          <p:cNvSpPr/>
          <p:nvPr/>
        </p:nvSpPr>
        <p:spPr>
          <a:xfrm>
            <a:off x="4193947" y="3720129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F7DED460-362F-E74E-A5CC-422CAEB88EE0}"/>
              </a:ext>
            </a:extLst>
          </p:cNvPr>
          <p:cNvSpPr txBox="1"/>
          <p:nvPr/>
        </p:nvSpPr>
        <p:spPr>
          <a:xfrm>
            <a:off x="1309364" y="5341615"/>
            <a:ext cx="3482603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     We integrate the local word table in each node multiplied by its weight as the final result.</a:t>
            </a:r>
            <a:endParaRPr kumimoji="1"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0398841A-CA5F-6243-94C2-E3A2502D54E8}"/>
              </a:ext>
            </a:extLst>
          </p:cNvPr>
          <p:cNvSpPr/>
          <p:nvPr/>
        </p:nvSpPr>
        <p:spPr>
          <a:xfrm>
            <a:off x="1319135" y="2650875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90678CF5-5924-5249-8D21-A8B37B39D497}"/>
              </a:ext>
            </a:extLst>
          </p:cNvPr>
          <p:cNvSpPr/>
          <p:nvPr/>
        </p:nvSpPr>
        <p:spPr>
          <a:xfrm>
            <a:off x="5696816" y="4533639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EF745019-9C7D-8148-A2A6-385873C0AC09}"/>
              </a:ext>
            </a:extLst>
          </p:cNvPr>
          <p:cNvSpPr/>
          <p:nvPr/>
        </p:nvSpPr>
        <p:spPr>
          <a:xfrm>
            <a:off x="996698" y="4384671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4BC06C89-CB4F-2641-BF6F-D306C5343D11}"/>
              </a:ext>
            </a:extLst>
          </p:cNvPr>
          <p:cNvSpPr/>
          <p:nvPr/>
        </p:nvSpPr>
        <p:spPr>
          <a:xfrm>
            <a:off x="1363370" y="5396025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29" name="直线箭头连接符 64">
            <a:extLst>
              <a:ext uri="{FF2B5EF4-FFF2-40B4-BE49-F238E27FC236}">
                <a16:creationId xmlns:a16="http://schemas.microsoft.com/office/drawing/2014/main" id="{9A42CACA-5D16-3745-B2AE-5ACD784E3553}"/>
              </a:ext>
            </a:extLst>
          </p:cNvPr>
          <p:cNvCxnSpPr>
            <a:cxnSpLocks/>
            <a:stCxn id="147" idx="0"/>
          </p:cNvCxnSpPr>
          <p:nvPr/>
        </p:nvCxnSpPr>
        <p:spPr>
          <a:xfrm flipH="1" flipV="1">
            <a:off x="4601841" y="3107918"/>
            <a:ext cx="177932" cy="16953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30" name="直线箭头连接符 84">
            <a:extLst>
              <a:ext uri="{FF2B5EF4-FFF2-40B4-BE49-F238E27FC236}">
                <a16:creationId xmlns:a16="http://schemas.microsoft.com/office/drawing/2014/main" id="{EBDCE556-B0D2-8C4A-A52C-BFE604B1B248}"/>
              </a:ext>
            </a:extLst>
          </p:cNvPr>
          <p:cNvCxnSpPr>
            <a:stCxn id="140" idx="2"/>
            <a:endCxn id="147" idx="0"/>
          </p:cNvCxnSpPr>
          <p:nvPr/>
        </p:nvCxnSpPr>
        <p:spPr>
          <a:xfrm flipH="1">
            <a:off x="4779773" y="4152177"/>
            <a:ext cx="2157671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31" name="直线箭头连接符 87">
            <a:extLst>
              <a:ext uri="{FF2B5EF4-FFF2-40B4-BE49-F238E27FC236}">
                <a16:creationId xmlns:a16="http://schemas.microsoft.com/office/drawing/2014/main" id="{74156393-A8AA-3B4C-B8CE-84B70DF22160}"/>
              </a:ext>
            </a:extLst>
          </p:cNvPr>
          <p:cNvCxnSpPr>
            <a:stCxn id="133" idx="2"/>
            <a:endCxn id="140" idx="0"/>
          </p:cNvCxnSpPr>
          <p:nvPr/>
        </p:nvCxnSpPr>
        <p:spPr>
          <a:xfrm>
            <a:off x="4979323" y="3446915"/>
            <a:ext cx="1958121" cy="33021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37CE58EA-F059-D344-BD15-A6AF2A3F72BA}"/>
              </a:ext>
            </a:extLst>
          </p:cNvPr>
          <p:cNvGrpSpPr/>
          <p:nvPr/>
        </p:nvGrpSpPr>
        <p:grpSpPr>
          <a:xfrm>
            <a:off x="3792319" y="3071865"/>
            <a:ext cx="2374008" cy="375050"/>
            <a:chOff x="6872266" y="4267200"/>
            <a:chExt cx="2286016" cy="500066"/>
          </a:xfrm>
          <a:effectLst/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B28815AC-6B07-8048-ABD4-5BFC67C4EE24}"/>
                </a:ext>
              </a:extLst>
            </p:cNvPr>
            <p:cNvSpPr/>
            <p:nvPr/>
          </p:nvSpPr>
          <p:spPr>
            <a:xfrm>
              <a:off x="6872266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AA12425-84D2-2240-8405-5367F261BB23}"/>
                </a:ext>
              </a:extLst>
            </p:cNvPr>
            <p:cNvSpPr/>
            <p:nvPr/>
          </p:nvSpPr>
          <p:spPr>
            <a:xfrm>
              <a:off x="6943704" y="4338638"/>
              <a:ext cx="428628" cy="35719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53AB1D09-4D7A-9944-B6CF-8A3C3951CDED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FA18F565-B101-4346-9E5B-52CF69346276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CD8AB96C-52A8-B142-A31F-F1DD9A45462F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7A6245A7-95D8-1C4C-B5C6-03D06A242446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7D404D11-5DAF-ED4A-A4EA-605B5A0209C5}"/>
              </a:ext>
            </a:extLst>
          </p:cNvPr>
          <p:cNvGrpSpPr/>
          <p:nvPr/>
        </p:nvGrpSpPr>
        <p:grpSpPr>
          <a:xfrm>
            <a:off x="5760879" y="3777127"/>
            <a:ext cx="2353129" cy="375050"/>
            <a:chOff x="6086448" y="4981580"/>
            <a:chExt cx="2286016" cy="500066"/>
          </a:xfrm>
          <a:effectLst/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E3702FBA-EFFD-5140-9514-9B7A481846BF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BF7389C5-AF91-474B-8E4A-9A067EBA0C99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88F864A5-B49F-134A-A173-C709C4780FBA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80D9CE25-5037-2549-862A-E0C81ECE78A4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FF196CC1-C8A3-684E-AB0D-7C0B6B68D8D6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951A1BB-80BD-3F4F-85F3-71E130889780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F03140D5-F758-DA47-ABE9-F4E59AB18C37}"/>
              </a:ext>
            </a:extLst>
          </p:cNvPr>
          <p:cNvGrpSpPr/>
          <p:nvPr/>
        </p:nvGrpSpPr>
        <p:grpSpPr>
          <a:xfrm>
            <a:off x="4081563" y="4803241"/>
            <a:ext cx="1396419" cy="375050"/>
            <a:chOff x="8086712" y="5695960"/>
            <a:chExt cx="1428760" cy="500066"/>
          </a:xfrm>
          <a:effectLst/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BA65D98A-A877-0A4D-A384-2622B7E47059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04763F03-A086-9A4D-8934-C344890C3F6D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EE3B1DCD-2198-5C43-8301-3D6A3FD6A55C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1C78F1A8-7E6A-824F-8715-2C647514FA3A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FBDE0B3C-6462-6241-A70B-3405356C24E0}"/>
              </a:ext>
            </a:extLst>
          </p:cNvPr>
          <p:cNvSpPr/>
          <p:nvPr/>
        </p:nvSpPr>
        <p:spPr>
          <a:xfrm>
            <a:off x="4542618" y="1465500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5921345-FE82-1243-B328-B0D79C82CE82}"/>
              </a:ext>
            </a:extLst>
          </p:cNvPr>
          <p:cNvSpPr/>
          <p:nvPr/>
        </p:nvSpPr>
        <p:spPr>
          <a:xfrm>
            <a:off x="4495073" y="1922507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C578541-EFCC-8C44-B107-DE862CD3846B}"/>
              </a:ext>
            </a:extLst>
          </p:cNvPr>
          <p:cNvSpPr/>
          <p:nvPr/>
        </p:nvSpPr>
        <p:spPr>
          <a:xfrm>
            <a:off x="4901688" y="1457862"/>
            <a:ext cx="747107" cy="2667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Step #</a:t>
            </a:r>
            <a:endParaRPr kumimoji="1" lang="zh-CN" altLang="en-US" sz="135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4E2F3D0-6445-DA42-B028-F9972C2A8C39}"/>
              </a:ext>
            </a:extLst>
          </p:cNvPr>
          <p:cNvSpPr/>
          <p:nvPr/>
        </p:nvSpPr>
        <p:spPr>
          <a:xfrm>
            <a:off x="4902426" y="1941845"/>
            <a:ext cx="899069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Weight</a:t>
            </a:r>
            <a:endParaRPr kumimoji="1" lang="zh-CN" altLang="en-US" sz="135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69D819B-B5A7-2540-AD04-0C6108856898}"/>
              </a:ext>
            </a:extLst>
          </p:cNvPr>
          <p:cNvSpPr/>
          <p:nvPr/>
        </p:nvSpPr>
        <p:spPr>
          <a:xfrm>
            <a:off x="4254488" y="1281728"/>
            <a:ext cx="1431011" cy="103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113E5FFC-0881-7745-BAFC-89D7DCC5EAB3}"/>
              </a:ext>
            </a:extLst>
          </p:cNvPr>
          <p:cNvSpPr txBox="1">
            <a:spLocks/>
          </p:cNvSpPr>
          <p:nvPr/>
        </p:nvSpPr>
        <p:spPr>
          <a:xfrm>
            <a:off x="430421" y="621889"/>
            <a:ext cx="393041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Example</a:t>
            </a:r>
            <a:endParaRPr lang="zh-CN" altLang="en-US" dirty="0"/>
          </a:p>
        </p:txBody>
      </p:sp>
      <p:sp>
        <p:nvSpPr>
          <p:cNvPr id="51" name="内容占位符 2">
            <a:extLst>
              <a:ext uri="{FF2B5EF4-FFF2-40B4-BE49-F238E27FC236}">
                <a16:creationId xmlns:a16="http://schemas.microsoft.com/office/drawing/2014/main" id="{5A0BFD0A-4E5B-6A46-BC3D-F1CC212E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4" y="1893269"/>
            <a:ext cx="7886700" cy="3263504"/>
          </a:xfrm>
        </p:spPr>
        <p:txBody>
          <a:bodyPr/>
          <a:lstStyle/>
          <a:p>
            <a:r>
              <a:rPr lang="en-US" altLang="zh-CN" dirty="0"/>
              <a:t>Word Count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81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6A550-4BFB-A24F-9EA7-FB722C8F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452"/>
            <a:ext cx="7886700" cy="994172"/>
          </a:xfrm>
        </p:spPr>
        <p:txBody>
          <a:bodyPr/>
          <a:lstStyle/>
          <a:p>
            <a:r>
              <a:rPr kumimoji="1" lang="en-US" altLang="zh-CN" dirty="0"/>
              <a:t>Programming Challenges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C8C133-8416-D64E-BF7C-7FD1EDE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317" name="剪去同侧角的矩形 316">
            <a:extLst>
              <a:ext uri="{FF2B5EF4-FFF2-40B4-BE49-F238E27FC236}">
                <a16:creationId xmlns:a16="http://schemas.microsoft.com/office/drawing/2014/main" id="{443C2747-88D5-9147-94A9-BE2C40B53D1F}"/>
              </a:ext>
            </a:extLst>
          </p:cNvPr>
          <p:cNvSpPr/>
          <p:nvPr/>
        </p:nvSpPr>
        <p:spPr>
          <a:xfrm>
            <a:off x="136973" y="1765705"/>
            <a:ext cx="2529327" cy="105886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2400" b="1" dirty="0"/>
              <a:t>Problem dimension</a:t>
            </a:r>
          </a:p>
        </p:txBody>
      </p:sp>
      <p:sp>
        <p:nvSpPr>
          <p:cNvPr id="319" name="剪去同侧角的矩形 318">
            <a:extLst>
              <a:ext uri="{FF2B5EF4-FFF2-40B4-BE49-F238E27FC236}">
                <a16:creationId xmlns:a16="http://schemas.microsoft.com/office/drawing/2014/main" id="{31398A5E-E12F-5049-A2FE-50D6F2B8F177}"/>
              </a:ext>
            </a:extLst>
          </p:cNvPr>
          <p:cNvSpPr/>
          <p:nvPr/>
        </p:nvSpPr>
        <p:spPr>
          <a:xfrm>
            <a:off x="99418" y="3181970"/>
            <a:ext cx="2557998" cy="1085724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Implementation dimension</a:t>
            </a:r>
          </a:p>
        </p:txBody>
      </p:sp>
      <p:sp>
        <p:nvSpPr>
          <p:cNvPr id="321" name="剪去同侧角的矩形 320">
            <a:extLst>
              <a:ext uri="{FF2B5EF4-FFF2-40B4-BE49-F238E27FC236}">
                <a16:creationId xmlns:a16="http://schemas.microsoft.com/office/drawing/2014/main" id="{50D3755E-7812-254F-9B21-AF1313137BA9}"/>
              </a:ext>
            </a:extLst>
          </p:cNvPr>
          <p:cNvSpPr/>
          <p:nvPr/>
        </p:nvSpPr>
        <p:spPr>
          <a:xfrm>
            <a:off x="100003" y="4679550"/>
            <a:ext cx="2557998" cy="922084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Dataset dimension</a:t>
            </a: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A76BA81C-2DA9-A940-8133-A71C41B0D5B2}"/>
              </a:ext>
            </a:extLst>
          </p:cNvPr>
          <p:cNvSpPr/>
          <p:nvPr/>
        </p:nvSpPr>
        <p:spPr>
          <a:xfrm>
            <a:off x="6558544" y="4924568"/>
            <a:ext cx="2268252" cy="432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R2: 5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table in R2: &lt;a,1&gt;, &lt;b,1&gt;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C134F395-A14E-1D4D-8EB9-0354B8A329D9}"/>
              </a:ext>
            </a:extLst>
          </p:cNvPr>
          <p:cNvSpPr/>
          <p:nvPr/>
        </p:nvSpPr>
        <p:spPr>
          <a:xfrm>
            <a:off x="2950829" y="4422872"/>
            <a:ext cx="2268252" cy="432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R1: 2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table in R1: &lt;c,1&gt;, &lt;d,1&gt;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5998EA58-BD89-4A4B-894D-EF89FA8FD9D7}"/>
              </a:ext>
            </a:extLst>
          </p:cNvPr>
          <p:cNvSpPr/>
          <p:nvPr/>
        </p:nvSpPr>
        <p:spPr>
          <a:xfrm>
            <a:off x="3441005" y="2168079"/>
            <a:ext cx="1808820" cy="432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Weight of R0: 1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Local table in R0: &lt;a,1&gt;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578A22FA-CA59-2540-8033-6816FAA83308}"/>
              </a:ext>
            </a:extLst>
          </p:cNvPr>
          <p:cNvSpPr/>
          <p:nvPr/>
        </p:nvSpPr>
        <p:spPr>
          <a:xfrm>
            <a:off x="5871952" y="399766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225B5044-6EE5-B043-8B92-A9E4B0167BD6}"/>
              </a:ext>
            </a:extLst>
          </p:cNvPr>
          <p:cNvSpPr/>
          <p:nvPr/>
        </p:nvSpPr>
        <p:spPr>
          <a:xfrm>
            <a:off x="5318236" y="2773481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960C7878-B5BC-F743-A8A9-B2CDA9028E91}"/>
              </a:ext>
            </a:extLst>
          </p:cNvPr>
          <p:cNvSpPr/>
          <p:nvPr/>
        </p:nvSpPr>
        <p:spPr>
          <a:xfrm>
            <a:off x="6915662" y="326705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A0230DF6-AF8A-144B-A3A5-B3BBD4329B2B}"/>
              </a:ext>
            </a:extLst>
          </p:cNvPr>
          <p:cNvSpPr txBox="1"/>
          <p:nvPr/>
        </p:nvSpPr>
        <p:spPr>
          <a:xfrm>
            <a:off x="3053151" y="5286924"/>
            <a:ext cx="35053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400" kern="0" dirty="0">
                <a:solidFill>
                  <a:prstClr val="black"/>
                </a:solidFill>
              </a:rPr>
              <a:t>        We integrate the local table in each node multiplied by its weight as the final result.</a:t>
            </a:r>
            <a:endParaRPr kumimoji="1" lang="zh-CN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E0B4322D-6288-BC4A-ABD9-44CAA266FE78}"/>
              </a:ext>
            </a:extLst>
          </p:cNvPr>
          <p:cNvSpPr/>
          <p:nvPr/>
        </p:nvSpPr>
        <p:spPr>
          <a:xfrm>
            <a:off x="4821684" y="1862244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3A018B40-9347-7B45-B5BA-D29330CDB46E}"/>
              </a:ext>
            </a:extLst>
          </p:cNvPr>
          <p:cNvSpPr/>
          <p:nvPr/>
        </p:nvSpPr>
        <p:spPr>
          <a:xfrm>
            <a:off x="4880197" y="4144863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3CDC5E34-CD53-8644-A590-26361AA68408}"/>
              </a:ext>
            </a:extLst>
          </p:cNvPr>
          <p:cNvSpPr/>
          <p:nvPr/>
        </p:nvSpPr>
        <p:spPr>
          <a:xfrm>
            <a:off x="6438016" y="4624515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FABF5F52-F784-ED49-9686-3FB8C43970F1}"/>
              </a:ext>
            </a:extLst>
          </p:cNvPr>
          <p:cNvSpPr/>
          <p:nvPr/>
        </p:nvSpPr>
        <p:spPr>
          <a:xfrm>
            <a:off x="3148417" y="5286924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35" name="直线箭头连接符 64">
            <a:extLst>
              <a:ext uri="{FF2B5EF4-FFF2-40B4-BE49-F238E27FC236}">
                <a16:creationId xmlns:a16="http://schemas.microsoft.com/office/drawing/2014/main" id="{5B53B1B4-2723-7747-A725-1C440DA0B42D}"/>
              </a:ext>
            </a:extLst>
          </p:cNvPr>
          <p:cNvCxnSpPr/>
          <p:nvPr/>
        </p:nvCxnSpPr>
        <p:spPr>
          <a:xfrm flipV="1">
            <a:off x="5437160" y="2590751"/>
            <a:ext cx="626661" cy="76206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36" name="直线箭头连接符 84">
            <a:extLst>
              <a:ext uri="{FF2B5EF4-FFF2-40B4-BE49-F238E27FC236}">
                <a16:creationId xmlns:a16="http://schemas.microsoft.com/office/drawing/2014/main" id="{7050241B-B677-4D42-9E6D-DBEAA93BA8C4}"/>
              </a:ext>
            </a:extLst>
          </p:cNvPr>
          <p:cNvCxnSpPr/>
          <p:nvPr/>
        </p:nvCxnSpPr>
        <p:spPr>
          <a:xfrm>
            <a:off x="5091714" y="3727869"/>
            <a:ext cx="2279366" cy="5430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37" name="直线箭头连接符 87">
            <a:extLst>
              <a:ext uri="{FF2B5EF4-FFF2-40B4-BE49-F238E27FC236}">
                <a16:creationId xmlns:a16="http://schemas.microsoft.com/office/drawing/2014/main" id="{149AD2A0-BE19-4C4B-8AED-221E979AB991}"/>
              </a:ext>
            </a:extLst>
          </p:cNvPr>
          <p:cNvCxnSpPr/>
          <p:nvPr/>
        </p:nvCxnSpPr>
        <p:spPr>
          <a:xfrm>
            <a:off x="6063821" y="2590750"/>
            <a:ext cx="1441205" cy="169532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AA5E966-8F39-2045-8D6D-9119CD7D755F}"/>
              </a:ext>
            </a:extLst>
          </p:cNvPr>
          <p:cNvGrpSpPr/>
          <p:nvPr/>
        </p:nvGrpSpPr>
        <p:grpSpPr>
          <a:xfrm>
            <a:off x="5308307" y="2212709"/>
            <a:ext cx="2035984" cy="375050"/>
            <a:chOff x="6872266" y="4267200"/>
            <a:chExt cx="2286016" cy="500066"/>
          </a:xfrm>
          <a:effectLst/>
        </p:grpSpPr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232C7897-BCDE-9A42-BE9F-BA8DEFA8A0F3}"/>
                </a:ext>
              </a:extLst>
            </p:cNvPr>
            <p:cNvSpPr/>
            <p:nvPr/>
          </p:nvSpPr>
          <p:spPr>
            <a:xfrm>
              <a:off x="6872266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44AC15E3-BF96-D541-92EF-9F94513D3DB3}"/>
                </a:ext>
              </a:extLst>
            </p:cNvPr>
            <p:cNvSpPr/>
            <p:nvPr/>
          </p:nvSpPr>
          <p:spPr>
            <a:xfrm>
              <a:off x="6943704" y="4338638"/>
              <a:ext cx="428628" cy="35719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B3CA3BAE-E1F1-DF4C-8ED9-61FC30CBFEF3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0C6FBD22-6922-C441-A26D-EFD887BEB6F7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B4C4FCF1-C9E7-5F49-A76D-1CCA2681E322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DCE3A7C4-A35F-FD47-97D4-C7003F8597CE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48E7B51D-BA08-8D46-8837-91165CEC223C}"/>
              </a:ext>
            </a:extLst>
          </p:cNvPr>
          <p:cNvGrpSpPr/>
          <p:nvPr/>
        </p:nvGrpSpPr>
        <p:grpSpPr>
          <a:xfrm>
            <a:off x="4068092" y="3333196"/>
            <a:ext cx="2100011" cy="375050"/>
            <a:chOff x="6086448" y="4981580"/>
            <a:chExt cx="2286016" cy="500066"/>
          </a:xfrm>
          <a:effectLst/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31E84FAB-32AC-E94D-A1FB-8AC8D6729F43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FA9F4FB5-33ED-164E-9F3E-CC652CCC9C97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AEBDBC05-1F7F-9C40-8E27-D3541CAD6371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23234E3E-C9D7-2643-8E54-1628B878B793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38BA1450-0C78-4142-8A73-44BFFFEE858E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5758774F-E821-4441-AC6F-CD7CDBF2F230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6E45DCE9-8928-C343-B6E8-81CDB3253278}"/>
              </a:ext>
            </a:extLst>
          </p:cNvPr>
          <p:cNvGrpSpPr/>
          <p:nvPr/>
        </p:nvGrpSpPr>
        <p:grpSpPr>
          <a:xfrm>
            <a:off x="6969240" y="4286076"/>
            <a:ext cx="1449380" cy="375050"/>
            <a:chOff x="8086712" y="5695960"/>
            <a:chExt cx="1428760" cy="500066"/>
          </a:xfrm>
          <a:effectLst/>
        </p:grpSpPr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EAE767AD-6655-064A-9F76-AD74512308DF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E8E1E6B4-636A-6C4B-BE29-487D468233E1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CCBF9E85-745A-1A4F-B416-2CB05A785CE4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F00B7115-8F0B-1C42-8807-6A174C22EC99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FB408D5D-31E9-3F46-80B1-36F36C12FAF9}"/>
              </a:ext>
            </a:extLst>
          </p:cNvPr>
          <p:cNvSpPr/>
          <p:nvPr/>
        </p:nvSpPr>
        <p:spPr>
          <a:xfrm>
            <a:off x="3540070" y="2938128"/>
            <a:ext cx="5256065" cy="981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kumimoji="1" lang="en-US" altLang="zh-CN" sz="2100" dirty="0">
                <a:solidFill>
                  <a:prstClr val="black"/>
                </a:solidFill>
              </a:rPr>
              <a:t>How to keep file information?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kumimoji="1" lang="en-US" altLang="zh-CN" sz="2100" dirty="0">
                <a:solidFill>
                  <a:prstClr val="black"/>
                </a:solidFill>
              </a:rPr>
              <a:t>When to remove sequence information?</a:t>
            </a:r>
            <a:endParaRPr kumimoji="1" lang="zh-CN" altLang="en-US" sz="2100" dirty="0">
              <a:solidFill>
                <a:prstClr val="black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D93458D7-84AE-C24D-AC54-DCBDE332A169}"/>
              </a:ext>
            </a:extLst>
          </p:cNvPr>
          <p:cNvSpPr/>
          <p:nvPr/>
        </p:nvSpPr>
        <p:spPr>
          <a:xfrm>
            <a:off x="7716327" y="1649531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4125667-1E8D-1F44-925A-5CF92B6AC30A}"/>
              </a:ext>
            </a:extLst>
          </p:cNvPr>
          <p:cNvSpPr/>
          <p:nvPr/>
        </p:nvSpPr>
        <p:spPr>
          <a:xfrm>
            <a:off x="7668782" y="2106538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5BB4C56-EDFF-574E-8064-84F217712FE8}"/>
              </a:ext>
            </a:extLst>
          </p:cNvPr>
          <p:cNvSpPr/>
          <p:nvPr/>
        </p:nvSpPr>
        <p:spPr>
          <a:xfrm>
            <a:off x="8075397" y="1641894"/>
            <a:ext cx="751399" cy="2458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Step #</a:t>
            </a:r>
            <a:endParaRPr kumimoji="1" lang="zh-CN" altLang="en-US" sz="135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2F4FA4B-F7F9-BF4A-9810-1A98CE3396D5}"/>
              </a:ext>
            </a:extLst>
          </p:cNvPr>
          <p:cNvSpPr/>
          <p:nvPr/>
        </p:nvSpPr>
        <p:spPr>
          <a:xfrm>
            <a:off x="8076135" y="2125876"/>
            <a:ext cx="899069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Weight</a:t>
            </a:r>
            <a:endParaRPr kumimoji="1" lang="zh-CN" altLang="en-US" sz="135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F3E0583-5E4F-A148-A6CA-18CD5BD155BC}"/>
              </a:ext>
            </a:extLst>
          </p:cNvPr>
          <p:cNvSpPr/>
          <p:nvPr/>
        </p:nvSpPr>
        <p:spPr>
          <a:xfrm>
            <a:off x="7428197" y="1465760"/>
            <a:ext cx="1431011" cy="103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920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C8C133-8416-D64E-BF7C-7FD1EDE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279" name="TextBox 69">
            <a:extLst>
              <a:ext uri="{FF2B5EF4-FFF2-40B4-BE49-F238E27FC236}">
                <a16:creationId xmlns:a16="http://schemas.microsoft.com/office/drawing/2014/main" id="{5F33480E-8338-EC42-8427-60B485C0080D}"/>
              </a:ext>
            </a:extLst>
          </p:cNvPr>
          <p:cNvSpPr txBox="1"/>
          <p:nvPr/>
        </p:nvSpPr>
        <p:spPr>
          <a:xfrm>
            <a:off x="3242726" y="2681647"/>
            <a:ext cx="1875248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&lt;a, 2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 + 1 +1&gt; = &lt;a, 6&gt;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&lt;b, 2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 + 1&gt; = &lt;b, 5&gt;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&lt;c, 1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 &gt; = &lt;c, 2&gt;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&lt;d, 1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 &gt; = &lt;d, 2&gt;</a:t>
            </a:r>
          </a:p>
          <a:p>
            <a:pPr algn="r" defTabSz="685800">
              <a:defRPr/>
            </a:pP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280" name="矩形 279">
            <a:extLst>
              <a:ext uri="{FF2B5EF4-FFF2-40B4-BE49-F238E27FC236}">
                <a16:creationId xmlns:a16="http://schemas.microsoft.com/office/drawing/2014/main" id="{7EA8B613-1994-EC4F-B2E7-DB38747B03DD}"/>
              </a:ext>
            </a:extLst>
          </p:cNvPr>
          <p:cNvSpPr/>
          <p:nvPr/>
        </p:nvSpPr>
        <p:spPr>
          <a:xfrm>
            <a:off x="8064792" y="4824786"/>
            <a:ext cx="838266" cy="40817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1" name="矩形 280">
            <a:extLst>
              <a:ext uri="{FF2B5EF4-FFF2-40B4-BE49-F238E27FC236}">
                <a16:creationId xmlns:a16="http://schemas.microsoft.com/office/drawing/2014/main" id="{96F67B52-323B-D74D-91A5-41367A79A764}"/>
              </a:ext>
            </a:extLst>
          </p:cNvPr>
          <p:cNvSpPr/>
          <p:nvPr/>
        </p:nvSpPr>
        <p:spPr>
          <a:xfrm>
            <a:off x="2921255" y="3860372"/>
            <a:ext cx="1070984" cy="513529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&lt;a,2&gt;, &lt;b,2&gt;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&lt;c,1&gt;, &lt;d,1&gt;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7C55F7CA-E7A4-A74E-BF65-292B520DD092}"/>
              </a:ext>
            </a:extLst>
          </p:cNvPr>
          <p:cNvSpPr txBox="1"/>
          <p:nvPr/>
        </p:nvSpPr>
        <p:spPr>
          <a:xfrm>
            <a:off x="8215150" y="4771489"/>
            <a:ext cx="670303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&lt;a,1&gt;, &lt;b,1&gt;</a:t>
            </a:r>
            <a:endParaRPr kumimoji="1"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283" name="椭圆 282">
            <a:extLst>
              <a:ext uri="{FF2B5EF4-FFF2-40B4-BE49-F238E27FC236}">
                <a16:creationId xmlns:a16="http://schemas.microsoft.com/office/drawing/2014/main" id="{F95E8933-42D8-F841-B2FC-686398CA8752}"/>
              </a:ext>
            </a:extLst>
          </p:cNvPr>
          <p:cNvSpPr/>
          <p:nvPr/>
        </p:nvSpPr>
        <p:spPr>
          <a:xfrm>
            <a:off x="3269800" y="2331460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4" name="椭圆 283">
            <a:extLst>
              <a:ext uri="{FF2B5EF4-FFF2-40B4-BE49-F238E27FC236}">
                <a16:creationId xmlns:a16="http://schemas.microsoft.com/office/drawing/2014/main" id="{9D36CE65-DD4F-744B-8166-966E4646DC7F}"/>
              </a:ext>
            </a:extLst>
          </p:cNvPr>
          <p:cNvSpPr/>
          <p:nvPr/>
        </p:nvSpPr>
        <p:spPr>
          <a:xfrm>
            <a:off x="3349883" y="3592481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5" name="椭圆 284">
            <a:extLst>
              <a:ext uri="{FF2B5EF4-FFF2-40B4-BE49-F238E27FC236}">
                <a16:creationId xmlns:a16="http://schemas.microsoft.com/office/drawing/2014/main" id="{23F8FC2F-B98C-9747-B429-DC9E9157B039}"/>
              </a:ext>
            </a:extLst>
          </p:cNvPr>
          <p:cNvSpPr/>
          <p:nvPr/>
        </p:nvSpPr>
        <p:spPr>
          <a:xfrm>
            <a:off x="8493419" y="4556894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86" name="直线箭头连接符 64">
            <a:extLst>
              <a:ext uri="{FF2B5EF4-FFF2-40B4-BE49-F238E27FC236}">
                <a16:creationId xmlns:a16="http://schemas.microsoft.com/office/drawing/2014/main" id="{57DB94F8-3D71-B441-A3AF-3B3C6B58607E}"/>
              </a:ext>
            </a:extLst>
          </p:cNvPr>
          <p:cNvCxnSpPr/>
          <p:nvPr/>
        </p:nvCxnSpPr>
        <p:spPr>
          <a:xfrm flipV="1">
            <a:off x="5407562" y="3130491"/>
            <a:ext cx="626661" cy="76206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287" name="直线箭头连接符 84">
            <a:extLst>
              <a:ext uri="{FF2B5EF4-FFF2-40B4-BE49-F238E27FC236}">
                <a16:creationId xmlns:a16="http://schemas.microsoft.com/office/drawing/2014/main" id="{0450EA79-00C7-F949-BF18-C671CE34CE23}"/>
              </a:ext>
            </a:extLst>
          </p:cNvPr>
          <p:cNvCxnSpPr/>
          <p:nvPr/>
        </p:nvCxnSpPr>
        <p:spPr>
          <a:xfrm>
            <a:off x="5062116" y="4267609"/>
            <a:ext cx="2279366" cy="5430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88" name="直线箭头连接符 87">
            <a:extLst>
              <a:ext uri="{FF2B5EF4-FFF2-40B4-BE49-F238E27FC236}">
                <a16:creationId xmlns:a16="http://schemas.microsoft.com/office/drawing/2014/main" id="{71707A25-2F98-EA45-90A1-BBED4C88202A}"/>
              </a:ext>
            </a:extLst>
          </p:cNvPr>
          <p:cNvCxnSpPr/>
          <p:nvPr/>
        </p:nvCxnSpPr>
        <p:spPr>
          <a:xfrm>
            <a:off x="6034223" y="3130491"/>
            <a:ext cx="1441205" cy="169532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5E5A12E8-C232-5244-98F0-DED012B67219}"/>
              </a:ext>
            </a:extLst>
          </p:cNvPr>
          <p:cNvGrpSpPr/>
          <p:nvPr/>
        </p:nvGrpSpPr>
        <p:grpSpPr>
          <a:xfrm>
            <a:off x="5278709" y="2752450"/>
            <a:ext cx="1941488" cy="375050"/>
            <a:chOff x="6872266" y="4267200"/>
            <a:chExt cx="2286016" cy="500066"/>
          </a:xfrm>
          <a:effectLst/>
        </p:grpSpPr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D4FA27D1-8B5E-C54D-8DD2-229A9CFC7ADB}"/>
                </a:ext>
              </a:extLst>
            </p:cNvPr>
            <p:cNvSpPr/>
            <p:nvPr/>
          </p:nvSpPr>
          <p:spPr>
            <a:xfrm>
              <a:off x="6872266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DE1432B0-A586-3B45-9B84-F0176C1848AD}"/>
                </a:ext>
              </a:extLst>
            </p:cNvPr>
            <p:cNvSpPr/>
            <p:nvPr/>
          </p:nvSpPr>
          <p:spPr>
            <a:xfrm>
              <a:off x="6943704" y="4338638"/>
              <a:ext cx="428628" cy="35719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3D6860D4-49F1-E24B-8C90-89003BA40EB2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D3917F1F-06A8-B847-A422-5D8256558A13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638CE38C-0ABB-E146-9EAD-C74A70C817C1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1B423527-5702-4143-BC93-92ABF5F1BFB5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BFF55C2A-586B-5840-A3CB-BFEC8BAB0F0C}"/>
              </a:ext>
            </a:extLst>
          </p:cNvPr>
          <p:cNvGrpSpPr/>
          <p:nvPr/>
        </p:nvGrpSpPr>
        <p:grpSpPr>
          <a:xfrm>
            <a:off x="4038495" y="3872936"/>
            <a:ext cx="1995728" cy="375050"/>
            <a:chOff x="6086448" y="4981580"/>
            <a:chExt cx="2286016" cy="500066"/>
          </a:xfrm>
          <a:effectLst/>
        </p:grpSpPr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93630D74-D814-AB48-8903-85259707B18E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6E4BFAB0-CA7F-1941-B469-678D1525A08C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B59AFEEF-6875-244E-BDDD-240902EB9CE8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1912492C-9064-C64F-BA74-5ABDCB1501D9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9EA9DF58-5071-5E45-98F0-59A3DF9A8B5A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72833E46-C1D3-A843-BB60-14FDFFF9F10C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303" name="组合 302">
            <a:extLst>
              <a:ext uri="{FF2B5EF4-FFF2-40B4-BE49-F238E27FC236}">
                <a16:creationId xmlns:a16="http://schemas.microsoft.com/office/drawing/2014/main" id="{AA2E35E0-9AE4-944E-84AF-20610F133CCE}"/>
              </a:ext>
            </a:extLst>
          </p:cNvPr>
          <p:cNvGrpSpPr/>
          <p:nvPr/>
        </p:nvGrpSpPr>
        <p:grpSpPr>
          <a:xfrm>
            <a:off x="6431468" y="4825816"/>
            <a:ext cx="1579745" cy="375050"/>
            <a:chOff x="8086712" y="5695960"/>
            <a:chExt cx="1428760" cy="500066"/>
          </a:xfrm>
          <a:effectLst/>
        </p:grpSpPr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AE30FAAB-E8E6-0442-82DA-160C788B64A8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20EC6BF2-EF9B-E14F-9C69-26DFDD95CD63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C38B074D-2BEE-4049-A3B8-1E2818299D60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2590804A-CBC4-D843-B2D2-CE717564447A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08" name="TextBox 67">
            <a:extLst>
              <a:ext uri="{FF2B5EF4-FFF2-40B4-BE49-F238E27FC236}">
                <a16:creationId xmlns:a16="http://schemas.microsoft.com/office/drawing/2014/main" id="{5D08504A-D341-FC4E-BD43-D4A9FCE885E6}"/>
              </a:ext>
            </a:extLst>
          </p:cNvPr>
          <p:cNvSpPr txBox="1"/>
          <p:nvPr/>
        </p:nvSpPr>
        <p:spPr>
          <a:xfrm>
            <a:off x="2760544" y="4342580"/>
            <a:ext cx="1500174" cy="11310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&lt;a, 1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2&gt; = &lt;a, 2&gt;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&lt;b, 1</a:t>
            </a:r>
            <a:r>
              <a:rPr lang="en-US" altLang="zh-CN" sz="1200" b="1" kern="0" dirty="0">
                <a:solidFill>
                  <a:prstClr val="black"/>
                </a:solidFill>
              </a:rPr>
              <a:t>×</a:t>
            </a:r>
            <a:r>
              <a:rPr lang="en-US" altLang="zh-CN" sz="1350" kern="0" dirty="0">
                <a:solidFill>
                  <a:prstClr val="black"/>
                </a:solidFill>
              </a:rPr>
              <a:t>2&gt; = &lt;b, 2&gt;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&lt;c, 1&gt;</a:t>
            </a:r>
          </a:p>
          <a:p>
            <a:pPr algn="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&lt;d, 1&gt;</a:t>
            </a:r>
          </a:p>
          <a:p>
            <a:pPr algn="r" defTabSz="685800">
              <a:defRPr/>
            </a:pP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E44FBC1E-B4D8-D840-AC10-0272B017A1CE}"/>
              </a:ext>
            </a:extLst>
          </p:cNvPr>
          <p:cNvSpPr/>
          <p:nvPr/>
        </p:nvSpPr>
        <p:spPr>
          <a:xfrm>
            <a:off x="3617776" y="2183520"/>
            <a:ext cx="1154334" cy="5015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&lt;a,6&gt;, &lt;b,5&gt;</a:t>
            </a:r>
          </a:p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&lt;c,2&gt;, &lt;d,2&gt;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0" name="弧形 70">
            <a:extLst>
              <a:ext uri="{FF2B5EF4-FFF2-40B4-BE49-F238E27FC236}">
                <a16:creationId xmlns:a16="http://schemas.microsoft.com/office/drawing/2014/main" id="{4A99D7DE-A3B5-BD45-9C40-A1B72A9E0DDC}"/>
              </a:ext>
            </a:extLst>
          </p:cNvPr>
          <p:cNvSpPr/>
          <p:nvPr/>
        </p:nvSpPr>
        <p:spPr>
          <a:xfrm rot="10435480">
            <a:off x="4127751" y="2378591"/>
            <a:ext cx="7695571" cy="2958102"/>
          </a:xfrm>
          <a:prstGeom prst="arc">
            <a:avLst>
              <a:gd name="adj1" fmla="val 15323579"/>
              <a:gd name="adj2" fmla="val 21235246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1" name="弧形 71">
            <a:extLst>
              <a:ext uri="{FF2B5EF4-FFF2-40B4-BE49-F238E27FC236}">
                <a16:creationId xmlns:a16="http://schemas.microsoft.com/office/drawing/2014/main" id="{D47685EF-96D1-6B47-91A1-4561B7A99909}"/>
              </a:ext>
            </a:extLst>
          </p:cNvPr>
          <p:cNvSpPr/>
          <p:nvPr/>
        </p:nvSpPr>
        <p:spPr>
          <a:xfrm rot="684584">
            <a:off x="1716886" y="3300379"/>
            <a:ext cx="6922826" cy="2826661"/>
          </a:xfrm>
          <a:prstGeom prst="arc">
            <a:avLst>
              <a:gd name="adj1" fmla="val 15670392"/>
              <a:gd name="adj2" fmla="val 20992042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2" name="弧形 72">
            <a:extLst>
              <a:ext uri="{FF2B5EF4-FFF2-40B4-BE49-F238E27FC236}">
                <a16:creationId xmlns:a16="http://schemas.microsoft.com/office/drawing/2014/main" id="{CA87FFAC-8870-9C4E-A346-95CD3EC020FC}"/>
              </a:ext>
            </a:extLst>
          </p:cNvPr>
          <p:cNvSpPr/>
          <p:nvPr/>
        </p:nvSpPr>
        <p:spPr>
          <a:xfrm rot="15825958">
            <a:off x="2610514" y="3129340"/>
            <a:ext cx="1679027" cy="988172"/>
          </a:xfrm>
          <a:prstGeom prst="arc">
            <a:avLst>
              <a:gd name="adj1" fmla="val 14952345"/>
              <a:gd name="adj2" fmla="val 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313" name="组合 312">
            <a:extLst>
              <a:ext uri="{FF2B5EF4-FFF2-40B4-BE49-F238E27FC236}">
                <a16:creationId xmlns:a16="http://schemas.microsoft.com/office/drawing/2014/main" id="{A7F53C91-D137-2741-9B70-9D384EF2455A}"/>
              </a:ext>
            </a:extLst>
          </p:cNvPr>
          <p:cNvGrpSpPr/>
          <p:nvPr/>
        </p:nvGrpSpPr>
        <p:grpSpPr>
          <a:xfrm>
            <a:off x="6359656" y="2299878"/>
            <a:ext cx="604700" cy="215505"/>
            <a:chOff x="5500694" y="498454"/>
            <a:chExt cx="1000132" cy="287340"/>
          </a:xfrm>
          <a:effectLst/>
        </p:grpSpPr>
        <p:cxnSp>
          <p:nvCxnSpPr>
            <p:cNvPr id="314" name="直接箭头连接符 74">
              <a:extLst>
                <a:ext uri="{FF2B5EF4-FFF2-40B4-BE49-F238E27FC236}">
                  <a16:creationId xmlns:a16="http://schemas.microsoft.com/office/drawing/2014/main" id="{A48F2160-AB7B-1D4B-A3A2-CBE61DE7687E}"/>
                </a:ext>
              </a:extLst>
            </p:cNvPr>
            <p:cNvCxnSpPr/>
            <p:nvPr/>
          </p:nvCxnSpPr>
          <p:spPr>
            <a:xfrm>
              <a:off x="5500694" y="498454"/>
              <a:ext cx="1000132" cy="15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15" name="直接箭头连接符 75">
              <a:extLst>
                <a:ext uri="{FF2B5EF4-FFF2-40B4-BE49-F238E27FC236}">
                  <a16:creationId xmlns:a16="http://schemas.microsoft.com/office/drawing/2014/main" id="{607098F9-D756-C64C-BACB-50C03D8C22E0}"/>
                </a:ext>
              </a:extLst>
            </p:cNvPr>
            <p:cNvCxnSpPr/>
            <p:nvPr/>
          </p:nvCxnSpPr>
          <p:spPr>
            <a:xfrm>
              <a:off x="5500694" y="784206"/>
              <a:ext cx="100013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316" name="TextBox 76">
            <a:extLst>
              <a:ext uri="{FF2B5EF4-FFF2-40B4-BE49-F238E27FC236}">
                <a16:creationId xmlns:a16="http://schemas.microsoft.com/office/drawing/2014/main" id="{97133DF8-F1EC-4C42-AE98-2D5AECF4FDE4}"/>
              </a:ext>
            </a:extLst>
          </p:cNvPr>
          <p:cNvSpPr txBox="1"/>
          <p:nvPr/>
        </p:nvSpPr>
        <p:spPr>
          <a:xfrm>
            <a:off x="7196883" y="2190180"/>
            <a:ext cx="2332918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CFG relation</a:t>
            </a:r>
          </a:p>
          <a:p>
            <a:pPr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Information propagation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A489BE7-5E59-3746-BC9D-56EB9557BEBD}"/>
              </a:ext>
            </a:extLst>
          </p:cNvPr>
          <p:cNvSpPr/>
          <p:nvPr/>
        </p:nvSpPr>
        <p:spPr>
          <a:xfrm>
            <a:off x="3174433" y="3045300"/>
            <a:ext cx="4220720" cy="981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kumimoji="1" lang="en-US" altLang="zh-CN" sz="3300" dirty="0">
                <a:solidFill>
                  <a:prstClr val="black"/>
                </a:solidFill>
              </a:rPr>
              <a:t>  Which one is better?</a:t>
            </a:r>
            <a:endParaRPr kumimoji="1" lang="zh-CN" altLang="en-US" sz="3300" dirty="0">
              <a:solidFill>
                <a:prstClr val="black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5FF931CD-357C-7E4A-BAF1-2A3D22857D4F}"/>
              </a:ext>
            </a:extLst>
          </p:cNvPr>
          <p:cNvSpPr/>
          <p:nvPr/>
        </p:nvSpPr>
        <p:spPr>
          <a:xfrm>
            <a:off x="6499242" y="1599048"/>
            <a:ext cx="304762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5C6ACBB-998F-0F4D-9B1D-3B99ACA7CA26}"/>
              </a:ext>
            </a:extLst>
          </p:cNvPr>
          <p:cNvSpPr/>
          <p:nvPr/>
        </p:nvSpPr>
        <p:spPr>
          <a:xfrm>
            <a:off x="6374520" y="1871715"/>
            <a:ext cx="614565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</a:t>
            </a: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w,i</a:t>
            </a: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&gt;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8804663-5A44-904D-BBBF-1158134E69B4}"/>
              </a:ext>
            </a:extLst>
          </p:cNvPr>
          <p:cNvSpPr/>
          <p:nvPr/>
        </p:nvSpPr>
        <p:spPr>
          <a:xfrm>
            <a:off x="7284393" y="1560281"/>
            <a:ext cx="650420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Step #</a:t>
            </a:r>
            <a:endParaRPr kumimoji="1" lang="zh-CN" altLang="en-US" sz="135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4911DFA-2280-BE44-BC40-A8A045F1B9F1}"/>
              </a:ext>
            </a:extLst>
          </p:cNvPr>
          <p:cNvSpPr/>
          <p:nvPr/>
        </p:nvSpPr>
        <p:spPr>
          <a:xfrm>
            <a:off x="7308862" y="1891053"/>
            <a:ext cx="1058317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Word table</a:t>
            </a:r>
            <a:endParaRPr kumimoji="1" lang="zh-CN" altLang="en-US" sz="135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F2B0FA1-9E00-3847-BC07-BF96F7C2D288}"/>
              </a:ext>
            </a:extLst>
          </p:cNvPr>
          <p:cNvSpPr/>
          <p:nvPr/>
        </p:nvSpPr>
        <p:spPr>
          <a:xfrm>
            <a:off x="6280759" y="1457442"/>
            <a:ext cx="2802024" cy="1209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  <p:sp>
        <p:nvSpPr>
          <p:cNvPr id="59" name="标题 1">
            <a:extLst>
              <a:ext uri="{FF2B5EF4-FFF2-40B4-BE49-F238E27FC236}">
                <a16:creationId xmlns:a16="http://schemas.microsoft.com/office/drawing/2014/main" id="{7400F608-69E5-6B4D-B411-FDF05207DAE1}"/>
              </a:ext>
            </a:extLst>
          </p:cNvPr>
          <p:cNvSpPr txBox="1">
            <a:spLocks/>
          </p:cNvSpPr>
          <p:nvPr/>
        </p:nvSpPr>
        <p:spPr>
          <a:xfrm>
            <a:off x="628650" y="52545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/>
              <a:t>Programming Challenges</a:t>
            </a:r>
            <a:endParaRPr kumimoji="1" lang="zh-CN" altLang="en-US" dirty="0"/>
          </a:p>
        </p:txBody>
      </p:sp>
      <p:sp>
        <p:nvSpPr>
          <p:cNvPr id="60" name="剪去同侧角的矩形 59">
            <a:extLst>
              <a:ext uri="{FF2B5EF4-FFF2-40B4-BE49-F238E27FC236}">
                <a16:creationId xmlns:a16="http://schemas.microsoft.com/office/drawing/2014/main" id="{504A8850-7960-7D4B-94B3-54583074CC7C}"/>
              </a:ext>
            </a:extLst>
          </p:cNvPr>
          <p:cNvSpPr/>
          <p:nvPr/>
        </p:nvSpPr>
        <p:spPr>
          <a:xfrm>
            <a:off x="136973" y="1765705"/>
            <a:ext cx="2529327" cy="1058861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2400" b="1" dirty="0"/>
              <a:t>Problem dimension</a:t>
            </a:r>
          </a:p>
        </p:txBody>
      </p:sp>
      <p:sp>
        <p:nvSpPr>
          <p:cNvPr id="61" name="剪去同侧角的矩形 60">
            <a:extLst>
              <a:ext uri="{FF2B5EF4-FFF2-40B4-BE49-F238E27FC236}">
                <a16:creationId xmlns:a16="http://schemas.microsoft.com/office/drawing/2014/main" id="{C3E94C18-3CB1-4C47-BF94-A90AEDC81B81}"/>
              </a:ext>
            </a:extLst>
          </p:cNvPr>
          <p:cNvSpPr/>
          <p:nvPr/>
        </p:nvSpPr>
        <p:spPr>
          <a:xfrm>
            <a:off x="99418" y="3181970"/>
            <a:ext cx="2557998" cy="108572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Implementation dimension</a:t>
            </a:r>
          </a:p>
        </p:txBody>
      </p:sp>
      <p:sp>
        <p:nvSpPr>
          <p:cNvPr id="62" name="剪去同侧角的矩形 61">
            <a:extLst>
              <a:ext uri="{FF2B5EF4-FFF2-40B4-BE49-F238E27FC236}">
                <a16:creationId xmlns:a16="http://schemas.microsoft.com/office/drawing/2014/main" id="{B149130A-6FFA-2846-A7E2-1DD0A41AED23}"/>
              </a:ext>
            </a:extLst>
          </p:cNvPr>
          <p:cNvSpPr/>
          <p:nvPr/>
        </p:nvSpPr>
        <p:spPr>
          <a:xfrm>
            <a:off x="100003" y="4679550"/>
            <a:ext cx="2557998" cy="922084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Dataset dimension</a:t>
            </a:r>
          </a:p>
        </p:txBody>
      </p:sp>
    </p:spTree>
    <p:extLst>
      <p:ext uri="{BB962C8B-B14F-4D97-AF65-F5344CB8AC3E}">
        <p14:creationId xmlns:p14="http://schemas.microsoft.com/office/powerpoint/2010/main" val="578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C8C133-8416-D64E-BF7C-7FD1EDE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3" name="下箭头 2">
            <a:extLst>
              <a:ext uri="{FF2B5EF4-FFF2-40B4-BE49-F238E27FC236}">
                <a16:creationId xmlns:a16="http://schemas.microsoft.com/office/drawing/2014/main" id="{25F58A87-6C78-874E-B7BB-AA602CF3D0CB}"/>
              </a:ext>
            </a:extLst>
          </p:cNvPr>
          <p:cNvSpPr/>
          <p:nvPr/>
        </p:nvSpPr>
        <p:spPr>
          <a:xfrm>
            <a:off x="6375708" y="2839812"/>
            <a:ext cx="443574" cy="96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" name="上箭头 4">
            <a:extLst>
              <a:ext uri="{FF2B5EF4-FFF2-40B4-BE49-F238E27FC236}">
                <a16:creationId xmlns:a16="http://schemas.microsoft.com/office/drawing/2014/main" id="{ECA6FFFC-87B6-5F40-AB45-F20534AE49E4}"/>
              </a:ext>
            </a:extLst>
          </p:cNvPr>
          <p:cNvSpPr/>
          <p:nvPr/>
        </p:nvSpPr>
        <p:spPr>
          <a:xfrm>
            <a:off x="7198221" y="2839812"/>
            <a:ext cx="424937" cy="966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AD1080-BE32-974C-A90C-28172CB38D7A}"/>
              </a:ext>
            </a:extLst>
          </p:cNvPr>
          <p:cNvSpPr txBox="1"/>
          <p:nvPr/>
        </p:nvSpPr>
        <p:spPr>
          <a:xfrm>
            <a:off x="6736673" y="3044873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or</a:t>
            </a:r>
            <a:endParaRPr kumimoji="1" lang="zh-CN" altLang="en-US" sz="30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7E2549F-E3C5-AD4C-A80E-1F59E45D95FD}"/>
              </a:ext>
            </a:extLst>
          </p:cNvPr>
          <p:cNvSpPr txBox="1"/>
          <p:nvPr/>
        </p:nvSpPr>
        <p:spPr>
          <a:xfrm>
            <a:off x="7966660" y="3044873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?</a:t>
            </a:r>
            <a:endParaRPr kumimoji="1" lang="zh-CN" altLang="en-US" sz="3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E049AA-AF22-5C4E-9EA1-53EA4F6881C7}"/>
              </a:ext>
            </a:extLst>
          </p:cNvPr>
          <p:cNvSpPr txBox="1"/>
          <p:nvPr/>
        </p:nvSpPr>
        <p:spPr>
          <a:xfrm>
            <a:off x="6418729" y="2374660"/>
            <a:ext cx="22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Traversal Order</a:t>
            </a:r>
            <a:endParaRPr kumimoji="1" lang="zh-CN" altLang="en-US" sz="24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987CBB50-EE50-8444-A162-66E33C5636F1}"/>
              </a:ext>
            </a:extLst>
          </p:cNvPr>
          <p:cNvSpPr/>
          <p:nvPr/>
        </p:nvSpPr>
        <p:spPr>
          <a:xfrm>
            <a:off x="3755412" y="4615706"/>
            <a:ext cx="4759938" cy="11202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The best traversal order may depend on input.</a:t>
            </a:r>
            <a:endParaRPr kumimoji="1" lang="zh-CN" altLang="en-US" sz="2400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1D581B1-2286-6047-93A1-44D7DF5D41C1}"/>
              </a:ext>
            </a:extLst>
          </p:cNvPr>
          <p:cNvSpPr txBox="1"/>
          <p:nvPr/>
        </p:nvSpPr>
        <p:spPr>
          <a:xfrm>
            <a:off x="7519033" y="3041074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or</a:t>
            </a:r>
            <a:endParaRPr kumimoji="1" lang="zh-CN" altLang="en-US" sz="30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870A6F4-5217-D248-8E58-F64638816054}"/>
              </a:ext>
            </a:extLst>
          </p:cNvPr>
          <p:cNvSpPr/>
          <p:nvPr/>
        </p:nvSpPr>
        <p:spPr>
          <a:xfrm>
            <a:off x="4223807" y="2458460"/>
            <a:ext cx="673609" cy="20441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49FF0F9-5FE1-9446-83BD-F72AA705A9A6}"/>
              </a:ext>
            </a:extLst>
          </p:cNvPr>
          <p:cNvSpPr/>
          <p:nvPr/>
        </p:nvSpPr>
        <p:spPr>
          <a:xfrm>
            <a:off x="3950326" y="2888227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B83AD55-8449-FB4E-84A9-B4DD8375EBE3}"/>
              </a:ext>
            </a:extLst>
          </p:cNvPr>
          <p:cNvSpPr/>
          <p:nvPr/>
        </p:nvSpPr>
        <p:spPr>
          <a:xfrm>
            <a:off x="4479568" y="2888227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66C132-9192-DC40-8D28-36485EAA8CF2}"/>
              </a:ext>
            </a:extLst>
          </p:cNvPr>
          <p:cNvSpPr/>
          <p:nvPr/>
        </p:nvSpPr>
        <p:spPr>
          <a:xfrm>
            <a:off x="5036164" y="2888700"/>
            <a:ext cx="252731" cy="187525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FA7E873-8B45-3F4E-98A4-CE4FE4577502}"/>
              </a:ext>
            </a:extLst>
          </p:cNvPr>
          <p:cNvSpPr/>
          <p:nvPr/>
        </p:nvSpPr>
        <p:spPr>
          <a:xfrm>
            <a:off x="3558697" y="3261319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9DD75C3-DA19-8F49-9BCA-8F31A4F8D593}"/>
              </a:ext>
            </a:extLst>
          </p:cNvPr>
          <p:cNvSpPr/>
          <p:nvPr/>
        </p:nvSpPr>
        <p:spPr>
          <a:xfrm>
            <a:off x="4173949" y="3261320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BA7C867-F49C-0A43-8C04-16EF648E7E91}"/>
              </a:ext>
            </a:extLst>
          </p:cNvPr>
          <p:cNvSpPr/>
          <p:nvPr/>
        </p:nvSpPr>
        <p:spPr>
          <a:xfrm>
            <a:off x="4703190" y="3261319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46ED409-7B24-AE4A-893D-BDAB79A146CE}"/>
              </a:ext>
            </a:extLst>
          </p:cNvPr>
          <p:cNvSpPr/>
          <p:nvPr/>
        </p:nvSpPr>
        <p:spPr>
          <a:xfrm>
            <a:off x="5259786" y="3261793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56437B1-1DF0-2740-BFF4-51176D590213}"/>
              </a:ext>
            </a:extLst>
          </p:cNvPr>
          <p:cNvSpPr/>
          <p:nvPr/>
        </p:nvSpPr>
        <p:spPr>
          <a:xfrm>
            <a:off x="3208709" y="3659934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7002DB3-4E98-B640-BBCD-FE349B69AFF6}"/>
              </a:ext>
            </a:extLst>
          </p:cNvPr>
          <p:cNvSpPr/>
          <p:nvPr/>
        </p:nvSpPr>
        <p:spPr>
          <a:xfrm>
            <a:off x="3823960" y="3659935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E3255289-0106-284E-B1ED-581A215FF83E}"/>
              </a:ext>
            </a:extLst>
          </p:cNvPr>
          <p:cNvSpPr/>
          <p:nvPr/>
        </p:nvSpPr>
        <p:spPr>
          <a:xfrm>
            <a:off x="4353202" y="3659934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BD98AF5D-0E04-A041-9B1D-1BE2CD8A0BEB}"/>
              </a:ext>
            </a:extLst>
          </p:cNvPr>
          <p:cNvSpPr/>
          <p:nvPr/>
        </p:nvSpPr>
        <p:spPr>
          <a:xfrm>
            <a:off x="4909798" y="3660407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DDC7312-B717-B54A-B51C-51443E12ECDE}"/>
              </a:ext>
            </a:extLst>
          </p:cNvPr>
          <p:cNvSpPr/>
          <p:nvPr/>
        </p:nvSpPr>
        <p:spPr>
          <a:xfrm>
            <a:off x="3461440" y="4091311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9C7EB1A9-1B97-774E-BF58-A2EC3F6E9036}"/>
              </a:ext>
            </a:extLst>
          </p:cNvPr>
          <p:cNvSpPr/>
          <p:nvPr/>
        </p:nvSpPr>
        <p:spPr>
          <a:xfrm>
            <a:off x="3990682" y="4091311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3A2F90F-CB9A-FB47-9287-3D78DF48F88C}"/>
              </a:ext>
            </a:extLst>
          </p:cNvPr>
          <p:cNvSpPr/>
          <p:nvPr/>
        </p:nvSpPr>
        <p:spPr>
          <a:xfrm>
            <a:off x="4547278" y="4091784"/>
            <a:ext cx="252731" cy="18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EB37F1D-9A64-3B4E-893E-B0BA1157C4EB}"/>
              </a:ext>
            </a:extLst>
          </p:cNvPr>
          <p:cNvSpPr/>
          <p:nvPr/>
        </p:nvSpPr>
        <p:spPr>
          <a:xfrm>
            <a:off x="5036163" y="4090757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A346A02-5F51-B747-B3E6-78305A3C461C}"/>
              </a:ext>
            </a:extLst>
          </p:cNvPr>
          <p:cNvSpPr/>
          <p:nvPr/>
        </p:nvSpPr>
        <p:spPr>
          <a:xfrm>
            <a:off x="5651414" y="4090758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661BE52-2792-AC44-96A0-E6FF6BFB3787}"/>
              </a:ext>
            </a:extLst>
          </p:cNvPr>
          <p:cNvSpPr/>
          <p:nvPr/>
        </p:nvSpPr>
        <p:spPr>
          <a:xfrm>
            <a:off x="5470319" y="3660849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39815657-AE6E-444D-B505-9E7451D534F9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4076692" y="2662877"/>
            <a:ext cx="483920" cy="22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9F8D70F9-B52A-BE48-B8A8-D0FB86AFE529}"/>
              </a:ext>
            </a:extLst>
          </p:cNvPr>
          <p:cNvCxnSpPr>
            <a:stCxn id="38" idx="2"/>
            <a:endCxn id="40" idx="0"/>
          </p:cNvCxnSpPr>
          <p:nvPr/>
        </p:nvCxnSpPr>
        <p:spPr>
          <a:xfrm>
            <a:off x="4560612" y="2662878"/>
            <a:ext cx="45322" cy="225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686EC3DF-E757-C140-ADA5-55EFAF029DEE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4560612" y="2662878"/>
            <a:ext cx="601918" cy="225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0D8606A8-28A6-404A-90FF-6D8D32E1D441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 flipH="1">
            <a:off x="3685063" y="3075752"/>
            <a:ext cx="391629" cy="185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9CB5DE74-A310-9E43-B459-B0A2F5500C0F}"/>
              </a:ext>
            </a:extLst>
          </p:cNvPr>
          <p:cNvCxnSpPr>
            <a:stCxn id="39" idx="2"/>
            <a:endCxn id="43" idx="0"/>
          </p:cNvCxnSpPr>
          <p:nvPr/>
        </p:nvCxnSpPr>
        <p:spPr>
          <a:xfrm>
            <a:off x="4076692" y="3075752"/>
            <a:ext cx="223622" cy="18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7FFD9C80-DCB0-A345-97C9-40341513735A}"/>
              </a:ext>
            </a:extLst>
          </p:cNvPr>
          <p:cNvCxnSpPr>
            <a:stCxn id="40" idx="2"/>
            <a:endCxn id="43" idx="0"/>
          </p:cNvCxnSpPr>
          <p:nvPr/>
        </p:nvCxnSpPr>
        <p:spPr>
          <a:xfrm flipH="1">
            <a:off x="4300314" y="3075751"/>
            <a:ext cx="305619" cy="185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D15D2608-E410-1C4E-A892-CFEF8B6ECD18}"/>
              </a:ext>
            </a:extLst>
          </p:cNvPr>
          <p:cNvCxnSpPr>
            <a:stCxn id="40" idx="2"/>
            <a:endCxn id="44" idx="0"/>
          </p:cNvCxnSpPr>
          <p:nvPr/>
        </p:nvCxnSpPr>
        <p:spPr>
          <a:xfrm>
            <a:off x="4605934" y="3075751"/>
            <a:ext cx="223622" cy="18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9224B182-5279-3146-A93A-EB33AC9EAD73}"/>
              </a:ext>
            </a:extLst>
          </p:cNvPr>
          <p:cNvCxnSpPr>
            <a:stCxn id="40" idx="2"/>
            <a:endCxn id="45" idx="0"/>
          </p:cNvCxnSpPr>
          <p:nvPr/>
        </p:nvCxnSpPr>
        <p:spPr>
          <a:xfrm>
            <a:off x="4605934" y="3075752"/>
            <a:ext cx="780218" cy="186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7AB0E57F-E471-3245-B22B-631E9E9D187E}"/>
              </a:ext>
            </a:extLst>
          </p:cNvPr>
          <p:cNvCxnSpPr>
            <a:stCxn id="42" idx="2"/>
            <a:endCxn id="46" idx="0"/>
          </p:cNvCxnSpPr>
          <p:nvPr/>
        </p:nvCxnSpPr>
        <p:spPr>
          <a:xfrm flipH="1">
            <a:off x="3335075" y="3448844"/>
            <a:ext cx="349988" cy="2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C3705D24-FEF0-D44C-81EC-E3A28FF0EA4B}"/>
              </a:ext>
            </a:extLst>
          </p:cNvPr>
          <p:cNvCxnSpPr>
            <a:stCxn id="43" idx="2"/>
            <a:endCxn id="47" idx="0"/>
          </p:cNvCxnSpPr>
          <p:nvPr/>
        </p:nvCxnSpPr>
        <p:spPr>
          <a:xfrm flipH="1">
            <a:off x="3950326" y="3448845"/>
            <a:ext cx="349988" cy="2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2F88BDDB-D03C-0C4E-8E7E-8347A9036823}"/>
              </a:ext>
            </a:extLst>
          </p:cNvPr>
          <p:cNvCxnSpPr>
            <a:stCxn id="43" idx="2"/>
            <a:endCxn id="69" idx="0"/>
          </p:cNvCxnSpPr>
          <p:nvPr/>
        </p:nvCxnSpPr>
        <p:spPr>
          <a:xfrm>
            <a:off x="4300314" y="3448845"/>
            <a:ext cx="179253" cy="211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8B22D951-777A-3948-878F-2A99C8817469}"/>
              </a:ext>
            </a:extLst>
          </p:cNvPr>
          <p:cNvCxnSpPr>
            <a:stCxn id="44" idx="2"/>
            <a:endCxn id="70" idx="0"/>
          </p:cNvCxnSpPr>
          <p:nvPr/>
        </p:nvCxnSpPr>
        <p:spPr>
          <a:xfrm>
            <a:off x="4829556" y="3448844"/>
            <a:ext cx="206608" cy="211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A7C99B93-A54C-474A-8725-1971E65773C5}"/>
              </a:ext>
            </a:extLst>
          </p:cNvPr>
          <p:cNvCxnSpPr>
            <a:stCxn id="45" idx="2"/>
            <a:endCxn id="79" idx="0"/>
          </p:cNvCxnSpPr>
          <p:nvPr/>
        </p:nvCxnSpPr>
        <p:spPr>
          <a:xfrm>
            <a:off x="5386152" y="3449317"/>
            <a:ext cx="210533" cy="211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334F604F-2638-6E48-A718-6209B9309D2B}"/>
              </a:ext>
            </a:extLst>
          </p:cNvPr>
          <p:cNvCxnSpPr>
            <a:stCxn id="46" idx="2"/>
            <a:endCxn id="73" idx="0"/>
          </p:cNvCxnSpPr>
          <p:nvPr/>
        </p:nvCxnSpPr>
        <p:spPr>
          <a:xfrm>
            <a:off x="3335075" y="3847459"/>
            <a:ext cx="252731" cy="243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AA0CCC68-0B49-C745-8C01-73E8CB945218}"/>
              </a:ext>
            </a:extLst>
          </p:cNvPr>
          <p:cNvCxnSpPr>
            <a:stCxn id="47" idx="2"/>
            <a:endCxn id="74" idx="0"/>
          </p:cNvCxnSpPr>
          <p:nvPr/>
        </p:nvCxnSpPr>
        <p:spPr>
          <a:xfrm>
            <a:off x="3950326" y="3847460"/>
            <a:ext cx="166721" cy="243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60CEBF7A-2603-F546-9A0C-741DE85E5519}"/>
              </a:ext>
            </a:extLst>
          </p:cNvPr>
          <p:cNvCxnSpPr>
            <a:stCxn id="69" idx="2"/>
            <a:endCxn id="76" idx="0"/>
          </p:cNvCxnSpPr>
          <p:nvPr/>
        </p:nvCxnSpPr>
        <p:spPr>
          <a:xfrm>
            <a:off x="4479567" y="3847459"/>
            <a:ext cx="194076" cy="24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71C71321-84A9-764D-A529-E6E120796982}"/>
              </a:ext>
            </a:extLst>
          </p:cNvPr>
          <p:cNvCxnSpPr>
            <a:stCxn id="70" idx="2"/>
            <a:endCxn id="77" idx="0"/>
          </p:cNvCxnSpPr>
          <p:nvPr/>
        </p:nvCxnSpPr>
        <p:spPr>
          <a:xfrm>
            <a:off x="5036164" y="3847932"/>
            <a:ext cx="126365" cy="242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738DD265-9159-7843-9679-704E5BF7DE57}"/>
              </a:ext>
            </a:extLst>
          </p:cNvPr>
          <p:cNvCxnSpPr>
            <a:stCxn id="79" idx="2"/>
            <a:endCxn id="78" idx="0"/>
          </p:cNvCxnSpPr>
          <p:nvPr/>
        </p:nvCxnSpPr>
        <p:spPr>
          <a:xfrm>
            <a:off x="5596685" y="3848374"/>
            <a:ext cx="181095" cy="24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377E4D68-E144-8C45-BF2F-4862BB538C0F}"/>
              </a:ext>
            </a:extLst>
          </p:cNvPr>
          <p:cNvCxnSpPr>
            <a:cxnSpLocks/>
            <a:stCxn id="70" idx="2"/>
            <a:endCxn id="76" idx="0"/>
          </p:cNvCxnSpPr>
          <p:nvPr/>
        </p:nvCxnSpPr>
        <p:spPr>
          <a:xfrm flipH="1">
            <a:off x="4673643" y="3847932"/>
            <a:ext cx="362520" cy="24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1">
            <a:extLst>
              <a:ext uri="{FF2B5EF4-FFF2-40B4-BE49-F238E27FC236}">
                <a16:creationId xmlns:a16="http://schemas.microsoft.com/office/drawing/2014/main" id="{457A5D78-D868-7E43-84BE-AFBAE2D0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452"/>
            <a:ext cx="7886700" cy="994172"/>
          </a:xfrm>
        </p:spPr>
        <p:txBody>
          <a:bodyPr/>
          <a:lstStyle/>
          <a:p>
            <a:r>
              <a:rPr kumimoji="1" lang="en-US" altLang="zh-CN" dirty="0"/>
              <a:t>Programming Challenges</a:t>
            </a:r>
            <a:endParaRPr kumimoji="1" lang="zh-CN" altLang="en-US" dirty="0"/>
          </a:p>
        </p:txBody>
      </p:sp>
      <p:sp>
        <p:nvSpPr>
          <p:cNvPr id="62" name="剪去同侧角的矩形 61">
            <a:extLst>
              <a:ext uri="{FF2B5EF4-FFF2-40B4-BE49-F238E27FC236}">
                <a16:creationId xmlns:a16="http://schemas.microsoft.com/office/drawing/2014/main" id="{6591BE87-85DF-074F-95D5-339825549648}"/>
              </a:ext>
            </a:extLst>
          </p:cNvPr>
          <p:cNvSpPr/>
          <p:nvPr/>
        </p:nvSpPr>
        <p:spPr>
          <a:xfrm>
            <a:off x="136973" y="1765705"/>
            <a:ext cx="2529327" cy="1058861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zh-CN" sz="2400" b="1" dirty="0"/>
              <a:t>Problem dimension</a:t>
            </a:r>
          </a:p>
        </p:txBody>
      </p:sp>
      <p:sp>
        <p:nvSpPr>
          <p:cNvPr id="63" name="剪去同侧角的矩形 62">
            <a:extLst>
              <a:ext uri="{FF2B5EF4-FFF2-40B4-BE49-F238E27FC236}">
                <a16:creationId xmlns:a16="http://schemas.microsoft.com/office/drawing/2014/main" id="{5D078AF4-BF28-B146-86F3-55BEF9512D20}"/>
              </a:ext>
            </a:extLst>
          </p:cNvPr>
          <p:cNvSpPr/>
          <p:nvPr/>
        </p:nvSpPr>
        <p:spPr>
          <a:xfrm>
            <a:off x="99418" y="3181970"/>
            <a:ext cx="2557998" cy="1085724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Implementation dimension</a:t>
            </a:r>
          </a:p>
        </p:txBody>
      </p:sp>
      <p:sp>
        <p:nvSpPr>
          <p:cNvPr id="64" name="剪去同侧角的矩形 63">
            <a:extLst>
              <a:ext uri="{FF2B5EF4-FFF2-40B4-BE49-F238E27FC236}">
                <a16:creationId xmlns:a16="http://schemas.microsoft.com/office/drawing/2014/main" id="{9398B7BB-9F90-7D44-9B40-DA4DB5EA78CA}"/>
              </a:ext>
            </a:extLst>
          </p:cNvPr>
          <p:cNvSpPr/>
          <p:nvPr/>
        </p:nvSpPr>
        <p:spPr>
          <a:xfrm>
            <a:off x="100003" y="4679550"/>
            <a:ext cx="2557998" cy="92208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</a:rPr>
              <a:t>Dataset dimension</a:t>
            </a:r>
          </a:p>
        </p:txBody>
      </p:sp>
    </p:spTree>
    <p:extLst>
      <p:ext uri="{BB962C8B-B14F-4D97-AF65-F5344CB8AC3E}">
        <p14:creationId xmlns:p14="http://schemas.microsoft.com/office/powerpoint/2010/main" val="5483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graph G, DAG representation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632"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73AC16-AAA6-CE46-803A-414DDABB3168}"/>
              </a:ext>
            </a:extLst>
          </p:cNvPr>
          <p:cNvSpPr/>
          <p:nvPr/>
        </p:nvSpPr>
        <p:spPr>
          <a:xfrm>
            <a:off x="1509707" y="4844470"/>
            <a:ext cx="1472087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844D57-D3C9-E64B-A2BF-9EDF31027646}"/>
              </a:ext>
            </a:extLst>
          </p:cNvPr>
          <p:cNvSpPr/>
          <p:nvPr/>
        </p:nvSpPr>
        <p:spPr>
          <a:xfrm>
            <a:off x="2249682" y="4308685"/>
            <a:ext cx="1960570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306AB8-975A-B94D-BBA8-B950CF6FE8F6}"/>
              </a:ext>
            </a:extLst>
          </p:cNvPr>
          <p:cNvSpPr/>
          <p:nvPr/>
        </p:nvSpPr>
        <p:spPr>
          <a:xfrm>
            <a:off x="1439951" y="3772900"/>
            <a:ext cx="2027897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FE400C-2011-5243-85F9-87B4A99076AB}"/>
              </a:ext>
            </a:extLst>
          </p:cNvPr>
          <p:cNvSpPr/>
          <p:nvPr/>
        </p:nvSpPr>
        <p:spPr>
          <a:xfrm>
            <a:off x="1636794" y="4898049"/>
            <a:ext cx="60098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7869AB-624A-CF4A-8DB9-D4FF1E61DD2F}"/>
              </a:ext>
            </a:extLst>
          </p:cNvPr>
          <p:cNvSpPr/>
          <p:nvPr/>
        </p:nvSpPr>
        <p:spPr>
          <a:xfrm>
            <a:off x="2390675" y="4362263"/>
            <a:ext cx="49014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EAE6EC-612E-4343-81EE-2A29540C21E2}"/>
              </a:ext>
            </a:extLst>
          </p:cNvPr>
          <p:cNvSpPr/>
          <p:nvPr/>
        </p:nvSpPr>
        <p:spPr>
          <a:xfrm>
            <a:off x="1567167" y="3799047"/>
            <a:ext cx="558702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172FA4-A1DA-D94D-9218-628119BC5756}"/>
              </a:ext>
            </a:extLst>
          </p:cNvPr>
          <p:cNvSpPr/>
          <p:nvPr/>
        </p:nvSpPr>
        <p:spPr>
          <a:xfrm>
            <a:off x="3058172" y="3826478"/>
            <a:ext cx="367607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FF0855-948A-3243-AB31-BAFF76120379}"/>
              </a:ext>
            </a:extLst>
          </p:cNvPr>
          <p:cNvSpPr/>
          <p:nvPr/>
        </p:nvSpPr>
        <p:spPr>
          <a:xfrm>
            <a:off x="2824653" y="4362263"/>
            <a:ext cx="36760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15982E-2DCD-A645-923E-C36A75A8EFEA}"/>
              </a:ext>
            </a:extLst>
          </p:cNvPr>
          <p:cNvSpPr/>
          <p:nvPr/>
        </p:nvSpPr>
        <p:spPr>
          <a:xfrm>
            <a:off x="3146124" y="4362263"/>
            <a:ext cx="36760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1F4ADE-E638-8646-A7B5-60E7BB718B9F}"/>
              </a:ext>
            </a:extLst>
          </p:cNvPr>
          <p:cNvSpPr/>
          <p:nvPr/>
        </p:nvSpPr>
        <p:spPr>
          <a:xfrm>
            <a:off x="3467595" y="4362263"/>
            <a:ext cx="36760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28990A-1789-334D-9006-5DD3A18C043B}"/>
              </a:ext>
            </a:extLst>
          </p:cNvPr>
          <p:cNvSpPr/>
          <p:nvPr/>
        </p:nvSpPr>
        <p:spPr>
          <a:xfrm>
            <a:off x="3789066" y="4362263"/>
            <a:ext cx="36760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67FFA4-FCE0-644A-8B91-32EC91A454D4}"/>
              </a:ext>
            </a:extLst>
          </p:cNvPr>
          <p:cNvSpPr/>
          <p:nvPr/>
        </p:nvSpPr>
        <p:spPr>
          <a:xfrm>
            <a:off x="2239137" y="4898048"/>
            <a:ext cx="36760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936583-91AD-6E43-8FE7-753C93BCDF3A}"/>
              </a:ext>
            </a:extLst>
          </p:cNvPr>
          <p:cNvSpPr/>
          <p:nvPr/>
        </p:nvSpPr>
        <p:spPr>
          <a:xfrm>
            <a:off x="2560608" y="4898048"/>
            <a:ext cx="36760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8" name="直接箭头连接符 28">
            <a:extLst>
              <a:ext uri="{FF2B5EF4-FFF2-40B4-BE49-F238E27FC236}">
                <a16:creationId xmlns:a16="http://schemas.microsoft.com/office/drawing/2014/main" id="{F8FDC03E-F9C1-EF4A-A661-52C2A652D41B}"/>
              </a:ext>
            </a:extLst>
          </p:cNvPr>
          <p:cNvCxnSpPr>
            <a:stCxn id="24" idx="2"/>
            <a:endCxn id="6" idx="0"/>
          </p:cNvCxnSpPr>
          <p:nvPr/>
        </p:nvCxnSpPr>
        <p:spPr>
          <a:xfrm>
            <a:off x="2917940" y="4094371"/>
            <a:ext cx="312027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直接箭头连接符 29">
            <a:extLst>
              <a:ext uri="{FF2B5EF4-FFF2-40B4-BE49-F238E27FC236}">
                <a16:creationId xmlns:a16="http://schemas.microsoft.com/office/drawing/2014/main" id="{156487F1-095F-7B4A-AA31-396D508A0D39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flipH="1">
            <a:off x="3229967" y="4094371"/>
            <a:ext cx="12009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直接箭头连接符 30">
            <a:extLst>
              <a:ext uri="{FF2B5EF4-FFF2-40B4-BE49-F238E27FC236}">
                <a16:creationId xmlns:a16="http://schemas.microsoft.com/office/drawing/2014/main" id="{B31A84CB-766E-6F4A-9256-1B364FCDD9D2}"/>
              </a:ext>
            </a:extLst>
          </p:cNvPr>
          <p:cNvCxnSpPr>
            <a:cxnSpLocks/>
            <a:stCxn id="23" idx="2"/>
            <a:endCxn id="5" idx="0"/>
          </p:cNvCxnSpPr>
          <p:nvPr/>
        </p:nvCxnSpPr>
        <p:spPr>
          <a:xfrm flipH="1">
            <a:off x="2245751" y="4094371"/>
            <a:ext cx="21552" cy="750099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直接箭头连接符 31">
            <a:extLst>
              <a:ext uri="{FF2B5EF4-FFF2-40B4-BE49-F238E27FC236}">
                <a16:creationId xmlns:a16="http://schemas.microsoft.com/office/drawing/2014/main" id="{DA5A0624-CEA4-564D-AE6E-E66AF7000C7C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 flipH="1">
            <a:off x="2245751" y="4630156"/>
            <a:ext cx="762706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直接箭头连接符 32">
            <a:extLst>
              <a:ext uri="{FF2B5EF4-FFF2-40B4-BE49-F238E27FC236}">
                <a16:creationId xmlns:a16="http://schemas.microsoft.com/office/drawing/2014/main" id="{F41E109B-261A-B643-B54A-7B9BD2ADC46D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 flipH="1">
            <a:off x="2245751" y="4630156"/>
            <a:ext cx="1405648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4FFA982-7B67-184E-A018-45C2B26FD666}"/>
              </a:ext>
            </a:extLst>
          </p:cNvPr>
          <p:cNvSpPr/>
          <p:nvPr/>
        </p:nvSpPr>
        <p:spPr>
          <a:xfrm>
            <a:off x="2083499" y="3826478"/>
            <a:ext cx="36760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9093050-8B46-E74B-88FD-B1AAF2440C69}"/>
              </a:ext>
            </a:extLst>
          </p:cNvPr>
          <p:cNvSpPr/>
          <p:nvPr/>
        </p:nvSpPr>
        <p:spPr>
          <a:xfrm>
            <a:off x="2734136" y="3826478"/>
            <a:ext cx="367607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67BB29-F1C5-CE4F-AD7B-07B4DB1EF866}"/>
              </a:ext>
            </a:extLst>
          </p:cNvPr>
          <p:cNvSpPr/>
          <p:nvPr/>
        </p:nvSpPr>
        <p:spPr>
          <a:xfrm>
            <a:off x="2407535" y="3826478"/>
            <a:ext cx="36760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766AD34-8F00-944A-B25B-5389D7C6A2A8}"/>
              </a:ext>
            </a:extLst>
          </p:cNvPr>
          <p:cNvSpPr/>
          <p:nvPr/>
        </p:nvSpPr>
        <p:spPr>
          <a:xfrm>
            <a:off x="1128156" y="3638599"/>
            <a:ext cx="3211073" cy="1733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632FEC9C-AB78-CC46-8A41-963F52E81F0A}"/>
              </a:ext>
            </a:extLst>
          </p:cNvPr>
          <p:cNvSpPr txBox="1">
            <a:spLocks/>
          </p:cNvSpPr>
          <p:nvPr/>
        </p:nvSpPr>
        <p:spPr>
          <a:xfrm>
            <a:off x="4606368" y="4505117"/>
            <a:ext cx="3456977" cy="7200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G, how to represent it.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055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domain of values V, possible values as the outputs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1447" t="-2632"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73AC16-AAA6-CE46-803A-414DDABB3168}"/>
              </a:ext>
            </a:extLst>
          </p:cNvPr>
          <p:cNvSpPr/>
          <p:nvPr/>
        </p:nvSpPr>
        <p:spPr>
          <a:xfrm>
            <a:off x="1168747" y="4872976"/>
            <a:ext cx="1466642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844D57-D3C9-E64B-A2BF-9EDF31027646}"/>
              </a:ext>
            </a:extLst>
          </p:cNvPr>
          <p:cNvSpPr/>
          <p:nvPr/>
        </p:nvSpPr>
        <p:spPr>
          <a:xfrm>
            <a:off x="1910527" y="4337191"/>
            <a:ext cx="1953319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306AB8-975A-B94D-BBA8-B950CF6FE8F6}"/>
              </a:ext>
            </a:extLst>
          </p:cNvPr>
          <p:cNvSpPr/>
          <p:nvPr/>
        </p:nvSpPr>
        <p:spPr>
          <a:xfrm>
            <a:off x="1101047" y="3801406"/>
            <a:ext cx="2020396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FE400C-2011-5243-85F9-87B4A99076AB}"/>
              </a:ext>
            </a:extLst>
          </p:cNvPr>
          <p:cNvSpPr/>
          <p:nvPr/>
        </p:nvSpPr>
        <p:spPr>
          <a:xfrm>
            <a:off x="1292610" y="4926555"/>
            <a:ext cx="598757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7869AB-624A-CF4A-8DB9-D4FF1E61DD2F}"/>
              </a:ext>
            </a:extLst>
          </p:cNvPr>
          <p:cNvSpPr/>
          <p:nvPr/>
        </p:nvSpPr>
        <p:spPr>
          <a:xfrm>
            <a:off x="2034206" y="4390769"/>
            <a:ext cx="488330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EAE6EC-612E-4343-81EE-2A29540C21E2}"/>
              </a:ext>
            </a:extLst>
          </p:cNvPr>
          <p:cNvSpPr/>
          <p:nvPr/>
        </p:nvSpPr>
        <p:spPr>
          <a:xfrm>
            <a:off x="1246577" y="3827553"/>
            <a:ext cx="556636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172FA4-A1DA-D94D-9218-628119BC5756}"/>
              </a:ext>
            </a:extLst>
          </p:cNvPr>
          <p:cNvSpPr/>
          <p:nvPr/>
        </p:nvSpPr>
        <p:spPr>
          <a:xfrm>
            <a:off x="2713126" y="3854984"/>
            <a:ext cx="366247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FF0855-948A-3243-AB31-BAFF76120379}"/>
              </a:ext>
            </a:extLst>
          </p:cNvPr>
          <p:cNvSpPr/>
          <p:nvPr/>
        </p:nvSpPr>
        <p:spPr>
          <a:xfrm>
            <a:off x="2479607" y="4390769"/>
            <a:ext cx="36624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15982E-2DCD-A645-923E-C36A75A8EFEA}"/>
              </a:ext>
            </a:extLst>
          </p:cNvPr>
          <p:cNvSpPr/>
          <p:nvPr/>
        </p:nvSpPr>
        <p:spPr>
          <a:xfrm>
            <a:off x="2801078" y="4390769"/>
            <a:ext cx="36624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1F4ADE-E638-8646-A7B5-60E7BB718B9F}"/>
              </a:ext>
            </a:extLst>
          </p:cNvPr>
          <p:cNvSpPr/>
          <p:nvPr/>
        </p:nvSpPr>
        <p:spPr>
          <a:xfrm>
            <a:off x="3122549" y="4390769"/>
            <a:ext cx="36624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28990A-1789-334D-9006-5DD3A18C043B}"/>
              </a:ext>
            </a:extLst>
          </p:cNvPr>
          <p:cNvSpPr/>
          <p:nvPr/>
        </p:nvSpPr>
        <p:spPr>
          <a:xfrm>
            <a:off x="3444020" y="4390769"/>
            <a:ext cx="36624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367FFA4-FCE0-644A-8B91-32EC91A454D4}"/>
              </a:ext>
            </a:extLst>
          </p:cNvPr>
          <p:cNvSpPr/>
          <p:nvPr/>
        </p:nvSpPr>
        <p:spPr>
          <a:xfrm>
            <a:off x="1894091" y="4926554"/>
            <a:ext cx="36624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936583-91AD-6E43-8FE7-753C93BCDF3A}"/>
              </a:ext>
            </a:extLst>
          </p:cNvPr>
          <p:cNvSpPr/>
          <p:nvPr/>
        </p:nvSpPr>
        <p:spPr>
          <a:xfrm>
            <a:off x="2215562" y="4926554"/>
            <a:ext cx="36624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8" name="直接箭头连接符 28">
            <a:extLst>
              <a:ext uri="{FF2B5EF4-FFF2-40B4-BE49-F238E27FC236}">
                <a16:creationId xmlns:a16="http://schemas.microsoft.com/office/drawing/2014/main" id="{F8FDC03E-F9C1-EF4A-A661-52C2A652D41B}"/>
              </a:ext>
            </a:extLst>
          </p:cNvPr>
          <p:cNvCxnSpPr>
            <a:stCxn id="24" idx="2"/>
            <a:endCxn id="6" idx="0"/>
          </p:cNvCxnSpPr>
          <p:nvPr/>
        </p:nvCxnSpPr>
        <p:spPr>
          <a:xfrm>
            <a:off x="2572214" y="4122877"/>
            <a:ext cx="314973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直接箭头连接符 29">
            <a:extLst>
              <a:ext uri="{FF2B5EF4-FFF2-40B4-BE49-F238E27FC236}">
                <a16:creationId xmlns:a16="http://schemas.microsoft.com/office/drawing/2014/main" id="{156487F1-095F-7B4A-AA31-396D508A0D39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flipH="1">
            <a:off x="2887187" y="4122877"/>
            <a:ext cx="9063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直接箭头连接符 30">
            <a:extLst>
              <a:ext uri="{FF2B5EF4-FFF2-40B4-BE49-F238E27FC236}">
                <a16:creationId xmlns:a16="http://schemas.microsoft.com/office/drawing/2014/main" id="{B31A84CB-766E-6F4A-9256-1B364FCDD9D2}"/>
              </a:ext>
            </a:extLst>
          </p:cNvPr>
          <p:cNvCxnSpPr>
            <a:cxnSpLocks/>
            <a:stCxn id="23" idx="2"/>
            <a:endCxn id="5" idx="0"/>
          </p:cNvCxnSpPr>
          <p:nvPr/>
        </p:nvCxnSpPr>
        <p:spPr>
          <a:xfrm flipH="1">
            <a:off x="1902068" y="4122877"/>
            <a:ext cx="19509" cy="750099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直接箭头连接符 31">
            <a:extLst>
              <a:ext uri="{FF2B5EF4-FFF2-40B4-BE49-F238E27FC236}">
                <a16:creationId xmlns:a16="http://schemas.microsoft.com/office/drawing/2014/main" id="{DA5A0624-CEA4-564D-AE6E-E66AF7000C7C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 flipH="1">
            <a:off x="1902068" y="4658662"/>
            <a:ext cx="760663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直接箭头连接符 32">
            <a:extLst>
              <a:ext uri="{FF2B5EF4-FFF2-40B4-BE49-F238E27FC236}">
                <a16:creationId xmlns:a16="http://schemas.microsoft.com/office/drawing/2014/main" id="{F41E109B-261A-B643-B54A-7B9BD2ADC46D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 flipH="1">
            <a:off x="1902068" y="4658662"/>
            <a:ext cx="1403605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4FFA982-7B67-184E-A018-45C2B26FD666}"/>
              </a:ext>
            </a:extLst>
          </p:cNvPr>
          <p:cNvSpPr/>
          <p:nvPr/>
        </p:nvSpPr>
        <p:spPr>
          <a:xfrm>
            <a:off x="1738453" y="3854984"/>
            <a:ext cx="366247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9093050-8B46-E74B-88FD-B1AAF2440C69}"/>
              </a:ext>
            </a:extLst>
          </p:cNvPr>
          <p:cNvSpPr/>
          <p:nvPr/>
        </p:nvSpPr>
        <p:spPr>
          <a:xfrm>
            <a:off x="2389090" y="3854984"/>
            <a:ext cx="366247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67BB29-F1C5-CE4F-AD7B-07B4DB1EF866}"/>
              </a:ext>
            </a:extLst>
          </p:cNvPr>
          <p:cNvSpPr/>
          <p:nvPr/>
        </p:nvSpPr>
        <p:spPr>
          <a:xfrm>
            <a:off x="2062489" y="3854984"/>
            <a:ext cx="366247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632FEC9C-AB78-CC46-8A41-963F52E81F0A}"/>
              </a:ext>
            </a:extLst>
          </p:cNvPr>
          <p:cNvSpPr txBox="1">
            <a:spLocks/>
          </p:cNvSpPr>
          <p:nvPr/>
        </p:nvSpPr>
        <p:spPr>
          <a:xfrm>
            <a:off x="4946099" y="4275800"/>
            <a:ext cx="3569251" cy="8728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V, what do we want to get from G? </a:t>
            </a:r>
            <a:endParaRPr kumimoji="1" lang="zh-CN" altLang="en-US" sz="2400" dirty="0"/>
          </a:p>
        </p:txBody>
      </p:sp>
      <p:sp>
        <p:nvSpPr>
          <p:cNvPr id="29" name="虚尾箭头 28">
            <a:extLst>
              <a:ext uri="{FF2B5EF4-FFF2-40B4-BE49-F238E27FC236}">
                <a16:creationId xmlns:a16="http://schemas.microsoft.com/office/drawing/2014/main" id="{29ED030C-45DB-FC4F-A185-F75C76D1FD3E}"/>
              </a:ext>
            </a:extLst>
          </p:cNvPr>
          <p:cNvSpPr/>
          <p:nvPr/>
        </p:nvSpPr>
        <p:spPr>
          <a:xfrm>
            <a:off x="4198270" y="4176456"/>
            <a:ext cx="715148" cy="6719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E13328D-52F2-214F-AC89-09D6329AF368}"/>
              </a:ext>
            </a:extLst>
          </p:cNvPr>
          <p:cNvSpPr/>
          <p:nvPr/>
        </p:nvSpPr>
        <p:spPr>
          <a:xfrm>
            <a:off x="793626" y="3667105"/>
            <a:ext cx="3199197" cy="1733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89734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domain of values F, possible values to be propagated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632"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632FEC9C-AB78-CC46-8A41-963F52E81F0A}"/>
              </a:ext>
            </a:extLst>
          </p:cNvPr>
          <p:cNvSpPr txBox="1">
            <a:spLocks/>
          </p:cNvSpPr>
          <p:nvPr/>
        </p:nvSpPr>
        <p:spPr>
          <a:xfrm>
            <a:off x="4672224" y="4577890"/>
            <a:ext cx="3296119" cy="7877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F, what to propagate? </a:t>
            </a:r>
            <a:endParaRPr kumimoji="1" lang="zh-CN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B9FD2C6-EFD6-B745-8958-133E60861D10}"/>
              </a:ext>
            </a:extLst>
          </p:cNvPr>
          <p:cNvSpPr/>
          <p:nvPr/>
        </p:nvSpPr>
        <p:spPr>
          <a:xfrm>
            <a:off x="2721833" y="439313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6151EF4-7139-CF41-B30C-ABD923FE4578}"/>
              </a:ext>
            </a:extLst>
          </p:cNvPr>
          <p:cNvSpPr/>
          <p:nvPr/>
        </p:nvSpPr>
        <p:spPr>
          <a:xfrm>
            <a:off x="3261893" y="358304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C6F8D16-2634-BA46-8406-32A97EB312E1}"/>
              </a:ext>
            </a:extLst>
          </p:cNvPr>
          <p:cNvSpPr/>
          <p:nvPr/>
        </p:nvSpPr>
        <p:spPr>
          <a:xfrm>
            <a:off x="1654634" y="3961086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3" name="直线箭头连接符 64">
            <a:extLst>
              <a:ext uri="{FF2B5EF4-FFF2-40B4-BE49-F238E27FC236}">
                <a16:creationId xmlns:a16="http://schemas.microsoft.com/office/drawing/2014/main" id="{38E6A8A2-2625-9244-90CA-8B7E5DE9FAC6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1876926" y="3348875"/>
            <a:ext cx="185602" cy="16953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34" name="直线箭头连接符 84">
            <a:extLst>
              <a:ext uri="{FF2B5EF4-FFF2-40B4-BE49-F238E27FC236}">
                <a16:creationId xmlns:a16="http://schemas.microsoft.com/office/drawing/2014/main" id="{91A5F78A-54A7-ED4C-8D76-B097725A3F7D}"/>
              </a:ext>
            </a:extLst>
          </p:cNvPr>
          <p:cNvCxnSpPr>
            <a:stCxn id="44" idx="2"/>
            <a:endCxn id="51" idx="0"/>
          </p:cNvCxnSpPr>
          <p:nvPr/>
        </p:nvCxnSpPr>
        <p:spPr>
          <a:xfrm flipH="1">
            <a:off x="1876926" y="4393134"/>
            <a:ext cx="2459244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35" name="直线箭头连接符 87">
            <a:extLst>
              <a:ext uri="{FF2B5EF4-FFF2-40B4-BE49-F238E27FC236}">
                <a16:creationId xmlns:a16="http://schemas.microsoft.com/office/drawing/2014/main" id="{D3813635-B5FE-1644-AEC8-4B8137BBA4FD}"/>
              </a:ext>
            </a:extLst>
          </p:cNvPr>
          <p:cNvCxnSpPr>
            <a:stCxn id="37" idx="2"/>
            <a:endCxn id="44" idx="0"/>
          </p:cNvCxnSpPr>
          <p:nvPr/>
        </p:nvCxnSpPr>
        <p:spPr>
          <a:xfrm>
            <a:off x="1881583" y="3687872"/>
            <a:ext cx="2454587" cy="33021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4F7118B-AFF2-D64B-A092-09518291E510}"/>
              </a:ext>
            </a:extLst>
          </p:cNvPr>
          <p:cNvGrpSpPr/>
          <p:nvPr/>
        </p:nvGrpSpPr>
        <p:grpSpPr>
          <a:xfrm>
            <a:off x="795647" y="3312822"/>
            <a:ext cx="2171872" cy="375050"/>
            <a:chOff x="6872266" y="4267200"/>
            <a:chExt cx="2286016" cy="500066"/>
          </a:xfrm>
          <a:effectLst/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3807878-E1CB-634A-B263-F26423B959E3}"/>
                </a:ext>
              </a:extLst>
            </p:cNvPr>
            <p:cNvSpPr/>
            <p:nvPr/>
          </p:nvSpPr>
          <p:spPr>
            <a:xfrm>
              <a:off x="6872266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D52A8E9-23C3-3045-B40B-C0A9108B8332}"/>
                </a:ext>
              </a:extLst>
            </p:cNvPr>
            <p:cNvSpPr/>
            <p:nvPr/>
          </p:nvSpPr>
          <p:spPr>
            <a:xfrm>
              <a:off x="6943704" y="4338638"/>
              <a:ext cx="428628" cy="35719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8D9107B-1C26-5F42-89D0-54296DECBE49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AE81DEF-C0C2-0943-9C7A-B233C9D38394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722C51B-261C-CB47-A8FA-D8D148AE6EF7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55BD8FD-3AF8-974F-AD31-997AFEA43351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E59B0B5-ACE5-7E46-9192-28FE69FDE011}"/>
              </a:ext>
            </a:extLst>
          </p:cNvPr>
          <p:cNvGrpSpPr/>
          <p:nvPr/>
        </p:nvGrpSpPr>
        <p:grpSpPr>
          <a:xfrm>
            <a:off x="3221566" y="4018084"/>
            <a:ext cx="2229207" cy="375050"/>
            <a:chOff x="6086448" y="4981580"/>
            <a:chExt cx="2286016" cy="500066"/>
          </a:xfrm>
          <a:effectLst/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A85ECCE-E89B-8F44-9DCC-CF8392E062F6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6BE2018-4C6E-454D-A6DC-486ED9FFF09B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D64BBA4-0784-BD4F-A0D1-AC6FC2F01186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38D4149-1109-FA4D-B3F3-E38B68EB8FA0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5875025-54EC-484F-97E2-528422E96C79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945030B-D50F-244A-A899-AE60B7D0CFF1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EC9C856-49F3-FD4D-8BE5-6A9FA671AF52}"/>
              </a:ext>
            </a:extLst>
          </p:cNvPr>
          <p:cNvGrpSpPr/>
          <p:nvPr/>
        </p:nvGrpSpPr>
        <p:grpSpPr>
          <a:xfrm>
            <a:off x="1140031" y="5044198"/>
            <a:ext cx="1473790" cy="375050"/>
            <a:chOff x="8086712" y="5695960"/>
            <a:chExt cx="1428760" cy="500066"/>
          </a:xfrm>
          <a:effectLst/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730AD55-5182-3240-B466-842755D556F4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D21F732-C093-974D-B87B-E382D00E2DDA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2642F75-DAB9-CD4F-9ED5-12639997923A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68CA8AB-4803-F54D-9202-09D6A6E11EF6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0377F7CC-021B-0248-8B62-1F463A2CB4BC}"/>
              </a:ext>
            </a:extLst>
          </p:cNvPr>
          <p:cNvSpPr/>
          <p:nvPr/>
        </p:nvSpPr>
        <p:spPr>
          <a:xfrm>
            <a:off x="3086954" y="3366401"/>
            <a:ext cx="690085" cy="65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F79217E3-98EC-ED42-9065-89FAB0569C8C}"/>
              </a:ext>
            </a:extLst>
          </p:cNvPr>
          <p:cNvSpPr/>
          <p:nvPr/>
        </p:nvSpPr>
        <p:spPr>
          <a:xfrm>
            <a:off x="1475418" y="3745821"/>
            <a:ext cx="690085" cy="65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EF0B069-F4D1-3249-8EE4-3DF8F7C1D7C5}"/>
              </a:ext>
            </a:extLst>
          </p:cNvPr>
          <p:cNvSpPr/>
          <p:nvPr/>
        </p:nvSpPr>
        <p:spPr>
          <a:xfrm>
            <a:off x="2570811" y="4176119"/>
            <a:ext cx="690085" cy="65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16354220-F577-0B4D-A64B-E753072FF576}"/>
              </a:ext>
            </a:extLst>
          </p:cNvPr>
          <p:cNvCxnSpPr/>
          <p:nvPr/>
        </p:nvCxnSpPr>
        <p:spPr>
          <a:xfrm>
            <a:off x="3777039" y="3852978"/>
            <a:ext cx="1264519" cy="675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10408CCA-15BC-054C-A05F-397293D1B4DD}"/>
              </a:ext>
            </a:extLst>
          </p:cNvPr>
          <p:cNvCxnSpPr/>
          <p:nvPr/>
        </p:nvCxnSpPr>
        <p:spPr>
          <a:xfrm>
            <a:off x="2154367" y="4213516"/>
            <a:ext cx="2517857" cy="449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BFA73915-DDD9-1D4D-8780-C77A0E1F19C6}"/>
              </a:ext>
            </a:extLst>
          </p:cNvPr>
          <p:cNvCxnSpPr>
            <a:cxnSpLocks/>
          </p:cNvCxnSpPr>
          <p:nvPr/>
        </p:nvCxnSpPr>
        <p:spPr>
          <a:xfrm>
            <a:off x="3236979" y="4643646"/>
            <a:ext cx="1335022" cy="166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35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meet operator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kumimoji="1" lang="en" altLang="zh-CN" dirty="0"/>
                  <a:t>, how to transform values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D82881A-75F0-3146-853E-6D272522E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2632"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632FEC9C-AB78-CC46-8A41-963F52E81F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01607" y="3717177"/>
                <a:ext cx="3918648" cy="62448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kumimoji="1" lang="en-US" altLang="zh-CN" sz="2400" dirty="0"/>
                  <a:t>, how to propagate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values? 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632FEC9C-AB78-CC46-8A41-963F52E8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07" y="3717177"/>
                <a:ext cx="3918648" cy="624482"/>
              </a:xfrm>
              <a:prstGeom prst="rect">
                <a:avLst/>
              </a:prstGeom>
              <a:blipFill>
                <a:blip r:embed="rId4"/>
                <a:stretch>
                  <a:fillRect l="-2589" t="-12000" r="-4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8E8F7B39-F0FE-A642-A024-B452B34D32F8}"/>
              </a:ext>
            </a:extLst>
          </p:cNvPr>
          <p:cNvSpPr/>
          <p:nvPr/>
        </p:nvSpPr>
        <p:spPr>
          <a:xfrm>
            <a:off x="3383150" y="4878068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C2B1C3A-15C6-9E4D-ADB4-9F90CB65E5B9}"/>
              </a:ext>
            </a:extLst>
          </p:cNvPr>
          <p:cNvSpPr/>
          <p:nvPr/>
        </p:nvSpPr>
        <p:spPr>
          <a:xfrm>
            <a:off x="3923210" y="4067978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D3B9255-21C4-A24D-BE81-AF3B8E711554}"/>
              </a:ext>
            </a:extLst>
          </p:cNvPr>
          <p:cNvSpPr/>
          <p:nvPr/>
        </p:nvSpPr>
        <p:spPr>
          <a:xfrm>
            <a:off x="2315951" y="4446020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E7565011-2840-554E-B548-16D44E6B74C7}"/>
              </a:ext>
            </a:extLst>
          </p:cNvPr>
          <p:cNvSpPr/>
          <p:nvPr/>
        </p:nvSpPr>
        <p:spPr>
          <a:xfrm>
            <a:off x="1432964" y="3305138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9794069-482F-CC45-8D77-2AB43F7363EB}"/>
              </a:ext>
            </a:extLst>
          </p:cNvPr>
          <p:cNvSpPr/>
          <p:nvPr/>
        </p:nvSpPr>
        <p:spPr>
          <a:xfrm>
            <a:off x="4809272" y="5171515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0A96BAE-AD25-764B-8A5A-C92617E694B3}"/>
              </a:ext>
            </a:extLst>
          </p:cNvPr>
          <p:cNvSpPr/>
          <p:nvPr/>
        </p:nvSpPr>
        <p:spPr>
          <a:xfrm>
            <a:off x="334610" y="4977458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1" name="直线箭头连接符 64">
            <a:extLst>
              <a:ext uri="{FF2B5EF4-FFF2-40B4-BE49-F238E27FC236}">
                <a16:creationId xmlns:a16="http://schemas.microsoft.com/office/drawing/2014/main" id="{6B1CAB74-7605-044C-8DC3-004F5D758346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2542853" y="3833808"/>
            <a:ext cx="180993" cy="16953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72" name="直线箭头连接符 84">
            <a:extLst>
              <a:ext uri="{FF2B5EF4-FFF2-40B4-BE49-F238E27FC236}">
                <a16:creationId xmlns:a16="http://schemas.microsoft.com/office/drawing/2014/main" id="{953E1615-CBB6-0444-9899-13ABC3953E10}"/>
              </a:ext>
            </a:extLst>
          </p:cNvPr>
          <p:cNvCxnSpPr>
            <a:stCxn id="82" idx="2"/>
            <a:endCxn id="89" idx="0"/>
          </p:cNvCxnSpPr>
          <p:nvPr/>
        </p:nvCxnSpPr>
        <p:spPr>
          <a:xfrm flipH="1">
            <a:off x="2542853" y="4878068"/>
            <a:ext cx="2441592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73" name="直线箭头连接符 87">
            <a:extLst>
              <a:ext uri="{FF2B5EF4-FFF2-40B4-BE49-F238E27FC236}">
                <a16:creationId xmlns:a16="http://schemas.microsoft.com/office/drawing/2014/main" id="{B3C7B4BE-08D9-7542-A772-69B20D6D1DB4}"/>
              </a:ext>
            </a:extLst>
          </p:cNvPr>
          <p:cNvCxnSpPr>
            <a:stCxn id="75" idx="2"/>
            <a:endCxn id="82" idx="0"/>
          </p:cNvCxnSpPr>
          <p:nvPr/>
        </p:nvCxnSpPr>
        <p:spPr>
          <a:xfrm>
            <a:off x="2449216" y="4172805"/>
            <a:ext cx="2535229" cy="33021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2EC1E53-92E6-5B4A-8772-E7D593BAC978}"/>
              </a:ext>
            </a:extLst>
          </p:cNvPr>
          <p:cNvGrpSpPr/>
          <p:nvPr/>
        </p:nvGrpSpPr>
        <p:grpSpPr>
          <a:xfrm>
            <a:off x="1282535" y="3797755"/>
            <a:ext cx="2333362" cy="375050"/>
            <a:chOff x="6855013" y="4267200"/>
            <a:chExt cx="2286016" cy="500066"/>
          </a:xfrm>
          <a:effectLst/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7F76DF0-83C5-2B45-A198-9D0526CADA39}"/>
                </a:ext>
              </a:extLst>
            </p:cNvPr>
            <p:cNvSpPr/>
            <p:nvPr/>
          </p:nvSpPr>
          <p:spPr>
            <a:xfrm>
              <a:off x="6855013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2AC3773-1BAE-6345-8DB2-CAADCE92208C}"/>
                </a:ext>
              </a:extLst>
            </p:cNvPr>
            <p:cNvSpPr/>
            <p:nvPr/>
          </p:nvSpPr>
          <p:spPr>
            <a:xfrm>
              <a:off x="6909197" y="4338638"/>
              <a:ext cx="579293" cy="37559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CC81D77-5187-AC4D-81E0-7BC51CDA75F9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7F14F97D-7704-E041-BAD2-082DF09208EE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2080BBEE-AEB5-0540-A126-177E47101335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78A5DAAD-C443-284A-BD55-14FB0A32B1AB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F1AD52A-D1B6-2446-8808-338CA2E59E7A}"/>
              </a:ext>
            </a:extLst>
          </p:cNvPr>
          <p:cNvGrpSpPr/>
          <p:nvPr/>
        </p:nvGrpSpPr>
        <p:grpSpPr>
          <a:xfrm>
            <a:off x="3882883" y="4503018"/>
            <a:ext cx="2203124" cy="375050"/>
            <a:chOff x="6086448" y="4981580"/>
            <a:chExt cx="2286016" cy="500066"/>
          </a:xfrm>
          <a:effectLst/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96CE03D4-FDB8-3946-AF25-942FECA9FCD0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08FA6EB-B550-E244-A814-065721A2CAB9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F8FE55B-87E3-0E44-8FE4-2B1FB24CBD52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1E7D4F12-964B-D04E-90CB-0C4562235F39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536CE0F-DBD7-9145-ACA0-8E9711932336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4B22A89B-D4F8-AD4A-BBF2-2F493026E24D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451A1E0-5CFF-AE41-965A-F443EDE5FF5E}"/>
              </a:ext>
            </a:extLst>
          </p:cNvPr>
          <p:cNvGrpSpPr/>
          <p:nvPr/>
        </p:nvGrpSpPr>
        <p:grpSpPr>
          <a:xfrm>
            <a:off x="1810568" y="5529132"/>
            <a:ext cx="1464570" cy="375050"/>
            <a:chOff x="8086712" y="5695960"/>
            <a:chExt cx="1428760" cy="500066"/>
          </a:xfrm>
          <a:effectLst/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511E89B9-935A-0741-B32D-79804BE0BACF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4CA9FD3A-7FB3-ED49-9273-02B56C2BEEF0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6F00C7AE-6B86-8F42-A990-B733DC49A193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D75C3F8-EB47-8E4A-9C81-4FFF9384A923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E29485F-849D-0348-8E75-7699266AD063}"/>
              </a:ext>
            </a:extLst>
          </p:cNvPr>
          <p:cNvSpPr/>
          <p:nvPr/>
        </p:nvSpPr>
        <p:spPr>
          <a:xfrm>
            <a:off x="1282535" y="3239406"/>
            <a:ext cx="1992604" cy="496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C9CDAF5-5906-3144-9E03-247D529FEC6E}"/>
              </a:ext>
            </a:extLst>
          </p:cNvPr>
          <p:cNvSpPr/>
          <p:nvPr/>
        </p:nvSpPr>
        <p:spPr>
          <a:xfrm>
            <a:off x="164965" y="4942298"/>
            <a:ext cx="2044445" cy="519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654E55E8-82F4-8040-9A56-A47F57326A12}"/>
              </a:ext>
            </a:extLst>
          </p:cNvPr>
          <p:cNvSpPr/>
          <p:nvPr/>
        </p:nvSpPr>
        <p:spPr>
          <a:xfrm>
            <a:off x="4631377" y="5022211"/>
            <a:ext cx="2463878" cy="50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6BF9D73A-C703-B147-933A-5F5B3090A9BC}"/>
              </a:ext>
            </a:extLst>
          </p:cNvPr>
          <p:cNvCxnSpPr>
            <a:cxnSpLocks/>
          </p:cNvCxnSpPr>
          <p:nvPr/>
        </p:nvCxnSpPr>
        <p:spPr>
          <a:xfrm>
            <a:off x="3299149" y="3537789"/>
            <a:ext cx="2298247" cy="152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BFEBEE0D-9AD6-EF4B-B538-B66DB0F89CAB}"/>
              </a:ext>
            </a:extLst>
          </p:cNvPr>
          <p:cNvCxnSpPr>
            <a:cxnSpLocks/>
          </p:cNvCxnSpPr>
          <p:nvPr/>
        </p:nvCxnSpPr>
        <p:spPr>
          <a:xfrm flipV="1">
            <a:off x="6258720" y="4119227"/>
            <a:ext cx="0" cy="891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B05E6E94-718C-394C-ABD4-0A0C71B29099}"/>
              </a:ext>
            </a:extLst>
          </p:cNvPr>
          <p:cNvCxnSpPr>
            <a:cxnSpLocks/>
          </p:cNvCxnSpPr>
          <p:nvPr/>
        </p:nvCxnSpPr>
        <p:spPr>
          <a:xfrm flipV="1">
            <a:off x="2209410" y="4048226"/>
            <a:ext cx="3340609" cy="997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CF12928-5202-B140-BDEF-52F4BC0F27C3}"/>
              </a:ext>
            </a:extLst>
          </p:cNvPr>
          <p:cNvSpPr txBox="1"/>
          <p:nvPr/>
        </p:nvSpPr>
        <p:spPr>
          <a:xfrm>
            <a:off x="1629979" y="3271052"/>
            <a:ext cx="2733597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Calculation;</a:t>
            </a:r>
          </a:p>
          <a:p>
            <a:pPr defTabSz="685800">
              <a:defRPr/>
            </a:pP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R0 -&gt; R1, R0 -&gt; R2.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4BD330A-5B84-8A45-8EF7-CB88DD1A0803}"/>
              </a:ext>
            </a:extLst>
          </p:cNvPr>
          <p:cNvSpPr txBox="1"/>
          <p:nvPr/>
        </p:nvSpPr>
        <p:spPr>
          <a:xfrm>
            <a:off x="4791904" y="5129486"/>
            <a:ext cx="1977032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</a:t>
            </a:r>
            <a:r>
              <a:rPr kumimoji="1" lang="zh-CN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 </a:t>
            </a:r>
            <a:r>
              <a:rPr kumimoji="1" lang="zh-CN" altLang="en-US" sz="1350" kern="0" dirty="0">
                <a:solidFill>
                  <a:prstClr val="black"/>
                </a:solidFill>
              </a:rPr>
              <a:t> </a:t>
            </a:r>
            <a:r>
              <a:rPr kumimoji="1" lang="en-US" altLang="zh-CN" sz="1350" kern="0" dirty="0">
                <a:solidFill>
                  <a:prstClr val="black"/>
                </a:solidFill>
              </a:rPr>
              <a:t>Calculation; R2 -&gt; R1.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EACBA2A-98B3-724F-8140-2A8313AA0568}"/>
              </a:ext>
            </a:extLst>
          </p:cNvPr>
          <p:cNvSpPr txBox="1"/>
          <p:nvPr/>
        </p:nvSpPr>
        <p:spPr>
          <a:xfrm>
            <a:off x="308688" y="5043441"/>
            <a:ext cx="1947693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</a:rPr>
              <a:t>          Calculation: (4+1).</a:t>
            </a:r>
          </a:p>
        </p:txBody>
      </p:sp>
    </p:spTree>
    <p:extLst>
      <p:ext uri="{BB962C8B-B14F-4D97-AF65-F5344CB8AC3E}">
        <p14:creationId xmlns:p14="http://schemas.microsoft.com/office/powerpoint/2010/main" val="401228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632FEC9C-AB78-CC46-8A41-963F52E81F0A}"/>
              </a:ext>
            </a:extLst>
          </p:cNvPr>
          <p:cNvSpPr txBox="1">
            <a:spLocks/>
          </p:cNvSpPr>
          <p:nvPr/>
        </p:nvSpPr>
        <p:spPr>
          <a:xfrm>
            <a:off x="5945153" y="4203904"/>
            <a:ext cx="3435468" cy="6244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/>
              <a:t>D, what direction? </a:t>
            </a:r>
            <a:endParaRPr kumimoji="1" lang="zh-CN" altLang="en-US" sz="2400" dirty="0"/>
          </a:p>
        </p:txBody>
      </p:sp>
      <p:cxnSp>
        <p:nvCxnSpPr>
          <p:cNvPr id="47" name="直线箭头连接符 64">
            <a:extLst>
              <a:ext uri="{FF2B5EF4-FFF2-40B4-BE49-F238E27FC236}">
                <a16:creationId xmlns:a16="http://schemas.microsoft.com/office/drawing/2014/main" id="{23FE6AF3-40C7-1C4F-BCE5-89B61148BE43}"/>
              </a:ext>
            </a:extLst>
          </p:cNvPr>
          <p:cNvCxnSpPr>
            <a:cxnSpLocks/>
          </p:cNvCxnSpPr>
          <p:nvPr/>
        </p:nvCxnSpPr>
        <p:spPr>
          <a:xfrm flipH="1" flipV="1">
            <a:off x="2342203" y="3624389"/>
            <a:ext cx="15509" cy="16953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48" name="直线箭头连接符 84">
            <a:extLst>
              <a:ext uri="{FF2B5EF4-FFF2-40B4-BE49-F238E27FC236}">
                <a16:creationId xmlns:a16="http://schemas.microsoft.com/office/drawing/2014/main" id="{012646DE-9FE0-8E4E-8CE9-B03AECD56EA1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3359339" y="4688063"/>
            <a:ext cx="1153737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9" name="直线箭头连接符 87">
            <a:extLst>
              <a:ext uri="{FF2B5EF4-FFF2-40B4-BE49-F238E27FC236}">
                <a16:creationId xmlns:a16="http://schemas.microsoft.com/office/drawing/2014/main" id="{B475B2D9-C3A8-EF4E-805B-4123C18D15ED}"/>
              </a:ext>
            </a:extLst>
          </p:cNvPr>
          <p:cNvCxnSpPr>
            <a:cxnSpLocks/>
          </p:cNvCxnSpPr>
          <p:nvPr/>
        </p:nvCxnSpPr>
        <p:spPr>
          <a:xfrm>
            <a:off x="3615898" y="3891662"/>
            <a:ext cx="1176341" cy="34038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22B5B5C-AC16-364B-8701-8CC7E59EF29F}"/>
              </a:ext>
            </a:extLst>
          </p:cNvPr>
          <p:cNvGrpSpPr/>
          <p:nvPr/>
        </p:nvGrpSpPr>
        <p:grpSpPr>
          <a:xfrm>
            <a:off x="1334441" y="3607750"/>
            <a:ext cx="2281456" cy="375050"/>
            <a:chOff x="6855013" y="4267200"/>
            <a:chExt cx="2286016" cy="500066"/>
          </a:xfrm>
          <a:effectLst/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A291E69-6D8E-DF40-9DF7-C1C43551FA78}"/>
                </a:ext>
              </a:extLst>
            </p:cNvPr>
            <p:cNvSpPr/>
            <p:nvPr/>
          </p:nvSpPr>
          <p:spPr>
            <a:xfrm>
              <a:off x="6855013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4C8BA65-984B-F541-9A87-CA1C342A64DD}"/>
                </a:ext>
              </a:extLst>
            </p:cNvPr>
            <p:cNvSpPr/>
            <p:nvPr/>
          </p:nvSpPr>
          <p:spPr>
            <a:xfrm>
              <a:off x="6909197" y="4338638"/>
              <a:ext cx="579293" cy="37559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DD4D8FA-D5C5-1B42-AD30-536ED6CE4D70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1BBEBCD-848C-6B45-852F-6A9A3339A689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4450A6E-E1F3-6741-838D-93FCE7C61D73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D0B7D1A-FAF7-5C43-8909-461660561EEC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D0497B3D-42EC-A944-9951-F16BD5F4B921}"/>
              </a:ext>
            </a:extLst>
          </p:cNvPr>
          <p:cNvGrpSpPr/>
          <p:nvPr/>
        </p:nvGrpSpPr>
        <p:grpSpPr>
          <a:xfrm>
            <a:off x="3428755" y="4313013"/>
            <a:ext cx="2168641" cy="375050"/>
            <a:chOff x="6086448" y="4981580"/>
            <a:chExt cx="2286016" cy="500066"/>
          </a:xfrm>
          <a:effectLst/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DF5DD15-37F0-9644-86C0-1AE4811791C7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36D2525-6142-AD43-9C3E-06460FD00A1F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B537A6C-3F03-BD4F-AF68-AA4AAE38DB04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D17D4F4-7D68-6447-9B1C-74B1C9C9D3BA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2D902DA6-FF0B-2C42-A072-51485855AA27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E928E389-FDA1-F34C-AC88-7782C0E1DF52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684DC1FD-F4B4-3F4B-A1B0-5EA71783C8FB}"/>
              </a:ext>
            </a:extLst>
          </p:cNvPr>
          <p:cNvGrpSpPr/>
          <p:nvPr/>
        </p:nvGrpSpPr>
        <p:grpSpPr>
          <a:xfrm>
            <a:off x="1749968" y="5339127"/>
            <a:ext cx="1525170" cy="375050"/>
            <a:chOff x="8086712" y="5695960"/>
            <a:chExt cx="1428760" cy="500066"/>
          </a:xfrm>
          <a:effectLst/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601ED872-3112-E54F-90FB-24761779BD01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7374D5AD-25D8-9E41-8D6E-F18D0264FD52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7664C906-A451-0448-9F19-0F8E3A650D9F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B256933E-798E-AC49-B603-AC1F88E74D34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6" name="弧形 70">
            <a:extLst>
              <a:ext uri="{FF2B5EF4-FFF2-40B4-BE49-F238E27FC236}">
                <a16:creationId xmlns:a16="http://schemas.microsoft.com/office/drawing/2014/main" id="{258622B9-D22F-3847-A19A-8DEDF6A9A7AA}"/>
              </a:ext>
            </a:extLst>
          </p:cNvPr>
          <p:cNvSpPr/>
          <p:nvPr/>
        </p:nvSpPr>
        <p:spPr>
          <a:xfrm rot="12223188" flipH="1">
            <a:off x="2238986" y="2602645"/>
            <a:ext cx="2801622" cy="2958102"/>
          </a:xfrm>
          <a:prstGeom prst="arc">
            <a:avLst>
              <a:gd name="adj1" fmla="val 17055897"/>
              <a:gd name="adj2" fmla="val 21235246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7" name="弧形 71">
            <a:extLst>
              <a:ext uri="{FF2B5EF4-FFF2-40B4-BE49-F238E27FC236}">
                <a16:creationId xmlns:a16="http://schemas.microsoft.com/office/drawing/2014/main" id="{82A14D00-0FC0-6A47-B5AA-DBD8D1E2FC18}"/>
              </a:ext>
            </a:extLst>
          </p:cNvPr>
          <p:cNvSpPr/>
          <p:nvPr/>
        </p:nvSpPr>
        <p:spPr>
          <a:xfrm rot="274242">
            <a:off x="2233301" y="3748105"/>
            <a:ext cx="2996591" cy="1414461"/>
          </a:xfrm>
          <a:prstGeom prst="arc">
            <a:avLst>
              <a:gd name="adj1" fmla="val 15670392"/>
              <a:gd name="adj2" fmla="val 20992042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8" name="弧形 72">
            <a:extLst>
              <a:ext uri="{FF2B5EF4-FFF2-40B4-BE49-F238E27FC236}">
                <a16:creationId xmlns:a16="http://schemas.microsoft.com/office/drawing/2014/main" id="{B11CB011-A533-254C-93E8-2C010BE4EB09}"/>
              </a:ext>
            </a:extLst>
          </p:cNvPr>
          <p:cNvSpPr/>
          <p:nvPr/>
        </p:nvSpPr>
        <p:spPr>
          <a:xfrm rot="14506744">
            <a:off x="1663454" y="4318271"/>
            <a:ext cx="1779999" cy="1031504"/>
          </a:xfrm>
          <a:prstGeom prst="arc">
            <a:avLst>
              <a:gd name="adj1" fmla="val 14952345"/>
              <a:gd name="adj2" fmla="val 21488846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D0F0CE65-9ADA-4548-BD81-5BC19CD84486}"/>
              </a:ext>
            </a:extLst>
          </p:cNvPr>
          <p:cNvSpPr/>
          <p:nvPr/>
        </p:nvSpPr>
        <p:spPr>
          <a:xfrm>
            <a:off x="1812054" y="4005403"/>
            <a:ext cx="766564" cy="1280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6874B38-DB42-0246-99C2-AE473F7F0C80}"/>
              </a:ext>
            </a:extLst>
          </p:cNvPr>
          <p:cNvSpPr/>
          <p:nvPr/>
        </p:nvSpPr>
        <p:spPr>
          <a:xfrm>
            <a:off x="3270924" y="4735280"/>
            <a:ext cx="1789168" cy="894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5C5474BA-0BEB-D041-9E2E-C9D3EC7724B9}"/>
              </a:ext>
            </a:extLst>
          </p:cNvPr>
          <p:cNvSpPr/>
          <p:nvPr/>
        </p:nvSpPr>
        <p:spPr>
          <a:xfrm>
            <a:off x="3635526" y="3571543"/>
            <a:ext cx="1526366" cy="698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2F075DB3-85C1-F44B-B89F-E3882B5C3007}"/>
              </a:ext>
            </a:extLst>
          </p:cNvPr>
          <p:cNvCxnSpPr>
            <a:cxnSpLocks/>
          </p:cNvCxnSpPr>
          <p:nvPr/>
        </p:nvCxnSpPr>
        <p:spPr>
          <a:xfrm>
            <a:off x="5218850" y="3891663"/>
            <a:ext cx="676938" cy="274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528BBAA2-A6BA-2740-850C-399B1A612ED7}"/>
              </a:ext>
            </a:extLst>
          </p:cNvPr>
          <p:cNvCxnSpPr>
            <a:cxnSpLocks/>
          </p:cNvCxnSpPr>
          <p:nvPr/>
        </p:nvCxnSpPr>
        <p:spPr>
          <a:xfrm flipV="1">
            <a:off x="2635577" y="4346814"/>
            <a:ext cx="3260212" cy="169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D29BE19F-4A33-8940-A49A-267A8A30735D}"/>
              </a:ext>
            </a:extLst>
          </p:cNvPr>
          <p:cNvCxnSpPr>
            <a:cxnSpLocks/>
          </p:cNvCxnSpPr>
          <p:nvPr/>
        </p:nvCxnSpPr>
        <p:spPr>
          <a:xfrm flipV="1">
            <a:off x="5060092" y="4547598"/>
            <a:ext cx="835697" cy="627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内容占位符 2">
                <a:extLst>
                  <a:ext uri="{FF2B5EF4-FFF2-40B4-BE49-F238E27FC236}">
                    <a16:creationId xmlns:a16="http://schemas.microsoft.com/office/drawing/2014/main" id="{4E06A69C-CE7D-3B45-B693-915E1ECCA6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1318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direction of the value flow D</a:t>
                </a:r>
              </a:p>
            </p:txBody>
          </p:sp>
        </mc:Choice>
        <mc:Fallback xmlns="">
          <p:sp>
            <p:nvSpPr>
              <p:cNvPr id="37" name="内容占位符 2">
                <a:extLst>
                  <a:ext uri="{FF2B5EF4-FFF2-40B4-BE49-F238E27FC236}">
                    <a16:creationId xmlns:a16="http://schemas.microsoft.com/office/drawing/2014/main" id="{4E06A69C-CE7D-3B45-B693-915E1ECCA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1318417"/>
              </a:xfrm>
              <a:prstGeom prst="rect">
                <a:avLst/>
              </a:prstGeom>
              <a:blipFill>
                <a:blip r:embed="rId3"/>
                <a:stretch>
                  <a:fillRect l="-1447" t="-8654" r="-322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915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81283-778A-1D4A-A59E-4C10CB01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2421C-8866-9347-9D2C-E82E6A3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632FEC9C-AB78-CC46-8A41-963F52E81F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4245" y="3813473"/>
                <a:ext cx="3435468" cy="62448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" altLang="zh-CN" sz="2400" dirty="0"/>
                  <a:t>, the last step, how to generate results?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632FEC9C-AB78-CC46-8A41-963F52E8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45" y="3813473"/>
                <a:ext cx="3435468" cy="624482"/>
              </a:xfrm>
              <a:prstGeom prst="rect">
                <a:avLst/>
              </a:prstGeom>
              <a:blipFill>
                <a:blip r:embed="rId3"/>
                <a:stretch>
                  <a:fillRect l="-2952" t="-14286" b="-40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FBC1D2EF-E2B2-7C4C-9379-FEFE69E39BF2}"/>
              </a:ext>
            </a:extLst>
          </p:cNvPr>
          <p:cNvSpPr/>
          <p:nvPr/>
        </p:nvSpPr>
        <p:spPr>
          <a:xfrm>
            <a:off x="3383150" y="447490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BE5D514-F6D0-B849-8815-4303548BE1A9}"/>
              </a:ext>
            </a:extLst>
          </p:cNvPr>
          <p:cNvSpPr/>
          <p:nvPr/>
        </p:nvSpPr>
        <p:spPr>
          <a:xfrm>
            <a:off x="3923210" y="3664814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C74ECAC-7689-9148-8F4A-8C48B9C9A540}"/>
              </a:ext>
            </a:extLst>
          </p:cNvPr>
          <p:cNvSpPr/>
          <p:nvPr/>
        </p:nvSpPr>
        <p:spPr>
          <a:xfrm>
            <a:off x="2244700" y="4042856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A3E5792-92D4-764D-BB23-3951572FBE0C}"/>
              </a:ext>
            </a:extLst>
          </p:cNvPr>
          <p:cNvSpPr/>
          <p:nvPr/>
        </p:nvSpPr>
        <p:spPr>
          <a:xfrm>
            <a:off x="1248437" y="3161919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1B89EFB-F935-6C41-8154-1FAAA398D0C4}"/>
              </a:ext>
            </a:extLst>
          </p:cNvPr>
          <p:cNvSpPr/>
          <p:nvPr/>
        </p:nvSpPr>
        <p:spPr>
          <a:xfrm>
            <a:off x="5173410" y="4628821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94D63BA9-952A-9D41-8279-9313D8250EC1}"/>
              </a:ext>
            </a:extLst>
          </p:cNvPr>
          <p:cNvSpPr/>
          <p:nvPr/>
        </p:nvSpPr>
        <p:spPr>
          <a:xfrm>
            <a:off x="1596498" y="4997771"/>
            <a:ext cx="270030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6" name="直线箭头连接符 64">
            <a:extLst>
              <a:ext uri="{FF2B5EF4-FFF2-40B4-BE49-F238E27FC236}">
                <a16:creationId xmlns:a16="http://schemas.microsoft.com/office/drawing/2014/main" id="{7C82C54D-1B1D-A84B-BE29-24C247F580FD}"/>
              </a:ext>
            </a:extLst>
          </p:cNvPr>
          <p:cNvCxnSpPr>
            <a:cxnSpLocks/>
            <a:stCxn id="79" idx="0"/>
          </p:cNvCxnSpPr>
          <p:nvPr/>
        </p:nvCxnSpPr>
        <p:spPr>
          <a:xfrm flipH="1" flipV="1">
            <a:off x="2723846" y="3430645"/>
            <a:ext cx="79462" cy="16953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61" name="直线箭头连接符 84">
            <a:extLst>
              <a:ext uri="{FF2B5EF4-FFF2-40B4-BE49-F238E27FC236}">
                <a16:creationId xmlns:a16="http://schemas.microsoft.com/office/drawing/2014/main" id="{7FE011CE-7BBE-2744-A5EC-35F78B37EDCF}"/>
              </a:ext>
            </a:extLst>
          </p:cNvPr>
          <p:cNvCxnSpPr>
            <a:stCxn id="72" idx="2"/>
            <a:endCxn id="79" idx="0"/>
          </p:cNvCxnSpPr>
          <p:nvPr/>
        </p:nvCxnSpPr>
        <p:spPr>
          <a:xfrm flipH="1">
            <a:off x="2803308" y="4474905"/>
            <a:ext cx="2081569" cy="6510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63" name="直线箭头连接符 87">
            <a:extLst>
              <a:ext uri="{FF2B5EF4-FFF2-40B4-BE49-F238E27FC236}">
                <a16:creationId xmlns:a16="http://schemas.microsoft.com/office/drawing/2014/main" id="{71A06B40-DE6E-9F41-AE0B-6F4D93B0F57F}"/>
              </a:ext>
            </a:extLst>
          </p:cNvPr>
          <p:cNvCxnSpPr>
            <a:stCxn id="65" idx="2"/>
            <a:endCxn id="72" idx="0"/>
          </p:cNvCxnSpPr>
          <p:nvPr/>
        </p:nvCxnSpPr>
        <p:spPr>
          <a:xfrm>
            <a:off x="2633284" y="3769642"/>
            <a:ext cx="2251593" cy="33021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08E9F06-BD44-1646-AF7C-86ADD141EAEC}"/>
              </a:ext>
            </a:extLst>
          </p:cNvPr>
          <p:cNvGrpSpPr/>
          <p:nvPr/>
        </p:nvGrpSpPr>
        <p:grpSpPr>
          <a:xfrm>
            <a:off x="1650670" y="3394592"/>
            <a:ext cx="1965227" cy="375050"/>
            <a:chOff x="6855013" y="4267200"/>
            <a:chExt cx="2286016" cy="500066"/>
          </a:xfrm>
          <a:effectLst/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D99F8894-57E6-BA42-99C6-5FAC825774C3}"/>
                </a:ext>
              </a:extLst>
            </p:cNvPr>
            <p:cNvSpPr/>
            <p:nvPr/>
          </p:nvSpPr>
          <p:spPr>
            <a:xfrm>
              <a:off x="6855013" y="4267200"/>
              <a:ext cx="2286016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CD336F8-D7AE-8E47-A9FC-06D3D9F6FD9A}"/>
                </a:ext>
              </a:extLst>
            </p:cNvPr>
            <p:cNvSpPr/>
            <p:nvPr/>
          </p:nvSpPr>
          <p:spPr>
            <a:xfrm>
              <a:off x="6909197" y="4338638"/>
              <a:ext cx="579293" cy="37559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R0: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97B04FE-0B28-3448-982F-BCE94590F64D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4766F6F-E3B8-E54A-924D-D75664CC4033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26973724-7573-C541-99D7-907D869BC883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AEB49916-3D38-1041-B63F-1E62C356A14A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45AB1D5-EFF5-5843-B601-6E344379816B}"/>
              </a:ext>
            </a:extLst>
          </p:cNvPr>
          <p:cNvGrpSpPr/>
          <p:nvPr/>
        </p:nvGrpSpPr>
        <p:grpSpPr>
          <a:xfrm>
            <a:off x="3882883" y="4099855"/>
            <a:ext cx="2003987" cy="375050"/>
            <a:chOff x="6086448" y="4981580"/>
            <a:chExt cx="2286016" cy="500066"/>
          </a:xfrm>
          <a:effectLst/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7DE78D52-0B09-6A49-A587-982ACA3B5358}"/>
                </a:ext>
              </a:extLst>
            </p:cNvPr>
            <p:cNvSpPr/>
            <p:nvPr/>
          </p:nvSpPr>
          <p:spPr>
            <a:xfrm>
              <a:off x="6086448" y="4981580"/>
              <a:ext cx="2286016" cy="500066"/>
            </a:xfrm>
            <a:prstGeom prst="rect">
              <a:avLst/>
            </a:prstGeom>
            <a:solidFill>
              <a:srgbClr val="E6B9B8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5F5AC7BA-4326-EA41-81A0-F086D8E034B4}"/>
                </a:ext>
              </a:extLst>
            </p:cNvPr>
            <p:cNvSpPr/>
            <p:nvPr/>
          </p:nvSpPr>
          <p:spPr>
            <a:xfrm>
              <a:off x="6157886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R2: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A0EA24C4-55C6-2946-A0B9-6919F71C9A0F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DE72A377-A655-6042-9D28-6D84C01BCF2A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c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B203A0E3-715F-BC4E-BAAA-636BAF109711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92AB9776-7F2F-E04E-9228-FDB24E69DB0A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d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BC4FC75-BB78-3944-8CAA-1BBD76733B3F}"/>
              </a:ext>
            </a:extLst>
          </p:cNvPr>
          <p:cNvGrpSpPr/>
          <p:nvPr/>
        </p:nvGrpSpPr>
        <p:grpSpPr>
          <a:xfrm>
            <a:off x="1990719" y="5125969"/>
            <a:ext cx="1625178" cy="375050"/>
            <a:chOff x="8086712" y="5695960"/>
            <a:chExt cx="1428760" cy="500066"/>
          </a:xfrm>
          <a:effectLst/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F0B759C-F2B7-4A4E-85F6-C4ADA3D2DE62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549821F6-E7BE-7049-9F7A-3D339FD4BFEF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D7E4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R1: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96ED1A84-80C1-7C40-9D12-84E5407E05A2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a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C4F4E2CB-9D31-3148-91EF-5EC6419D4F21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350" kern="0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b</a:t>
              </a:r>
              <a:endParaRPr lang="zh-CN" altLang="en-US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2D8654D0-136F-864F-9A6F-48CA1EB197B8}"/>
              </a:ext>
            </a:extLst>
          </p:cNvPr>
          <p:cNvCxnSpPr>
            <a:cxnSpLocks/>
          </p:cNvCxnSpPr>
          <p:nvPr/>
        </p:nvCxnSpPr>
        <p:spPr>
          <a:xfrm flipV="1">
            <a:off x="4677778" y="4563431"/>
            <a:ext cx="2392096" cy="1188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D0710FBA-A69A-1E45-82DA-31E342F5F41D}"/>
              </a:ext>
            </a:extLst>
          </p:cNvPr>
          <p:cNvSpPr/>
          <p:nvPr/>
        </p:nvSpPr>
        <p:spPr>
          <a:xfrm>
            <a:off x="1883781" y="5733433"/>
            <a:ext cx="253777" cy="216024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E40E7C27-E4B2-D648-B191-38025860F5EF}"/>
              </a:ext>
            </a:extLst>
          </p:cNvPr>
          <p:cNvSpPr/>
          <p:nvPr/>
        </p:nvSpPr>
        <p:spPr>
          <a:xfrm>
            <a:off x="1709776" y="5665477"/>
            <a:ext cx="2933476" cy="372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内容占位符 2">
                <a:extLst>
                  <a:ext uri="{FF2B5EF4-FFF2-40B4-BE49-F238E27FC236}">
                    <a16:creationId xmlns:a16="http://schemas.microsoft.com/office/drawing/2014/main" id="{368A27D3-27E8-7D4D-AC55-97FB3E3E9E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1318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" altLang="zh-CN" dirty="0"/>
                  <a:t>A conceptual framework, </a:t>
                </a:r>
                <a:r>
                  <a:rPr lang="en" altLang="zh-CN" dirty="0"/>
                  <a:t>a six-element tuple (G, V, F,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dirty="0"/>
                  <a:t>) </a:t>
                </a:r>
                <a:endParaRPr kumimoji="1" lang="en" altLang="zh-CN" dirty="0"/>
              </a:p>
              <a:p>
                <a:pPr lvl="1"/>
                <a:r>
                  <a:rPr kumimoji="1" lang="en" altLang="zh-CN" dirty="0"/>
                  <a:t>A gleaning operator  </a:t>
                </a:r>
                <a14:m>
                  <m:oMath xmlns:m="http://schemas.openxmlformats.org/officeDocument/2006/math">
                    <m:r>
                      <a:rPr kumimoji="1" lang="en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" altLang="zh-CN" dirty="0"/>
                  <a:t>, final stage of the analytics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7" name="内容占位符 2">
                <a:extLst>
                  <a:ext uri="{FF2B5EF4-FFF2-40B4-BE49-F238E27FC236}">
                    <a16:creationId xmlns:a16="http://schemas.microsoft.com/office/drawing/2014/main" id="{368A27D3-27E8-7D4D-AC55-97FB3E3E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1318417"/>
              </a:xfrm>
              <a:prstGeom prst="rect">
                <a:avLst/>
              </a:prstGeom>
              <a:blipFill>
                <a:blip r:embed="rId4"/>
                <a:stretch>
                  <a:fillRect l="-1447" t="-8654" r="-322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50F138E0-0355-7E47-A8CA-B7CDA009EDB2}"/>
              </a:ext>
            </a:extLst>
          </p:cNvPr>
          <p:cNvSpPr txBox="1"/>
          <p:nvPr/>
        </p:nvSpPr>
        <p:spPr>
          <a:xfrm>
            <a:off x="1880138" y="5646566"/>
            <a:ext cx="236565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kern="0" dirty="0">
                <a:solidFill>
                  <a:prstClr val="black"/>
                </a:solidFill>
              </a:rPr>
              <a:t>        Results integration.</a:t>
            </a:r>
            <a:endParaRPr kumimoji="1" lang="zh-CN" altLang="en-US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406" y="1555668"/>
            <a:ext cx="8374286" cy="1971304"/>
          </a:xfrm>
        </p:spPr>
        <p:txBody>
          <a:bodyPr>
            <a:normAutofit/>
          </a:bodyPr>
          <a:lstStyle/>
          <a:p>
            <a:r>
              <a:rPr lang="en-US" altLang="zh-CN" dirty="0"/>
              <a:t>Challenge 1: </a:t>
            </a:r>
          </a:p>
          <a:p>
            <a:pPr lvl="1"/>
            <a:r>
              <a:rPr lang="en-US" altLang="zh-CN" dirty="0"/>
              <a:t>SPACE: Large Space Requirement</a:t>
            </a:r>
            <a:endParaRPr lang="zh-CN" altLang="en-US" dirty="0"/>
          </a:p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endParaRPr lang="zh-CN" altLang="en-US" dirty="0"/>
          </a:p>
          <a:p>
            <a:pPr lvl="1"/>
            <a:r>
              <a:rPr lang="en-US" altLang="zh-CN" dirty="0"/>
              <a:t>TIME: Long Processing Time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DBE24-4859-4D49-BE55-CD8158A7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35" name="内容占位符 2">
            <a:extLst>
              <a:ext uri="{FF2B5EF4-FFF2-40B4-BE49-F238E27FC236}">
                <a16:creationId xmlns:a16="http://schemas.microsoft.com/office/drawing/2014/main" id="{13E8F087-B92C-414A-8A0D-6000CE257EA8}"/>
              </a:ext>
            </a:extLst>
          </p:cNvPr>
          <p:cNvSpPr txBox="1">
            <a:spLocks/>
          </p:cNvSpPr>
          <p:nvPr/>
        </p:nvSpPr>
        <p:spPr>
          <a:xfrm>
            <a:off x="614406" y="3316233"/>
            <a:ext cx="8360042" cy="11563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Observation:</a:t>
            </a:r>
          </a:p>
          <a:p>
            <a:pPr lvl="1"/>
            <a:r>
              <a:rPr lang="en-US" altLang="zh-CN" sz="2000" b="1" dirty="0"/>
              <a:t>Using Hash Table to check redundant content</a:t>
            </a:r>
            <a:endParaRPr lang="zh-CN" altLang="en-US" sz="2000" dirty="0"/>
          </a:p>
        </p:txBody>
      </p:sp>
      <p:graphicFrame>
        <p:nvGraphicFramePr>
          <p:cNvPr id="40" name="图表 39">
            <a:extLst>
              <a:ext uri="{FF2B5EF4-FFF2-40B4-BE49-F238E27FC236}">
                <a16:creationId xmlns:a16="http://schemas.microsoft.com/office/drawing/2014/main" id="{5FA2B698-B171-4B47-92FB-900410D5A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0881"/>
              </p:ext>
            </p:extLst>
          </p:nvPr>
        </p:nvGraphicFramePr>
        <p:xfrm>
          <a:off x="130629" y="3960466"/>
          <a:ext cx="85264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A9408E90-9BEF-9840-91A5-1011FD76AC9C}"/>
              </a:ext>
            </a:extLst>
          </p:cNvPr>
          <p:cNvSpPr/>
          <p:nvPr/>
        </p:nvSpPr>
        <p:spPr>
          <a:xfrm>
            <a:off x="6993459" y="3450908"/>
            <a:ext cx="152189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REUSE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70F75F-68C8-8040-91A1-D78ACE0D8437}"/>
              </a:ext>
            </a:extLst>
          </p:cNvPr>
          <p:cNvSpPr/>
          <p:nvPr/>
        </p:nvSpPr>
        <p:spPr>
          <a:xfrm>
            <a:off x="568759" y="4755186"/>
            <a:ext cx="8475012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Whether we can perform </a:t>
            </a:r>
          </a:p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analytics directly on compressed data?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Graphic spid="40" grpId="0">
        <p:bldAsOne/>
      </p:bldGraphic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4DC0D-8751-754F-9170-B65B17B9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540F1-C6F2-844E-85E3-3397838D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High-level algorithm for </a:t>
            </a:r>
            <a:r>
              <a:rPr lang="en-US" altLang="zh-CN" dirty="0"/>
              <a:t>TADOC:</a:t>
            </a:r>
            <a:r>
              <a:rPr lang="en" altLang="zh-CN" dirty="0"/>
              <a:t> 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74BF83-287D-7147-8FD5-336274A9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B5C66F3D-BC20-2A46-9AF1-A8F9E192E01B}"/>
              </a:ext>
            </a:extLst>
          </p:cNvPr>
          <p:cNvSpPr/>
          <p:nvPr/>
        </p:nvSpPr>
        <p:spPr>
          <a:xfrm>
            <a:off x="453638" y="3240946"/>
            <a:ext cx="1501819" cy="6172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50" b="1" dirty="0"/>
              <a:t>Compressed data (DAG)</a:t>
            </a:r>
            <a:endParaRPr kumimoji="1" lang="zh-CN" altLang="en-US" sz="1350" b="1" dirty="0"/>
          </a:p>
        </p:txBody>
      </p:sp>
      <p:sp>
        <p:nvSpPr>
          <p:cNvPr id="7" name="线形标注 2 6">
            <a:extLst>
              <a:ext uri="{FF2B5EF4-FFF2-40B4-BE49-F238E27FC236}">
                <a16:creationId xmlns:a16="http://schemas.microsoft.com/office/drawing/2014/main" id="{FBA55BE0-7ABD-974F-A27E-447CE7724836}"/>
              </a:ext>
            </a:extLst>
          </p:cNvPr>
          <p:cNvSpPr/>
          <p:nvPr/>
        </p:nvSpPr>
        <p:spPr>
          <a:xfrm>
            <a:off x="3419732" y="2690507"/>
            <a:ext cx="4263081" cy="7136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903"/>
              <a:gd name="adj6" fmla="val -286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altLang="zh-CN" sz="1350" dirty="0"/>
              <a:t>(1) Loading: Load the grammar, build G (or its variants), and initialize the data structures local to each node or global to the algorithm. </a:t>
            </a:r>
          </a:p>
        </p:txBody>
      </p:sp>
      <p:sp>
        <p:nvSpPr>
          <p:cNvPr id="9" name="环形箭头 8">
            <a:extLst>
              <a:ext uri="{FF2B5EF4-FFF2-40B4-BE49-F238E27FC236}">
                <a16:creationId xmlns:a16="http://schemas.microsoft.com/office/drawing/2014/main" id="{846EBAF3-07DD-9748-B029-1250C8E999AC}"/>
              </a:ext>
            </a:extLst>
          </p:cNvPr>
          <p:cNvSpPr/>
          <p:nvPr/>
        </p:nvSpPr>
        <p:spPr>
          <a:xfrm rot="1242777">
            <a:off x="1615646" y="3484178"/>
            <a:ext cx="979273" cy="963827"/>
          </a:xfrm>
          <a:prstGeom prst="circularArrow">
            <a:avLst>
              <a:gd name="adj1" fmla="val 12500"/>
              <a:gd name="adj2" fmla="val 992397"/>
              <a:gd name="adj3" fmla="val 20457681"/>
              <a:gd name="adj4" fmla="val 14056354"/>
              <a:gd name="adj5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7FC036-F356-6F4F-A802-17E1E4800B81}"/>
              </a:ext>
            </a:extLst>
          </p:cNvPr>
          <p:cNvSpPr/>
          <p:nvPr/>
        </p:nvSpPr>
        <p:spPr>
          <a:xfrm>
            <a:off x="1594022" y="4128702"/>
            <a:ext cx="2780270" cy="88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3E51A8-A236-8047-8532-2AEDDBB106CE}"/>
              </a:ext>
            </a:extLst>
          </p:cNvPr>
          <p:cNvSpPr/>
          <p:nvPr/>
        </p:nvSpPr>
        <p:spPr>
          <a:xfrm>
            <a:off x="3669957" y="4227734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84D7F47-0185-964B-844E-98A05BDC913D}"/>
              </a:ext>
            </a:extLst>
          </p:cNvPr>
          <p:cNvSpPr/>
          <p:nvPr/>
        </p:nvSpPr>
        <p:spPr>
          <a:xfrm>
            <a:off x="3465963" y="4460289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C7BA7-C7C0-3140-9F61-0DA29204C8AB}"/>
              </a:ext>
            </a:extLst>
          </p:cNvPr>
          <p:cNvSpPr/>
          <p:nvPr/>
        </p:nvSpPr>
        <p:spPr>
          <a:xfrm>
            <a:off x="3846041" y="4460289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C9B4ED0-C951-C441-BF2E-C11F05E32CB6}"/>
              </a:ext>
            </a:extLst>
          </p:cNvPr>
          <p:cNvSpPr/>
          <p:nvPr/>
        </p:nvSpPr>
        <p:spPr>
          <a:xfrm>
            <a:off x="3271343" y="4722282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E3034C8-B994-784F-917E-B1FA68237993}"/>
              </a:ext>
            </a:extLst>
          </p:cNvPr>
          <p:cNvSpPr/>
          <p:nvPr/>
        </p:nvSpPr>
        <p:spPr>
          <a:xfrm>
            <a:off x="3669957" y="4716193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EC0C5E8-A5CB-244E-BDA5-2CF770E56D03}"/>
              </a:ext>
            </a:extLst>
          </p:cNvPr>
          <p:cNvSpPr/>
          <p:nvPr/>
        </p:nvSpPr>
        <p:spPr>
          <a:xfrm>
            <a:off x="4050035" y="4716193"/>
            <a:ext cx="176084" cy="1668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71D3E3AA-A7D2-E44E-8281-8CC97FCDB247}"/>
              </a:ext>
            </a:extLst>
          </p:cNvPr>
          <p:cNvCxnSpPr>
            <a:cxnSpLocks/>
            <a:stCxn id="11" idx="3"/>
            <a:endCxn id="12" idx="7"/>
          </p:cNvCxnSpPr>
          <p:nvPr/>
        </p:nvCxnSpPr>
        <p:spPr>
          <a:xfrm flipH="1">
            <a:off x="3616260" y="4370120"/>
            <a:ext cx="79484" cy="1145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E1A1D8F6-3A13-0A4D-A225-966F8E62749C}"/>
              </a:ext>
            </a:extLst>
          </p:cNvPr>
          <p:cNvCxnSpPr>
            <a:cxnSpLocks/>
          </p:cNvCxnSpPr>
          <p:nvPr/>
        </p:nvCxnSpPr>
        <p:spPr>
          <a:xfrm flipH="1">
            <a:off x="3415461" y="4623434"/>
            <a:ext cx="79484" cy="1145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484622B2-3C8C-B942-8111-2F2A0A61BDDF}"/>
              </a:ext>
            </a:extLst>
          </p:cNvPr>
          <p:cNvCxnSpPr>
            <a:cxnSpLocks/>
          </p:cNvCxnSpPr>
          <p:nvPr/>
        </p:nvCxnSpPr>
        <p:spPr>
          <a:xfrm flipH="1">
            <a:off x="3807788" y="4607986"/>
            <a:ext cx="79484" cy="1145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658560E9-13BA-CC4A-8DC9-657FBF2584C0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3616260" y="4602675"/>
            <a:ext cx="79484" cy="137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90A24EC4-DE3C-4749-80AC-C4DF16A7BCB2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3996338" y="4602675"/>
            <a:ext cx="91733" cy="122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64F1DD94-B6B7-4E4F-B845-C55786F5B409}"/>
              </a:ext>
            </a:extLst>
          </p:cNvPr>
          <p:cNvCxnSpPr>
            <a:cxnSpLocks/>
          </p:cNvCxnSpPr>
          <p:nvPr/>
        </p:nvCxnSpPr>
        <p:spPr>
          <a:xfrm>
            <a:off x="3804808" y="4374074"/>
            <a:ext cx="91733" cy="122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D2EC12C-7A84-CF47-91AC-5207E0260FC6}"/>
              </a:ext>
            </a:extLst>
          </p:cNvPr>
          <p:cNvSpPr txBox="1"/>
          <p:nvPr/>
        </p:nvSpPr>
        <p:spPr>
          <a:xfrm>
            <a:off x="2733717" y="4258906"/>
            <a:ext cx="933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>
                <a:solidFill>
                  <a:schemeClr val="bg1"/>
                </a:solidFill>
              </a:rPr>
              <a:t>DAG traversal</a:t>
            </a:r>
            <a:endParaRPr kumimoji="1"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B5787A1-69A2-FF43-A34B-06D3F87C4F9E}"/>
              </a:ext>
            </a:extLst>
          </p:cNvPr>
          <p:cNvSpPr txBox="1"/>
          <p:nvPr/>
        </p:nvSpPr>
        <p:spPr>
          <a:xfrm>
            <a:off x="1677427" y="4227733"/>
            <a:ext cx="84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b="1" dirty="0">
                <a:solidFill>
                  <a:schemeClr val="bg1"/>
                </a:solidFill>
              </a:rPr>
              <a:t>Memory</a:t>
            </a:r>
            <a:endParaRPr kumimoji="1" lang="zh-CN" altLang="en-US" sz="135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线形标注 2 29">
                <a:extLst>
                  <a:ext uri="{FF2B5EF4-FFF2-40B4-BE49-F238E27FC236}">
                    <a16:creationId xmlns:a16="http://schemas.microsoft.com/office/drawing/2014/main" id="{CE410F40-058F-D643-82A7-8CFA33E77F0D}"/>
                  </a:ext>
                </a:extLst>
              </p:cNvPr>
              <p:cNvSpPr/>
              <p:nvPr/>
            </p:nvSpPr>
            <p:spPr>
              <a:xfrm>
                <a:off x="4802823" y="3844322"/>
                <a:ext cx="4037248" cy="56241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47112"/>
                  <a:gd name="adj6" fmla="val -1981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" altLang="zh-CN" sz="1350" dirty="0"/>
                  <a:t>(2) Propagation: Propagate information with the meet operator </a:t>
                </a:r>
                <a14:m>
                  <m:oMath xmlns:m="http://schemas.openxmlformats.org/officeDocument/2006/math">
                    <m:r>
                      <a:rPr kumimoji="1" lang="en" altLang="zh-CN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 </m:t>
                    </m:r>
                  </m:oMath>
                </a14:m>
                <a:r>
                  <a:rPr lang="en" altLang="zh-CN" sz="1350" dirty="0"/>
                  <a:t> while traversing G in direction D. </a:t>
                </a:r>
              </a:p>
            </p:txBody>
          </p:sp>
        </mc:Choice>
        <mc:Fallback xmlns="">
          <p:sp>
            <p:nvSpPr>
              <p:cNvPr id="30" name="线形标注 2 29">
                <a:extLst>
                  <a:ext uri="{FF2B5EF4-FFF2-40B4-BE49-F238E27FC236}">
                    <a16:creationId xmlns:a16="http://schemas.microsoft.com/office/drawing/2014/main" id="{CE410F40-058F-D643-82A7-8CFA33E77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23" y="3844322"/>
                <a:ext cx="4037248" cy="56241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47112"/>
                  <a:gd name="adj6" fmla="val -19810"/>
                </a:avLst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下箭头 30">
            <a:extLst>
              <a:ext uri="{FF2B5EF4-FFF2-40B4-BE49-F238E27FC236}">
                <a16:creationId xmlns:a16="http://schemas.microsoft.com/office/drawing/2014/main" id="{31DEA331-5F33-924A-AB62-AAEC62146F7A}"/>
              </a:ext>
            </a:extLst>
          </p:cNvPr>
          <p:cNvSpPr/>
          <p:nvPr/>
        </p:nvSpPr>
        <p:spPr>
          <a:xfrm>
            <a:off x="2760555" y="5027656"/>
            <a:ext cx="214123" cy="37070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6C465477-F654-9043-AE8A-32A2E06D4948}"/>
              </a:ext>
            </a:extLst>
          </p:cNvPr>
          <p:cNvSpPr/>
          <p:nvPr/>
        </p:nvSpPr>
        <p:spPr>
          <a:xfrm>
            <a:off x="2344000" y="5424880"/>
            <a:ext cx="1075628" cy="4078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50" b="1" dirty="0"/>
              <a:t>Results</a:t>
            </a:r>
            <a:endParaRPr kumimoji="1" lang="zh-CN" altLang="en-US" sz="13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线形标注 2 32">
                <a:extLst>
                  <a:ext uri="{FF2B5EF4-FFF2-40B4-BE49-F238E27FC236}">
                    <a16:creationId xmlns:a16="http://schemas.microsoft.com/office/drawing/2014/main" id="{0AF40847-A505-C34B-8B99-2968ADCDC55C}"/>
                  </a:ext>
                </a:extLst>
              </p:cNvPr>
              <p:cNvSpPr/>
              <p:nvPr/>
            </p:nvSpPr>
            <p:spPr>
              <a:xfrm>
                <a:off x="4653114" y="4799209"/>
                <a:ext cx="4037248" cy="562410"/>
              </a:xfrm>
              <a:prstGeom prst="borderCallout2">
                <a:avLst>
                  <a:gd name="adj1" fmla="val 50059"/>
                  <a:gd name="adj2" fmla="val -5349"/>
                  <a:gd name="adj3" fmla="val 83015"/>
                  <a:gd name="adj4" fmla="val -13453"/>
                  <a:gd name="adj5" fmla="val 83538"/>
                  <a:gd name="adj6" fmla="val -3091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" altLang="zh-CN" sz="1350" dirty="0"/>
                  <a:t>(3) Gleaning: Glean information through the gleaning operator </a:t>
                </a:r>
                <a14:m>
                  <m:oMath xmlns:m="http://schemas.openxmlformats.org/officeDocument/2006/math">
                    <m:r>
                      <a:rPr kumimoji="1" lang="en" altLang="zh-CN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  <m:r>
                      <a:rPr kumimoji="1" lang="en-US" altLang="zh-CN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1350" dirty="0"/>
                  <a:t>and output the final results. </a:t>
                </a:r>
              </a:p>
            </p:txBody>
          </p:sp>
        </mc:Choice>
        <mc:Fallback xmlns="">
          <p:sp>
            <p:nvSpPr>
              <p:cNvPr id="33" name="线形标注 2 32">
                <a:extLst>
                  <a:ext uri="{FF2B5EF4-FFF2-40B4-BE49-F238E27FC236}">
                    <a16:creationId xmlns:a16="http://schemas.microsoft.com/office/drawing/2014/main" id="{0AF40847-A505-C34B-8B99-2968ADCD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14" y="4799209"/>
                <a:ext cx="4037248" cy="562410"/>
              </a:xfrm>
              <a:prstGeom prst="borderCallout2">
                <a:avLst>
                  <a:gd name="adj1" fmla="val 50059"/>
                  <a:gd name="adj2" fmla="val -5349"/>
                  <a:gd name="adj3" fmla="val 83015"/>
                  <a:gd name="adj4" fmla="val -13453"/>
                  <a:gd name="adj5" fmla="val 83538"/>
                  <a:gd name="adj6" fmla="val -30919"/>
                </a:avLst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5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85922-43A8-7343-A992-B019A64F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7B96D1-DB59-1341-9158-6BC256112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zh-CN" sz="3200" dirty="0"/>
              <a:t>How to generalize the idea of TADOC</a:t>
            </a:r>
          </a:p>
          <a:p>
            <a:r>
              <a:rPr lang="en" altLang="zh-CN" sz="3200" dirty="0"/>
              <a:t>Zwift, the first programming framework for TADOC</a:t>
            </a:r>
          </a:p>
          <a:p>
            <a:pPr lvl="1"/>
            <a:r>
              <a:rPr lang="en" altLang="zh-CN" sz="2800" dirty="0"/>
              <a:t>The Zwift Language</a:t>
            </a:r>
          </a:p>
          <a:p>
            <a:pPr lvl="1"/>
            <a:r>
              <a:rPr lang="en" altLang="zh-CN" sz="2800" dirty="0"/>
              <a:t>A compiler and runtime</a:t>
            </a:r>
          </a:p>
          <a:p>
            <a:pPr lvl="1"/>
            <a:r>
              <a:rPr lang="en" altLang="zh-CN" sz="2800" dirty="0"/>
              <a:t>A utility library</a:t>
            </a:r>
          </a:p>
          <a:p>
            <a:endParaRPr kumimoji="1"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E64E1E-45A0-7944-97BD-161D10EA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569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Motivation &amp; Example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Programming Challenges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Solution</a:t>
            </a:r>
          </a:p>
          <a:p>
            <a:r>
              <a:rPr kumimoji="1" lang="en-US" altLang="zh-CN" b="1" dirty="0"/>
              <a:t>Zwift Implementation</a:t>
            </a:r>
          </a:p>
          <a:p>
            <a:pPr lvl="1"/>
            <a:r>
              <a:rPr kumimoji="1" lang="en-US" altLang="zh-CN" b="1" dirty="0"/>
              <a:t>Language Overview</a:t>
            </a:r>
          </a:p>
          <a:p>
            <a:pPr lvl="1"/>
            <a:r>
              <a:rPr kumimoji="1" lang="en-US" altLang="zh-CN" b="1" dirty="0"/>
              <a:t>Language Features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Performance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Storage Savings &amp; Productivity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E33E68-902B-8B45-AC49-7FDE7528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1341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32606"/>
            <a:ext cx="7886700" cy="1325563"/>
          </a:xfrm>
        </p:spPr>
        <p:txBody>
          <a:bodyPr/>
          <a:lstStyle/>
          <a:p>
            <a:r>
              <a:rPr lang="en-US" altLang="zh-CN" dirty="0"/>
              <a:t>The Zwift Language</a:t>
            </a:r>
            <a:endParaRPr lang="zh-CN" altLang="en-US" dirty="0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4C606945-7D82-7D44-9935-91218AFD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33</a:t>
            </a:fld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A11A7B-20E6-0F4B-88E2-78DD1110DBD0}"/>
              </a:ext>
            </a:extLst>
          </p:cNvPr>
          <p:cNvSpPr/>
          <p:nvPr/>
        </p:nvSpPr>
        <p:spPr>
          <a:xfrm>
            <a:off x="4142603" y="1668791"/>
            <a:ext cx="4819227" cy="4305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altLang="zh-CN" sz="1500" dirty="0">
                <a:solidFill>
                  <a:srgbClr val="2B91AF"/>
                </a:solidFill>
              </a:rPr>
              <a:t>01 </a:t>
            </a:r>
            <a:r>
              <a:rPr lang="en" altLang="zh-CN" sz="1500" dirty="0"/>
              <a:t>ELEMENT </a:t>
            </a:r>
            <a:r>
              <a:rPr lang="en" altLang="zh-CN" sz="1500" dirty="0">
                <a:solidFill>
                  <a:srgbClr val="000000"/>
                </a:solidFill>
              </a:rPr>
              <a:t>=</a:t>
            </a:r>
            <a:r>
              <a:rPr lang="en" altLang="zh-CN" sz="1500" dirty="0"/>
              <a:t> LETTER</a:t>
            </a:r>
            <a:r>
              <a:rPr lang="en" altLang="zh-CN" sz="1500" dirty="0">
                <a:solidFill>
                  <a:srgbClr val="000000"/>
                </a:solidFill>
              </a:rPr>
              <a:t>/</a:t>
            </a:r>
            <a:r>
              <a:rPr lang="en" altLang="zh-CN" sz="1500" dirty="0"/>
              <a:t>WORD</a:t>
            </a:r>
            <a:r>
              <a:rPr lang="en" altLang="zh-CN" sz="1500" dirty="0">
                <a:solidFill>
                  <a:srgbClr val="000000"/>
                </a:solidFill>
              </a:rPr>
              <a:t>/</a:t>
            </a:r>
            <a:r>
              <a:rPr lang="en" altLang="zh-CN" sz="1500" dirty="0"/>
              <a:t>SENTENCE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02 </a:t>
            </a:r>
            <a:r>
              <a:rPr lang="en" altLang="zh-CN" sz="1500" dirty="0"/>
              <a:t>USING_FILE </a:t>
            </a:r>
            <a:r>
              <a:rPr lang="en" altLang="zh-CN" sz="1500" dirty="0">
                <a:solidFill>
                  <a:srgbClr val="000000"/>
                </a:solidFill>
              </a:rPr>
              <a:t>=</a:t>
            </a:r>
            <a:r>
              <a:rPr lang="en" altLang="zh-CN" sz="1500" dirty="0"/>
              <a:t> </a:t>
            </a:r>
            <a:r>
              <a:rPr lang="en" altLang="zh-CN" sz="1500" dirty="0">
                <a:solidFill>
                  <a:srgbClr val="0000FF"/>
                </a:solidFill>
              </a:rPr>
              <a:t>true</a:t>
            </a:r>
            <a:r>
              <a:rPr lang="en" altLang="zh-CN" sz="1500" dirty="0">
                <a:solidFill>
                  <a:srgbClr val="000000"/>
                </a:solidFill>
              </a:rPr>
              <a:t>/</a:t>
            </a:r>
            <a:r>
              <a:rPr lang="en" altLang="zh-CN" sz="1500" dirty="0">
                <a:solidFill>
                  <a:srgbClr val="0000FF"/>
                </a:solidFill>
              </a:rPr>
              <a:t>false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03 </a:t>
            </a:r>
            <a:r>
              <a:rPr lang="en" altLang="zh-CN" sz="1500" dirty="0" err="1"/>
              <a:t>NodeStructure</a:t>
            </a:r>
            <a:r>
              <a:rPr lang="en" altLang="zh-CN" sz="1500" dirty="0"/>
              <a:t> </a:t>
            </a:r>
            <a:r>
              <a:rPr lang="en" altLang="zh-CN" sz="1500" dirty="0">
                <a:solidFill>
                  <a:srgbClr val="000000"/>
                </a:solidFill>
              </a:rPr>
              <a:t>= {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04 </a:t>
            </a:r>
            <a:r>
              <a:rPr lang="en" altLang="zh-CN" sz="1500" dirty="0">
                <a:solidFill>
                  <a:srgbClr val="008000"/>
                </a:solidFill>
              </a:rPr>
              <a:t>//data structures in each node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05 </a:t>
            </a:r>
            <a:r>
              <a:rPr lang="en" altLang="zh-CN" sz="1500" dirty="0">
                <a:solidFill>
                  <a:srgbClr val="000000"/>
                </a:solidFill>
              </a:rPr>
              <a:t>}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06 </a:t>
            </a:r>
            <a:r>
              <a:rPr lang="en" altLang="zh-CN" sz="1500" dirty="0" err="1"/>
              <a:t>Init</a:t>
            </a:r>
            <a:r>
              <a:rPr lang="en" altLang="zh-CN" sz="1500" dirty="0"/>
              <a:t> </a:t>
            </a:r>
            <a:r>
              <a:rPr lang="en" altLang="zh-CN" sz="1500" dirty="0">
                <a:solidFill>
                  <a:srgbClr val="000000"/>
                </a:solidFill>
              </a:rPr>
              <a:t>= {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07 </a:t>
            </a:r>
            <a:r>
              <a:rPr lang="en" altLang="zh-CN" sz="1500" dirty="0">
                <a:solidFill>
                  <a:srgbClr val="008000"/>
                </a:solidFill>
              </a:rPr>
              <a:t>//initializations for each node in </a:t>
            </a:r>
            <a:r>
              <a:rPr lang="en" altLang="zh-CN" sz="1500" dirty="0" err="1">
                <a:solidFill>
                  <a:srgbClr val="008000"/>
                </a:solidFill>
              </a:rPr>
              <a:t>ZwiftDAG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08 </a:t>
            </a:r>
            <a:r>
              <a:rPr lang="en" altLang="zh-CN" sz="1500" dirty="0">
                <a:solidFill>
                  <a:srgbClr val="000000"/>
                </a:solidFill>
              </a:rPr>
              <a:t>}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09 </a:t>
            </a:r>
            <a:r>
              <a:rPr lang="en" altLang="zh-CN" sz="1500" dirty="0"/>
              <a:t>Direction </a:t>
            </a:r>
            <a:r>
              <a:rPr lang="en" altLang="zh-CN" sz="1500" dirty="0">
                <a:solidFill>
                  <a:srgbClr val="000000"/>
                </a:solidFill>
              </a:rPr>
              <a:t>=</a:t>
            </a:r>
            <a:r>
              <a:rPr lang="en" altLang="zh-CN" sz="1500" dirty="0"/>
              <a:t> FORWARD</a:t>
            </a:r>
            <a:r>
              <a:rPr lang="en" altLang="zh-CN" sz="1500" dirty="0">
                <a:solidFill>
                  <a:srgbClr val="000000"/>
                </a:solidFill>
              </a:rPr>
              <a:t>/</a:t>
            </a:r>
            <a:r>
              <a:rPr lang="en" altLang="zh-CN" sz="1500" dirty="0"/>
              <a:t>BACKWARD</a:t>
            </a:r>
            <a:r>
              <a:rPr lang="en" altLang="zh-CN" sz="1500" dirty="0">
                <a:solidFill>
                  <a:srgbClr val="000000"/>
                </a:solidFill>
              </a:rPr>
              <a:t>/</a:t>
            </a:r>
            <a:r>
              <a:rPr lang="en" altLang="zh-CN" sz="1500" dirty="0"/>
              <a:t>DEPTHFIRST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10 </a:t>
            </a:r>
            <a:r>
              <a:rPr lang="en" altLang="zh-CN" sz="1500" dirty="0"/>
              <a:t>Action </a:t>
            </a:r>
            <a:r>
              <a:rPr lang="en" altLang="zh-CN" sz="1500" dirty="0">
                <a:solidFill>
                  <a:srgbClr val="000000"/>
                </a:solidFill>
              </a:rPr>
              <a:t>= {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11 </a:t>
            </a:r>
            <a:r>
              <a:rPr lang="en" altLang="zh-CN" sz="1500" dirty="0">
                <a:solidFill>
                  <a:srgbClr val="008000"/>
                </a:solidFill>
              </a:rPr>
              <a:t>//actions taken at each node during a traversal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12 </a:t>
            </a:r>
            <a:r>
              <a:rPr lang="en" altLang="zh-CN" sz="1500" dirty="0">
                <a:solidFill>
                  <a:srgbClr val="000000"/>
                </a:solidFill>
              </a:rPr>
              <a:t>}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13 </a:t>
            </a:r>
            <a:r>
              <a:rPr lang="en" altLang="zh-CN" sz="1500" dirty="0"/>
              <a:t>Result </a:t>
            </a:r>
            <a:r>
              <a:rPr lang="en" altLang="zh-CN" sz="1500" dirty="0">
                <a:solidFill>
                  <a:srgbClr val="000000"/>
                </a:solidFill>
              </a:rPr>
              <a:t>= {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14 </a:t>
            </a:r>
            <a:r>
              <a:rPr lang="en" altLang="zh-CN" sz="1500" dirty="0">
                <a:solidFill>
                  <a:srgbClr val="008000"/>
                </a:solidFill>
              </a:rPr>
              <a:t>// result structure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15 </a:t>
            </a:r>
            <a:r>
              <a:rPr lang="en" altLang="zh-CN" sz="1500" dirty="0">
                <a:solidFill>
                  <a:srgbClr val="000000"/>
                </a:solidFill>
              </a:rPr>
              <a:t>}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16 </a:t>
            </a:r>
            <a:r>
              <a:rPr lang="en" altLang="zh-CN" sz="1500" dirty="0" err="1"/>
              <a:t>FinalStage</a:t>
            </a:r>
            <a:r>
              <a:rPr lang="en" altLang="zh-CN" sz="1500" dirty="0"/>
              <a:t> </a:t>
            </a:r>
            <a:r>
              <a:rPr lang="en" altLang="zh-CN" sz="1500" dirty="0">
                <a:solidFill>
                  <a:srgbClr val="000000"/>
                </a:solidFill>
              </a:rPr>
              <a:t>= {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17 </a:t>
            </a:r>
            <a:r>
              <a:rPr lang="en" altLang="zh-CN" sz="1500" dirty="0">
                <a:solidFill>
                  <a:srgbClr val="008000"/>
                </a:solidFill>
              </a:rPr>
              <a:t>// final operations to produce the results</a:t>
            </a:r>
            <a:r>
              <a:rPr lang="en" altLang="zh-CN" sz="1500" dirty="0"/>
              <a:t> </a:t>
            </a:r>
          </a:p>
          <a:p>
            <a:r>
              <a:rPr lang="en" altLang="zh-CN" sz="1500" dirty="0">
                <a:solidFill>
                  <a:srgbClr val="2B91AF"/>
                </a:solidFill>
              </a:rPr>
              <a:t>18 </a:t>
            </a:r>
            <a:r>
              <a:rPr lang="en" altLang="zh-CN" sz="1500" dirty="0">
                <a:solidFill>
                  <a:srgbClr val="000000"/>
                </a:solidFill>
              </a:rPr>
              <a:t>}</a:t>
            </a:r>
            <a:endParaRPr lang="zh-CN" altLang="en-US" sz="15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00D589-BF41-644E-8765-91E0E90CFEA6}"/>
              </a:ext>
            </a:extLst>
          </p:cNvPr>
          <p:cNvSpPr txBox="1"/>
          <p:nvPr/>
        </p:nvSpPr>
        <p:spPr>
          <a:xfrm>
            <a:off x="5583928" y="1164927"/>
            <a:ext cx="258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Zwift DSL template.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62D3D2AB-1184-BD49-9E31-00B8081441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699" y="1638892"/>
                <a:ext cx="3959665" cy="459565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" altLang="zh-CN" sz="2400" dirty="0"/>
                  <a:t>The Conceptual Framework </a:t>
                </a:r>
              </a:p>
              <a:p>
                <a:pPr marL="0" indent="0">
                  <a:buNone/>
                </a:pPr>
                <a:r>
                  <a:rPr lang="en" altLang="zh-CN" sz="2400" dirty="0"/>
                  <a:t>   (G, V, F, </a:t>
                </a:r>
                <a14:m>
                  <m:oMath xmlns:m="http://schemas.openxmlformats.org/officeDocument/2006/math">
                    <m:r>
                      <a:rPr kumimoji="1" lang="en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" altLang="zh-CN" sz="2400" dirty="0"/>
                  <a:t>,D, </a:t>
                </a:r>
                <a14:m>
                  <m:oMath xmlns:m="http://schemas.openxmlformats.org/officeDocument/2006/math">
                    <m:r>
                      <a:rPr kumimoji="1" lang="en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" altLang="zh-CN" sz="2400" dirty="0"/>
                  <a:t>) </a:t>
                </a:r>
                <a:endParaRPr kumimoji="1" lang="en" altLang="zh-CN" sz="2400" dirty="0"/>
              </a:p>
              <a:p>
                <a:pPr lvl="1"/>
                <a:r>
                  <a:rPr kumimoji="1" lang="en" altLang="zh-CN" sz="2200" dirty="0"/>
                  <a:t>A graph G.</a:t>
                </a:r>
              </a:p>
              <a:p>
                <a:pPr lvl="1"/>
                <a:r>
                  <a:rPr kumimoji="1" lang="en" altLang="zh-CN" sz="2200" dirty="0"/>
                  <a:t>A domain of values V.</a:t>
                </a:r>
              </a:p>
              <a:p>
                <a:pPr lvl="1"/>
                <a:r>
                  <a:rPr kumimoji="1" lang="en" altLang="zh-CN" sz="2200" dirty="0"/>
                  <a:t>A domain of values F.</a:t>
                </a:r>
              </a:p>
              <a:p>
                <a:pPr lvl="1"/>
                <a:r>
                  <a:rPr kumimoji="1" lang="en" altLang="zh-CN" sz="2200" dirty="0"/>
                  <a:t>A meet operator </a:t>
                </a:r>
                <a14:m>
                  <m:oMath xmlns:m="http://schemas.openxmlformats.org/officeDocument/2006/math">
                    <m:r>
                      <a:rPr kumimoji="1" lang="en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kumimoji="1" lang="en" altLang="zh-CN" sz="2200" dirty="0"/>
                  <a:t>.</a:t>
                </a:r>
              </a:p>
              <a:p>
                <a:pPr lvl="1"/>
                <a:r>
                  <a:rPr kumimoji="1" lang="en" altLang="zh-CN" sz="2200" dirty="0"/>
                  <a:t>A direction of the value flow D</a:t>
                </a:r>
                <a:r>
                  <a:rPr kumimoji="1" lang="en-US" altLang="zh-CN" sz="2200" dirty="0"/>
                  <a:t>.</a:t>
                </a:r>
                <a:endParaRPr kumimoji="1" lang="en" altLang="zh-CN" sz="2200" dirty="0"/>
              </a:p>
              <a:p>
                <a:pPr lvl="1"/>
                <a:r>
                  <a:rPr kumimoji="1" lang="en" altLang="zh-CN" sz="2200" dirty="0"/>
                  <a:t>A gleaning operator </a:t>
                </a:r>
                <a14:m>
                  <m:oMath xmlns:m="http://schemas.openxmlformats.org/officeDocument/2006/math">
                    <m:r>
                      <a:rPr kumimoji="1" lang="en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" altLang="zh-CN" sz="2200" dirty="0"/>
                  <a:t>.</a:t>
                </a:r>
                <a:endParaRPr kumimoji="1" lang="zh-CN" altLang="en-US" sz="2200" dirty="0"/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62D3D2AB-1184-BD49-9E31-00B808144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9" y="1638892"/>
                <a:ext cx="3959665" cy="4595653"/>
              </a:xfrm>
              <a:prstGeom prst="rect">
                <a:avLst/>
              </a:prstGeom>
              <a:blipFill>
                <a:blip r:embed="rId3"/>
                <a:stretch>
                  <a:fillRect l="-2236" t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>
            <a:extLst>
              <a:ext uri="{FF2B5EF4-FFF2-40B4-BE49-F238E27FC236}">
                <a16:creationId xmlns:a16="http://schemas.microsoft.com/office/drawing/2014/main" id="{AC46F953-037D-0E46-A912-5266B04730DE}"/>
              </a:ext>
            </a:extLst>
          </p:cNvPr>
          <p:cNvSpPr/>
          <p:nvPr/>
        </p:nvSpPr>
        <p:spPr>
          <a:xfrm>
            <a:off x="4179675" y="2214854"/>
            <a:ext cx="2808511" cy="689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939BD8AB-4864-BF46-A3EB-841A0658FE75}"/>
              </a:ext>
            </a:extLst>
          </p:cNvPr>
          <p:cNvCxnSpPr>
            <a:cxnSpLocks/>
          </p:cNvCxnSpPr>
          <p:nvPr/>
        </p:nvCxnSpPr>
        <p:spPr>
          <a:xfrm flipH="1">
            <a:off x="2090057" y="2423469"/>
            <a:ext cx="2089621" cy="2247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A16BEDBC-26D8-FF48-B8E3-9D04A0191E69}"/>
              </a:ext>
            </a:extLst>
          </p:cNvPr>
          <p:cNvSpPr/>
          <p:nvPr/>
        </p:nvSpPr>
        <p:spPr>
          <a:xfrm>
            <a:off x="4179673" y="4525824"/>
            <a:ext cx="2808511" cy="689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E7D9C14E-818E-2E41-832A-B6311C500ACB}"/>
              </a:ext>
            </a:extLst>
          </p:cNvPr>
          <p:cNvCxnSpPr>
            <a:cxnSpLocks/>
          </p:cNvCxnSpPr>
          <p:nvPr/>
        </p:nvCxnSpPr>
        <p:spPr>
          <a:xfrm flipH="1" flipV="1">
            <a:off x="3325421" y="2959256"/>
            <a:ext cx="798651" cy="175174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9350D59E-88D6-554D-A344-92DD39D147B3}"/>
              </a:ext>
            </a:extLst>
          </p:cNvPr>
          <p:cNvSpPr/>
          <p:nvPr/>
        </p:nvSpPr>
        <p:spPr>
          <a:xfrm>
            <a:off x="4179673" y="2959256"/>
            <a:ext cx="3595817" cy="6428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D7DCD62-1671-D74C-861D-BAE84B95C040}"/>
              </a:ext>
            </a:extLst>
          </p:cNvPr>
          <p:cNvCxnSpPr>
            <a:cxnSpLocks/>
          </p:cNvCxnSpPr>
          <p:nvPr/>
        </p:nvCxnSpPr>
        <p:spPr>
          <a:xfrm flipH="1">
            <a:off x="3325421" y="3054265"/>
            <a:ext cx="848076" cy="3183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AD3927F8-D818-6A4E-93D2-C3E84D583AF5}"/>
              </a:ext>
            </a:extLst>
          </p:cNvPr>
          <p:cNvSpPr/>
          <p:nvPr/>
        </p:nvSpPr>
        <p:spPr>
          <a:xfrm>
            <a:off x="4178129" y="3812836"/>
            <a:ext cx="3930993" cy="6944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5CADC66-7014-5C40-8C38-EC62337B74A8}"/>
              </a:ext>
            </a:extLst>
          </p:cNvPr>
          <p:cNvCxnSpPr>
            <a:cxnSpLocks/>
          </p:cNvCxnSpPr>
          <p:nvPr/>
        </p:nvCxnSpPr>
        <p:spPr>
          <a:xfrm flipH="1" flipV="1">
            <a:off x="3075709" y="3755132"/>
            <a:ext cx="1048362" cy="3256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BBF8E2DD-BF95-5A44-8A5D-904455CBB38D}"/>
              </a:ext>
            </a:extLst>
          </p:cNvPr>
          <p:cNvCxnSpPr>
            <a:cxnSpLocks/>
          </p:cNvCxnSpPr>
          <p:nvPr/>
        </p:nvCxnSpPr>
        <p:spPr>
          <a:xfrm flipH="1">
            <a:off x="3574473" y="3755132"/>
            <a:ext cx="568130" cy="48435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FE046C10-8363-2D45-941A-40654466E953}"/>
              </a:ext>
            </a:extLst>
          </p:cNvPr>
          <p:cNvCxnSpPr>
            <a:cxnSpLocks/>
          </p:cNvCxnSpPr>
          <p:nvPr/>
        </p:nvCxnSpPr>
        <p:spPr>
          <a:xfrm flipH="1" flipV="1">
            <a:off x="3443844" y="4916384"/>
            <a:ext cx="680443" cy="67315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6D43726B-24AB-8440-94B0-690E00ED2192}"/>
              </a:ext>
            </a:extLst>
          </p:cNvPr>
          <p:cNvSpPr/>
          <p:nvPr/>
        </p:nvSpPr>
        <p:spPr>
          <a:xfrm>
            <a:off x="4168908" y="5236469"/>
            <a:ext cx="3615850" cy="689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9112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31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46869-7703-EE40-A3B0-BA42FFB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Language Features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77557-CE6D-E145-94AD-D7E94330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" altLang="zh-CN" dirty="0"/>
              <a:t>Edge Merging</a:t>
            </a:r>
          </a:p>
          <a:p>
            <a:pPr lvl="1"/>
            <a:r>
              <a:rPr lang="en" altLang="zh-CN" dirty="0"/>
              <a:t>Edge merging merges multiple edges between two nodes into one, and the weight of the edge may be used to indicate the number of original edges in the Zwift code. </a:t>
            </a:r>
          </a:p>
          <a:p>
            <a:r>
              <a:rPr lang="en" altLang="zh-CN" dirty="0"/>
              <a:t>Node Coarsening</a:t>
            </a:r>
          </a:p>
          <a:p>
            <a:pPr lvl="1"/>
            <a:r>
              <a:rPr lang="en" altLang="zh-CN" dirty="0"/>
              <a:t>Node coarsening reduces the size of the graph, and at the same time, reduces the number of substrings spanning across nodes.</a:t>
            </a:r>
          </a:p>
          <a:p>
            <a:r>
              <a:rPr lang="en" altLang="zh-CN" dirty="0"/>
              <a:t>Two-Level Bit Vector</a:t>
            </a:r>
          </a:p>
          <a:p>
            <a:pPr lvl="1"/>
            <a:r>
              <a:rPr lang="en" altLang="zh-CN" dirty="0"/>
              <a:t>Level Two contains a number of N -bit vectors (where N is a configurable parameter). Level One contains a pointer array and a level-1 bit vector. </a:t>
            </a:r>
          </a:p>
          <a:p>
            <a:endParaRPr lang="zh-CN" altLang="en-US" dirty="0"/>
          </a:p>
          <a:p>
            <a:endParaRPr lang="en" altLang="zh-CN" dirty="0"/>
          </a:p>
          <a:p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751197-C4B3-7C4B-BC81-BCF19063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576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FDCF8-B64F-3448-85FC-611C3F37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Language Features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C3D9-D76E-B445-B498-79887A20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Coarse-Grained Parallelism  </a:t>
            </a:r>
          </a:p>
          <a:p>
            <a:pPr lvl="1"/>
            <a:r>
              <a:rPr lang="en" altLang="zh-CN" dirty="0"/>
              <a:t>The parallelism is at the data level. The coarse-grained method also simplifies the conversion from sequential code to parallel and distributed versions of the code. </a:t>
            </a:r>
          </a:p>
          <a:p>
            <a:r>
              <a:rPr lang="en" altLang="zh-CN" dirty="0"/>
              <a:t>Version Selection</a:t>
            </a:r>
          </a:p>
          <a:p>
            <a:pPr lvl="1"/>
            <a:r>
              <a:rPr lang="en" altLang="zh-CN" dirty="0"/>
              <a:t>Zwift allows programmers to easily run the different versions on some representative inputs. </a:t>
            </a:r>
          </a:p>
          <a:p>
            <a:r>
              <a:rPr kumimoji="1" lang="en" altLang="zh-CN" dirty="0"/>
              <a:t>Double Compression</a:t>
            </a:r>
          </a:p>
          <a:p>
            <a:pPr lvl="1"/>
            <a:r>
              <a:rPr lang="en" altLang="zh-CN" dirty="0"/>
              <a:t>Double compression performs further compression (e.g., using </a:t>
            </a:r>
            <a:r>
              <a:rPr lang="en" altLang="zh-CN" dirty="0" err="1"/>
              <a:t>Gzip</a:t>
            </a:r>
            <a:r>
              <a:rPr lang="en" altLang="zh-CN" dirty="0"/>
              <a:t>) of the compressed results from Sequitur. </a:t>
            </a:r>
          </a:p>
          <a:p>
            <a:pPr lvl="1"/>
            <a:endParaRPr lang="en" altLang="zh-CN" dirty="0"/>
          </a:p>
          <a:p>
            <a:endParaRPr lang="en" altLang="zh-CN" dirty="0"/>
          </a:p>
          <a:p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5E809D-4A5F-454A-A8DD-34CE615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6494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Motivation &amp; Example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Programming Challenges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Solution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Zwift Implementation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Language Overview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Language Features</a:t>
            </a:r>
          </a:p>
          <a:p>
            <a:r>
              <a:rPr kumimoji="1" lang="en-US" altLang="zh-CN" b="1" dirty="0"/>
              <a:t>Results</a:t>
            </a:r>
          </a:p>
          <a:p>
            <a:pPr lvl="1"/>
            <a:r>
              <a:rPr kumimoji="1" lang="en-US" altLang="zh-CN" sz="2100" b="1" dirty="0"/>
              <a:t>Benchmarks</a:t>
            </a:r>
          </a:p>
          <a:p>
            <a:pPr lvl="1"/>
            <a:r>
              <a:rPr kumimoji="1" lang="en-US" altLang="zh-CN" sz="2100" b="1" dirty="0"/>
              <a:t>Performance</a:t>
            </a:r>
          </a:p>
          <a:p>
            <a:pPr lvl="1"/>
            <a:r>
              <a:rPr kumimoji="1" lang="en-US" altLang="zh-CN" sz="2100" b="1" dirty="0"/>
              <a:t>Storage Savings &amp; Productivity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93945C-04DE-D841-B509-3169C59B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1667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1A467-C403-A341-B915-8E40754F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Benchmarks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F3BDC-DF7B-7443-8E83-36AC7D60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/>
              <a:t>Six benchmarks</a:t>
            </a:r>
          </a:p>
          <a:p>
            <a:pPr lvl="1"/>
            <a:r>
              <a:rPr kumimoji="1" lang="en" altLang="zh-CN" dirty="0"/>
              <a:t>Word Count, </a:t>
            </a:r>
            <a:r>
              <a:rPr lang="en" altLang="zh-CN" dirty="0"/>
              <a:t>Inverted Index, Sequence Count, Ranked Inverted Index, Sort, Term Vector </a:t>
            </a:r>
          </a:p>
          <a:p>
            <a:r>
              <a:rPr lang="en" altLang="zh-CN" dirty="0"/>
              <a:t>Five datasets</a:t>
            </a:r>
          </a:p>
          <a:p>
            <a:pPr lvl="1"/>
            <a:r>
              <a:rPr lang="en" altLang="zh-CN" dirty="0"/>
              <a:t>580 MB ~ 300 GB</a:t>
            </a:r>
          </a:p>
          <a:p>
            <a:r>
              <a:rPr lang="en" altLang="zh-CN" dirty="0"/>
              <a:t>Two platforms</a:t>
            </a:r>
          </a:p>
          <a:p>
            <a:pPr lvl="1"/>
            <a:r>
              <a:rPr lang="en" altLang="zh-CN" dirty="0"/>
              <a:t>Single node</a:t>
            </a:r>
          </a:p>
          <a:p>
            <a:pPr lvl="1"/>
            <a:r>
              <a:rPr lang="en" altLang="zh-CN" dirty="0"/>
              <a:t>Spark cluster (10 nodes on Amazon EC2)</a:t>
            </a:r>
          </a:p>
          <a:p>
            <a:endParaRPr lang="en" altLang="zh-CN" dirty="0"/>
          </a:p>
          <a:p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D803D8-F142-CE45-8BA5-50D13833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5874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2C516803-DBC7-B043-A666-22A3814AC3BF}"/>
              </a:ext>
            </a:extLst>
          </p:cNvPr>
          <p:cNvCxnSpPr>
            <a:cxnSpLocks/>
          </p:cNvCxnSpPr>
          <p:nvPr/>
        </p:nvCxnSpPr>
        <p:spPr>
          <a:xfrm>
            <a:off x="7194263" y="3340904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E06B69C0-FACE-CC47-90CA-25AACEC692A2}"/>
              </a:ext>
            </a:extLst>
          </p:cNvPr>
          <p:cNvCxnSpPr>
            <a:cxnSpLocks/>
          </p:cNvCxnSpPr>
          <p:nvPr/>
        </p:nvCxnSpPr>
        <p:spPr>
          <a:xfrm>
            <a:off x="5520928" y="3340904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FFDDAD9-EE0A-A14E-86B4-A3F05A702CC7}"/>
              </a:ext>
            </a:extLst>
          </p:cNvPr>
          <p:cNvCxnSpPr/>
          <p:nvPr/>
        </p:nvCxnSpPr>
        <p:spPr>
          <a:xfrm flipV="1">
            <a:off x="2192572" y="3327964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958F5D0-2684-EE4A-8F9C-C81B65CD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Benchmarks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7710C3-545B-7747-8EED-2DD89F55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4" name="多文档 3">
            <a:extLst>
              <a:ext uri="{FF2B5EF4-FFF2-40B4-BE49-F238E27FC236}">
                <a16:creationId xmlns:a16="http://schemas.microsoft.com/office/drawing/2014/main" id="{6028E50D-40DA-9242-9EC6-AD138294AB39}"/>
              </a:ext>
            </a:extLst>
          </p:cNvPr>
          <p:cNvSpPr/>
          <p:nvPr/>
        </p:nvSpPr>
        <p:spPr>
          <a:xfrm>
            <a:off x="1883791" y="2018997"/>
            <a:ext cx="1208777" cy="51758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original files</a:t>
            </a:r>
            <a:endParaRPr kumimoji="1" lang="zh-CN" altLang="en-US" sz="135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E5F53E-11B6-A142-BEFD-7BD908AAED1C}"/>
              </a:ext>
            </a:extLst>
          </p:cNvPr>
          <p:cNvSpPr/>
          <p:nvPr/>
        </p:nvSpPr>
        <p:spPr>
          <a:xfrm>
            <a:off x="3998343" y="2018998"/>
            <a:ext cx="1238621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processing</a:t>
            </a:r>
            <a:endParaRPr kumimoji="1" lang="zh-CN" altLang="en-US" sz="1350" dirty="0"/>
          </a:p>
        </p:txBody>
      </p:sp>
      <p:sp>
        <p:nvSpPr>
          <p:cNvPr id="6" name="卡片 5">
            <a:extLst>
              <a:ext uri="{FF2B5EF4-FFF2-40B4-BE49-F238E27FC236}">
                <a16:creationId xmlns:a16="http://schemas.microsoft.com/office/drawing/2014/main" id="{A76FF894-71BF-4D48-9DD8-EF8F77E511AD}"/>
              </a:ext>
            </a:extLst>
          </p:cNvPr>
          <p:cNvSpPr/>
          <p:nvPr/>
        </p:nvSpPr>
        <p:spPr>
          <a:xfrm>
            <a:off x="6159260" y="2018998"/>
            <a:ext cx="789317" cy="375249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result</a:t>
            </a:r>
            <a:endParaRPr kumimoji="1" lang="zh-CN" altLang="en-US" sz="1350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C87C56BF-E75D-564A-AC3D-D82EC04637BE}"/>
              </a:ext>
            </a:extLst>
          </p:cNvPr>
          <p:cNvCxnSpPr>
            <a:stCxn id="5" idx="3"/>
          </p:cNvCxnSpPr>
          <p:nvPr/>
        </p:nvCxnSpPr>
        <p:spPr>
          <a:xfrm flipV="1">
            <a:off x="5236964" y="2200153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50DEC56-0C6C-C545-9428-ED75094C1E53}"/>
              </a:ext>
            </a:extLst>
          </p:cNvPr>
          <p:cNvCxnSpPr/>
          <p:nvPr/>
        </p:nvCxnSpPr>
        <p:spPr>
          <a:xfrm flipV="1">
            <a:off x="3076047" y="2193682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00524C4-1798-314F-925D-B0A38E6CA32B}"/>
              </a:ext>
            </a:extLst>
          </p:cNvPr>
          <p:cNvSpPr txBox="1"/>
          <p:nvPr/>
        </p:nvSpPr>
        <p:spPr>
          <a:xfrm>
            <a:off x="3998343" y="1591991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processing time</a:t>
            </a:r>
            <a:endParaRPr kumimoji="1" lang="zh-CN" altLang="en-US" sz="135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1C1D73-1B2B-F343-B2CC-AFB7120A903C}"/>
              </a:ext>
            </a:extLst>
          </p:cNvPr>
          <p:cNvSpPr txBox="1"/>
          <p:nvPr/>
        </p:nvSpPr>
        <p:spPr>
          <a:xfrm>
            <a:off x="0" y="2068683"/>
            <a:ext cx="1699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50" dirty="0"/>
              <a:t>(a) Manual-direct             (baseline)</a:t>
            </a:r>
            <a:endParaRPr kumimoji="1" lang="zh-CN" altLang="en-US" sz="1350" dirty="0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1F45463-EB5F-C24D-884C-BC66D8D21505}"/>
              </a:ext>
            </a:extLst>
          </p:cNvPr>
          <p:cNvCxnSpPr/>
          <p:nvPr/>
        </p:nvCxnSpPr>
        <p:spPr>
          <a:xfrm flipV="1">
            <a:off x="3537195" y="1603739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41C81CA1-93EC-F445-9074-5038C13573FF}"/>
              </a:ext>
            </a:extLst>
          </p:cNvPr>
          <p:cNvCxnSpPr/>
          <p:nvPr/>
        </p:nvCxnSpPr>
        <p:spPr>
          <a:xfrm flipV="1">
            <a:off x="5698112" y="1623743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2F40C5D-08FD-1246-A2E2-281BD239DB3B}"/>
              </a:ext>
            </a:extLst>
          </p:cNvPr>
          <p:cNvCxnSpPr/>
          <p:nvPr/>
        </p:nvCxnSpPr>
        <p:spPr>
          <a:xfrm>
            <a:off x="5236964" y="1730491"/>
            <a:ext cx="352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D14DD708-3B6F-FE40-A645-2ED853251C63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3636035" y="1730491"/>
            <a:ext cx="362308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多文档 18">
            <a:extLst>
              <a:ext uri="{FF2B5EF4-FFF2-40B4-BE49-F238E27FC236}">
                <a16:creationId xmlns:a16="http://schemas.microsoft.com/office/drawing/2014/main" id="{E6EBA008-ED89-0644-90F2-190E8B7ED68B}"/>
              </a:ext>
            </a:extLst>
          </p:cNvPr>
          <p:cNvSpPr/>
          <p:nvPr/>
        </p:nvSpPr>
        <p:spPr>
          <a:xfrm>
            <a:off x="1479081" y="3153279"/>
            <a:ext cx="1208777" cy="51758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original files</a:t>
            </a:r>
            <a:endParaRPr kumimoji="1" lang="zh-CN" altLang="en-US" sz="1350" dirty="0"/>
          </a:p>
        </p:txBody>
      </p:sp>
      <p:sp>
        <p:nvSpPr>
          <p:cNvPr id="21" name="卡片 20">
            <a:extLst>
              <a:ext uri="{FF2B5EF4-FFF2-40B4-BE49-F238E27FC236}">
                <a16:creationId xmlns:a16="http://schemas.microsoft.com/office/drawing/2014/main" id="{007B75B4-F694-064E-8B85-AB4ED724B235}"/>
              </a:ext>
            </a:extLst>
          </p:cNvPr>
          <p:cNvSpPr/>
          <p:nvPr/>
        </p:nvSpPr>
        <p:spPr>
          <a:xfrm>
            <a:off x="7682554" y="3153279"/>
            <a:ext cx="789317" cy="375249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result</a:t>
            </a:r>
            <a:endParaRPr kumimoji="1" lang="zh-CN" altLang="en-US" sz="1350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0793A397-7747-2C41-BA22-2042CE81858E}"/>
              </a:ext>
            </a:extLst>
          </p:cNvPr>
          <p:cNvCxnSpPr>
            <a:cxnSpLocks/>
          </p:cNvCxnSpPr>
          <p:nvPr/>
        </p:nvCxnSpPr>
        <p:spPr>
          <a:xfrm flipV="1">
            <a:off x="3913544" y="3334434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EF07410-FAD5-8C41-AB90-B99BAEBE18C0}"/>
              </a:ext>
            </a:extLst>
          </p:cNvPr>
          <p:cNvSpPr txBox="1"/>
          <p:nvPr/>
        </p:nvSpPr>
        <p:spPr>
          <a:xfrm>
            <a:off x="2998410" y="2726272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preprocessing time</a:t>
            </a:r>
            <a:endParaRPr kumimoji="1" lang="zh-CN" altLang="en-US" sz="135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E86AB74-4ABC-E844-9CFF-06BB96038F94}"/>
              </a:ext>
            </a:extLst>
          </p:cNvPr>
          <p:cNvSpPr txBox="1"/>
          <p:nvPr/>
        </p:nvSpPr>
        <p:spPr>
          <a:xfrm>
            <a:off x="184023" y="3327963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(b) Manual-</a:t>
            </a:r>
            <a:r>
              <a:rPr kumimoji="1" lang="en-US" altLang="zh-CN" sz="1350" dirty="0" err="1"/>
              <a:t>gzip</a:t>
            </a:r>
            <a:endParaRPr kumimoji="1" lang="zh-CN" altLang="en-US" sz="1350" dirty="0"/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8B99F583-795C-0948-8593-4C70FB6E698C}"/>
              </a:ext>
            </a:extLst>
          </p:cNvPr>
          <p:cNvCxnSpPr/>
          <p:nvPr/>
        </p:nvCxnSpPr>
        <p:spPr>
          <a:xfrm flipV="1">
            <a:off x="2860751" y="2738020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306A6BE8-2C0D-DC43-997D-EC2CCC15C3FA}"/>
              </a:ext>
            </a:extLst>
          </p:cNvPr>
          <p:cNvCxnSpPr/>
          <p:nvPr/>
        </p:nvCxnSpPr>
        <p:spPr>
          <a:xfrm flipV="1">
            <a:off x="7428440" y="2758024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B89A9607-8E70-264E-8DBE-4FD19D018FE5}"/>
              </a:ext>
            </a:extLst>
          </p:cNvPr>
          <p:cNvCxnSpPr>
            <a:cxnSpLocks/>
          </p:cNvCxnSpPr>
          <p:nvPr/>
        </p:nvCxnSpPr>
        <p:spPr>
          <a:xfrm>
            <a:off x="4442968" y="2864772"/>
            <a:ext cx="159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415F1AA-360C-7943-BB8D-E5D8A291CBCA}"/>
              </a:ext>
            </a:extLst>
          </p:cNvPr>
          <p:cNvCxnSpPr>
            <a:cxnSpLocks/>
          </p:cNvCxnSpPr>
          <p:nvPr/>
        </p:nvCxnSpPr>
        <p:spPr>
          <a:xfrm flipH="1">
            <a:off x="2881954" y="2864772"/>
            <a:ext cx="155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F3713A9-BB43-1D4F-A207-3F5B374F2E0F}"/>
              </a:ext>
            </a:extLst>
          </p:cNvPr>
          <p:cNvSpPr/>
          <p:nvPr/>
        </p:nvSpPr>
        <p:spPr>
          <a:xfrm>
            <a:off x="3140747" y="3153279"/>
            <a:ext cx="1238621" cy="375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 err="1"/>
              <a:t>Gzip</a:t>
            </a:r>
            <a:endParaRPr kumimoji="1" lang="en-US" altLang="zh-CN" sz="1350" dirty="0"/>
          </a:p>
          <a:p>
            <a:pPr algn="ctr"/>
            <a:r>
              <a:rPr kumimoji="1" lang="en-US" altLang="zh-CN" sz="1350" dirty="0"/>
              <a:t>compression</a:t>
            </a:r>
            <a:endParaRPr kumimoji="1" lang="zh-CN" altLang="en-US" sz="135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66A795A-B469-744A-9ADC-77A9F1A333AF}"/>
              </a:ext>
            </a:extLst>
          </p:cNvPr>
          <p:cNvSpPr/>
          <p:nvPr/>
        </p:nvSpPr>
        <p:spPr>
          <a:xfrm>
            <a:off x="6009217" y="3156545"/>
            <a:ext cx="1238621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processing</a:t>
            </a:r>
            <a:endParaRPr kumimoji="1" lang="zh-CN" altLang="en-US" sz="1350" dirty="0"/>
          </a:p>
        </p:txBody>
      </p: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54D18877-3EF1-D64B-BE5C-0852AF0B34E6}"/>
              </a:ext>
            </a:extLst>
          </p:cNvPr>
          <p:cNvCxnSpPr/>
          <p:nvPr/>
        </p:nvCxnSpPr>
        <p:spPr>
          <a:xfrm flipV="1">
            <a:off x="4615864" y="2750272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DD03A34-31ED-EB4B-A1C5-FD183F015684}"/>
              </a:ext>
            </a:extLst>
          </p:cNvPr>
          <p:cNvSpPr/>
          <p:nvPr/>
        </p:nvSpPr>
        <p:spPr>
          <a:xfrm>
            <a:off x="4853462" y="3154746"/>
            <a:ext cx="824005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 err="1"/>
              <a:t>Gunzip</a:t>
            </a:r>
            <a:endParaRPr kumimoji="1" lang="zh-CN" altLang="en-US" sz="135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F08162C-8766-584C-9D6E-868522396F59}"/>
              </a:ext>
            </a:extLst>
          </p:cNvPr>
          <p:cNvSpPr txBox="1"/>
          <p:nvPr/>
        </p:nvSpPr>
        <p:spPr>
          <a:xfrm>
            <a:off x="5357554" y="2725336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processing time</a:t>
            </a:r>
            <a:endParaRPr kumimoji="1" lang="zh-CN" altLang="en-US" sz="1350" dirty="0"/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D1FC8AE1-20BD-6E42-A46C-3B1918ACFDE8}"/>
              </a:ext>
            </a:extLst>
          </p:cNvPr>
          <p:cNvCxnSpPr>
            <a:cxnSpLocks/>
          </p:cNvCxnSpPr>
          <p:nvPr/>
        </p:nvCxnSpPr>
        <p:spPr>
          <a:xfrm>
            <a:off x="6596175" y="2863836"/>
            <a:ext cx="806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3475C1D-17E0-F340-9FDF-49C323DDF893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4672299" y="2863837"/>
            <a:ext cx="685255" cy="1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88495C23-C853-9A4E-9C04-B1F6F87067F4}"/>
              </a:ext>
            </a:extLst>
          </p:cNvPr>
          <p:cNvCxnSpPr>
            <a:cxnSpLocks/>
          </p:cNvCxnSpPr>
          <p:nvPr/>
        </p:nvCxnSpPr>
        <p:spPr>
          <a:xfrm>
            <a:off x="7194263" y="4398751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08CAF15D-9C6A-084F-AD93-309AF1BF1093}"/>
              </a:ext>
            </a:extLst>
          </p:cNvPr>
          <p:cNvCxnSpPr>
            <a:cxnSpLocks/>
          </p:cNvCxnSpPr>
          <p:nvPr/>
        </p:nvCxnSpPr>
        <p:spPr>
          <a:xfrm>
            <a:off x="5520928" y="4398751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F71F280A-1191-364D-9459-0D8D98055E7F}"/>
              </a:ext>
            </a:extLst>
          </p:cNvPr>
          <p:cNvCxnSpPr/>
          <p:nvPr/>
        </p:nvCxnSpPr>
        <p:spPr>
          <a:xfrm flipV="1">
            <a:off x="2192572" y="4385811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多文档 48">
            <a:extLst>
              <a:ext uri="{FF2B5EF4-FFF2-40B4-BE49-F238E27FC236}">
                <a16:creationId xmlns:a16="http://schemas.microsoft.com/office/drawing/2014/main" id="{2A76F852-1776-3645-81E3-0DAD905E1AC7}"/>
              </a:ext>
            </a:extLst>
          </p:cNvPr>
          <p:cNvSpPr/>
          <p:nvPr/>
        </p:nvSpPr>
        <p:spPr>
          <a:xfrm>
            <a:off x="1479081" y="4211126"/>
            <a:ext cx="1208777" cy="51758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original files</a:t>
            </a:r>
            <a:endParaRPr kumimoji="1" lang="zh-CN" altLang="en-US" sz="1350" dirty="0"/>
          </a:p>
        </p:txBody>
      </p:sp>
      <p:sp>
        <p:nvSpPr>
          <p:cNvPr id="50" name="卡片 49">
            <a:extLst>
              <a:ext uri="{FF2B5EF4-FFF2-40B4-BE49-F238E27FC236}">
                <a16:creationId xmlns:a16="http://schemas.microsoft.com/office/drawing/2014/main" id="{CD2E21DA-DC15-A246-BD4B-B6C13B357E1D}"/>
              </a:ext>
            </a:extLst>
          </p:cNvPr>
          <p:cNvSpPr/>
          <p:nvPr/>
        </p:nvSpPr>
        <p:spPr>
          <a:xfrm>
            <a:off x="7682554" y="4211126"/>
            <a:ext cx="789317" cy="375249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result</a:t>
            </a:r>
            <a:endParaRPr kumimoji="1" lang="zh-CN" altLang="en-US" sz="1350" dirty="0"/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400432D-53BD-E443-981D-4886565A6CE9}"/>
              </a:ext>
            </a:extLst>
          </p:cNvPr>
          <p:cNvCxnSpPr>
            <a:cxnSpLocks/>
          </p:cNvCxnSpPr>
          <p:nvPr/>
        </p:nvCxnSpPr>
        <p:spPr>
          <a:xfrm flipV="1">
            <a:off x="3913544" y="4392281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09DCD875-1634-B242-920D-DE73F051FB66}"/>
              </a:ext>
            </a:extLst>
          </p:cNvPr>
          <p:cNvSpPr txBox="1"/>
          <p:nvPr/>
        </p:nvSpPr>
        <p:spPr>
          <a:xfrm>
            <a:off x="2998410" y="3784120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preprocessing time</a:t>
            </a:r>
            <a:endParaRPr kumimoji="1" lang="zh-CN" altLang="en-US" sz="135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D1C10E5-895C-8947-A775-3D8242E5802D}"/>
              </a:ext>
            </a:extLst>
          </p:cNvPr>
          <p:cNvSpPr txBox="1"/>
          <p:nvPr/>
        </p:nvSpPr>
        <p:spPr>
          <a:xfrm>
            <a:off x="184023" y="4385810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(c) Manual-opt</a:t>
            </a:r>
            <a:endParaRPr kumimoji="1" lang="zh-CN" altLang="en-US" sz="1350" dirty="0"/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5DDB0F0E-5E94-7F40-9097-437205958248}"/>
              </a:ext>
            </a:extLst>
          </p:cNvPr>
          <p:cNvCxnSpPr/>
          <p:nvPr/>
        </p:nvCxnSpPr>
        <p:spPr>
          <a:xfrm flipV="1">
            <a:off x="2860751" y="3795868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0EA89AA6-9487-E146-9228-38A8FDA547A3}"/>
              </a:ext>
            </a:extLst>
          </p:cNvPr>
          <p:cNvCxnSpPr/>
          <p:nvPr/>
        </p:nvCxnSpPr>
        <p:spPr>
          <a:xfrm flipV="1">
            <a:off x="7428440" y="3815872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A039820A-6CC5-7E4C-B5D3-CDD9590545FF}"/>
              </a:ext>
            </a:extLst>
          </p:cNvPr>
          <p:cNvCxnSpPr>
            <a:cxnSpLocks/>
          </p:cNvCxnSpPr>
          <p:nvPr/>
        </p:nvCxnSpPr>
        <p:spPr>
          <a:xfrm>
            <a:off x="4442968" y="3922619"/>
            <a:ext cx="159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3BA60B29-856C-1E48-BFA8-534516A18EB3}"/>
              </a:ext>
            </a:extLst>
          </p:cNvPr>
          <p:cNvCxnSpPr>
            <a:cxnSpLocks/>
          </p:cNvCxnSpPr>
          <p:nvPr/>
        </p:nvCxnSpPr>
        <p:spPr>
          <a:xfrm flipH="1">
            <a:off x="2881954" y="3922619"/>
            <a:ext cx="155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B7669AA0-8040-8140-8182-AA5C278ED15B}"/>
              </a:ext>
            </a:extLst>
          </p:cNvPr>
          <p:cNvSpPr/>
          <p:nvPr/>
        </p:nvSpPr>
        <p:spPr>
          <a:xfrm>
            <a:off x="3140747" y="4211126"/>
            <a:ext cx="1238621" cy="375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Double</a:t>
            </a:r>
          </a:p>
          <a:p>
            <a:pPr algn="ctr"/>
            <a:r>
              <a:rPr kumimoji="1" lang="en-US" altLang="zh-CN" sz="1350" dirty="0"/>
              <a:t>compression</a:t>
            </a:r>
            <a:endParaRPr kumimoji="1" lang="zh-CN" altLang="en-US" sz="135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E72E3BB-907F-724C-ACB6-EE318C84FFC1}"/>
              </a:ext>
            </a:extLst>
          </p:cNvPr>
          <p:cNvSpPr/>
          <p:nvPr/>
        </p:nvSpPr>
        <p:spPr>
          <a:xfrm>
            <a:off x="6009217" y="4214393"/>
            <a:ext cx="1238621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processing</a:t>
            </a:r>
            <a:endParaRPr kumimoji="1" lang="zh-CN" altLang="en-US" sz="1350" dirty="0"/>
          </a:p>
        </p:txBody>
      </p: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BB0B675A-4E80-724D-A44E-13C6D79B4262}"/>
              </a:ext>
            </a:extLst>
          </p:cNvPr>
          <p:cNvCxnSpPr/>
          <p:nvPr/>
        </p:nvCxnSpPr>
        <p:spPr>
          <a:xfrm flipV="1">
            <a:off x="4615864" y="3808119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4FD568E3-4B82-0447-95FC-FB558FBD1995}"/>
              </a:ext>
            </a:extLst>
          </p:cNvPr>
          <p:cNvSpPr/>
          <p:nvPr/>
        </p:nvSpPr>
        <p:spPr>
          <a:xfrm>
            <a:off x="4853462" y="4212593"/>
            <a:ext cx="824005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 err="1"/>
              <a:t>Gunzip</a:t>
            </a:r>
            <a:endParaRPr kumimoji="1" lang="zh-CN" altLang="en-US" sz="135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388A651-30A8-704E-860C-AD96B4F45702}"/>
              </a:ext>
            </a:extLst>
          </p:cNvPr>
          <p:cNvSpPr txBox="1"/>
          <p:nvPr/>
        </p:nvSpPr>
        <p:spPr>
          <a:xfrm>
            <a:off x="5357554" y="3783184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processing time</a:t>
            </a:r>
            <a:endParaRPr kumimoji="1" lang="zh-CN" altLang="en-US" sz="1350" dirty="0"/>
          </a:p>
        </p:txBody>
      </p: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314BFDED-45EB-5B49-B851-F5FD1711B025}"/>
              </a:ext>
            </a:extLst>
          </p:cNvPr>
          <p:cNvCxnSpPr>
            <a:cxnSpLocks/>
          </p:cNvCxnSpPr>
          <p:nvPr/>
        </p:nvCxnSpPr>
        <p:spPr>
          <a:xfrm>
            <a:off x="6596175" y="3921683"/>
            <a:ext cx="806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617B32F3-C1B7-7046-B179-11B4E67EBDF3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4672299" y="3921684"/>
            <a:ext cx="685255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D02F633A-E115-7042-860F-4957054A5512}"/>
              </a:ext>
            </a:extLst>
          </p:cNvPr>
          <p:cNvCxnSpPr>
            <a:cxnSpLocks/>
          </p:cNvCxnSpPr>
          <p:nvPr/>
        </p:nvCxnSpPr>
        <p:spPr>
          <a:xfrm>
            <a:off x="7194263" y="5329578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81A9E5BA-E62A-C94E-9D42-7D998AC3666D}"/>
              </a:ext>
            </a:extLst>
          </p:cNvPr>
          <p:cNvCxnSpPr>
            <a:cxnSpLocks/>
          </p:cNvCxnSpPr>
          <p:nvPr/>
        </p:nvCxnSpPr>
        <p:spPr>
          <a:xfrm>
            <a:off x="5520928" y="5329578"/>
            <a:ext cx="4683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018E8575-20DF-4242-9D7E-0D8D6794D5FA}"/>
              </a:ext>
            </a:extLst>
          </p:cNvPr>
          <p:cNvCxnSpPr/>
          <p:nvPr/>
        </p:nvCxnSpPr>
        <p:spPr>
          <a:xfrm flipV="1">
            <a:off x="2192572" y="5316638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8" name="多文档 67">
            <a:extLst>
              <a:ext uri="{FF2B5EF4-FFF2-40B4-BE49-F238E27FC236}">
                <a16:creationId xmlns:a16="http://schemas.microsoft.com/office/drawing/2014/main" id="{9C4829A7-4EDE-7A46-97D2-B42172475CB4}"/>
              </a:ext>
            </a:extLst>
          </p:cNvPr>
          <p:cNvSpPr/>
          <p:nvPr/>
        </p:nvSpPr>
        <p:spPr>
          <a:xfrm>
            <a:off x="1479081" y="5141953"/>
            <a:ext cx="1208777" cy="51758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original files</a:t>
            </a:r>
            <a:endParaRPr kumimoji="1" lang="zh-CN" altLang="en-US" sz="1350" dirty="0"/>
          </a:p>
        </p:txBody>
      </p:sp>
      <p:sp>
        <p:nvSpPr>
          <p:cNvPr id="69" name="卡片 68">
            <a:extLst>
              <a:ext uri="{FF2B5EF4-FFF2-40B4-BE49-F238E27FC236}">
                <a16:creationId xmlns:a16="http://schemas.microsoft.com/office/drawing/2014/main" id="{311A035B-4488-514C-9A7E-AE6C67054A46}"/>
              </a:ext>
            </a:extLst>
          </p:cNvPr>
          <p:cNvSpPr/>
          <p:nvPr/>
        </p:nvSpPr>
        <p:spPr>
          <a:xfrm>
            <a:off x="7682554" y="5141954"/>
            <a:ext cx="789317" cy="375249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result</a:t>
            </a:r>
            <a:endParaRPr kumimoji="1" lang="zh-CN" altLang="en-US" sz="1350" dirty="0"/>
          </a:p>
        </p:txBody>
      </p: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C4B5C7ED-7FE2-A841-B0D1-CD0833D7B75D}"/>
              </a:ext>
            </a:extLst>
          </p:cNvPr>
          <p:cNvCxnSpPr>
            <a:cxnSpLocks/>
          </p:cNvCxnSpPr>
          <p:nvPr/>
        </p:nvCxnSpPr>
        <p:spPr>
          <a:xfrm flipV="1">
            <a:off x="3913544" y="5323108"/>
            <a:ext cx="922296" cy="6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E7F3845C-89C0-9640-B239-CCC0237C53C1}"/>
              </a:ext>
            </a:extLst>
          </p:cNvPr>
          <p:cNvSpPr txBox="1"/>
          <p:nvPr/>
        </p:nvSpPr>
        <p:spPr>
          <a:xfrm>
            <a:off x="2998410" y="4714947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preprocessing time</a:t>
            </a:r>
            <a:endParaRPr kumimoji="1" lang="zh-CN" altLang="en-US" sz="135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F8464816-FC30-AC40-A747-1EB20816F579}"/>
              </a:ext>
            </a:extLst>
          </p:cNvPr>
          <p:cNvSpPr txBox="1"/>
          <p:nvPr/>
        </p:nvSpPr>
        <p:spPr>
          <a:xfrm>
            <a:off x="184023" y="5316637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(d) Zwift</a:t>
            </a:r>
            <a:endParaRPr kumimoji="1" lang="zh-CN" altLang="en-US" sz="1350" dirty="0"/>
          </a:p>
        </p:txBody>
      </p:sp>
      <p:cxnSp>
        <p:nvCxnSpPr>
          <p:cNvPr id="73" name="直线连接符 72">
            <a:extLst>
              <a:ext uri="{FF2B5EF4-FFF2-40B4-BE49-F238E27FC236}">
                <a16:creationId xmlns:a16="http://schemas.microsoft.com/office/drawing/2014/main" id="{0855B005-73C6-664B-9A58-E67CC3974CA3}"/>
              </a:ext>
            </a:extLst>
          </p:cNvPr>
          <p:cNvCxnSpPr/>
          <p:nvPr/>
        </p:nvCxnSpPr>
        <p:spPr>
          <a:xfrm flipV="1">
            <a:off x="2860751" y="4726695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666A449B-03FC-3548-818B-2BC234F9A86C}"/>
              </a:ext>
            </a:extLst>
          </p:cNvPr>
          <p:cNvCxnSpPr/>
          <p:nvPr/>
        </p:nvCxnSpPr>
        <p:spPr>
          <a:xfrm flipV="1">
            <a:off x="7428440" y="4746699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DF23FCB2-C665-5341-B7C7-939767C528E3}"/>
              </a:ext>
            </a:extLst>
          </p:cNvPr>
          <p:cNvCxnSpPr>
            <a:cxnSpLocks/>
          </p:cNvCxnSpPr>
          <p:nvPr/>
        </p:nvCxnSpPr>
        <p:spPr>
          <a:xfrm>
            <a:off x="4442968" y="4853447"/>
            <a:ext cx="159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77595D54-AD2F-FF42-AE22-E3B33EBECF60}"/>
              </a:ext>
            </a:extLst>
          </p:cNvPr>
          <p:cNvCxnSpPr>
            <a:cxnSpLocks/>
          </p:cNvCxnSpPr>
          <p:nvPr/>
        </p:nvCxnSpPr>
        <p:spPr>
          <a:xfrm flipH="1">
            <a:off x="2881954" y="4853447"/>
            <a:ext cx="155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1C67B5D5-095B-E248-86A8-A112D34C2B27}"/>
              </a:ext>
            </a:extLst>
          </p:cNvPr>
          <p:cNvSpPr/>
          <p:nvPr/>
        </p:nvSpPr>
        <p:spPr>
          <a:xfrm>
            <a:off x="3140747" y="5141954"/>
            <a:ext cx="1238621" cy="375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Double</a:t>
            </a:r>
          </a:p>
          <a:p>
            <a:pPr algn="ctr"/>
            <a:r>
              <a:rPr kumimoji="1" lang="en-US" altLang="zh-CN" sz="1350" dirty="0"/>
              <a:t>compression</a:t>
            </a:r>
            <a:endParaRPr kumimoji="1" lang="zh-CN" altLang="en-US" sz="135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D2E2DBB1-56CB-5243-9B2E-9B6815618B6C}"/>
              </a:ext>
            </a:extLst>
          </p:cNvPr>
          <p:cNvSpPr/>
          <p:nvPr/>
        </p:nvSpPr>
        <p:spPr>
          <a:xfrm>
            <a:off x="6009217" y="5145220"/>
            <a:ext cx="1238621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processing</a:t>
            </a:r>
            <a:endParaRPr kumimoji="1" lang="zh-CN" altLang="en-US" sz="1350" dirty="0"/>
          </a:p>
        </p:txBody>
      </p: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8F26B863-D6B0-D94B-AF50-8E754620C393}"/>
              </a:ext>
            </a:extLst>
          </p:cNvPr>
          <p:cNvCxnSpPr/>
          <p:nvPr/>
        </p:nvCxnSpPr>
        <p:spPr>
          <a:xfrm flipV="1">
            <a:off x="4615864" y="4738946"/>
            <a:ext cx="0" cy="79050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E6BAD518-3009-574E-8B21-07ADA358E9F7}"/>
              </a:ext>
            </a:extLst>
          </p:cNvPr>
          <p:cNvSpPr/>
          <p:nvPr/>
        </p:nvSpPr>
        <p:spPr>
          <a:xfrm>
            <a:off x="4853462" y="5143421"/>
            <a:ext cx="824005" cy="3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 err="1"/>
              <a:t>Gunzip</a:t>
            </a:r>
            <a:endParaRPr kumimoji="1" lang="zh-CN" altLang="en-US" sz="135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0698699-7E5F-E34F-B349-799ECFB5A435}"/>
              </a:ext>
            </a:extLst>
          </p:cNvPr>
          <p:cNvSpPr txBox="1"/>
          <p:nvPr/>
        </p:nvSpPr>
        <p:spPr>
          <a:xfrm>
            <a:off x="5357554" y="4714011"/>
            <a:ext cx="16997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processing time</a:t>
            </a:r>
            <a:endParaRPr kumimoji="1" lang="zh-CN" altLang="en-US" sz="1350" dirty="0"/>
          </a:p>
        </p:txBody>
      </p: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E069144C-CB97-B344-896C-A7EDD147DC03}"/>
              </a:ext>
            </a:extLst>
          </p:cNvPr>
          <p:cNvCxnSpPr>
            <a:cxnSpLocks/>
          </p:cNvCxnSpPr>
          <p:nvPr/>
        </p:nvCxnSpPr>
        <p:spPr>
          <a:xfrm>
            <a:off x="6596175" y="4852511"/>
            <a:ext cx="806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FFA2CD51-A597-C04F-BE3D-E4A276336AE9}"/>
              </a:ext>
            </a:extLst>
          </p:cNvPr>
          <p:cNvCxnSpPr>
            <a:cxnSpLocks/>
            <a:stCxn id="81" idx="1"/>
          </p:cNvCxnSpPr>
          <p:nvPr/>
        </p:nvCxnSpPr>
        <p:spPr>
          <a:xfrm flipH="1" flipV="1">
            <a:off x="4672299" y="4852511"/>
            <a:ext cx="685255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9" grpId="0" animBg="1"/>
      <p:bldP spid="21" grpId="0" animBg="1"/>
      <p:bldP spid="24" grpId="0"/>
      <p:bldP spid="25" grpId="0"/>
      <p:bldP spid="20" grpId="0" animBg="1"/>
      <p:bldP spid="30" grpId="0" animBg="1"/>
      <p:bldP spid="36" grpId="0" animBg="1"/>
      <p:bldP spid="40" grpId="0"/>
      <p:bldP spid="49" grpId="0" animBg="1"/>
      <p:bldP spid="50" grpId="0" animBg="1"/>
      <p:bldP spid="52" grpId="0"/>
      <p:bldP spid="53" grpId="0"/>
      <p:bldP spid="58" grpId="0" animBg="1"/>
      <p:bldP spid="59" grpId="0" animBg="1"/>
      <p:bldP spid="61" grpId="0" animBg="1"/>
      <p:bldP spid="62" grpId="0"/>
      <p:bldP spid="68" grpId="0" animBg="1"/>
      <p:bldP spid="69" grpId="0" animBg="1"/>
      <p:bldP spid="71" grpId="0"/>
      <p:bldP spid="72" grpId="0"/>
      <p:bldP spid="77" grpId="0" animBg="1"/>
      <p:bldP spid="78" grpId="0" animBg="1"/>
      <p:bldP spid="80" grpId="0" animBg="1"/>
      <p:bldP spid="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4076E-4339-1643-B9C6-1F53D9D5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62" y="1351722"/>
            <a:ext cx="7886700" cy="1232451"/>
          </a:xfrm>
        </p:spPr>
        <p:txBody>
          <a:bodyPr>
            <a:normAutofit fontScale="85000" lnSpcReduction="20000"/>
          </a:bodyPr>
          <a:lstStyle/>
          <a:p>
            <a:r>
              <a:rPr lang="en" altLang="zh-CN" dirty="0"/>
              <a:t>Execution time benefits of speedup over</a:t>
            </a:r>
            <a:r>
              <a:rPr lang="en" altLang="zh-CN" i="1" dirty="0"/>
              <a:t> manual-direct</a:t>
            </a:r>
            <a:r>
              <a:rPr lang="en" altLang="zh-CN" dirty="0"/>
              <a:t>. </a:t>
            </a:r>
          </a:p>
          <a:p>
            <a:pPr lvl="1"/>
            <a:r>
              <a:rPr kumimoji="1" lang="en" altLang="zh-CN" dirty="0"/>
              <a:t>Zwift yields </a:t>
            </a:r>
            <a:r>
              <a:rPr kumimoji="1" lang="en" altLang="zh-CN" dirty="0">
                <a:solidFill>
                  <a:srgbClr val="FF0000"/>
                </a:solidFill>
              </a:rPr>
              <a:t>2X</a:t>
            </a:r>
            <a:r>
              <a:rPr kumimoji="1" lang="en" altLang="zh-CN" dirty="0"/>
              <a:t> speedup, on average, over </a:t>
            </a:r>
            <a:r>
              <a:rPr kumimoji="1" lang="en" altLang="zh-CN" i="1" dirty="0"/>
              <a:t>manual-direct</a:t>
            </a:r>
            <a:r>
              <a:rPr kumimoji="1" lang="en" altLang="zh-CN" dirty="0"/>
              <a:t>.</a:t>
            </a:r>
          </a:p>
          <a:p>
            <a:pPr lvl="1"/>
            <a:r>
              <a:rPr kumimoji="1" lang="en" altLang="zh-CN" dirty="0"/>
              <a:t>Zwift and </a:t>
            </a:r>
            <a:r>
              <a:rPr kumimoji="1" lang="en" altLang="zh-CN" i="1" dirty="0"/>
              <a:t>manual-opt</a:t>
            </a:r>
            <a:r>
              <a:rPr kumimoji="1" lang="en" altLang="zh-CN" dirty="0"/>
              <a:t> show similar performance, which indicates that Zwift successfully unleashes most power of TADOC. </a:t>
            </a:r>
            <a:endParaRPr kumimoji="1" lang="zh-CN" altLang="en-US" dirty="0"/>
          </a:p>
          <a:p>
            <a:endParaRPr lang="en" altLang="zh-CN" dirty="0"/>
          </a:p>
          <a:p>
            <a:endParaRPr lang="en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6AE938-FCB9-A543-B345-919ACD70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39</a:t>
            </a:fld>
            <a:endParaRPr kumimoji="1" lang="zh-CN" altLang="en-US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A5655A63-A603-BB48-AA99-29ABFC7B6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908900"/>
              </p:ext>
            </p:extLst>
          </p:nvPr>
        </p:nvGraphicFramePr>
        <p:xfrm>
          <a:off x="185370" y="2399508"/>
          <a:ext cx="8736683" cy="40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07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406" y="1812870"/>
            <a:ext cx="8360042" cy="150190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Our Idea:</a:t>
            </a:r>
          </a:p>
          <a:p>
            <a:pPr lvl="1"/>
            <a:r>
              <a:rPr lang="en-US" altLang="zh-CN" sz="2800" dirty="0"/>
              <a:t>Text analytics directly on compressed data (TADOC)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CDBE24-4859-4D49-BE55-CD8158A7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526" y="5935135"/>
            <a:ext cx="90654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/>
              <a:t>Feng Zhang, </a:t>
            </a:r>
            <a:r>
              <a:rPr lang="en-US" altLang="zh-CN" sz="1350" dirty="0" err="1"/>
              <a:t>Jidong</a:t>
            </a:r>
            <a:r>
              <a:rPr lang="en-US" altLang="zh-CN" sz="1350" dirty="0"/>
              <a:t> </a:t>
            </a:r>
            <a:r>
              <a:rPr lang="en-US" altLang="zh-CN" sz="1350" dirty="0" err="1"/>
              <a:t>Zhai</a:t>
            </a:r>
            <a:r>
              <a:rPr lang="en-US" altLang="zh-CN" sz="1350" dirty="0"/>
              <a:t>, </a:t>
            </a:r>
            <a:r>
              <a:rPr lang="en-US" altLang="zh-CN" sz="1350" dirty="0" err="1"/>
              <a:t>Xipeng</a:t>
            </a:r>
            <a:r>
              <a:rPr lang="en-US" altLang="zh-CN" sz="1350" dirty="0"/>
              <a:t> Shen, and </a:t>
            </a:r>
            <a:r>
              <a:rPr lang="en-US" altLang="zh-CN" sz="1350" dirty="0" err="1"/>
              <a:t>Onur</a:t>
            </a:r>
            <a:r>
              <a:rPr lang="en-US" altLang="zh-CN" sz="1350" dirty="0"/>
              <a:t> </a:t>
            </a:r>
            <a:r>
              <a:rPr lang="en-US" altLang="zh-CN" sz="1350" dirty="0" err="1"/>
              <a:t>Mutlu</a:t>
            </a:r>
            <a:r>
              <a:rPr lang="en-US" altLang="zh-CN" sz="1350" dirty="0"/>
              <a:t>. Potential of A Method for Text Analytics Directly on Compressed Data. Technical Report TR-2017-4, NCSU, 2017.</a:t>
            </a:r>
            <a:endParaRPr lang="zh-CN" altLang="en-US" sz="135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4858E2D-0011-A549-95E7-C7B986808AAA}"/>
              </a:ext>
            </a:extLst>
          </p:cNvPr>
          <p:cNvSpPr/>
          <p:nvPr/>
        </p:nvSpPr>
        <p:spPr>
          <a:xfrm>
            <a:off x="5753218" y="4423989"/>
            <a:ext cx="1562209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804A8BD-1536-E44E-9DB6-2117D3E54B7D}"/>
              </a:ext>
            </a:extLst>
          </p:cNvPr>
          <p:cNvSpPr/>
          <p:nvPr/>
        </p:nvSpPr>
        <p:spPr>
          <a:xfrm>
            <a:off x="6641480" y="3888204"/>
            <a:ext cx="1902405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E8B0772-60AB-3548-96D6-58123D997553}"/>
              </a:ext>
            </a:extLst>
          </p:cNvPr>
          <p:cNvSpPr/>
          <p:nvPr/>
        </p:nvSpPr>
        <p:spPr>
          <a:xfrm>
            <a:off x="5649436" y="3352419"/>
            <a:ext cx="2152046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E598D4F-0EEB-CE49-85A7-88286EEAB37C}"/>
              </a:ext>
            </a:extLst>
          </p:cNvPr>
          <p:cNvSpPr/>
          <p:nvPr/>
        </p:nvSpPr>
        <p:spPr>
          <a:xfrm>
            <a:off x="5859427" y="4489787"/>
            <a:ext cx="637772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CEB6F57-9F8C-D541-A028-1398375094A0}"/>
              </a:ext>
            </a:extLst>
          </p:cNvPr>
          <p:cNvSpPr/>
          <p:nvPr/>
        </p:nvSpPr>
        <p:spPr>
          <a:xfrm>
            <a:off x="6658879" y="3951522"/>
            <a:ext cx="5201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BFC8B4E-E256-4745-89FB-72B704DC48A5}"/>
              </a:ext>
            </a:extLst>
          </p:cNvPr>
          <p:cNvSpPr/>
          <p:nvPr/>
        </p:nvSpPr>
        <p:spPr>
          <a:xfrm>
            <a:off x="5784224" y="3362702"/>
            <a:ext cx="592906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9A48F74F-368A-904A-AA05-0B94183AE803}"/>
              </a:ext>
            </a:extLst>
          </p:cNvPr>
          <p:cNvSpPr txBox="1"/>
          <p:nvPr/>
        </p:nvSpPr>
        <p:spPr>
          <a:xfrm>
            <a:off x="3059712" y="3731491"/>
            <a:ext cx="171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400" b="1" kern="0" dirty="0">
                <a:solidFill>
                  <a:srgbClr val="4F81BD"/>
                </a:solidFill>
              </a:rPr>
              <a:t>R0</a:t>
            </a:r>
            <a:r>
              <a:rPr lang="en-US" altLang="zh-CN" sz="1400" kern="0" dirty="0">
                <a:solidFill>
                  <a:prstClr val="black"/>
                </a:solidFill>
              </a:rPr>
              <a:t> → </a:t>
            </a:r>
            <a:r>
              <a:rPr lang="en-US" altLang="zh-CN" sz="1400" b="1" kern="0" dirty="0">
                <a:solidFill>
                  <a:srgbClr val="9BBB59">
                    <a:lumMod val="50000"/>
                  </a:srgbClr>
                </a:solidFill>
              </a:rPr>
              <a:t>R1  </a:t>
            </a:r>
            <a:r>
              <a:rPr lang="en-US" altLang="zh-CN" sz="1400" kern="0" dirty="0">
                <a:solidFill>
                  <a:prstClr val="black"/>
                </a:solidFill>
              </a:rPr>
              <a:t>a   </a:t>
            </a:r>
            <a:r>
              <a:rPr lang="en-US" altLang="zh-CN" sz="1400" b="1" kern="0" dirty="0">
                <a:solidFill>
                  <a:srgbClr val="C0504D"/>
                </a:solidFill>
              </a:rPr>
              <a:t>R2   R2</a:t>
            </a:r>
            <a:endParaRPr lang="en-US" altLang="zh-CN" sz="1400" kern="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zh-CN" sz="1400" b="1" kern="0" dirty="0">
                <a:solidFill>
                  <a:srgbClr val="9BBB59">
                    <a:lumMod val="50000"/>
                  </a:srgbClr>
                </a:solidFill>
              </a:rPr>
              <a:t>R1 </a:t>
            </a:r>
            <a:r>
              <a:rPr lang="en-US" altLang="zh-CN" sz="1400" kern="0" dirty="0">
                <a:solidFill>
                  <a:prstClr val="black"/>
                </a:solidFill>
              </a:rPr>
              <a:t>→ a    b</a:t>
            </a:r>
          </a:p>
          <a:p>
            <a:pPr defTabSz="685800">
              <a:defRPr/>
            </a:pPr>
            <a:r>
              <a:rPr lang="en-US" altLang="zh-CN" sz="1400" b="1" kern="0" dirty="0">
                <a:solidFill>
                  <a:srgbClr val="C0504D"/>
                </a:solidFill>
              </a:rPr>
              <a:t>R2 </a:t>
            </a:r>
            <a:r>
              <a:rPr lang="en-US" altLang="zh-CN" sz="1400" kern="0" dirty="0">
                <a:solidFill>
                  <a:prstClr val="black"/>
                </a:solidFill>
              </a:rPr>
              <a:t>→ </a:t>
            </a:r>
            <a:r>
              <a:rPr lang="en-US" altLang="zh-CN" sz="1400" b="1" kern="0" dirty="0">
                <a:solidFill>
                  <a:srgbClr val="9BBB59">
                    <a:lumMod val="50000"/>
                  </a:srgbClr>
                </a:solidFill>
              </a:rPr>
              <a:t>R1</a:t>
            </a:r>
            <a:r>
              <a:rPr lang="en-US" altLang="zh-CN" sz="1400" b="1" kern="0" dirty="0">
                <a:solidFill>
                  <a:srgbClr val="C0504D"/>
                </a:solidFill>
              </a:rPr>
              <a:t> </a:t>
            </a:r>
            <a:r>
              <a:rPr lang="en-US" altLang="zh-CN" sz="1400" kern="0" dirty="0">
                <a:solidFill>
                  <a:prstClr val="black"/>
                </a:solidFill>
              </a:rPr>
              <a:t>  c    </a:t>
            </a:r>
            <a:r>
              <a:rPr lang="en-US" altLang="zh-CN" sz="1400" b="1" kern="0" dirty="0">
                <a:solidFill>
                  <a:srgbClr val="9BBB59">
                    <a:lumMod val="50000"/>
                  </a:srgbClr>
                </a:solidFill>
              </a:rPr>
              <a:t>R1</a:t>
            </a:r>
            <a:r>
              <a:rPr lang="en-US" altLang="zh-CN" sz="1400" kern="0" dirty="0">
                <a:solidFill>
                  <a:prstClr val="black"/>
                </a:solidFill>
              </a:rPr>
              <a:t>   d</a:t>
            </a:r>
          </a:p>
          <a:p>
            <a:pPr defTabSz="685800">
              <a:defRPr/>
            </a:pPr>
            <a:endParaRPr lang="en-US" altLang="zh-CN" sz="1400" kern="0" dirty="0">
              <a:solidFill>
                <a:prstClr val="black"/>
              </a:solidFill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82EBC25B-B283-AE4E-94BE-4CD81D8F0C98}"/>
              </a:ext>
            </a:extLst>
          </p:cNvPr>
          <p:cNvSpPr txBox="1"/>
          <p:nvPr/>
        </p:nvSpPr>
        <p:spPr>
          <a:xfrm>
            <a:off x="318879" y="3778505"/>
            <a:ext cx="16692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400" kern="0" dirty="0">
                <a:solidFill>
                  <a:prstClr val="black"/>
                </a:solidFill>
              </a:rPr>
              <a:t>a b a a b c a b d a b c a b d</a:t>
            </a:r>
            <a:endParaRPr lang="zh-CN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3E250A6-61C7-AC4F-968A-31470618D6F3}"/>
              </a:ext>
            </a:extLst>
          </p:cNvPr>
          <p:cNvSpPr/>
          <p:nvPr/>
        </p:nvSpPr>
        <p:spPr>
          <a:xfrm>
            <a:off x="211722" y="3673890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EF69F59A-8B92-CE4C-A70F-6984254B6B26}"/>
              </a:ext>
            </a:extLst>
          </p:cNvPr>
          <p:cNvSpPr/>
          <p:nvPr/>
        </p:nvSpPr>
        <p:spPr>
          <a:xfrm>
            <a:off x="3059712" y="3682997"/>
            <a:ext cx="1607355" cy="79457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40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TextBox 8">
            <a:extLst>
              <a:ext uri="{FF2B5EF4-FFF2-40B4-BE49-F238E27FC236}">
                <a16:creationId xmlns:a16="http://schemas.microsoft.com/office/drawing/2014/main" id="{65EC9165-92E6-544A-B287-B78DAFAE18E4}"/>
              </a:ext>
            </a:extLst>
          </p:cNvPr>
          <p:cNvSpPr txBox="1"/>
          <p:nvPr/>
        </p:nvSpPr>
        <p:spPr>
          <a:xfrm>
            <a:off x="158143" y="3352419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600" kern="0" dirty="0">
                <a:solidFill>
                  <a:prstClr val="black"/>
                </a:solidFill>
              </a:rPr>
              <a:t>Input:</a:t>
            </a:r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77" name="TextBox 9">
            <a:extLst>
              <a:ext uri="{FF2B5EF4-FFF2-40B4-BE49-F238E27FC236}">
                <a16:creationId xmlns:a16="http://schemas.microsoft.com/office/drawing/2014/main" id="{15933AA8-2D7C-F042-B27A-434664ED61AD}"/>
              </a:ext>
            </a:extLst>
          </p:cNvPr>
          <p:cNvSpPr txBox="1"/>
          <p:nvPr/>
        </p:nvSpPr>
        <p:spPr>
          <a:xfrm>
            <a:off x="3059712" y="3352419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600" kern="0" dirty="0">
                <a:solidFill>
                  <a:prstClr val="black"/>
                </a:solidFill>
              </a:rPr>
              <a:t>Rules:</a:t>
            </a:r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78" name="TextBox 10">
            <a:extLst>
              <a:ext uri="{FF2B5EF4-FFF2-40B4-BE49-F238E27FC236}">
                <a16:creationId xmlns:a16="http://schemas.microsoft.com/office/drawing/2014/main" id="{5AF33DA6-69EA-794C-86C0-3408CE278ACC}"/>
              </a:ext>
            </a:extLst>
          </p:cNvPr>
          <p:cNvSpPr txBox="1"/>
          <p:nvPr/>
        </p:nvSpPr>
        <p:spPr>
          <a:xfrm>
            <a:off x="318879" y="479494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600" kern="0" dirty="0">
                <a:solidFill>
                  <a:prstClr val="black"/>
                </a:solidFill>
              </a:rPr>
              <a:t>(a) Original data</a:t>
            </a:r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79" name="TextBox 11">
            <a:extLst>
              <a:ext uri="{FF2B5EF4-FFF2-40B4-BE49-F238E27FC236}">
                <a16:creationId xmlns:a16="http://schemas.microsoft.com/office/drawing/2014/main" id="{D100F7FF-257E-EB4B-B8F4-63025EEB9037}"/>
              </a:ext>
            </a:extLst>
          </p:cNvPr>
          <p:cNvSpPr txBox="1"/>
          <p:nvPr/>
        </p:nvSpPr>
        <p:spPr>
          <a:xfrm>
            <a:off x="2533751" y="4807729"/>
            <a:ext cx="3113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600" kern="0" dirty="0">
                <a:solidFill>
                  <a:prstClr val="black"/>
                </a:solidFill>
              </a:rPr>
              <a:t>(b) Grammar-based compression</a:t>
            </a:r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80" name="TextBox 12">
            <a:extLst>
              <a:ext uri="{FF2B5EF4-FFF2-40B4-BE49-F238E27FC236}">
                <a16:creationId xmlns:a16="http://schemas.microsoft.com/office/drawing/2014/main" id="{F6240B91-E198-F14B-9BE9-DFAA7941F619}"/>
              </a:ext>
            </a:extLst>
          </p:cNvPr>
          <p:cNvSpPr txBox="1"/>
          <p:nvPr/>
        </p:nvSpPr>
        <p:spPr>
          <a:xfrm>
            <a:off x="5769150" y="4843511"/>
            <a:ext cx="260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600" kern="0" dirty="0">
                <a:solidFill>
                  <a:prstClr val="black"/>
                </a:solidFill>
              </a:rPr>
              <a:t>(c) DAG Representation</a:t>
            </a:r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671E47D1-0322-F34F-95CB-C08F2253B9D9}"/>
              </a:ext>
            </a:extLst>
          </p:cNvPr>
          <p:cNvSpPr/>
          <p:nvPr/>
        </p:nvSpPr>
        <p:spPr>
          <a:xfrm>
            <a:off x="7369301" y="3405997"/>
            <a:ext cx="39011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930D43C5-7531-4E41-91B9-FA7B527A8CE6}"/>
              </a:ext>
            </a:extLst>
          </p:cNvPr>
          <p:cNvSpPr/>
          <p:nvPr/>
        </p:nvSpPr>
        <p:spPr>
          <a:xfrm>
            <a:off x="7135782" y="3941782"/>
            <a:ext cx="3901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FE828A6-745C-A04B-B0C7-772C1DAB1CD2}"/>
              </a:ext>
            </a:extLst>
          </p:cNvPr>
          <p:cNvSpPr/>
          <p:nvPr/>
        </p:nvSpPr>
        <p:spPr>
          <a:xfrm>
            <a:off x="7457253" y="3941782"/>
            <a:ext cx="3901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F5134D6-5A91-8B48-AD26-713DAA7266C9}"/>
              </a:ext>
            </a:extLst>
          </p:cNvPr>
          <p:cNvSpPr/>
          <p:nvPr/>
        </p:nvSpPr>
        <p:spPr>
          <a:xfrm>
            <a:off x="7778724" y="3941782"/>
            <a:ext cx="3901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BC0C3249-0A90-154E-8B82-B1A60F61A386}"/>
              </a:ext>
            </a:extLst>
          </p:cNvPr>
          <p:cNvSpPr/>
          <p:nvPr/>
        </p:nvSpPr>
        <p:spPr>
          <a:xfrm>
            <a:off x="8100195" y="3941782"/>
            <a:ext cx="3901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BB55B00-75E3-A94C-A49D-370B8D5E3BD2}"/>
              </a:ext>
            </a:extLst>
          </p:cNvPr>
          <p:cNvSpPr/>
          <p:nvPr/>
        </p:nvSpPr>
        <p:spPr>
          <a:xfrm>
            <a:off x="6550266" y="4477567"/>
            <a:ext cx="3901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CEF4E25-55F4-3E4C-9B84-F0F2E43BB9A5}"/>
              </a:ext>
            </a:extLst>
          </p:cNvPr>
          <p:cNvSpPr/>
          <p:nvPr/>
        </p:nvSpPr>
        <p:spPr>
          <a:xfrm>
            <a:off x="6871737" y="4477567"/>
            <a:ext cx="3901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8" name="直接箭头连接符 28">
            <a:extLst>
              <a:ext uri="{FF2B5EF4-FFF2-40B4-BE49-F238E27FC236}">
                <a16:creationId xmlns:a16="http://schemas.microsoft.com/office/drawing/2014/main" id="{FEE020E2-2016-4544-B446-33CABFE4C60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>
            <a:off x="7240321" y="3673890"/>
            <a:ext cx="352362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9" name="直接箭头连接符 29">
            <a:extLst>
              <a:ext uri="{FF2B5EF4-FFF2-40B4-BE49-F238E27FC236}">
                <a16:creationId xmlns:a16="http://schemas.microsoft.com/office/drawing/2014/main" id="{E3E97516-A0DD-0447-A424-4DA8C9065BFD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7564357" y="3673890"/>
            <a:ext cx="28326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0" name="直接箭头连接符 30">
            <a:extLst>
              <a:ext uri="{FF2B5EF4-FFF2-40B4-BE49-F238E27FC236}">
                <a16:creationId xmlns:a16="http://schemas.microsoft.com/office/drawing/2014/main" id="{4EB6D87B-6B8E-7442-BFA2-03BCCFB1D62F}"/>
              </a:ext>
            </a:extLst>
          </p:cNvPr>
          <p:cNvCxnSpPr>
            <a:cxnSpLocks/>
            <a:stCxn id="93" idx="2"/>
            <a:endCxn id="66" idx="0"/>
          </p:cNvCxnSpPr>
          <p:nvPr/>
        </p:nvCxnSpPr>
        <p:spPr>
          <a:xfrm flipH="1">
            <a:off x="6534323" y="3673890"/>
            <a:ext cx="55361" cy="750099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1" name="直接箭头连接符 31">
            <a:extLst>
              <a:ext uri="{FF2B5EF4-FFF2-40B4-BE49-F238E27FC236}">
                <a16:creationId xmlns:a16="http://schemas.microsoft.com/office/drawing/2014/main" id="{93C835FC-746F-9F42-B0C9-C347321EFEE5}"/>
              </a:ext>
            </a:extLst>
          </p:cNvPr>
          <p:cNvCxnSpPr>
            <a:cxnSpLocks/>
            <a:stCxn id="82" idx="2"/>
            <a:endCxn id="66" idx="0"/>
          </p:cNvCxnSpPr>
          <p:nvPr/>
        </p:nvCxnSpPr>
        <p:spPr>
          <a:xfrm flipH="1">
            <a:off x="6534323" y="4209675"/>
            <a:ext cx="796515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2" name="直接箭头连接符 32">
            <a:extLst>
              <a:ext uri="{FF2B5EF4-FFF2-40B4-BE49-F238E27FC236}">
                <a16:creationId xmlns:a16="http://schemas.microsoft.com/office/drawing/2014/main" id="{9A8D6AC1-7B0C-0846-AB5B-5E0F9F76CB76}"/>
              </a:ext>
            </a:extLst>
          </p:cNvPr>
          <p:cNvCxnSpPr>
            <a:cxnSpLocks/>
            <a:stCxn id="84" idx="2"/>
            <a:endCxn id="66" idx="0"/>
          </p:cNvCxnSpPr>
          <p:nvPr/>
        </p:nvCxnSpPr>
        <p:spPr>
          <a:xfrm flipH="1">
            <a:off x="6534323" y="4209675"/>
            <a:ext cx="1439457" cy="21431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CAB00DB8-27EF-184C-B4D7-38111A9C50A3}"/>
              </a:ext>
            </a:extLst>
          </p:cNvPr>
          <p:cNvSpPr/>
          <p:nvPr/>
        </p:nvSpPr>
        <p:spPr>
          <a:xfrm>
            <a:off x="6394628" y="3405997"/>
            <a:ext cx="39011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6CC270B-37E3-8D46-B1A4-AA568D983C7C}"/>
              </a:ext>
            </a:extLst>
          </p:cNvPr>
          <p:cNvSpPr/>
          <p:nvPr/>
        </p:nvSpPr>
        <p:spPr>
          <a:xfrm>
            <a:off x="7045265" y="3405997"/>
            <a:ext cx="39011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D03A562C-734C-B348-8E91-6588C7E175D0}"/>
              </a:ext>
            </a:extLst>
          </p:cNvPr>
          <p:cNvSpPr/>
          <p:nvPr/>
        </p:nvSpPr>
        <p:spPr>
          <a:xfrm>
            <a:off x="6718664" y="3405997"/>
            <a:ext cx="39011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0E5F75A-01C7-D34C-931A-77BC974126F5}"/>
              </a:ext>
            </a:extLst>
          </p:cNvPr>
          <p:cNvCxnSpPr>
            <a:cxnSpLocks/>
          </p:cNvCxnSpPr>
          <p:nvPr/>
        </p:nvCxnSpPr>
        <p:spPr>
          <a:xfrm>
            <a:off x="8052565" y="3378566"/>
            <a:ext cx="6608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BE24D1C-B3C4-C340-81D2-69FD255EA730}"/>
              </a:ext>
            </a:extLst>
          </p:cNvPr>
          <p:cNvSpPr txBox="1"/>
          <p:nvPr/>
        </p:nvSpPr>
        <p:spPr>
          <a:xfrm>
            <a:off x="8206051" y="3401211"/>
            <a:ext cx="8665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edge</a:t>
            </a:r>
            <a:endParaRPr kumimoji="1"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0182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3" grpId="0" animBg="1"/>
      <p:bldP spid="94" grpId="0" animBg="1"/>
      <p:bldP spid="9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Storage Savings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79D70B-2C11-DD4B-8007-64AB792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40</a:t>
            </a:fld>
            <a:endParaRPr kumimoji="1" lang="zh-CN" altLang="en-US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D6B4911F-E00A-E44C-B6ED-56A54DFA1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668688"/>
              </p:ext>
            </p:extLst>
          </p:nvPr>
        </p:nvGraphicFramePr>
        <p:xfrm>
          <a:off x="628650" y="2691007"/>
          <a:ext cx="7439025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885C6DCA-D600-EB48-B457-5FB0C80ED652}"/>
              </a:ext>
            </a:extLst>
          </p:cNvPr>
          <p:cNvSpPr/>
          <p:nvPr/>
        </p:nvSpPr>
        <p:spPr>
          <a:xfrm>
            <a:off x="628650" y="1469827"/>
            <a:ext cx="8302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800" dirty="0"/>
              <a:t>Zwift reduces storage usage by </a:t>
            </a:r>
            <a:r>
              <a:rPr lang="en" altLang="zh-CN" sz="2800" b="1" dirty="0">
                <a:solidFill>
                  <a:srgbClr val="FF0000"/>
                </a:solidFill>
              </a:rPr>
              <a:t>90.8%</a:t>
            </a:r>
            <a:r>
              <a:rPr lang="en" altLang="zh-CN" sz="2800" dirty="0"/>
              <a:t>, even more than </a:t>
            </a:r>
            <a:r>
              <a:rPr lang="en" altLang="zh-CN" sz="2800" i="1" dirty="0"/>
              <a:t>manual-</a:t>
            </a:r>
            <a:r>
              <a:rPr lang="en" altLang="zh-CN" sz="2800" i="1" dirty="0" err="1"/>
              <a:t>gzip</a:t>
            </a:r>
            <a:r>
              <a:rPr lang="en" altLang="zh-CN" sz="2800" dirty="0"/>
              <a:t> does. 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507612-F8AD-1146-9BDF-57E475DC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321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Productivity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79D70B-2C11-DD4B-8007-64AB792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41</a:t>
            </a:fld>
            <a:endParaRPr kumimoji="1"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A0F729A7-8291-2B42-B031-67C27A56C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14691"/>
              </p:ext>
            </p:extLst>
          </p:nvPr>
        </p:nvGraphicFramePr>
        <p:xfrm>
          <a:off x="416052" y="2430518"/>
          <a:ext cx="7996428" cy="373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1AD204A0-7AE9-864E-B7B9-06A9864FF9FA}"/>
              </a:ext>
            </a:extLst>
          </p:cNvPr>
          <p:cNvSpPr/>
          <p:nvPr/>
        </p:nvSpPr>
        <p:spPr>
          <a:xfrm>
            <a:off x="416052" y="1476411"/>
            <a:ext cx="83118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1" lang="en" altLang="zh-CN" sz="3200" dirty="0">
                <a:ea typeface="+mj-ea"/>
                <a:cs typeface="+mj-cs"/>
              </a:rPr>
              <a:t>On average, the Zwift code is </a:t>
            </a:r>
            <a:r>
              <a:rPr kumimoji="1" lang="en" altLang="zh-CN" sz="3200" b="1" dirty="0">
                <a:solidFill>
                  <a:srgbClr val="FF0000"/>
                </a:solidFill>
                <a:ea typeface="+mj-ea"/>
                <a:cs typeface="+mj-cs"/>
              </a:rPr>
              <a:t>84.3%</a:t>
            </a:r>
            <a:r>
              <a:rPr kumimoji="1" lang="en" altLang="zh-CN" sz="3200" dirty="0">
                <a:ea typeface="+mj-ea"/>
                <a:cs typeface="+mj-cs"/>
              </a:rPr>
              <a:t> shorter than the equivalent C++ code. </a:t>
            </a:r>
          </a:p>
        </p:txBody>
      </p:sp>
    </p:spTree>
    <p:extLst>
      <p:ext uri="{BB962C8B-B14F-4D97-AF65-F5344CB8AC3E}">
        <p14:creationId xmlns:p14="http://schemas.microsoft.com/office/powerpoint/2010/main" val="556344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4076E-4339-1643-B9C6-1F53D9D5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sz="3200" dirty="0"/>
              <a:t>Zwift is an effective framework for TADOC.</a:t>
            </a:r>
          </a:p>
          <a:p>
            <a:pPr lvl="1"/>
            <a:r>
              <a:rPr kumimoji="1" lang="en" altLang="zh-CN" sz="2800" dirty="0"/>
              <a:t>It reduces storage usage by </a:t>
            </a:r>
            <a:r>
              <a:rPr kumimoji="1" lang="en" altLang="zh-CN" sz="2800" b="1" dirty="0">
                <a:solidFill>
                  <a:srgbClr val="FF0000"/>
                </a:solidFill>
              </a:rPr>
              <a:t>90.8%</a:t>
            </a:r>
          </a:p>
          <a:p>
            <a:pPr lvl="1"/>
            <a:r>
              <a:rPr kumimoji="1" lang="en" altLang="zh-CN" sz="2800" dirty="0"/>
              <a:t>It reduces execution time by </a:t>
            </a:r>
            <a:r>
              <a:rPr kumimoji="1" lang="en" altLang="zh-CN" sz="2800" b="1" dirty="0">
                <a:solidFill>
                  <a:srgbClr val="FF0000"/>
                </a:solidFill>
              </a:rPr>
              <a:t>41.0%</a:t>
            </a:r>
          </a:p>
          <a:p>
            <a:r>
              <a:rPr kumimoji="1" lang="en" altLang="zh-CN" sz="3200" dirty="0"/>
              <a:t>Zwift significantly improves programming productivity</a:t>
            </a:r>
            <a:r>
              <a:rPr kumimoji="1" lang="en-US" altLang="zh-CN" sz="3200" dirty="0"/>
              <a:t>.</a:t>
            </a:r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D11B36-FDE4-8445-814F-1314272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528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Thanks!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4076E-4339-1643-B9C6-1F53D9D5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Any questions?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A21A0D-CB62-8046-9E45-BD2633F6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972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CEA193-6EAF-EF47-95D4-EA5C3AC6B25F}"/>
              </a:ext>
            </a:extLst>
          </p:cNvPr>
          <p:cNvSpPr/>
          <p:nvPr/>
        </p:nvSpPr>
        <p:spPr>
          <a:xfrm>
            <a:off x="628650" y="5079723"/>
            <a:ext cx="1476473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518DBC-5E79-6644-900F-5496612C526D}"/>
              </a:ext>
            </a:extLst>
          </p:cNvPr>
          <p:cNvSpPr/>
          <p:nvPr/>
        </p:nvSpPr>
        <p:spPr>
          <a:xfrm>
            <a:off x="1429931" y="4113115"/>
            <a:ext cx="1966412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782EA6-7411-2945-AC7B-9869497C49B8}"/>
              </a:ext>
            </a:extLst>
          </p:cNvPr>
          <p:cNvSpPr/>
          <p:nvPr/>
        </p:nvSpPr>
        <p:spPr>
          <a:xfrm>
            <a:off x="628650" y="3260513"/>
            <a:ext cx="2033939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8B7002-9633-2E4D-8F7E-2B821369C927}"/>
              </a:ext>
            </a:extLst>
          </p:cNvPr>
          <p:cNvSpPr/>
          <p:nvPr/>
        </p:nvSpPr>
        <p:spPr>
          <a:xfrm>
            <a:off x="693909" y="5133302"/>
            <a:ext cx="602771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D4371E-4033-6746-808B-18DAF865F8C9}"/>
              </a:ext>
            </a:extLst>
          </p:cNvPr>
          <p:cNvSpPr/>
          <p:nvPr/>
        </p:nvSpPr>
        <p:spPr>
          <a:xfrm>
            <a:off x="1457629" y="4166694"/>
            <a:ext cx="491603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79D98B-97B7-0243-AC20-61BDD04D9BDA}"/>
              </a:ext>
            </a:extLst>
          </p:cNvPr>
          <p:cNvSpPr/>
          <p:nvPr/>
        </p:nvSpPr>
        <p:spPr>
          <a:xfrm>
            <a:off x="666477" y="3286660"/>
            <a:ext cx="560367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7B5B679-08AD-784F-B101-9612AD8D51CF}"/>
              </a:ext>
            </a:extLst>
          </p:cNvPr>
          <p:cNvSpPr/>
          <p:nvPr/>
        </p:nvSpPr>
        <p:spPr>
          <a:xfrm>
            <a:off x="2105954" y="3314092"/>
            <a:ext cx="36870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565D22-0949-BD48-8F4D-C4081294CF91}"/>
              </a:ext>
            </a:extLst>
          </p:cNvPr>
          <p:cNvSpPr/>
          <p:nvPr/>
        </p:nvSpPr>
        <p:spPr>
          <a:xfrm>
            <a:off x="1894920" y="4166694"/>
            <a:ext cx="36870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2DB9A7-5DA9-1F4F-AA1B-21286AF2DD5A}"/>
              </a:ext>
            </a:extLst>
          </p:cNvPr>
          <p:cNvSpPr/>
          <p:nvPr/>
        </p:nvSpPr>
        <p:spPr>
          <a:xfrm>
            <a:off x="2216391" y="4166694"/>
            <a:ext cx="36870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AFC46EE-1B28-4E4B-B187-9F61D885CC2A}"/>
              </a:ext>
            </a:extLst>
          </p:cNvPr>
          <p:cNvSpPr/>
          <p:nvPr/>
        </p:nvSpPr>
        <p:spPr>
          <a:xfrm>
            <a:off x="2537862" y="4166694"/>
            <a:ext cx="36870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0C021C1-5AF8-3C44-9B75-0472C47E5413}"/>
              </a:ext>
            </a:extLst>
          </p:cNvPr>
          <p:cNvSpPr/>
          <p:nvPr/>
        </p:nvSpPr>
        <p:spPr>
          <a:xfrm>
            <a:off x="2859333" y="4166694"/>
            <a:ext cx="36870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DE8206-019F-6544-BE14-533C5C47987E}"/>
              </a:ext>
            </a:extLst>
          </p:cNvPr>
          <p:cNvSpPr/>
          <p:nvPr/>
        </p:nvSpPr>
        <p:spPr>
          <a:xfrm>
            <a:off x="1219464" y="5133301"/>
            <a:ext cx="36870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C259BF5-ED24-CA4C-BF5D-D7EDF8364348}"/>
              </a:ext>
            </a:extLst>
          </p:cNvPr>
          <p:cNvSpPr/>
          <p:nvPr/>
        </p:nvSpPr>
        <p:spPr>
          <a:xfrm>
            <a:off x="1540935" y="5133301"/>
            <a:ext cx="36870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8" name="直接箭头连接符 28">
            <a:extLst>
              <a:ext uri="{FF2B5EF4-FFF2-40B4-BE49-F238E27FC236}">
                <a16:creationId xmlns:a16="http://schemas.microsoft.com/office/drawing/2014/main" id="{864369C3-12AF-0748-A3F0-440F432C7CBE}"/>
              </a:ext>
            </a:extLst>
          </p:cNvPr>
          <p:cNvCxnSpPr>
            <a:stCxn id="24" idx="2"/>
            <a:endCxn id="6" idx="0"/>
          </p:cNvCxnSpPr>
          <p:nvPr/>
        </p:nvCxnSpPr>
        <p:spPr>
          <a:xfrm>
            <a:off x="1966269" y="3581985"/>
            <a:ext cx="44686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9" name="直接箭头连接符 29">
            <a:extLst>
              <a:ext uri="{FF2B5EF4-FFF2-40B4-BE49-F238E27FC236}">
                <a16:creationId xmlns:a16="http://schemas.microsoft.com/office/drawing/2014/main" id="{1C861F65-05BF-F049-A5D0-C04AA313110C}"/>
              </a:ext>
            </a:extLst>
          </p:cNvPr>
          <p:cNvCxnSpPr>
            <a:stCxn id="11" idx="2"/>
            <a:endCxn id="6" idx="0"/>
          </p:cNvCxnSpPr>
          <p:nvPr/>
        </p:nvCxnSpPr>
        <p:spPr>
          <a:xfrm>
            <a:off x="2290305" y="3581985"/>
            <a:ext cx="12283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直接箭头连接符 30">
            <a:extLst>
              <a:ext uri="{FF2B5EF4-FFF2-40B4-BE49-F238E27FC236}">
                <a16:creationId xmlns:a16="http://schemas.microsoft.com/office/drawing/2014/main" id="{710075C7-CE9F-1C4F-95F7-DE4FE4E8761B}"/>
              </a:ext>
            </a:extLst>
          </p:cNvPr>
          <p:cNvCxnSpPr>
            <a:cxnSpLocks/>
            <a:stCxn id="23" idx="2"/>
            <a:endCxn id="5" idx="0"/>
          </p:cNvCxnSpPr>
          <p:nvPr/>
        </p:nvCxnSpPr>
        <p:spPr>
          <a:xfrm>
            <a:off x="1315632" y="3581985"/>
            <a:ext cx="51255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1" name="直接箭头连接符 31">
            <a:extLst>
              <a:ext uri="{FF2B5EF4-FFF2-40B4-BE49-F238E27FC236}">
                <a16:creationId xmlns:a16="http://schemas.microsoft.com/office/drawing/2014/main" id="{B7D2C728-19F1-B643-A6E2-2975F3A52D5E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 flipH="1">
            <a:off x="1366887" y="4434587"/>
            <a:ext cx="712384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直接箭头连接符 32">
            <a:extLst>
              <a:ext uri="{FF2B5EF4-FFF2-40B4-BE49-F238E27FC236}">
                <a16:creationId xmlns:a16="http://schemas.microsoft.com/office/drawing/2014/main" id="{0781FEF6-9318-1B4B-9390-CF854D5D6397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 flipH="1">
            <a:off x="1366887" y="4434587"/>
            <a:ext cx="1355326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C49FB76E-2D11-F24F-B47E-50506EB7A1C0}"/>
              </a:ext>
            </a:extLst>
          </p:cNvPr>
          <p:cNvSpPr/>
          <p:nvPr/>
        </p:nvSpPr>
        <p:spPr>
          <a:xfrm>
            <a:off x="1131281" y="3314092"/>
            <a:ext cx="368702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86AB8B1-7D55-D44D-905E-5D0238DEA0C2}"/>
              </a:ext>
            </a:extLst>
          </p:cNvPr>
          <p:cNvSpPr/>
          <p:nvPr/>
        </p:nvSpPr>
        <p:spPr>
          <a:xfrm>
            <a:off x="1781918" y="3314092"/>
            <a:ext cx="368702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758BCDA-AF60-3443-886B-4A29E14828E5}"/>
              </a:ext>
            </a:extLst>
          </p:cNvPr>
          <p:cNvSpPr/>
          <p:nvPr/>
        </p:nvSpPr>
        <p:spPr>
          <a:xfrm>
            <a:off x="1455317" y="3314092"/>
            <a:ext cx="368702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1155061" y="2985595"/>
            <a:ext cx="134485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025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06328E6-3D0C-9347-86D7-39F7BDA41EAD}"/>
              </a:ext>
            </a:extLst>
          </p:cNvPr>
          <p:cNvSpPr/>
          <p:nvPr/>
        </p:nvSpPr>
        <p:spPr>
          <a:xfrm>
            <a:off x="628650" y="5079723"/>
            <a:ext cx="1467557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6E4BB08-D4A0-B74E-967F-BEF95FAF6730}"/>
              </a:ext>
            </a:extLst>
          </p:cNvPr>
          <p:cNvSpPr/>
          <p:nvPr/>
        </p:nvSpPr>
        <p:spPr>
          <a:xfrm>
            <a:off x="1429930" y="4113115"/>
            <a:ext cx="1954537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2BD100B-892A-C748-8319-CCC7D9F8F80C}"/>
              </a:ext>
            </a:extLst>
          </p:cNvPr>
          <p:cNvSpPr/>
          <p:nvPr/>
        </p:nvSpPr>
        <p:spPr>
          <a:xfrm>
            <a:off x="628650" y="3260513"/>
            <a:ext cx="2021657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A33EF13-8472-A94C-BB34-44FE781DBAF9}"/>
              </a:ext>
            </a:extLst>
          </p:cNvPr>
          <p:cNvSpPr/>
          <p:nvPr/>
        </p:nvSpPr>
        <p:spPr>
          <a:xfrm>
            <a:off x="693909" y="5133302"/>
            <a:ext cx="599131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8139EAB-702B-BD4A-851D-D5EBDCADD3A6}"/>
              </a:ext>
            </a:extLst>
          </p:cNvPr>
          <p:cNvSpPr/>
          <p:nvPr/>
        </p:nvSpPr>
        <p:spPr>
          <a:xfrm>
            <a:off x="1457630" y="4166694"/>
            <a:ext cx="488634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D576911-B361-EF44-8FE0-0B887B779B22}"/>
              </a:ext>
            </a:extLst>
          </p:cNvPr>
          <p:cNvSpPr/>
          <p:nvPr/>
        </p:nvSpPr>
        <p:spPr>
          <a:xfrm>
            <a:off x="666477" y="3286660"/>
            <a:ext cx="556983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63430B7-32A4-E64A-9D0B-63BE8AF60D7A}"/>
              </a:ext>
            </a:extLst>
          </p:cNvPr>
          <p:cNvSpPr/>
          <p:nvPr/>
        </p:nvSpPr>
        <p:spPr>
          <a:xfrm>
            <a:off x="2098459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A615AB-01C2-1047-8948-FF6820B4F2BE}"/>
              </a:ext>
            </a:extLst>
          </p:cNvPr>
          <p:cNvSpPr/>
          <p:nvPr/>
        </p:nvSpPr>
        <p:spPr>
          <a:xfrm>
            <a:off x="1887425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3E2E9C8-E56B-034D-A553-55AED4DA4ABA}"/>
              </a:ext>
            </a:extLst>
          </p:cNvPr>
          <p:cNvSpPr/>
          <p:nvPr/>
        </p:nvSpPr>
        <p:spPr>
          <a:xfrm>
            <a:off x="2208896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BD046CD-8B84-A649-A267-F1EBABC3451E}"/>
              </a:ext>
            </a:extLst>
          </p:cNvPr>
          <p:cNvSpPr/>
          <p:nvPr/>
        </p:nvSpPr>
        <p:spPr>
          <a:xfrm>
            <a:off x="2530367" y="4166694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7E71313-C7E2-C74B-A660-7F993EB4FB3A}"/>
              </a:ext>
            </a:extLst>
          </p:cNvPr>
          <p:cNvSpPr/>
          <p:nvPr/>
        </p:nvSpPr>
        <p:spPr>
          <a:xfrm>
            <a:off x="2851838" y="4166694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FEEA980-C7AF-644E-B554-0967C731ED51}"/>
              </a:ext>
            </a:extLst>
          </p:cNvPr>
          <p:cNvSpPr/>
          <p:nvPr/>
        </p:nvSpPr>
        <p:spPr>
          <a:xfrm>
            <a:off x="1219464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1AF3B13-57CE-604D-858E-248CB2DE34FA}"/>
              </a:ext>
            </a:extLst>
          </p:cNvPr>
          <p:cNvSpPr/>
          <p:nvPr/>
        </p:nvSpPr>
        <p:spPr>
          <a:xfrm>
            <a:off x="1540935" y="5133301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97C159D5-F89F-2343-AE7F-A8C028DEC5EB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57661" y="3581985"/>
            <a:ext cx="44953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6327BE63-309F-9A41-A997-81434F0D9DAF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81697" y="3581985"/>
            <a:ext cx="12550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8419D184-D673-BC4D-8FDB-EF83F960A0B0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07024" y="3581985"/>
            <a:ext cx="55405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3166152F-6BF4-334B-9B7C-9E5604C155F3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62429" y="4434587"/>
            <a:ext cx="708234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E62BFC11-1DBA-FC46-B99D-9E21F9F95667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62429" y="4434587"/>
            <a:ext cx="1351176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EDC9FCB5-E914-E444-9C8C-79AFD97E10CD}"/>
              </a:ext>
            </a:extLst>
          </p:cNvPr>
          <p:cNvSpPr/>
          <p:nvPr/>
        </p:nvSpPr>
        <p:spPr>
          <a:xfrm>
            <a:off x="1123786" y="3314092"/>
            <a:ext cx="366476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75786C2-3571-8445-A261-38FBDA36929D}"/>
              </a:ext>
            </a:extLst>
          </p:cNvPr>
          <p:cNvSpPr/>
          <p:nvPr/>
        </p:nvSpPr>
        <p:spPr>
          <a:xfrm>
            <a:off x="1774423" y="3314092"/>
            <a:ext cx="366476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A4AD6A3-FFF2-3D45-922F-C10C07DD21C3}"/>
              </a:ext>
            </a:extLst>
          </p:cNvPr>
          <p:cNvSpPr/>
          <p:nvPr/>
        </p:nvSpPr>
        <p:spPr>
          <a:xfrm>
            <a:off x="1447822" y="3314092"/>
            <a:ext cx="366476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下箭头 52">
            <a:extLst>
              <a:ext uri="{FF2B5EF4-FFF2-40B4-BE49-F238E27FC236}">
                <a16:creationId xmlns:a16="http://schemas.microsoft.com/office/drawing/2014/main" id="{96FB3FB1-2B4F-5044-BABD-B69BA9125527}"/>
              </a:ext>
            </a:extLst>
          </p:cNvPr>
          <p:cNvSpPr/>
          <p:nvPr/>
        </p:nvSpPr>
        <p:spPr>
          <a:xfrm>
            <a:off x="927445" y="4792900"/>
            <a:ext cx="133673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9583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1491187" y="2990458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4B04B86-C8C2-5D45-AE71-6EB82F9BFC95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569FFBA-4318-414D-BE5E-E21BC938BF21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3BB41E6-4EF5-E441-8EFE-6942E703FD24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2FEAF62-4A3A-064D-907D-DB43988728CF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F3114E0-E98D-AD45-B4EB-FDA78CC10891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F84534B-D55F-7041-B7F1-9844F56279F2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7FF69C0-EA81-7C49-BC10-FBED981FB128}"/>
              </a:ext>
            </a:extLst>
          </p:cNvPr>
          <p:cNvSpPr/>
          <p:nvPr/>
        </p:nvSpPr>
        <p:spPr>
          <a:xfrm>
            <a:off x="2083469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43BFDA4-8651-954F-92BF-0F2181043E37}"/>
              </a:ext>
            </a:extLst>
          </p:cNvPr>
          <p:cNvSpPr/>
          <p:nvPr/>
        </p:nvSpPr>
        <p:spPr>
          <a:xfrm>
            <a:off x="1887425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7ED0C8B-1451-994C-AF0A-6C4D21339823}"/>
              </a:ext>
            </a:extLst>
          </p:cNvPr>
          <p:cNvSpPr/>
          <p:nvPr/>
        </p:nvSpPr>
        <p:spPr>
          <a:xfrm>
            <a:off x="2208896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57B02C5-8EB5-254B-A685-8E3CD56C2FE6}"/>
              </a:ext>
            </a:extLst>
          </p:cNvPr>
          <p:cNvSpPr/>
          <p:nvPr/>
        </p:nvSpPr>
        <p:spPr>
          <a:xfrm>
            <a:off x="2530367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F3678F-A42B-B64E-9701-88289500734F}"/>
              </a:ext>
            </a:extLst>
          </p:cNvPr>
          <p:cNvSpPr/>
          <p:nvPr/>
        </p:nvSpPr>
        <p:spPr>
          <a:xfrm>
            <a:off x="2851838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C39C3A3-5AF2-4948-AD85-3FF09A52F117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527499D-1C0E-654E-B362-5DF1EFA9447C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B6551BD8-6455-784E-B021-FBE39102EC53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41558" y="3581985"/>
            <a:ext cx="459703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C0CE5885-DB0C-B047-B837-048E19961948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65594" y="3581985"/>
            <a:ext cx="135667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5C1E90F0-A1E5-1D49-A0C3-CB762A348783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290921" y="3581985"/>
            <a:ext cx="67049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9BCB994C-E7B5-904F-B2FE-03220BB6FE77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711580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08987970-4C19-9141-9AD4-A3264796A386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54522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71D60BCA-451A-F346-9FA6-A353D5A25E65}"/>
              </a:ext>
            </a:extLst>
          </p:cNvPr>
          <p:cNvSpPr/>
          <p:nvPr/>
        </p:nvSpPr>
        <p:spPr>
          <a:xfrm>
            <a:off x="1108796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0FE99B2-A8FA-C142-A0F1-2C405FCCCB0A}"/>
              </a:ext>
            </a:extLst>
          </p:cNvPr>
          <p:cNvSpPr/>
          <p:nvPr/>
        </p:nvSpPr>
        <p:spPr>
          <a:xfrm>
            <a:off x="1759433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FB5A900-00D7-8842-9947-280468A7645E}"/>
              </a:ext>
            </a:extLst>
          </p:cNvPr>
          <p:cNvSpPr/>
          <p:nvPr/>
        </p:nvSpPr>
        <p:spPr>
          <a:xfrm>
            <a:off x="1432832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102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1828812" y="2990458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098459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87425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208896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30367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51838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56548" y="3581985"/>
            <a:ext cx="444713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280584" y="3581985"/>
            <a:ext cx="120677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05911" y="3581985"/>
            <a:ext cx="52059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711580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54522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23786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74423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47822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69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E1D7-B7B2-2845-8A96-1CAC742D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8DC35-5406-144C-A5CA-846425B0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How t</a:t>
            </a:r>
            <a:r>
              <a:rPr lang="en-US" altLang="zh-CN" dirty="0"/>
              <a:t>ext analytics directly on compressed data (TADOC) recovers data?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1FA34B-09DF-3F47-8322-7D8B3C11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69CC94F-6224-F74F-956E-81D2D00FEF1B}"/>
              </a:ext>
            </a:extLst>
          </p:cNvPr>
          <p:cNvSpPr/>
          <p:nvPr/>
        </p:nvSpPr>
        <p:spPr>
          <a:xfrm>
            <a:off x="4673783" y="3543288"/>
            <a:ext cx="1830020" cy="8036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A6CC6A0-7EEC-8F4F-9912-46D8C7275340}"/>
              </a:ext>
            </a:extLst>
          </p:cNvPr>
          <p:cNvSpPr txBox="1"/>
          <p:nvPr/>
        </p:nvSpPr>
        <p:spPr>
          <a:xfrm>
            <a:off x="4620205" y="3221817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500" kern="0" dirty="0">
                <a:solidFill>
                  <a:prstClr val="black"/>
                </a:solidFill>
              </a:rPr>
              <a:t>Output:</a:t>
            </a:r>
            <a:endParaRPr lang="zh-CN" altLang="en-US" sz="1500" kern="0" dirty="0">
              <a:solidFill>
                <a:prstClr val="black"/>
              </a:solidFill>
            </a:endParaRPr>
          </a:p>
        </p:txBody>
      </p:sp>
      <p:sp>
        <p:nvSpPr>
          <p:cNvPr id="29" name="下箭头 28">
            <a:extLst>
              <a:ext uri="{FF2B5EF4-FFF2-40B4-BE49-F238E27FC236}">
                <a16:creationId xmlns:a16="http://schemas.microsoft.com/office/drawing/2014/main" id="{A753653F-7F4A-644A-BBE4-750299BE49E7}"/>
              </a:ext>
            </a:extLst>
          </p:cNvPr>
          <p:cNvSpPr/>
          <p:nvPr/>
        </p:nvSpPr>
        <p:spPr>
          <a:xfrm>
            <a:off x="1872236" y="3813231"/>
            <a:ext cx="132860" cy="2362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FE5E25E-6AFA-824F-B95E-D38250AFB0D7}"/>
              </a:ext>
            </a:extLst>
          </p:cNvPr>
          <p:cNvSpPr txBox="1"/>
          <p:nvPr/>
        </p:nvSpPr>
        <p:spPr>
          <a:xfrm>
            <a:off x="4788666" y="3649174"/>
            <a:ext cx="1669284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350" kern="0" dirty="0">
                <a:solidFill>
                  <a:prstClr val="black"/>
                </a:solidFill>
              </a:rPr>
              <a:t>a b a</a:t>
            </a:r>
            <a:endParaRPr lang="zh-CN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13F99D-5032-9D45-85E4-A21EE4F2B1A4}"/>
              </a:ext>
            </a:extLst>
          </p:cNvPr>
          <p:cNvSpPr/>
          <p:nvPr/>
        </p:nvSpPr>
        <p:spPr>
          <a:xfrm>
            <a:off x="628650" y="5079723"/>
            <a:ext cx="1458640" cy="375050"/>
          </a:xfrm>
          <a:prstGeom prst="rect">
            <a:avLst/>
          </a:prstGeom>
          <a:solidFill>
            <a:srgbClr val="D7E4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13BED8-9E6C-2044-B122-2D5341EF76C3}"/>
              </a:ext>
            </a:extLst>
          </p:cNvPr>
          <p:cNvSpPr/>
          <p:nvPr/>
        </p:nvSpPr>
        <p:spPr>
          <a:xfrm>
            <a:off x="1429930" y="4113115"/>
            <a:ext cx="1942661" cy="37505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056863D-72C0-CB4F-B559-05BF3BC30F65}"/>
              </a:ext>
            </a:extLst>
          </p:cNvPr>
          <p:cNvSpPr/>
          <p:nvPr/>
        </p:nvSpPr>
        <p:spPr>
          <a:xfrm>
            <a:off x="628650" y="3260513"/>
            <a:ext cx="2009373" cy="3750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A3E8A67-D19F-E84F-8A2D-3E691372FBB5}"/>
              </a:ext>
            </a:extLst>
          </p:cNvPr>
          <p:cNvSpPr/>
          <p:nvPr/>
        </p:nvSpPr>
        <p:spPr>
          <a:xfrm>
            <a:off x="693909" y="5133302"/>
            <a:ext cx="595490" cy="26132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C338E8-606F-8E47-A937-1AF792758E72}"/>
              </a:ext>
            </a:extLst>
          </p:cNvPr>
          <p:cNvSpPr/>
          <p:nvPr/>
        </p:nvSpPr>
        <p:spPr>
          <a:xfrm>
            <a:off x="1457629" y="4166694"/>
            <a:ext cx="485665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B1B7257-1218-B348-AD40-3F9F40B70033}"/>
              </a:ext>
            </a:extLst>
          </p:cNvPr>
          <p:cNvSpPr/>
          <p:nvPr/>
        </p:nvSpPr>
        <p:spPr>
          <a:xfrm>
            <a:off x="666477" y="3286660"/>
            <a:ext cx="553598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9C61D3A-7A07-3944-B850-77D6ECD7257F}"/>
              </a:ext>
            </a:extLst>
          </p:cNvPr>
          <p:cNvSpPr/>
          <p:nvPr/>
        </p:nvSpPr>
        <p:spPr>
          <a:xfrm>
            <a:off x="2120944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62FA25F-A3CA-6D45-B46F-0B53CFA21416}"/>
              </a:ext>
            </a:extLst>
          </p:cNvPr>
          <p:cNvSpPr/>
          <p:nvPr/>
        </p:nvSpPr>
        <p:spPr>
          <a:xfrm>
            <a:off x="1887425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D31CE9-2DA8-8B48-82EA-A1B50FAEF9BE}"/>
              </a:ext>
            </a:extLst>
          </p:cNvPr>
          <p:cNvSpPr/>
          <p:nvPr/>
        </p:nvSpPr>
        <p:spPr>
          <a:xfrm>
            <a:off x="2208896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F952A9B-C90C-E34E-A956-A6B2D6016F40}"/>
              </a:ext>
            </a:extLst>
          </p:cNvPr>
          <p:cNvSpPr/>
          <p:nvPr/>
        </p:nvSpPr>
        <p:spPr>
          <a:xfrm>
            <a:off x="2530367" y="4166694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DE4437C-DB43-C943-8C9A-9ED4CFA9B0AC}"/>
              </a:ext>
            </a:extLst>
          </p:cNvPr>
          <p:cNvSpPr/>
          <p:nvPr/>
        </p:nvSpPr>
        <p:spPr>
          <a:xfrm>
            <a:off x="2851838" y="4166694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06E4A5-CA7E-EF43-B95B-2E706DA08C82}"/>
              </a:ext>
            </a:extLst>
          </p:cNvPr>
          <p:cNvSpPr/>
          <p:nvPr/>
        </p:nvSpPr>
        <p:spPr>
          <a:xfrm>
            <a:off x="1219464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0D83708-74F1-8749-8621-1F737D6B171A}"/>
              </a:ext>
            </a:extLst>
          </p:cNvPr>
          <p:cNvSpPr/>
          <p:nvPr/>
        </p:nvSpPr>
        <p:spPr>
          <a:xfrm>
            <a:off x="1540935" y="5133301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5" name="直接箭头连接符 28">
            <a:extLst>
              <a:ext uri="{FF2B5EF4-FFF2-40B4-BE49-F238E27FC236}">
                <a16:creationId xmlns:a16="http://schemas.microsoft.com/office/drawing/2014/main" id="{F9EFE183-DF0F-7B48-A02A-BBE25B5AF934}"/>
              </a:ext>
            </a:extLst>
          </p:cNvPr>
          <p:cNvCxnSpPr>
            <a:stCxn id="51" idx="2"/>
            <a:endCxn id="33" idx="0"/>
          </p:cNvCxnSpPr>
          <p:nvPr/>
        </p:nvCxnSpPr>
        <p:spPr>
          <a:xfrm>
            <a:off x="1979033" y="3581985"/>
            <a:ext cx="422228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29">
            <a:extLst>
              <a:ext uri="{FF2B5EF4-FFF2-40B4-BE49-F238E27FC236}">
                <a16:creationId xmlns:a16="http://schemas.microsoft.com/office/drawing/2014/main" id="{4FE4A13C-6DE2-C74A-A242-70BB9761EEA3}"/>
              </a:ext>
            </a:extLst>
          </p:cNvPr>
          <p:cNvCxnSpPr>
            <a:stCxn id="38" idx="2"/>
            <a:endCxn id="33" idx="0"/>
          </p:cNvCxnSpPr>
          <p:nvPr/>
        </p:nvCxnSpPr>
        <p:spPr>
          <a:xfrm>
            <a:off x="2303069" y="3581985"/>
            <a:ext cx="98192" cy="531130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直接箭头连接符 30">
            <a:extLst>
              <a:ext uri="{FF2B5EF4-FFF2-40B4-BE49-F238E27FC236}">
                <a16:creationId xmlns:a16="http://schemas.microsoft.com/office/drawing/2014/main" id="{E3D44114-BD61-3241-BC30-543D2BB6B0A2}"/>
              </a:ext>
            </a:extLst>
          </p:cNvPr>
          <p:cNvCxnSpPr>
            <a:cxnSpLocks/>
            <a:stCxn id="50" idx="2"/>
            <a:endCxn id="31" idx="0"/>
          </p:cNvCxnSpPr>
          <p:nvPr/>
        </p:nvCxnSpPr>
        <p:spPr>
          <a:xfrm>
            <a:off x="1328396" y="3581985"/>
            <a:ext cx="29574" cy="149773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1">
            <a:extLst>
              <a:ext uri="{FF2B5EF4-FFF2-40B4-BE49-F238E27FC236}">
                <a16:creationId xmlns:a16="http://schemas.microsoft.com/office/drawing/2014/main" id="{04FECD0A-12E1-D047-BAAE-3BE33F91D34C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1357970" y="4434587"/>
            <a:ext cx="711580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9" name="直接箭头连接符 32">
            <a:extLst>
              <a:ext uri="{FF2B5EF4-FFF2-40B4-BE49-F238E27FC236}">
                <a16:creationId xmlns:a16="http://schemas.microsoft.com/office/drawing/2014/main" id="{15A2601C-5398-0A4D-855C-A9123A0EF56A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>
          <a:xfrm flipH="1">
            <a:off x="1357970" y="4434587"/>
            <a:ext cx="1354522" cy="64513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C7B49EB-A9AA-D942-AC01-9F503028B66B}"/>
              </a:ext>
            </a:extLst>
          </p:cNvPr>
          <p:cNvSpPr/>
          <p:nvPr/>
        </p:nvSpPr>
        <p:spPr>
          <a:xfrm>
            <a:off x="1146271" y="3314092"/>
            <a:ext cx="364249" cy="26789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1C8817-9A5F-C440-A912-01A91ED1D2C7}"/>
              </a:ext>
            </a:extLst>
          </p:cNvPr>
          <p:cNvSpPr/>
          <p:nvPr/>
        </p:nvSpPr>
        <p:spPr>
          <a:xfrm>
            <a:off x="1796908" y="3314092"/>
            <a:ext cx="364249" cy="2678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8444F59-351E-E54E-86C2-4DB5F4A7342C}"/>
              </a:ext>
            </a:extLst>
          </p:cNvPr>
          <p:cNvSpPr/>
          <p:nvPr/>
        </p:nvSpPr>
        <p:spPr>
          <a:xfrm>
            <a:off x="1470307" y="3314092"/>
            <a:ext cx="364249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46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1860</TotalTime>
  <Words>3121</Words>
  <Application>Microsoft Macintosh PowerPoint</Application>
  <PresentationFormat>全屏显示(4:3)</PresentationFormat>
  <Paragraphs>868</Paragraphs>
  <Slides>43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2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Helvetica Neue</vt:lpstr>
      <vt:lpstr>Office 主题</vt:lpstr>
      <vt:lpstr>Zwift : A Programming Framework for High Performance Text Analytics on Compressed Data 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PowerPoint 演示文稿</vt:lpstr>
      <vt:lpstr>Motivation</vt:lpstr>
      <vt:lpstr>Outline</vt:lpstr>
      <vt:lpstr>Example</vt:lpstr>
      <vt:lpstr>PowerPoint 演示文稿</vt:lpstr>
      <vt:lpstr>Programming Challenges</vt:lpstr>
      <vt:lpstr>PowerPoint 演示文稿</vt:lpstr>
      <vt:lpstr>Programming Challenges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Contribution</vt:lpstr>
      <vt:lpstr>Outline</vt:lpstr>
      <vt:lpstr>The Zwift Language</vt:lpstr>
      <vt:lpstr>Language Features</vt:lpstr>
      <vt:lpstr>Language Features</vt:lpstr>
      <vt:lpstr>Outline</vt:lpstr>
      <vt:lpstr>Benchmarks</vt:lpstr>
      <vt:lpstr>Benchmarks</vt:lpstr>
      <vt:lpstr>Performance</vt:lpstr>
      <vt:lpstr>Storage Savings</vt:lpstr>
      <vt:lpstr>Productivity</vt:lpstr>
      <vt:lpstr>Conclusion</vt:lpstr>
      <vt:lpstr>Thanks!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Zwift : A Programming Framework for High Performance Text Analytics on Compressed Data </dc:title>
  <dc:creator>Microsoft Office 用户</dc:creator>
  <cp:lastModifiedBy>Microsoft Office User</cp:lastModifiedBy>
  <cp:revision>209</cp:revision>
  <cp:lastPrinted>2018-06-13T02:56:16Z</cp:lastPrinted>
  <dcterms:created xsi:type="dcterms:W3CDTF">2018-05-18T06:33:04Z</dcterms:created>
  <dcterms:modified xsi:type="dcterms:W3CDTF">2018-07-06T00:37:44Z</dcterms:modified>
</cp:coreProperties>
</file>