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3"/>
  </p:notesMasterIdLst>
  <p:handoutMasterIdLst>
    <p:handoutMasterId r:id="rId64"/>
  </p:handoutMasterIdLst>
  <p:sldIdLst>
    <p:sldId id="256" r:id="rId2"/>
    <p:sldId id="327" r:id="rId3"/>
    <p:sldId id="333" r:id="rId4"/>
    <p:sldId id="334" r:id="rId5"/>
    <p:sldId id="258" r:id="rId6"/>
    <p:sldId id="323" r:id="rId7"/>
    <p:sldId id="259" r:id="rId8"/>
    <p:sldId id="336" r:id="rId9"/>
    <p:sldId id="337" r:id="rId10"/>
    <p:sldId id="338" r:id="rId11"/>
    <p:sldId id="261" r:id="rId12"/>
    <p:sldId id="335" r:id="rId13"/>
    <p:sldId id="260" r:id="rId14"/>
    <p:sldId id="265" r:id="rId15"/>
    <p:sldId id="263" r:id="rId16"/>
    <p:sldId id="328" r:id="rId17"/>
    <p:sldId id="266" r:id="rId18"/>
    <p:sldId id="269" r:id="rId19"/>
    <p:sldId id="277" r:id="rId20"/>
    <p:sldId id="267" r:id="rId21"/>
    <p:sldId id="270" r:id="rId22"/>
    <p:sldId id="278" r:id="rId23"/>
    <p:sldId id="271" r:id="rId24"/>
    <p:sldId id="274" r:id="rId25"/>
    <p:sldId id="279" r:id="rId26"/>
    <p:sldId id="273" r:id="rId27"/>
    <p:sldId id="272" r:id="rId28"/>
    <p:sldId id="275" r:id="rId29"/>
    <p:sldId id="281" r:id="rId30"/>
    <p:sldId id="276" r:id="rId31"/>
    <p:sldId id="285" r:id="rId32"/>
    <p:sldId id="287" r:id="rId33"/>
    <p:sldId id="289" r:id="rId34"/>
    <p:sldId id="288" r:id="rId35"/>
    <p:sldId id="290" r:id="rId36"/>
    <p:sldId id="291" r:id="rId37"/>
    <p:sldId id="292" r:id="rId38"/>
    <p:sldId id="293" r:id="rId39"/>
    <p:sldId id="297" r:id="rId40"/>
    <p:sldId id="329" r:id="rId41"/>
    <p:sldId id="299" r:id="rId42"/>
    <p:sldId id="330" r:id="rId43"/>
    <p:sldId id="294" r:id="rId44"/>
    <p:sldId id="296" r:id="rId45"/>
    <p:sldId id="300" r:id="rId46"/>
    <p:sldId id="301" r:id="rId47"/>
    <p:sldId id="302" r:id="rId48"/>
    <p:sldId id="339" r:id="rId49"/>
    <p:sldId id="315" r:id="rId50"/>
    <p:sldId id="304" r:id="rId51"/>
    <p:sldId id="305" r:id="rId52"/>
    <p:sldId id="306" r:id="rId53"/>
    <p:sldId id="307" r:id="rId54"/>
    <p:sldId id="308" r:id="rId55"/>
    <p:sldId id="309" r:id="rId56"/>
    <p:sldId id="312" r:id="rId57"/>
    <p:sldId id="311" r:id="rId58"/>
    <p:sldId id="331" r:id="rId59"/>
    <p:sldId id="310" r:id="rId60"/>
    <p:sldId id="313" r:id="rId61"/>
    <p:sldId id="314" r:id="rId62"/>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1570" autoAdjust="0"/>
  </p:normalViewPr>
  <p:slideViewPr>
    <p:cSldViewPr>
      <p:cViewPr>
        <p:scale>
          <a:sx n="75" d="100"/>
          <a:sy n="75" d="100"/>
        </p:scale>
        <p:origin x="-468" y="-78"/>
      </p:cViewPr>
      <p:guideLst>
        <p:guide orient="horz" pos="2160"/>
        <p:guide pos="2880"/>
      </p:guideLst>
    </p:cSldViewPr>
  </p:slideViewPr>
  <p:notesTextViewPr>
    <p:cViewPr>
      <p:scale>
        <a:sx n="150" d="100"/>
        <a:sy n="150" d="100"/>
      </p:scale>
      <p:origin x="0" y="0"/>
    </p:cViewPr>
  </p:notesTextViewPr>
  <p:notesViewPr>
    <p:cSldViewPr>
      <p:cViewPr varScale="1">
        <p:scale>
          <a:sx n="63" d="100"/>
          <a:sy n="63" d="100"/>
        </p:scale>
        <p:origin x="-249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5" Type="http://schemas.openxmlformats.org/officeDocument/2006/relationships/image" Target="../media/image6.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86AFB5-A84A-4D2F-B8C3-25DF70E8479C}" type="datetimeFigureOut">
              <a:rPr lang="ca-ES" smtClean="0"/>
              <a:pPr/>
              <a:t>16/09/2012</a:t>
            </a:fld>
            <a:endParaRPr lang="ca-ES"/>
          </a:p>
        </p:txBody>
      </p:sp>
      <p:sp>
        <p:nvSpPr>
          <p:cNvPr id="4" name="Contenidor de peu de pà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22BBB3-69D4-4784-8F33-2EB9239866E8}" type="slidenum">
              <a:rPr lang="ca-ES" smtClean="0"/>
              <a:pPr/>
              <a:t>‹#›</a:t>
            </a:fld>
            <a:endParaRPr lang="ca-ES"/>
          </a:p>
        </p:txBody>
      </p:sp>
    </p:spTree>
    <p:extLst>
      <p:ext uri="{BB962C8B-B14F-4D97-AF65-F5344CB8AC3E}">
        <p14:creationId xmlns:p14="http://schemas.microsoft.com/office/powerpoint/2010/main" xmlns="" val="120268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F44E5-4E0E-4A31-A483-AEB1D6CA9759}" type="datetimeFigureOut">
              <a:rPr lang="ca-ES" smtClean="0"/>
              <a:pPr/>
              <a:t>16/09/2012</a:t>
            </a:fld>
            <a:endParaRPr lang="ca-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F20D6-7AEE-43C9-ABE3-000A007AE785}" type="slidenum">
              <a:rPr lang="ca-ES" smtClean="0"/>
              <a:pPr/>
              <a:t>‹#›</a:t>
            </a:fld>
            <a:endParaRPr lang="ca-ES"/>
          </a:p>
        </p:txBody>
      </p:sp>
    </p:spTree>
    <p:extLst>
      <p:ext uri="{BB962C8B-B14F-4D97-AF65-F5344CB8AC3E}">
        <p14:creationId xmlns:p14="http://schemas.microsoft.com/office/powerpoint/2010/main" xmlns="" val="289268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a:t>
            </a:fld>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13</a:t>
            </a:fld>
            <a:endParaRPr 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baseline="0" dirty="0" smtClean="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15</a:t>
            </a:fld>
            <a:endParaRPr 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baseline="0" dirty="0" smtClean="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17</a:t>
            </a:fld>
            <a:endParaRPr 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19</a:t>
            </a:fld>
            <a:endParaRPr 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i="0" baseline="0" dirty="0" smtClean="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20</a:t>
            </a:fld>
            <a:endParaRPr 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21</a:t>
            </a:fld>
            <a:endParaRPr lang="ca-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22</a:t>
            </a:fld>
            <a:endParaRPr lang="ca-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23</a:t>
            </a:fld>
            <a:endParaRPr lang="ca-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25</a:t>
            </a:fld>
            <a:endParaRPr lang="ca-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27</a:t>
            </a:fld>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a:t>
            </a:fld>
            <a:endParaRPr lang="ca-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sz="1200" kern="1200" dirty="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28</a:t>
            </a:fld>
            <a:endParaRPr lang="ca-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29</a:t>
            </a:fld>
            <a:endParaRPr lang="ca-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30</a:t>
            </a:fld>
            <a:endParaRPr lang="ca-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r>
              <a:rPr lang="ca-ES" dirty="0" smtClean="0"/>
              <a:t>Aquesta fase està formada per quatre etapes:</a:t>
            </a:r>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31</a:t>
            </a:fld>
            <a:endParaRPr lang="ca-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32</a:t>
            </a:fld>
            <a:endParaRPr lang="ca-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33</a:t>
            </a:fld>
            <a:endParaRPr lang="ca-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34</a:t>
            </a:fld>
            <a:endParaRPr lang="ca-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35</a:t>
            </a:fld>
            <a:endParaRPr lang="ca-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36</a:t>
            </a:fld>
            <a:endParaRPr lang="ca-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37</a:t>
            </a:fld>
            <a:endParaRPr 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a:t>
            </a:fld>
            <a:endParaRPr lang="ca-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baseline="0"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38</a:t>
            </a:fld>
            <a:endParaRPr lang="ca-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39</a:t>
            </a:fld>
            <a:endParaRPr lang="ca-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41</a:t>
            </a:fld>
            <a:endParaRPr lang="ca-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44</a:t>
            </a:fld>
            <a:endParaRPr lang="ca-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45</a:t>
            </a:fld>
            <a:endParaRPr lang="ca-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46</a:t>
            </a:fld>
            <a:endParaRPr lang="ca-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47</a:t>
            </a:fld>
            <a:endParaRPr lang="ca-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48</a:t>
            </a:fld>
            <a:endParaRPr lang="ca-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49</a:t>
            </a:fld>
            <a:endParaRPr lang="ca-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marL="228600" indent="-228600">
              <a:buFont typeface="Arial" pitchFamily="34" charset="0"/>
              <a:buNone/>
            </a:pPr>
            <a:endParaRPr lang="ca-ES" baseline="0" dirty="0" smtClean="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50</a:t>
            </a:fld>
            <a:endParaRPr lang="ca-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a:t>
            </a:fld>
            <a:endParaRPr lang="ca-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marL="228600" indent="-228600">
              <a:buFont typeface="Arial" pitchFamily="34" charset="0"/>
              <a:buNone/>
            </a:pPr>
            <a:endParaRPr lang="ca-ES" baseline="0" dirty="0" smtClean="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51</a:t>
            </a:fld>
            <a:endParaRPr lang="ca-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marL="228600" indent="-228600">
              <a:buFont typeface="Arial" pitchFamily="34" charset="0"/>
              <a:buNone/>
            </a:pPr>
            <a:endParaRPr lang="ca-ES" baseline="0" dirty="0" smtClean="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52</a:t>
            </a:fld>
            <a:endParaRPr lang="ca-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endParaRPr lang="ca-ES" sz="1200" kern="1200" dirty="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53</a:t>
            </a:fld>
            <a:endParaRPr lang="ca-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a-ES" sz="1200" kern="1200" dirty="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54</a:t>
            </a:fld>
            <a:endParaRPr lang="ca-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endParaRPr lang="ca-ES" sz="1200" kern="1200" dirty="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55</a:t>
            </a:fld>
            <a:endParaRPr lang="ca-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a-ES" sz="1200" kern="1200" dirty="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56</a:t>
            </a:fld>
            <a:endParaRPr lang="ca-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a-ES" sz="1200" kern="1200" dirty="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57</a:t>
            </a:fld>
            <a:endParaRPr lang="ca-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59</a:t>
            </a:fld>
            <a:endParaRPr lang="ca-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dirty="0"/>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60</a:t>
            </a:fld>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sz="1200" kern="1200" dirty="0" smtClean="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7</a:t>
            </a:fld>
            <a:endParaRPr lang="ca-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sz="1200" kern="1200" dirty="0" smtClean="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8</a:t>
            </a:fld>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sz="1200" kern="1200" dirty="0" smtClean="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9</a:t>
            </a:fld>
            <a:endParaRPr 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sz="1200" kern="1200" dirty="0" smtClean="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10</a:t>
            </a:fld>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sz="1200" kern="1200" dirty="0" smtClean="0">
              <a:solidFill>
                <a:schemeClr val="tx1"/>
              </a:solidFill>
              <a:latin typeface="+mn-lt"/>
              <a:ea typeface="+mn-ea"/>
              <a:cs typeface="+mn-cs"/>
            </a:endParaRPr>
          </a:p>
        </p:txBody>
      </p:sp>
      <p:sp>
        <p:nvSpPr>
          <p:cNvPr id="4" name="Contenidor de número de diapositiva 3"/>
          <p:cNvSpPr>
            <a:spLocks noGrp="1"/>
          </p:cNvSpPr>
          <p:nvPr>
            <p:ph type="sldNum" sz="quarter" idx="10"/>
          </p:nvPr>
        </p:nvSpPr>
        <p:spPr/>
        <p:txBody>
          <a:bodyPr/>
          <a:lstStyle/>
          <a:p>
            <a:fld id="{F84F20D6-7AEE-43C9-ABE3-000A007AE785}" type="slidenum">
              <a:rPr lang="ca-ES" smtClean="0"/>
              <a:pPr/>
              <a:t>12</a:t>
            </a:fld>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15" name="Rectangle arrodonit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arrodonit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íto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ca-ES" smtClean="0"/>
              <a:t>Feu clic aquí per editar l'estil</a:t>
            </a:r>
            <a:endParaRPr kumimoji="0" lang="en-US"/>
          </a:p>
        </p:txBody>
      </p:sp>
      <p:sp>
        <p:nvSpPr>
          <p:cNvPr id="20" name="Subtíto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a-ES" smtClean="0"/>
              <a:t>Feu clic aquí per editar l'estil de subtítols del patró.</a:t>
            </a:r>
            <a:endParaRPr kumimoji="0" lang="en-US"/>
          </a:p>
        </p:txBody>
      </p:sp>
      <p:sp>
        <p:nvSpPr>
          <p:cNvPr id="19" name="Contenidor de data 18"/>
          <p:cNvSpPr>
            <a:spLocks noGrp="1"/>
          </p:cNvSpPr>
          <p:nvPr>
            <p:ph type="dt" sz="half" idx="10"/>
          </p:nvPr>
        </p:nvSpPr>
        <p:spPr/>
        <p:txBody>
          <a:bodyPr/>
          <a:lstStyle>
            <a:extLst/>
          </a:lstStyle>
          <a:p>
            <a:fld id="{4D012AA5-ADF5-404D-9BD1-79900E3215E7}" type="datetime1">
              <a:rPr lang="ca-ES" smtClean="0"/>
              <a:pPr/>
              <a:t>16/09/2012</a:t>
            </a:fld>
            <a:endParaRPr lang="ca-ES"/>
          </a:p>
        </p:txBody>
      </p:sp>
      <p:sp>
        <p:nvSpPr>
          <p:cNvPr id="8" name="Contenidor de peu de pàgina 7"/>
          <p:cNvSpPr>
            <a:spLocks noGrp="1"/>
          </p:cNvSpPr>
          <p:nvPr>
            <p:ph type="ftr" sz="quarter" idx="11"/>
          </p:nvPr>
        </p:nvSpPr>
        <p:spPr/>
        <p:txBody>
          <a:bodyPr/>
          <a:lstStyle>
            <a:extLst/>
          </a:lstStyle>
          <a:p>
            <a:endParaRPr lang="ca-ES"/>
          </a:p>
        </p:txBody>
      </p:sp>
      <p:sp>
        <p:nvSpPr>
          <p:cNvPr id="11" name="Contenidor de número de diapositiva 10"/>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a:xfrm>
            <a:off x="502920" y="4983480"/>
            <a:ext cx="8183880" cy="1051560"/>
          </a:xfrm>
        </p:spPr>
        <p:txBody>
          <a:bodyPr/>
          <a:lstStyle>
            <a:extLst/>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extLst/>
          </a:lstStyle>
          <a:p>
            <a:fld id="{3B6C24D6-46EC-46DE-B59A-BA1476830DC3}" type="datetime1">
              <a:rPr lang="ca-ES" smtClean="0"/>
              <a:pPr/>
              <a:t>16/09/2012</a:t>
            </a:fld>
            <a:endParaRPr lang="ca-ES"/>
          </a:p>
        </p:txBody>
      </p:sp>
      <p:sp>
        <p:nvSpPr>
          <p:cNvPr id="5" name="Contenidor de peu de pàgina 4"/>
          <p:cNvSpPr>
            <a:spLocks noGrp="1"/>
          </p:cNvSpPr>
          <p:nvPr>
            <p:ph type="ftr" sz="quarter" idx="11"/>
          </p:nvPr>
        </p:nvSpPr>
        <p:spPr/>
        <p:txBody>
          <a:bodyPr/>
          <a:lstStyle>
            <a:extLst/>
          </a:lstStyle>
          <a:p>
            <a:endParaRPr lang="ca-ES"/>
          </a:p>
        </p:txBody>
      </p:sp>
      <p:sp>
        <p:nvSpPr>
          <p:cNvPr id="6" name="Contenidor de número de diapositiva 5"/>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533404"/>
            <a:ext cx="1981200" cy="5257799"/>
          </a:xfrm>
        </p:spPr>
        <p:txBody>
          <a:bodyPr vert="eaVert"/>
          <a:lstStyle>
            <a:extLst/>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extLst/>
          </a:lstStyle>
          <a:p>
            <a:fld id="{60ED52FB-06C7-4365-9535-44EEE3D19B7D}" type="datetime1">
              <a:rPr lang="ca-ES" smtClean="0"/>
              <a:pPr/>
              <a:t>16/09/2012</a:t>
            </a:fld>
            <a:endParaRPr lang="ca-ES"/>
          </a:p>
        </p:txBody>
      </p:sp>
      <p:sp>
        <p:nvSpPr>
          <p:cNvPr id="5" name="Contenidor de peu de pàgina 4"/>
          <p:cNvSpPr>
            <a:spLocks noGrp="1"/>
          </p:cNvSpPr>
          <p:nvPr>
            <p:ph type="ftr" sz="quarter" idx="11"/>
          </p:nvPr>
        </p:nvSpPr>
        <p:spPr/>
        <p:txBody>
          <a:bodyPr/>
          <a:lstStyle>
            <a:extLst/>
          </a:lstStyle>
          <a:p>
            <a:endParaRPr lang="ca-ES"/>
          </a:p>
        </p:txBody>
      </p:sp>
      <p:sp>
        <p:nvSpPr>
          <p:cNvPr id="6" name="Contenidor de número de diapositiva 5"/>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502920" y="4983480"/>
            <a:ext cx="8183880" cy="1051560"/>
          </a:xfrm>
        </p:spPr>
        <p:txBody>
          <a:bodyPr/>
          <a:lstStyle>
            <a:extLst/>
          </a:lstStyle>
          <a:p>
            <a:r>
              <a:rPr kumimoji="0" lang="ca-ES" smtClean="0"/>
              <a:t>Feu clic aquí per editar l'estil</a:t>
            </a:r>
            <a:endParaRPr kumimoji="0" lang="en-US"/>
          </a:p>
        </p:txBody>
      </p:sp>
      <p:sp>
        <p:nvSpPr>
          <p:cNvPr id="3" name="Contenidor de contingut 2"/>
          <p:cNvSpPr>
            <a:spLocks noGrp="1"/>
          </p:cNvSpPr>
          <p:nvPr>
            <p:ph idx="1"/>
          </p:nvPr>
        </p:nvSpPr>
        <p:spPr>
          <a:xfrm>
            <a:off x="502920" y="530352"/>
            <a:ext cx="8183880" cy="4187952"/>
          </a:xfrm>
        </p:spPr>
        <p:txBody>
          <a:bodyPr/>
          <a:lstStyle>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extLst/>
          </a:lstStyle>
          <a:p>
            <a:fld id="{CCF2FC88-0D7E-4FE3-A671-4F753AF57C82}" type="datetime1">
              <a:rPr lang="ca-ES" smtClean="0"/>
              <a:pPr/>
              <a:t>16/09/2012</a:t>
            </a:fld>
            <a:endParaRPr lang="ca-ES"/>
          </a:p>
        </p:txBody>
      </p:sp>
      <p:sp>
        <p:nvSpPr>
          <p:cNvPr id="5" name="Contenidor de peu de pàgina 4"/>
          <p:cNvSpPr>
            <a:spLocks noGrp="1"/>
          </p:cNvSpPr>
          <p:nvPr>
            <p:ph type="ftr" sz="quarter" idx="11"/>
          </p:nvPr>
        </p:nvSpPr>
        <p:spPr/>
        <p:txBody>
          <a:bodyPr/>
          <a:lstStyle>
            <a:extLst/>
          </a:lstStyle>
          <a:p>
            <a:endParaRPr lang="ca-ES"/>
          </a:p>
        </p:txBody>
      </p:sp>
      <p:sp>
        <p:nvSpPr>
          <p:cNvPr id="6" name="Contenidor de número de diapositiva 5"/>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pçalera de la secció">
    <p:spTree>
      <p:nvGrpSpPr>
        <p:cNvPr id="1" name=""/>
        <p:cNvGrpSpPr/>
        <p:nvPr/>
      </p:nvGrpSpPr>
      <p:grpSpPr>
        <a:xfrm>
          <a:off x="0" y="0"/>
          <a:ext cx="0" cy="0"/>
          <a:chOff x="0" y="0"/>
          <a:chExt cx="0" cy="0"/>
        </a:xfrm>
      </p:grpSpPr>
      <p:sp>
        <p:nvSpPr>
          <p:cNvPr id="14" name="Rectangle arrodonit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arrodonit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o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ca-ES" smtClean="0"/>
              <a:t>Feu clic aquí per editar l'estil</a:t>
            </a:r>
            <a:endParaRPr kumimoji="0" lang="en-US"/>
          </a:p>
        </p:txBody>
      </p:sp>
      <p:sp>
        <p:nvSpPr>
          <p:cNvPr id="3" name="Contenidor de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a-ES" smtClean="0"/>
              <a:t>Feu clic aquí per editar els estils de text</a:t>
            </a:r>
          </a:p>
        </p:txBody>
      </p:sp>
      <p:sp>
        <p:nvSpPr>
          <p:cNvPr id="4" name="Contenidor de data 3"/>
          <p:cNvSpPr>
            <a:spLocks noGrp="1"/>
          </p:cNvSpPr>
          <p:nvPr>
            <p:ph type="dt" sz="half" idx="10"/>
          </p:nvPr>
        </p:nvSpPr>
        <p:spPr/>
        <p:txBody>
          <a:bodyPr/>
          <a:lstStyle>
            <a:extLst/>
          </a:lstStyle>
          <a:p>
            <a:fld id="{58F0BF48-20AB-43DE-BA9C-E303B780054A}" type="datetime1">
              <a:rPr lang="ca-ES" smtClean="0"/>
              <a:pPr/>
              <a:t>16/09/2012</a:t>
            </a:fld>
            <a:endParaRPr lang="ca-ES"/>
          </a:p>
        </p:txBody>
      </p:sp>
      <p:sp>
        <p:nvSpPr>
          <p:cNvPr id="5" name="Contenidor de peu de pàgina 4"/>
          <p:cNvSpPr>
            <a:spLocks noGrp="1"/>
          </p:cNvSpPr>
          <p:nvPr>
            <p:ph type="ftr" sz="quarter" idx="11"/>
          </p:nvPr>
        </p:nvSpPr>
        <p:spPr/>
        <p:txBody>
          <a:bodyPr/>
          <a:lstStyle>
            <a:extLst/>
          </a:lstStyle>
          <a:p>
            <a:endParaRPr lang="ca-ES"/>
          </a:p>
        </p:txBody>
      </p:sp>
      <p:sp>
        <p:nvSpPr>
          <p:cNvPr id="6" name="Contenidor de número de diapositiva 5"/>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extLst/>
          </a:lstStyle>
          <a:p>
            <a:r>
              <a:rPr kumimoji="0" lang="ca-ES" smtClean="0"/>
              <a:t>Feu clic aquí per editar l'estil</a:t>
            </a:r>
            <a:endParaRPr kumimoji="0" lang="en-US"/>
          </a:p>
        </p:txBody>
      </p:sp>
      <p:sp>
        <p:nvSpPr>
          <p:cNvPr id="3" name="Contenidor de contingut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contingut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5" name="Contenidor de data 4"/>
          <p:cNvSpPr>
            <a:spLocks noGrp="1"/>
          </p:cNvSpPr>
          <p:nvPr>
            <p:ph type="dt" sz="half" idx="10"/>
          </p:nvPr>
        </p:nvSpPr>
        <p:spPr/>
        <p:txBody>
          <a:bodyPr/>
          <a:lstStyle>
            <a:extLst/>
          </a:lstStyle>
          <a:p>
            <a:fld id="{10019EA6-B9F0-4455-A94A-9FF47F197C01}" type="datetime1">
              <a:rPr lang="ca-ES" smtClean="0"/>
              <a:pPr/>
              <a:t>16/09/2012</a:t>
            </a:fld>
            <a:endParaRPr lang="ca-ES"/>
          </a:p>
        </p:txBody>
      </p:sp>
      <p:sp>
        <p:nvSpPr>
          <p:cNvPr id="6" name="Contenidor de peu de pàgina 5"/>
          <p:cNvSpPr>
            <a:spLocks noGrp="1"/>
          </p:cNvSpPr>
          <p:nvPr>
            <p:ph type="ftr" sz="quarter" idx="11"/>
          </p:nvPr>
        </p:nvSpPr>
        <p:spPr/>
        <p:txBody>
          <a:bodyPr/>
          <a:lstStyle>
            <a:extLst/>
          </a:lstStyle>
          <a:p>
            <a:endParaRPr lang="ca-ES"/>
          </a:p>
        </p:txBody>
      </p:sp>
      <p:sp>
        <p:nvSpPr>
          <p:cNvPr id="7" name="Contenidor de número de diapositiva 6"/>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502920" y="4983480"/>
            <a:ext cx="8183880" cy="1051560"/>
          </a:xfrm>
        </p:spPr>
        <p:txBody>
          <a:bodyPr anchor="b"/>
          <a:lstStyle>
            <a:lvl1pPr>
              <a:defRPr b="1"/>
            </a:lvl1pPr>
            <a:extLst/>
          </a:lstStyle>
          <a:p>
            <a:r>
              <a:rPr kumimoji="0" lang="ca-ES" smtClean="0"/>
              <a:t>Feu clic aquí per editar l'estil</a:t>
            </a:r>
            <a:endParaRPr kumimoji="0" lang="en-US"/>
          </a:p>
        </p:txBody>
      </p:sp>
      <p:sp>
        <p:nvSpPr>
          <p:cNvPr id="3" name="Contenidor de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a-ES" smtClean="0"/>
              <a:t>Feu clic aquí per editar els estils de text</a:t>
            </a:r>
          </a:p>
        </p:txBody>
      </p:sp>
      <p:sp>
        <p:nvSpPr>
          <p:cNvPr id="4" name="Contenidor de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a-ES" smtClean="0"/>
              <a:t>Feu clic aquí per editar els estils de text</a:t>
            </a:r>
          </a:p>
        </p:txBody>
      </p:sp>
      <p:sp>
        <p:nvSpPr>
          <p:cNvPr id="5" name="Contenidor de contingut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6" name="Contenidor de contingut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7" name="Contenidor de data 6"/>
          <p:cNvSpPr>
            <a:spLocks noGrp="1"/>
          </p:cNvSpPr>
          <p:nvPr>
            <p:ph type="dt" sz="half" idx="10"/>
          </p:nvPr>
        </p:nvSpPr>
        <p:spPr/>
        <p:txBody>
          <a:bodyPr/>
          <a:lstStyle>
            <a:extLst/>
          </a:lstStyle>
          <a:p>
            <a:fld id="{9F9B26A2-FE70-4D4F-A7F5-90840AE0CF92}" type="datetime1">
              <a:rPr lang="ca-ES" smtClean="0"/>
              <a:pPr/>
              <a:t>16/09/2012</a:t>
            </a:fld>
            <a:endParaRPr lang="ca-ES"/>
          </a:p>
        </p:txBody>
      </p:sp>
      <p:sp>
        <p:nvSpPr>
          <p:cNvPr id="8" name="Contenidor de peu de pàgina 7"/>
          <p:cNvSpPr>
            <a:spLocks noGrp="1"/>
          </p:cNvSpPr>
          <p:nvPr>
            <p:ph type="ftr" sz="quarter" idx="11"/>
          </p:nvPr>
        </p:nvSpPr>
        <p:spPr/>
        <p:txBody>
          <a:bodyPr/>
          <a:lstStyle>
            <a:extLst/>
          </a:lstStyle>
          <a:p>
            <a:endParaRPr lang="ca-ES"/>
          </a:p>
        </p:txBody>
      </p:sp>
      <p:sp>
        <p:nvSpPr>
          <p:cNvPr id="9" name="Contenidor de número de diapositiva 8"/>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extLst/>
          </a:lstStyle>
          <a:p>
            <a:r>
              <a:rPr kumimoji="0" lang="ca-ES" smtClean="0"/>
              <a:t>Feu clic aquí per editar l'estil</a:t>
            </a:r>
            <a:endParaRPr kumimoji="0" lang="en-US"/>
          </a:p>
        </p:txBody>
      </p:sp>
      <p:sp>
        <p:nvSpPr>
          <p:cNvPr id="3" name="Contenidor de data 2"/>
          <p:cNvSpPr>
            <a:spLocks noGrp="1"/>
          </p:cNvSpPr>
          <p:nvPr>
            <p:ph type="dt" sz="half" idx="10"/>
          </p:nvPr>
        </p:nvSpPr>
        <p:spPr/>
        <p:txBody>
          <a:bodyPr/>
          <a:lstStyle>
            <a:extLst/>
          </a:lstStyle>
          <a:p>
            <a:fld id="{03AFEAD2-6150-4E68-8565-8869675CD344}" type="datetime1">
              <a:rPr lang="ca-ES" smtClean="0"/>
              <a:pPr/>
              <a:t>16/09/2012</a:t>
            </a:fld>
            <a:endParaRPr lang="ca-ES"/>
          </a:p>
        </p:txBody>
      </p:sp>
      <p:sp>
        <p:nvSpPr>
          <p:cNvPr id="4" name="Contenidor de peu de pàgina 3"/>
          <p:cNvSpPr>
            <a:spLocks noGrp="1"/>
          </p:cNvSpPr>
          <p:nvPr>
            <p:ph type="ftr" sz="quarter" idx="11"/>
          </p:nvPr>
        </p:nvSpPr>
        <p:spPr/>
        <p:txBody>
          <a:bodyPr/>
          <a:lstStyle>
            <a:extLst/>
          </a:lstStyle>
          <a:p>
            <a:endParaRPr lang="ca-ES"/>
          </a:p>
        </p:txBody>
      </p:sp>
      <p:sp>
        <p:nvSpPr>
          <p:cNvPr id="5" name="Contenidor de número de diapositiva 4"/>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7" name="Rectangle arrodonit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Contenidor de data 1"/>
          <p:cNvSpPr>
            <a:spLocks noGrp="1"/>
          </p:cNvSpPr>
          <p:nvPr>
            <p:ph type="dt" sz="half" idx="10"/>
          </p:nvPr>
        </p:nvSpPr>
        <p:spPr/>
        <p:txBody>
          <a:bodyPr/>
          <a:lstStyle>
            <a:extLst/>
          </a:lstStyle>
          <a:p>
            <a:fld id="{B446698F-1CB0-4ABD-BA48-23E84EA59C40}" type="datetime1">
              <a:rPr lang="ca-ES" smtClean="0"/>
              <a:pPr/>
              <a:t>16/09/2012</a:t>
            </a:fld>
            <a:endParaRPr lang="ca-ES"/>
          </a:p>
        </p:txBody>
      </p:sp>
      <p:sp>
        <p:nvSpPr>
          <p:cNvPr id="3" name="Contenidor de peu de pàgina 2"/>
          <p:cNvSpPr>
            <a:spLocks noGrp="1"/>
          </p:cNvSpPr>
          <p:nvPr>
            <p:ph type="ftr" sz="quarter" idx="11"/>
          </p:nvPr>
        </p:nvSpPr>
        <p:spPr/>
        <p:txBody>
          <a:bodyPr/>
          <a:lstStyle>
            <a:extLst/>
          </a:lstStyle>
          <a:p>
            <a:endParaRPr lang="ca-ES"/>
          </a:p>
        </p:txBody>
      </p:sp>
      <p:sp>
        <p:nvSpPr>
          <p:cNvPr id="4" name="Contenidor de número de diapositiva 3"/>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ca-ES" smtClean="0"/>
              <a:t>Feu clic aquí per editar l'estil</a:t>
            </a:r>
            <a:endParaRPr kumimoji="0" lang="en-US"/>
          </a:p>
        </p:txBody>
      </p:sp>
      <p:sp>
        <p:nvSpPr>
          <p:cNvPr id="3" name="Contenidor de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contingut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5" name="Contenidor de data 4"/>
          <p:cNvSpPr>
            <a:spLocks noGrp="1"/>
          </p:cNvSpPr>
          <p:nvPr>
            <p:ph type="dt" sz="half" idx="10"/>
          </p:nvPr>
        </p:nvSpPr>
        <p:spPr/>
        <p:txBody>
          <a:bodyPr/>
          <a:lstStyle>
            <a:extLst/>
          </a:lstStyle>
          <a:p>
            <a:fld id="{1EAC1D7C-5D76-4B25-A115-6AA7582BCE7E}" type="datetime1">
              <a:rPr lang="ca-ES" smtClean="0"/>
              <a:pPr/>
              <a:t>16/09/2012</a:t>
            </a:fld>
            <a:endParaRPr lang="ca-ES"/>
          </a:p>
        </p:txBody>
      </p:sp>
      <p:sp>
        <p:nvSpPr>
          <p:cNvPr id="6" name="Contenidor de peu de pàgina 5"/>
          <p:cNvSpPr>
            <a:spLocks noGrp="1"/>
          </p:cNvSpPr>
          <p:nvPr>
            <p:ph type="ftr" sz="quarter" idx="11"/>
          </p:nvPr>
        </p:nvSpPr>
        <p:spPr/>
        <p:txBody>
          <a:bodyPr/>
          <a:lstStyle>
            <a:extLst/>
          </a:lstStyle>
          <a:p>
            <a:endParaRPr lang="ca-ES"/>
          </a:p>
        </p:txBody>
      </p:sp>
      <p:sp>
        <p:nvSpPr>
          <p:cNvPr id="7" name="Contenidor de número de diapositiva 6"/>
          <p:cNvSpPr>
            <a:spLocks noGrp="1"/>
          </p:cNvSpPr>
          <p:nvPr>
            <p:ph type="sldNum" sz="quarter" idx="12"/>
          </p:nvPr>
        </p:nvSpPr>
        <p:spPr/>
        <p:txBody>
          <a:bodyPr/>
          <a:lstStyle>
            <a:extLst/>
          </a:lstStyle>
          <a:p>
            <a:fld id="{0278B95F-E641-4003-AFA4-D7923B94BEE4}" type="slidenum">
              <a:rPr lang="ca-ES" smtClean="0"/>
              <a:pPr/>
              <a:t>‹#›</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tge amb llegenda">
    <p:spTree>
      <p:nvGrpSpPr>
        <p:cNvPr id="1" name=""/>
        <p:cNvGrpSpPr/>
        <p:nvPr/>
      </p:nvGrpSpPr>
      <p:grpSpPr>
        <a:xfrm>
          <a:off x="0" y="0"/>
          <a:ext cx="0" cy="0"/>
          <a:chOff x="0" y="0"/>
          <a:chExt cx="0" cy="0"/>
        </a:xfrm>
      </p:grpSpPr>
      <p:sp>
        <p:nvSpPr>
          <p:cNvPr id="15" name="Rectangle arrodonit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de cantonada única rodona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o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ca-ES" smtClean="0"/>
              <a:t>Feu clic aquí per editar l'estil</a:t>
            </a:r>
            <a:endParaRPr kumimoji="0" lang="en-US"/>
          </a:p>
        </p:txBody>
      </p:sp>
      <p:sp>
        <p:nvSpPr>
          <p:cNvPr id="4" name="Contenidor de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5" name="Contenidor de data 4"/>
          <p:cNvSpPr>
            <a:spLocks noGrp="1"/>
          </p:cNvSpPr>
          <p:nvPr>
            <p:ph type="dt" sz="half" idx="10"/>
          </p:nvPr>
        </p:nvSpPr>
        <p:spPr/>
        <p:txBody>
          <a:bodyPr/>
          <a:lstStyle>
            <a:extLst/>
          </a:lstStyle>
          <a:p>
            <a:fld id="{B37FB6BA-E513-4D40-8F66-35FE3CD5DF07}" type="datetime1">
              <a:rPr lang="ca-ES" smtClean="0"/>
              <a:pPr/>
              <a:t>16/09/2012</a:t>
            </a:fld>
            <a:endParaRPr lang="ca-ES"/>
          </a:p>
        </p:txBody>
      </p:sp>
      <p:sp>
        <p:nvSpPr>
          <p:cNvPr id="6" name="Contenidor de peu de pàgina 5"/>
          <p:cNvSpPr>
            <a:spLocks noGrp="1"/>
          </p:cNvSpPr>
          <p:nvPr>
            <p:ph type="ftr" sz="quarter" idx="11"/>
          </p:nvPr>
        </p:nvSpPr>
        <p:spPr/>
        <p:txBody>
          <a:bodyPr/>
          <a:lstStyle>
            <a:extLst/>
          </a:lstStyle>
          <a:p>
            <a:endParaRPr lang="ca-ES"/>
          </a:p>
        </p:txBody>
      </p:sp>
      <p:sp>
        <p:nvSpPr>
          <p:cNvPr id="7" name="Contenidor de número de diapositiva 6"/>
          <p:cNvSpPr>
            <a:spLocks noGrp="1"/>
          </p:cNvSpPr>
          <p:nvPr>
            <p:ph type="sldNum" sz="quarter" idx="12"/>
          </p:nvPr>
        </p:nvSpPr>
        <p:spPr/>
        <p:txBody>
          <a:bodyPr/>
          <a:lstStyle>
            <a:extLst/>
          </a:lstStyle>
          <a:p>
            <a:fld id="{0278B95F-E641-4003-AFA4-D7923B94BEE4}" type="slidenum">
              <a:rPr lang="ca-ES" smtClean="0"/>
              <a:pPr/>
              <a:t>‹#›</a:t>
            </a:fld>
            <a:endParaRPr lang="ca-ES"/>
          </a:p>
        </p:txBody>
      </p:sp>
      <p:sp>
        <p:nvSpPr>
          <p:cNvPr id="3" name="Contenidor d'imat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ca-ES" smtClean="0"/>
              <a:t>Feu clic a la icona per afegir una imatge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arrodonit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arrodonit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Contenidor de títol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ca-ES" smtClean="0"/>
              <a:t>Feu clic aquí per editar l'estil</a:t>
            </a:r>
            <a:endParaRPr kumimoji="0" lang="en-US"/>
          </a:p>
        </p:txBody>
      </p:sp>
      <p:sp>
        <p:nvSpPr>
          <p:cNvPr id="4" name="Contenidor de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ca-ES" smtClean="0"/>
              <a:t>Feu clic aquí per editar els estils de text</a:t>
            </a:r>
          </a:p>
          <a:p>
            <a:pPr lvl="1" eaLnBrk="1" latinLnBrk="0" hangingPunct="1"/>
            <a:r>
              <a:rPr kumimoji="0" lang="ca-ES" smtClean="0"/>
              <a:t>Segon nivell</a:t>
            </a:r>
          </a:p>
          <a:p>
            <a:pPr lvl="2" eaLnBrk="1" latinLnBrk="0" hangingPunct="1"/>
            <a:r>
              <a:rPr kumimoji="0" lang="ca-ES" smtClean="0"/>
              <a:t>Tercer nivell</a:t>
            </a:r>
          </a:p>
          <a:p>
            <a:pPr lvl="3" eaLnBrk="1" latinLnBrk="0" hangingPunct="1"/>
            <a:r>
              <a:rPr kumimoji="0" lang="ca-ES" smtClean="0"/>
              <a:t>Quart nivell</a:t>
            </a:r>
          </a:p>
          <a:p>
            <a:pPr lvl="4" eaLnBrk="1" latinLnBrk="0" hangingPunct="1"/>
            <a:r>
              <a:rPr kumimoji="0" lang="ca-ES" smtClean="0"/>
              <a:t>Cinquè nivell</a:t>
            </a:r>
            <a:endParaRPr kumimoji="0" lang="en-US"/>
          </a:p>
        </p:txBody>
      </p:sp>
      <p:sp>
        <p:nvSpPr>
          <p:cNvPr id="25" name="Contenidor de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2D17DF-CB9E-45F2-9897-338E4886EC21}" type="datetime1">
              <a:rPr lang="ca-ES" smtClean="0"/>
              <a:pPr/>
              <a:t>16/09/2012</a:t>
            </a:fld>
            <a:endParaRPr lang="ca-ES"/>
          </a:p>
        </p:txBody>
      </p:sp>
      <p:sp>
        <p:nvSpPr>
          <p:cNvPr id="18" name="Contenidor de peu de pà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ca-ES"/>
          </a:p>
        </p:txBody>
      </p:sp>
      <p:sp>
        <p:nvSpPr>
          <p:cNvPr id="5" name="Contenidor de número de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278B95F-E641-4003-AFA4-D7923B94BEE4}" type="slidenum">
              <a:rPr lang="ca-ES" smtClean="0"/>
              <a:pPr/>
              <a:t>‹#›</a:t>
            </a:fld>
            <a:endParaRPr lang="ca-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file:///D:\Tesis\Presentacio\Dibuix2.vsd\Dibujo\~P&#225;gina-1\Proceso.6" TargetMode="External"/><Relationship Id="rId3" Type="http://schemas.openxmlformats.org/officeDocument/2006/relationships/notesSlide" Target="../notesSlides/notesSlide3.xml"/><Relationship Id="rId7" Type="http://schemas.openxmlformats.org/officeDocument/2006/relationships/oleObject" Target="file:///D:\Tesis\Presentacio\Dibuix2.vsd\Dibujo\~P&#225;gina-1\Proceso.4"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D:\Tesis\Presentacio\Dibuix2.vsd\Dibujo\~P&#225;gina-1\Proceso.3" TargetMode="External"/><Relationship Id="rId5" Type="http://schemas.openxmlformats.org/officeDocument/2006/relationships/oleObject" Target="file:///D:\Tesis\Presentacio\Dibuix2.vsd\Dibujo\~P&#225;gina-1\Proceso.2" TargetMode="External"/><Relationship Id="rId4" Type="http://schemas.openxmlformats.org/officeDocument/2006/relationships/oleObject" Target="file:///D:\Tesis\Presentacio\Dibuix2.vsd\Dibujo\~P&#225;gina-1\Proces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D:\Tesis\Presentacio\Dibuix2.vsd\Dibujo\~P&#225;gina-1\Proceso.9" TargetMode="External"/><Relationship Id="rId5" Type="http://schemas.openxmlformats.org/officeDocument/2006/relationships/oleObject" Target="file:///D:\Tesis\Presentacio\Dibuix2.vsd\Dibujo\~P&#225;gina-1\Proceso.8" TargetMode="External"/><Relationship Id="rId4" Type="http://schemas.openxmlformats.org/officeDocument/2006/relationships/oleObject" Target="file:///D:\Tesis\Presentacio\Dibuix2.vsd\Dibujo\~P&#225;gina-1\Proceso.7"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1052736"/>
            <a:ext cx="7772400" cy="1828800"/>
          </a:xfrm>
        </p:spPr>
        <p:txBody>
          <a:bodyPr/>
          <a:lstStyle/>
          <a:p>
            <a:pPr algn="ctr"/>
            <a:r>
              <a:rPr lang="ca-ES" dirty="0" smtClean="0"/>
              <a:t>Generació de decisions davant d'incerteses</a:t>
            </a:r>
            <a:endParaRPr lang="ca-ES" dirty="0"/>
          </a:p>
        </p:txBody>
      </p:sp>
      <p:sp>
        <p:nvSpPr>
          <p:cNvPr id="3" name="Subtítol 2"/>
          <p:cNvSpPr>
            <a:spLocks noGrp="1"/>
          </p:cNvSpPr>
          <p:nvPr>
            <p:ph type="subTitle" idx="1"/>
          </p:nvPr>
        </p:nvSpPr>
        <p:spPr>
          <a:xfrm>
            <a:off x="2483768" y="3861048"/>
            <a:ext cx="3744416" cy="825624"/>
          </a:xfrm>
        </p:spPr>
        <p:txBody>
          <a:bodyPr/>
          <a:lstStyle/>
          <a:p>
            <a:r>
              <a:rPr lang="ca-ES" dirty="0" smtClean="0"/>
              <a:t>Antoni </a:t>
            </a:r>
            <a:r>
              <a:rPr lang="ca-ES" dirty="0" err="1" smtClean="0"/>
              <a:t>Escobet</a:t>
            </a:r>
            <a:r>
              <a:rPr lang="ca-ES" dirty="0" smtClean="0"/>
              <a:t> i Canal</a:t>
            </a:r>
            <a:endParaRPr lang="ca-ES" dirty="0"/>
          </a:p>
        </p:txBody>
      </p:sp>
      <p:sp>
        <p:nvSpPr>
          <p:cNvPr id="5" name="Subtítol 2"/>
          <p:cNvSpPr txBox="1">
            <a:spLocks/>
          </p:cNvSpPr>
          <p:nvPr/>
        </p:nvSpPr>
        <p:spPr>
          <a:xfrm>
            <a:off x="4499992" y="5373216"/>
            <a:ext cx="3672408" cy="576064"/>
          </a:xfrm>
          <a:prstGeom prst="rect">
            <a:avLst/>
          </a:prstGeom>
        </p:spPr>
        <p:txBody>
          <a:bodyPr vert="horz">
            <a:normAutofit/>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ca-ES" sz="1400" spc="250" dirty="0" smtClean="0">
                <a:solidFill>
                  <a:schemeClr val="tx2"/>
                </a:solidFill>
              </a:rPr>
              <a:t>Dra. À</a:t>
            </a:r>
            <a:r>
              <a:rPr kumimoji="0" lang="ca-ES" sz="1400" i="0" u="none" strike="noStrike" kern="1200" spc="250" normalizeH="0" baseline="0" noProof="0" dirty="0" smtClean="0">
                <a:ln>
                  <a:noFill/>
                </a:ln>
                <a:solidFill>
                  <a:schemeClr val="tx2"/>
                </a:solidFill>
                <a:effectLst/>
                <a:uLnTx/>
                <a:uFillTx/>
                <a:latin typeface="+mn-lt"/>
                <a:ea typeface="+mn-ea"/>
                <a:cs typeface="+mn-cs"/>
              </a:rPr>
              <a:t>NGELA </a:t>
            </a:r>
            <a:r>
              <a:rPr kumimoji="0" lang="ca-ES" sz="1400" i="0" u="none" strike="noStrike" kern="1200" cap="all" spc="250" normalizeH="0" baseline="0" noProof="0" dirty="0" smtClean="0">
                <a:ln>
                  <a:noFill/>
                </a:ln>
                <a:solidFill>
                  <a:schemeClr val="tx2"/>
                </a:solidFill>
                <a:effectLst/>
                <a:uLnTx/>
                <a:uFillTx/>
                <a:latin typeface="+mn-lt"/>
                <a:ea typeface="+mn-ea"/>
                <a:cs typeface="+mn-cs"/>
              </a:rPr>
              <a:t>Nebot </a:t>
            </a:r>
            <a:endParaRPr lang="ca-ES" sz="1400" cap="all" spc="250" dirty="0" smtClean="0">
              <a:solidFill>
                <a:schemeClr val="tx2"/>
              </a:solidFill>
            </a:endParaRPr>
          </a:p>
          <a:p>
            <a:pPr marL="0" marR="0" lvl="0" indent="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ca-ES" sz="1400" spc="250" dirty="0" smtClean="0">
                <a:solidFill>
                  <a:schemeClr val="tx2"/>
                </a:solidFill>
              </a:rPr>
              <a:t>Dr. </a:t>
            </a:r>
            <a:r>
              <a:rPr lang="ca-ES" sz="1400" cap="all" spc="250" dirty="0" smtClean="0">
                <a:solidFill>
                  <a:schemeClr val="tx2"/>
                </a:solidFill>
              </a:rPr>
              <a:t>François E. </a:t>
            </a:r>
            <a:r>
              <a:rPr lang="ca-ES" sz="1400" cap="all" spc="250" dirty="0" err="1" smtClean="0">
                <a:solidFill>
                  <a:schemeClr val="tx2"/>
                </a:solidFill>
              </a:rPr>
              <a:t>cellier</a:t>
            </a:r>
            <a:endParaRPr kumimoji="0" lang="ca-ES" sz="1400" i="0" u="none" strike="noStrike" kern="1200" cap="all" spc="25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5949280"/>
            <a:ext cx="8183880" cy="475496"/>
          </a:xfrm>
        </p:spPr>
        <p:txBody>
          <a:bodyPr>
            <a:normAutofit/>
          </a:bodyPr>
          <a:lstStyle/>
          <a:p>
            <a:r>
              <a:rPr lang="ca-ES" sz="2400" dirty="0" smtClean="0"/>
              <a:t>Detecció i diagnòstic de fallades</a:t>
            </a:r>
            <a:endParaRPr lang="ca-ES" sz="24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10</a:t>
            </a:fld>
            <a:endParaRPr lang="ca-ES"/>
          </a:p>
        </p:txBody>
      </p:sp>
      <p:sp>
        <p:nvSpPr>
          <p:cNvPr id="14" name="QuadreDeText 13"/>
          <p:cNvSpPr txBox="1"/>
          <p:nvPr/>
        </p:nvSpPr>
        <p:spPr>
          <a:xfrm>
            <a:off x="467544" y="404664"/>
            <a:ext cx="6840760" cy="461665"/>
          </a:xfrm>
          <a:prstGeom prst="rect">
            <a:avLst/>
          </a:prstGeom>
          <a:noFill/>
        </p:spPr>
        <p:txBody>
          <a:bodyPr wrap="square" rtlCol="0">
            <a:spAutoFit/>
          </a:bodyPr>
          <a:lstStyle/>
          <a:p>
            <a:r>
              <a:rPr lang="ca-ES" sz="2400" dirty="0" smtClean="0"/>
              <a:t>Metodologia </a:t>
            </a:r>
            <a:r>
              <a:rPr lang="ca-ES" sz="2400" dirty="0" err="1" smtClean="0"/>
              <a:t>FIR-FDDS</a:t>
            </a:r>
            <a:r>
              <a:rPr lang="ca-ES" sz="2400" dirty="0" smtClean="0"/>
              <a:t> punts febles:</a:t>
            </a:r>
            <a:endParaRPr lang="ca-ES" sz="2400" dirty="0"/>
          </a:p>
        </p:txBody>
      </p:sp>
      <p:sp>
        <p:nvSpPr>
          <p:cNvPr id="272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ca-ES"/>
          </a:p>
        </p:txBody>
      </p:sp>
      <p:sp>
        <p:nvSpPr>
          <p:cNvPr id="10" name="Contenidor de contingut 2"/>
          <p:cNvSpPr>
            <a:spLocks noGrp="1"/>
          </p:cNvSpPr>
          <p:nvPr>
            <p:ph idx="1"/>
          </p:nvPr>
        </p:nvSpPr>
        <p:spPr>
          <a:xfrm>
            <a:off x="313184" y="1041248"/>
            <a:ext cx="8435280" cy="4764016"/>
          </a:xfrm>
        </p:spPr>
        <p:txBody>
          <a:bodyPr>
            <a:normAutofit/>
          </a:bodyPr>
          <a:lstStyle/>
          <a:p>
            <a:pPr lvl="0">
              <a:spcBef>
                <a:spcPts val="600"/>
              </a:spcBef>
              <a:spcAft>
                <a:spcPts val="600"/>
              </a:spcAft>
            </a:pPr>
            <a:r>
              <a:rPr lang="ca-ES" sz="2000" dirty="0" smtClean="0"/>
              <a:t>No es poden utilitzar per extrapolar més enllà de l'abast de les dades d'entrenament</a:t>
            </a:r>
          </a:p>
          <a:p>
            <a:pPr lvl="0">
              <a:spcBef>
                <a:spcPts val="600"/>
              </a:spcBef>
              <a:spcAft>
                <a:spcPts val="600"/>
              </a:spcAft>
            </a:pPr>
            <a:endParaRPr lang="ca-ES" sz="2000" dirty="0" smtClean="0"/>
          </a:p>
          <a:p>
            <a:pPr lvl="0">
              <a:spcBef>
                <a:spcPts val="600"/>
              </a:spcBef>
              <a:spcAft>
                <a:spcPts val="600"/>
              </a:spcAft>
            </a:pPr>
            <a:r>
              <a:rPr lang="ca-ES" sz="2000" dirty="0" smtClean="0"/>
              <a:t>Es necessiten dades d’entrenament del funcionament correcte i del defectuós</a:t>
            </a:r>
          </a:p>
          <a:p>
            <a:pPr lvl="0">
              <a:spcBef>
                <a:spcPts val="600"/>
              </a:spcBef>
              <a:spcAft>
                <a:spcPts val="600"/>
              </a:spcAft>
            </a:pPr>
            <a:endParaRPr lang="ca-ES" sz="2000" dirty="0" smtClean="0"/>
          </a:p>
          <a:p>
            <a:pPr lvl="0">
              <a:spcBef>
                <a:spcPts val="600"/>
              </a:spcBef>
              <a:spcAft>
                <a:spcPts val="600"/>
              </a:spcAft>
            </a:pPr>
            <a:r>
              <a:rPr lang="ca-ES" sz="2000" dirty="0" smtClean="0"/>
              <a:t>Els models són específics del sistema per al qual s'han format i poques vegades es poden utilitzar en altres sistemes</a:t>
            </a:r>
          </a:p>
          <a:p>
            <a:pPr lvl="0">
              <a:spcBef>
                <a:spcPts val="600"/>
              </a:spcBef>
              <a:spcAft>
                <a:spcPts val="600"/>
              </a:spcAft>
            </a:pPr>
            <a:endParaRPr lang="ca-ES" sz="2000" dirty="0" smtClean="0"/>
          </a:p>
          <a:p>
            <a:pPr lvl="0">
              <a:spcBef>
                <a:spcPts val="600"/>
              </a:spcBef>
              <a:spcAft>
                <a:spcPts val="600"/>
              </a:spcAft>
            </a:pPr>
            <a:r>
              <a:rPr lang="ca-ES" sz="2000" dirty="0" smtClean="0"/>
              <a:t>Les descripcions basades en regles són sovint menys concises que les descripcions quantitatives</a:t>
            </a:r>
          </a:p>
          <a:p>
            <a:pPr>
              <a:spcBef>
                <a:spcPts val="600"/>
              </a:spcBef>
              <a:spcAft>
                <a:spcPts val="600"/>
              </a:spcAft>
            </a:pPr>
            <a:endParaRPr lang="ca-E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467544" y="1772816"/>
            <a:ext cx="8183880" cy="3888432"/>
          </a:xfrm>
        </p:spPr>
        <p:txBody>
          <a:bodyPr>
            <a:normAutofit/>
          </a:bodyPr>
          <a:lstStyle/>
          <a:p>
            <a:pPr marL="720000" lvl="1" indent="-360000">
              <a:spcBef>
                <a:spcPts val="1200"/>
              </a:spcBef>
              <a:spcAft>
                <a:spcPts val="600"/>
              </a:spcAft>
              <a:buFont typeface="Wingdings" pitchFamily="2" charset="2"/>
              <a:buChar char="Ø"/>
            </a:pPr>
            <a:r>
              <a:rPr lang="ca-ES" dirty="0" smtClean="0"/>
              <a:t>Modelitzar les sortides del sistema amb el seu funcionament normal (sense fallades) amb el </a:t>
            </a:r>
            <a:r>
              <a:rPr lang="ca-ES" dirty="0" err="1" smtClean="0">
                <a:solidFill>
                  <a:srgbClr val="FF0000"/>
                </a:solidFill>
              </a:rPr>
              <a:t>VisualFIR</a:t>
            </a:r>
            <a:endParaRPr lang="ca-ES" dirty="0" smtClean="0">
              <a:solidFill>
                <a:srgbClr val="FF0000"/>
              </a:solidFill>
            </a:endParaRPr>
          </a:p>
          <a:p>
            <a:pPr marL="720000" lvl="1" indent="-360000">
              <a:spcBef>
                <a:spcPts val="1200"/>
              </a:spcBef>
              <a:spcAft>
                <a:spcPts val="600"/>
              </a:spcAft>
              <a:buFont typeface="Wingdings" pitchFamily="2" charset="2"/>
              <a:buChar char="Ø"/>
            </a:pPr>
            <a:r>
              <a:rPr lang="ca-ES" dirty="0" smtClean="0"/>
              <a:t>Crear la llibreria de fallades buscant els models de totes les sortides per a cadascuna de les fallades amb el </a:t>
            </a:r>
            <a:r>
              <a:rPr lang="ca-ES" dirty="0" err="1" smtClean="0">
                <a:solidFill>
                  <a:srgbClr val="FF0000"/>
                </a:solidFill>
              </a:rPr>
              <a:t>VisualFIR</a:t>
            </a:r>
            <a:endParaRPr lang="ca-ES" dirty="0" smtClean="0">
              <a:solidFill>
                <a:srgbClr val="FF0000"/>
              </a:solidFill>
            </a:endParaRPr>
          </a:p>
          <a:p>
            <a:pPr marL="720000" lvl="1" indent="-360000">
              <a:spcBef>
                <a:spcPts val="1200"/>
              </a:spcBef>
              <a:spcAft>
                <a:spcPts val="600"/>
              </a:spcAft>
              <a:buFont typeface="Wingdings" pitchFamily="2" charset="2"/>
              <a:buChar char="Ø"/>
            </a:pPr>
            <a:r>
              <a:rPr lang="ca-ES" dirty="0" smtClean="0"/>
              <a:t>Construir el FDDS i validar-lo amb el </a:t>
            </a:r>
            <a:r>
              <a:rPr lang="ca-ES" dirty="0" err="1" smtClean="0">
                <a:solidFill>
                  <a:srgbClr val="FF0000"/>
                </a:solidFill>
              </a:rPr>
              <a:t>VisualBlock-FIR</a:t>
            </a:r>
            <a:endParaRPr lang="ca-ES" dirty="0">
              <a:solidFill>
                <a:srgbClr val="FF0000"/>
              </a:solidFill>
            </a:endParaRP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11</a:t>
            </a:fld>
            <a:endParaRPr lang="ca-ES"/>
          </a:p>
        </p:txBody>
      </p:sp>
      <p:sp>
        <p:nvSpPr>
          <p:cNvPr id="5" name="Títol 1"/>
          <p:cNvSpPr>
            <a:spLocks noGrp="1"/>
          </p:cNvSpPr>
          <p:nvPr>
            <p:ph type="title"/>
          </p:nvPr>
        </p:nvSpPr>
        <p:spPr>
          <a:xfrm>
            <a:off x="467544" y="836712"/>
            <a:ext cx="8183880" cy="504056"/>
          </a:xfrm>
        </p:spPr>
        <p:txBody>
          <a:bodyPr>
            <a:normAutofit/>
          </a:bodyPr>
          <a:lstStyle/>
          <a:p>
            <a:r>
              <a:rPr lang="ca-ES" sz="2400" b="0" dirty="0" smtClean="0">
                <a:solidFill>
                  <a:schemeClr val="tx1"/>
                </a:solidFill>
              </a:rPr>
              <a:t>Etapes de disseny del </a:t>
            </a:r>
            <a:r>
              <a:rPr lang="ca-ES" sz="2400" b="0" dirty="0" err="1" smtClean="0">
                <a:solidFill>
                  <a:schemeClr val="tx1"/>
                </a:solidFill>
              </a:rPr>
              <a:t>FDDS</a:t>
            </a:r>
            <a:r>
              <a:rPr lang="ca-ES" sz="2400" b="0" dirty="0" smtClean="0">
                <a:solidFill>
                  <a:schemeClr val="tx1"/>
                </a:solidFill>
              </a:rPr>
              <a:t>:</a:t>
            </a:r>
            <a:endParaRPr lang="ca-ES" sz="2400" b="0" dirty="0">
              <a:solidFill>
                <a:schemeClr val="tx1"/>
              </a:solidFill>
            </a:endParaRPr>
          </a:p>
        </p:txBody>
      </p:sp>
      <p:sp>
        <p:nvSpPr>
          <p:cNvPr id="6" name="Títol 1"/>
          <p:cNvSpPr txBox="1">
            <a:spLocks/>
          </p:cNvSpPr>
          <p:nvPr/>
        </p:nvSpPr>
        <p:spPr>
          <a:xfrm>
            <a:off x="467544" y="5949280"/>
            <a:ext cx="8183880" cy="47549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5949280"/>
            <a:ext cx="8183880" cy="475496"/>
          </a:xfrm>
        </p:spPr>
        <p:txBody>
          <a:bodyPr>
            <a:normAutofit/>
          </a:bodyPr>
          <a:lstStyle/>
          <a:p>
            <a:r>
              <a:rPr lang="ca-ES" sz="2400" dirty="0" smtClean="0"/>
              <a:t>Detecció i diagnòstic de fallades</a:t>
            </a:r>
            <a:endParaRPr lang="ca-ES" sz="24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graphicFrame>
        <p:nvGraphicFramePr>
          <p:cNvPr id="15364" name="Object 4"/>
          <p:cNvGraphicFramePr>
            <a:graphicFrameLocks noChangeAspect="1"/>
          </p:cNvGraphicFramePr>
          <p:nvPr/>
        </p:nvGraphicFramePr>
        <p:xfrm>
          <a:off x="539552" y="1124744"/>
          <a:ext cx="8093019" cy="3096344"/>
        </p:xfrm>
        <a:graphic>
          <a:graphicData uri="http://schemas.openxmlformats.org/presentationml/2006/ole">
            <p:oleObj spid="_x0000_s179205" name="Visio" r:id="rId4" imgW="6532816" imgH="2502813" progId="Visio.Drawing.11">
              <p:embed/>
            </p:oleObj>
          </a:graphicData>
        </a:graphic>
      </p:graphicFrame>
      <p:sp>
        <p:nvSpPr>
          <p:cNvPr id="6" name="Contenidor de número de diapositiva 5"/>
          <p:cNvSpPr>
            <a:spLocks noGrp="1"/>
          </p:cNvSpPr>
          <p:nvPr>
            <p:ph type="sldNum" sz="quarter" idx="12"/>
          </p:nvPr>
        </p:nvSpPr>
        <p:spPr/>
        <p:txBody>
          <a:bodyPr/>
          <a:lstStyle/>
          <a:p>
            <a:fld id="{0278B95F-E641-4003-AFA4-D7923B94BEE4}" type="slidenum">
              <a:rPr lang="ca-ES" smtClean="0"/>
              <a:pPr/>
              <a:t>12</a:t>
            </a:fld>
            <a:endParaRPr lang="ca-ES"/>
          </a:p>
        </p:txBody>
      </p:sp>
      <p:sp>
        <p:nvSpPr>
          <p:cNvPr id="7" name="QuadreDeText 6"/>
          <p:cNvSpPr txBox="1"/>
          <p:nvPr/>
        </p:nvSpPr>
        <p:spPr>
          <a:xfrm>
            <a:off x="467544" y="476672"/>
            <a:ext cx="7454926" cy="523220"/>
          </a:xfrm>
          <a:prstGeom prst="rect">
            <a:avLst/>
          </a:prstGeom>
          <a:noFill/>
        </p:spPr>
        <p:txBody>
          <a:bodyPr wrap="none" rtlCol="0">
            <a:spAutoFit/>
          </a:bodyPr>
          <a:lstStyle/>
          <a:p>
            <a:r>
              <a:rPr lang="ca-ES" sz="2800" dirty="0" smtClean="0"/>
              <a:t>Aportacions de la tesi </a:t>
            </a:r>
            <a:r>
              <a:rPr lang="ca-ES" sz="2800" dirty="0" smtClean="0">
                <a:sym typeface="SymbolPS"/>
              </a:rPr>
              <a:t> </a:t>
            </a:r>
            <a:r>
              <a:rPr lang="ca-ES" sz="2800" dirty="0" smtClean="0"/>
              <a:t>Banc de proves</a:t>
            </a:r>
            <a:endParaRPr lang="ca-ES" sz="2800" dirty="0"/>
          </a:p>
        </p:txBody>
      </p:sp>
      <p:sp>
        <p:nvSpPr>
          <p:cNvPr id="8" name="Rectangle 7"/>
          <p:cNvSpPr/>
          <p:nvPr/>
        </p:nvSpPr>
        <p:spPr>
          <a:xfrm>
            <a:off x="1043608" y="4881934"/>
            <a:ext cx="6912768" cy="923330"/>
          </a:xfrm>
          <a:prstGeom prst="rect">
            <a:avLst/>
          </a:prstGeom>
        </p:spPr>
        <p:txBody>
          <a:bodyPr wrap="square">
            <a:spAutoFit/>
          </a:bodyPr>
          <a:lstStyle/>
          <a:p>
            <a:r>
              <a:rPr lang="ca-ES" dirty="0" smtClean="0"/>
              <a:t>Model no lineal proposat per </a:t>
            </a:r>
            <a:r>
              <a:rPr lang="ca-ES" dirty="0" err="1" smtClean="0"/>
              <a:t>Pukrushpan</a:t>
            </a:r>
            <a:r>
              <a:rPr lang="ca-ES" dirty="0" smtClean="0"/>
              <a:t> per representar el comportament d’una pila de combustible de membrana d’intercanvi de protons (</a:t>
            </a:r>
            <a:r>
              <a:rPr lang="ca-ES" dirty="0" err="1" smtClean="0"/>
              <a:t>PEM</a:t>
            </a:r>
            <a:r>
              <a:rPr lang="ca-ES" dirty="0" smtClean="0"/>
              <a:t>).</a:t>
            </a:r>
            <a:endParaRPr lang="ca-ES" dirty="0"/>
          </a:p>
        </p:txBody>
      </p:sp>
      <p:sp>
        <p:nvSpPr>
          <p:cNvPr id="9" name="QuadreDeText 8"/>
          <p:cNvSpPr txBox="1"/>
          <p:nvPr/>
        </p:nvSpPr>
        <p:spPr>
          <a:xfrm>
            <a:off x="412522" y="4273932"/>
            <a:ext cx="3799438" cy="523220"/>
          </a:xfrm>
          <a:prstGeom prst="rect">
            <a:avLst/>
          </a:prstGeom>
          <a:noFill/>
        </p:spPr>
        <p:txBody>
          <a:bodyPr wrap="none" rtlCol="0">
            <a:spAutoFit/>
          </a:bodyPr>
          <a:lstStyle/>
          <a:p>
            <a:r>
              <a:rPr lang="ca-ES" sz="2800" dirty="0" smtClean="0"/>
              <a:t>Pila de combustible</a:t>
            </a:r>
            <a:endParaRPr lang="ca-E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3"/>
          <p:cNvGraphicFramePr>
            <a:graphicFrameLocks noChangeAspect="1"/>
          </p:cNvGraphicFramePr>
          <p:nvPr/>
        </p:nvGraphicFramePr>
        <p:xfrm>
          <a:off x="539552" y="620688"/>
          <a:ext cx="7587435" cy="1664791"/>
        </p:xfrm>
        <a:graphic>
          <a:graphicData uri="http://schemas.openxmlformats.org/presentationml/2006/ole">
            <p:oleObj spid="_x0000_s17414" name="Visio" r:id="rId4" imgW="6721221" imgH="1474851" progId="Visio.Drawing.11">
              <p:embed/>
            </p:oleObj>
          </a:graphicData>
        </a:graphic>
      </p:graphicFrame>
      <p:pic>
        <p:nvPicPr>
          <p:cNvPr id="17414" name="Picture 6"/>
          <p:cNvPicPr>
            <a:picLocks noChangeAspect="1" noChangeArrowheads="1"/>
          </p:cNvPicPr>
          <p:nvPr/>
        </p:nvPicPr>
        <p:blipFill>
          <a:blip r:embed="rId5" cstate="print"/>
          <a:srcRect/>
          <a:stretch>
            <a:fillRect/>
          </a:stretch>
        </p:blipFill>
        <p:spPr bwMode="auto">
          <a:xfrm>
            <a:off x="4644008" y="3140968"/>
            <a:ext cx="3296479" cy="2855218"/>
          </a:xfrm>
          <a:prstGeom prst="rect">
            <a:avLst/>
          </a:prstGeom>
          <a:noFill/>
          <a:ln w="9525">
            <a:noFill/>
            <a:miter lim="800000"/>
            <a:headEnd/>
            <a:tailEnd/>
          </a:ln>
        </p:spPr>
      </p:pic>
      <p:sp>
        <p:nvSpPr>
          <p:cNvPr id="9" name="Fletxa cap avall 8"/>
          <p:cNvSpPr/>
          <p:nvPr/>
        </p:nvSpPr>
        <p:spPr>
          <a:xfrm rot="19587638">
            <a:off x="4610836" y="2330288"/>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7412" name="Picture 4"/>
          <p:cNvPicPr>
            <a:picLocks noChangeAspect="1" noChangeArrowheads="1"/>
          </p:cNvPicPr>
          <p:nvPr/>
        </p:nvPicPr>
        <p:blipFill>
          <a:blip r:embed="rId6" cstate="print"/>
          <a:srcRect/>
          <a:stretch>
            <a:fillRect/>
          </a:stretch>
        </p:blipFill>
        <p:spPr bwMode="auto">
          <a:xfrm>
            <a:off x="467544" y="404664"/>
            <a:ext cx="8298180" cy="5455920"/>
          </a:xfrm>
          <a:prstGeom prst="rect">
            <a:avLst/>
          </a:prstGeom>
          <a:noFill/>
          <a:ln w="9525">
            <a:noFill/>
            <a:miter lim="800000"/>
            <a:headEnd/>
            <a:tailEnd/>
          </a:ln>
        </p:spPr>
      </p:pic>
      <p:grpSp>
        <p:nvGrpSpPr>
          <p:cNvPr id="14" name="Agrupa 13"/>
          <p:cNvGrpSpPr/>
          <p:nvPr/>
        </p:nvGrpSpPr>
        <p:grpSpPr>
          <a:xfrm>
            <a:off x="1691680" y="1700808"/>
            <a:ext cx="2448272" cy="4041740"/>
            <a:chOff x="1691680" y="1700808"/>
            <a:chExt cx="2448272" cy="4041740"/>
          </a:xfrm>
        </p:grpSpPr>
        <p:sp>
          <p:nvSpPr>
            <p:cNvPr id="6" name="QuadreDeText 5"/>
            <p:cNvSpPr txBox="1"/>
            <p:nvPr/>
          </p:nvSpPr>
          <p:spPr>
            <a:xfrm>
              <a:off x="2483768" y="5373216"/>
              <a:ext cx="1368152" cy="369332"/>
            </a:xfrm>
            <a:prstGeom prst="rect">
              <a:avLst/>
            </a:prstGeom>
            <a:noFill/>
          </p:spPr>
          <p:txBody>
            <a:bodyPr wrap="square" rtlCol="0">
              <a:spAutoFit/>
            </a:bodyPr>
            <a:lstStyle/>
            <a:p>
              <a:r>
                <a:rPr lang="ca-ES" dirty="0" smtClean="0">
                  <a:solidFill>
                    <a:srgbClr val="FF0000"/>
                  </a:solidFill>
                </a:rPr>
                <a:t>Entrades</a:t>
              </a:r>
              <a:endParaRPr lang="ca-ES" dirty="0">
                <a:solidFill>
                  <a:srgbClr val="FF0000"/>
                </a:solidFill>
              </a:endParaRPr>
            </a:p>
          </p:txBody>
        </p:sp>
        <p:cxnSp>
          <p:nvCxnSpPr>
            <p:cNvPr id="8" name="Connector de fletxa recta 7"/>
            <p:cNvCxnSpPr/>
            <p:nvPr/>
          </p:nvCxnSpPr>
          <p:spPr>
            <a:xfrm flipH="1" flipV="1">
              <a:off x="1691680" y="3789040"/>
              <a:ext cx="1008112" cy="1512168"/>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Connector de fletxa recta 10"/>
            <p:cNvCxnSpPr/>
            <p:nvPr/>
          </p:nvCxnSpPr>
          <p:spPr>
            <a:xfrm flipV="1">
              <a:off x="2771800" y="1700808"/>
              <a:ext cx="1368152" cy="36004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36" name="Agrupa 35"/>
          <p:cNvGrpSpPr/>
          <p:nvPr/>
        </p:nvGrpSpPr>
        <p:grpSpPr>
          <a:xfrm>
            <a:off x="6588224" y="2204864"/>
            <a:ext cx="1368152" cy="3465676"/>
            <a:chOff x="6588224" y="2204864"/>
            <a:chExt cx="1368152" cy="3465676"/>
          </a:xfrm>
        </p:grpSpPr>
        <p:sp>
          <p:nvSpPr>
            <p:cNvPr id="16" name="QuadreDeText 15"/>
            <p:cNvSpPr txBox="1"/>
            <p:nvPr/>
          </p:nvSpPr>
          <p:spPr>
            <a:xfrm>
              <a:off x="6588224" y="5301208"/>
              <a:ext cx="1368152" cy="369332"/>
            </a:xfrm>
            <a:prstGeom prst="rect">
              <a:avLst/>
            </a:prstGeom>
            <a:noFill/>
          </p:spPr>
          <p:txBody>
            <a:bodyPr wrap="square" rtlCol="0">
              <a:spAutoFit/>
            </a:bodyPr>
            <a:lstStyle/>
            <a:p>
              <a:r>
                <a:rPr lang="ca-ES" dirty="0" smtClean="0">
                  <a:solidFill>
                    <a:srgbClr val="00B050"/>
                  </a:solidFill>
                </a:rPr>
                <a:t>Sortides</a:t>
              </a:r>
              <a:endParaRPr lang="ca-ES" dirty="0">
                <a:solidFill>
                  <a:srgbClr val="00B050"/>
                </a:solidFill>
              </a:endParaRPr>
            </a:p>
          </p:txBody>
        </p:sp>
        <p:cxnSp>
          <p:nvCxnSpPr>
            <p:cNvPr id="17" name="Connector de fletxa recta 16"/>
            <p:cNvCxnSpPr/>
            <p:nvPr/>
          </p:nvCxnSpPr>
          <p:spPr>
            <a:xfrm flipV="1">
              <a:off x="7020272" y="2204864"/>
              <a:ext cx="360040" cy="2952328"/>
            </a:xfrm>
            <a:prstGeom prst="straightConnector1">
              <a:avLst/>
            </a:prstGeom>
            <a:ln>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ctor de fletxa recta 17"/>
            <p:cNvCxnSpPr/>
            <p:nvPr/>
          </p:nvCxnSpPr>
          <p:spPr>
            <a:xfrm flipV="1">
              <a:off x="7020272" y="2708920"/>
              <a:ext cx="504056" cy="2448272"/>
            </a:xfrm>
            <a:prstGeom prst="straightConnector1">
              <a:avLst/>
            </a:prstGeom>
            <a:ln>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nector de fletxa recta 20"/>
            <p:cNvCxnSpPr/>
            <p:nvPr/>
          </p:nvCxnSpPr>
          <p:spPr>
            <a:xfrm flipV="1">
              <a:off x="7020272" y="3284984"/>
              <a:ext cx="648072" cy="1872208"/>
            </a:xfrm>
            <a:prstGeom prst="straightConnector1">
              <a:avLst/>
            </a:prstGeom>
            <a:ln>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4" name="Connector de fletxa recta 23"/>
            <p:cNvCxnSpPr/>
            <p:nvPr/>
          </p:nvCxnSpPr>
          <p:spPr>
            <a:xfrm flipV="1">
              <a:off x="7020272" y="4365104"/>
              <a:ext cx="504056" cy="792088"/>
            </a:xfrm>
            <a:prstGeom prst="straightConnector1">
              <a:avLst/>
            </a:prstGeom>
            <a:ln>
              <a:solidFill>
                <a:srgbClr val="00B050"/>
              </a:solidFill>
              <a:tailEnd type="stealth"/>
            </a:ln>
          </p:spPr>
          <p:style>
            <a:lnRef idx="1">
              <a:schemeClr val="accent1"/>
            </a:lnRef>
            <a:fillRef idx="0">
              <a:schemeClr val="accent1"/>
            </a:fillRef>
            <a:effectRef idx="0">
              <a:schemeClr val="accent1"/>
            </a:effectRef>
            <a:fontRef idx="minor">
              <a:schemeClr val="tx1"/>
            </a:fontRef>
          </p:style>
        </p:cxnSp>
      </p:grpSp>
      <p:sp>
        <p:nvSpPr>
          <p:cNvPr id="19" name="Contenidor de número de diapositiva 18"/>
          <p:cNvSpPr>
            <a:spLocks noGrp="1"/>
          </p:cNvSpPr>
          <p:nvPr>
            <p:ph type="sldNum" sz="quarter" idx="12"/>
          </p:nvPr>
        </p:nvSpPr>
        <p:spPr/>
        <p:txBody>
          <a:bodyPr/>
          <a:lstStyle/>
          <a:p>
            <a:fld id="{0278B95F-E641-4003-AFA4-D7923B94BEE4}" type="slidenum">
              <a:rPr lang="ca-ES" smtClean="0"/>
              <a:pPr/>
              <a:t>13</a:t>
            </a:fld>
            <a:endParaRPr lang="ca-ES"/>
          </a:p>
        </p:txBody>
      </p:sp>
      <p:sp>
        <p:nvSpPr>
          <p:cNvPr id="23" name="Títol 1"/>
          <p:cNvSpPr>
            <a:spLocks noGrp="1"/>
          </p:cNvSpPr>
          <p:nvPr>
            <p:ph type="title"/>
          </p:nvPr>
        </p:nvSpPr>
        <p:spPr>
          <a:xfrm>
            <a:off x="467544" y="5949280"/>
            <a:ext cx="8183880" cy="475496"/>
          </a:xfrm>
        </p:spPr>
        <p:txBody>
          <a:bodyPr>
            <a:normAutofit/>
          </a:bodyPr>
          <a:lstStyle/>
          <a:p>
            <a:r>
              <a:rPr lang="ca-ES" sz="2400" dirty="0" smtClean="0"/>
              <a:t>Detecció i diagnòstic de fallades</a:t>
            </a:r>
            <a:endParaRPr lang="ca-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número de diapositiva 3"/>
          <p:cNvSpPr>
            <a:spLocks noGrp="1"/>
          </p:cNvSpPr>
          <p:nvPr>
            <p:ph type="sldNum" sz="quarter" idx="12"/>
          </p:nvPr>
        </p:nvSpPr>
        <p:spPr/>
        <p:txBody>
          <a:bodyPr/>
          <a:lstStyle/>
          <a:p>
            <a:fld id="{0278B95F-E641-4003-AFA4-D7923B94BEE4}" type="slidenum">
              <a:rPr lang="ca-ES" smtClean="0"/>
              <a:pPr/>
              <a:t>14</a:t>
            </a:fld>
            <a:endParaRPr lang="ca-ES"/>
          </a:p>
        </p:txBody>
      </p:sp>
      <p:pic>
        <p:nvPicPr>
          <p:cNvPr id="93185" name="Picture 1"/>
          <p:cNvPicPr>
            <a:picLocks noChangeAspect="1" noChangeArrowheads="1"/>
          </p:cNvPicPr>
          <p:nvPr/>
        </p:nvPicPr>
        <p:blipFill>
          <a:blip r:embed="rId2" cstate="print"/>
          <a:srcRect/>
          <a:stretch>
            <a:fillRect/>
          </a:stretch>
        </p:blipFill>
        <p:spPr bwMode="auto">
          <a:xfrm>
            <a:off x="539552" y="1210419"/>
            <a:ext cx="7962900" cy="3514725"/>
          </a:xfrm>
          <a:prstGeom prst="rect">
            <a:avLst/>
          </a:prstGeom>
          <a:noFill/>
          <a:ln w="9525">
            <a:noFill/>
            <a:miter lim="800000"/>
            <a:headEnd/>
            <a:tailEnd/>
          </a:ln>
        </p:spPr>
      </p:pic>
      <p:pic>
        <p:nvPicPr>
          <p:cNvPr id="93186" name="Picture 2"/>
          <p:cNvPicPr>
            <a:picLocks noChangeAspect="1" noChangeArrowheads="1"/>
          </p:cNvPicPr>
          <p:nvPr/>
        </p:nvPicPr>
        <p:blipFill>
          <a:blip r:embed="rId3" cstate="print"/>
          <a:srcRect/>
          <a:stretch>
            <a:fillRect/>
          </a:stretch>
        </p:blipFill>
        <p:spPr bwMode="auto">
          <a:xfrm>
            <a:off x="4716016" y="764704"/>
            <a:ext cx="3777964" cy="5311874"/>
          </a:xfrm>
          <a:prstGeom prst="rect">
            <a:avLst/>
          </a:prstGeom>
          <a:noFill/>
          <a:ln w="9525">
            <a:noFill/>
            <a:miter lim="800000"/>
            <a:headEnd/>
            <a:tailEnd/>
          </a:ln>
        </p:spPr>
      </p:pic>
      <p:sp>
        <p:nvSpPr>
          <p:cNvPr id="7" name="Títol 1"/>
          <p:cNvSpPr txBox="1">
            <a:spLocks/>
          </p:cNvSpPr>
          <p:nvPr/>
        </p:nvSpPr>
        <p:spPr>
          <a:xfrm>
            <a:off x="395536" y="6021288"/>
            <a:ext cx="6264696" cy="47549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9" name="Títol 1"/>
          <p:cNvSpPr txBox="1">
            <a:spLocks/>
          </p:cNvSpPr>
          <p:nvPr/>
        </p:nvSpPr>
        <p:spPr>
          <a:xfrm>
            <a:off x="611560" y="332656"/>
            <a:ext cx="5688632" cy="504056"/>
          </a:xfrm>
          <a:prstGeom prst="rect">
            <a:avLst/>
          </a:prstGeom>
        </p:spPr>
        <p:txBody>
          <a:bodyPr vert="horz"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mj-lt"/>
                <a:ea typeface="+mj-ea"/>
                <a:cs typeface="+mj-cs"/>
              </a:rPr>
              <a:t>Observació del sistema sense fallades</a:t>
            </a:r>
            <a:endParaRPr kumimoji="0" lang="ca-ES" sz="2400" b="0"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
        <p:nvSpPr>
          <p:cNvPr id="8" name="Clau d'obertura 7"/>
          <p:cNvSpPr/>
          <p:nvPr/>
        </p:nvSpPr>
        <p:spPr>
          <a:xfrm>
            <a:off x="3995936" y="2132856"/>
            <a:ext cx="1008112" cy="3600400"/>
          </a:xfrm>
          <a:prstGeom prst="leftBrace">
            <a:avLst>
              <a:gd name="adj1" fmla="val 8333"/>
              <a:gd name="adj2" fmla="val 86572"/>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10" name="QuadreDeText 9"/>
          <p:cNvSpPr txBox="1"/>
          <p:nvPr/>
        </p:nvSpPr>
        <p:spPr>
          <a:xfrm>
            <a:off x="683568" y="5085184"/>
            <a:ext cx="3105337" cy="369332"/>
          </a:xfrm>
          <a:prstGeom prst="rect">
            <a:avLst/>
          </a:prstGeom>
          <a:noFill/>
        </p:spPr>
        <p:txBody>
          <a:bodyPr wrap="none" rtlCol="0">
            <a:spAutoFit/>
          </a:bodyPr>
          <a:lstStyle/>
          <a:p>
            <a:r>
              <a:rPr lang="ca-ES" dirty="0" smtClean="0"/>
              <a:t>Model complert de la pila</a:t>
            </a:r>
            <a:endParaRPr lang="ca-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pPr>
              <a:buNone/>
            </a:pPr>
            <a:r>
              <a:rPr lang="ca-ES" dirty="0" smtClean="0"/>
              <a:t>Model de la variable de sortida </a:t>
            </a:r>
            <a:r>
              <a:rPr lang="el-GR" dirty="0" smtClean="0">
                <a:latin typeface="Arial"/>
                <a:cs typeface="Arial"/>
              </a:rPr>
              <a:t>λ</a:t>
            </a:r>
            <a:r>
              <a:rPr lang="ca-ES" baseline="-25000" dirty="0" smtClean="0">
                <a:latin typeface="Arial"/>
                <a:cs typeface="Arial"/>
              </a:rPr>
              <a:t>O2</a:t>
            </a:r>
            <a:endParaRPr lang="ca-ES" baseline="-25000" dirty="0"/>
          </a:p>
        </p:txBody>
      </p:sp>
      <p:pic>
        <p:nvPicPr>
          <p:cNvPr id="18434" name="Picture 2"/>
          <p:cNvPicPr>
            <a:picLocks noChangeAspect="1" noChangeArrowheads="1"/>
          </p:cNvPicPr>
          <p:nvPr/>
        </p:nvPicPr>
        <p:blipFill>
          <a:blip r:embed="rId3" cstate="print"/>
          <a:srcRect/>
          <a:stretch>
            <a:fillRect/>
          </a:stretch>
        </p:blipFill>
        <p:spPr bwMode="auto">
          <a:xfrm>
            <a:off x="804863" y="1281113"/>
            <a:ext cx="7534275" cy="4295775"/>
          </a:xfrm>
          <a:prstGeom prst="rect">
            <a:avLst/>
          </a:prstGeom>
          <a:noFill/>
          <a:ln w="9525">
            <a:noFill/>
            <a:miter lim="800000"/>
            <a:headEnd/>
            <a:tailEnd/>
          </a:ln>
        </p:spPr>
      </p:pic>
      <p:grpSp>
        <p:nvGrpSpPr>
          <p:cNvPr id="12" name="Agrupa 11"/>
          <p:cNvGrpSpPr/>
          <p:nvPr/>
        </p:nvGrpSpPr>
        <p:grpSpPr>
          <a:xfrm>
            <a:off x="3275856" y="2420888"/>
            <a:ext cx="3600400" cy="3024336"/>
            <a:chOff x="3275856" y="2420888"/>
            <a:chExt cx="3600400" cy="3024336"/>
          </a:xfrm>
        </p:grpSpPr>
        <p:cxnSp>
          <p:nvCxnSpPr>
            <p:cNvPr id="5" name="Connector recte 4"/>
            <p:cNvCxnSpPr/>
            <p:nvPr/>
          </p:nvCxnSpPr>
          <p:spPr>
            <a:xfrm>
              <a:off x="5508104" y="2492896"/>
              <a:ext cx="0" cy="2952328"/>
            </a:xfrm>
            <a:prstGeom prst="line">
              <a:avLst/>
            </a:prstGeom>
          </p:spPr>
          <p:style>
            <a:lnRef idx="1">
              <a:schemeClr val="accent1"/>
            </a:lnRef>
            <a:fillRef idx="0">
              <a:schemeClr val="accent1"/>
            </a:fillRef>
            <a:effectRef idx="0">
              <a:schemeClr val="accent1"/>
            </a:effectRef>
            <a:fontRef idx="minor">
              <a:schemeClr val="tx1"/>
            </a:fontRef>
          </p:style>
        </p:cxnSp>
        <p:sp>
          <p:nvSpPr>
            <p:cNvPr id="8" name="Fletxa dreta 7"/>
            <p:cNvSpPr/>
            <p:nvPr/>
          </p:nvSpPr>
          <p:spPr>
            <a:xfrm flipH="1">
              <a:off x="4932040" y="2564904"/>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Fletxa dreta 8"/>
            <p:cNvSpPr/>
            <p:nvPr/>
          </p:nvSpPr>
          <p:spPr>
            <a:xfrm>
              <a:off x="5652120" y="2564904"/>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QuadreDeText 9"/>
            <p:cNvSpPr txBox="1"/>
            <p:nvPr/>
          </p:nvSpPr>
          <p:spPr>
            <a:xfrm>
              <a:off x="3275856" y="2420888"/>
              <a:ext cx="1440160" cy="307777"/>
            </a:xfrm>
            <a:prstGeom prst="rect">
              <a:avLst/>
            </a:prstGeom>
            <a:noFill/>
          </p:spPr>
          <p:txBody>
            <a:bodyPr wrap="square" rtlCol="0">
              <a:spAutoFit/>
            </a:bodyPr>
            <a:lstStyle/>
            <a:p>
              <a:r>
                <a:rPr lang="ca-ES" sz="1400" dirty="0" smtClean="0"/>
                <a:t>Aprenentatge</a:t>
              </a:r>
              <a:endParaRPr lang="ca-ES" sz="1400" dirty="0"/>
            </a:p>
          </p:txBody>
        </p:sp>
        <p:sp>
          <p:nvSpPr>
            <p:cNvPr id="11" name="QuadreDeText 10"/>
            <p:cNvSpPr txBox="1"/>
            <p:nvPr/>
          </p:nvSpPr>
          <p:spPr>
            <a:xfrm>
              <a:off x="6228184" y="2420888"/>
              <a:ext cx="648072" cy="307777"/>
            </a:xfrm>
            <a:prstGeom prst="rect">
              <a:avLst/>
            </a:prstGeom>
            <a:noFill/>
          </p:spPr>
          <p:txBody>
            <a:bodyPr wrap="square" rtlCol="0">
              <a:spAutoFit/>
            </a:bodyPr>
            <a:lstStyle/>
            <a:p>
              <a:r>
                <a:rPr lang="ca-ES" sz="1400" dirty="0" smtClean="0"/>
                <a:t>Test</a:t>
              </a:r>
              <a:endParaRPr lang="ca-ES" sz="1400" dirty="0"/>
            </a:p>
          </p:txBody>
        </p:sp>
      </p:grpSp>
      <p:sp>
        <p:nvSpPr>
          <p:cNvPr id="13" name="Contenidor de número de diapositiva 12"/>
          <p:cNvSpPr>
            <a:spLocks noGrp="1"/>
          </p:cNvSpPr>
          <p:nvPr>
            <p:ph type="sldNum" sz="quarter" idx="12"/>
          </p:nvPr>
        </p:nvSpPr>
        <p:spPr/>
        <p:txBody>
          <a:bodyPr/>
          <a:lstStyle/>
          <a:p>
            <a:fld id="{0278B95F-E641-4003-AFA4-D7923B94BEE4}" type="slidenum">
              <a:rPr lang="ca-ES" smtClean="0"/>
              <a:pPr/>
              <a:t>15</a:t>
            </a:fld>
            <a:endParaRPr lang="ca-ES"/>
          </a:p>
        </p:txBody>
      </p:sp>
      <p:sp>
        <p:nvSpPr>
          <p:cNvPr id="15" name="Títol 1"/>
          <p:cNvSpPr txBox="1">
            <a:spLocks/>
          </p:cNvSpPr>
          <p:nvPr/>
        </p:nvSpPr>
        <p:spPr>
          <a:xfrm>
            <a:off x="395536" y="6021288"/>
            <a:ext cx="6264696" cy="47549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949280"/>
            <a:ext cx="8183880" cy="619512"/>
          </a:xfrm>
        </p:spPr>
        <p:txBody>
          <a:bodyPr/>
          <a:lstStyle/>
          <a:p>
            <a:r>
              <a:rPr lang="ca-ES" sz="2800" dirty="0" smtClean="0"/>
              <a:t>Índex</a:t>
            </a:r>
            <a:endParaRPr lang="ca-ES" dirty="0"/>
          </a:p>
        </p:txBody>
      </p:sp>
      <p:sp>
        <p:nvSpPr>
          <p:cNvPr id="3" name="Contenidor de contingut 2"/>
          <p:cNvSpPr>
            <a:spLocks noGrp="1"/>
          </p:cNvSpPr>
          <p:nvPr>
            <p:ph idx="1"/>
          </p:nvPr>
        </p:nvSpPr>
        <p:spPr>
          <a:xfrm>
            <a:off x="395536" y="404664"/>
            <a:ext cx="8568952" cy="5616624"/>
          </a:xfrm>
        </p:spPr>
        <p:txBody>
          <a:bodyPr>
            <a:normAutofit fontScale="92500" lnSpcReduction="20000"/>
          </a:bodyPr>
          <a:lstStyle/>
          <a:p>
            <a:pPr lvl="0">
              <a:spcBef>
                <a:spcPts val="600"/>
              </a:spcBef>
            </a:pPr>
            <a:r>
              <a:rPr lang="ca-ES" dirty="0" smtClean="0"/>
              <a:t>Introducció i motivació del treball</a:t>
            </a:r>
          </a:p>
          <a:p>
            <a:pPr lvl="0">
              <a:spcBef>
                <a:spcPts val="600"/>
              </a:spcBef>
            </a:pPr>
            <a:r>
              <a:rPr lang="ca-ES" dirty="0" smtClean="0"/>
              <a:t>Detecció i diagnòstic de fallades</a:t>
            </a:r>
          </a:p>
          <a:p>
            <a:pPr lvl="1">
              <a:spcBef>
                <a:spcPts val="600"/>
              </a:spcBef>
            </a:pPr>
            <a:r>
              <a:rPr lang="ca-ES" dirty="0" smtClean="0"/>
              <a:t>Descripció del banc de proves i del sistema </a:t>
            </a:r>
            <a:r>
              <a:rPr lang="ca-ES" dirty="0" err="1" smtClean="0"/>
              <a:t>FDD</a:t>
            </a:r>
            <a:endParaRPr lang="ca-ES" dirty="0" smtClean="0"/>
          </a:p>
          <a:p>
            <a:pPr lvl="0">
              <a:spcBef>
                <a:spcPts val="600"/>
              </a:spcBef>
            </a:pPr>
            <a:r>
              <a:rPr lang="ca-ES" dirty="0" smtClean="0"/>
              <a:t>Modelització </a:t>
            </a:r>
            <a:r>
              <a:rPr lang="ca-ES" dirty="0" smtClean="0">
                <a:sym typeface="SymbolPS"/>
              </a:rPr>
              <a:t></a:t>
            </a:r>
            <a:r>
              <a:rPr lang="ca-ES" dirty="0" smtClean="0"/>
              <a:t> </a:t>
            </a:r>
            <a:r>
              <a:rPr lang="ca-ES" dirty="0" err="1" smtClean="0">
                <a:solidFill>
                  <a:srgbClr val="00B050"/>
                </a:solidFill>
              </a:rPr>
              <a:t>VisualFIR</a:t>
            </a:r>
            <a:endParaRPr lang="ca-ES" dirty="0" smtClean="0">
              <a:solidFill>
                <a:srgbClr val="00B050"/>
              </a:solidFill>
            </a:endParaRPr>
          </a:p>
          <a:p>
            <a:pPr lvl="1">
              <a:spcBef>
                <a:spcPts val="600"/>
              </a:spcBef>
            </a:pPr>
            <a:r>
              <a:rPr lang="ca-ES" dirty="0" smtClean="0"/>
              <a:t>Fase d’identificació</a:t>
            </a:r>
          </a:p>
          <a:p>
            <a:pPr lvl="1">
              <a:spcBef>
                <a:spcPts val="600"/>
              </a:spcBef>
            </a:pPr>
            <a:r>
              <a:rPr lang="ca-ES" dirty="0" smtClean="0"/>
              <a:t>Fase de verificació</a:t>
            </a:r>
          </a:p>
          <a:p>
            <a:pPr lvl="0">
              <a:spcBef>
                <a:spcPts val="600"/>
              </a:spcBef>
            </a:pPr>
            <a:r>
              <a:rPr lang="ca-ES" dirty="0" smtClean="0"/>
              <a:t>Simulació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0">
              <a:spcBef>
                <a:spcPts val="600"/>
              </a:spcBef>
            </a:pPr>
            <a:r>
              <a:rPr lang="ca-ES" dirty="0" smtClean="0"/>
              <a:t>Detecció i diagnòstic de fallades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1">
              <a:spcBef>
                <a:spcPts val="600"/>
              </a:spcBef>
            </a:pPr>
            <a:r>
              <a:rPr lang="ca-ES" dirty="0" smtClean="0"/>
              <a:t>Sistema de detecció i diagnòstic de fallades (</a:t>
            </a:r>
            <a:r>
              <a:rPr lang="ca-ES" dirty="0" err="1" smtClean="0"/>
              <a:t>FDDS</a:t>
            </a:r>
            <a:r>
              <a:rPr lang="ca-ES" dirty="0" smtClean="0"/>
              <a:t>)</a:t>
            </a:r>
          </a:p>
          <a:p>
            <a:pPr lvl="1">
              <a:spcBef>
                <a:spcPts val="600"/>
              </a:spcBef>
            </a:pPr>
            <a:r>
              <a:rPr lang="ca-ES" dirty="0" smtClean="0"/>
              <a:t>Detecció de fallades</a:t>
            </a:r>
          </a:p>
          <a:p>
            <a:pPr lvl="1">
              <a:spcBef>
                <a:spcPts val="600"/>
              </a:spcBef>
            </a:pPr>
            <a:r>
              <a:rPr lang="ca-ES" dirty="0" smtClean="0"/>
              <a:t>Diagnòstic de fallades</a:t>
            </a:r>
          </a:p>
          <a:p>
            <a:pPr lvl="1">
              <a:spcBef>
                <a:spcPts val="600"/>
              </a:spcBef>
            </a:pPr>
            <a:r>
              <a:rPr lang="ca-ES" dirty="0" smtClean="0"/>
              <a:t>Resultats</a:t>
            </a:r>
          </a:p>
          <a:p>
            <a:pPr lvl="1">
              <a:spcBef>
                <a:spcPts val="600"/>
              </a:spcBef>
            </a:pPr>
            <a:r>
              <a:rPr lang="ca-ES" dirty="0" smtClean="0"/>
              <a:t>Robustesa</a:t>
            </a:r>
          </a:p>
          <a:p>
            <a:pPr lvl="0">
              <a:spcBef>
                <a:spcPts val="600"/>
              </a:spcBef>
            </a:pPr>
            <a:r>
              <a:rPr lang="ca-ES" dirty="0" smtClean="0"/>
              <a:t>Aportacions i treball futur</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16</a:t>
            </a:fld>
            <a:endParaRPr lang="ca-ES"/>
          </a:p>
        </p:txBody>
      </p:sp>
      <p:sp>
        <p:nvSpPr>
          <p:cNvPr id="5" name="Fletxa esquerra 4"/>
          <p:cNvSpPr/>
          <p:nvPr/>
        </p:nvSpPr>
        <p:spPr>
          <a:xfrm rot="9465803">
            <a:off x="62195" y="1007256"/>
            <a:ext cx="712583" cy="2811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7 -4.96877E-6 L 2.77778E-7 0.10155 " pathEditMode="relative" rAng="0" ptsTypes="AA">
                                      <p:cBhvr>
                                        <p:cTn id="6" dur="2000" fill="hold"/>
                                        <p:tgtEl>
                                          <p:spTgt spid="5"/>
                                        </p:tgtEl>
                                        <p:attrNameLst>
                                          <p:attrName>ppt_x</p:attrName>
                                          <p:attrName>ppt_y</p:attrName>
                                        </p:attrNameLst>
                                      </p:cBhvr>
                                      <p:rCtr x="0"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538288" y="1118964"/>
            <a:ext cx="6067425" cy="4686300"/>
          </a:xfrm>
          <a:prstGeom prst="rect">
            <a:avLst/>
          </a:prstGeom>
          <a:noFill/>
          <a:ln w="9525">
            <a:noFill/>
            <a:miter lim="800000"/>
            <a:headEnd/>
            <a:tailEnd/>
          </a:ln>
        </p:spPr>
      </p:pic>
      <p:sp>
        <p:nvSpPr>
          <p:cNvPr id="5" name="Títol 1"/>
          <p:cNvSpPr>
            <a:spLocks noGrp="1"/>
          </p:cNvSpPr>
          <p:nvPr>
            <p:ph type="title"/>
          </p:nvPr>
        </p:nvSpPr>
        <p:spPr>
          <a:xfrm>
            <a:off x="395536" y="5935528"/>
            <a:ext cx="3204984" cy="589816"/>
          </a:xfrm>
        </p:spPr>
        <p:txBody>
          <a:bodyPr>
            <a:normAutofit/>
          </a:bodyPr>
          <a:lstStyle/>
          <a:p>
            <a:r>
              <a:rPr lang="ca-ES" sz="2800" dirty="0" smtClean="0"/>
              <a:t>Modelització</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17</a:t>
            </a:fld>
            <a:endParaRPr lang="ca-ES"/>
          </a:p>
        </p:txBody>
      </p:sp>
      <p:sp>
        <p:nvSpPr>
          <p:cNvPr id="6" name="Títol 1"/>
          <p:cNvSpPr txBox="1">
            <a:spLocks/>
          </p:cNvSpPr>
          <p:nvPr/>
        </p:nvSpPr>
        <p:spPr>
          <a:xfrm>
            <a:off x="539552" y="476672"/>
            <a:ext cx="2232248" cy="504056"/>
          </a:xfrm>
          <a:prstGeom prst="rect">
            <a:avLst/>
          </a:prstGeom>
        </p:spPr>
        <p:txBody>
          <a:bodyPr vert="horz"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mj-lt"/>
                <a:ea typeface="+mj-ea"/>
                <a:cs typeface="+mj-cs"/>
              </a:rPr>
              <a:t>VisualFIR</a:t>
            </a:r>
            <a:endParaRPr kumimoji="0" lang="ca-ES" sz="2800" b="0"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39552" y="548680"/>
            <a:ext cx="8136904" cy="648072"/>
          </a:xfrm>
        </p:spPr>
        <p:txBody>
          <a:bodyPr>
            <a:normAutofit/>
          </a:bodyPr>
          <a:lstStyle/>
          <a:p>
            <a:r>
              <a:rPr lang="ca-ES" sz="2800" b="0" dirty="0" err="1" smtClean="0">
                <a:solidFill>
                  <a:schemeClr val="tx1"/>
                </a:solidFill>
              </a:rPr>
              <a:t>VisualFIR</a:t>
            </a:r>
            <a:r>
              <a:rPr lang="ca-ES" sz="2800" b="0" dirty="0" smtClean="0">
                <a:solidFill>
                  <a:schemeClr val="tx1"/>
                </a:solidFill>
              </a:rPr>
              <a:t>: Fase d’identificació del model</a:t>
            </a:r>
            <a:endParaRPr lang="ca-ES" sz="2800" b="0" dirty="0">
              <a:solidFill>
                <a:schemeClr val="tx1"/>
              </a:solidFill>
            </a:endParaRPr>
          </a:p>
        </p:txBody>
      </p:sp>
      <p:sp>
        <p:nvSpPr>
          <p:cNvPr id="3" name="Contenidor de contingut 2"/>
          <p:cNvSpPr>
            <a:spLocks noGrp="1"/>
          </p:cNvSpPr>
          <p:nvPr>
            <p:ph idx="1"/>
          </p:nvPr>
        </p:nvSpPr>
        <p:spPr>
          <a:xfrm>
            <a:off x="899592" y="1556792"/>
            <a:ext cx="7560840" cy="4025608"/>
          </a:xfrm>
        </p:spPr>
        <p:txBody>
          <a:bodyPr/>
          <a:lstStyle/>
          <a:p>
            <a:r>
              <a:rPr lang="ca-ES" dirty="0" smtClean="0"/>
              <a:t>Configuració dels paràmetres</a:t>
            </a:r>
          </a:p>
          <a:p>
            <a:endParaRPr lang="ca-ES" dirty="0" smtClean="0"/>
          </a:p>
          <a:p>
            <a:r>
              <a:rPr lang="ca-ES" dirty="0" smtClean="0"/>
              <a:t>Càrrega de les dades d’entrenament</a:t>
            </a:r>
          </a:p>
          <a:p>
            <a:endParaRPr lang="ca-ES" dirty="0" smtClean="0"/>
          </a:p>
          <a:p>
            <a:r>
              <a:rPr lang="ca-ES" dirty="0" smtClean="0"/>
              <a:t>Codificació de les variables</a:t>
            </a:r>
          </a:p>
          <a:p>
            <a:endParaRPr lang="ca-ES" dirty="0" smtClean="0"/>
          </a:p>
          <a:p>
            <a:r>
              <a:rPr lang="ca-ES" dirty="0" smtClean="0"/>
              <a:t>Identificació de la màscara òptima i obtenció de la base de regles patró</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18</a:t>
            </a:fld>
            <a:endParaRPr lang="ca-ES"/>
          </a:p>
        </p:txBody>
      </p:sp>
      <p:sp>
        <p:nvSpPr>
          <p:cNvPr id="6"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1538288" y="1085850"/>
            <a:ext cx="6067425" cy="4686300"/>
          </a:xfrm>
          <a:prstGeom prst="rect">
            <a:avLst/>
          </a:prstGeom>
          <a:noFill/>
          <a:ln w="9525">
            <a:noFill/>
            <a:miter lim="800000"/>
            <a:headEnd/>
            <a:tailEnd/>
          </a:ln>
        </p:spPr>
      </p:pic>
      <p:sp>
        <p:nvSpPr>
          <p:cNvPr id="5" name="Títol 1"/>
          <p:cNvSpPr>
            <a:spLocks noGrp="1"/>
          </p:cNvSpPr>
          <p:nvPr>
            <p:ph type="title"/>
          </p:nvPr>
        </p:nvSpPr>
        <p:spPr>
          <a:xfrm>
            <a:off x="539552" y="476672"/>
            <a:ext cx="6984776" cy="445800"/>
          </a:xfrm>
        </p:spPr>
        <p:txBody>
          <a:bodyPr>
            <a:noAutofit/>
          </a:bodyPr>
          <a:lstStyle/>
          <a:p>
            <a:r>
              <a:rPr lang="ca-ES" sz="2400" b="0" dirty="0" err="1" smtClean="0">
                <a:solidFill>
                  <a:schemeClr val="tx1"/>
                </a:solidFill>
              </a:rPr>
              <a:t>VisualFIR</a:t>
            </a:r>
            <a:r>
              <a:rPr lang="ca-ES" sz="2400" b="0" dirty="0" smtClean="0">
                <a:solidFill>
                  <a:schemeClr val="tx1"/>
                </a:solidFill>
              </a:rPr>
              <a:t>: Configuració dels paràmetres</a:t>
            </a:r>
            <a:endParaRPr lang="ca-ES" sz="2400" b="0" dirty="0">
              <a:solidFill>
                <a:schemeClr val="tx1"/>
              </a:solidFill>
            </a:endParaRPr>
          </a:p>
        </p:txBody>
      </p:sp>
      <p:sp>
        <p:nvSpPr>
          <p:cNvPr id="6" name="Oval 5"/>
          <p:cNvSpPr/>
          <p:nvPr/>
        </p:nvSpPr>
        <p:spPr>
          <a:xfrm>
            <a:off x="1619672" y="5013176"/>
            <a:ext cx="13681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Contenidor de número de diapositiva 6"/>
          <p:cNvSpPr>
            <a:spLocks noGrp="1"/>
          </p:cNvSpPr>
          <p:nvPr>
            <p:ph type="sldNum" sz="quarter" idx="12"/>
          </p:nvPr>
        </p:nvSpPr>
        <p:spPr/>
        <p:txBody>
          <a:bodyPr/>
          <a:lstStyle/>
          <a:p>
            <a:fld id="{0278B95F-E641-4003-AFA4-D7923B94BEE4}" type="slidenum">
              <a:rPr lang="ca-ES" smtClean="0"/>
              <a:pPr/>
              <a:t>19</a:t>
            </a:fld>
            <a:endParaRPr lang="ca-ES"/>
          </a:p>
        </p:txBody>
      </p:sp>
      <p:sp>
        <p:nvSpPr>
          <p:cNvPr id="8"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517232"/>
            <a:ext cx="8183880" cy="1051560"/>
          </a:xfrm>
        </p:spPr>
        <p:txBody>
          <a:bodyPr/>
          <a:lstStyle/>
          <a:p>
            <a:r>
              <a:rPr lang="ca-ES" dirty="0" smtClean="0"/>
              <a:t>Índex</a:t>
            </a:r>
            <a:endParaRPr lang="ca-ES" dirty="0"/>
          </a:p>
        </p:txBody>
      </p:sp>
      <p:sp>
        <p:nvSpPr>
          <p:cNvPr id="3" name="Contenidor de contingut 2"/>
          <p:cNvSpPr>
            <a:spLocks noGrp="1"/>
          </p:cNvSpPr>
          <p:nvPr>
            <p:ph idx="1"/>
          </p:nvPr>
        </p:nvSpPr>
        <p:spPr>
          <a:xfrm>
            <a:off x="395536" y="404664"/>
            <a:ext cx="8568952" cy="5616624"/>
          </a:xfrm>
        </p:spPr>
        <p:txBody>
          <a:bodyPr>
            <a:normAutofit fontScale="92500" lnSpcReduction="20000"/>
          </a:bodyPr>
          <a:lstStyle/>
          <a:p>
            <a:pPr lvl="0">
              <a:spcBef>
                <a:spcPts val="600"/>
              </a:spcBef>
            </a:pPr>
            <a:r>
              <a:rPr lang="ca-ES" dirty="0" smtClean="0"/>
              <a:t>Introducció i motivació</a:t>
            </a:r>
          </a:p>
          <a:p>
            <a:pPr lvl="0">
              <a:spcBef>
                <a:spcPts val="600"/>
              </a:spcBef>
            </a:pPr>
            <a:r>
              <a:rPr lang="ca-ES" dirty="0" smtClean="0"/>
              <a:t>Detecció i diagnòstic de fallades</a:t>
            </a:r>
          </a:p>
          <a:p>
            <a:pPr lvl="1">
              <a:spcBef>
                <a:spcPts val="600"/>
              </a:spcBef>
            </a:pPr>
            <a:r>
              <a:rPr lang="ca-ES" dirty="0" smtClean="0"/>
              <a:t>Descripció del banc de proves i del sistema </a:t>
            </a:r>
            <a:r>
              <a:rPr lang="ca-ES" dirty="0" err="1" smtClean="0"/>
              <a:t>FDD</a:t>
            </a:r>
            <a:endParaRPr lang="ca-ES" dirty="0" smtClean="0"/>
          </a:p>
          <a:p>
            <a:pPr lvl="0">
              <a:spcBef>
                <a:spcPts val="600"/>
              </a:spcBef>
            </a:pPr>
            <a:r>
              <a:rPr lang="ca-ES" dirty="0" smtClean="0"/>
              <a:t>Modelització </a:t>
            </a:r>
            <a:r>
              <a:rPr lang="ca-ES" dirty="0" smtClean="0">
                <a:sym typeface="SymbolPS"/>
              </a:rPr>
              <a:t></a:t>
            </a:r>
            <a:r>
              <a:rPr lang="ca-ES" dirty="0" smtClean="0"/>
              <a:t> </a:t>
            </a:r>
            <a:r>
              <a:rPr lang="ca-ES" dirty="0" err="1" smtClean="0">
                <a:solidFill>
                  <a:srgbClr val="00B050"/>
                </a:solidFill>
              </a:rPr>
              <a:t>VisualFIR</a:t>
            </a:r>
            <a:endParaRPr lang="ca-ES" dirty="0" smtClean="0">
              <a:solidFill>
                <a:srgbClr val="00B050"/>
              </a:solidFill>
            </a:endParaRPr>
          </a:p>
          <a:p>
            <a:pPr lvl="1">
              <a:spcBef>
                <a:spcPts val="600"/>
              </a:spcBef>
            </a:pPr>
            <a:r>
              <a:rPr lang="ca-ES" dirty="0" smtClean="0"/>
              <a:t>Fase d’identificació</a:t>
            </a:r>
          </a:p>
          <a:p>
            <a:pPr lvl="1">
              <a:spcBef>
                <a:spcPts val="600"/>
              </a:spcBef>
            </a:pPr>
            <a:r>
              <a:rPr lang="ca-ES" dirty="0" smtClean="0"/>
              <a:t>Fase de verificació</a:t>
            </a:r>
          </a:p>
          <a:p>
            <a:pPr lvl="0">
              <a:spcBef>
                <a:spcPts val="600"/>
              </a:spcBef>
            </a:pPr>
            <a:r>
              <a:rPr lang="ca-ES" dirty="0" smtClean="0"/>
              <a:t>Simulació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0">
              <a:spcBef>
                <a:spcPts val="600"/>
              </a:spcBef>
            </a:pPr>
            <a:r>
              <a:rPr lang="ca-ES" dirty="0" smtClean="0"/>
              <a:t>Detecció i diagnòstic de fallades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1">
              <a:spcBef>
                <a:spcPts val="600"/>
              </a:spcBef>
            </a:pPr>
            <a:r>
              <a:rPr lang="ca-ES" dirty="0" smtClean="0"/>
              <a:t>Sistema de detecció i diagnòstic de fallades (</a:t>
            </a:r>
            <a:r>
              <a:rPr lang="ca-ES" dirty="0" err="1" smtClean="0"/>
              <a:t>FDDS</a:t>
            </a:r>
            <a:r>
              <a:rPr lang="ca-ES" dirty="0" smtClean="0"/>
              <a:t>)</a:t>
            </a:r>
          </a:p>
          <a:p>
            <a:pPr lvl="1">
              <a:spcBef>
                <a:spcPts val="600"/>
              </a:spcBef>
            </a:pPr>
            <a:r>
              <a:rPr lang="ca-ES" dirty="0" smtClean="0"/>
              <a:t>Detecció de fallades</a:t>
            </a:r>
          </a:p>
          <a:p>
            <a:pPr lvl="1">
              <a:spcBef>
                <a:spcPts val="600"/>
              </a:spcBef>
            </a:pPr>
            <a:r>
              <a:rPr lang="ca-ES" dirty="0" smtClean="0"/>
              <a:t>Diagnòstic de fallades</a:t>
            </a:r>
          </a:p>
          <a:p>
            <a:pPr lvl="1">
              <a:spcBef>
                <a:spcPts val="600"/>
              </a:spcBef>
            </a:pPr>
            <a:r>
              <a:rPr lang="ca-ES" dirty="0" smtClean="0"/>
              <a:t>Resultats</a:t>
            </a:r>
          </a:p>
          <a:p>
            <a:pPr lvl="1">
              <a:spcBef>
                <a:spcPts val="600"/>
              </a:spcBef>
            </a:pPr>
            <a:r>
              <a:rPr lang="ca-ES" dirty="0" smtClean="0"/>
              <a:t>Robustesa</a:t>
            </a:r>
          </a:p>
          <a:p>
            <a:pPr lvl="0">
              <a:spcBef>
                <a:spcPts val="600"/>
              </a:spcBef>
            </a:pPr>
            <a:r>
              <a:rPr lang="ca-ES" dirty="0" smtClean="0"/>
              <a:t>Aportacions i treball futur</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2</a:t>
            </a:fld>
            <a:endParaRPr lang="ca-ES"/>
          </a:p>
        </p:txBody>
      </p:sp>
      <p:sp>
        <p:nvSpPr>
          <p:cNvPr id="5" name="Fletxa esquerra 4"/>
          <p:cNvSpPr/>
          <p:nvPr/>
        </p:nvSpPr>
        <p:spPr>
          <a:xfrm rot="9465803">
            <a:off x="62195" y="601050"/>
            <a:ext cx="712583" cy="2811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srcRect/>
          <a:stretch>
            <a:fillRect/>
          </a:stretch>
        </p:blipFill>
        <p:spPr bwMode="auto">
          <a:xfrm>
            <a:off x="3963485" y="1188343"/>
            <a:ext cx="4712971" cy="2600697"/>
          </a:xfrm>
          <a:prstGeom prst="rect">
            <a:avLst/>
          </a:prstGeom>
          <a:noFill/>
          <a:ln w="9525">
            <a:noFill/>
            <a:miter lim="800000"/>
            <a:headEnd/>
            <a:tailEnd/>
          </a:ln>
        </p:spPr>
      </p:pic>
      <p:sp>
        <p:nvSpPr>
          <p:cNvPr id="2" name="Títol 1"/>
          <p:cNvSpPr>
            <a:spLocks noGrp="1"/>
          </p:cNvSpPr>
          <p:nvPr>
            <p:ph type="title"/>
          </p:nvPr>
        </p:nvSpPr>
        <p:spPr>
          <a:xfrm>
            <a:off x="611560" y="404664"/>
            <a:ext cx="7056784" cy="517808"/>
          </a:xfrm>
        </p:spPr>
        <p:txBody>
          <a:bodyPr>
            <a:normAutofit/>
          </a:bodyPr>
          <a:lstStyle/>
          <a:p>
            <a:r>
              <a:rPr lang="ca-ES" sz="2400" b="0" dirty="0" err="1" smtClean="0">
                <a:solidFill>
                  <a:schemeClr val="tx1"/>
                </a:solidFill>
              </a:rPr>
              <a:t>VisualFIR</a:t>
            </a:r>
            <a:r>
              <a:rPr lang="ca-ES" sz="2400" b="0" dirty="0" smtClean="0">
                <a:solidFill>
                  <a:schemeClr val="tx1"/>
                </a:solidFill>
              </a:rPr>
              <a:t>: Configuració dels paràmetres</a:t>
            </a:r>
            <a:endParaRPr lang="ca-ES" sz="2400" b="0" dirty="0">
              <a:solidFill>
                <a:schemeClr val="tx1"/>
              </a:solidFill>
            </a:endParaRPr>
          </a:p>
        </p:txBody>
      </p:sp>
      <p:sp>
        <p:nvSpPr>
          <p:cNvPr id="7" name="Text Box 7"/>
          <p:cNvSpPr txBox="1">
            <a:spLocks noChangeArrowheads="1"/>
          </p:cNvSpPr>
          <p:nvPr/>
        </p:nvSpPr>
        <p:spPr bwMode="auto">
          <a:xfrm>
            <a:off x="539552" y="764704"/>
            <a:ext cx="8101013" cy="5078313"/>
          </a:xfrm>
          <a:prstGeom prst="rect">
            <a:avLst/>
          </a:prstGeom>
          <a:noFill/>
          <a:ln w="9525">
            <a:noFill/>
            <a:miter lim="800000"/>
            <a:headEnd/>
            <a:tailEnd/>
          </a:ln>
          <a:effectLst/>
        </p:spPr>
        <p:txBody>
          <a:bodyPr>
            <a:spAutoFit/>
          </a:bodyPr>
          <a:lstStyle/>
          <a:p>
            <a:pPr algn="just"/>
            <a:endParaRPr lang="ca-ES" dirty="0"/>
          </a:p>
          <a:p>
            <a:pPr algn="just">
              <a:buFont typeface="Wingdings" pitchFamily="2" charset="2"/>
              <a:buChar char="ü"/>
            </a:pPr>
            <a:r>
              <a:rPr lang="ca-ES" dirty="0"/>
              <a:t> Funcions de pertinença:</a:t>
            </a:r>
          </a:p>
          <a:p>
            <a:pPr lvl="1" algn="just">
              <a:buFont typeface="Wingdings" pitchFamily="2" charset="2"/>
              <a:buChar char="ü"/>
            </a:pPr>
            <a:r>
              <a:rPr lang="ca-ES" dirty="0"/>
              <a:t> Gaussiana</a:t>
            </a:r>
          </a:p>
          <a:p>
            <a:pPr lvl="1" algn="just">
              <a:buFont typeface="Wingdings" pitchFamily="2" charset="2"/>
              <a:buChar char="ü"/>
            </a:pPr>
            <a:r>
              <a:rPr lang="ca-ES" dirty="0"/>
              <a:t> Triangular</a:t>
            </a:r>
          </a:p>
          <a:p>
            <a:pPr algn="just">
              <a:buFont typeface="Wingdings" pitchFamily="2" charset="2"/>
              <a:buChar char="ü"/>
            </a:pPr>
            <a:endParaRPr lang="ca-ES" dirty="0"/>
          </a:p>
          <a:p>
            <a:pPr algn="just">
              <a:buFont typeface="Wingdings" pitchFamily="2" charset="2"/>
              <a:buChar char="ü"/>
            </a:pPr>
            <a:r>
              <a:rPr lang="ca-ES" dirty="0" smtClean="0"/>
              <a:t> Mesura </a:t>
            </a:r>
            <a:r>
              <a:rPr lang="ca-ES" dirty="0"/>
              <a:t>de confiança:</a:t>
            </a:r>
          </a:p>
          <a:p>
            <a:pPr lvl="1" algn="just">
              <a:buFont typeface="Wingdings" pitchFamily="2" charset="2"/>
              <a:buChar char="ü"/>
            </a:pPr>
            <a:r>
              <a:rPr lang="ca-ES" dirty="0"/>
              <a:t> Proximitat</a:t>
            </a:r>
          </a:p>
          <a:p>
            <a:pPr lvl="1" algn="just">
              <a:buFont typeface="Wingdings" pitchFamily="2" charset="2"/>
              <a:buChar char="ü"/>
            </a:pPr>
            <a:r>
              <a:rPr lang="ca-ES" dirty="0"/>
              <a:t> Similitud</a:t>
            </a:r>
          </a:p>
          <a:p>
            <a:pPr algn="just">
              <a:buFont typeface="Wingdings" pitchFamily="2" charset="2"/>
              <a:buChar char="ü"/>
            </a:pPr>
            <a:endParaRPr lang="ca-ES" dirty="0"/>
          </a:p>
          <a:p>
            <a:pPr algn="just">
              <a:buFont typeface="Wingdings" pitchFamily="2" charset="2"/>
              <a:buChar char="ü"/>
            </a:pPr>
            <a:r>
              <a:rPr lang="ca-ES" dirty="0"/>
              <a:t> </a:t>
            </a:r>
            <a:r>
              <a:rPr lang="ca-ES" dirty="0" smtClean="0"/>
              <a:t>Equacions </a:t>
            </a:r>
            <a:r>
              <a:rPr lang="ca-ES" dirty="0"/>
              <a:t>del pes absolut</a:t>
            </a:r>
          </a:p>
          <a:p>
            <a:pPr algn="just">
              <a:buFont typeface="Wingdings" pitchFamily="2" charset="2"/>
              <a:buChar char="ü"/>
            </a:pPr>
            <a:endParaRPr lang="ca-ES" dirty="0" smtClean="0"/>
          </a:p>
          <a:p>
            <a:pPr algn="just">
              <a:buFont typeface="Wingdings" pitchFamily="2" charset="2"/>
              <a:buChar char="ü"/>
            </a:pPr>
            <a:r>
              <a:rPr lang="ca-ES" dirty="0" smtClean="0"/>
              <a:t> Mesura de la distància de predicció</a:t>
            </a:r>
          </a:p>
          <a:p>
            <a:pPr algn="just">
              <a:buFont typeface="Wingdings" pitchFamily="2" charset="2"/>
              <a:buChar char="ü"/>
            </a:pPr>
            <a:endParaRPr lang="ca-ES" dirty="0"/>
          </a:p>
          <a:p>
            <a:pPr algn="just">
              <a:buFont typeface="Wingdings" pitchFamily="2" charset="2"/>
              <a:buChar char="ü"/>
            </a:pPr>
            <a:r>
              <a:rPr lang="ca-ES" dirty="0" smtClean="0"/>
              <a:t> Paràmetre de dades absents </a:t>
            </a:r>
          </a:p>
          <a:p>
            <a:pPr algn="just">
              <a:buFont typeface="Wingdings" pitchFamily="2" charset="2"/>
              <a:buChar char="ü"/>
            </a:pPr>
            <a:endParaRPr lang="ca-ES" dirty="0" smtClean="0"/>
          </a:p>
          <a:p>
            <a:pPr algn="just">
              <a:buFont typeface="Wingdings" pitchFamily="2" charset="2"/>
              <a:buChar char="ü"/>
            </a:pPr>
            <a:r>
              <a:rPr lang="ca-ES" dirty="0" smtClean="0"/>
              <a:t> Algoritmes </a:t>
            </a:r>
            <a:r>
              <a:rPr lang="ca-ES" dirty="0"/>
              <a:t>de </a:t>
            </a:r>
            <a:r>
              <a:rPr lang="ca-ES" dirty="0" smtClean="0"/>
              <a:t>cerca </a:t>
            </a:r>
            <a:r>
              <a:rPr lang="ca-ES" dirty="0"/>
              <a:t>de la màscara </a:t>
            </a:r>
            <a:r>
              <a:rPr lang="ca-ES" dirty="0" smtClean="0"/>
              <a:t>optima </a:t>
            </a:r>
            <a:endParaRPr lang="ca-ES" dirty="0"/>
          </a:p>
          <a:p>
            <a:pPr algn="just">
              <a:buFont typeface="Wingdings" pitchFamily="2" charset="2"/>
              <a:buChar char="ü"/>
            </a:pPr>
            <a:endParaRPr lang="ca-ES" dirty="0"/>
          </a:p>
          <a:p>
            <a:pPr algn="just">
              <a:buFont typeface="Wingdings" pitchFamily="2" charset="2"/>
              <a:buChar char="ü"/>
            </a:pPr>
            <a:r>
              <a:rPr lang="ca-ES" dirty="0"/>
              <a:t> etc…</a:t>
            </a:r>
          </a:p>
        </p:txBody>
      </p:sp>
      <p:sp>
        <p:nvSpPr>
          <p:cNvPr id="19" name="Contenidor de número de diapositiva 18"/>
          <p:cNvSpPr>
            <a:spLocks noGrp="1"/>
          </p:cNvSpPr>
          <p:nvPr>
            <p:ph type="sldNum" sz="quarter" idx="12"/>
          </p:nvPr>
        </p:nvSpPr>
        <p:spPr/>
        <p:txBody>
          <a:bodyPr/>
          <a:lstStyle/>
          <a:p>
            <a:fld id="{0278B95F-E641-4003-AFA4-D7923B94BEE4}" type="slidenum">
              <a:rPr lang="ca-ES" smtClean="0"/>
              <a:pPr/>
              <a:t>20</a:t>
            </a:fld>
            <a:endParaRPr lang="ca-ES"/>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9" name="Oval 8"/>
          <p:cNvSpPr/>
          <p:nvPr/>
        </p:nvSpPr>
        <p:spPr>
          <a:xfrm>
            <a:off x="7380312" y="1844824"/>
            <a:ext cx="100811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Crida rectangular arrodonida 9"/>
          <p:cNvSpPr/>
          <p:nvPr/>
        </p:nvSpPr>
        <p:spPr>
          <a:xfrm>
            <a:off x="6156176" y="4149080"/>
            <a:ext cx="2016224" cy="1224136"/>
          </a:xfrm>
          <a:prstGeom prst="wedgeRoundRectCallout">
            <a:avLst>
              <a:gd name="adj1" fmla="val 27445"/>
              <a:gd name="adj2" fmla="val -2105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Generar l’envolupant a la fase de predicció</a:t>
            </a:r>
            <a:endParaRPr lang="ca-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04664"/>
            <a:ext cx="8183880" cy="547504"/>
          </a:xfrm>
        </p:spPr>
        <p:txBody>
          <a:bodyPr>
            <a:normAutofit/>
          </a:bodyPr>
          <a:lstStyle/>
          <a:p>
            <a:r>
              <a:rPr lang="ca-ES" sz="2400" b="0" dirty="0" err="1" smtClean="0">
                <a:solidFill>
                  <a:schemeClr val="tx1"/>
                </a:solidFill>
              </a:rPr>
              <a:t>VisualFIR</a:t>
            </a:r>
            <a:r>
              <a:rPr lang="ca-ES" sz="2400" b="0" dirty="0" smtClean="0">
                <a:solidFill>
                  <a:schemeClr val="tx1"/>
                </a:solidFill>
              </a:rPr>
              <a:t>: Càrrega de les dades d’entrenament</a:t>
            </a:r>
            <a:endParaRPr lang="ca-ES" sz="2400" b="0" dirty="0">
              <a:solidFill>
                <a:schemeClr val="tx1"/>
              </a:solidFill>
            </a:endParaRPr>
          </a:p>
        </p:txBody>
      </p:sp>
      <p:pic>
        <p:nvPicPr>
          <p:cNvPr id="29697" name="Picture 1"/>
          <p:cNvPicPr>
            <a:picLocks noChangeAspect="1" noChangeArrowheads="1"/>
          </p:cNvPicPr>
          <p:nvPr/>
        </p:nvPicPr>
        <p:blipFill>
          <a:blip r:embed="rId3" cstate="print"/>
          <a:srcRect/>
          <a:stretch>
            <a:fillRect/>
          </a:stretch>
        </p:blipFill>
        <p:spPr bwMode="auto">
          <a:xfrm>
            <a:off x="1475656" y="1118964"/>
            <a:ext cx="6067425" cy="4686300"/>
          </a:xfrm>
          <a:prstGeom prst="rect">
            <a:avLst/>
          </a:prstGeom>
          <a:noFill/>
          <a:ln w="9525">
            <a:noFill/>
            <a:miter lim="800000"/>
            <a:headEnd/>
            <a:tailEnd/>
          </a:ln>
        </p:spPr>
      </p:pic>
      <p:sp>
        <p:nvSpPr>
          <p:cNvPr id="5" name="Oval 4"/>
          <p:cNvSpPr/>
          <p:nvPr/>
        </p:nvSpPr>
        <p:spPr>
          <a:xfrm>
            <a:off x="1403648" y="1767036"/>
            <a:ext cx="1656184"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21</a:t>
            </a:fld>
            <a:endParaRPr lang="ca-ES" dirty="0"/>
          </a:p>
        </p:txBody>
      </p:sp>
      <p:sp>
        <p:nvSpPr>
          <p:cNvPr id="7"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39552" y="332656"/>
            <a:ext cx="8183880" cy="547504"/>
          </a:xfrm>
        </p:spPr>
        <p:txBody>
          <a:bodyPr>
            <a:noAutofit/>
          </a:bodyPr>
          <a:lstStyle/>
          <a:p>
            <a:r>
              <a:rPr lang="ca-ES" sz="2000" b="0" dirty="0" err="1" smtClean="0">
                <a:solidFill>
                  <a:schemeClr val="tx1"/>
                </a:solidFill>
              </a:rPr>
              <a:t>VisualFIR</a:t>
            </a:r>
            <a:r>
              <a:rPr lang="ca-ES" sz="2000" b="0" dirty="0" smtClean="0">
                <a:solidFill>
                  <a:schemeClr val="tx1"/>
                </a:solidFill>
              </a:rPr>
              <a:t>: Càrrega de les dades d’entrenament</a:t>
            </a:r>
            <a:endParaRPr lang="ca-ES" sz="2000" b="0" dirty="0">
              <a:solidFill>
                <a:schemeClr val="tx1"/>
              </a:solidFill>
            </a:endParaRPr>
          </a:p>
        </p:txBody>
      </p:sp>
      <p:pic>
        <p:nvPicPr>
          <p:cNvPr id="23554" name="Picture 2"/>
          <p:cNvPicPr>
            <a:picLocks noChangeAspect="1" noChangeArrowheads="1"/>
          </p:cNvPicPr>
          <p:nvPr/>
        </p:nvPicPr>
        <p:blipFill>
          <a:blip r:embed="rId3" cstate="print"/>
          <a:srcRect/>
          <a:stretch>
            <a:fillRect/>
          </a:stretch>
        </p:blipFill>
        <p:spPr bwMode="auto">
          <a:xfrm>
            <a:off x="2051722" y="1123156"/>
            <a:ext cx="5196840" cy="4610100"/>
          </a:xfrm>
          <a:prstGeom prst="rect">
            <a:avLst/>
          </a:prstGeom>
          <a:noFill/>
          <a:ln w="9525">
            <a:noFill/>
            <a:miter lim="800000"/>
            <a:headEnd/>
            <a:tailEnd/>
          </a:ln>
        </p:spPr>
      </p:pic>
      <p:sp>
        <p:nvSpPr>
          <p:cNvPr id="4" name="Contenidor de número de diapositiva 3"/>
          <p:cNvSpPr>
            <a:spLocks noGrp="1"/>
          </p:cNvSpPr>
          <p:nvPr>
            <p:ph type="sldNum" sz="quarter" idx="12"/>
          </p:nvPr>
        </p:nvSpPr>
        <p:spPr/>
        <p:txBody>
          <a:bodyPr/>
          <a:lstStyle/>
          <a:p>
            <a:fld id="{0278B95F-E641-4003-AFA4-D7923B94BEE4}" type="slidenum">
              <a:rPr lang="ca-ES" smtClean="0"/>
              <a:pPr/>
              <a:t>22</a:t>
            </a:fld>
            <a:endParaRPr lang="ca-ES"/>
          </a:p>
        </p:txBody>
      </p:sp>
      <p:sp>
        <p:nvSpPr>
          <p:cNvPr id="5"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76672"/>
            <a:ext cx="7704856" cy="475496"/>
          </a:xfrm>
        </p:spPr>
        <p:txBody>
          <a:bodyPr>
            <a:normAutofit/>
          </a:bodyPr>
          <a:lstStyle/>
          <a:p>
            <a:r>
              <a:rPr lang="ca-ES" sz="2400" b="0" dirty="0" err="1" smtClean="0">
                <a:solidFill>
                  <a:schemeClr val="tx1"/>
                </a:solidFill>
              </a:rPr>
              <a:t>VisualFIR</a:t>
            </a:r>
            <a:r>
              <a:rPr lang="ca-ES" sz="2400" b="0" dirty="0" smtClean="0">
                <a:solidFill>
                  <a:schemeClr val="tx1"/>
                </a:solidFill>
              </a:rPr>
              <a:t>: Codificar les variables</a:t>
            </a:r>
            <a:endParaRPr lang="ca-ES" sz="2400" b="0" dirty="0">
              <a:solidFill>
                <a:schemeClr val="tx1"/>
              </a:solidFill>
            </a:endParaRPr>
          </a:p>
        </p:txBody>
      </p:sp>
      <p:pic>
        <p:nvPicPr>
          <p:cNvPr id="26625" name="Picture 1"/>
          <p:cNvPicPr>
            <a:picLocks noChangeAspect="1" noChangeArrowheads="1"/>
          </p:cNvPicPr>
          <p:nvPr/>
        </p:nvPicPr>
        <p:blipFill>
          <a:blip r:embed="rId3" cstate="print"/>
          <a:srcRect/>
          <a:stretch>
            <a:fillRect/>
          </a:stretch>
        </p:blipFill>
        <p:spPr bwMode="auto">
          <a:xfrm>
            <a:off x="1600919" y="1052736"/>
            <a:ext cx="6067425" cy="4686300"/>
          </a:xfrm>
          <a:prstGeom prst="rect">
            <a:avLst/>
          </a:prstGeom>
          <a:noFill/>
          <a:ln w="9525">
            <a:noFill/>
            <a:miter lim="800000"/>
            <a:headEnd/>
            <a:tailEnd/>
          </a:ln>
        </p:spPr>
      </p:pic>
      <p:sp>
        <p:nvSpPr>
          <p:cNvPr id="5" name="Oval 4"/>
          <p:cNvSpPr/>
          <p:nvPr/>
        </p:nvSpPr>
        <p:spPr>
          <a:xfrm>
            <a:off x="3329111" y="1844824"/>
            <a:ext cx="165618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23</a:t>
            </a:fld>
            <a:endParaRPr lang="ca-ES"/>
          </a:p>
        </p:txBody>
      </p:sp>
      <p:sp>
        <p:nvSpPr>
          <p:cNvPr id="7"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3528" y="332656"/>
            <a:ext cx="8496944" cy="517808"/>
          </a:xfrm>
        </p:spPr>
        <p:txBody>
          <a:bodyPr>
            <a:normAutofit/>
          </a:bodyPr>
          <a:lstStyle/>
          <a:p>
            <a:pPr algn="ctr"/>
            <a:r>
              <a:rPr lang="ca-ES" sz="2400" b="0" dirty="0" smtClean="0">
                <a:solidFill>
                  <a:schemeClr val="tx1"/>
                </a:solidFill>
              </a:rPr>
              <a:t>Procés de codificació de les variables</a:t>
            </a:r>
            <a:endParaRPr lang="ca-ES" sz="2400" b="0" dirty="0">
              <a:solidFill>
                <a:schemeClr val="tx1"/>
              </a:solidFill>
            </a:endParaRPr>
          </a:p>
        </p:txBody>
      </p:sp>
      <p:pic>
        <p:nvPicPr>
          <p:cNvPr id="4" name="Imatge 3" descr="Figura3-4a.jpg"/>
          <p:cNvPicPr>
            <a:picLocks noChangeAspect="1"/>
          </p:cNvPicPr>
          <p:nvPr/>
        </p:nvPicPr>
        <p:blipFill>
          <a:blip r:embed="rId2" cstate="print"/>
          <a:stretch>
            <a:fillRect/>
          </a:stretch>
        </p:blipFill>
        <p:spPr>
          <a:xfrm>
            <a:off x="2051722" y="3076351"/>
            <a:ext cx="5100638" cy="2728913"/>
          </a:xfrm>
          <a:prstGeom prst="rect">
            <a:avLst/>
          </a:prstGeom>
        </p:spPr>
      </p:pic>
      <p:sp>
        <p:nvSpPr>
          <p:cNvPr id="6" name="Contenidor de contingut 2"/>
          <p:cNvSpPr>
            <a:spLocks noGrp="1"/>
          </p:cNvSpPr>
          <p:nvPr>
            <p:ph idx="1"/>
          </p:nvPr>
        </p:nvSpPr>
        <p:spPr>
          <a:xfrm>
            <a:off x="395536" y="908720"/>
            <a:ext cx="8280920" cy="1800200"/>
          </a:xfrm>
        </p:spPr>
        <p:txBody>
          <a:bodyPr>
            <a:noAutofit/>
          </a:bodyPr>
          <a:lstStyle/>
          <a:p>
            <a:r>
              <a:rPr lang="ca-ES" sz="2000" dirty="0" smtClean="0"/>
              <a:t>Codificació difusa: Converteix els valors quantitatius del sistema en els valors qualitatius equivalents</a:t>
            </a:r>
          </a:p>
          <a:p>
            <a:r>
              <a:rPr lang="ca-ES" sz="2000" dirty="0" smtClean="0"/>
              <a:t>Valor qualitatiu </a:t>
            </a:r>
            <a:r>
              <a:rPr lang="ca-ES" sz="2000" dirty="0" smtClean="0">
                <a:sym typeface="SymbolPS"/>
              </a:rPr>
              <a:t></a:t>
            </a:r>
            <a:r>
              <a:rPr lang="ca-ES" sz="2000" dirty="0" smtClean="0"/>
              <a:t> Triplet qualitatiu: </a:t>
            </a:r>
          </a:p>
          <a:p>
            <a:pPr marL="1800000" lvl="1"/>
            <a:r>
              <a:rPr lang="ca-ES" sz="1800" dirty="0" smtClean="0"/>
              <a:t>Valor de la classe </a:t>
            </a:r>
          </a:p>
          <a:p>
            <a:pPr marL="1800000" lvl="1"/>
            <a:r>
              <a:rPr lang="ca-ES" sz="1800" dirty="0" smtClean="0"/>
              <a:t>Valor de pertinença difusa </a:t>
            </a:r>
          </a:p>
          <a:p>
            <a:pPr marL="1800000" lvl="1"/>
            <a:r>
              <a:rPr lang="ca-ES" sz="1800" dirty="0" smtClean="0"/>
              <a:t>Valor de costat</a:t>
            </a:r>
            <a:endParaRPr lang="ca-ES" sz="1600" dirty="0" smtClean="0"/>
          </a:p>
        </p:txBody>
      </p:sp>
      <p:sp>
        <p:nvSpPr>
          <p:cNvPr id="8" name="Crida amb línia 2 7"/>
          <p:cNvSpPr/>
          <p:nvPr/>
        </p:nvSpPr>
        <p:spPr>
          <a:xfrm>
            <a:off x="7308304" y="4737530"/>
            <a:ext cx="1152128" cy="504056"/>
          </a:xfrm>
          <a:prstGeom prst="borderCallout2">
            <a:avLst>
              <a:gd name="adj1" fmla="val 18750"/>
              <a:gd name="adj2" fmla="val -8333"/>
              <a:gd name="adj3" fmla="val 18750"/>
              <a:gd name="adj4" fmla="val -16667"/>
              <a:gd name="adj5" fmla="val -74491"/>
              <a:gd name="adj6" fmla="val -199027"/>
            </a:avLst>
          </a:prstGeom>
          <a:solidFill>
            <a:schemeClr val="bg1"/>
          </a:solidFill>
          <a:ln>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tx1"/>
                </a:solidFill>
              </a:rPr>
              <a:t>(3, 0.7, 1)</a:t>
            </a:r>
            <a:endParaRPr lang="ca-ES" sz="1400" dirty="0">
              <a:solidFill>
                <a:schemeClr val="tx1"/>
              </a:solidFill>
            </a:endParaRPr>
          </a:p>
        </p:txBody>
      </p:sp>
      <p:sp>
        <p:nvSpPr>
          <p:cNvPr id="9" name="Contenidor de número de diapositiva 8"/>
          <p:cNvSpPr>
            <a:spLocks noGrp="1"/>
          </p:cNvSpPr>
          <p:nvPr>
            <p:ph type="sldNum" sz="quarter" idx="12"/>
          </p:nvPr>
        </p:nvSpPr>
        <p:spPr/>
        <p:txBody>
          <a:bodyPr/>
          <a:lstStyle/>
          <a:p>
            <a:fld id="{0278B95F-E641-4003-AFA4-D7923B94BEE4}" type="slidenum">
              <a:rPr lang="ca-ES" smtClean="0"/>
              <a:pPr/>
              <a:t>24</a:t>
            </a:fld>
            <a:endParaRPr lang="ca-ES"/>
          </a:p>
        </p:txBody>
      </p:sp>
      <p:sp>
        <p:nvSpPr>
          <p:cNvPr id="7"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0" name="QuadreDeText 9"/>
          <p:cNvSpPr txBox="1"/>
          <p:nvPr/>
        </p:nvSpPr>
        <p:spPr>
          <a:xfrm>
            <a:off x="3635896" y="2949220"/>
            <a:ext cx="1440160" cy="369332"/>
          </a:xfrm>
          <a:prstGeom prst="rect">
            <a:avLst/>
          </a:prstGeom>
          <a:solidFill>
            <a:schemeClr val="bg1"/>
          </a:solidFill>
        </p:spPr>
        <p:txBody>
          <a:bodyPr wrap="square" rtlCol="0">
            <a:spAutoFit/>
          </a:bodyPr>
          <a:lstStyle/>
          <a:p>
            <a:r>
              <a:rPr lang="ca-ES" dirty="0" smtClean="0"/>
              <a:t>Codificació</a:t>
            </a:r>
            <a:endParaRPr lang="ca-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11560" y="404664"/>
            <a:ext cx="7704856" cy="547504"/>
          </a:xfrm>
        </p:spPr>
        <p:txBody>
          <a:bodyPr>
            <a:normAutofit/>
          </a:bodyPr>
          <a:lstStyle/>
          <a:p>
            <a:r>
              <a:rPr lang="ca-ES" sz="2400" b="0" dirty="0" err="1" smtClean="0">
                <a:solidFill>
                  <a:schemeClr val="tx1"/>
                </a:solidFill>
              </a:rPr>
              <a:t>VisualFIR</a:t>
            </a:r>
            <a:r>
              <a:rPr lang="ca-ES" sz="2400" b="0" dirty="0" smtClean="0">
                <a:solidFill>
                  <a:schemeClr val="tx1"/>
                </a:solidFill>
              </a:rPr>
              <a:t>: Codificar les variables</a:t>
            </a:r>
            <a:endParaRPr lang="ca-ES" sz="2400" b="0" dirty="0">
              <a:solidFill>
                <a:schemeClr val="tx1"/>
              </a:solidFill>
            </a:endParaRPr>
          </a:p>
        </p:txBody>
      </p:sp>
      <p:pic>
        <p:nvPicPr>
          <p:cNvPr id="24578" name="Picture 2"/>
          <p:cNvPicPr>
            <a:picLocks noChangeAspect="1" noChangeArrowheads="1"/>
          </p:cNvPicPr>
          <p:nvPr/>
        </p:nvPicPr>
        <p:blipFill>
          <a:blip r:embed="rId3" cstate="print"/>
          <a:srcRect/>
          <a:stretch>
            <a:fillRect/>
          </a:stretch>
        </p:blipFill>
        <p:spPr bwMode="auto">
          <a:xfrm>
            <a:off x="1259632" y="1124744"/>
            <a:ext cx="6806565" cy="4654868"/>
          </a:xfrm>
          <a:prstGeom prst="rect">
            <a:avLst/>
          </a:prstGeom>
          <a:noFill/>
          <a:ln w="9525">
            <a:noFill/>
            <a:miter lim="800000"/>
            <a:headEnd/>
            <a:tailEnd/>
          </a:ln>
        </p:spPr>
      </p:pic>
      <p:sp>
        <p:nvSpPr>
          <p:cNvPr id="4" name="Contenidor de número de diapositiva 3"/>
          <p:cNvSpPr>
            <a:spLocks noGrp="1"/>
          </p:cNvSpPr>
          <p:nvPr>
            <p:ph type="sldNum" sz="quarter" idx="12"/>
          </p:nvPr>
        </p:nvSpPr>
        <p:spPr/>
        <p:txBody>
          <a:bodyPr/>
          <a:lstStyle/>
          <a:p>
            <a:fld id="{0278B95F-E641-4003-AFA4-D7923B94BEE4}" type="slidenum">
              <a:rPr lang="ca-ES" smtClean="0"/>
              <a:pPr/>
              <a:t>25</a:t>
            </a:fld>
            <a:endParaRPr lang="ca-ES"/>
          </a:p>
        </p:txBody>
      </p:sp>
      <p:sp>
        <p:nvSpPr>
          <p:cNvPr id="5"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Pentàgon 6"/>
          <p:cNvSpPr/>
          <p:nvPr/>
        </p:nvSpPr>
        <p:spPr>
          <a:xfrm rot="10800000">
            <a:off x="5940152" y="4149080"/>
            <a:ext cx="1152128"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11560" y="404664"/>
            <a:ext cx="2088232" cy="517808"/>
          </a:xfrm>
        </p:spPr>
        <p:txBody>
          <a:bodyPr>
            <a:normAutofit/>
          </a:bodyPr>
          <a:lstStyle/>
          <a:p>
            <a:r>
              <a:rPr lang="ca-ES" sz="2400" b="0" dirty="0" err="1" smtClean="0">
                <a:solidFill>
                  <a:schemeClr val="tx1"/>
                </a:solidFill>
              </a:rPr>
              <a:t>VisualFIR</a:t>
            </a:r>
            <a:r>
              <a:rPr lang="ca-ES" sz="2400" b="0" dirty="0" smtClean="0">
                <a:solidFill>
                  <a:schemeClr val="tx1"/>
                </a:solidFill>
              </a:rPr>
              <a:t>: </a:t>
            </a:r>
            <a:endParaRPr lang="ca-ES" sz="2400" b="0" dirty="0">
              <a:solidFill>
                <a:schemeClr val="tx1"/>
              </a:solidFill>
            </a:endParaRPr>
          </a:p>
        </p:txBody>
      </p:sp>
      <p:pic>
        <p:nvPicPr>
          <p:cNvPr id="4" name="Imatge 3" descr="Figura3-8.jpg"/>
          <p:cNvPicPr>
            <a:picLocks noChangeAspect="1"/>
          </p:cNvPicPr>
          <p:nvPr/>
        </p:nvPicPr>
        <p:blipFill>
          <a:blip r:embed="rId2" cstate="print"/>
          <a:stretch>
            <a:fillRect/>
          </a:stretch>
        </p:blipFill>
        <p:spPr>
          <a:xfrm>
            <a:off x="3181279" y="3284984"/>
            <a:ext cx="5207145" cy="2520280"/>
          </a:xfrm>
          <a:prstGeom prst="rect">
            <a:avLst/>
          </a:prstGeom>
        </p:spPr>
      </p:pic>
      <p:sp>
        <p:nvSpPr>
          <p:cNvPr id="5" name="Contenidor de número de diapositiva 4"/>
          <p:cNvSpPr>
            <a:spLocks noGrp="1"/>
          </p:cNvSpPr>
          <p:nvPr>
            <p:ph type="sldNum" sz="quarter" idx="12"/>
          </p:nvPr>
        </p:nvSpPr>
        <p:spPr/>
        <p:txBody>
          <a:bodyPr/>
          <a:lstStyle/>
          <a:p>
            <a:fld id="{0278B95F-E641-4003-AFA4-D7923B94BEE4}" type="slidenum">
              <a:rPr lang="ca-ES" smtClean="0"/>
              <a:pPr/>
              <a:t>26</a:t>
            </a:fld>
            <a:endParaRPr lang="ca-ES"/>
          </a:p>
        </p:txBody>
      </p:sp>
      <p:sp>
        <p:nvSpPr>
          <p:cNvPr id="6" name="Contenidor de contingut 2"/>
          <p:cNvSpPr txBox="1">
            <a:spLocks/>
          </p:cNvSpPr>
          <p:nvPr/>
        </p:nvSpPr>
        <p:spPr>
          <a:xfrm>
            <a:off x="323528" y="980728"/>
            <a:ext cx="8363272" cy="115212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800" b="0" i="0" u="none" strike="noStrike" kern="1200" cap="none" spc="0" normalizeH="0" baseline="0" noProof="0" dirty="0" smtClean="0">
                <a:ln>
                  <a:noFill/>
                </a:ln>
                <a:solidFill>
                  <a:schemeClr val="tx1"/>
                </a:solidFill>
                <a:effectLst/>
                <a:uLnTx/>
                <a:uFillTx/>
                <a:latin typeface="+mn-lt"/>
                <a:ea typeface="+mn-ea"/>
                <a:cs typeface="+mn-cs"/>
              </a:rPr>
              <a:t>El mètode de classificació </a:t>
            </a:r>
            <a:r>
              <a:rPr kumimoji="0" lang="ca-ES" sz="2800" b="0" i="0" u="none" strike="noStrike" kern="1200" cap="none" spc="0" normalizeH="0" baseline="0" noProof="0" dirty="0" err="1" smtClean="0">
                <a:ln>
                  <a:noFill/>
                </a:ln>
                <a:solidFill>
                  <a:schemeClr val="tx1"/>
                </a:solidFill>
                <a:effectLst/>
                <a:uLnTx/>
                <a:uFillTx/>
                <a:latin typeface="+mn-lt"/>
                <a:ea typeface="+mn-ea"/>
                <a:cs typeface="+mn-cs"/>
              </a:rPr>
              <a:t>EFP</a:t>
            </a:r>
            <a:r>
              <a:rPr kumimoji="0" lang="ca-ES" sz="2800" b="0" i="0" u="none" strike="noStrike" kern="1200" cap="none" spc="0" normalizeH="0" baseline="0" noProof="0" dirty="0" smtClean="0">
                <a:ln>
                  <a:noFill/>
                </a:ln>
                <a:solidFill>
                  <a:schemeClr val="tx1"/>
                </a:solidFill>
                <a:effectLst/>
                <a:uLnTx/>
                <a:uFillTx/>
                <a:latin typeface="+mn-lt"/>
                <a:ea typeface="+mn-ea"/>
                <a:cs typeface="+mn-cs"/>
              </a:rPr>
              <a:t> (Partició per igual freqüència) </a:t>
            </a:r>
          </a:p>
        </p:txBody>
      </p:sp>
      <p:sp>
        <p:nvSpPr>
          <p:cNvPr id="7" name="Títol 1"/>
          <p:cNvSpPr txBox="1">
            <a:spLocks/>
          </p:cNvSpPr>
          <p:nvPr/>
        </p:nvSpPr>
        <p:spPr>
          <a:xfrm>
            <a:off x="2771800" y="404664"/>
            <a:ext cx="3744416"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mj-cs"/>
              </a:rPr>
              <a:t>Mètode clàssic </a:t>
            </a:r>
            <a:r>
              <a:rPr kumimoji="0" lang="ca-ES" sz="24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EFP</a:t>
            </a:r>
            <a:endParaRPr kumimoji="0" lang="ca-ES" sz="2400"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mj-cs"/>
            </a:endParaRPr>
          </a:p>
        </p:txBody>
      </p:sp>
      <p:sp>
        <p:nvSpPr>
          <p:cNvPr id="9" name="Contenidor de contingut 2"/>
          <p:cNvSpPr txBox="1">
            <a:spLocks/>
          </p:cNvSpPr>
          <p:nvPr/>
        </p:nvSpPr>
        <p:spPr>
          <a:xfrm>
            <a:off x="1043608" y="2204864"/>
            <a:ext cx="7272808" cy="576064"/>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400" b="0" i="0" u="none" strike="noStrike" kern="1200" cap="none" spc="0" normalizeH="0" baseline="0" noProof="0" dirty="0" smtClean="0">
                <a:ln>
                  <a:noFill/>
                </a:ln>
                <a:solidFill>
                  <a:schemeClr val="tx1"/>
                </a:solidFill>
                <a:effectLst/>
                <a:uLnTx/>
                <a:uFillTx/>
                <a:latin typeface="+mn-lt"/>
                <a:ea typeface="+mn-ea"/>
                <a:cs typeface="+mn-cs"/>
              </a:rPr>
              <a:t>Problema: Moltes repeticions  d’un valor </a:t>
            </a:r>
          </a:p>
        </p:txBody>
      </p:sp>
      <p:sp>
        <p:nvSpPr>
          <p:cNvPr id="10" name="Títol 1"/>
          <p:cNvSpPr txBox="1">
            <a:spLocks/>
          </p:cNvSpPr>
          <p:nvPr/>
        </p:nvSpPr>
        <p:spPr>
          <a:xfrm>
            <a:off x="2771800" y="404664"/>
            <a:ext cx="3744416"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mj-cs"/>
              </a:rPr>
              <a:t>Nous mètode</a:t>
            </a:r>
            <a:r>
              <a:rPr kumimoji="0" lang="ca-ES" sz="2400" i="0" u="none" strike="noStrike" kern="1200" cap="none" spc="0" normalizeH="0" noProof="0" dirty="0" smtClean="0">
                <a:ln>
                  <a:noFill/>
                </a:ln>
                <a:effectLst>
                  <a:outerShdw blurRad="53975" dist="22860" dir="5400000" algn="tl" rotWithShape="0">
                    <a:srgbClr val="000000">
                      <a:alpha val="55000"/>
                    </a:srgbClr>
                  </a:outerShdw>
                </a:effectLst>
                <a:uLnTx/>
                <a:uFillTx/>
                <a:latin typeface="+mj-lt"/>
                <a:ea typeface="+mj-ea"/>
                <a:cs typeface="+mj-cs"/>
              </a:rPr>
              <a:t> </a:t>
            </a:r>
            <a:r>
              <a:rPr kumimoji="0" lang="ca-ES" sz="24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EEFP</a:t>
            </a:r>
            <a:endParaRPr kumimoji="0" lang="ca-ES" sz="2400"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mj-cs"/>
            </a:endParaRPr>
          </a:p>
        </p:txBody>
      </p:sp>
      <p:sp>
        <p:nvSpPr>
          <p:cNvPr id="11" name="Contenidor de contingut 2"/>
          <p:cNvSpPr txBox="1">
            <a:spLocks/>
          </p:cNvSpPr>
          <p:nvPr/>
        </p:nvSpPr>
        <p:spPr>
          <a:xfrm>
            <a:off x="323528" y="980728"/>
            <a:ext cx="8496944" cy="1611560"/>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800" b="0" i="0" u="none" strike="noStrike" kern="1200" cap="none" spc="0" normalizeH="0" baseline="0" noProof="0" dirty="0" smtClean="0">
                <a:ln>
                  <a:noFill/>
                </a:ln>
                <a:solidFill>
                  <a:schemeClr val="tx1"/>
                </a:solidFill>
                <a:effectLst/>
                <a:uLnTx/>
                <a:uFillTx/>
                <a:latin typeface="+mn-lt"/>
                <a:ea typeface="+mn-ea"/>
                <a:cs typeface="+mn-cs"/>
              </a:rPr>
              <a:t>El mètode </a:t>
            </a:r>
            <a:r>
              <a:rPr kumimoji="0" lang="ca-ES" sz="2800" b="0" i="0" u="none" strike="noStrike" kern="1200" cap="none" spc="0" normalizeH="0" baseline="0" noProof="0" dirty="0" err="1" smtClean="0">
                <a:ln>
                  <a:noFill/>
                </a:ln>
                <a:solidFill>
                  <a:schemeClr val="tx1"/>
                </a:solidFill>
                <a:effectLst/>
                <a:uLnTx/>
                <a:uFillTx/>
                <a:latin typeface="+mn-lt"/>
                <a:ea typeface="+mn-ea"/>
                <a:cs typeface="+mn-cs"/>
              </a:rPr>
              <a:t>EEFP</a:t>
            </a:r>
            <a:r>
              <a:rPr kumimoji="0" lang="ca-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2800" b="0" i="1" u="none" strike="noStrike" kern="1200" cap="none" spc="0" normalizeH="0" baseline="0" noProof="0" dirty="0" err="1" smtClean="0">
                <a:ln>
                  <a:noFill/>
                </a:ln>
                <a:solidFill>
                  <a:schemeClr val="tx1"/>
                </a:solidFill>
                <a:effectLst/>
                <a:uLnTx/>
                <a:uFillTx/>
                <a:latin typeface="+mn-lt"/>
                <a:ea typeface="+mn-ea"/>
                <a:cs typeface="+mn-cs"/>
              </a:rPr>
              <a:t>enhanced</a:t>
            </a:r>
            <a:r>
              <a:rPr kumimoji="0" lang="ca-ES" sz="2800" b="0" i="1" u="none" strike="noStrike" kern="1200" cap="none" spc="0" normalizeH="0" baseline="0" noProof="0" dirty="0" smtClean="0">
                <a:ln>
                  <a:noFill/>
                </a:ln>
                <a:solidFill>
                  <a:schemeClr val="tx1"/>
                </a:solidFill>
                <a:effectLst/>
                <a:uLnTx/>
                <a:uFillTx/>
                <a:latin typeface="+mn-lt"/>
                <a:ea typeface="+mn-ea"/>
                <a:cs typeface="+mn-cs"/>
              </a:rPr>
              <a:t> </a:t>
            </a:r>
            <a:r>
              <a:rPr kumimoji="0" lang="ca-ES" sz="2800" b="0" i="1" u="none" strike="noStrike" kern="1200" cap="none" spc="0" normalizeH="0" baseline="0" noProof="0" dirty="0" err="1" smtClean="0">
                <a:ln>
                  <a:noFill/>
                </a:ln>
                <a:solidFill>
                  <a:schemeClr val="tx1"/>
                </a:solidFill>
                <a:effectLst/>
                <a:uLnTx/>
                <a:uFillTx/>
                <a:latin typeface="+mn-lt"/>
                <a:ea typeface="+mn-ea"/>
                <a:cs typeface="+mn-cs"/>
              </a:rPr>
              <a:t>equal</a:t>
            </a:r>
            <a:r>
              <a:rPr kumimoji="0" lang="ca-ES" sz="2800" b="0" i="1" u="none" strike="noStrike" kern="1200" cap="none" spc="0" normalizeH="0" baseline="0" noProof="0" dirty="0" smtClean="0">
                <a:ln>
                  <a:noFill/>
                </a:ln>
                <a:solidFill>
                  <a:schemeClr val="tx1"/>
                </a:solidFill>
                <a:effectLst/>
                <a:uLnTx/>
                <a:uFillTx/>
                <a:latin typeface="+mn-lt"/>
                <a:ea typeface="+mn-ea"/>
                <a:cs typeface="+mn-cs"/>
              </a:rPr>
              <a:t> </a:t>
            </a:r>
            <a:r>
              <a:rPr kumimoji="0" lang="ca-ES" sz="2800" b="0" i="1" u="none" strike="noStrike" kern="1200" cap="none" spc="0" normalizeH="0" baseline="0" noProof="0" dirty="0" err="1" smtClean="0">
                <a:ln>
                  <a:noFill/>
                </a:ln>
                <a:solidFill>
                  <a:schemeClr val="tx1"/>
                </a:solidFill>
                <a:effectLst/>
                <a:uLnTx/>
                <a:uFillTx/>
                <a:latin typeface="+mn-lt"/>
                <a:ea typeface="+mn-ea"/>
                <a:cs typeface="+mn-cs"/>
              </a:rPr>
              <a:t>frequency</a:t>
            </a:r>
            <a:r>
              <a:rPr kumimoji="0" lang="ca-ES" sz="2800" b="0" i="1" u="none" strike="noStrike" kern="1200" cap="none" spc="0" normalizeH="0" baseline="0" noProof="0" dirty="0" smtClean="0">
                <a:ln>
                  <a:noFill/>
                </a:ln>
                <a:solidFill>
                  <a:schemeClr val="tx1"/>
                </a:solidFill>
                <a:effectLst/>
                <a:uLnTx/>
                <a:uFillTx/>
                <a:latin typeface="+mn-lt"/>
                <a:ea typeface="+mn-ea"/>
                <a:cs typeface="+mn-cs"/>
              </a:rPr>
              <a:t> </a:t>
            </a:r>
            <a:r>
              <a:rPr kumimoji="0" lang="ca-ES" sz="2800" b="0" i="1" u="none" strike="noStrike" kern="1200" cap="none" spc="0" normalizeH="0" baseline="0" noProof="0" dirty="0" err="1" smtClean="0">
                <a:ln>
                  <a:noFill/>
                </a:ln>
                <a:solidFill>
                  <a:schemeClr val="tx1"/>
                </a:solidFill>
                <a:effectLst/>
                <a:uLnTx/>
                <a:uFillTx/>
                <a:latin typeface="+mn-lt"/>
                <a:ea typeface="+mn-ea"/>
                <a:cs typeface="+mn-cs"/>
              </a:rPr>
              <a:t>partition</a:t>
            </a:r>
            <a:r>
              <a:rPr kumimoji="0" lang="ca-ES" sz="2800" b="0" i="0" u="none" strike="noStrike" kern="1200" cap="none" spc="0" normalizeH="0" baseline="0" noProof="0" dirty="0" smtClean="0">
                <a:ln>
                  <a:noFill/>
                </a:ln>
                <a:solidFill>
                  <a:schemeClr val="tx1"/>
                </a:solidFill>
                <a:effectLst/>
                <a:uLnTx/>
                <a:uFillTx/>
                <a:latin typeface="+mn-lt"/>
                <a:ea typeface="+mn-ea"/>
                <a:cs typeface="+mn-cs"/>
              </a:rPr>
              <a:t>) elimina les observacions múltiples d’un mateix patró.</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ca-E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idor de contingut 2"/>
          <p:cNvSpPr txBox="1">
            <a:spLocks/>
          </p:cNvSpPr>
          <p:nvPr/>
        </p:nvSpPr>
        <p:spPr>
          <a:xfrm>
            <a:off x="971600" y="4437112"/>
            <a:ext cx="7416824" cy="1368152"/>
          </a:xfrm>
          <a:prstGeom prst="rect">
            <a:avLst/>
          </a:prstGeom>
          <a:solidFill>
            <a:schemeClr val="bg1"/>
          </a:solidFill>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ca-ES" b="0" i="0" u="none" strike="noStrike" kern="1200" cap="none" spc="0" normalizeH="0" baseline="0" noProof="0" dirty="0" smtClean="0">
                <a:ln>
                  <a:noFill/>
                </a:ln>
                <a:solidFill>
                  <a:schemeClr val="tx1"/>
                </a:solidFill>
                <a:effectLst/>
                <a:uLnTx/>
                <a:uFillTx/>
                <a:latin typeface="+mn-lt"/>
                <a:ea typeface="+mn-ea"/>
                <a:cs typeface="+mn-cs"/>
              </a:rPr>
              <a:t>Serveix per millorar la classificació</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ESCOBET</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HUBER</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R.M</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NEBOT, À. and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CELLIER</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F.E</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Enhanced</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Equal</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Frequency</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Partition</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Method</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for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Identification</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of a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Water</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Demand</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System</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1400" b="0" i="0" u="none" strike="noStrike" kern="1200" cap="none" spc="0" normalizeH="0" baseline="0" noProof="0" dirty="0" err="1" smtClean="0">
                <a:ln>
                  <a:noFill/>
                </a:ln>
                <a:solidFill>
                  <a:schemeClr val="tx1"/>
                </a:solidFill>
                <a:effectLst/>
                <a:uLnTx/>
                <a:uFillTx/>
                <a:latin typeface="+mn-lt"/>
                <a:ea typeface="+mn-ea"/>
                <a:cs typeface="+mn-cs"/>
              </a:rPr>
              <a:t>Proc</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 Al, </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Simulation and Planning in High Autonomy Systems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Tucson, Arizona, </a:t>
            </a:r>
            <a:r>
              <a:rPr kumimoji="0" lang="ca-ES" sz="1400" b="0" i="0" u="none" strike="noStrike" kern="1200" cap="none" spc="0" normalizeH="0" baseline="0" noProof="0" dirty="0" smtClean="0">
                <a:ln>
                  <a:noFill/>
                </a:ln>
                <a:solidFill>
                  <a:schemeClr val="tx1"/>
                </a:solidFill>
                <a:effectLst/>
                <a:uLnTx/>
                <a:uFillTx/>
                <a:latin typeface="+mn-lt"/>
                <a:ea typeface="+mn-ea"/>
                <a:cs typeface="+mn-cs"/>
              </a:rPr>
              <a:t>2000, p. 209-215.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xit" presetSubtype="16" fill="hold" grpId="0" nodeType="with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4" presetClass="exit" presetSubtype="16" fill="hold" grpId="1" nodeType="with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4"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9" grpId="1"/>
      <p:bldP spid="10" grpId="0"/>
      <p:bldP spid="1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76672"/>
            <a:ext cx="7776864" cy="547504"/>
          </a:xfrm>
        </p:spPr>
        <p:txBody>
          <a:bodyPr>
            <a:normAutofit/>
          </a:bodyPr>
          <a:lstStyle/>
          <a:p>
            <a:r>
              <a:rPr lang="ca-ES" sz="2400" b="0" dirty="0" err="1" smtClean="0">
                <a:solidFill>
                  <a:schemeClr val="tx1"/>
                </a:solidFill>
              </a:rPr>
              <a:t>VisualFIR</a:t>
            </a:r>
            <a:r>
              <a:rPr lang="ca-ES" sz="2400" b="0" dirty="0" smtClean="0">
                <a:solidFill>
                  <a:schemeClr val="tx1"/>
                </a:solidFill>
              </a:rPr>
              <a:t>: Codificar les variables</a:t>
            </a:r>
            <a:endParaRPr lang="ca-ES" sz="2400" b="0" dirty="0">
              <a:solidFill>
                <a:schemeClr val="tx1"/>
              </a:solidFill>
            </a:endParaRPr>
          </a:p>
        </p:txBody>
      </p:sp>
      <p:pic>
        <p:nvPicPr>
          <p:cNvPr id="25602" name="Picture 2"/>
          <p:cNvPicPr>
            <a:picLocks noChangeAspect="1" noChangeArrowheads="1"/>
          </p:cNvPicPr>
          <p:nvPr/>
        </p:nvPicPr>
        <p:blipFill>
          <a:blip r:embed="rId3" cstate="print"/>
          <a:srcRect/>
          <a:stretch>
            <a:fillRect/>
          </a:stretch>
        </p:blipFill>
        <p:spPr bwMode="auto">
          <a:xfrm>
            <a:off x="1149811" y="1150396"/>
            <a:ext cx="6806565" cy="4654868"/>
          </a:xfrm>
          <a:prstGeom prst="rect">
            <a:avLst/>
          </a:prstGeom>
          <a:noFill/>
          <a:ln w="9525">
            <a:noFill/>
            <a:miter lim="800000"/>
            <a:headEnd/>
            <a:tailEnd/>
          </a:ln>
        </p:spPr>
      </p:pic>
      <p:grpSp>
        <p:nvGrpSpPr>
          <p:cNvPr id="12" name="Agrupa 11"/>
          <p:cNvGrpSpPr/>
          <p:nvPr/>
        </p:nvGrpSpPr>
        <p:grpSpPr>
          <a:xfrm>
            <a:off x="395536" y="1124753"/>
            <a:ext cx="4057650" cy="3536156"/>
            <a:chOff x="179512" y="1124753"/>
            <a:chExt cx="4057650" cy="3536156"/>
          </a:xfrm>
        </p:grpSpPr>
        <p:pic>
          <p:nvPicPr>
            <p:cNvPr id="25604" name="Picture 4"/>
            <p:cNvPicPr>
              <a:picLocks noChangeAspect="1" noChangeArrowheads="1"/>
            </p:cNvPicPr>
            <p:nvPr/>
          </p:nvPicPr>
          <p:blipFill>
            <a:blip r:embed="rId4" cstate="print"/>
            <a:srcRect/>
            <a:stretch>
              <a:fillRect/>
            </a:stretch>
          </p:blipFill>
          <p:spPr bwMode="auto">
            <a:xfrm>
              <a:off x="179512" y="1124753"/>
              <a:ext cx="4057650" cy="3536156"/>
            </a:xfrm>
            <a:prstGeom prst="rect">
              <a:avLst/>
            </a:prstGeom>
            <a:noFill/>
            <a:ln w="9525">
              <a:noFill/>
              <a:miter lim="800000"/>
              <a:headEnd/>
              <a:tailEnd/>
            </a:ln>
          </p:spPr>
        </p:pic>
        <p:sp>
          <p:nvSpPr>
            <p:cNvPr id="8" name="QuadreDeText 7"/>
            <p:cNvSpPr txBox="1"/>
            <p:nvPr/>
          </p:nvSpPr>
          <p:spPr>
            <a:xfrm>
              <a:off x="899592" y="1609055"/>
              <a:ext cx="3240360" cy="307777"/>
            </a:xfrm>
            <a:prstGeom prst="rect">
              <a:avLst/>
            </a:prstGeom>
            <a:noFill/>
          </p:spPr>
          <p:txBody>
            <a:bodyPr wrap="square" rtlCol="0">
              <a:spAutoFit/>
            </a:bodyPr>
            <a:lstStyle/>
            <a:p>
              <a:r>
                <a:rPr lang="ca-ES" sz="1400" dirty="0" smtClean="0"/>
                <a:t>Mètode </a:t>
              </a:r>
              <a:r>
                <a:rPr lang="ca-ES" sz="1400" dirty="0" err="1" smtClean="0"/>
                <a:t>EFP</a:t>
              </a:r>
              <a:endParaRPr lang="ca-ES" sz="1400" dirty="0"/>
            </a:p>
          </p:txBody>
        </p:sp>
      </p:grpSp>
      <p:grpSp>
        <p:nvGrpSpPr>
          <p:cNvPr id="11" name="Agrupa 10"/>
          <p:cNvGrpSpPr/>
          <p:nvPr/>
        </p:nvGrpSpPr>
        <p:grpSpPr>
          <a:xfrm>
            <a:off x="4644008" y="1124744"/>
            <a:ext cx="4248472" cy="3536156"/>
            <a:chOff x="4427984" y="1124744"/>
            <a:chExt cx="4248472" cy="3536156"/>
          </a:xfrm>
        </p:grpSpPr>
        <p:pic>
          <p:nvPicPr>
            <p:cNvPr id="25603" name="Picture 3"/>
            <p:cNvPicPr>
              <a:picLocks noChangeAspect="1" noChangeArrowheads="1"/>
            </p:cNvPicPr>
            <p:nvPr/>
          </p:nvPicPr>
          <p:blipFill>
            <a:blip r:embed="rId5" cstate="print"/>
            <a:srcRect/>
            <a:stretch>
              <a:fillRect/>
            </a:stretch>
          </p:blipFill>
          <p:spPr bwMode="auto">
            <a:xfrm>
              <a:off x="4427984" y="1124744"/>
              <a:ext cx="4057650" cy="3536156"/>
            </a:xfrm>
            <a:prstGeom prst="rect">
              <a:avLst/>
            </a:prstGeom>
            <a:noFill/>
            <a:ln w="9525">
              <a:noFill/>
              <a:miter lim="800000"/>
              <a:headEnd/>
              <a:tailEnd/>
            </a:ln>
          </p:spPr>
        </p:pic>
        <p:sp>
          <p:nvSpPr>
            <p:cNvPr id="10" name="QuadreDeText 9"/>
            <p:cNvSpPr txBox="1"/>
            <p:nvPr/>
          </p:nvSpPr>
          <p:spPr>
            <a:xfrm>
              <a:off x="4932040" y="1596355"/>
              <a:ext cx="3744416" cy="307777"/>
            </a:xfrm>
            <a:prstGeom prst="rect">
              <a:avLst/>
            </a:prstGeom>
            <a:noFill/>
          </p:spPr>
          <p:txBody>
            <a:bodyPr wrap="square" rtlCol="0">
              <a:spAutoFit/>
            </a:bodyPr>
            <a:lstStyle/>
            <a:p>
              <a:r>
                <a:rPr lang="ca-ES" sz="1400" dirty="0" smtClean="0"/>
                <a:t>Mètode </a:t>
              </a:r>
              <a:r>
                <a:rPr lang="ca-ES" sz="1400" dirty="0" err="1" smtClean="0"/>
                <a:t>EEFP</a:t>
              </a:r>
              <a:endParaRPr lang="ca-ES" sz="1400" dirty="0"/>
            </a:p>
          </p:txBody>
        </p:sp>
      </p:grpSp>
      <p:sp>
        <p:nvSpPr>
          <p:cNvPr id="13" name="Contenidor de número de diapositiva 12"/>
          <p:cNvSpPr>
            <a:spLocks noGrp="1"/>
          </p:cNvSpPr>
          <p:nvPr>
            <p:ph type="sldNum" sz="quarter" idx="12"/>
          </p:nvPr>
        </p:nvSpPr>
        <p:spPr/>
        <p:txBody>
          <a:bodyPr/>
          <a:lstStyle/>
          <a:p>
            <a:fld id="{0278B95F-E641-4003-AFA4-D7923B94BEE4}" type="slidenum">
              <a:rPr lang="ca-ES" smtClean="0"/>
              <a:pPr/>
              <a:t>27</a:t>
            </a:fld>
            <a:endParaRPr lang="ca-ES"/>
          </a:p>
        </p:txBody>
      </p:sp>
      <p:pic>
        <p:nvPicPr>
          <p:cNvPr id="70658" name="Picture 2"/>
          <p:cNvPicPr>
            <a:picLocks noChangeAspect="1" noChangeArrowheads="1"/>
          </p:cNvPicPr>
          <p:nvPr/>
        </p:nvPicPr>
        <p:blipFill>
          <a:blip r:embed="rId6" cstate="print"/>
          <a:srcRect/>
          <a:stretch>
            <a:fillRect/>
          </a:stretch>
        </p:blipFill>
        <p:spPr bwMode="auto">
          <a:xfrm>
            <a:off x="2476088" y="1916832"/>
            <a:ext cx="4328160" cy="3771900"/>
          </a:xfrm>
          <a:prstGeom prst="rect">
            <a:avLst/>
          </a:prstGeom>
          <a:noFill/>
          <a:ln w="9525">
            <a:noFill/>
            <a:miter lim="800000"/>
            <a:headEnd/>
            <a:tailEnd/>
          </a:ln>
        </p:spPr>
      </p:pic>
      <p:sp>
        <p:nvSpPr>
          <p:cNvPr id="14" name="Oval 13"/>
          <p:cNvSpPr/>
          <p:nvPr/>
        </p:nvSpPr>
        <p:spPr>
          <a:xfrm>
            <a:off x="4211960" y="4437112"/>
            <a:ext cx="10081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17" name="Agrupa 16"/>
          <p:cNvGrpSpPr/>
          <p:nvPr/>
        </p:nvGrpSpPr>
        <p:grpSpPr>
          <a:xfrm>
            <a:off x="3356248" y="2780928"/>
            <a:ext cx="3015952" cy="2456656"/>
            <a:chOff x="3356248" y="2780928"/>
            <a:chExt cx="3015952" cy="2456656"/>
          </a:xfrm>
        </p:grpSpPr>
        <p:sp>
          <p:nvSpPr>
            <p:cNvPr id="15" name="Oval 14"/>
            <p:cNvSpPr/>
            <p:nvPr/>
          </p:nvSpPr>
          <p:spPr>
            <a:xfrm>
              <a:off x="3356248" y="4869160"/>
              <a:ext cx="495672" cy="3684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Oval 15"/>
            <p:cNvSpPr/>
            <p:nvPr/>
          </p:nvSpPr>
          <p:spPr>
            <a:xfrm>
              <a:off x="5876528" y="2780928"/>
              <a:ext cx="495672" cy="3684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8"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20" name="Crida rectangular arrodonida 19"/>
          <p:cNvSpPr/>
          <p:nvPr/>
        </p:nvSpPr>
        <p:spPr>
          <a:xfrm>
            <a:off x="4716016" y="5013176"/>
            <a:ext cx="3888432" cy="1152128"/>
          </a:xfrm>
          <a:prstGeom prst="wedgeRoundRectCallout">
            <a:avLst>
              <a:gd name="adj1" fmla="val -19822"/>
              <a:gd name="adj2" fmla="val -851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tx1"/>
                </a:solidFill>
              </a:rPr>
              <a:t>Percentatge de dades repetides: 3%</a:t>
            </a:r>
          </a:p>
          <a:p>
            <a:pPr algn="ctr"/>
            <a:endParaRPr lang="ca-ES" sz="1400" dirty="0" smtClean="0">
              <a:solidFill>
                <a:schemeClr val="tx1"/>
              </a:solidFill>
            </a:endParaRPr>
          </a:p>
          <a:p>
            <a:pPr algn="ctr"/>
            <a:r>
              <a:rPr lang="ca-ES" sz="1400" dirty="0" smtClean="0">
                <a:solidFill>
                  <a:schemeClr val="tx1"/>
                </a:solidFill>
              </a:rPr>
              <a:t>Percentatge de dades iguals: 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4"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70658"/>
                                        </p:tgtEl>
                                      </p:cBhvr>
                                    </p:animEffect>
                                    <p:set>
                                      <p:cBhvr>
                                        <p:cTn id="30" dur="1" fill="hold">
                                          <p:stCondLst>
                                            <p:cond delay="499"/>
                                          </p:stCondLst>
                                        </p:cTn>
                                        <p:tgtEl>
                                          <p:spTgt spid="7065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548680"/>
            <a:ext cx="8183880" cy="445800"/>
          </a:xfrm>
        </p:spPr>
        <p:txBody>
          <a:bodyPr>
            <a:noAutofit/>
          </a:bodyPr>
          <a:lstStyle/>
          <a:p>
            <a:r>
              <a:rPr lang="ca-ES" sz="2400" b="0" dirty="0" err="1" smtClean="0">
                <a:solidFill>
                  <a:schemeClr val="tx1"/>
                </a:solidFill>
              </a:rPr>
              <a:t>VisualFIR</a:t>
            </a:r>
            <a:r>
              <a:rPr lang="ca-ES" sz="2400" b="0" dirty="0" smtClean="0">
                <a:solidFill>
                  <a:schemeClr val="tx1"/>
                </a:solidFill>
              </a:rPr>
              <a:t>: Modelatge</a:t>
            </a:r>
            <a:endParaRPr lang="ca-ES" sz="2400" b="0" dirty="0">
              <a:solidFill>
                <a:schemeClr val="tx1"/>
              </a:solidFill>
            </a:endParaRP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2050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pic>
        <p:nvPicPr>
          <p:cNvPr id="20508" name="Picture 28"/>
          <p:cNvPicPr>
            <a:picLocks noChangeAspect="1" noChangeArrowheads="1"/>
          </p:cNvPicPr>
          <p:nvPr/>
        </p:nvPicPr>
        <p:blipFill>
          <a:blip r:embed="rId3" cstate="print"/>
          <a:srcRect/>
          <a:stretch>
            <a:fillRect/>
          </a:stretch>
        </p:blipFill>
        <p:spPr bwMode="auto">
          <a:xfrm>
            <a:off x="1619672" y="1118964"/>
            <a:ext cx="6067425" cy="4686300"/>
          </a:xfrm>
          <a:prstGeom prst="rect">
            <a:avLst/>
          </a:prstGeom>
          <a:noFill/>
          <a:ln w="9525">
            <a:noFill/>
            <a:miter lim="800000"/>
            <a:headEnd/>
            <a:tailEnd/>
          </a:ln>
        </p:spPr>
      </p:pic>
      <p:sp>
        <p:nvSpPr>
          <p:cNvPr id="7" name="Contenidor de número de diapositiva 6"/>
          <p:cNvSpPr>
            <a:spLocks noGrp="1"/>
          </p:cNvSpPr>
          <p:nvPr>
            <p:ph type="sldNum" sz="quarter" idx="12"/>
          </p:nvPr>
        </p:nvSpPr>
        <p:spPr/>
        <p:txBody>
          <a:bodyPr/>
          <a:lstStyle/>
          <a:p>
            <a:fld id="{0278B95F-E641-4003-AFA4-D7923B94BEE4}" type="slidenum">
              <a:rPr lang="ca-ES" smtClean="0"/>
              <a:pPr/>
              <a:t>28</a:t>
            </a:fld>
            <a:endParaRPr lang="ca-ES"/>
          </a:p>
        </p:txBody>
      </p:sp>
      <p:sp>
        <p:nvSpPr>
          <p:cNvPr id="36" name="Oval 35"/>
          <p:cNvSpPr/>
          <p:nvPr/>
        </p:nvSpPr>
        <p:spPr>
          <a:xfrm>
            <a:off x="5508104" y="1916832"/>
            <a:ext cx="1656184"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48481" name="Picture 1"/>
          <p:cNvPicPr>
            <a:picLocks noChangeAspect="1" noChangeArrowheads="1"/>
          </p:cNvPicPr>
          <p:nvPr/>
        </p:nvPicPr>
        <p:blipFill>
          <a:blip r:embed="rId4" cstate="print"/>
          <a:srcRect/>
          <a:stretch>
            <a:fillRect/>
          </a:stretch>
        </p:blipFill>
        <p:spPr bwMode="auto">
          <a:xfrm>
            <a:off x="4283968" y="3140968"/>
            <a:ext cx="4114800" cy="2495550"/>
          </a:xfrm>
          <a:prstGeom prst="rect">
            <a:avLst/>
          </a:prstGeom>
          <a:noFill/>
          <a:ln w="9525">
            <a:solidFill>
              <a:srgbClr val="7030A0"/>
            </a:solidFill>
            <a:miter lim="800000"/>
            <a:headEnd/>
            <a:tailEnd/>
          </a:ln>
        </p:spPr>
      </p:pic>
      <p:sp>
        <p:nvSpPr>
          <p:cNvPr id="9"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502920" y="1250432"/>
            <a:ext cx="8183880" cy="4626840"/>
          </a:xfrm>
        </p:spPr>
        <p:txBody>
          <a:bodyPr>
            <a:normAutofit/>
          </a:bodyPr>
          <a:lstStyle/>
          <a:p>
            <a:pPr marL="360000" lvl="1" indent="-360000">
              <a:spcBef>
                <a:spcPts val="1200"/>
              </a:spcBef>
              <a:spcAft>
                <a:spcPts val="600"/>
              </a:spcAft>
              <a:buFont typeface="Wingdings" pitchFamily="2" charset="2"/>
              <a:buChar char="Ø"/>
            </a:pPr>
            <a:r>
              <a:rPr lang="ca-ES" dirty="0" smtClean="0"/>
              <a:t>Busca a les matrius de la codificació difusa les relacions causals i temporals més deterministes</a:t>
            </a:r>
          </a:p>
          <a:p>
            <a:pPr marL="360000" lvl="1" indent="-360000">
              <a:spcBef>
                <a:spcPts val="1200"/>
              </a:spcBef>
              <a:spcAft>
                <a:spcPts val="600"/>
              </a:spcAft>
              <a:buFont typeface="Wingdings" pitchFamily="2" charset="2"/>
              <a:buChar char="Ø"/>
            </a:pPr>
            <a:r>
              <a:rPr lang="ca-ES" dirty="0" smtClean="0"/>
              <a:t>Les relacions constitueixen l’estructura del model FIR que anomenem </a:t>
            </a:r>
            <a:r>
              <a:rPr lang="ca-ES" i="1" dirty="0" smtClean="0"/>
              <a:t>màscara òptima</a:t>
            </a:r>
            <a:endParaRPr lang="ca-ES" dirty="0" smtClean="0"/>
          </a:p>
          <a:p>
            <a:pPr marL="360000" lvl="1" indent="-360000">
              <a:spcBef>
                <a:spcPts val="1200"/>
              </a:spcBef>
              <a:spcAft>
                <a:spcPts val="600"/>
              </a:spcAft>
              <a:buFont typeface="Wingdings" pitchFamily="2" charset="2"/>
              <a:buChar char="Ø"/>
            </a:pPr>
            <a:r>
              <a:rPr lang="ca-ES" dirty="0" smtClean="0"/>
              <a:t>Cerca exhaustiva de totes les màscares. Determina la que té més poder de predicció per una mesura de reducció de l’entropia -&gt; Qualitat de la màscara </a:t>
            </a:r>
            <a:r>
              <a:rPr lang="ca-ES" i="1" dirty="0" smtClean="0"/>
              <a:t>Q</a:t>
            </a:r>
            <a:endParaRPr lang="ca-ES" dirty="0" smtClean="0"/>
          </a:p>
          <a:p>
            <a:pPr marL="360000" lvl="1" indent="-360000">
              <a:spcBef>
                <a:spcPts val="1200"/>
              </a:spcBef>
              <a:spcAft>
                <a:spcPts val="600"/>
              </a:spcAft>
              <a:buFont typeface="Wingdings" pitchFamily="2" charset="2"/>
              <a:buChar char="Ø"/>
            </a:pPr>
            <a:r>
              <a:rPr lang="ca-ES" dirty="0" smtClean="0"/>
              <a:t>Es poden usar tècniques més eficients, com algoritmes genètics o arbres de decisió</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29</a:t>
            </a:fld>
            <a:endParaRPr lang="ca-ES"/>
          </a:p>
        </p:txBody>
      </p:sp>
      <p:sp>
        <p:nvSpPr>
          <p:cNvPr id="6" name="Títol 1"/>
          <p:cNvSpPr>
            <a:spLocks noGrp="1"/>
          </p:cNvSpPr>
          <p:nvPr>
            <p:ph type="title"/>
          </p:nvPr>
        </p:nvSpPr>
        <p:spPr>
          <a:xfrm>
            <a:off x="467544" y="548680"/>
            <a:ext cx="8183880" cy="547504"/>
          </a:xfrm>
        </p:spPr>
        <p:txBody>
          <a:bodyPr>
            <a:normAutofit/>
          </a:bodyPr>
          <a:lstStyle/>
          <a:p>
            <a:r>
              <a:rPr lang="ca-ES" sz="2400" b="0" dirty="0" smtClean="0">
                <a:solidFill>
                  <a:schemeClr val="tx1"/>
                </a:solidFill>
              </a:rPr>
              <a:t>Modelatge: Procés de modelització</a:t>
            </a:r>
            <a:endParaRPr lang="ca-ES" sz="2400" b="0" dirty="0">
              <a:solidFill>
                <a:schemeClr val="tx1"/>
              </a:solidFill>
            </a:endParaRPr>
          </a:p>
        </p:txBody>
      </p:sp>
      <p:sp>
        <p:nvSpPr>
          <p:cNvPr id="5"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949280"/>
            <a:ext cx="5797272" cy="504056"/>
          </a:xfrm>
        </p:spPr>
        <p:txBody>
          <a:bodyPr>
            <a:normAutofit fontScale="90000"/>
          </a:bodyPr>
          <a:lstStyle/>
          <a:p>
            <a:r>
              <a:rPr lang="ca-ES" dirty="0" smtClean="0"/>
              <a:t>Introducció i motivació</a:t>
            </a:r>
            <a:endParaRPr lang="ca-ES" dirty="0"/>
          </a:p>
        </p:txBody>
      </p:sp>
      <p:sp>
        <p:nvSpPr>
          <p:cNvPr id="3" name="Contenidor de contingut 2"/>
          <p:cNvSpPr>
            <a:spLocks noGrp="1"/>
          </p:cNvSpPr>
          <p:nvPr>
            <p:ph idx="1"/>
          </p:nvPr>
        </p:nvSpPr>
        <p:spPr>
          <a:xfrm>
            <a:off x="502920" y="1124744"/>
            <a:ext cx="3349000" cy="594392"/>
          </a:xfrm>
        </p:spPr>
        <p:txBody>
          <a:bodyPr/>
          <a:lstStyle/>
          <a:p>
            <a:r>
              <a:rPr lang="ca-ES" dirty="0" smtClean="0"/>
              <a:t>FIR</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3</a:t>
            </a:fld>
            <a:endParaRPr lang="ca-ES" dirty="0"/>
          </a:p>
        </p:txBody>
      </p:sp>
      <p:sp>
        <p:nvSpPr>
          <p:cNvPr id="6" name="Rectangle 5"/>
          <p:cNvSpPr/>
          <p:nvPr/>
        </p:nvSpPr>
        <p:spPr>
          <a:xfrm>
            <a:off x="395536" y="1692097"/>
            <a:ext cx="2808312" cy="584775"/>
          </a:xfrm>
          <a:prstGeom prst="rect">
            <a:avLst/>
          </a:prstGeom>
        </p:spPr>
        <p:txBody>
          <a:bodyPr wrap="square">
            <a:spAutoFit/>
          </a:bodyPr>
          <a:lstStyle/>
          <a:p>
            <a:r>
              <a:rPr lang="ca-ES" sz="1600" dirty="0" smtClean="0"/>
              <a:t>Raonament inductiu difús </a:t>
            </a:r>
          </a:p>
          <a:p>
            <a:r>
              <a:rPr lang="ca-ES" sz="1600" i="1" dirty="0" err="1" smtClean="0"/>
              <a:t>fuzzy</a:t>
            </a:r>
            <a:r>
              <a:rPr lang="ca-ES" sz="1600" i="1" dirty="0" smtClean="0"/>
              <a:t> </a:t>
            </a:r>
            <a:r>
              <a:rPr lang="ca-ES" sz="1600" i="1" dirty="0" err="1" smtClean="0"/>
              <a:t>inductive</a:t>
            </a:r>
            <a:r>
              <a:rPr lang="ca-ES" sz="1600" i="1" dirty="0" smtClean="0"/>
              <a:t> </a:t>
            </a:r>
            <a:r>
              <a:rPr lang="ca-ES" sz="1600" i="1" dirty="0" err="1" smtClean="0"/>
              <a:t>reasoning</a:t>
            </a:r>
            <a:endParaRPr lang="ca-ES" sz="1600" dirty="0"/>
          </a:p>
        </p:txBody>
      </p:sp>
      <p:sp>
        <p:nvSpPr>
          <p:cNvPr id="9" name="Contenidor de contingut 2"/>
          <p:cNvSpPr txBox="1">
            <a:spLocks/>
          </p:cNvSpPr>
          <p:nvPr/>
        </p:nvSpPr>
        <p:spPr>
          <a:xfrm>
            <a:off x="467544" y="4994848"/>
            <a:ext cx="8208912" cy="738408"/>
          </a:xfrm>
          <a:prstGeom prst="rect">
            <a:avLst/>
          </a:prstGeom>
        </p:spPr>
        <p:txBody>
          <a:bodyPr vert="horz" lIns="182880" tIns="91440">
            <a:noAutofit/>
          </a:bodyPr>
          <a:lstStyle/>
          <a:p>
            <a:pPr marL="265176" indent="-265176">
              <a:spcBef>
                <a:spcPts val="250"/>
              </a:spcBef>
              <a:buClr>
                <a:schemeClr val="accent1"/>
              </a:buClr>
              <a:buSzPct val="80000"/>
              <a:buFont typeface="Wingdings 2"/>
              <a:buChar cha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Sorgeix de: </a:t>
            </a:r>
            <a:r>
              <a:rPr lang="ca-ES" sz="2000" dirty="0" smtClean="0"/>
              <a:t> Enfocament del </a:t>
            </a:r>
            <a:r>
              <a:rPr lang="ca-ES" sz="2000" i="1" dirty="0" smtClean="0"/>
              <a:t>general </a:t>
            </a:r>
            <a:r>
              <a:rPr lang="ca-ES" sz="2000" i="1" dirty="0" err="1" smtClean="0"/>
              <a:t>systems</a:t>
            </a:r>
            <a:r>
              <a:rPr lang="ca-ES" sz="2000" i="1" dirty="0" smtClean="0"/>
              <a:t> </a:t>
            </a:r>
            <a:r>
              <a:rPr lang="ca-ES" sz="2000" i="1" dirty="0" err="1" smtClean="0"/>
              <a:t>problem</a:t>
            </a:r>
            <a:r>
              <a:rPr lang="ca-ES" sz="2000" i="1" dirty="0" smtClean="0"/>
              <a:t> </a:t>
            </a:r>
            <a:r>
              <a:rPr lang="ca-ES" sz="2000" i="1" dirty="0" err="1" smtClean="0"/>
              <a:t>solver</a:t>
            </a:r>
            <a:r>
              <a:rPr lang="ca-ES" sz="2000" dirty="0" smtClean="0"/>
              <a:t> (</a:t>
            </a:r>
            <a:r>
              <a:rPr lang="ca-ES" sz="2000" dirty="0" err="1" smtClean="0"/>
              <a:t>GSPS</a:t>
            </a:r>
            <a:r>
              <a:rPr lang="ca-ES" sz="2000" dirty="0" smtClean="0"/>
              <a:t>) proposat per </a:t>
            </a:r>
            <a:r>
              <a:rPr lang="ca-ES" sz="2000" dirty="0" err="1" smtClean="0"/>
              <a:t>Klir</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 l’any 1969</a:t>
            </a:r>
            <a:endParaRPr kumimoji="0" lang="ca-E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idor de contingut 2"/>
          <p:cNvSpPr txBox="1">
            <a:spLocks/>
          </p:cNvSpPr>
          <p:nvPr/>
        </p:nvSpPr>
        <p:spPr>
          <a:xfrm>
            <a:off x="467544" y="3916303"/>
            <a:ext cx="8208912" cy="756084"/>
          </a:xfrm>
          <a:prstGeom prst="rect">
            <a:avLst/>
          </a:prstGeom>
        </p:spPr>
        <p:txBody>
          <a:bodyPr vert="horz" lIns="182880" tIns="91440">
            <a:noAutofit/>
          </a:bodyPr>
          <a:lstStyle/>
          <a:p>
            <a:pPr marL="265176" indent="-265176">
              <a:spcBef>
                <a:spcPts val="250"/>
              </a:spcBef>
              <a:buClr>
                <a:schemeClr val="accent1"/>
              </a:buClr>
              <a:buSzPct val="80000"/>
              <a:buFont typeface="Wingdings 2"/>
              <a:buChar cha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Que és?: </a:t>
            </a:r>
            <a:r>
              <a:rPr lang="ca-ES" sz="2000" dirty="0" smtClean="0"/>
              <a:t>una eina per analitzar i estudiar els modes de comportament dels sistemes dinàmics </a:t>
            </a:r>
            <a:endParaRPr kumimoji="0" lang="ca-E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idor de contingut 2"/>
          <p:cNvSpPr txBox="1">
            <a:spLocks/>
          </p:cNvSpPr>
          <p:nvPr/>
        </p:nvSpPr>
        <p:spPr>
          <a:xfrm>
            <a:off x="492865" y="2567401"/>
            <a:ext cx="8208912" cy="1026440"/>
          </a:xfrm>
          <a:prstGeom prst="rect">
            <a:avLst/>
          </a:prstGeom>
        </p:spPr>
        <p:txBody>
          <a:bodyPr vert="horz" lIns="182880" tIns="91440">
            <a:noAutofit/>
          </a:bodyPr>
          <a:lstStyle/>
          <a:p>
            <a:pPr marL="265176" indent="-265176">
              <a:spcBef>
                <a:spcPts val="250"/>
              </a:spcBef>
              <a:buClr>
                <a:schemeClr val="accent1"/>
              </a:buClr>
              <a:buSzPct val="80000"/>
              <a:buFont typeface="Wingdings 2"/>
              <a:buChar char=""/>
            </a:pPr>
            <a:r>
              <a:rPr lang="ca-ES" sz="2000" dirty="0" smtClean="0"/>
              <a:t>El FIR és una metodologia de modelització i simulació qualitativa de sistemes basada en l’observació del comportament del sistema</a:t>
            </a:r>
            <a:endParaRPr kumimoji="0" lang="ca-E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idor de contingut 2"/>
          <p:cNvSpPr txBox="1">
            <a:spLocks/>
          </p:cNvSpPr>
          <p:nvPr/>
        </p:nvSpPr>
        <p:spPr>
          <a:xfrm>
            <a:off x="2987824" y="1124744"/>
            <a:ext cx="5040560" cy="792088"/>
          </a:xfrm>
          <a:prstGeom prst="rect">
            <a:avLst/>
          </a:prstGeom>
        </p:spPr>
        <p:txBody>
          <a:bodyPr vert="horz" lIns="182880" tIns="91440">
            <a:noAutofit/>
          </a:bodyPr>
          <a:lstStyle/>
          <a:p>
            <a:pPr marL="265176" indent="-265176">
              <a:spcBef>
                <a:spcPts val="250"/>
              </a:spcBef>
              <a:buClr>
                <a:schemeClr val="accent1"/>
              </a:buClr>
              <a:buSzPct val="80000"/>
              <a:buFont typeface="Arial" pitchFamily="34" charset="0"/>
              <a:buChar char="•"/>
            </a:pPr>
            <a:r>
              <a:rPr lang="ca-ES" sz="2000" dirty="0" smtClean="0"/>
              <a:t>Disseny de sistemes de detecció i diagnòstic de fallades</a:t>
            </a:r>
          </a:p>
        </p:txBody>
      </p:sp>
      <p:sp>
        <p:nvSpPr>
          <p:cNvPr id="13" name="Fletxa esquerra 12"/>
          <p:cNvSpPr/>
          <p:nvPr/>
        </p:nvSpPr>
        <p:spPr>
          <a:xfrm rot="10800000">
            <a:off x="1928879" y="1314734"/>
            <a:ext cx="914928" cy="206054"/>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Contenidor de contingut 2"/>
          <p:cNvSpPr txBox="1">
            <a:spLocks/>
          </p:cNvSpPr>
          <p:nvPr/>
        </p:nvSpPr>
        <p:spPr>
          <a:xfrm>
            <a:off x="323528" y="476672"/>
            <a:ext cx="3096344" cy="504056"/>
          </a:xfrm>
          <a:prstGeom prst="rect">
            <a:avLst/>
          </a:prstGeom>
        </p:spPr>
        <p:txBody>
          <a:bodyPr vert="horz" lIns="182880" tIns="91440">
            <a:noAutofit/>
          </a:bodyPr>
          <a:lstStyle/>
          <a:p>
            <a:pPr marL="265176" indent="-265176">
              <a:spcBef>
                <a:spcPts val="250"/>
              </a:spcBef>
              <a:buClr>
                <a:schemeClr val="accent1"/>
              </a:buClr>
              <a:buSzPct val="80000"/>
              <a:buFont typeface="Wingdings 2"/>
              <a:buChar cha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Propòsit de la tesi:</a:t>
            </a:r>
            <a:endParaRPr kumimoji="0" lang="ca-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39552" y="404664"/>
            <a:ext cx="7920880" cy="504056"/>
          </a:xfrm>
        </p:spPr>
        <p:txBody>
          <a:bodyPr>
            <a:normAutofit/>
          </a:bodyPr>
          <a:lstStyle/>
          <a:p>
            <a:r>
              <a:rPr lang="ca-ES" sz="2400" b="0" dirty="0" err="1" smtClean="0">
                <a:solidFill>
                  <a:schemeClr val="tx1"/>
                </a:solidFill>
              </a:rPr>
              <a:t>VisualFIR</a:t>
            </a:r>
            <a:r>
              <a:rPr lang="ca-ES" sz="2400" b="0" dirty="0" smtClean="0">
                <a:solidFill>
                  <a:schemeClr val="tx1"/>
                </a:solidFill>
              </a:rPr>
              <a:t>: Modelatge </a:t>
            </a:r>
            <a:endParaRPr lang="ca-ES" sz="2400" b="0" dirty="0">
              <a:solidFill>
                <a:schemeClr val="tx1"/>
              </a:solidFill>
            </a:endParaRPr>
          </a:p>
        </p:txBody>
      </p:sp>
      <p:pic>
        <p:nvPicPr>
          <p:cNvPr id="20482" name="Picture 2"/>
          <p:cNvPicPr>
            <a:picLocks noChangeAspect="1" noChangeArrowheads="1"/>
          </p:cNvPicPr>
          <p:nvPr/>
        </p:nvPicPr>
        <p:blipFill>
          <a:blip r:embed="rId3" cstate="print"/>
          <a:srcRect/>
          <a:stretch>
            <a:fillRect/>
          </a:stretch>
        </p:blipFill>
        <p:spPr bwMode="auto">
          <a:xfrm>
            <a:off x="1139333" y="980728"/>
            <a:ext cx="6817043" cy="4865846"/>
          </a:xfrm>
          <a:prstGeom prst="rect">
            <a:avLst/>
          </a:prstGeom>
          <a:noFill/>
          <a:ln w="9525">
            <a:noFill/>
            <a:miter lim="800000"/>
            <a:headEnd/>
            <a:tailEnd/>
          </a:ln>
        </p:spPr>
      </p:pic>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7" name="Crida amb línia 1 6"/>
          <p:cNvSpPr/>
          <p:nvPr/>
        </p:nvSpPr>
        <p:spPr>
          <a:xfrm>
            <a:off x="5868144" y="1988840"/>
            <a:ext cx="2088232" cy="1944216"/>
          </a:xfrm>
          <a:prstGeom prst="borderCallout1">
            <a:avLst>
              <a:gd name="adj1" fmla="val 18750"/>
              <a:gd name="adj2" fmla="val -8333"/>
              <a:gd name="adj3" fmla="val 120428"/>
              <a:gd name="adj4" fmla="val -769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a-ES" dirty="0" err="1" smtClean="0">
                <a:solidFill>
                  <a:schemeClr val="tx1"/>
                </a:solidFill>
              </a:rPr>
              <a:t>I</a:t>
            </a:r>
            <a:r>
              <a:rPr lang="ca-ES" baseline="-25000" dirty="0" err="1" smtClean="0">
                <a:solidFill>
                  <a:schemeClr val="tx1"/>
                </a:solidFill>
              </a:rPr>
              <a:t>fc</a:t>
            </a:r>
            <a:r>
              <a:rPr lang="ca-ES" dirty="0" smtClean="0">
                <a:solidFill>
                  <a:schemeClr val="tx1"/>
                </a:solidFill>
              </a:rPr>
              <a:t> </a:t>
            </a:r>
            <a:r>
              <a:rPr lang="ca-ES" dirty="0" err="1" smtClean="0">
                <a:solidFill>
                  <a:schemeClr val="tx1"/>
                </a:solidFill>
              </a:rPr>
              <a:t>V</a:t>
            </a:r>
            <a:r>
              <a:rPr lang="ca-ES" baseline="-25000" dirty="0" err="1" smtClean="0">
                <a:solidFill>
                  <a:schemeClr val="tx1"/>
                </a:solidFill>
              </a:rPr>
              <a:t>cm</a:t>
            </a:r>
            <a:r>
              <a:rPr lang="ca-ES" dirty="0" smtClean="0">
                <a:solidFill>
                  <a:schemeClr val="tx1"/>
                </a:solidFill>
              </a:rPr>
              <a:t> </a:t>
            </a:r>
            <a:r>
              <a:rPr lang="el-GR" dirty="0" smtClean="0">
                <a:solidFill>
                  <a:schemeClr val="tx1"/>
                </a:solidFill>
                <a:latin typeface="Arial"/>
                <a:cs typeface="Arial"/>
              </a:rPr>
              <a:t>λ</a:t>
            </a:r>
            <a:r>
              <a:rPr lang="ca-ES" baseline="-25000" dirty="0" smtClean="0">
                <a:solidFill>
                  <a:schemeClr val="tx1"/>
                </a:solidFill>
                <a:latin typeface="Arial"/>
                <a:cs typeface="Arial"/>
              </a:rPr>
              <a:t>O2</a:t>
            </a:r>
            <a:endParaRPr lang="ca-ES" baseline="-25000" dirty="0" smtClean="0">
              <a:solidFill>
                <a:schemeClr val="tx1"/>
              </a:solidFill>
            </a:endParaRPr>
          </a:p>
          <a:p>
            <a:pPr algn="r"/>
            <a:r>
              <a:rPr lang="ca-ES" dirty="0" smtClean="0">
                <a:solidFill>
                  <a:schemeClr val="tx1"/>
                </a:solidFill>
                <a:latin typeface="Times New Roman" pitchFamily="18" charset="0"/>
              </a:rPr>
              <a:t>t – 4</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0      0      0</a:t>
            </a:r>
          </a:p>
          <a:p>
            <a:pPr algn="r"/>
            <a:r>
              <a:rPr lang="ca-ES" dirty="0" smtClean="0">
                <a:solidFill>
                  <a:schemeClr val="tx1"/>
                </a:solidFill>
                <a:latin typeface="Times New Roman" pitchFamily="18" charset="0"/>
              </a:rPr>
              <a:t>t – 3</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0      0      0</a:t>
            </a:r>
          </a:p>
          <a:p>
            <a:pPr algn="r"/>
            <a:r>
              <a:rPr lang="ca-ES" dirty="0" smtClean="0">
                <a:solidFill>
                  <a:schemeClr val="tx1"/>
                </a:solidFill>
                <a:latin typeface="Times New Roman" pitchFamily="18" charset="0"/>
              </a:rPr>
              <a:t>t – 2</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0      0      0</a:t>
            </a:r>
          </a:p>
          <a:p>
            <a:pPr algn="r"/>
            <a:r>
              <a:rPr lang="ca-ES" dirty="0" smtClean="0">
                <a:solidFill>
                  <a:schemeClr val="tx1"/>
                </a:solidFill>
                <a:latin typeface="Times New Roman" pitchFamily="18" charset="0"/>
              </a:rPr>
              <a:t>  t – </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-1</a:t>
            </a:r>
          </a:p>
          <a:p>
            <a:pPr algn="r"/>
            <a:r>
              <a:rPr lang="ca-ES" dirty="0" smtClean="0">
                <a:solidFill>
                  <a:schemeClr val="tx1"/>
                </a:solidFill>
                <a:latin typeface="Times New Roman" pitchFamily="18" charset="0"/>
              </a:rPr>
              <a:t>t         0      0      1</a:t>
            </a:r>
          </a:p>
        </p:txBody>
      </p:sp>
      <p:sp>
        <p:nvSpPr>
          <p:cNvPr id="10" name="Crida amb línia 1 9"/>
          <p:cNvSpPr/>
          <p:nvPr/>
        </p:nvSpPr>
        <p:spPr>
          <a:xfrm>
            <a:off x="5868144" y="1988840"/>
            <a:ext cx="2088232" cy="1944216"/>
          </a:xfrm>
          <a:prstGeom prst="borderCallout1">
            <a:avLst>
              <a:gd name="adj1" fmla="val 18750"/>
              <a:gd name="adj2" fmla="val -8333"/>
              <a:gd name="adj3" fmla="val 138955"/>
              <a:gd name="adj4" fmla="val -74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a-ES" dirty="0" err="1" smtClean="0">
                <a:solidFill>
                  <a:schemeClr val="tx1"/>
                </a:solidFill>
              </a:rPr>
              <a:t>I</a:t>
            </a:r>
            <a:r>
              <a:rPr lang="ca-ES" baseline="-25000" dirty="0" err="1" smtClean="0">
                <a:solidFill>
                  <a:schemeClr val="tx1"/>
                </a:solidFill>
              </a:rPr>
              <a:t>fc</a:t>
            </a:r>
            <a:r>
              <a:rPr lang="ca-ES" dirty="0" smtClean="0">
                <a:solidFill>
                  <a:schemeClr val="tx1"/>
                </a:solidFill>
              </a:rPr>
              <a:t> </a:t>
            </a:r>
            <a:r>
              <a:rPr lang="ca-ES" dirty="0" err="1" smtClean="0">
                <a:solidFill>
                  <a:schemeClr val="tx1"/>
                </a:solidFill>
              </a:rPr>
              <a:t>V</a:t>
            </a:r>
            <a:r>
              <a:rPr lang="ca-ES" baseline="-25000" dirty="0" err="1" smtClean="0">
                <a:solidFill>
                  <a:schemeClr val="tx1"/>
                </a:solidFill>
              </a:rPr>
              <a:t>cm</a:t>
            </a:r>
            <a:r>
              <a:rPr lang="ca-ES" dirty="0" smtClean="0">
                <a:solidFill>
                  <a:schemeClr val="tx1"/>
                </a:solidFill>
              </a:rPr>
              <a:t> </a:t>
            </a:r>
            <a:r>
              <a:rPr lang="el-GR" dirty="0" smtClean="0">
                <a:solidFill>
                  <a:schemeClr val="tx1"/>
                </a:solidFill>
                <a:latin typeface="Arial"/>
                <a:cs typeface="Arial"/>
              </a:rPr>
              <a:t>λ</a:t>
            </a:r>
            <a:r>
              <a:rPr lang="ca-ES" baseline="-25000" dirty="0" smtClean="0">
                <a:solidFill>
                  <a:schemeClr val="tx1"/>
                </a:solidFill>
                <a:latin typeface="Arial"/>
                <a:cs typeface="Arial"/>
              </a:rPr>
              <a:t>O2</a:t>
            </a:r>
            <a:endParaRPr lang="ca-ES" baseline="-25000" dirty="0" smtClean="0">
              <a:solidFill>
                <a:schemeClr val="tx1"/>
              </a:solidFill>
            </a:endParaRPr>
          </a:p>
          <a:p>
            <a:pPr algn="r"/>
            <a:r>
              <a:rPr lang="ca-ES" dirty="0" smtClean="0">
                <a:solidFill>
                  <a:schemeClr val="tx1"/>
                </a:solidFill>
                <a:latin typeface="Times New Roman" pitchFamily="18" charset="0"/>
              </a:rPr>
              <a:t>t – 4</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0      0      0</a:t>
            </a:r>
          </a:p>
          <a:p>
            <a:pPr algn="r"/>
            <a:r>
              <a:rPr lang="ca-ES" dirty="0" smtClean="0">
                <a:solidFill>
                  <a:schemeClr val="tx1"/>
                </a:solidFill>
                <a:latin typeface="Times New Roman" pitchFamily="18" charset="0"/>
              </a:rPr>
              <a:t>t – 3</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-1</a:t>
            </a:r>
            <a:r>
              <a:rPr lang="ca-ES" dirty="0" smtClean="0">
                <a:solidFill>
                  <a:schemeClr val="tx1"/>
                </a:solidFill>
                <a:latin typeface="Times New Roman" pitchFamily="18" charset="0"/>
              </a:rPr>
              <a:t>     -2      0</a:t>
            </a:r>
          </a:p>
          <a:p>
            <a:pPr algn="r"/>
            <a:r>
              <a:rPr lang="ca-ES" dirty="0" smtClean="0">
                <a:solidFill>
                  <a:schemeClr val="tx1"/>
                </a:solidFill>
                <a:latin typeface="Times New Roman" pitchFamily="18" charset="0"/>
              </a:rPr>
              <a:t>t – 2</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0      0      0</a:t>
            </a:r>
          </a:p>
          <a:p>
            <a:pPr algn="r"/>
            <a:r>
              <a:rPr lang="ca-ES" dirty="0" smtClean="0">
                <a:solidFill>
                  <a:schemeClr val="tx1"/>
                </a:solidFill>
                <a:latin typeface="Times New Roman" pitchFamily="18" charset="0"/>
              </a:rPr>
              <a:t>  t – </a:t>
            </a:r>
            <a:r>
              <a:rPr lang="el-GR" dirty="0" smtClean="0">
                <a:solidFill>
                  <a:schemeClr val="tx1"/>
                </a:solidFill>
                <a:latin typeface="Times New Roman" pitchFamily="18" charset="0"/>
                <a:cs typeface="Arial"/>
              </a:rPr>
              <a:t>δ</a:t>
            </a:r>
            <a:r>
              <a:rPr lang="ca-ES" dirty="0" smtClean="0">
                <a:solidFill>
                  <a:schemeClr val="tx1"/>
                </a:solidFill>
                <a:latin typeface="Times New Roman" pitchFamily="18" charset="0"/>
                <a:cs typeface="Arial"/>
              </a:rPr>
              <a:t>t    </a:t>
            </a:r>
            <a:r>
              <a:rPr lang="ca-ES" dirty="0" smtClean="0">
                <a:solidFill>
                  <a:schemeClr val="tx1"/>
                </a:solidFill>
                <a:latin typeface="Times New Roman" pitchFamily="18" charset="0"/>
              </a:rPr>
              <a:t>0      0     -3</a:t>
            </a:r>
          </a:p>
          <a:p>
            <a:pPr algn="r"/>
            <a:r>
              <a:rPr lang="ca-ES" dirty="0" smtClean="0">
                <a:solidFill>
                  <a:schemeClr val="tx1"/>
                </a:solidFill>
                <a:latin typeface="Times New Roman" pitchFamily="18" charset="0"/>
              </a:rPr>
              <a:t>t         -4      0      1</a:t>
            </a:r>
          </a:p>
        </p:txBody>
      </p:sp>
      <p:sp>
        <p:nvSpPr>
          <p:cNvPr id="11" name="Contenidor de número de diapositiva 10"/>
          <p:cNvSpPr>
            <a:spLocks noGrp="1"/>
          </p:cNvSpPr>
          <p:nvPr>
            <p:ph type="sldNum" sz="quarter" idx="12"/>
          </p:nvPr>
        </p:nvSpPr>
        <p:spPr/>
        <p:txBody>
          <a:bodyPr/>
          <a:lstStyle/>
          <a:p>
            <a:fld id="{0278B95F-E641-4003-AFA4-D7923B94BEE4}" type="slidenum">
              <a:rPr lang="ca-ES" smtClean="0"/>
              <a:pPr/>
              <a:t>30</a:t>
            </a:fld>
            <a:endParaRPr lang="ca-ES"/>
          </a:p>
        </p:txBody>
      </p:sp>
      <p:sp>
        <p:nvSpPr>
          <p:cNvPr id="8"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9" name="Oval 8"/>
          <p:cNvSpPr/>
          <p:nvPr/>
        </p:nvSpPr>
        <p:spPr>
          <a:xfrm>
            <a:off x="899592" y="1916832"/>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Oval 12"/>
          <p:cNvSpPr/>
          <p:nvPr/>
        </p:nvSpPr>
        <p:spPr>
          <a:xfrm>
            <a:off x="1051992" y="2234360"/>
            <a:ext cx="23678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Oval 13"/>
          <p:cNvSpPr/>
          <p:nvPr/>
        </p:nvSpPr>
        <p:spPr>
          <a:xfrm>
            <a:off x="1547664" y="2780928"/>
            <a:ext cx="86409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Oval 14"/>
          <p:cNvSpPr/>
          <p:nvPr/>
        </p:nvSpPr>
        <p:spPr>
          <a:xfrm>
            <a:off x="755576" y="4077072"/>
            <a:ext cx="396044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1" nodeType="clickEffect">
                                  <p:stCondLst>
                                    <p:cond delay="0"/>
                                  </p:stCondLst>
                                  <p:childTnLst>
                                    <p:animEffect transition="out" filter="box(in)">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9" grpId="0" animBg="1"/>
      <p:bldP spid="9" grpId="1" animBg="1"/>
      <p:bldP spid="14" grpId="0" animBg="1"/>
      <p:bldP spid="14" grpId="1" animBg="1"/>
      <p:bldP spid="15" grpId="0" animBg="1"/>
      <p:bldP spid="1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39552" y="476672"/>
            <a:ext cx="7992888" cy="792088"/>
          </a:xfrm>
        </p:spPr>
        <p:txBody>
          <a:bodyPr>
            <a:normAutofit/>
          </a:bodyPr>
          <a:lstStyle/>
          <a:p>
            <a:r>
              <a:rPr lang="ca-ES" b="0" dirty="0" err="1" smtClean="0">
                <a:solidFill>
                  <a:schemeClr val="tx1"/>
                </a:solidFill>
              </a:rPr>
              <a:t>VisualFIR</a:t>
            </a:r>
            <a:r>
              <a:rPr lang="ca-ES" b="0" dirty="0" smtClean="0">
                <a:solidFill>
                  <a:schemeClr val="tx1"/>
                </a:solidFill>
              </a:rPr>
              <a:t>: Fase de verificació</a:t>
            </a:r>
            <a:endParaRPr lang="ca-ES" b="0" dirty="0">
              <a:solidFill>
                <a:schemeClr val="tx1"/>
              </a:solidFill>
            </a:endParaRPr>
          </a:p>
        </p:txBody>
      </p:sp>
      <p:sp>
        <p:nvSpPr>
          <p:cNvPr id="3" name="Contenidor de contingut 2"/>
          <p:cNvSpPr>
            <a:spLocks noGrp="1"/>
          </p:cNvSpPr>
          <p:nvPr>
            <p:ph idx="1"/>
          </p:nvPr>
        </p:nvSpPr>
        <p:spPr>
          <a:xfrm>
            <a:off x="899592" y="1851664"/>
            <a:ext cx="7560840" cy="3593560"/>
          </a:xfrm>
        </p:spPr>
        <p:txBody>
          <a:bodyPr/>
          <a:lstStyle/>
          <a:p>
            <a:r>
              <a:rPr lang="ca-ES" dirty="0" smtClean="0"/>
              <a:t>Càrrega de les dades de test</a:t>
            </a:r>
          </a:p>
          <a:p>
            <a:endParaRPr lang="ca-ES" dirty="0" smtClean="0"/>
          </a:p>
          <a:p>
            <a:r>
              <a:rPr lang="ca-ES" dirty="0" smtClean="0"/>
              <a:t>Predicció</a:t>
            </a:r>
          </a:p>
          <a:p>
            <a:endParaRPr lang="ca-ES" dirty="0" smtClean="0"/>
          </a:p>
          <a:p>
            <a:r>
              <a:rPr lang="ca-ES" dirty="0" smtClean="0"/>
              <a:t>Regeneració</a:t>
            </a:r>
          </a:p>
          <a:p>
            <a:endParaRPr lang="ca-ES" dirty="0" smtClean="0"/>
          </a:p>
          <a:p>
            <a:r>
              <a:rPr lang="ca-ES" dirty="0" smtClean="0"/>
              <a:t>Visualització del resultat</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31</a:t>
            </a:fld>
            <a:endParaRPr lang="ca-ES"/>
          </a:p>
        </p:txBody>
      </p:sp>
      <p:sp>
        <p:nvSpPr>
          <p:cNvPr id="5"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04664"/>
            <a:ext cx="8183880" cy="589816"/>
          </a:xfrm>
        </p:spPr>
        <p:txBody>
          <a:bodyPr>
            <a:normAutofit/>
          </a:bodyPr>
          <a:lstStyle/>
          <a:p>
            <a:r>
              <a:rPr lang="ca-ES" sz="2400" b="0" dirty="0" err="1" smtClean="0">
                <a:solidFill>
                  <a:schemeClr val="tx1"/>
                </a:solidFill>
              </a:rPr>
              <a:t>VisualFIR</a:t>
            </a:r>
            <a:r>
              <a:rPr lang="ca-ES" sz="2400" b="0" dirty="0" smtClean="0">
                <a:solidFill>
                  <a:schemeClr val="tx1"/>
                </a:solidFill>
              </a:rPr>
              <a:t>: Predicció</a:t>
            </a:r>
            <a:endParaRPr lang="ca-ES" sz="2800" b="0" dirty="0">
              <a:solidFill>
                <a:schemeClr val="tx1"/>
              </a:solidFill>
            </a:endParaRPr>
          </a:p>
        </p:txBody>
      </p:sp>
      <p:pic>
        <p:nvPicPr>
          <p:cNvPr id="50178" name="Picture 2"/>
          <p:cNvPicPr>
            <a:picLocks noChangeAspect="1" noChangeArrowheads="1"/>
          </p:cNvPicPr>
          <p:nvPr/>
        </p:nvPicPr>
        <p:blipFill>
          <a:blip r:embed="rId3" cstate="print"/>
          <a:srcRect/>
          <a:stretch>
            <a:fillRect/>
          </a:stretch>
        </p:blipFill>
        <p:spPr bwMode="auto">
          <a:xfrm>
            <a:off x="1600919" y="1190972"/>
            <a:ext cx="6067425" cy="4686300"/>
          </a:xfrm>
          <a:prstGeom prst="rect">
            <a:avLst/>
          </a:prstGeom>
          <a:noFill/>
          <a:ln w="9525">
            <a:noFill/>
            <a:miter lim="800000"/>
            <a:headEnd/>
            <a:tailEnd/>
          </a:ln>
        </p:spPr>
      </p:pic>
      <p:sp>
        <p:nvSpPr>
          <p:cNvPr id="5" name="Oval 4"/>
          <p:cNvSpPr/>
          <p:nvPr/>
        </p:nvSpPr>
        <p:spPr>
          <a:xfrm>
            <a:off x="5633367" y="3927276"/>
            <a:ext cx="136815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32</a:t>
            </a:fld>
            <a:endParaRPr lang="ca-ES"/>
          </a:p>
        </p:txBody>
      </p:sp>
      <p:sp>
        <p:nvSpPr>
          <p:cNvPr id="7"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8" name="Oval 7"/>
          <p:cNvSpPr/>
          <p:nvPr/>
        </p:nvSpPr>
        <p:spPr>
          <a:xfrm>
            <a:off x="1691680" y="2996952"/>
            <a:ext cx="136815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Oval 8"/>
          <p:cNvSpPr/>
          <p:nvPr/>
        </p:nvSpPr>
        <p:spPr>
          <a:xfrm>
            <a:off x="5652120" y="2060848"/>
            <a:ext cx="136815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xit" presetSubtype="10" fill="hold" grpId="0" nodeType="withEffect">
                                  <p:stCondLst>
                                    <p:cond delay="0"/>
                                  </p:stCondLst>
                                  <p:childTnLst>
                                    <p:animEffect transition="out" filter="blinds(horizontal)">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3" presetClass="exit" presetSubtype="10" fill="hold" grpId="0" nodeType="with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271711" y="476672"/>
            <a:ext cx="5382673" cy="3733324"/>
          </a:xfrm>
          <a:prstGeom prst="rect">
            <a:avLst/>
          </a:prstGeom>
          <a:noFill/>
          <a:ln w="9525">
            <a:noFill/>
            <a:miter lim="800000"/>
            <a:headEnd/>
            <a:tailEnd/>
          </a:ln>
        </p:spPr>
      </p:pic>
      <p:sp>
        <p:nvSpPr>
          <p:cNvPr id="5" name="Contenidor de número de diapositiva 4"/>
          <p:cNvSpPr>
            <a:spLocks noGrp="1"/>
          </p:cNvSpPr>
          <p:nvPr>
            <p:ph type="sldNum" sz="quarter" idx="12"/>
          </p:nvPr>
        </p:nvSpPr>
        <p:spPr/>
        <p:txBody>
          <a:bodyPr/>
          <a:lstStyle/>
          <a:p>
            <a:fld id="{0278B95F-E641-4003-AFA4-D7923B94BEE4}" type="slidenum">
              <a:rPr lang="ca-ES" smtClean="0"/>
              <a:pPr/>
              <a:t>33</a:t>
            </a:fld>
            <a:endParaRPr lang="ca-ES"/>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280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grpSp>
        <p:nvGrpSpPr>
          <p:cNvPr id="55" name="Agrupa 54"/>
          <p:cNvGrpSpPr/>
          <p:nvPr/>
        </p:nvGrpSpPr>
        <p:grpSpPr>
          <a:xfrm>
            <a:off x="755576" y="4386590"/>
            <a:ext cx="7272808" cy="873388"/>
            <a:chOff x="755576" y="4386590"/>
            <a:chExt cx="7272808" cy="873388"/>
          </a:xfrm>
        </p:grpSpPr>
        <p:grpSp>
          <p:nvGrpSpPr>
            <p:cNvPr id="17" name="Agrupa 16"/>
            <p:cNvGrpSpPr/>
            <p:nvPr/>
          </p:nvGrpSpPr>
          <p:grpSpPr>
            <a:xfrm>
              <a:off x="755576" y="4386590"/>
              <a:ext cx="2232248" cy="873388"/>
              <a:chOff x="755576" y="4077072"/>
              <a:chExt cx="2232248" cy="873388"/>
            </a:xfrm>
          </p:grpSpPr>
          <p:sp>
            <p:nvSpPr>
              <p:cNvPr id="9" name="QuadreDeText 8"/>
              <p:cNvSpPr txBox="1"/>
              <p:nvPr/>
            </p:nvSpPr>
            <p:spPr>
              <a:xfrm>
                <a:off x="755576" y="4077072"/>
                <a:ext cx="2160240" cy="369332"/>
              </a:xfrm>
              <a:prstGeom prst="rect">
                <a:avLst/>
              </a:prstGeom>
              <a:noFill/>
            </p:spPr>
            <p:txBody>
              <a:bodyPr wrap="square" rtlCol="0">
                <a:spAutoFit/>
              </a:bodyPr>
              <a:lstStyle/>
              <a:p>
                <a:r>
                  <a:rPr lang="ca-ES" dirty="0" smtClean="0"/>
                  <a:t>Màscara òptima </a:t>
                </a:r>
                <a:endParaRPr lang="ca-ES" dirty="0"/>
              </a:p>
            </p:txBody>
          </p:sp>
          <p:sp>
            <p:nvSpPr>
              <p:cNvPr id="10" name="QuadreDeText 9"/>
              <p:cNvSpPr txBox="1"/>
              <p:nvPr/>
            </p:nvSpPr>
            <p:spPr>
              <a:xfrm>
                <a:off x="755576" y="4581128"/>
                <a:ext cx="2232248" cy="369332"/>
              </a:xfrm>
              <a:prstGeom prst="rect">
                <a:avLst/>
              </a:prstGeom>
              <a:noFill/>
            </p:spPr>
            <p:txBody>
              <a:bodyPr wrap="square" rtlCol="0">
                <a:spAutoFit/>
              </a:bodyPr>
              <a:lstStyle/>
              <a:p>
                <a:r>
                  <a:rPr lang="ca-ES" dirty="0" smtClean="0"/>
                  <a:t>Base de regles</a:t>
                </a:r>
                <a:endParaRPr lang="ca-ES" dirty="0"/>
              </a:p>
            </p:txBody>
          </p:sp>
          <p:sp>
            <p:nvSpPr>
              <p:cNvPr id="11" name="QuadreDeText 10"/>
              <p:cNvSpPr txBox="1"/>
              <p:nvPr/>
            </p:nvSpPr>
            <p:spPr>
              <a:xfrm>
                <a:off x="1475656" y="4355812"/>
                <a:ext cx="504056" cy="369332"/>
              </a:xfrm>
              <a:prstGeom prst="rect">
                <a:avLst/>
              </a:prstGeom>
              <a:noFill/>
            </p:spPr>
            <p:txBody>
              <a:bodyPr wrap="square" rtlCol="0">
                <a:spAutoFit/>
              </a:bodyPr>
              <a:lstStyle/>
              <a:p>
                <a:r>
                  <a:rPr lang="ca-ES" dirty="0" smtClean="0"/>
                  <a:t>+</a:t>
                </a:r>
                <a:endParaRPr lang="ca-ES" dirty="0"/>
              </a:p>
            </p:txBody>
          </p:sp>
        </p:grpSp>
        <p:sp>
          <p:nvSpPr>
            <p:cNvPr id="12" name="Fletxa dreta 11"/>
            <p:cNvSpPr/>
            <p:nvPr/>
          </p:nvSpPr>
          <p:spPr>
            <a:xfrm>
              <a:off x="2987824" y="4674622"/>
              <a:ext cx="864096" cy="3600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QuadreDeText 12"/>
            <p:cNvSpPr txBox="1"/>
            <p:nvPr/>
          </p:nvSpPr>
          <p:spPr>
            <a:xfrm>
              <a:off x="4283968" y="4530606"/>
              <a:ext cx="3744416" cy="646331"/>
            </a:xfrm>
            <a:prstGeom prst="rect">
              <a:avLst/>
            </a:prstGeom>
            <a:noFill/>
          </p:spPr>
          <p:txBody>
            <a:bodyPr wrap="square" rtlCol="0">
              <a:spAutoFit/>
            </a:bodyPr>
            <a:lstStyle/>
            <a:p>
              <a:r>
                <a:rPr lang="ca-ES" dirty="0" smtClean="0"/>
                <a:t>Predicció dels valors futurs </a:t>
              </a:r>
            </a:p>
            <a:p>
              <a:r>
                <a:rPr lang="ca-ES" dirty="0" smtClean="0"/>
                <a:t>(classe, pertinença i costat) </a:t>
              </a:r>
              <a:endParaRPr lang="ca-ES" dirty="0"/>
            </a:p>
          </p:txBody>
        </p:sp>
      </p:grpSp>
      <p:sp>
        <p:nvSpPr>
          <p:cNvPr id="317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pic>
        <p:nvPicPr>
          <p:cNvPr id="31744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9592" y="1124744"/>
            <a:ext cx="1143000" cy="400050"/>
          </a:xfrm>
          <a:prstGeom prst="rect">
            <a:avLst/>
          </a:prstGeom>
          <a:solidFill>
            <a:schemeClr val="bg1"/>
          </a:solidFill>
        </p:spPr>
      </p:pic>
      <p:sp>
        <p:nvSpPr>
          <p:cNvPr id="2" name="Títol 1"/>
          <p:cNvSpPr>
            <a:spLocks noGrp="1"/>
          </p:cNvSpPr>
          <p:nvPr>
            <p:ph type="title"/>
          </p:nvPr>
        </p:nvSpPr>
        <p:spPr>
          <a:xfrm>
            <a:off x="5220072" y="620688"/>
            <a:ext cx="2314600" cy="589816"/>
          </a:xfrm>
          <a:solidFill>
            <a:schemeClr val="bg1"/>
          </a:solidFill>
        </p:spPr>
        <p:txBody>
          <a:bodyPr>
            <a:normAutofit/>
          </a:bodyPr>
          <a:lstStyle/>
          <a:p>
            <a:pPr algn="ctr"/>
            <a:r>
              <a:rPr lang="ca-ES" sz="2800" dirty="0" smtClean="0">
                <a:solidFill>
                  <a:schemeClr val="tx1"/>
                </a:solidFill>
              </a:rPr>
              <a:t>Predicció</a:t>
            </a:r>
            <a:endParaRPr lang="ca-ES" sz="3200" dirty="0">
              <a:solidFill>
                <a:schemeClr val="tx1"/>
              </a:solidFill>
            </a:endParaRPr>
          </a:p>
        </p:txBody>
      </p:sp>
      <p:cxnSp>
        <p:nvCxnSpPr>
          <p:cNvPr id="24" name="Connector de fletxa recta 23"/>
          <p:cNvCxnSpPr>
            <a:stCxn id="22" idx="5"/>
          </p:cNvCxnSpPr>
          <p:nvPr/>
        </p:nvCxnSpPr>
        <p:spPr>
          <a:xfrm>
            <a:off x="2857190" y="2395034"/>
            <a:ext cx="923291" cy="67392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grpSp>
        <p:nvGrpSpPr>
          <p:cNvPr id="29" name="Agrupa 28"/>
          <p:cNvGrpSpPr/>
          <p:nvPr/>
        </p:nvGrpSpPr>
        <p:grpSpPr>
          <a:xfrm>
            <a:off x="2296888" y="2223914"/>
            <a:ext cx="864096" cy="504056"/>
            <a:chOff x="2296319" y="2223914"/>
            <a:chExt cx="864096" cy="504056"/>
          </a:xfrm>
        </p:grpSpPr>
        <p:sp>
          <p:nvSpPr>
            <p:cNvPr id="21" name="Rectangle 20"/>
            <p:cNvSpPr/>
            <p:nvPr/>
          </p:nvSpPr>
          <p:spPr>
            <a:xfrm>
              <a:off x="2296319" y="2223914"/>
              <a:ext cx="8640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Oval 21"/>
            <p:cNvSpPr/>
            <p:nvPr/>
          </p:nvSpPr>
          <p:spPr>
            <a:xfrm>
              <a:off x="2733696" y="2272109"/>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Oval 24"/>
            <p:cNvSpPr/>
            <p:nvPr/>
          </p:nvSpPr>
          <p:spPr>
            <a:xfrm>
              <a:off x="2570065" y="2419746"/>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Oval 25"/>
            <p:cNvSpPr/>
            <p:nvPr/>
          </p:nvSpPr>
          <p:spPr>
            <a:xfrm>
              <a:off x="2953920" y="2414983"/>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7" name="Oval 26"/>
            <p:cNvSpPr/>
            <p:nvPr/>
          </p:nvSpPr>
          <p:spPr>
            <a:xfrm>
              <a:off x="2416523" y="2555378"/>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28" name="Rectangle 27"/>
          <p:cNvSpPr/>
          <p:nvPr/>
        </p:nvSpPr>
        <p:spPr>
          <a:xfrm>
            <a:off x="2958683" y="2564904"/>
            <a:ext cx="144016" cy="144016"/>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dirty="0" smtClean="0">
                <a:solidFill>
                  <a:srgbClr val="0070C0"/>
                </a:solidFill>
              </a:rPr>
              <a:t>3</a:t>
            </a:r>
            <a:endParaRPr lang="ca-ES" dirty="0">
              <a:solidFill>
                <a:srgbClr val="0070C0"/>
              </a:solidFill>
            </a:endParaRPr>
          </a:p>
        </p:txBody>
      </p:sp>
      <p:cxnSp>
        <p:nvCxnSpPr>
          <p:cNvPr id="30" name="Connector de fletxa recta 29"/>
          <p:cNvCxnSpPr>
            <a:stCxn id="25" idx="5"/>
          </p:cNvCxnSpPr>
          <p:nvPr/>
        </p:nvCxnSpPr>
        <p:spPr>
          <a:xfrm>
            <a:off x="2693559" y="2542671"/>
            <a:ext cx="1230938" cy="52628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3" name="Connector de fletxa recta 32"/>
          <p:cNvCxnSpPr>
            <a:stCxn id="26" idx="5"/>
          </p:cNvCxnSpPr>
          <p:nvPr/>
        </p:nvCxnSpPr>
        <p:spPr>
          <a:xfrm>
            <a:off x="3077414" y="2537908"/>
            <a:ext cx="1063107" cy="531052"/>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6" name="Connector de fletxa recta 35"/>
          <p:cNvCxnSpPr>
            <a:stCxn id="27" idx="5"/>
          </p:cNvCxnSpPr>
          <p:nvPr/>
        </p:nvCxnSpPr>
        <p:spPr>
          <a:xfrm>
            <a:off x="2540017" y="2678303"/>
            <a:ext cx="1744520" cy="390657"/>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grpSp>
        <p:nvGrpSpPr>
          <p:cNvPr id="46" name="Agrupa 45"/>
          <p:cNvGrpSpPr/>
          <p:nvPr/>
        </p:nvGrpSpPr>
        <p:grpSpPr>
          <a:xfrm>
            <a:off x="2296320" y="2368498"/>
            <a:ext cx="864096" cy="504056"/>
            <a:chOff x="755576" y="2636912"/>
            <a:chExt cx="864096" cy="504056"/>
          </a:xfrm>
        </p:grpSpPr>
        <p:grpSp>
          <p:nvGrpSpPr>
            <p:cNvPr id="39" name="Agrupa 38"/>
            <p:cNvGrpSpPr/>
            <p:nvPr/>
          </p:nvGrpSpPr>
          <p:grpSpPr>
            <a:xfrm>
              <a:off x="755576" y="2636912"/>
              <a:ext cx="864096" cy="504056"/>
              <a:chOff x="2296319" y="2223914"/>
              <a:chExt cx="864096" cy="504056"/>
            </a:xfrm>
          </p:grpSpPr>
          <p:sp>
            <p:nvSpPr>
              <p:cNvPr id="40" name="Rectangle 39"/>
              <p:cNvSpPr/>
              <p:nvPr/>
            </p:nvSpPr>
            <p:spPr>
              <a:xfrm>
                <a:off x="2296319" y="2223914"/>
                <a:ext cx="8640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1" name="Oval 40"/>
              <p:cNvSpPr/>
              <p:nvPr/>
            </p:nvSpPr>
            <p:spPr>
              <a:xfrm>
                <a:off x="2733696" y="2272109"/>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2" name="Oval 41"/>
              <p:cNvSpPr/>
              <p:nvPr/>
            </p:nvSpPr>
            <p:spPr>
              <a:xfrm>
                <a:off x="2570065" y="2419746"/>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3" name="Oval 42"/>
              <p:cNvSpPr/>
              <p:nvPr/>
            </p:nvSpPr>
            <p:spPr>
              <a:xfrm>
                <a:off x="2953920" y="2414983"/>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4" name="Oval 43"/>
              <p:cNvSpPr/>
              <p:nvPr/>
            </p:nvSpPr>
            <p:spPr>
              <a:xfrm>
                <a:off x="2416523" y="2555378"/>
                <a:ext cx="144016" cy="14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45" name="Rectangle 44"/>
            <p:cNvSpPr/>
            <p:nvPr/>
          </p:nvSpPr>
          <p:spPr>
            <a:xfrm>
              <a:off x="1417940" y="2973139"/>
              <a:ext cx="144016" cy="1440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cxnSp>
        <p:nvCxnSpPr>
          <p:cNvPr id="49" name="Connector de fletxa recta 48"/>
          <p:cNvCxnSpPr/>
          <p:nvPr/>
        </p:nvCxnSpPr>
        <p:spPr>
          <a:xfrm>
            <a:off x="2051720" y="2204864"/>
            <a:ext cx="0" cy="7920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QuadreDeText 49"/>
          <p:cNvSpPr txBox="1"/>
          <p:nvPr/>
        </p:nvSpPr>
        <p:spPr>
          <a:xfrm>
            <a:off x="1115616" y="2276872"/>
            <a:ext cx="1008112" cy="461665"/>
          </a:xfrm>
          <a:prstGeom prst="rect">
            <a:avLst/>
          </a:prstGeom>
          <a:noFill/>
        </p:spPr>
        <p:txBody>
          <a:bodyPr wrap="square" rtlCol="0">
            <a:spAutoFit/>
          </a:bodyPr>
          <a:lstStyle/>
          <a:p>
            <a:pPr algn="ctr"/>
            <a:r>
              <a:rPr lang="ca-ES" sz="1200" dirty="0" smtClean="0"/>
              <a:t>Màscara òptima</a:t>
            </a:r>
            <a:endParaRPr lang="ca-ES" sz="1200" dirty="0"/>
          </a:p>
        </p:txBody>
      </p:sp>
      <p:sp>
        <p:nvSpPr>
          <p:cNvPr id="47" name="QuadreDeText 46"/>
          <p:cNvSpPr txBox="1"/>
          <p:nvPr/>
        </p:nvSpPr>
        <p:spPr>
          <a:xfrm>
            <a:off x="5652120" y="1412776"/>
            <a:ext cx="936104" cy="1107996"/>
          </a:xfrm>
          <a:prstGeom prst="rect">
            <a:avLst/>
          </a:prstGeom>
          <a:noFill/>
          <a:ln>
            <a:solidFill>
              <a:schemeClr val="tx1"/>
            </a:solidFill>
          </a:ln>
        </p:spPr>
        <p:txBody>
          <a:bodyPr wrap="square" rtlCol="0">
            <a:spAutoFit/>
          </a:bodyPr>
          <a:lstStyle/>
          <a:p>
            <a:pPr algn="ctr"/>
            <a:r>
              <a:rPr lang="ca-ES" sz="1100" dirty="0" smtClean="0"/>
              <a:t>1 2 3 1  2</a:t>
            </a:r>
          </a:p>
          <a:p>
            <a:pPr algn="ctr"/>
            <a:r>
              <a:rPr lang="ca-ES" sz="1100" dirty="0" smtClean="0"/>
              <a:t>1 2 3 1  2</a:t>
            </a:r>
          </a:p>
          <a:p>
            <a:pPr algn="ctr"/>
            <a:r>
              <a:rPr lang="ca-ES" sz="1100" dirty="0" smtClean="0"/>
              <a:t>1 2 3 1  2</a:t>
            </a:r>
          </a:p>
          <a:p>
            <a:pPr algn="ctr"/>
            <a:r>
              <a:rPr lang="ca-ES" sz="1100" dirty="0" smtClean="0"/>
              <a:t>1 2 3 1  3</a:t>
            </a:r>
          </a:p>
          <a:p>
            <a:pPr algn="ctr"/>
            <a:r>
              <a:rPr lang="ca-ES" sz="1100" dirty="0" smtClean="0"/>
              <a:t>1 2 3 1  3</a:t>
            </a:r>
          </a:p>
          <a:p>
            <a:pPr algn="ctr"/>
            <a:r>
              <a:rPr lang="ca-ES" sz="1100" dirty="0" smtClean="0"/>
              <a:t>1 2 3 1  3</a:t>
            </a:r>
            <a:endParaRPr lang="ca-ES" sz="1100" dirty="0"/>
          </a:p>
        </p:txBody>
      </p:sp>
      <p:grpSp>
        <p:nvGrpSpPr>
          <p:cNvPr id="52" name="Agrupa 51"/>
          <p:cNvGrpSpPr/>
          <p:nvPr/>
        </p:nvGrpSpPr>
        <p:grpSpPr>
          <a:xfrm>
            <a:off x="683568" y="4602614"/>
            <a:ext cx="8064896" cy="1211361"/>
            <a:chOff x="683568" y="4602614"/>
            <a:chExt cx="8064896" cy="1211361"/>
          </a:xfrm>
        </p:grpSpPr>
        <p:sp>
          <p:nvSpPr>
            <p:cNvPr id="7" name="QuadreDeText 6"/>
            <p:cNvSpPr txBox="1"/>
            <p:nvPr/>
          </p:nvSpPr>
          <p:spPr>
            <a:xfrm>
              <a:off x="3707904" y="5229200"/>
              <a:ext cx="5040560" cy="584775"/>
            </a:xfrm>
            <a:prstGeom prst="rect">
              <a:avLst/>
            </a:prstGeom>
            <a:noFill/>
          </p:spPr>
          <p:txBody>
            <a:bodyPr wrap="square" rtlCol="0">
              <a:spAutoFit/>
            </a:bodyPr>
            <a:lstStyle/>
            <a:p>
              <a:pPr indent="-1152000"/>
              <a:r>
                <a:rPr lang="ca-ES" sz="1600" dirty="0" smtClean="0"/>
                <a:t>Algorisme dels 5 veïns més propers (5NN) per generar el valor de predicció més consistent</a:t>
              </a:r>
              <a:endParaRPr lang="ca-ES" sz="1600" dirty="0"/>
            </a:p>
          </p:txBody>
        </p:sp>
        <p:sp>
          <p:nvSpPr>
            <p:cNvPr id="14" name="QuadreDeText 13"/>
            <p:cNvSpPr txBox="1"/>
            <p:nvPr/>
          </p:nvSpPr>
          <p:spPr>
            <a:xfrm>
              <a:off x="755576" y="4602614"/>
              <a:ext cx="2664296" cy="369332"/>
            </a:xfrm>
            <a:prstGeom prst="rect">
              <a:avLst/>
            </a:prstGeom>
            <a:noFill/>
          </p:spPr>
          <p:txBody>
            <a:bodyPr wrap="square" rtlCol="0">
              <a:spAutoFit/>
            </a:bodyPr>
            <a:lstStyle/>
            <a:p>
              <a:r>
                <a:rPr lang="ca-ES" dirty="0" smtClean="0"/>
                <a:t>Simulació qualitativa </a:t>
              </a:r>
              <a:endParaRPr lang="ca-ES" dirty="0"/>
            </a:p>
          </p:txBody>
        </p:sp>
        <p:sp>
          <p:nvSpPr>
            <p:cNvPr id="15" name="Fletxa dreta 14"/>
            <p:cNvSpPr/>
            <p:nvPr/>
          </p:nvSpPr>
          <p:spPr>
            <a:xfrm>
              <a:off x="3563888" y="4674622"/>
              <a:ext cx="864096" cy="3600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QuadreDeText 15"/>
            <p:cNvSpPr txBox="1"/>
            <p:nvPr/>
          </p:nvSpPr>
          <p:spPr>
            <a:xfrm>
              <a:off x="4788024" y="4674622"/>
              <a:ext cx="2448272" cy="369332"/>
            </a:xfrm>
            <a:prstGeom prst="rect">
              <a:avLst/>
            </a:prstGeom>
            <a:noFill/>
          </p:spPr>
          <p:txBody>
            <a:bodyPr wrap="square" rtlCol="0">
              <a:spAutoFit/>
            </a:bodyPr>
            <a:lstStyle/>
            <a:p>
              <a:r>
                <a:rPr lang="ca-ES" dirty="0" smtClean="0"/>
                <a:t>Motor d’inferència </a:t>
              </a:r>
              <a:endParaRPr lang="ca-ES" dirty="0"/>
            </a:p>
          </p:txBody>
        </p:sp>
        <p:sp>
          <p:nvSpPr>
            <p:cNvPr id="51" name="Rectangle 50"/>
            <p:cNvSpPr/>
            <p:nvPr/>
          </p:nvSpPr>
          <p:spPr>
            <a:xfrm>
              <a:off x="683568" y="5291916"/>
              <a:ext cx="3078088" cy="369332"/>
            </a:xfrm>
            <a:prstGeom prst="rect">
              <a:avLst/>
            </a:prstGeom>
          </p:spPr>
          <p:txBody>
            <a:bodyPr wrap="square">
              <a:spAutoFit/>
            </a:bodyPr>
            <a:lstStyle/>
            <a:p>
              <a:pPr indent="-1152000"/>
              <a:r>
                <a:rPr lang="ca-ES" dirty="0" smtClean="0"/>
                <a:t>El motor d’inferència -&gt;</a:t>
              </a:r>
              <a:endParaRPr lang="ca-ES" dirty="0"/>
            </a:p>
          </p:txBody>
        </p:sp>
      </p:grpSp>
      <p:cxnSp>
        <p:nvCxnSpPr>
          <p:cNvPr id="53" name="Connector de fletxa recta 52"/>
          <p:cNvCxnSpPr/>
          <p:nvPr/>
        </p:nvCxnSpPr>
        <p:spPr>
          <a:xfrm flipV="1">
            <a:off x="5148064" y="2132856"/>
            <a:ext cx="432048" cy="432048"/>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4" name="Connector de fletxa recta 53"/>
          <p:cNvCxnSpPr/>
          <p:nvPr/>
        </p:nvCxnSpPr>
        <p:spPr>
          <a:xfrm>
            <a:off x="6012160" y="2636912"/>
            <a:ext cx="0" cy="28803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39552" y="4437112"/>
            <a:ext cx="7992888" cy="1323439"/>
          </a:xfrm>
          <a:prstGeom prst="rect">
            <a:avLst/>
          </a:prstGeom>
          <a:noFill/>
          <a:ln>
            <a:solidFill>
              <a:srgbClr val="FF0000"/>
            </a:solidFill>
          </a:ln>
        </p:spPr>
        <p:txBody>
          <a:bodyPr wrap="square">
            <a:spAutoFit/>
          </a:bodyPr>
          <a:lstStyle/>
          <a:p>
            <a:pPr marL="216000" indent="-216000">
              <a:buFont typeface="Arial" pitchFamily="34" charset="0"/>
              <a:buChar char="•"/>
            </a:pPr>
            <a:r>
              <a:rPr lang="ca-ES" sz="1600" dirty="0" smtClean="0"/>
              <a:t>Mesura de distància entre el patró d’entrada i tots els patrons de la matriu de comportament que coincideixen amb la classe d’aquest patró </a:t>
            </a:r>
          </a:p>
          <a:p>
            <a:pPr marL="216000" indent="-216000"/>
            <a:endParaRPr lang="ca-ES" sz="1600" dirty="0" smtClean="0"/>
          </a:p>
          <a:p>
            <a:pPr marL="216000" indent="-216000">
              <a:buFont typeface="Arial" pitchFamily="34" charset="0"/>
              <a:buChar char="•"/>
            </a:pPr>
            <a:r>
              <a:rPr lang="ca-ES" sz="1600" dirty="0" smtClean="0"/>
              <a:t>Els cinc patrons que tenen la distància més petita se seleccionen com els 5 veïns més propers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1744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childTnLst>
                                    <p:animEffect transition="out" filter="box(in)">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par>
                                <p:cTn id="62" presetID="3" presetClass="entr" presetSubtype="1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blinds(horizontal)">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nodeType="clickEffect">
                                  <p:stCondLst>
                                    <p:cond delay="0"/>
                                  </p:stCondLst>
                                  <p:childTnLst>
                                    <p:animEffect transition="out" filter="box(in)">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0" grpId="0"/>
      <p:bldP spid="47" grpId="0"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64584" y="318904"/>
            <a:ext cx="8183880" cy="589816"/>
          </a:xfrm>
        </p:spPr>
        <p:txBody>
          <a:bodyPr>
            <a:normAutofit/>
          </a:bodyPr>
          <a:lstStyle/>
          <a:p>
            <a:r>
              <a:rPr lang="ca-ES" sz="2400" b="0" dirty="0" err="1" smtClean="0">
                <a:solidFill>
                  <a:schemeClr val="tx1"/>
                </a:solidFill>
              </a:rPr>
              <a:t>VisualFIR</a:t>
            </a:r>
            <a:r>
              <a:rPr lang="ca-ES" sz="2400" b="0" dirty="0" smtClean="0">
                <a:solidFill>
                  <a:schemeClr val="tx1"/>
                </a:solidFill>
              </a:rPr>
              <a:t>: Predicció</a:t>
            </a:r>
            <a:endParaRPr lang="ca-ES" sz="2800" b="0" dirty="0">
              <a:solidFill>
                <a:schemeClr val="tx1"/>
              </a:solidFill>
            </a:endParaRPr>
          </a:p>
        </p:txBody>
      </p:sp>
      <p:pic>
        <p:nvPicPr>
          <p:cNvPr id="51204" name="Picture 4"/>
          <p:cNvPicPr>
            <a:picLocks noChangeAspect="1" noChangeArrowheads="1"/>
          </p:cNvPicPr>
          <p:nvPr/>
        </p:nvPicPr>
        <p:blipFill>
          <a:blip r:embed="rId3" cstate="print"/>
          <a:srcRect/>
          <a:stretch>
            <a:fillRect/>
          </a:stretch>
        </p:blipFill>
        <p:spPr bwMode="auto">
          <a:xfrm>
            <a:off x="611560" y="1052736"/>
            <a:ext cx="5867400" cy="4257675"/>
          </a:xfrm>
          <a:prstGeom prst="rect">
            <a:avLst/>
          </a:prstGeom>
          <a:noFill/>
          <a:ln w="9525">
            <a:noFill/>
            <a:miter lim="800000"/>
            <a:headEnd/>
            <a:tailEnd/>
          </a:ln>
        </p:spPr>
      </p:pic>
      <p:pic>
        <p:nvPicPr>
          <p:cNvPr id="51202" name="Picture 2"/>
          <p:cNvPicPr>
            <a:picLocks noChangeAspect="1" noChangeArrowheads="1"/>
          </p:cNvPicPr>
          <p:nvPr/>
        </p:nvPicPr>
        <p:blipFill>
          <a:blip r:embed="rId4" cstate="print"/>
          <a:srcRect/>
          <a:stretch>
            <a:fillRect/>
          </a:stretch>
        </p:blipFill>
        <p:spPr bwMode="auto">
          <a:xfrm>
            <a:off x="611560" y="1052736"/>
            <a:ext cx="5867400" cy="4257675"/>
          </a:xfrm>
          <a:prstGeom prst="rect">
            <a:avLst/>
          </a:prstGeom>
          <a:noFill/>
          <a:ln w="9525">
            <a:noFill/>
            <a:miter lim="800000"/>
            <a:headEnd/>
            <a:tailEnd/>
          </a:ln>
        </p:spPr>
      </p:pic>
      <p:sp>
        <p:nvSpPr>
          <p:cNvPr id="8" name="Oval 7"/>
          <p:cNvSpPr/>
          <p:nvPr/>
        </p:nvSpPr>
        <p:spPr>
          <a:xfrm>
            <a:off x="3635896" y="2492896"/>
            <a:ext cx="252028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a-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a-ES"/>
          </a:p>
        </p:txBody>
      </p:sp>
      <p:sp>
        <p:nvSpPr>
          <p:cNvPr id="10" name="Contenidor de número de diapositiva 9"/>
          <p:cNvSpPr>
            <a:spLocks noGrp="1"/>
          </p:cNvSpPr>
          <p:nvPr>
            <p:ph type="sldNum" sz="quarter" idx="12"/>
          </p:nvPr>
        </p:nvSpPr>
        <p:spPr/>
        <p:txBody>
          <a:bodyPr/>
          <a:lstStyle/>
          <a:p>
            <a:fld id="{0278B95F-E641-4003-AFA4-D7923B94BEE4}" type="slidenum">
              <a:rPr lang="ca-ES" smtClean="0"/>
              <a:pPr/>
              <a:t>34</a:t>
            </a:fld>
            <a:endParaRPr lang="ca-ES"/>
          </a:p>
        </p:txBody>
      </p:sp>
      <p:sp>
        <p:nvSpPr>
          <p:cNvPr id="11"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51203" name="Picture 3"/>
          <p:cNvPicPr>
            <a:picLocks noChangeAspect="1" noChangeArrowheads="1"/>
          </p:cNvPicPr>
          <p:nvPr/>
        </p:nvPicPr>
        <p:blipFill>
          <a:blip r:embed="rId5" cstate="print"/>
          <a:srcRect/>
          <a:stretch>
            <a:fillRect/>
          </a:stretch>
        </p:blipFill>
        <p:spPr bwMode="auto">
          <a:xfrm>
            <a:off x="5292080" y="1484784"/>
            <a:ext cx="3400425" cy="438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ppt_x"/>
                                          </p:val>
                                        </p:tav>
                                        <p:tav tm="100000">
                                          <p:val>
                                            <p:strVal val="#ppt_x"/>
                                          </p:val>
                                        </p:tav>
                                      </p:tavLst>
                                    </p:anim>
                                    <p:anim calcmode="lin" valueType="num">
                                      <p:cBhvr additive="base">
                                        <p:cTn id="14"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1203"/>
                                        </p:tgtEl>
                                        <p:attrNameLst>
                                          <p:attrName>ppt_x</p:attrName>
                                        </p:attrNameLst>
                                      </p:cBhvr>
                                      <p:tavLst>
                                        <p:tav tm="0">
                                          <p:val>
                                            <p:strVal val="ppt_x"/>
                                          </p:val>
                                        </p:tav>
                                        <p:tav tm="100000">
                                          <p:val>
                                            <p:strVal val="ppt_x"/>
                                          </p:val>
                                        </p:tav>
                                      </p:tavLst>
                                    </p:anim>
                                    <p:anim calcmode="lin" valueType="num">
                                      <p:cBhvr additive="base">
                                        <p:cTn id="19" dur="500"/>
                                        <p:tgtEl>
                                          <p:spTgt spid="51203"/>
                                        </p:tgtEl>
                                        <p:attrNameLst>
                                          <p:attrName>ppt_y</p:attrName>
                                        </p:attrNameLst>
                                      </p:cBhvr>
                                      <p:tavLst>
                                        <p:tav tm="0">
                                          <p:val>
                                            <p:strVal val="ppt_y"/>
                                          </p:val>
                                        </p:tav>
                                        <p:tav tm="100000">
                                          <p:val>
                                            <p:strVal val="1+ppt_h/2"/>
                                          </p:val>
                                        </p:tav>
                                      </p:tavLst>
                                    </p:anim>
                                    <p:set>
                                      <p:cBhvr>
                                        <p:cTn id="20" dur="1" fill="hold">
                                          <p:stCondLst>
                                            <p:cond delay="499"/>
                                          </p:stCondLst>
                                        </p:cTn>
                                        <p:tgtEl>
                                          <p:spTgt spid="5120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600919" y="1118964"/>
            <a:ext cx="6067425" cy="4686300"/>
          </a:xfrm>
          <a:prstGeom prst="rect">
            <a:avLst/>
          </a:prstGeom>
          <a:noFill/>
          <a:ln w="9525">
            <a:noFill/>
            <a:miter lim="800000"/>
            <a:headEnd/>
            <a:tailEnd/>
          </a:ln>
        </p:spPr>
      </p:pic>
      <p:sp>
        <p:nvSpPr>
          <p:cNvPr id="2" name="Títol 1"/>
          <p:cNvSpPr>
            <a:spLocks noGrp="1"/>
          </p:cNvSpPr>
          <p:nvPr>
            <p:ph type="title"/>
          </p:nvPr>
        </p:nvSpPr>
        <p:spPr>
          <a:xfrm>
            <a:off x="539552" y="332656"/>
            <a:ext cx="8183880" cy="589816"/>
          </a:xfrm>
        </p:spPr>
        <p:txBody>
          <a:bodyPr>
            <a:normAutofit/>
          </a:bodyPr>
          <a:lstStyle/>
          <a:p>
            <a:r>
              <a:rPr lang="ca-ES" sz="2400" b="0" dirty="0" err="1" smtClean="0">
                <a:solidFill>
                  <a:schemeClr val="tx1"/>
                </a:solidFill>
              </a:rPr>
              <a:t>VisualFIR</a:t>
            </a:r>
            <a:r>
              <a:rPr lang="ca-ES" sz="2400" b="0" dirty="0" smtClean="0">
                <a:solidFill>
                  <a:schemeClr val="tx1"/>
                </a:solidFill>
              </a:rPr>
              <a:t>: Regeneració</a:t>
            </a:r>
            <a:endParaRPr lang="ca-ES" sz="2800" b="0" dirty="0">
              <a:solidFill>
                <a:schemeClr val="tx1"/>
              </a:solidFill>
            </a:endParaRPr>
          </a:p>
        </p:txBody>
      </p:sp>
      <p:sp>
        <p:nvSpPr>
          <p:cNvPr id="5" name="Oval 4"/>
          <p:cNvSpPr/>
          <p:nvPr/>
        </p:nvSpPr>
        <p:spPr>
          <a:xfrm>
            <a:off x="3419872" y="3861048"/>
            <a:ext cx="136815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35</a:t>
            </a:fld>
            <a:endParaRPr lang="ca-ES"/>
          </a:p>
        </p:txBody>
      </p:sp>
      <p:sp>
        <p:nvSpPr>
          <p:cNvPr id="7"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srcRect/>
          <a:stretch>
            <a:fillRect/>
          </a:stretch>
        </p:blipFill>
        <p:spPr bwMode="auto">
          <a:xfrm>
            <a:off x="1331640" y="908720"/>
            <a:ext cx="6743700" cy="4953000"/>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srcRect/>
          <a:stretch>
            <a:fillRect/>
          </a:stretch>
        </p:blipFill>
        <p:spPr bwMode="auto">
          <a:xfrm>
            <a:off x="1331640" y="908720"/>
            <a:ext cx="6743700" cy="4953000"/>
          </a:xfrm>
          <a:prstGeom prst="rect">
            <a:avLst/>
          </a:prstGeom>
          <a:noFill/>
          <a:ln w="9525">
            <a:noFill/>
            <a:miter lim="800000"/>
            <a:headEnd/>
            <a:tailEnd/>
          </a:ln>
        </p:spPr>
      </p:pic>
      <p:sp>
        <p:nvSpPr>
          <p:cNvPr id="2" name="Títol 1"/>
          <p:cNvSpPr>
            <a:spLocks noGrp="1"/>
          </p:cNvSpPr>
          <p:nvPr>
            <p:ph type="title"/>
          </p:nvPr>
        </p:nvSpPr>
        <p:spPr>
          <a:xfrm>
            <a:off x="492576" y="260648"/>
            <a:ext cx="8183880" cy="589816"/>
          </a:xfrm>
        </p:spPr>
        <p:txBody>
          <a:bodyPr>
            <a:normAutofit/>
          </a:bodyPr>
          <a:lstStyle/>
          <a:p>
            <a:r>
              <a:rPr lang="ca-ES" sz="2400" b="0" dirty="0" err="1" smtClean="0">
                <a:solidFill>
                  <a:schemeClr val="tx1"/>
                </a:solidFill>
              </a:rPr>
              <a:t>VisualFIR</a:t>
            </a:r>
            <a:r>
              <a:rPr lang="ca-ES" sz="2400" b="0" dirty="0" smtClean="0">
                <a:solidFill>
                  <a:schemeClr val="tx1"/>
                </a:solidFill>
              </a:rPr>
              <a:t>: Regeneració</a:t>
            </a:r>
            <a:endParaRPr lang="ca-ES" sz="2800" b="0" dirty="0">
              <a:solidFill>
                <a:schemeClr val="tx1"/>
              </a:solidFill>
            </a:endParaRPr>
          </a:p>
        </p:txBody>
      </p:sp>
      <p:sp>
        <p:nvSpPr>
          <p:cNvPr id="7" name="Oval 6"/>
          <p:cNvSpPr/>
          <p:nvPr/>
        </p:nvSpPr>
        <p:spPr>
          <a:xfrm>
            <a:off x="4427984" y="1428328"/>
            <a:ext cx="24482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36</a:t>
            </a:fld>
            <a:endParaRPr lang="ca-ES"/>
          </a:p>
        </p:txBody>
      </p:sp>
      <p:sp>
        <p:nvSpPr>
          <p:cNvPr id="8"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1"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528911" y="1190972"/>
            <a:ext cx="6067425" cy="4686300"/>
          </a:xfrm>
          <a:prstGeom prst="rect">
            <a:avLst/>
          </a:prstGeom>
          <a:noFill/>
          <a:ln w="9525">
            <a:noFill/>
            <a:miter lim="800000"/>
            <a:headEnd/>
            <a:tailEnd/>
          </a:ln>
        </p:spPr>
      </p:pic>
      <p:sp>
        <p:nvSpPr>
          <p:cNvPr id="2" name="Títol 1"/>
          <p:cNvSpPr>
            <a:spLocks noGrp="1"/>
          </p:cNvSpPr>
          <p:nvPr>
            <p:ph type="title"/>
          </p:nvPr>
        </p:nvSpPr>
        <p:spPr>
          <a:xfrm>
            <a:off x="467544" y="404664"/>
            <a:ext cx="8183880" cy="589816"/>
          </a:xfrm>
        </p:spPr>
        <p:txBody>
          <a:bodyPr>
            <a:normAutofit/>
          </a:bodyPr>
          <a:lstStyle/>
          <a:p>
            <a:r>
              <a:rPr lang="ca-ES" sz="2400" b="0" dirty="0" err="1" smtClean="0">
                <a:solidFill>
                  <a:schemeClr val="tx1"/>
                </a:solidFill>
              </a:rPr>
              <a:t>VisualFIR</a:t>
            </a:r>
            <a:r>
              <a:rPr lang="ca-ES" sz="2400" b="0" dirty="0" smtClean="0">
                <a:solidFill>
                  <a:schemeClr val="tx1"/>
                </a:solidFill>
              </a:rPr>
              <a:t>: Visualització dels resultats</a:t>
            </a:r>
            <a:endParaRPr lang="ca-ES" sz="2800" b="0" dirty="0">
              <a:solidFill>
                <a:schemeClr val="tx1"/>
              </a:solidFill>
            </a:endParaRPr>
          </a:p>
        </p:txBody>
      </p:sp>
      <p:sp>
        <p:nvSpPr>
          <p:cNvPr id="5" name="Oval 4"/>
          <p:cNvSpPr/>
          <p:nvPr/>
        </p:nvSpPr>
        <p:spPr>
          <a:xfrm>
            <a:off x="1600919" y="3933056"/>
            <a:ext cx="136815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37</a:t>
            </a:fld>
            <a:endParaRPr lang="ca-ES"/>
          </a:p>
        </p:txBody>
      </p:sp>
      <p:sp>
        <p:nvSpPr>
          <p:cNvPr id="7"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1619672" y="945896"/>
            <a:ext cx="6192688" cy="4931376"/>
          </a:xfrm>
          <a:prstGeom prst="rect">
            <a:avLst/>
          </a:prstGeom>
          <a:noFill/>
          <a:ln w="9525">
            <a:noFill/>
            <a:miter lim="800000"/>
            <a:headEnd/>
            <a:tailEnd/>
          </a:ln>
        </p:spPr>
      </p:pic>
      <p:sp>
        <p:nvSpPr>
          <p:cNvPr id="2" name="Títol 1"/>
          <p:cNvSpPr>
            <a:spLocks noGrp="1"/>
          </p:cNvSpPr>
          <p:nvPr>
            <p:ph type="title"/>
          </p:nvPr>
        </p:nvSpPr>
        <p:spPr>
          <a:xfrm>
            <a:off x="492576" y="260648"/>
            <a:ext cx="8183880" cy="589816"/>
          </a:xfrm>
        </p:spPr>
        <p:txBody>
          <a:bodyPr>
            <a:normAutofit/>
          </a:bodyPr>
          <a:lstStyle/>
          <a:p>
            <a:r>
              <a:rPr lang="ca-ES" sz="2400" b="0" dirty="0" err="1" smtClean="0">
                <a:solidFill>
                  <a:schemeClr val="tx1"/>
                </a:solidFill>
              </a:rPr>
              <a:t>VisualFIR</a:t>
            </a:r>
            <a:r>
              <a:rPr lang="ca-ES" sz="2400" b="0" dirty="0" smtClean="0">
                <a:solidFill>
                  <a:schemeClr val="tx1"/>
                </a:solidFill>
              </a:rPr>
              <a:t>: Visualització dels resultats</a:t>
            </a:r>
            <a:endParaRPr lang="ca-ES" sz="2800" b="0" dirty="0">
              <a:solidFill>
                <a:schemeClr val="tx1"/>
              </a:solidFill>
            </a:endParaRPr>
          </a:p>
        </p:txBody>
      </p:sp>
      <p:pic>
        <p:nvPicPr>
          <p:cNvPr id="23555" name="Picture 3"/>
          <p:cNvPicPr>
            <a:picLocks noChangeAspect="1" noChangeArrowheads="1"/>
          </p:cNvPicPr>
          <p:nvPr/>
        </p:nvPicPr>
        <p:blipFill>
          <a:blip r:embed="rId4" cstate="print"/>
          <a:srcRect/>
          <a:stretch>
            <a:fillRect/>
          </a:stretch>
        </p:blipFill>
        <p:spPr bwMode="auto">
          <a:xfrm>
            <a:off x="1619672" y="945896"/>
            <a:ext cx="6192688" cy="4931376"/>
          </a:xfrm>
          <a:prstGeom prst="rect">
            <a:avLst/>
          </a:prstGeom>
          <a:noFill/>
          <a:ln w="9525">
            <a:noFill/>
            <a:miter lim="800000"/>
            <a:headEnd/>
            <a:tailEnd/>
          </a:ln>
        </p:spPr>
      </p:pic>
      <p:pic>
        <p:nvPicPr>
          <p:cNvPr id="23554" name="Picture 2"/>
          <p:cNvPicPr>
            <a:picLocks noChangeAspect="1" noChangeArrowheads="1"/>
          </p:cNvPicPr>
          <p:nvPr/>
        </p:nvPicPr>
        <p:blipFill>
          <a:blip r:embed="rId5" cstate="print"/>
          <a:srcRect/>
          <a:stretch>
            <a:fillRect/>
          </a:stretch>
        </p:blipFill>
        <p:spPr bwMode="auto">
          <a:xfrm>
            <a:off x="1619672" y="945896"/>
            <a:ext cx="6192688" cy="4931376"/>
          </a:xfrm>
          <a:prstGeom prst="rect">
            <a:avLst/>
          </a:prstGeom>
          <a:noFill/>
          <a:ln w="9525">
            <a:noFill/>
            <a:miter lim="800000"/>
            <a:headEnd/>
            <a:tailEnd/>
          </a:ln>
        </p:spPr>
      </p:pic>
      <p:sp>
        <p:nvSpPr>
          <p:cNvPr id="5" name="Oval 4"/>
          <p:cNvSpPr/>
          <p:nvPr/>
        </p:nvSpPr>
        <p:spPr>
          <a:xfrm>
            <a:off x="2035085" y="1932974"/>
            <a:ext cx="1456795" cy="415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Oval 7"/>
          <p:cNvSpPr/>
          <p:nvPr/>
        </p:nvSpPr>
        <p:spPr>
          <a:xfrm>
            <a:off x="2035085" y="2204864"/>
            <a:ext cx="1456795" cy="415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Oval 8"/>
          <p:cNvSpPr/>
          <p:nvPr/>
        </p:nvSpPr>
        <p:spPr>
          <a:xfrm>
            <a:off x="2035085" y="2492896"/>
            <a:ext cx="1456795" cy="415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3557" name="Picture 5"/>
          <p:cNvPicPr>
            <a:picLocks noChangeAspect="1" noChangeArrowheads="1"/>
          </p:cNvPicPr>
          <p:nvPr/>
        </p:nvPicPr>
        <p:blipFill>
          <a:blip r:embed="rId6" cstate="print"/>
          <a:srcRect/>
          <a:stretch>
            <a:fillRect/>
          </a:stretch>
        </p:blipFill>
        <p:spPr bwMode="auto">
          <a:xfrm>
            <a:off x="1619672" y="945896"/>
            <a:ext cx="6192688" cy="4931376"/>
          </a:xfrm>
          <a:prstGeom prst="rect">
            <a:avLst/>
          </a:prstGeom>
          <a:solidFill>
            <a:schemeClr val="bg1"/>
          </a:solidFill>
          <a:ln w="9525">
            <a:noFill/>
            <a:miter lim="800000"/>
            <a:headEnd/>
            <a:tailEnd/>
          </a:ln>
        </p:spPr>
      </p:pic>
      <p:sp>
        <p:nvSpPr>
          <p:cNvPr id="235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2" name="Contenidor de número de diapositiva 11"/>
          <p:cNvSpPr>
            <a:spLocks noGrp="1"/>
          </p:cNvSpPr>
          <p:nvPr>
            <p:ph type="sldNum" sz="quarter" idx="12"/>
          </p:nvPr>
        </p:nvSpPr>
        <p:spPr/>
        <p:txBody>
          <a:bodyPr/>
          <a:lstStyle/>
          <a:p>
            <a:fld id="{0278B95F-E641-4003-AFA4-D7923B94BEE4}" type="slidenum">
              <a:rPr lang="ca-ES" smtClean="0"/>
              <a:pPr/>
              <a:t>38</a:t>
            </a:fld>
            <a:endParaRPr lang="ca-ES"/>
          </a:p>
        </p:txBody>
      </p:sp>
      <p:sp>
        <p:nvSpPr>
          <p:cNvPr id="13"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grpSp>
        <p:nvGrpSpPr>
          <p:cNvPr id="23" name="Agrupa 22"/>
          <p:cNvGrpSpPr/>
          <p:nvPr/>
        </p:nvGrpSpPr>
        <p:grpSpPr>
          <a:xfrm>
            <a:off x="5037496" y="2420888"/>
            <a:ext cx="2702856" cy="648072"/>
            <a:chOff x="8316416" y="1988840"/>
            <a:chExt cx="2702856" cy="648072"/>
          </a:xfrm>
        </p:grpSpPr>
        <p:sp>
          <p:nvSpPr>
            <p:cNvPr id="22" name="Rectangle 21"/>
            <p:cNvSpPr/>
            <p:nvPr/>
          </p:nvSpPr>
          <p:spPr>
            <a:xfrm>
              <a:off x="8316416" y="1988840"/>
              <a:ext cx="26642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21" name="Agrupa 20"/>
            <p:cNvGrpSpPr/>
            <p:nvPr/>
          </p:nvGrpSpPr>
          <p:grpSpPr>
            <a:xfrm>
              <a:off x="8388424" y="2060848"/>
              <a:ext cx="2630848" cy="477783"/>
              <a:chOff x="5094264" y="2497088"/>
              <a:chExt cx="2630848" cy="477783"/>
            </a:xfrm>
            <a:noFill/>
          </p:grpSpPr>
          <p:sp>
            <p:nvSpPr>
              <p:cNvPr id="14" name="QuadreDeText 13"/>
              <p:cNvSpPr txBox="1"/>
              <p:nvPr/>
            </p:nvSpPr>
            <p:spPr>
              <a:xfrm>
                <a:off x="5094264" y="2625864"/>
                <a:ext cx="2630848" cy="276999"/>
              </a:xfrm>
              <a:prstGeom prst="rect">
                <a:avLst/>
              </a:prstGeom>
              <a:grpFill/>
            </p:spPr>
            <p:txBody>
              <a:bodyPr wrap="none" rtlCol="0">
                <a:spAutoFit/>
              </a:bodyPr>
              <a:lstStyle/>
              <a:p>
                <a:r>
                  <a:rPr lang="ca-ES" sz="1200" dirty="0" err="1" smtClean="0"/>
                  <a:t>MSE</a:t>
                </a:r>
                <a:r>
                  <a:rPr lang="ca-ES" sz="1200" dirty="0" smtClean="0"/>
                  <a:t> =                         · 100%</a:t>
                </a:r>
                <a:endParaRPr lang="ca-ES" sz="1200" dirty="0"/>
              </a:p>
            </p:txBody>
          </p:sp>
          <p:sp>
            <p:nvSpPr>
              <p:cNvPr id="15" name="QuadreDeText 14"/>
              <p:cNvSpPr txBox="1"/>
              <p:nvPr/>
            </p:nvSpPr>
            <p:spPr>
              <a:xfrm>
                <a:off x="5653252" y="2497088"/>
                <a:ext cx="1423788" cy="276999"/>
              </a:xfrm>
              <a:prstGeom prst="rect">
                <a:avLst/>
              </a:prstGeom>
              <a:grpFill/>
            </p:spPr>
            <p:txBody>
              <a:bodyPr wrap="none" rtlCol="0">
                <a:spAutoFit/>
              </a:bodyPr>
              <a:lstStyle/>
              <a:p>
                <a:r>
                  <a:rPr lang="ca-ES" sz="1200" dirty="0" smtClean="0"/>
                  <a:t>E</a:t>
                </a:r>
                <a:r>
                  <a:rPr lang="ca-ES" sz="1200" dirty="0" smtClean="0">
                    <a:sym typeface="SymbolPS"/>
                  </a:rPr>
                  <a:t>[(y(t) – y(t))</a:t>
                </a:r>
                <a:r>
                  <a:rPr lang="ca-ES" sz="1200" baseline="30000" dirty="0" smtClean="0">
                    <a:sym typeface="SymbolPS"/>
                  </a:rPr>
                  <a:t>2</a:t>
                </a:r>
                <a:r>
                  <a:rPr lang="ca-ES" sz="1200" dirty="0" smtClean="0">
                    <a:sym typeface="SymbolPS"/>
                  </a:rPr>
                  <a:t>]</a:t>
                </a:r>
                <a:endParaRPr lang="ca-ES" sz="1200" dirty="0"/>
              </a:p>
            </p:txBody>
          </p:sp>
          <p:sp>
            <p:nvSpPr>
              <p:cNvPr id="16" name="QuadreDeText 15"/>
              <p:cNvSpPr txBox="1"/>
              <p:nvPr/>
            </p:nvSpPr>
            <p:spPr>
              <a:xfrm>
                <a:off x="6133825" y="2697872"/>
                <a:ext cx="439159" cy="276999"/>
              </a:xfrm>
              <a:prstGeom prst="rect">
                <a:avLst/>
              </a:prstGeom>
              <a:grpFill/>
            </p:spPr>
            <p:txBody>
              <a:bodyPr wrap="none" rtlCol="0">
                <a:spAutoFit/>
              </a:bodyPr>
              <a:lstStyle/>
              <a:p>
                <a:r>
                  <a:rPr lang="ca-ES" sz="1200" dirty="0" err="1" smtClean="0"/>
                  <a:t>y</a:t>
                </a:r>
                <a:r>
                  <a:rPr lang="ca-ES" sz="1200" baseline="-25000" dirty="0" err="1" smtClean="0"/>
                  <a:t>var</a:t>
                </a:r>
                <a:endParaRPr lang="ca-ES" sz="1200" baseline="-25000" dirty="0"/>
              </a:p>
            </p:txBody>
          </p:sp>
          <p:cxnSp>
            <p:nvCxnSpPr>
              <p:cNvPr id="18" name="Connector recte 17"/>
              <p:cNvCxnSpPr/>
              <p:nvPr/>
            </p:nvCxnSpPr>
            <p:spPr>
              <a:xfrm>
                <a:off x="5724128" y="2780928"/>
                <a:ext cx="122413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1"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35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35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8" grpId="0" animBg="1"/>
      <p:bldP spid="8" grpId="1"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39552" y="404664"/>
            <a:ext cx="8183880" cy="547504"/>
          </a:xfrm>
        </p:spPr>
        <p:txBody>
          <a:bodyPr>
            <a:normAutofit/>
          </a:bodyPr>
          <a:lstStyle/>
          <a:p>
            <a:r>
              <a:rPr lang="ca-ES" sz="2400" b="0" dirty="0" err="1" smtClean="0">
                <a:solidFill>
                  <a:schemeClr val="tx1"/>
                </a:solidFill>
              </a:rPr>
              <a:t>VisualFIR</a:t>
            </a:r>
            <a:r>
              <a:rPr lang="ca-ES" sz="2400" b="0" dirty="0" smtClean="0">
                <a:solidFill>
                  <a:schemeClr val="tx1"/>
                </a:solidFill>
              </a:rPr>
              <a:t>: Articles relacionats</a:t>
            </a:r>
            <a:endParaRPr lang="ca-ES" sz="2400" b="0" dirty="0">
              <a:solidFill>
                <a:schemeClr val="tx1"/>
              </a:solidFill>
            </a:endParaRP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39</a:t>
            </a:fld>
            <a:endParaRPr lang="ca-ES"/>
          </a:p>
        </p:txBody>
      </p:sp>
      <p:sp>
        <p:nvSpPr>
          <p:cNvPr id="6" name="Contenidor de contingut 2"/>
          <p:cNvSpPr>
            <a:spLocks noGrp="1"/>
          </p:cNvSpPr>
          <p:nvPr>
            <p:ph idx="1"/>
          </p:nvPr>
        </p:nvSpPr>
        <p:spPr>
          <a:xfrm>
            <a:off x="502920" y="980728"/>
            <a:ext cx="8183880" cy="4752528"/>
          </a:xfrm>
        </p:spPr>
        <p:txBody>
          <a:bodyPr>
            <a:noAutofit/>
          </a:bodyPr>
          <a:lstStyle/>
          <a:p>
            <a:pPr lvl="1"/>
            <a:r>
              <a:rPr lang="ca-ES" sz="1600" dirty="0" err="1" smtClean="0"/>
              <a:t>ESCOBET</a:t>
            </a:r>
            <a:r>
              <a:rPr lang="ca-ES" sz="1600" dirty="0" smtClean="0"/>
              <a:t>, A., NEBOT, A. and </a:t>
            </a:r>
            <a:r>
              <a:rPr lang="ca-ES" sz="1600" dirty="0" err="1" smtClean="0"/>
              <a:t>CELLIER</a:t>
            </a:r>
            <a:r>
              <a:rPr lang="ca-ES" sz="1600" dirty="0" smtClean="0"/>
              <a:t>, F. E.; </a:t>
            </a:r>
            <a:r>
              <a:rPr lang="ca-ES" sz="1600" dirty="0" err="1" smtClean="0"/>
              <a:t>Visual-FIR</a:t>
            </a:r>
            <a:r>
              <a:rPr lang="ca-ES" sz="1600" dirty="0" smtClean="0"/>
              <a:t>: A new </a:t>
            </a:r>
            <a:r>
              <a:rPr lang="ca-ES" sz="1600" dirty="0" err="1" smtClean="0"/>
              <a:t>platform</a:t>
            </a:r>
            <a:r>
              <a:rPr lang="ca-ES" sz="1600" dirty="0" smtClean="0"/>
              <a:t> for </a:t>
            </a:r>
            <a:r>
              <a:rPr lang="ca-ES" sz="1600" dirty="0" err="1" smtClean="0"/>
              <a:t>modeling</a:t>
            </a:r>
            <a:r>
              <a:rPr lang="ca-ES" sz="1600" dirty="0" smtClean="0"/>
              <a:t> and </a:t>
            </a:r>
            <a:r>
              <a:rPr lang="ca-ES" sz="1600" dirty="0" err="1" smtClean="0"/>
              <a:t>prediction</a:t>
            </a:r>
            <a:r>
              <a:rPr lang="ca-ES" sz="1600" dirty="0" smtClean="0"/>
              <a:t> of </a:t>
            </a:r>
            <a:r>
              <a:rPr lang="ca-ES" sz="1600" dirty="0" err="1" smtClean="0"/>
              <a:t>dynamical</a:t>
            </a:r>
            <a:r>
              <a:rPr lang="ca-ES" sz="1600" dirty="0" smtClean="0"/>
              <a:t> Systems.</a:t>
            </a:r>
            <a:r>
              <a:rPr lang="ca-ES" sz="1600" i="1" dirty="0" smtClean="0"/>
              <a:t> </a:t>
            </a:r>
            <a:r>
              <a:rPr lang="ca-ES" sz="1600" i="1" dirty="0" err="1" smtClean="0"/>
              <a:t>Summer</a:t>
            </a:r>
            <a:r>
              <a:rPr lang="ca-ES" sz="1600" i="1" dirty="0" smtClean="0"/>
              <a:t> Computer </a:t>
            </a:r>
            <a:r>
              <a:rPr lang="ca-ES" sz="1600" i="1" dirty="0" err="1" smtClean="0"/>
              <a:t>Simulation</a:t>
            </a:r>
            <a:r>
              <a:rPr lang="ca-ES" sz="1600" i="1" dirty="0" smtClean="0"/>
              <a:t> </a:t>
            </a:r>
            <a:r>
              <a:rPr lang="ca-ES" sz="1600" i="1" dirty="0" err="1" smtClean="0"/>
              <a:t>Conference</a:t>
            </a:r>
            <a:r>
              <a:rPr lang="ca-ES" sz="1600" dirty="0" smtClean="0"/>
              <a:t>, San Jose, </a:t>
            </a:r>
            <a:r>
              <a:rPr lang="ca-ES" sz="1600" dirty="0" err="1" smtClean="0"/>
              <a:t>California</a:t>
            </a:r>
            <a:r>
              <a:rPr lang="ca-ES" sz="1600" dirty="0" smtClean="0"/>
              <a:t>, 2004, vol. 36, nº 4, p. 229-234</a:t>
            </a:r>
          </a:p>
          <a:p>
            <a:pPr lvl="1"/>
            <a:endParaRPr lang="ca-ES" sz="1600" dirty="0" smtClean="0"/>
          </a:p>
          <a:p>
            <a:pPr lvl="1"/>
            <a:r>
              <a:rPr lang="ca-ES" sz="1600" dirty="0" smtClean="0"/>
              <a:t>NEBOT, A, </a:t>
            </a:r>
            <a:r>
              <a:rPr lang="ca-ES" sz="1600" dirty="0" err="1" smtClean="0"/>
              <a:t>MUGICA</a:t>
            </a:r>
            <a:r>
              <a:rPr lang="ca-ES" sz="1600" dirty="0" smtClean="0"/>
              <a:t>, F and </a:t>
            </a:r>
            <a:r>
              <a:rPr lang="ca-ES" sz="1600" dirty="0" err="1" smtClean="0"/>
              <a:t>ESCOBET</a:t>
            </a:r>
            <a:r>
              <a:rPr lang="ca-ES" sz="1600" dirty="0" smtClean="0"/>
              <a:t>, A. </a:t>
            </a:r>
            <a:r>
              <a:rPr lang="ca-ES" sz="1600" dirty="0" err="1" smtClean="0"/>
              <a:t>Modeling</a:t>
            </a:r>
            <a:r>
              <a:rPr lang="ca-ES" sz="1600" dirty="0" smtClean="0"/>
              <a:t> </a:t>
            </a:r>
            <a:r>
              <a:rPr lang="ca-ES" sz="1600" dirty="0" err="1" smtClean="0"/>
              <a:t>ozone</a:t>
            </a:r>
            <a:r>
              <a:rPr lang="ca-ES" sz="1600" dirty="0" smtClean="0"/>
              <a:t> </a:t>
            </a:r>
            <a:r>
              <a:rPr lang="ca-ES" sz="1600" dirty="0" err="1" smtClean="0"/>
              <a:t>behavior</a:t>
            </a:r>
            <a:r>
              <a:rPr lang="ca-ES" sz="1600" dirty="0" smtClean="0"/>
              <a:t> </a:t>
            </a:r>
            <a:r>
              <a:rPr lang="ca-ES" sz="1600" dirty="0" err="1" smtClean="0"/>
              <a:t>during</a:t>
            </a:r>
            <a:r>
              <a:rPr lang="ca-ES" sz="1600" dirty="0" smtClean="0"/>
              <a:t> </a:t>
            </a:r>
            <a:r>
              <a:rPr lang="ca-ES" sz="1600" dirty="0" err="1" smtClean="0"/>
              <a:t>MILAGRO</a:t>
            </a:r>
            <a:r>
              <a:rPr lang="ca-ES" sz="1600" dirty="0" smtClean="0"/>
              <a:t> </a:t>
            </a:r>
            <a:r>
              <a:rPr lang="ca-ES" sz="1600" dirty="0" err="1" smtClean="0"/>
              <a:t>campaign</a:t>
            </a:r>
            <a:r>
              <a:rPr lang="ca-ES" sz="1600" dirty="0" smtClean="0"/>
              <a:t> </a:t>
            </a:r>
            <a:r>
              <a:rPr lang="ca-ES" sz="1600" dirty="0" err="1" smtClean="0"/>
              <a:t>applying</a:t>
            </a:r>
            <a:r>
              <a:rPr lang="ca-ES" sz="1600" dirty="0" smtClean="0"/>
              <a:t> </a:t>
            </a:r>
            <a:r>
              <a:rPr lang="ca-ES" sz="1600" dirty="0" err="1" smtClean="0"/>
              <a:t>fuzzy</a:t>
            </a:r>
            <a:r>
              <a:rPr lang="ca-ES" sz="1600" dirty="0" smtClean="0"/>
              <a:t> </a:t>
            </a:r>
            <a:r>
              <a:rPr lang="ca-ES" sz="1600" dirty="0" err="1" smtClean="0"/>
              <a:t>techniques</a:t>
            </a:r>
            <a:r>
              <a:rPr lang="ca-ES" sz="1600" dirty="0" smtClean="0"/>
              <a:t>. </a:t>
            </a:r>
            <a:r>
              <a:rPr lang="ca-ES" sz="1600" dirty="0" err="1" smtClean="0"/>
              <a:t>Proceedings</a:t>
            </a:r>
            <a:r>
              <a:rPr lang="ca-ES" sz="1600" dirty="0" smtClean="0"/>
              <a:t> of </a:t>
            </a:r>
            <a:r>
              <a:rPr lang="ca-ES" sz="1600" dirty="0" err="1" smtClean="0"/>
              <a:t>the</a:t>
            </a:r>
            <a:r>
              <a:rPr lang="ca-ES" sz="1600" dirty="0" smtClean="0"/>
              <a:t> Second MILAGRO </a:t>
            </a:r>
            <a:r>
              <a:rPr lang="ca-ES" sz="1600" dirty="0" err="1" smtClean="0"/>
              <a:t>Science</a:t>
            </a:r>
            <a:r>
              <a:rPr lang="ca-ES" sz="1600" dirty="0" smtClean="0"/>
              <a:t> </a:t>
            </a:r>
            <a:r>
              <a:rPr lang="ca-ES" sz="1600" dirty="0" err="1" smtClean="0"/>
              <a:t>Conference</a:t>
            </a:r>
            <a:r>
              <a:rPr lang="ca-ES" sz="1600" dirty="0" smtClean="0"/>
              <a:t>, </a:t>
            </a:r>
            <a:r>
              <a:rPr lang="ca-ES" sz="1600" dirty="0" err="1" smtClean="0"/>
              <a:t>Mexico</a:t>
            </a:r>
            <a:r>
              <a:rPr lang="ca-ES" sz="1600" dirty="0" smtClean="0"/>
              <a:t> D.F., </a:t>
            </a:r>
            <a:r>
              <a:rPr lang="ca-ES" sz="1600" dirty="0" err="1" smtClean="0"/>
              <a:t>México</a:t>
            </a:r>
            <a:r>
              <a:rPr lang="ca-ES" sz="1600" dirty="0" smtClean="0"/>
              <a:t>, 2007, format digital</a:t>
            </a:r>
          </a:p>
          <a:p>
            <a:pPr lvl="1"/>
            <a:endParaRPr lang="ca-ES" sz="1600" dirty="0" smtClean="0"/>
          </a:p>
          <a:p>
            <a:pPr lvl="1"/>
            <a:r>
              <a:rPr lang="ca-ES" sz="1600" dirty="0" smtClean="0">
                <a:solidFill>
                  <a:srgbClr val="7030A0"/>
                </a:solidFill>
              </a:rPr>
              <a:t>NEBOT, A., </a:t>
            </a:r>
            <a:r>
              <a:rPr lang="ca-ES" sz="1600" dirty="0" err="1" smtClean="0">
                <a:solidFill>
                  <a:srgbClr val="7030A0"/>
                </a:solidFill>
              </a:rPr>
              <a:t>MUGICA</a:t>
            </a:r>
            <a:r>
              <a:rPr lang="ca-ES" sz="1600" dirty="0" smtClean="0">
                <a:solidFill>
                  <a:srgbClr val="7030A0"/>
                </a:solidFill>
              </a:rPr>
              <a:t>, V. and </a:t>
            </a:r>
            <a:r>
              <a:rPr lang="ca-ES" sz="1600" dirty="0" err="1" smtClean="0">
                <a:solidFill>
                  <a:srgbClr val="7030A0"/>
                </a:solidFill>
              </a:rPr>
              <a:t>ESCOBET</a:t>
            </a:r>
            <a:r>
              <a:rPr lang="ca-ES" sz="1600" dirty="0" smtClean="0">
                <a:solidFill>
                  <a:srgbClr val="7030A0"/>
                </a:solidFill>
              </a:rPr>
              <a:t>, A.; </a:t>
            </a:r>
            <a:r>
              <a:rPr lang="ca-ES" sz="1600" dirty="0" err="1" smtClean="0">
                <a:solidFill>
                  <a:srgbClr val="7030A0"/>
                </a:solidFill>
              </a:rPr>
              <a:t>Ozone</a:t>
            </a:r>
            <a:r>
              <a:rPr lang="ca-ES" sz="1600" dirty="0" smtClean="0">
                <a:solidFill>
                  <a:srgbClr val="7030A0"/>
                </a:solidFill>
              </a:rPr>
              <a:t> </a:t>
            </a:r>
            <a:r>
              <a:rPr lang="ca-ES" sz="1600" dirty="0" err="1" smtClean="0">
                <a:solidFill>
                  <a:srgbClr val="7030A0"/>
                </a:solidFill>
              </a:rPr>
              <a:t>prediction</a:t>
            </a:r>
            <a:r>
              <a:rPr lang="ca-ES" sz="1600" dirty="0" smtClean="0">
                <a:solidFill>
                  <a:srgbClr val="7030A0"/>
                </a:solidFill>
              </a:rPr>
              <a:t> </a:t>
            </a:r>
            <a:r>
              <a:rPr lang="ca-ES" sz="1600" dirty="0" err="1" smtClean="0">
                <a:solidFill>
                  <a:srgbClr val="7030A0"/>
                </a:solidFill>
              </a:rPr>
              <a:t>based</a:t>
            </a:r>
            <a:r>
              <a:rPr lang="ca-ES" sz="1600" dirty="0" smtClean="0">
                <a:solidFill>
                  <a:srgbClr val="7030A0"/>
                </a:solidFill>
              </a:rPr>
              <a:t> on </a:t>
            </a:r>
            <a:r>
              <a:rPr lang="ca-ES" sz="1600" dirty="0" err="1" smtClean="0">
                <a:solidFill>
                  <a:srgbClr val="7030A0"/>
                </a:solidFill>
              </a:rPr>
              <a:t>meteorological</a:t>
            </a:r>
            <a:r>
              <a:rPr lang="ca-ES" sz="1600" dirty="0" smtClean="0">
                <a:solidFill>
                  <a:srgbClr val="7030A0"/>
                </a:solidFill>
              </a:rPr>
              <a:t> variables: a </a:t>
            </a:r>
            <a:r>
              <a:rPr lang="ca-ES" sz="1600" dirty="0" err="1" smtClean="0">
                <a:solidFill>
                  <a:srgbClr val="7030A0"/>
                </a:solidFill>
              </a:rPr>
              <a:t>fuzzy</a:t>
            </a:r>
            <a:r>
              <a:rPr lang="ca-ES" sz="1600" dirty="0" smtClean="0">
                <a:solidFill>
                  <a:srgbClr val="7030A0"/>
                </a:solidFill>
              </a:rPr>
              <a:t> </a:t>
            </a:r>
            <a:r>
              <a:rPr lang="ca-ES" sz="1600" dirty="0" err="1" smtClean="0">
                <a:solidFill>
                  <a:srgbClr val="7030A0"/>
                </a:solidFill>
              </a:rPr>
              <a:t>inductive</a:t>
            </a:r>
            <a:r>
              <a:rPr lang="ca-ES" sz="1600" dirty="0" smtClean="0">
                <a:solidFill>
                  <a:srgbClr val="7030A0"/>
                </a:solidFill>
              </a:rPr>
              <a:t> </a:t>
            </a:r>
            <a:r>
              <a:rPr lang="ca-ES" sz="1600" dirty="0" err="1" smtClean="0">
                <a:solidFill>
                  <a:srgbClr val="7030A0"/>
                </a:solidFill>
              </a:rPr>
              <a:t>reasoning</a:t>
            </a:r>
            <a:r>
              <a:rPr lang="ca-ES" sz="1600" dirty="0" smtClean="0">
                <a:solidFill>
                  <a:srgbClr val="7030A0"/>
                </a:solidFill>
              </a:rPr>
              <a:t> </a:t>
            </a:r>
            <a:r>
              <a:rPr lang="ca-ES" sz="1600" dirty="0" err="1" smtClean="0">
                <a:solidFill>
                  <a:srgbClr val="7030A0"/>
                </a:solidFill>
              </a:rPr>
              <a:t>approach</a:t>
            </a:r>
            <a:r>
              <a:rPr lang="ca-ES" sz="1600" dirty="0" smtClean="0">
                <a:solidFill>
                  <a:srgbClr val="7030A0"/>
                </a:solidFill>
              </a:rPr>
              <a:t>.</a:t>
            </a:r>
            <a:r>
              <a:rPr lang="ca-ES" sz="1600" i="1" dirty="0" smtClean="0">
                <a:solidFill>
                  <a:srgbClr val="7030A0"/>
                </a:solidFill>
              </a:rPr>
              <a:t> </a:t>
            </a:r>
            <a:r>
              <a:rPr lang="ca-ES" sz="1600" i="1" dirty="0" err="1" smtClean="0">
                <a:solidFill>
                  <a:srgbClr val="7030A0"/>
                </a:solidFill>
              </a:rPr>
              <a:t>Atmos.Chem.Phys.Discuss</a:t>
            </a:r>
            <a:r>
              <a:rPr lang="ca-ES" sz="1600" dirty="0" smtClean="0">
                <a:solidFill>
                  <a:srgbClr val="7030A0"/>
                </a:solidFill>
              </a:rPr>
              <a:t> 2008, vol. 8, p. 12343-12370</a:t>
            </a:r>
          </a:p>
          <a:p>
            <a:pPr lvl="1">
              <a:buNone/>
            </a:pPr>
            <a:endParaRPr lang="ca-ES" sz="1600" dirty="0" smtClean="0"/>
          </a:p>
          <a:p>
            <a:pPr lvl="1"/>
            <a:r>
              <a:rPr lang="es-ES_tradnl" sz="1600" dirty="0" err="1" smtClean="0">
                <a:solidFill>
                  <a:srgbClr val="7030A0"/>
                </a:solidFill>
              </a:rPr>
              <a:t>ESCOBET</a:t>
            </a:r>
            <a:r>
              <a:rPr lang="es-ES_tradnl" sz="1600" dirty="0" smtClean="0">
                <a:solidFill>
                  <a:srgbClr val="7030A0"/>
                </a:solidFill>
              </a:rPr>
              <a:t>, A., NEBOT, À. and </a:t>
            </a:r>
            <a:r>
              <a:rPr lang="es-ES_tradnl" sz="1600" dirty="0" err="1" smtClean="0">
                <a:solidFill>
                  <a:srgbClr val="7030A0"/>
                </a:solidFill>
              </a:rPr>
              <a:t>CELLIER</a:t>
            </a:r>
            <a:r>
              <a:rPr lang="es-ES_tradnl" sz="1600" dirty="0" smtClean="0">
                <a:solidFill>
                  <a:srgbClr val="7030A0"/>
                </a:solidFill>
              </a:rPr>
              <a:t>, F. E.; Visual-</a:t>
            </a:r>
            <a:r>
              <a:rPr lang="es-ES_tradnl" sz="1600" dirty="0" err="1" smtClean="0">
                <a:solidFill>
                  <a:srgbClr val="7030A0"/>
                </a:solidFill>
              </a:rPr>
              <a:t>FIR</a:t>
            </a:r>
            <a:r>
              <a:rPr lang="es-ES_tradnl" sz="1600" dirty="0" smtClean="0">
                <a:solidFill>
                  <a:srgbClr val="7030A0"/>
                </a:solidFill>
              </a:rPr>
              <a:t>: A </a:t>
            </a:r>
            <a:r>
              <a:rPr lang="es-ES_tradnl" sz="1600" dirty="0" err="1" smtClean="0">
                <a:solidFill>
                  <a:srgbClr val="7030A0"/>
                </a:solidFill>
              </a:rPr>
              <a:t>tool</a:t>
            </a:r>
            <a:r>
              <a:rPr lang="es-ES_tradnl" sz="1600" dirty="0" smtClean="0">
                <a:solidFill>
                  <a:srgbClr val="7030A0"/>
                </a:solidFill>
              </a:rPr>
              <a:t> </a:t>
            </a:r>
            <a:r>
              <a:rPr lang="es-ES_tradnl" sz="1600" dirty="0" err="1" smtClean="0">
                <a:solidFill>
                  <a:srgbClr val="7030A0"/>
                </a:solidFill>
              </a:rPr>
              <a:t>for</a:t>
            </a:r>
            <a:r>
              <a:rPr lang="es-ES_tradnl" sz="1600" dirty="0" smtClean="0">
                <a:solidFill>
                  <a:srgbClr val="7030A0"/>
                </a:solidFill>
              </a:rPr>
              <a:t> </a:t>
            </a:r>
            <a:r>
              <a:rPr lang="es-ES_tradnl" sz="1600" dirty="0" err="1" smtClean="0">
                <a:solidFill>
                  <a:srgbClr val="7030A0"/>
                </a:solidFill>
              </a:rPr>
              <a:t>model</a:t>
            </a:r>
            <a:r>
              <a:rPr lang="es-ES_tradnl" sz="1600" dirty="0" smtClean="0">
                <a:solidFill>
                  <a:srgbClr val="7030A0"/>
                </a:solidFill>
              </a:rPr>
              <a:t> </a:t>
            </a:r>
            <a:r>
              <a:rPr lang="es-ES_tradnl" sz="1600" dirty="0" err="1" smtClean="0">
                <a:solidFill>
                  <a:srgbClr val="7030A0"/>
                </a:solidFill>
              </a:rPr>
              <a:t>identification</a:t>
            </a:r>
            <a:r>
              <a:rPr lang="es-ES_tradnl" sz="1600" dirty="0" smtClean="0">
                <a:solidFill>
                  <a:srgbClr val="7030A0"/>
                </a:solidFill>
              </a:rPr>
              <a:t> and </a:t>
            </a:r>
            <a:r>
              <a:rPr lang="es-ES_tradnl" sz="1600" dirty="0" err="1" smtClean="0">
                <a:solidFill>
                  <a:srgbClr val="7030A0"/>
                </a:solidFill>
              </a:rPr>
              <a:t>prediction</a:t>
            </a:r>
            <a:r>
              <a:rPr lang="es-ES_tradnl" sz="1600" dirty="0" smtClean="0">
                <a:solidFill>
                  <a:srgbClr val="7030A0"/>
                </a:solidFill>
              </a:rPr>
              <a:t> of </a:t>
            </a:r>
            <a:r>
              <a:rPr lang="es-ES_tradnl" sz="1600" dirty="0" err="1" smtClean="0">
                <a:solidFill>
                  <a:srgbClr val="7030A0"/>
                </a:solidFill>
              </a:rPr>
              <a:t>dynamical</a:t>
            </a:r>
            <a:r>
              <a:rPr lang="es-ES_tradnl" sz="1600" dirty="0" smtClean="0">
                <a:solidFill>
                  <a:srgbClr val="7030A0"/>
                </a:solidFill>
              </a:rPr>
              <a:t> </a:t>
            </a:r>
            <a:r>
              <a:rPr lang="es-ES_tradnl" sz="1600" dirty="0" err="1" smtClean="0">
                <a:solidFill>
                  <a:srgbClr val="7030A0"/>
                </a:solidFill>
              </a:rPr>
              <a:t>complex</a:t>
            </a:r>
            <a:r>
              <a:rPr lang="es-ES_tradnl" sz="1600" dirty="0" smtClean="0">
                <a:solidFill>
                  <a:srgbClr val="7030A0"/>
                </a:solidFill>
              </a:rPr>
              <a:t> </a:t>
            </a:r>
            <a:r>
              <a:rPr lang="es-ES_tradnl" sz="1600" dirty="0" err="1" smtClean="0">
                <a:solidFill>
                  <a:srgbClr val="7030A0"/>
                </a:solidFill>
              </a:rPr>
              <a:t>systems</a:t>
            </a:r>
            <a:r>
              <a:rPr lang="es-ES_tradnl" sz="1600" dirty="0" smtClean="0">
                <a:solidFill>
                  <a:srgbClr val="7030A0"/>
                </a:solidFill>
              </a:rPr>
              <a:t>.</a:t>
            </a:r>
            <a:r>
              <a:rPr lang="es-ES_tradnl" sz="1600" i="1" dirty="0" smtClean="0">
                <a:solidFill>
                  <a:srgbClr val="7030A0"/>
                </a:solidFill>
              </a:rPr>
              <a:t> </a:t>
            </a:r>
            <a:r>
              <a:rPr lang="es-ES_tradnl" sz="1600" i="1" dirty="0" err="1" smtClean="0">
                <a:solidFill>
                  <a:srgbClr val="7030A0"/>
                </a:solidFill>
              </a:rPr>
              <a:t>Simulation</a:t>
            </a:r>
            <a:r>
              <a:rPr lang="es-ES_tradnl" sz="1600" i="1" dirty="0" smtClean="0">
                <a:solidFill>
                  <a:srgbClr val="7030A0"/>
                </a:solidFill>
              </a:rPr>
              <a:t> </a:t>
            </a:r>
            <a:r>
              <a:rPr lang="es-ES_tradnl" sz="1600" i="1" dirty="0" err="1" smtClean="0">
                <a:solidFill>
                  <a:srgbClr val="7030A0"/>
                </a:solidFill>
              </a:rPr>
              <a:t>Modelling</a:t>
            </a:r>
            <a:r>
              <a:rPr lang="es-ES_tradnl" sz="1600" i="1" dirty="0" smtClean="0">
                <a:solidFill>
                  <a:srgbClr val="7030A0"/>
                </a:solidFill>
              </a:rPr>
              <a:t> </a:t>
            </a:r>
            <a:r>
              <a:rPr lang="es-ES_tradnl" sz="1600" i="1" dirty="0" err="1" smtClean="0">
                <a:solidFill>
                  <a:srgbClr val="7030A0"/>
                </a:solidFill>
              </a:rPr>
              <a:t>Practice</a:t>
            </a:r>
            <a:r>
              <a:rPr lang="es-ES_tradnl" sz="1600" i="1" dirty="0" smtClean="0">
                <a:solidFill>
                  <a:srgbClr val="7030A0"/>
                </a:solidFill>
              </a:rPr>
              <a:t> and </a:t>
            </a:r>
            <a:r>
              <a:rPr lang="es-ES_tradnl" sz="1600" i="1" dirty="0" err="1" smtClean="0">
                <a:solidFill>
                  <a:srgbClr val="7030A0"/>
                </a:solidFill>
              </a:rPr>
              <a:t>Theory</a:t>
            </a:r>
            <a:r>
              <a:rPr lang="es-ES_tradnl" sz="1600" dirty="0" smtClean="0">
                <a:solidFill>
                  <a:srgbClr val="7030A0"/>
                </a:solidFill>
              </a:rPr>
              <a:t>, 2008, vol. 16, nº 1, p. 76-92</a:t>
            </a:r>
            <a:endParaRPr lang="ca-ES" sz="1600" dirty="0" smtClean="0">
              <a:solidFill>
                <a:srgbClr val="7030A0"/>
              </a:solidFill>
            </a:endParaRPr>
          </a:p>
        </p:txBody>
      </p:sp>
      <p:sp>
        <p:nvSpPr>
          <p:cNvPr id="5" name="Títol 1"/>
          <p:cNvSpPr txBox="1">
            <a:spLocks/>
          </p:cNvSpPr>
          <p:nvPr/>
        </p:nvSpPr>
        <p:spPr>
          <a:xfrm>
            <a:off x="395536" y="5935528"/>
            <a:ext cx="3204984" cy="58981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Modelització</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949280"/>
            <a:ext cx="8183880" cy="504056"/>
          </a:xfrm>
        </p:spPr>
        <p:txBody>
          <a:bodyPr>
            <a:normAutofit fontScale="90000"/>
          </a:bodyPr>
          <a:lstStyle/>
          <a:p>
            <a:r>
              <a:rPr lang="ca-ES" dirty="0" smtClean="0"/>
              <a:t>Introducció i motivació</a:t>
            </a:r>
            <a:endParaRPr lang="ca-ES" dirty="0"/>
          </a:p>
        </p:txBody>
      </p:sp>
      <p:sp>
        <p:nvSpPr>
          <p:cNvPr id="3" name="Contenidor de contingut 2"/>
          <p:cNvSpPr>
            <a:spLocks noGrp="1"/>
          </p:cNvSpPr>
          <p:nvPr>
            <p:ph idx="1"/>
          </p:nvPr>
        </p:nvSpPr>
        <p:spPr>
          <a:xfrm>
            <a:off x="502920" y="532093"/>
            <a:ext cx="3349000" cy="594392"/>
          </a:xfrm>
        </p:spPr>
        <p:txBody>
          <a:bodyPr/>
          <a:lstStyle/>
          <a:p>
            <a:r>
              <a:rPr lang="ca-ES" dirty="0" smtClean="0"/>
              <a:t>FIR</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4</a:t>
            </a:fld>
            <a:endParaRPr lang="ca-ES" dirty="0"/>
          </a:p>
        </p:txBody>
      </p:sp>
      <p:sp>
        <p:nvSpPr>
          <p:cNvPr id="12" name="Contenidor de contingut 2"/>
          <p:cNvSpPr txBox="1">
            <a:spLocks/>
          </p:cNvSpPr>
          <p:nvPr/>
        </p:nvSpPr>
        <p:spPr>
          <a:xfrm>
            <a:off x="1691680" y="620688"/>
            <a:ext cx="6912768" cy="1224136"/>
          </a:xfrm>
          <a:prstGeom prst="rect">
            <a:avLst/>
          </a:prstGeom>
        </p:spPr>
        <p:txBody>
          <a:bodyPr vert="horz" lIns="182880" tIns="91440">
            <a:noAutofit/>
          </a:bodyPr>
          <a:lstStyle/>
          <a:p>
            <a:pPr marL="265176" indent="-265176">
              <a:spcBef>
                <a:spcPts val="250"/>
              </a:spcBef>
              <a:buClr>
                <a:schemeClr val="accent1"/>
              </a:buClr>
              <a:buSzPct val="80000"/>
              <a:buFont typeface="Arial" pitchFamily="34" charset="0"/>
              <a:buChar char="•"/>
            </a:pPr>
            <a:r>
              <a:rPr lang="ca-ES" sz="2000" dirty="0" smtClean="0"/>
              <a:t>Aquesta metodologia ha anat evolucionant al llarg del temps amb l'objectiu d'ampliar la classe de problemes que es poden abordar.</a:t>
            </a:r>
          </a:p>
        </p:txBody>
      </p:sp>
      <p:graphicFrame>
        <p:nvGraphicFramePr>
          <p:cNvPr id="18433" name="Object 1"/>
          <p:cNvGraphicFramePr>
            <a:graphicFrameLocks noChangeAspect="1"/>
          </p:cNvGraphicFramePr>
          <p:nvPr/>
        </p:nvGraphicFramePr>
        <p:xfrm>
          <a:off x="866019" y="1772816"/>
          <a:ext cx="2011363" cy="752475"/>
        </p:xfrm>
        <a:graphic>
          <a:graphicData uri="http://schemas.openxmlformats.org/presentationml/2006/ole">
            <p:oleObj spid="_x0000_s18448" name="Visio" r:id="rId4" imgW="2011680" imgH="751713" progId="Visio.Drawing.11">
              <p:link updateAutomatic="1"/>
            </p:oleObj>
          </a:graphicData>
        </a:graphic>
      </p:graphicFrame>
      <p:sp>
        <p:nvSpPr>
          <p:cNvPr id="7" name="Crida rectangular arrodonida 6"/>
          <p:cNvSpPr/>
          <p:nvPr/>
        </p:nvSpPr>
        <p:spPr>
          <a:xfrm>
            <a:off x="3347864" y="1844824"/>
            <a:ext cx="5184576" cy="1656184"/>
          </a:xfrm>
          <a:prstGeom prst="wedgeRoundRectCallout">
            <a:avLst>
              <a:gd name="adj1" fmla="val -59634"/>
              <a:gd name="adj2" fmla="val -33437"/>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Hugo J. </a:t>
            </a:r>
            <a:r>
              <a:rPr lang="ca-ES" dirty="0" err="1">
                <a:solidFill>
                  <a:schemeClr val="tx1"/>
                </a:solidFill>
              </a:rPr>
              <a:t>Uyttenhove</a:t>
            </a:r>
            <a:r>
              <a:rPr lang="ca-ES" dirty="0">
                <a:solidFill>
                  <a:schemeClr val="tx1"/>
                </a:solidFill>
              </a:rPr>
              <a:t>, l’any </a:t>
            </a:r>
            <a:r>
              <a:rPr lang="ca-ES" dirty="0" smtClean="0">
                <a:solidFill>
                  <a:schemeClr val="tx1"/>
                </a:solidFill>
              </a:rPr>
              <a:t>1979,estudiant </a:t>
            </a:r>
            <a:r>
              <a:rPr lang="ca-ES" dirty="0">
                <a:solidFill>
                  <a:schemeClr val="tx1"/>
                </a:solidFill>
              </a:rPr>
              <a:t>de doctorat d’en George J. </a:t>
            </a:r>
            <a:r>
              <a:rPr lang="ca-ES" dirty="0" err="1">
                <a:solidFill>
                  <a:schemeClr val="tx1"/>
                </a:solidFill>
              </a:rPr>
              <a:t>Klir</a:t>
            </a:r>
            <a:r>
              <a:rPr lang="ca-ES" dirty="0">
                <a:solidFill>
                  <a:schemeClr val="tx1"/>
                </a:solidFill>
              </a:rPr>
              <a:t>, fa la </a:t>
            </a:r>
            <a:r>
              <a:rPr lang="ca-ES" dirty="0" smtClean="0">
                <a:solidFill>
                  <a:schemeClr val="tx1"/>
                </a:solidFill>
              </a:rPr>
              <a:t>primera implementació </a:t>
            </a:r>
            <a:r>
              <a:rPr lang="ca-ES" dirty="0">
                <a:solidFill>
                  <a:schemeClr val="tx1"/>
                </a:solidFill>
              </a:rPr>
              <a:t>de les idees teòriques del </a:t>
            </a:r>
            <a:r>
              <a:rPr lang="ca-ES" dirty="0" err="1">
                <a:solidFill>
                  <a:schemeClr val="tx1"/>
                </a:solidFill>
              </a:rPr>
              <a:t>GSPS</a:t>
            </a:r>
            <a:r>
              <a:rPr lang="ca-ES" dirty="0">
                <a:solidFill>
                  <a:schemeClr val="tx1"/>
                </a:solidFill>
              </a:rPr>
              <a:t> i l’anomena SAPS (</a:t>
            </a:r>
            <a:r>
              <a:rPr lang="ca-ES" i="1" dirty="0" err="1">
                <a:solidFill>
                  <a:schemeClr val="tx1"/>
                </a:solidFill>
              </a:rPr>
              <a:t>system</a:t>
            </a:r>
            <a:r>
              <a:rPr lang="ca-ES" i="1" dirty="0">
                <a:solidFill>
                  <a:schemeClr val="tx1"/>
                </a:solidFill>
              </a:rPr>
              <a:t> </a:t>
            </a:r>
            <a:r>
              <a:rPr lang="ca-ES" i="1" dirty="0" err="1">
                <a:solidFill>
                  <a:schemeClr val="tx1"/>
                </a:solidFill>
              </a:rPr>
              <a:t>approach</a:t>
            </a:r>
            <a:r>
              <a:rPr lang="ca-ES" i="1" dirty="0">
                <a:solidFill>
                  <a:schemeClr val="tx1"/>
                </a:solidFill>
              </a:rPr>
              <a:t> </a:t>
            </a:r>
            <a:r>
              <a:rPr lang="ca-ES" i="1" dirty="0" err="1">
                <a:solidFill>
                  <a:schemeClr val="tx1"/>
                </a:solidFill>
              </a:rPr>
              <a:t>problem</a:t>
            </a:r>
            <a:r>
              <a:rPr lang="ca-ES" i="1" dirty="0">
                <a:solidFill>
                  <a:schemeClr val="tx1"/>
                </a:solidFill>
              </a:rPr>
              <a:t> </a:t>
            </a:r>
            <a:r>
              <a:rPr lang="ca-ES" i="1" dirty="0" err="1">
                <a:solidFill>
                  <a:schemeClr val="tx1"/>
                </a:solidFill>
              </a:rPr>
              <a:t>solver</a:t>
            </a:r>
            <a:r>
              <a:rPr lang="ca-ES" i="1" dirty="0">
                <a:solidFill>
                  <a:schemeClr val="tx1"/>
                </a:solidFill>
              </a:rPr>
              <a:t>)</a:t>
            </a:r>
            <a:endParaRPr lang="ca-ES" dirty="0">
              <a:solidFill>
                <a:schemeClr val="tx1"/>
              </a:solidFill>
            </a:endParaRPr>
          </a:p>
        </p:txBody>
      </p:sp>
      <p:graphicFrame>
        <p:nvGraphicFramePr>
          <p:cNvPr id="18434" name="Object 2"/>
          <p:cNvGraphicFramePr>
            <a:graphicFrameLocks noChangeAspect="1"/>
          </p:cNvGraphicFramePr>
          <p:nvPr/>
        </p:nvGraphicFramePr>
        <p:xfrm>
          <a:off x="866019" y="2574063"/>
          <a:ext cx="2011362" cy="752475"/>
        </p:xfrm>
        <a:graphic>
          <a:graphicData uri="http://schemas.openxmlformats.org/presentationml/2006/ole">
            <p:oleObj spid="_x0000_s18449" name="Visio" r:id="rId5" imgW="2011680" imgH="751713" progId="Visio.Drawing.11">
              <p:link updateAutomatic="1"/>
            </p:oleObj>
          </a:graphicData>
        </a:graphic>
      </p:graphicFrame>
      <p:sp>
        <p:nvSpPr>
          <p:cNvPr id="9" name="Crida rectangular arrodonida 8"/>
          <p:cNvSpPr/>
          <p:nvPr/>
        </p:nvSpPr>
        <p:spPr>
          <a:xfrm>
            <a:off x="3347864" y="1844824"/>
            <a:ext cx="5184576" cy="1872208"/>
          </a:xfrm>
          <a:prstGeom prst="wedgeRoundRectCallout">
            <a:avLst>
              <a:gd name="adj1" fmla="val -59706"/>
              <a:gd name="adj2" fmla="val 12808"/>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François E. </a:t>
            </a:r>
            <a:r>
              <a:rPr lang="ca-ES" dirty="0" err="1" smtClean="0">
                <a:solidFill>
                  <a:schemeClr val="tx1"/>
                </a:solidFill>
              </a:rPr>
              <a:t>Cellier</a:t>
            </a:r>
            <a:r>
              <a:rPr lang="ca-ES" dirty="0" smtClean="0">
                <a:solidFill>
                  <a:schemeClr val="tx1"/>
                </a:solidFill>
              </a:rPr>
              <a:t> i estudiants seus de la Universitat d’Arizona, l’any 1987, </a:t>
            </a:r>
            <a:r>
              <a:rPr lang="ca-ES" dirty="0" err="1" smtClean="0">
                <a:solidFill>
                  <a:schemeClr val="tx1"/>
                </a:solidFill>
              </a:rPr>
              <a:t>reelaboren</a:t>
            </a:r>
            <a:r>
              <a:rPr lang="ca-ES" dirty="0" smtClean="0">
                <a:solidFill>
                  <a:schemeClr val="tx1"/>
                </a:solidFill>
              </a:rPr>
              <a:t> i </a:t>
            </a:r>
            <a:r>
              <a:rPr lang="ca-ES" dirty="0" err="1" smtClean="0">
                <a:solidFill>
                  <a:schemeClr val="tx1"/>
                </a:solidFill>
              </a:rPr>
              <a:t>reimplementen</a:t>
            </a:r>
            <a:r>
              <a:rPr lang="ca-ES" dirty="0" smtClean="0">
                <a:solidFill>
                  <a:schemeClr val="tx1"/>
                </a:solidFill>
              </a:rPr>
              <a:t> </a:t>
            </a:r>
            <a:r>
              <a:rPr lang="ca-ES" dirty="0">
                <a:solidFill>
                  <a:schemeClr val="tx1"/>
                </a:solidFill>
              </a:rPr>
              <a:t>la metodologia i l’anomenen </a:t>
            </a:r>
            <a:r>
              <a:rPr lang="ca-ES" dirty="0" err="1" smtClean="0">
                <a:solidFill>
                  <a:schemeClr val="tx1"/>
                </a:solidFill>
              </a:rPr>
              <a:t>SAPS-II</a:t>
            </a:r>
            <a:r>
              <a:rPr lang="ca-ES" i="1" dirty="0" smtClean="0">
                <a:solidFill>
                  <a:schemeClr val="tx1"/>
                </a:solidFill>
              </a:rPr>
              <a:t>.</a:t>
            </a:r>
          </a:p>
          <a:p>
            <a:r>
              <a:rPr lang="ca-ES" dirty="0" smtClean="0">
                <a:solidFill>
                  <a:schemeClr val="tx1"/>
                </a:solidFill>
              </a:rPr>
              <a:t>S’introdueixen tècniques de lògica difusa</a:t>
            </a:r>
            <a:endParaRPr lang="ca-ES" dirty="0">
              <a:solidFill>
                <a:schemeClr val="tx1"/>
              </a:solidFill>
            </a:endParaRPr>
          </a:p>
        </p:txBody>
      </p:sp>
      <p:graphicFrame>
        <p:nvGraphicFramePr>
          <p:cNvPr id="18435" name="Object 3"/>
          <p:cNvGraphicFramePr>
            <a:graphicFrameLocks noChangeAspect="1"/>
          </p:cNvGraphicFramePr>
          <p:nvPr/>
        </p:nvGraphicFramePr>
        <p:xfrm>
          <a:off x="866019" y="3375310"/>
          <a:ext cx="2011362" cy="931863"/>
        </p:xfrm>
        <a:graphic>
          <a:graphicData uri="http://schemas.openxmlformats.org/presentationml/2006/ole">
            <p:oleObj spid="_x0000_s18450" name="Visio" r:id="rId6" imgW="2011680" imgH="931545" progId="Visio.Drawing.11">
              <p:link updateAutomatic="1"/>
            </p:oleObj>
          </a:graphicData>
        </a:graphic>
      </p:graphicFrame>
      <p:graphicFrame>
        <p:nvGraphicFramePr>
          <p:cNvPr id="18436" name="Object 4"/>
          <p:cNvGraphicFramePr>
            <a:graphicFrameLocks noChangeAspect="1"/>
          </p:cNvGraphicFramePr>
          <p:nvPr/>
        </p:nvGraphicFramePr>
        <p:xfrm>
          <a:off x="866019" y="4355945"/>
          <a:ext cx="2011362" cy="752475"/>
        </p:xfrm>
        <a:graphic>
          <a:graphicData uri="http://schemas.openxmlformats.org/presentationml/2006/ole">
            <p:oleObj spid="_x0000_s18451" name="Visio" r:id="rId7" imgW="2011680" imgH="751713" progId="Visio.Drawing.11">
              <p:link updateAutomatic="1"/>
            </p:oleObj>
          </a:graphicData>
        </a:graphic>
      </p:graphicFrame>
      <p:graphicFrame>
        <p:nvGraphicFramePr>
          <p:cNvPr id="18437" name="Object 5"/>
          <p:cNvGraphicFramePr>
            <a:graphicFrameLocks noChangeAspect="1"/>
          </p:cNvGraphicFramePr>
          <p:nvPr/>
        </p:nvGraphicFramePr>
        <p:xfrm>
          <a:off x="866019" y="5157192"/>
          <a:ext cx="2011362" cy="752475"/>
        </p:xfrm>
        <a:graphic>
          <a:graphicData uri="http://schemas.openxmlformats.org/presentationml/2006/ole">
            <p:oleObj spid="_x0000_s18452" name="Visio" r:id="rId8" imgW="2011680" imgH="751713" progId="Visio.Drawing.11">
              <p:link updateAutomatic="1"/>
            </p:oleObj>
          </a:graphicData>
        </a:graphic>
      </p:graphicFrame>
      <p:sp>
        <p:nvSpPr>
          <p:cNvPr id="13" name="Crida rectangular arrodonida 12"/>
          <p:cNvSpPr/>
          <p:nvPr/>
        </p:nvSpPr>
        <p:spPr>
          <a:xfrm>
            <a:off x="3347864" y="2276872"/>
            <a:ext cx="5184576" cy="1656184"/>
          </a:xfrm>
          <a:prstGeom prst="wedgeRoundRectCallout">
            <a:avLst>
              <a:gd name="adj1" fmla="val -59338"/>
              <a:gd name="adj2" fmla="val 42703"/>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Àngela Nebot </a:t>
            </a:r>
            <a:r>
              <a:rPr lang="ca-ES" dirty="0" smtClean="0">
                <a:solidFill>
                  <a:schemeClr val="tx1"/>
                </a:solidFill>
              </a:rPr>
              <a:t>i Paco </a:t>
            </a:r>
            <a:r>
              <a:rPr lang="ca-ES" dirty="0" err="1" smtClean="0">
                <a:solidFill>
                  <a:schemeClr val="tx1"/>
                </a:solidFill>
              </a:rPr>
              <a:t>Mugica</a:t>
            </a:r>
            <a:r>
              <a:rPr lang="ca-ES" dirty="0" smtClean="0">
                <a:solidFill>
                  <a:schemeClr val="tx1"/>
                </a:solidFill>
              </a:rPr>
              <a:t>, juntament </a:t>
            </a:r>
            <a:r>
              <a:rPr lang="ca-ES" dirty="0">
                <a:solidFill>
                  <a:schemeClr val="tx1"/>
                </a:solidFill>
              </a:rPr>
              <a:t>amb altres estudiants de </a:t>
            </a:r>
            <a:r>
              <a:rPr lang="ca-ES" dirty="0" smtClean="0">
                <a:solidFill>
                  <a:schemeClr val="tx1"/>
                </a:solidFill>
              </a:rPr>
              <a:t>doctorat, </a:t>
            </a:r>
            <a:r>
              <a:rPr lang="ca-ES" dirty="0">
                <a:solidFill>
                  <a:schemeClr val="tx1"/>
                </a:solidFill>
              </a:rPr>
              <a:t>van continuar estudiant la metodologia, amb l’objectiu d’aplicar-la </a:t>
            </a:r>
            <a:r>
              <a:rPr lang="ca-ES" dirty="0" smtClean="0">
                <a:solidFill>
                  <a:schemeClr val="tx1"/>
                </a:solidFill>
              </a:rPr>
              <a:t>a sistemes </a:t>
            </a:r>
            <a:r>
              <a:rPr lang="ca-ES" dirty="0">
                <a:solidFill>
                  <a:schemeClr val="tx1"/>
                </a:solidFill>
              </a:rPr>
              <a:t>de complexitat </a:t>
            </a:r>
            <a:r>
              <a:rPr lang="ca-ES" dirty="0" smtClean="0">
                <a:solidFill>
                  <a:schemeClr val="tx1"/>
                </a:solidFill>
              </a:rPr>
              <a:t>real biomèdics i d’enginyeria</a:t>
            </a:r>
            <a:endParaRPr lang="ca-ES" dirty="0">
              <a:solidFill>
                <a:schemeClr val="tx1"/>
              </a:solidFill>
            </a:endParaRPr>
          </a:p>
        </p:txBody>
      </p:sp>
      <p:sp>
        <p:nvSpPr>
          <p:cNvPr id="14" name="Crida rectangular arrodonida 13"/>
          <p:cNvSpPr/>
          <p:nvPr/>
        </p:nvSpPr>
        <p:spPr>
          <a:xfrm>
            <a:off x="3347864" y="4005064"/>
            <a:ext cx="5184576" cy="792088"/>
          </a:xfrm>
          <a:prstGeom prst="wedgeRoundRectCallout">
            <a:avLst>
              <a:gd name="adj1" fmla="val -58058"/>
              <a:gd name="adj2" fmla="val 37043"/>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Detecció de fallades i l'anàlisi de la reconstrucció per treballar grans sistemes </a:t>
            </a:r>
            <a:endParaRPr lang="ca-ES" dirty="0">
              <a:solidFill>
                <a:schemeClr val="tx1"/>
              </a:solidFill>
            </a:endParaRPr>
          </a:p>
        </p:txBody>
      </p:sp>
      <p:sp>
        <p:nvSpPr>
          <p:cNvPr id="15" name="Crida rectangular arrodonida 14"/>
          <p:cNvSpPr/>
          <p:nvPr/>
        </p:nvSpPr>
        <p:spPr>
          <a:xfrm>
            <a:off x="3347864" y="4941168"/>
            <a:ext cx="5184576" cy="872480"/>
          </a:xfrm>
          <a:prstGeom prst="wedgeRoundRectCallout">
            <a:avLst>
              <a:gd name="adj1" fmla="val -59285"/>
              <a:gd name="adj2" fmla="val 15628"/>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Predicció de sèries temporals i modificació de les mesures de proximitat i similitud.</a:t>
            </a:r>
            <a:endParaRPr lang="ca-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4"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par>
                                <p:cTn id="27" presetID="1" presetClass="entr" presetSubtype="0" fill="hold" nodeType="withEffect">
                                  <p:stCondLst>
                                    <p:cond delay="0"/>
                                  </p:stCondLst>
                                  <p:childTnLst>
                                    <p:set>
                                      <p:cBhvr>
                                        <p:cTn id="28" dur="1" fill="hold">
                                          <p:stCondLst>
                                            <p:cond delay="0"/>
                                          </p:stCondLst>
                                        </p:cTn>
                                        <p:tgtEl>
                                          <p:spTgt spid="184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par>
                                <p:cTn id="34" presetID="1" presetClass="entr" presetSubtype="0" fill="hold" nodeType="withEffect">
                                  <p:stCondLst>
                                    <p:cond delay="0"/>
                                  </p:stCondLst>
                                  <p:childTnLst>
                                    <p:set>
                                      <p:cBhvr>
                                        <p:cTn id="35" dur="1" fill="hold">
                                          <p:stCondLst>
                                            <p:cond delay="0"/>
                                          </p:stCondLst>
                                        </p:cTn>
                                        <p:tgtEl>
                                          <p:spTgt spid="184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1"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par>
                                <p:cTn id="41" presetID="1" presetClass="entr" presetSubtype="0" fill="hold" nodeType="withEffect">
                                  <p:stCondLst>
                                    <p:cond delay="0"/>
                                  </p:stCondLst>
                                  <p:childTnLst>
                                    <p:set>
                                      <p:cBhvr>
                                        <p:cTn id="42"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3" grpId="0" animBg="1"/>
      <p:bldP spid="14"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517232"/>
            <a:ext cx="8183880" cy="1051560"/>
          </a:xfrm>
        </p:spPr>
        <p:txBody>
          <a:bodyPr/>
          <a:lstStyle/>
          <a:p>
            <a:r>
              <a:rPr lang="ca-ES" dirty="0" smtClean="0"/>
              <a:t>Índex</a:t>
            </a:r>
            <a:endParaRPr lang="ca-ES" dirty="0"/>
          </a:p>
        </p:txBody>
      </p:sp>
      <p:sp>
        <p:nvSpPr>
          <p:cNvPr id="3" name="Contenidor de contingut 2"/>
          <p:cNvSpPr>
            <a:spLocks noGrp="1"/>
          </p:cNvSpPr>
          <p:nvPr>
            <p:ph idx="1"/>
          </p:nvPr>
        </p:nvSpPr>
        <p:spPr>
          <a:xfrm>
            <a:off x="395536" y="404664"/>
            <a:ext cx="8568952" cy="5616624"/>
          </a:xfrm>
        </p:spPr>
        <p:txBody>
          <a:bodyPr>
            <a:normAutofit fontScale="92500" lnSpcReduction="20000"/>
          </a:bodyPr>
          <a:lstStyle/>
          <a:p>
            <a:pPr lvl="0">
              <a:spcBef>
                <a:spcPts val="600"/>
              </a:spcBef>
            </a:pPr>
            <a:r>
              <a:rPr lang="ca-ES" dirty="0" smtClean="0"/>
              <a:t>Introducció i motivació del treball</a:t>
            </a:r>
          </a:p>
          <a:p>
            <a:pPr lvl="0">
              <a:spcBef>
                <a:spcPts val="600"/>
              </a:spcBef>
            </a:pPr>
            <a:r>
              <a:rPr lang="ca-ES" dirty="0" smtClean="0"/>
              <a:t>Detecció i diagnòstic de fallades</a:t>
            </a:r>
          </a:p>
          <a:p>
            <a:pPr lvl="1">
              <a:spcBef>
                <a:spcPts val="600"/>
              </a:spcBef>
            </a:pPr>
            <a:r>
              <a:rPr lang="ca-ES" dirty="0" smtClean="0"/>
              <a:t>Descripció del banc de proves i del sistema </a:t>
            </a:r>
            <a:r>
              <a:rPr lang="ca-ES" dirty="0" err="1" smtClean="0"/>
              <a:t>FDD</a:t>
            </a:r>
            <a:endParaRPr lang="ca-ES" dirty="0" smtClean="0"/>
          </a:p>
          <a:p>
            <a:pPr lvl="0">
              <a:spcBef>
                <a:spcPts val="600"/>
              </a:spcBef>
            </a:pPr>
            <a:r>
              <a:rPr lang="ca-ES" dirty="0" smtClean="0"/>
              <a:t>Modelització </a:t>
            </a:r>
            <a:r>
              <a:rPr lang="ca-ES" dirty="0" smtClean="0">
                <a:sym typeface="SymbolPS"/>
              </a:rPr>
              <a:t></a:t>
            </a:r>
            <a:r>
              <a:rPr lang="ca-ES" dirty="0" smtClean="0"/>
              <a:t> </a:t>
            </a:r>
            <a:r>
              <a:rPr lang="ca-ES" dirty="0" err="1" smtClean="0">
                <a:solidFill>
                  <a:srgbClr val="00B050"/>
                </a:solidFill>
              </a:rPr>
              <a:t>VisualFIR</a:t>
            </a:r>
            <a:endParaRPr lang="ca-ES" dirty="0" smtClean="0">
              <a:solidFill>
                <a:srgbClr val="00B050"/>
              </a:solidFill>
            </a:endParaRPr>
          </a:p>
          <a:p>
            <a:pPr lvl="1">
              <a:spcBef>
                <a:spcPts val="600"/>
              </a:spcBef>
            </a:pPr>
            <a:r>
              <a:rPr lang="ca-ES" dirty="0" smtClean="0"/>
              <a:t>Fase d’identificació</a:t>
            </a:r>
          </a:p>
          <a:p>
            <a:pPr lvl="1">
              <a:spcBef>
                <a:spcPts val="600"/>
              </a:spcBef>
            </a:pPr>
            <a:r>
              <a:rPr lang="ca-ES" dirty="0" smtClean="0"/>
              <a:t>Fase de verificació</a:t>
            </a:r>
          </a:p>
          <a:p>
            <a:pPr lvl="0">
              <a:spcBef>
                <a:spcPts val="600"/>
              </a:spcBef>
            </a:pPr>
            <a:r>
              <a:rPr lang="ca-ES" dirty="0" smtClean="0"/>
              <a:t>Simulació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0">
              <a:spcBef>
                <a:spcPts val="600"/>
              </a:spcBef>
            </a:pPr>
            <a:r>
              <a:rPr lang="ca-ES" dirty="0" smtClean="0"/>
              <a:t>Detecció i diagnòstic de fallades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1">
              <a:spcBef>
                <a:spcPts val="600"/>
              </a:spcBef>
            </a:pPr>
            <a:r>
              <a:rPr lang="ca-ES" dirty="0" smtClean="0"/>
              <a:t>Sistema de detecció i diagnòstic de fallades (</a:t>
            </a:r>
            <a:r>
              <a:rPr lang="ca-ES" dirty="0" err="1" smtClean="0"/>
              <a:t>FDDS</a:t>
            </a:r>
            <a:r>
              <a:rPr lang="ca-ES" dirty="0" smtClean="0"/>
              <a:t>)</a:t>
            </a:r>
          </a:p>
          <a:p>
            <a:pPr lvl="1">
              <a:spcBef>
                <a:spcPts val="600"/>
              </a:spcBef>
            </a:pPr>
            <a:r>
              <a:rPr lang="ca-ES" dirty="0" smtClean="0"/>
              <a:t>Detecció de fallades</a:t>
            </a:r>
          </a:p>
          <a:p>
            <a:pPr lvl="1">
              <a:spcBef>
                <a:spcPts val="600"/>
              </a:spcBef>
            </a:pPr>
            <a:r>
              <a:rPr lang="ca-ES" dirty="0" smtClean="0"/>
              <a:t>Diagnòstic de fallades</a:t>
            </a:r>
          </a:p>
          <a:p>
            <a:pPr lvl="1">
              <a:spcBef>
                <a:spcPts val="600"/>
              </a:spcBef>
            </a:pPr>
            <a:r>
              <a:rPr lang="ca-ES" dirty="0" smtClean="0"/>
              <a:t>Resultats</a:t>
            </a:r>
          </a:p>
          <a:p>
            <a:pPr lvl="1">
              <a:spcBef>
                <a:spcPts val="600"/>
              </a:spcBef>
            </a:pPr>
            <a:r>
              <a:rPr lang="ca-ES" dirty="0" smtClean="0"/>
              <a:t>Robustesa</a:t>
            </a:r>
          </a:p>
          <a:p>
            <a:pPr lvl="0">
              <a:spcBef>
                <a:spcPts val="600"/>
              </a:spcBef>
            </a:pPr>
            <a:r>
              <a:rPr lang="ca-ES" dirty="0" smtClean="0"/>
              <a:t>Aportacions i treball futur</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40</a:t>
            </a:fld>
            <a:endParaRPr lang="ca-ES"/>
          </a:p>
        </p:txBody>
      </p:sp>
      <p:sp>
        <p:nvSpPr>
          <p:cNvPr id="5" name="Fletxa esquerra 4"/>
          <p:cNvSpPr/>
          <p:nvPr/>
        </p:nvSpPr>
        <p:spPr>
          <a:xfrm rot="9465803">
            <a:off x="62195" y="1655328"/>
            <a:ext cx="712583" cy="2811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7 -3.87231E-6 L 2.77778E-7 0.16447 " pathEditMode="relative" rAng="0" ptsTypes="AA">
                                      <p:cBhvr>
                                        <p:cTn id="6" dur="1000" fill="hold"/>
                                        <p:tgtEl>
                                          <p:spTgt spid="5"/>
                                        </p:tgtEl>
                                        <p:attrNameLst>
                                          <p:attrName>ppt_x</p:attrName>
                                          <p:attrName>ppt_y</p:attrName>
                                        </p:attrNameLst>
                                      </p:cBhvr>
                                      <p:rCtr x="0" y="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539552" y="1158768"/>
            <a:ext cx="8069579" cy="4125069"/>
          </a:xfrm>
          <a:prstGeom prst="rect">
            <a:avLst/>
          </a:prstGeom>
          <a:noFill/>
          <a:ln w="9525">
            <a:noFill/>
            <a:miter lim="800000"/>
            <a:headEnd/>
            <a:tailEnd/>
          </a:ln>
        </p:spPr>
      </p:pic>
      <p:pic>
        <p:nvPicPr>
          <p:cNvPr id="83971" name="Picture 3"/>
          <p:cNvPicPr>
            <a:picLocks noChangeAspect="1" noChangeArrowheads="1"/>
          </p:cNvPicPr>
          <p:nvPr/>
        </p:nvPicPr>
        <p:blipFill>
          <a:blip r:embed="rId4" cstate="print"/>
          <a:srcRect/>
          <a:stretch>
            <a:fillRect/>
          </a:stretch>
        </p:blipFill>
        <p:spPr bwMode="auto">
          <a:xfrm>
            <a:off x="1403648" y="1158768"/>
            <a:ext cx="6685211" cy="4422279"/>
          </a:xfrm>
          <a:prstGeom prst="rect">
            <a:avLst/>
          </a:prstGeom>
          <a:noFill/>
          <a:ln w="9525">
            <a:noFill/>
            <a:miter lim="800000"/>
            <a:headEnd/>
            <a:tailEnd/>
          </a:ln>
        </p:spPr>
      </p:pic>
      <p:sp>
        <p:nvSpPr>
          <p:cNvPr id="9" name="Oval 8"/>
          <p:cNvSpPr/>
          <p:nvPr/>
        </p:nvSpPr>
        <p:spPr>
          <a:xfrm>
            <a:off x="6516216" y="1878848"/>
            <a:ext cx="1368152" cy="2736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Oval 5"/>
          <p:cNvSpPr/>
          <p:nvPr/>
        </p:nvSpPr>
        <p:spPr>
          <a:xfrm>
            <a:off x="3419872" y="3030976"/>
            <a:ext cx="1512168"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83972" name="Picture 4"/>
          <p:cNvPicPr>
            <a:picLocks noChangeAspect="1" noChangeArrowheads="1"/>
          </p:cNvPicPr>
          <p:nvPr/>
        </p:nvPicPr>
        <p:blipFill>
          <a:blip r:embed="rId5" cstate="print"/>
          <a:srcRect/>
          <a:stretch>
            <a:fillRect/>
          </a:stretch>
        </p:blipFill>
        <p:spPr bwMode="auto">
          <a:xfrm>
            <a:off x="1043608" y="1446800"/>
            <a:ext cx="6688806" cy="4142440"/>
          </a:xfrm>
          <a:prstGeom prst="rect">
            <a:avLst/>
          </a:prstGeom>
          <a:noFill/>
          <a:ln w="9525">
            <a:noFill/>
            <a:miter lim="800000"/>
            <a:headEnd/>
            <a:tailEnd/>
          </a:ln>
        </p:spPr>
      </p:pic>
      <p:sp>
        <p:nvSpPr>
          <p:cNvPr id="2" name="Títol 1"/>
          <p:cNvSpPr>
            <a:spLocks noGrp="1"/>
          </p:cNvSpPr>
          <p:nvPr>
            <p:ph type="title"/>
          </p:nvPr>
        </p:nvSpPr>
        <p:spPr>
          <a:xfrm>
            <a:off x="502920" y="5949280"/>
            <a:ext cx="2412896" cy="517808"/>
          </a:xfrm>
        </p:spPr>
        <p:txBody>
          <a:bodyPr>
            <a:normAutofit/>
          </a:bodyPr>
          <a:lstStyle/>
          <a:p>
            <a:r>
              <a:rPr lang="ca-ES" sz="2400" dirty="0" smtClean="0"/>
              <a:t>Simulació</a:t>
            </a:r>
            <a:endParaRPr lang="ca-ES" sz="2400" dirty="0"/>
          </a:p>
        </p:txBody>
      </p:sp>
      <p:pic>
        <p:nvPicPr>
          <p:cNvPr id="7" name="Imatge 6"/>
          <p:cNvPicPr>
            <a:picLocks noChangeAspect="1"/>
          </p:cNvPicPr>
          <p:nvPr/>
        </p:nvPicPr>
        <p:blipFill>
          <a:blip r:embed="rId6" cstate="print"/>
          <a:srcRect/>
          <a:stretch>
            <a:fillRect/>
          </a:stretch>
        </p:blipFill>
        <p:spPr bwMode="auto">
          <a:xfrm>
            <a:off x="428666" y="1628798"/>
            <a:ext cx="8279606" cy="2986088"/>
          </a:xfrm>
          <a:prstGeom prst="rect">
            <a:avLst/>
          </a:prstGeom>
          <a:noFill/>
          <a:ln w="9525">
            <a:noFill/>
            <a:miter lim="800000"/>
            <a:headEnd/>
            <a:tailEnd/>
          </a:ln>
        </p:spPr>
      </p:pic>
      <p:sp>
        <p:nvSpPr>
          <p:cNvPr id="10" name="Contenidor de número de diapositiva 9"/>
          <p:cNvSpPr>
            <a:spLocks noGrp="1"/>
          </p:cNvSpPr>
          <p:nvPr>
            <p:ph type="sldNum" sz="quarter" idx="12"/>
          </p:nvPr>
        </p:nvSpPr>
        <p:spPr/>
        <p:txBody>
          <a:bodyPr/>
          <a:lstStyle/>
          <a:p>
            <a:fld id="{0278B95F-E641-4003-AFA4-D7923B94BEE4}" type="slidenum">
              <a:rPr lang="ca-ES" smtClean="0"/>
              <a:pPr/>
              <a:t>41</a:t>
            </a:fld>
            <a:endParaRPr lang="ca-ES"/>
          </a:p>
        </p:txBody>
      </p:sp>
      <p:sp>
        <p:nvSpPr>
          <p:cNvPr id="11" name="Títol 1"/>
          <p:cNvSpPr txBox="1">
            <a:spLocks/>
          </p:cNvSpPr>
          <p:nvPr/>
        </p:nvSpPr>
        <p:spPr>
          <a:xfrm>
            <a:off x="611560" y="390912"/>
            <a:ext cx="7632848" cy="517808"/>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VisualBlock-FIR</a:t>
            </a:r>
            <a:r>
              <a:rPr kumimoji="0" lang="ca-ES" sz="2400"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mj-cs"/>
              </a:rPr>
              <a:t>: Estructura FIR de la simulació del model</a:t>
            </a:r>
            <a:endParaRPr kumimoji="0" lang="ca-ES" sz="2400"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83971"/>
                                        </p:tgtEl>
                                        <p:attrNameLst>
                                          <p:attrName>ppt_x</p:attrName>
                                        </p:attrNameLst>
                                      </p:cBhvr>
                                      <p:tavLst>
                                        <p:tav tm="0">
                                          <p:val>
                                            <p:strVal val="ppt_x"/>
                                          </p:val>
                                        </p:tav>
                                        <p:tav tm="100000">
                                          <p:val>
                                            <p:strVal val="ppt_x"/>
                                          </p:val>
                                        </p:tav>
                                      </p:tavLst>
                                    </p:anim>
                                    <p:anim calcmode="lin" valueType="num">
                                      <p:cBhvr additive="base">
                                        <p:cTn id="11" dur="500"/>
                                        <p:tgtEl>
                                          <p:spTgt spid="83971"/>
                                        </p:tgtEl>
                                        <p:attrNameLst>
                                          <p:attrName>ppt_y</p:attrName>
                                        </p:attrNameLst>
                                      </p:cBhvr>
                                      <p:tavLst>
                                        <p:tav tm="0">
                                          <p:val>
                                            <p:strVal val="ppt_y"/>
                                          </p:val>
                                        </p:tav>
                                        <p:tav tm="100000">
                                          <p:val>
                                            <p:strVal val="1+ppt_h/2"/>
                                          </p:val>
                                        </p:tav>
                                      </p:tavLst>
                                    </p:anim>
                                    <p:set>
                                      <p:cBhvr>
                                        <p:cTn id="12" dur="1" fill="hold">
                                          <p:stCondLst>
                                            <p:cond delay="499"/>
                                          </p:stCondLst>
                                        </p:cTn>
                                        <p:tgtEl>
                                          <p:spTgt spid="83971"/>
                                        </p:tgtEl>
                                        <p:attrNameLst>
                                          <p:attrName>style.visibility</p:attrName>
                                        </p:attrNameLst>
                                      </p:cBhvr>
                                      <p:to>
                                        <p:strVal val="hidden"/>
                                      </p:to>
                                    </p:set>
                                  </p:childTnLst>
                                </p:cTn>
                              </p:par>
                              <p:par>
                                <p:cTn id="13" presetID="2" presetClass="exit" presetSubtype="4" fill="hold" grpId="1"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83970"/>
                                        </p:tgtEl>
                                        <p:attrNameLst>
                                          <p:attrName>style.visibility</p:attrName>
                                        </p:attrNameLst>
                                      </p:cBhvr>
                                      <p:to>
                                        <p:strVal val="visible"/>
                                      </p:to>
                                    </p:set>
                                    <p:anim calcmode="lin" valueType="num">
                                      <p:cBhvr additive="base">
                                        <p:cTn id="27" dur="500" fill="hold"/>
                                        <p:tgtEl>
                                          <p:spTgt spid="83970"/>
                                        </p:tgtEl>
                                        <p:attrNameLst>
                                          <p:attrName>ppt_x</p:attrName>
                                        </p:attrNameLst>
                                      </p:cBhvr>
                                      <p:tavLst>
                                        <p:tav tm="0">
                                          <p:val>
                                            <p:strVal val="#ppt_x"/>
                                          </p:val>
                                        </p:tav>
                                        <p:tav tm="100000">
                                          <p:val>
                                            <p:strVal val="#ppt_x"/>
                                          </p:val>
                                        </p:tav>
                                      </p:tavLst>
                                    </p:anim>
                                    <p:anim calcmode="lin" valueType="num">
                                      <p:cBhvr additive="base">
                                        <p:cTn id="2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3971"/>
                                        </p:tgtEl>
                                        <p:attrNameLst>
                                          <p:attrName>style.visibility</p:attrName>
                                        </p:attrNameLst>
                                      </p:cBhvr>
                                      <p:to>
                                        <p:strVal val="visible"/>
                                      </p:to>
                                    </p:set>
                                    <p:anim calcmode="lin" valueType="num">
                                      <p:cBhvr additive="base">
                                        <p:cTn id="33" dur="500" fill="hold"/>
                                        <p:tgtEl>
                                          <p:spTgt spid="83971"/>
                                        </p:tgtEl>
                                        <p:attrNameLst>
                                          <p:attrName>ppt_x</p:attrName>
                                        </p:attrNameLst>
                                      </p:cBhvr>
                                      <p:tavLst>
                                        <p:tav tm="0">
                                          <p:val>
                                            <p:strVal val="#ppt_x"/>
                                          </p:val>
                                        </p:tav>
                                        <p:tav tm="100000">
                                          <p:val>
                                            <p:strVal val="#ppt_x"/>
                                          </p:val>
                                        </p:tav>
                                      </p:tavLst>
                                    </p:anim>
                                    <p:anim calcmode="lin" valueType="num">
                                      <p:cBhvr additive="base">
                                        <p:cTn id="34"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517232"/>
            <a:ext cx="8183880" cy="1051560"/>
          </a:xfrm>
        </p:spPr>
        <p:txBody>
          <a:bodyPr/>
          <a:lstStyle/>
          <a:p>
            <a:r>
              <a:rPr lang="ca-ES" dirty="0" smtClean="0"/>
              <a:t>Índex</a:t>
            </a:r>
            <a:endParaRPr lang="ca-ES" dirty="0"/>
          </a:p>
        </p:txBody>
      </p:sp>
      <p:sp>
        <p:nvSpPr>
          <p:cNvPr id="3" name="Contenidor de contingut 2"/>
          <p:cNvSpPr>
            <a:spLocks noGrp="1"/>
          </p:cNvSpPr>
          <p:nvPr>
            <p:ph idx="1"/>
          </p:nvPr>
        </p:nvSpPr>
        <p:spPr>
          <a:xfrm>
            <a:off x="395536" y="404664"/>
            <a:ext cx="8568952" cy="5616624"/>
          </a:xfrm>
        </p:spPr>
        <p:txBody>
          <a:bodyPr>
            <a:normAutofit fontScale="92500" lnSpcReduction="20000"/>
          </a:bodyPr>
          <a:lstStyle/>
          <a:p>
            <a:pPr lvl="0">
              <a:spcBef>
                <a:spcPts val="600"/>
              </a:spcBef>
            </a:pPr>
            <a:r>
              <a:rPr lang="ca-ES" dirty="0" smtClean="0"/>
              <a:t>Introducció i motivació del treball</a:t>
            </a:r>
          </a:p>
          <a:p>
            <a:pPr lvl="0">
              <a:spcBef>
                <a:spcPts val="600"/>
              </a:spcBef>
            </a:pPr>
            <a:r>
              <a:rPr lang="ca-ES" dirty="0" smtClean="0"/>
              <a:t>Detecció i diagnòstic de fallades</a:t>
            </a:r>
          </a:p>
          <a:p>
            <a:pPr lvl="1">
              <a:spcBef>
                <a:spcPts val="600"/>
              </a:spcBef>
            </a:pPr>
            <a:r>
              <a:rPr lang="ca-ES" dirty="0" smtClean="0"/>
              <a:t>Descripció del banc de proves i del sistema </a:t>
            </a:r>
            <a:r>
              <a:rPr lang="ca-ES" dirty="0" err="1" smtClean="0"/>
              <a:t>FDD</a:t>
            </a:r>
            <a:endParaRPr lang="ca-ES" dirty="0" smtClean="0"/>
          </a:p>
          <a:p>
            <a:pPr lvl="0">
              <a:spcBef>
                <a:spcPts val="600"/>
              </a:spcBef>
            </a:pPr>
            <a:r>
              <a:rPr lang="ca-ES" dirty="0" smtClean="0"/>
              <a:t>Modelització </a:t>
            </a:r>
            <a:r>
              <a:rPr lang="ca-ES" dirty="0" smtClean="0">
                <a:sym typeface="SymbolPS"/>
              </a:rPr>
              <a:t></a:t>
            </a:r>
            <a:r>
              <a:rPr lang="ca-ES" dirty="0" smtClean="0"/>
              <a:t> </a:t>
            </a:r>
            <a:r>
              <a:rPr lang="ca-ES" dirty="0" err="1" smtClean="0">
                <a:solidFill>
                  <a:srgbClr val="00B050"/>
                </a:solidFill>
              </a:rPr>
              <a:t>VisualFIR</a:t>
            </a:r>
            <a:endParaRPr lang="ca-ES" dirty="0" smtClean="0">
              <a:solidFill>
                <a:srgbClr val="00B050"/>
              </a:solidFill>
            </a:endParaRPr>
          </a:p>
          <a:p>
            <a:pPr lvl="1">
              <a:spcBef>
                <a:spcPts val="600"/>
              </a:spcBef>
            </a:pPr>
            <a:r>
              <a:rPr lang="ca-ES" dirty="0" smtClean="0"/>
              <a:t>Fase d’identificació</a:t>
            </a:r>
          </a:p>
          <a:p>
            <a:pPr lvl="1">
              <a:spcBef>
                <a:spcPts val="600"/>
              </a:spcBef>
            </a:pPr>
            <a:r>
              <a:rPr lang="ca-ES" dirty="0" smtClean="0"/>
              <a:t>Fase de verificació</a:t>
            </a:r>
          </a:p>
          <a:p>
            <a:pPr lvl="0">
              <a:spcBef>
                <a:spcPts val="600"/>
              </a:spcBef>
            </a:pPr>
            <a:r>
              <a:rPr lang="ca-ES" dirty="0" smtClean="0"/>
              <a:t>Simulació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0">
              <a:spcBef>
                <a:spcPts val="600"/>
              </a:spcBef>
            </a:pPr>
            <a:r>
              <a:rPr lang="ca-ES" dirty="0" smtClean="0"/>
              <a:t>Detecció i diagnòstic de fallades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1">
              <a:spcBef>
                <a:spcPts val="600"/>
              </a:spcBef>
            </a:pPr>
            <a:r>
              <a:rPr lang="ca-ES" dirty="0" smtClean="0"/>
              <a:t>Sistema de detecció i diagnòstic de fallades (</a:t>
            </a:r>
            <a:r>
              <a:rPr lang="ca-ES" dirty="0" err="1" smtClean="0"/>
              <a:t>FDDS</a:t>
            </a:r>
            <a:r>
              <a:rPr lang="ca-ES" dirty="0" smtClean="0"/>
              <a:t>)</a:t>
            </a:r>
          </a:p>
          <a:p>
            <a:pPr lvl="1">
              <a:spcBef>
                <a:spcPts val="600"/>
              </a:spcBef>
            </a:pPr>
            <a:r>
              <a:rPr lang="ca-ES" dirty="0" smtClean="0"/>
              <a:t>Detecció de fallades</a:t>
            </a:r>
          </a:p>
          <a:p>
            <a:pPr lvl="1">
              <a:spcBef>
                <a:spcPts val="600"/>
              </a:spcBef>
            </a:pPr>
            <a:r>
              <a:rPr lang="ca-ES" dirty="0" smtClean="0"/>
              <a:t>Diagnòstic de fallades</a:t>
            </a:r>
          </a:p>
          <a:p>
            <a:pPr lvl="1">
              <a:spcBef>
                <a:spcPts val="600"/>
              </a:spcBef>
            </a:pPr>
            <a:r>
              <a:rPr lang="ca-ES" dirty="0" smtClean="0"/>
              <a:t>Resultats</a:t>
            </a:r>
          </a:p>
          <a:p>
            <a:pPr lvl="1">
              <a:spcBef>
                <a:spcPts val="600"/>
              </a:spcBef>
            </a:pPr>
            <a:r>
              <a:rPr lang="ca-ES" dirty="0" smtClean="0"/>
              <a:t>Robustesa</a:t>
            </a:r>
          </a:p>
          <a:p>
            <a:pPr lvl="0">
              <a:spcBef>
                <a:spcPts val="600"/>
              </a:spcBef>
            </a:pPr>
            <a:r>
              <a:rPr lang="ca-ES" dirty="0" smtClean="0"/>
              <a:t>Aportacions i treball futur</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42</a:t>
            </a:fld>
            <a:endParaRPr lang="ca-ES"/>
          </a:p>
        </p:txBody>
      </p:sp>
      <p:sp>
        <p:nvSpPr>
          <p:cNvPr id="5" name="Fletxa esquerra 4"/>
          <p:cNvSpPr/>
          <p:nvPr/>
        </p:nvSpPr>
        <p:spPr>
          <a:xfrm rot="9465803">
            <a:off x="62195" y="2807456"/>
            <a:ext cx="712583" cy="2811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7 -2.80361E-6 L 2.77778E-7 0.05968 " pathEditMode="relative" rAng="0" ptsTypes="AA">
                                      <p:cBhvr>
                                        <p:cTn id="6" dur="1000" fill="hold"/>
                                        <p:tgtEl>
                                          <p:spTgt spid="5"/>
                                        </p:tgtEl>
                                        <p:attrNameLst>
                                          <p:attrName>ppt_x</p:attrName>
                                          <p:attrName>ppt_y</p:attrName>
                                        </p:attrNameLst>
                                      </p:cBhvr>
                                      <p:rCtr x="0" y="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502920" y="1034408"/>
            <a:ext cx="8183880" cy="2250576"/>
          </a:xfrm>
        </p:spPr>
        <p:txBody>
          <a:bodyPr>
            <a:normAutofit fontScale="85000" lnSpcReduction="10000"/>
          </a:bodyPr>
          <a:lstStyle/>
          <a:p>
            <a:r>
              <a:rPr lang="ca-ES" dirty="0" smtClean="0"/>
              <a:t>S’ha vist: el procés per buscar el model per la variable de sortida d'excés d’oxigen (</a:t>
            </a:r>
            <a:r>
              <a:rPr lang="el-GR" dirty="0" smtClean="0">
                <a:latin typeface="Arial"/>
                <a:cs typeface="Arial"/>
              </a:rPr>
              <a:t>λ</a:t>
            </a:r>
            <a:r>
              <a:rPr lang="ca-ES" baseline="-25000" dirty="0" smtClean="0">
                <a:latin typeface="Arial"/>
                <a:cs typeface="Arial"/>
              </a:rPr>
              <a:t>O2</a:t>
            </a:r>
            <a:r>
              <a:rPr lang="ca-ES" dirty="0" smtClean="0">
                <a:latin typeface="Arial"/>
                <a:cs typeface="Arial"/>
              </a:rPr>
              <a:t>) </a:t>
            </a:r>
          </a:p>
          <a:p>
            <a:r>
              <a:rPr lang="ca-ES" dirty="0" smtClean="0">
                <a:latin typeface="Arial"/>
                <a:cs typeface="Arial"/>
              </a:rPr>
              <a:t>Aquest procés s’ha de repetir per les altres variables:</a:t>
            </a:r>
          </a:p>
          <a:p>
            <a:pPr lvl="1"/>
            <a:r>
              <a:rPr lang="ca-ES" dirty="0" smtClean="0">
                <a:latin typeface="Arial"/>
                <a:cs typeface="Arial"/>
              </a:rPr>
              <a:t>Corrent del compressor (</a:t>
            </a:r>
            <a:r>
              <a:rPr lang="ca-ES" dirty="0" err="1" smtClean="0">
                <a:latin typeface="Arial"/>
                <a:cs typeface="Arial"/>
              </a:rPr>
              <a:t>I</a:t>
            </a:r>
            <a:r>
              <a:rPr lang="ca-ES" baseline="-25000" dirty="0" err="1" smtClean="0">
                <a:latin typeface="Arial"/>
                <a:cs typeface="Arial"/>
              </a:rPr>
              <a:t>CM</a:t>
            </a:r>
            <a:r>
              <a:rPr lang="ca-ES" dirty="0" smtClean="0">
                <a:latin typeface="Arial"/>
                <a:cs typeface="Arial"/>
              </a:rPr>
              <a:t>)</a:t>
            </a:r>
          </a:p>
          <a:p>
            <a:pPr lvl="1"/>
            <a:r>
              <a:rPr lang="ca-ES" dirty="0" smtClean="0">
                <a:latin typeface="Arial"/>
                <a:cs typeface="Arial"/>
              </a:rPr>
              <a:t>Velocitat del compressor (</a:t>
            </a:r>
            <a:r>
              <a:rPr lang="el-GR" dirty="0" smtClean="0">
                <a:latin typeface="Arial"/>
                <a:cs typeface="Arial"/>
              </a:rPr>
              <a:t>ω</a:t>
            </a:r>
            <a:r>
              <a:rPr lang="ca-ES" baseline="-25000" dirty="0" smtClean="0">
                <a:latin typeface="Arial"/>
                <a:cs typeface="Arial"/>
              </a:rPr>
              <a:t>CM</a:t>
            </a:r>
            <a:r>
              <a:rPr lang="ca-ES" dirty="0" smtClean="0">
                <a:latin typeface="Arial"/>
                <a:cs typeface="Arial"/>
              </a:rPr>
              <a:t>)</a:t>
            </a:r>
          </a:p>
          <a:p>
            <a:pPr lvl="1"/>
            <a:r>
              <a:rPr lang="ca-ES" dirty="0" smtClean="0">
                <a:latin typeface="Arial"/>
                <a:cs typeface="Arial"/>
              </a:rPr>
              <a:t>Tensió a la pila (</a:t>
            </a:r>
            <a:r>
              <a:rPr lang="ca-ES" dirty="0" err="1" smtClean="0">
                <a:latin typeface="Arial"/>
                <a:cs typeface="Arial"/>
              </a:rPr>
              <a:t>V</a:t>
            </a:r>
            <a:r>
              <a:rPr lang="ca-ES" baseline="-25000" dirty="0" err="1" smtClean="0">
                <a:latin typeface="Arial"/>
                <a:cs typeface="Arial"/>
              </a:rPr>
              <a:t>fc</a:t>
            </a:r>
            <a:r>
              <a:rPr lang="ca-ES" dirty="0" smtClean="0">
                <a:latin typeface="Arial"/>
                <a:cs typeface="Arial"/>
              </a:rPr>
              <a:t>)</a:t>
            </a:r>
          </a:p>
        </p:txBody>
      </p:sp>
      <p:sp>
        <p:nvSpPr>
          <p:cNvPr id="4" name="Contenidor de contingut 2"/>
          <p:cNvSpPr txBox="1">
            <a:spLocks/>
          </p:cNvSpPr>
          <p:nvPr/>
        </p:nvSpPr>
        <p:spPr>
          <a:xfrm>
            <a:off x="502920" y="3212976"/>
            <a:ext cx="8183880" cy="1872208"/>
          </a:xfrm>
          <a:prstGeom prst="rect">
            <a:avLst/>
          </a:prstGeom>
        </p:spPr>
        <p:txBody>
          <a:bodyPr vert="horz" lIns="182880" tIns="91440">
            <a:normAutofit fontScale="85000" lnSpcReduction="10000"/>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800" b="0" i="0" u="none" strike="noStrike" kern="1200" cap="none" spc="0" normalizeH="0" baseline="0" noProof="0" dirty="0" smtClean="0">
                <a:ln>
                  <a:noFill/>
                </a:ln>
                <a:solidFill>
                  <a:schemeClr val="tx1"/>
                </a:solidFill>
                <a:effectLst/>
                <a:uLnTx/>
                <a:uFillTx/>
                <a:latin typeface="Arial"/>
                <a:ea typeface="+mn-ea"/>
                <a:cs typeface="Arial"/>
              </a:rPr>
              <a:t>Un cop es tenen els quatre models que representen el funcionament de la pila de combustible en funcionament normal (sense fallades), s’han de fer els experiments per a tots els casos de funcionament en fallada de la pila que es vulguin afegir a la llibreria de fallades</a:t>
            </a:r>
          </a:p>
        </p:txBody>
      </p:sp>
      <p:sp>
        <p:nvSpPr>
          <p:cNvPr id="5" name="Contenidor de contingut 2"/>
          <p:cNvSpPr txBox="1">
            <a:spLocks/>
          </p:cNvSpPr>
          <p:nvPr/>
        </p:nvSpPr>
        <p:spPr>
          <a:xfrm>
            <a:off x="502920" y="5157192"/>
            <a:ext cx="8183880" cy="792088"/>
          </a:xfrm>
          <a:prstGeom prst="rect">
            <a:avLst/>
          </a:prstGeom>
        </p:spPr>
        <p:txBody>
          <a:bodyPr vert="horz" lIns="182880" tIns="91440">
            <a:normAutofit fontScale="85000" lnSpcReduction="20000"/>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800" b="0" i="0" u="none" strike="noStrike" kern="1200" cap="none" spc="0" normalizeH="0" baseline="0" noProof="0" dirty="0" smtClean="0">
                <a:ln>
                  <a:noFill/>
                </a:ln>
                <a:solidFill>
                  <a:schemeClr val="tx1"/>
                </a:solidFill>
                <a:effectLst/>
                <a:uLnTx/>
                <a:uFillTx/>
                <a:latin typeface="Arial"/>
                <a:ea typeface="+mn-ea"/>
                <a:cs typeface="Arial"/>
              </a:rPr>
              <a:t>Les fallades analitzades en aquest treball son 5 i estan descrites al capítol 7 de la memòria</a:t>
            </a:r>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43</a:t>
            </a:fld>
            <a:endParaRPr lang="ca-ES"/>
          </a:p>
        </p:txBody>
      </p:sp>
      <p:sp>
        <p:nvSpPr>
          <p:cNvPr id="7" name="Títol 1"/>
          <p:cNvSpPr>
            <a:spLocks noGrp="1"/>
          </p:cNvSpPr>
          <p:nvPr>
            <p:ph type="title"/>
          </p:nvPr>
        </p:nvSpPr>
        <p:spPr>
          <a:xfrm>
            <a:off x="492576" y="332656"/>
            <a:ext cx="3719384" cy="576064"/>
          </a:xfrm>
        </p:spPr>
        <p:txBody>
          <a:bodyPr>
            <a:normAutofit fontScale="90000"/>
          </a:bodyPr>
          <a:lstStyle/>
          <a:p>
            <a:r>
              <a:rPr lang="ca-ES" sz="2400" b="0" dirty="0" err="1" smtClean="0">
                <a:solidFill>
                  <a:schemeClr val="tx1"/>
                </a:solidFill>
              </a:rPr>
              <a:t>VisualBlock-FIR</a:t>
            </a:r>
            <a:r>
              <a:rPr lang="ca-ES" sz="2400" b="0" dirty="0" smtClean="0">
                <a:solidFill>
                  <a:schemeClr val="tx1"/>
                </a:solidFill>
              </a:rPr>
              <a:t>: Models</a:t>
            </a:r>
            <a:endParaRPr lang="ca-ES" sz="2400" b="0" dirty="0">
              <a:solidFill>
                <a:schemeClr val="tx1"/>
              </a:solidFill>
            </a:endParaRPr>
          </a:p>
        </p:txBody>
      </p:sp>
      <p:sp>
        <p:nvSpPr>
          <p:cNvPr id="8"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76672"/>
            <a:ext cx="8183880" cy="576064"/>
          </a:xfrm>
        </p:spPr>
        <p:txBody>
          <a:bodyPr>
            <a:normAutofit fontScale="90000"/>
          </a:bodyPr>
          <a:lstStyle/>
          <a:p>
            <a:r>
              <a:rPr lang="ca-ES" dirty="0" err="1" smtClean="0"/>
              <a:t>VisualBlock-FIR</a:t>
            </a:r>
            <a:endParaRPr lang="ca-ES" dirty="0"/>
          </a:p>
        </p:txBody>
      </p:sp>
      <p:pic>
        <p:nvPicPr>
          <p:cNvPr id="4" name="Imatge 3"/>
          <p:cNvPicPr/>
          <p:nvPr/>
        </p:nvPicPr>
        <p:blipFill>
          <a:blip r:embed="rId3" cstate="print"/>
          <a:srcRect/>
          <a:stretch>
            <a:fillRect/>
          </a:stretch>
        </p:blipFill>
        <p:spPr bwMode="auto">
          <a:xfrm>
            <a:off x="1115616" y="1196752"/>
            <a:ext cx="7128792" cy="3737860"/>
          </a:xfrm>
          <a:prstGeom prst="rect">
            <a:avLst/>
          </a:prstGeom>
          <a:noFill/>
          <a:ln w="9525">
            <a:noFill/>
            <a:miter lim="800000"/>
            <a:headEnd/>
            <a:tailEnd/>
          </a:ln>
        </p:spPr>
      </p:pic>
      <p:sp>
        <p:nvSpPr>
          <p:cNvPr id="5" name="Oval 4"/>
          <p:cNvSpPr/>
          <p:nvPr/>
        </p:nvSpPr>
        <p:spPr>
          <a:xfrm>
            <a:off x="755576" y="2060848"/>
            <a:ext cx="2088232" cy="280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Oval 5"/>
          <p:cNvSpPr/>
          <p:nvPr/>
        </p:nvSpPr>
        <p:spPr>
          <a:xfrm>
            <a:off x="3491880" y="1628800"/>
            <a:ext cx="2088232" cy="367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44</a:t>
            </a:fld>
            <a:endParaRPr lang="ca-ES"/>
          </a:p>
        </p:txBody>
      </p:sp>
      <p:sp>
        <p:nvSpPr>
          <p:cNvPr id="7" name="Títol 1"/>
          <p:cNvSpPr txBox="1">
            <a:spLocks/>
          </p:cNvSpPr>
          <p:nvPr/>
        </p:nvSpPr>
        <p:spPr>
          <a:xfrm>
            <a:off x="1475656" y="5373216"/>
            <a:ext cx="3312368" cy="432048"/>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Pila de combustible</a:t>
            </a:r>
            <a:endParaRPr kumimoji="0" lang="ca-ES" sz="20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9" name="Títol 1"/>
          <p:cNvSpPr txBox="1">
            <a:spLocks/>
          </p:cNvSpPr>
          <p:nvPr/>
        </p:nvSpPr>
        <p:spPr>
          <a:xfrm>
            <a:off x="4355976" y="5373216"/>
            <a:ext cx="3312368" cy="432048"/>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Llibreria de models</a:t>
            </a:r>
            <a:endParaRPr kumimoji="0" lang="ca-ES" sz="20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1"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7" grpId="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64584" y="404664"/>
            <a:ext cx="6023640" cy="504056"/>
          </a:xfrm>
        </p:spPr>
        <p:txBody>
          <a:bodyPr>
            <a:normAutofit/>
          </a:bodyPr>
          <a:lstStyle/>
          <a:p>
            <a:r>
              <a:rPr lang="ca-ES" sz="2400" b="0" dirty="0" err="1" smtClean="0">
                <a:solidFill>
                  <a:schemeClr val="tx1"/>
                </a:solidFill>
              </a:rPr>
              <a:t>VisualBlock-FIR</a:t>
            </a:r>
            <a:r>
              <a:rPr lang="ca-ES" sz="2400" b="0" dirty="0" smtClean="0">
                <a:solidFill>
                  <a:schemeClr val="tx1"/>
                </a:solidFill>
              </a:rPr>
              <a:t>: Llibreria de models</a:t>
            </a:r>
            <a:endParaRPr lang="ca-ES" sz="2400" b="0" dirty="0">
              <a:solidFill>
                <a:schemeClr val="tx1"/>
              </a:solidFill>
            </a:endParaRPr>
          </a:p>
        </p:txBody>
      </p:sp>
      <p:pic>
        <p:nvPicPr>
          <p:cNvPr id="3" name="Imatge 2"/>
          <p:cNvPicPr/>
          <p:nvPr/>
        </p:nvPicPr>
        <p:blipFill>
          <a:blip r:embed="rId3" cstate="print"/>
          <a:srcRect/>
          <a:stretch>
            <a:fillRect/>
          </a:stretch>
        </p:blipFill>
        <p:spPr bwMode="auto">
          <a:xfrm>
            <a:off x="971598" y="1098103"/>
            <a:ext cx="7343775" cy="4779169"/>
          </a:xfrm>
          <a:prstGeom prst="rect">
            <a:avLst/>
          </a:prstGeom>
          <a:noFill/>
          <a:ln w="9525">
            <a:noFill/>
            <a:miter lim="800000"/>
            <a:headEnd/>
            <a:tailEnd/>
          </a:ln>
        </p:spPr>
      </p:pic>
      <p:grpSp>
        <p:nvGrpSpPr>
          <p:cNvPr id="8" name="Agrupa 7"/>
          <p:cNvGrpSpPr/>
          <p:nvPr/>
        </p:nvGrpSpPr>
        <p:grpSpPr>
          <a:xfrm>
            <a:off x="1608192" y="954087"/>
            <a:ext cx="6564208" cy="4679440"/>
            <a:chOff x="1619672" y="548680"/>
            <a:chExt cx="6564208" cy="4679440"/>
          </a:xfrm>
        </p:grpSpPr>
        <p:pic>
          <p:nvPicPr>
            <p:cNvPr id="4" name="Imatge 3"/>
            <p:cNvPicPr>
              <a:picLocks noChangeAspect="1"/>
            </p:cNvPicPr>
            <p:nvPr/>
          </p:nvPicPr>
          <p:blipFill>
            <a:blip r:embed="rId4" cstate="print"/>
            <a:srcRect/>
            <a:stretch>
              <a:fillRect/>
            </a:stretch>
          </p:blipFill>
          <p:spPr bwMode="auto">
            <a:xfrm>
              <a:off x="4572000" y="692696"/>
              <a:ext cx="3611880" cy="4535424"/>
            </a:xfrm>
            <a:prstGeom prst="rect">
              <a:avLst/>
            </a:prstGeom>
            <a:noFill/>
            <a:ln w="9525">
              <a:solidFill>
                <a:srgbClr val="FF0000"/>
              </a:solidFill>
              <a:miter lim="800000"/>
              <a:headEnd/>
              <a:tailEnd/>
            </a:ln>
          </p:spPr>
        </p:pic>
        <p:sp>
          <p:nvSpPr>
            <p:cNvPr id="5" name="Oval 4"/>
            <p:cNvSpPr/>
            <p:nvPr/>
          </p:nvSpPr>
          <p:spPr>
            <a:xfrm>
              <a:off x="1619672" y="548680"/>
              <a:ext cx="1584176"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7" name="Connector de fletxa recta 6"/>
            <p:cNvCxnSpPr>
              <a:stCxn id="5" idx="6"/>
            </p:cNvCxnSpPr>
            <p:nvPr/>
          </p:nvCxnSpPr>
          <p:spPr>
            <a:xfrm>
              <a:off x="3203848" y="1412776"/>
              <a:ext cx="1368152" cy="36004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9" name="Contenidor de número de diapositiva 8"/>
          <p:cNvSpPr>
            <a:spLocks noGrp="1"/>
          </p:cNvSpPr>
          <p:nvPr>
            <p:ph type="sldNum" sz="quarter" idx="12"/>
          </p:nvPr>
        </p:nvSpPr>
        <p:spPr/>
        <p:txBody>
          <a:bodyPr/>
          <a:lstStyle/>
          <a:p>
            <a:fld id="{0278B95F-E641-4003-AFA4-D7923B94BEE4}" type="slidenum">
              <a:rPr lang="ca-ES" smtClean="0"/>
              <a:pPr/>
              <a:t>45</a:t>
            </a:fld>
            <a:endParaRPr lang="ca-ES"/>
          </a:p>
        </p:txBody>
      </p:sp>
      <p:grpSp>
        <p:nvGrpSpPr>
          <p:cNvPr id="15" name="Agrupa 14"/>
          <p:cNvGrpSpPr/>
          <p:nvPr/>
        </p:nvGrpSpPr>
        <p:grpSpPr>
          <a:xfrm>
            <a:off x="1979712" y="1386135"/>
            <a:ext cx="4464496" cy="3888432"/>
            <a:chOff x="1979712" y="908720"/>
            <a:chExt cx="4464496" cy="3888432"/>
          </a:xfrm>
        </p:grpSpPr>
        <p:sp>
          <p:nvSpPr>
            <p:cNvPr id="10" name="Oval 9"/>
            <p:cNvSpPr/>
            <p:nvPr/>
          </p:nvSpPr>
          <p:spPr>
            <a:xfrm>
              <a:off x="1979712" y="2348880"/>
              <a:ext cx="864096"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Oval 10"/>
            <p:cNvSpPr/>
            <p:nvPr/>
          </p:nvSpPr>
          <p:spPr>
            <a:xfrm>
              <a:off x="1979712" y="3861048"/>
              <a:ext cx="864096"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Oval 11"/>
            <p:cNvSpPr/>
            <p:nvPr/>
          </p:nvSpPr>
          <p:spPr>
            <a:xfrm>
              <a:off x="5580112" y="908720"/>
              <a:ext cx="864096"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Oval 12"/>
            <p:cNvSpPr/>
            <p:nvPr/>
          </p:nvSpPr>
          <p:spPr>
            <a:xfrm>
              <a:off x="5580112" y="2348880"/>
              <a:ext cx="864096"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Oval 13"/>
            <p:cNvSpPr/>
            <p:nvPr/>
          </p:nvSpPr>
          <p:spPr>
            <a:xfrm>
              <a:off x="5580112" y="3789040"/>
              <a:ext cx="864096"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grpSp>
        <p:nvGrpSpPr>
          <p:cNvPr id="16" name="Agrupa 15"/>
          <p:cNvGrpSpPr/>
          <p:nvPr/>
        </p:nvGrpSpPr>
        <p:grpSpPr>
          <a:xfrm>
            <a:off x="1619661" y="908720"/>
            <a:ext cx="6107144" cy="4970599"/>
            <a:chOff x="1619661" y="764704"/>
            <a:chExt cx="6107144" cy="4970599"/>
          </a:xfrm>
        </p:grpSpPr>
        <p:pic>
          <p:nvPicPr>
            <p:cNvPr id="1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61" y="764704"/>
              <a:ext cx="6107144" cy="1214286"/>
            </a:xfrm>
            <a:prstGeom prst="rect">
              <a:avLst/>
            </a:prstGeom>
            <a:solidFill>
              <a:schemeClr val="bg1"/>
            </a:solidFill>
          </p:spPr>
        </p:pic>
        <p:pic>
          <p:nvPicPr>
            <p:cNvPr id="18"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69" y="2024745"/>
              <a:ext cx="6059524" cy="1178571"/>
            </a:xfrm>
            <a:prstGeom prst="rect">
              <a:avLst/>
            </a:prstGeom>
            <a:solidFill>
              <a:schemeClr val="bg1"/>
            </a:solidFill>
          </p:spPr>
        </p:pic>
        <p:pic>
          <p:nvPicPr>
            <p:cNvPr id="1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19663" y="3249071"/>
              <a:ext cx="6083334" cy="1214286"/>
            </a:xfrm>
            <a:prstGeom prst="rect">
              <a:avLst/>
            </a:prstGeom>
            <a:solidFill>
              <a:schemeClr val="bg1"/>
            </a:solidFill>
          </p:spPr>
        </p:pic>
        <p:pic>
          <p:nvPicPr>
            <p:cNvPr id="20"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19663" y="4509113"/>
              <a:ext cx="6083334" cy="1226190"/>
            </a:xfrm>
            <a:prstGeom prst="rect">
              <a:avLst/>
            </a:prstGeom>
            <a:solidFill>
              <a:schemeClr val="bg1"/>
            </a:solidFill>
          </p:spPr>
        </p:pic>
      </p:grpSp>
      <p:sp>
        <p:nvSpPr>
          <p:cNvPr id="21" name="Rectangle 20"/>
          <p:cNvSpPr/>
          <p:nvPr/>
        </p:nvSpPr>
        <p:spPr>
          <a:xfrm>
            <a:off x="1547664" y="908720"/>
            <a:ext cx="1512168" cy="5040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Rectangle 21"/>
          <p:cNvSpPr/>
          <p:nvPr/>
        </p:nvSpPr>
        <p:spPr>
          <a:xfrm>
            <a:off x="3059832" y="908720"/>
            <a:ext cx="4896544" cy="5040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500"/>
                                        <p:tgtEl>
                                          <p:spTgt spid="22"/>
                                        </p:tgtEl>
                                      </p:cBhvr>
                                    </p:animEffect>
                                  </p:childTnLst>
                                </p:cTn>
                              </p:par>
                              <p:par>
                                <p:cTn id="34" presetID="4"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76672"/>
            <a:ext cx="8183880" cy="475496"/>
          </a:xfrm>
        </p:spPr>
        <p:txBody>
          <a:bodyPr>
            <a:noAutofit/>
          </a:bodyPr>
          <a:lstStyle/>
          <a:p>
            <a:r>
              <a:rPr lang="ca-ES" sz="2400" b="0" dirty="0" err="1" smtClean="0">
                <a:solidFill>
                  <a:schemeClr val="tx1"/>
                </a:solidFill>
              </a:rPr>
              <a:t>VisualBlock-FIR</a:t>
            </a:r>
            <a:r>
              <a:rPr lang="ca-ES" sz="2400" b="0" dirty="0" smtClean="0">
                <a:solidFill>
                  <a:schemeClr val="tx1"/>
                </a:solidFill>
              </a:rPr>
              <a:t>: </a:t>
            </a:r>
            <a:r>
              <a:rPr lang="ca-ES" sz="2400" b="0" dirty="0" err="1" smtClean="0">
                <a:solidFill>
                  <a:schemeClr val="tx1"/>
                </a:solidFill>
              </a:rPr>
              <a:t>FDDS</a:t>
            </a:r>
            <a:endParaRPr lang="ca-ES" sz="2400" b="0" dirty="0">
              <a:solidFill>
                <a:schemeClr val="tx1"/>
              </a:solidFill>
            </a:endParaRPr>
          </a:p>
        </p:txBody>
      </p:sp>
      <p:pic>
        <p:nvPicPr>
          <p:cNvPr id="4" name="Imatge 3"/>
          <p:cNvPicPr/>
          <p:nvPr/>
        </p:nvPicPr>
        <p:blipFill>
          <a:blip r:embed="rId3" cstate="print"/>
          <a:srcRect/>
          <a:stretch>
            <a:fillRect/>
          </a:stretch>
        </p:blipFill>
        <p:spPr bwMode="auto">
          <a:xfrm>
            <a:off x="961212" y="1357846"/>
            <a:ext cx="7128792" cy="3737860"/>
          </a:xfrm>
          <a:prstGeom prst="rect">
            <a:avLst/>
          </a:prstGeom>
          <a:noFill/>
          <a:ln w="9525">
            <a:noFill/>
            <a:miter lim="800000"/>
            <a:headEnd/>
            <a:tailEnd/>
          </a:ln>
        </p:spPr>
      </p:pic>
      <p:sp>
        <p:nvSpPr>
          <p:cNvPr id="6" name="Oval 5"/>
          <p:cNvSpPr/>
          <p:nvPr/>
        </p:nvSpPr>
        <p:spPr>
          <a:xfrm>
            <a:off x="4993660" y="1213830"/>
            <a:ext cx="2088232" cy="4176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46</a:t>
            </a:fld>
            <a:endParaRPr lang="ca-ES"/>
          </a:p>
        </p:txBody>
      </p:sp>
      <p:sp>
        <p:nvSpPr>
          <p:cNvPr id="9"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74928" y="548680"/>
            <a:ext cx="3925064" cy="589816"/>
          </a:xfrm>
        </p:spPr>
        <p:txBody>
          <a:bodyPr>
            <a:normAutofit fontScale="90000"/>
          </a:bodyPr>
          <a:lstStyle/>
          <a:p>
            <a:r>
              <a:rPr lang="ca-ES" b="0" dirty="0" smtClean="0">
                <a:solidFill>
                  <a:schemeClr val="tx1"/>
                </a:solidFill>
              </a:rPr>
              <a:t>Mòdul </a:t>
            </a:r>
            <a:r>
              <a:rPr lang="ca-ES" b="0" dirty="0" err="1" smtClean="0">
                <a:solidFill>
                  <a:schemeClr val="tx1"/>
                </a:solidFill>
              </a:rPr>
              <a:t>FDDS</a:t>
            </a:r>
            <a:endParaRPr lang="ca-ES" b="0" dirty="0">
              <a:solidFill>
                <a:schemeClr val="tx1"/>
              </a:solidFill>
            </a:endParaRPr>
          </a:p>
        </p:txBody>
      </p:sp>
      <p:sp>
        <p:nvSpPr>
          <p:cNvPr id="3" name="Contenidor de contingut 2"/>
          <p:cNvSpPr>
            <a:spLocks noGrp="1"/>
          </p:cNvSpPr>
          <p:nvPr>
            <p:ph idx="1"/>
          </p:nvPr>
        </p:nvSpPr>
        <p:spPr>
          <a:xfrm>
            <a:off x="467544" y="1124744"/>
            <a:ext cx="8183880" cy="4608512"/>
          </a:xfrm>
        </p:spPr>
        <p:txBody>
          <a:bodyPr/>
          <a:lstStyle/>
          <a:p>
            <a:pPr>
              <a:spcBef>
                <a:spcPts val="1200"/>
              </a:spcBef>
              <a:spcAft>
                <a:spcPts val="600"/>
              </a:spcAft>
            </a:pPr>
            <a:r>
              <a:rPr lang="ca-ES" dirty="0" smtClean="0"/>
              <a:t>És el responsable de detectar la fallada, aïllar-la i identificar-la</a:t>
            </a:r>
          </a:p>
          <a:p>
            <a:pPr>
              <a:spcBef>
                <a:spcPts val="1200"/>
              </a:spcBef>
              <a:spcAft>
                <a:spcPts val="600"/>
              </a:spcAft>
            </a:pPr>
            <a:r>
              <a:rPr lang="ca-ES" dirty="0" smtClean="0"/>
              <a:t>Durant la fase de detecció utilitza el senyal real del sistema i les envolupants del model sense fallades</a:t>
            </a:r>
          </a:p>
          <a:p>
            <a:pPr>
              <a:spcBef>
                <a:spcPts val="1200"/>
              </a:spcBef>
              <a:spcAft>
                <a:spcPts val="600"/>
              </a:spcAft>
            </a:pPr>
            <a:r>
              <a:rPr lang="ca-ES" dirty="0" smtClean="0"/>
              <a:t>Quan detecta una fallada, commuta al mode de diagnòstic i utilitza el senyal real i totes les envolupants dels models de la llibreria de fallades</a:t>
            </a:r>
            <a:endParaRPr lang="ca-ES" dirty="0"/>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47</a:t>
            </a:fld>
            <a:endParaRPr lang="ca-ES"/>
          </a:p>
        </p:txBody>
      </p:sp>
      <p:sp>
        <p:nvSpPr>
          <p:cNvPr id="5"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tge 6"/>
          <p:cNvPicPr>
            <a:picLocks noChangeAspect="1"/>
          </p:cNvPicPr>
          <p:nvPr/>
        </p:nvPicPr>
        <p:blipFill>
          <a:blip r:embed="rId3" cstate="print"/>
          <a:srcRect/>
          <a:stretch>
            <a:fillRect/>
          </a:stretch>
        </p:blipFill>
        <p:spPr bwMode="auto">
          <a:xfrm>
            <a:off x="755576" y="1069814"/>
            <a:ext cx="7283196" cy="4807458"/>
          </a:xfrm>
          <a:prstGeom prst="rect">
            <a:avLst/>
          </a:prstGeom>
          <a:noFill/>
          <a:ln w="9525">
            <a:noFill/>
            <a:miter lim="800000"/>
            <a:headEnd/>
            <a:tailEnd/>
          </a:ln>
        </p:spPr>
      </p:pic>
      <p:sp>
        <p:nvSpPr>
          <p:cNvPr id="2" name="Títol 1"/>
          <p:cNvSpPr>
            <a:spLocks noGrp="1"/>
          </p:cNvSpPr>
          <p:nvPr>
            <p:ph type="title"/>
          </p:nvPr>
        </p:nvSpPr>
        <p:spPr>
          <a:xfrm>
            <a:off x="467544" y="476672"/>
            <a:ext cx="8183880" cy="475496"/>
          </a:xfrm>
        </p:spPr>
        <p:txBody>
          <a:bodyPr>
            <a:noAutofit/>
          </a:bodyPr>
          <a:lstStyle/>
          <a:p>
            <a:r>
              <a:rPr lang="ca-ES" sz="2400" b="0" dirty="0" err="1" smtClean="0">
                <a:solidFill>
                  <a:schemeClr val="tx1"/>
                </a:solidFill>
              </a:rPr>
              <a:t>VisualBlock-FIR</a:t>
            </a:r>
            <a:r>
              <a:rPr lang="ca-ES" sz="2400" b="0" dirty="0" smtClean="0">
                <a:solidFill>
                  <a:schemeClr val="tx1"/>
                </a:solidFill>
              </a:rPr>
              <a:t>: </a:t>
            </a:r>
            <a:r>
              <a:rPr lang="ca-ES" sz="2400" b="0" dirty="0" err="1" smtClean="0">
                <a:solidFill>
                  <a:schemeClr val="tx1"/>
                </a:solidFill>
              </a:rPr>
              <a:t>FDDS</a:t>
            </a:r>
            <a:endParaRPr lang="ca-ES" sz="2400" b="0" dirty="0">
              <a:solidFill>
                <a:schemeClr val="tx1"/>
              </a:solidFill>
            </a:endParaRPr>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48</a:t>
            </a:fld>
            <a:endParaRPr lang="ca-ES"/>
          </a:p>
        </p:txBody>
      </p:sp>
      <p:sp>
        <p:nvSpPr>
          <p:cNvPr id="9"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9" name="Picture 7"/>
          <p:cNvPicPr>
            <a:picLocks noChangeAspect="1" noChangeArrowheads="1"/>
          </p:cNvPicPr>
          <p:nvPr/>
        </p:nvPicPr>
        <p:blipFill>
          <a:blip r:embed="rId3" cstate="print"/>
          <a:srcRect/>
          <a:stretch>
            <a:fillRect/>
          </a:stretch>
        </p:blipFill>
        <p:spPr bwMode="auto">
          <a:xfrm>
            <a:off x="611560" y="934849"/>
            <a:ext cx="6324600" cy="2895600"/>
          </a:xfrm>
          <a:prstGeom prst="rect">
            <a:avLst/>
          </a:prstGeom>
          <a:noFill/>
          <a:ln w="9525">
            <a:noFill/>
            <a:miter lim="800000"/>
            <a:headEnd/>
            <a:tailEnd/>
          </a:ln>
        </p:spPr>
      </p:pic>
      <p:pic>
        <p:nvPicPr>
          <p:cNvPr id="100358" name="Picture 6"/>
          <p:cNvPicPr>
            <a:picLocks noChangeAspect="1" noChangeArrowheads="1"/>
          </p:cNvPicPr>
          <p:nvPr/>
        </p:nvPicPr>
        <p:blipFill>
          <a:blip r:embed="rId4" cstate="print"/>
          <a:srcRect/>
          <a:stretch>
            <a:fillRect/>
          </a:stretch>
        </p:blipFill>
        <p:spPr bwMode="auto">
          <a:xfrm>
            <a:off x="611560" y="934849"/>
            <a:ext cx="5381625" cy="3657600"/>
          </a:xfrm>
          <a:prstGeom prst="rect">
            <a:avLst/>
          </a:prstGeom>
          <a:noFill/>
          <a:ln w="9525">
            <a:noFill/>
            <a:miter lim="800000"/>
            <a:headEnd/>
            <a:tailEnd/>
          </a:ln>
        </p:spPr>
      </p:pic>
      <p:sp>
        <p:nvSpPr>
          <p:cNvPr id="20" name="Crida oval 19"/>
          <p:cNvSpPr/>
          <p:nvPr/>
        </p:nvSpPr>
        <p:spPr>
          <a:xfrm>
            <a:off x="683568" y="4175209"/>
            <a:ext cx="3960440" cy="1440160"/>
          </a:xfrm>
          <a:prstGeom prst="wedgeEllipseCallout">
            <a:avLst>
              <a:gd name="adj1" fmla="val 35152"/>
              <a:gd name="adj2" fmla="val -10635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Si se sobrepassa el llindar s’activa l’alarma</a:t>
            </a:r>
            <a:endParaRPr lang="ca-ES" dirty="0">
              <a:solidFill>
                <a:schemeClr val="tx1"/>
              </a:solidFill>
            </a:endParaRPr>
          </a:p>
        </p:txBody>
      </p:sp>
      <p:sp>
        <p:nvSpPr>
          <p:cNvPr id="22" name="QuadreDeText 21"/>
          <p:cNvSpPr txBox="1"/>
          <p:nvPr/>
        </p:nvSpPr>
        <p:spPr>
          <a:xfrm>
            <a:off x="683568" y="4149080"/>
            <a:ext cx="7128792" cy="1323439"/>
          </a:xfrm>
          <a:prstGeom prst="rect">
            <a:avLst/>
          </a:prstGeom>
          <a:solidFill>
            <a:schemeClr val="bg1"/>
          </a:solidFill>
        </p:spPr>
        <p:txBody>
          <a:bodyPr wrap="square" rtlCol="0">
            <a:spAutoFit/>
          </a:bodyPr>
          <a:lstStyle/>
          <a:p>
            <a:pPr marL="180000" lvl="0" indent="-180000">
              <a:buFont typeface="Arial" pitchFamily="34" charset="0"/>
              <a:buChar char="•"/>
            </a:pPr>
            <a:r>
              <a:rPr lang="ca-ES" sz="1600" dirty="0" smtClean="0"/>
              <a:t>La detecció de les fallades es fa comparant el valor de classe de la sortida de predicció amb el valor de classe de la sortida real. Quan el valor de sortida és proper als llindars de les classes </a:t>
            </a:r>
            <a:r>
              <a:rPr lang="ca-ES" sz="1600" dirty="0" smtClean="0"/>
              <a:t>es </a:t>
            </a:r>
            <a:r>
              <a:rPr lang="ca-ES" sz="1600" dirty="0" smtClean="0"/>
              <a:t>pot donar un canvi de classe </a:t>
            </a:r>
            <a:r>
              <a:rPr lang="ca-ES" sz="1600" dirty="0" smtClean="0"/>
              <a:t>i </a:t>
            </a:r>
            <a:r>
              <a:rPr lang="ca-ES" sz="1600" dirty="0" smtClean="0"/>
              <a:t>que el mètode consideri que hi ha hagut una fallada que realment no </a:t>
            </a:r>
            <a:r>
              <a:rPr lang="ca-ES" sz="1600" dirty="0" smtClean="0"/>
              <a:t>hi ha sigut.</a:t>
            </a:r>
            <a:endParaRPr lang="ca-ES" sz="1600" dirty="0"/>
          </a:p>
        </p:txBody>
      </p:sp>
      <p:sp>
        <p:nvSpPr>
          <p:cNvPr id="36" name="Rectangle 35"/>
          <p:cNvSpPr/>
          <p:nvPr/>
        </p:nvSpPr>
        <p:spPr>
          <a:xfrm>
            <a:off x="611560" y="4653136"/>
            <a:ext cx="7992888" cy="1169551"/>
          </a:xfrm>
          <a:prstGeom prst="rect">
            <a:avLst/>
          </a:prstGeom>
          <a:solidFill>
            <a:schemeClr val="bg1"/>
          </a:solidFill>
          <a:ln>
            <a:solidFill>
              <a:srgbClr val="FF0000"/>
            </a:solidFill>
          </a:ln>
        </p:spPr>
        <p:txBody>
          <a:bodyPr wrap="square">
            <a:spAutoFit/>
          </a:bodyPr>
          <a:lstStyle/>
          <a:p>
            <a:pPr marL="216000" indent="-216000">
              <a:buFont typeface="Arial" pitchFamily="34" charset="0"/>
              <a:buChar char="•"/>
            </a:pPr>
            <a:r>
              <a:rPr lang="ca-ES" sz="1400" dirty="0" smtClean="0"/>
              <a:t>L’envolupant: 5 veïns més propers calculats dins de la màquina d’inferència del FIR. </a:t>
            </a:r>
          </a:p>
          <a:p>
            <a:pPr marL="216000" indent="-216000">
              <a:buFont typeface="Arial" pitchFamily="34" charset="0"/>
              <a:buChar char="•"/>
            </a:pPr>
            <a:endParaRPr lang="ca-ES" sz="1400" dirty="0" smtClean="0"/>
          </a:p>
          <a:p>
            <a:pPr marL="216000" indent="-216000">
              <a:buFont typeface="Arial" pitchFamily="34" charset="0"/>
              <a:buChar char="•"/>
            </a:pPr>
            <a:endParaRPr lang="ca-ES" sz="1400" dirty="0" smtClean="0"/>
          </a:p>
          <a:p>
            <a:pPr marL="216000" indent="-216000">
              <a:buFont typeface="Arial" pitchFamily="34" charset="0"/>
              <a:buChar char="•"/>
            </a:pPr>
            <a:r>
              <a:rPr lang="ca-ES" sz="1400" dirty="0" smtClean="0"/>
              <a:t>El límit superior s’obté del veí que té el valor més alt i el límit inferior del veí de valor més baix.</a:t>
            </a:r>
            <a:endParaRPr lang="ca-ES" sz="1400" dirty="0"/>
          </a:p>
        </p:txBody>
      </p:sp>
      <p:sp>
        <p:nvSpPr>
          <p:cNvPr id="35" name="Crida oval 34"/>
          <p:cNvSpPr/>
          <p:nvPr/>
        </p:nvSpPr>
        <p:spPr>
          <a:xfrm>
            <a:off x="467544" y="3725416"/>
            <a:ext cx="5248200" cy="2295872"/>
          </a:xfrm>
          <a:prstGeom prst="wedgeEllipseCallout">
            <a:avLst>
              <a:gd name="adj1" fmla="val 26700"/>
              <a:gd name="adj2" fmla="val -5694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Els errors instantanis d’una finestra de predicció s’acumulen i si sobrepassen el llindar prefixat pel modelador es dispara l’alarma de detecció de la fallada</a:t>
            </a:r>
          </a:p>
        </p:txBody>
      </p:sp>
      <p:sp>
        <p:nvSpPr>
          <p:cNvPr id="2" name="Títol 1"/>
          <p:cNvSpPr>
            <a:spLocks noGrp="1"/>
          </p:cNvSpPr>
          <p:nvPr>
            <p:ph type="title"/>
          </p:nvPr>
        </p:nvSpPr>
        <p:spPr>
          <a:xfrm>
            <a:off x="467544" y="289208"/>
            <a:ext cx="8183880" cy="547504"/>
          </a:xfrm>
        </p:spPr>
        <p:txBody>
          <a:bodyPr>
            <a:normAutofit/>
          </a:bodyPr>
          <a:lstStyle/>
          <a:p>
            <a:r>
              <a:rPr lang="ca-ES" sz="2400" b="0" dirty="0" err="1" smtClean="0">
                <a:solidFill>
                  <a:schemeClr val="tx1"/>
                </a:solidFill>
              </a:rPr>
              <a:t>FIR-FDDS</a:t>
            </a:r>
            <a:r>
              <a:rPr lang="ca-ES" sz="2400" b="0" dirty="0" smtClean="0">
                <a:solidFill>
                  <a:schemeClr val="tx1"/>
                </a:solidFill>
              </a:rPr>
              <a:t>: Detecció de fallades</a:t>
            </a:r>
            <a:endParaRPr lang="ca-ES" sz="2400" b="0" dirty="0">
              <a:solidFill>
                <a:schemeClr val="tx1"/>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6" name="Contenidor de número de diapositiva 15"/>
          <p:cNvSpPr>
            <a:spLocks noGrp="1"/>
          </p:cNvSpPr>
          <p:nvPr>
            <p:ph type="sldNum" sz="quarter" idx="12"/>
          </p:nvPr>
        </p:nvSpPr>
        <p:spPr/>
        <p:txBody>
          <a:bodyPr/>
          <a:lstStyle/>
          <a:p>
            <a:fld id="{0278B95F-E641-4003-AFA4-D7923B94BEE4}" type="slidenum">
              <a:rPr lang="ca-ES" smtClean="0"/>
              <a:pPr/>
              <a:t>49</a:t>
            </a:fld>
            <a:endParaRPr lang="ca-ES"/>
          </a:p>
        </p:txBody>
      </p:sp>
      <p:sp>
        <p:nvSpPr>
          <p:cNvPr id="17" name="Crida oval 16"/>
          <p:cNvSpPr/>
          <p:nvPr/>
        </p:nvSpPr>
        <p:spPr>
          <a:xfrm>
            <a:off x="683568" y="4175209"/>
            <a:ext cx="3960440" cy="1440160"/>
          </a:xfrm>
          <a:prstGeom prst="wedgeEllipseCallout">
            <a:avLst>
              <a:gd name="adj1" fmla="val 27098"/>
              <a:gd name="adj2" fmla="val -2030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La classe del valor de predicció es compara amb la classe del valor real</a:t>
            </a:r>
            <a:endParaRPr lang="ca-ES" dirty="0">
              <a:solidFill>
                <a:schemeClr val="tx1"/>
              </a:solidFill>
            </a:endParaRPr>
          </a:p>
        </p:txBody>
      </p:sp>
      <p:grpSp>
        <p:nvGrpSpPr>
          <p:cNvPr id="28" name="Agrupa 27"/>
          <p:cNvGrpSpPr/>
          <p:nvPr/>
        </p:nvGrpSpPr>
        <p:grpSpPr>
          <a:xfrm>
            <a:off x="611560" y="1078865"/>
            <a:ext cx="6408712" cy="1872208"/>
            <a:chOff x="611560" y="620688"/>
            <a:chExt cx="6408712" cy="1872208"/>
          </a:xfrm>
        </p:grpSpPr>
        <p:cxnSp>
          <p:nvCxnSpPr>
            <p:cNvPr id="25" name="Connector recte 24"/>
            <p:cNvCxnSpPr/>
            <p:nvPr/>
          </p:nvCxnSpPr>
          <p:spPr>
            <a:xfrm flipH="1" flipV="1">
              <a:off x="611560" y="620688"/>
              <a:ext cx="6336704" cy="1872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or recte 26"/>
            <p:cNvCxnSpPr/>
            <p:nvPr/>
          </p:nvCxnSpPr>
          <p:spPr>
            <a:xfrm flipH="1">
              <a:off x="683568" y="764704"/>
              <a:ext cx="6336704" cy="16561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QuadreDeText 29"/>
          <p:cNvSpPr txBox="1"/>
          <p:nvPr/>
        </p:nvSpPr>
        <p:spPr>
          <a:xfrm>
            <a:off x="683568" y="4175209"/>
            <a:ext cx="7128792" cy="1077218"/>
          </a:xfrm>
          <a:prstGeom prst="rect">
            <a:avLst/>
          </a:prstGeom>
          <a:solidFill>
            <a:schemeClr val="bg1"/>
          </a:solidFill>
        </p:spPr>
        <p:txBody>
          <a:bodyPr wrap="square" rtlCol="0">
            <a:spAutoFit/>
          </a:bodyPr>
          <a:lstStyle/>
          <a:p>
            <a:pPr marL="180000" lvl="0" indent="-180000">
              <a:buFont typeface="Arial" pitchFamily="34" charset="0"/>
              <a:buChar char="•"/>
            </a:pPr>
            <a:r>
              <a:rPr lang="ca-ES" sz="1600" dirty="0" smtClean="0"/>
              <a:t>El temps de detecció és molt gran. Per garantir una detecció correcta, la grandària de la finestra de detecció ha de ser força gran i el filtre d’errors, per evitar falses alarmes, ha de ser excessivament gran.</a:t>
            </a:r>
            <a:endParaRPr lang="ca-ES" sz="1600" dirty="0"/>
          </a:p>
        </p:txBody>
      </p:sp>
      <p:sp>
        <p:nvSpPr>
          <p:cNvPr id="32" name="Oval 31"/>
          <p:cNvSpPr/>
          <p:nvPr/>
        </p:nvSpPr>
        <p:spPr>
          <a:xfrm>
            <a:off x="3851920" y="1078865"/>
            <a:ext cx="187220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4" name="Crida oval 33"/>
          <p:cNvSpPr/>
          <p:nvPr/>
        </p:nvSpPr>
        <p:spPr>
          <a:xfrm>
            <a:off x="3203848" y="2086977"/>
            <a:ext cx="5256584" cy="1656184"/>
          </a:xfrm>
          <a:prstGeom prst="wedgeEllipseCallout">
            <a:avLst>
              <a:gd name="adj1" fmla="val -9902"/>
              <a:gd name="adj2" fmla="val -6855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Per </a:t>
            </a:r>
            <a:r>
              <a:rPr lang="ca-ES" dirty="0" err="1" smtClean="0">
                <a:solidFill>
                  <a:schemeClr val="tx1"/>
                </a:solidFill>
              </a:rPr>
              <a:t>dessensibilitzar</a:t>
            </a:r>
            <a:r>
              <a:rPr lang="ca-ES" dirty="0" smtClean="0">
                <a:solidFill>
                  <a:schemeClr val="tx1"/>
                </a:solidFill>
              </a:rPr>
              <a:t> la metodologia FIR en el procés de la detecció de fallades, es proposa un mètode basat en envolupants.</a:t>
            </a:r>
          </a:p>
        </p:txBody>
      </p:sp>
      <p:pic>
        <p:nvPicPr>
          <p:cNvPr id="37" name="Imatge 36"/>
          <p:cNvPicPr>
            <a:picLocks noChangeAspect="1"/>
          </p:cNvPicPr>
          <p:nvPr/>
        </p:nvPicPr>
        <p:blipFill>
          <a:blip r:embed="rId5" cstate="print"/>
          <a:srcRect/>
          <a:stretch>
            <a:fillRect/>
          </a:stretch>
        </p:blipFill>
        <p:spPr bwMode="auto">
          <a:xfrm>
            <a:off x="2267744" y="2661532"/>
            <a:ext cx="6111283" cy="2881829"/>
          </a:xfrm>
          <a:prstGeom prst="rect">
            <a:avLst/>
          </a:prstGeom>
          <a:solidFill>
            <a:schemeClr val="bg1"/>
          </a:solidFill>
          <a:ln w="9525">
            <a:solidFill>
              <a:srgbClr val="FF0000"/>
            </a:solidFill>
            <a:miter lim="800000"/>
            <a:headEnd/>
            <a:tailEnd/>
          </a:ln>
        </p:spPr>
      </p:pic>
      <p:sp>
        <p:nvSpPr>
          <p:cNvPr id="38" name="Oval 37"/>
          <p:cNvSpPr/>
          <p:nvPr/>
        </p:nvSpPr>
        <p:spPr>
          <a:xfrm>
            <a:off x="2987824" y="3959185"/>
            <a:ext cx="2232248" cy="86409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QuadreDeText 22"/>
          <p:cNvSpPr txBox="1"/>
          <p:nvPr/>
        </p:nvSpPr>
        <p:spPr>
          <a:xfrm>
            <a:off x="395536" y="2988241"/>
            <a:ext cx="6696744" cy="584775"/>
          </a:xfrm>
          <a:prstGeom prst="rect">
            <a:avLst/>
          </a:prstGeom>
          <a:solidFill>
            <a:schemeClr val="bg1"/>
          </a:solidFill>
          <a:ln>
            <a:solidFill>
              <a:srgbClr val="FF0000"/>
            </a:solidFill>
          </a:ln>
        </p:spPr>
        <p:txBody>
          <a:bodyPr wrap="square" rtlCol="0">
            <a:spAutoFit/>
          </a:bodyPr>
          <a:lstStyle/>
          <a:p>
            <a:r>
              <a:rPr lang="ca-ES" sz="1600" dirty="0" smtClean="0"/>
              <a:t>Tot i que els resultats aconseguits amb aquesta metodologia van donar uns resultats força bons, hi havia certes limitacions:</a:t>
            </a:r>
          </a:p>
        </p:txBody>
      </p:sp>
      <p:sp>
        <p:nvSpPr>
          <p:cNvPr id="24"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26" name="Crida oval 25"/>
          <p:cNvSpPr/>
          <p:nvPr/>
        </p:nvSpPr>
        <p:spPr>
          <a:xfrm>
            <a:off x="2339752" y="3861048"/>
            <a:ext cx="4752528" cy="1584176"/>
          </a:xfrm>
          <a:prstGeom prst="wedgeEllipseCallout">
            <a:avLst>
              <a:gd name="adj1" fmla="val -4833"/>
              <a:gd name="adj2" fmla="val -1614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Els errors instantanis s’emmagatzemen en una matriu a la que s’aplica un filtre d’error</a:t>
            </a:r>
          </a:p>
        </p:txBody>
      </p:sp>
      <p:sp>
        <p:nvSpPr>
          <p:cNvPr id="19" name="Crida oval 18"/>
          <p:cNvSpPr/>
          <p:nvPr/>
        </p:nvSpPr>
        <p:spPr>
          <a:xfrm>
            <a:off x="341908" y="3887177"/>
            <a:ext cx="6048672" cy="1872208"/>
          </a:xfrm>
          <a:prstGeom prst="wedgeEllipseCallout">
            <a:avLst>
              <a:gd name="adj1" fmla="val 14120"/>
              <a:gd name="adj2" fmla="val -11121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solidFill>
                  <a:schemeClr val="tx1"/>
                </a:solidFill>
              </a:rPr>
              <a:t>El filtre d’error acumula els errors instantanis sobre una finestra temporal. La finestra es desplaça sobre la matriu d’error i acumula els errors instantanis</a:t>
            </a:r>
            <a:endParaRPr lang="ca-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1" nodeType="clickEffect">
                                  <p:stCondLst>
                                    <p:cond delay="0"/>
                                  </p:stCondLst>
                                  <p:childTnLst>
                                    <p:animEffect transition="out" filter="box(in)">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2" presetClass="entr" presetSubtype="4"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1" nodeType="clickEffect">
                                  <p:stCondLst>
                                    <p:cond delay="0"/>
                                  </p:stCondLst>
                                  <p:childTnLst>
                                    <p:animEffect transition="out" filter="box(i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4" presetClass="exit" presetSubtype="16" fill="hold" grpId="1" nodeType="withEffect">
                                  <p:stCondLst>
                                    <p:cond delay="0"/>
                                  </p:stCondLst>
                                  <p:childTnLst>
                                    <p:animEffect transition="out" filter="box(in)">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4" presetClass="exit" presetSubtype="16" fill="hold" grpId="1" nodeType="withEffect">
                                  <p:stCondLst>
                                    <p:cond delay="0"/>
                                  </p:stCondLst>
                                  <p:childTnLst>
                                    <p:animEffect transition="out" filter="box(in)">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4" presetClass="exit" presetSubtype="16" fill="hold" nodeType="withEffect">
                                  <p:stCondLst>
                                    <p:cond delay="0"/>
                                  </p:stCondLst>
                                  <p:childTnLst>
                                    <p:animEffect transition="out" filter="box(in)">
                                      <p:cBhvr>
                                        <p:cTn id="64" dur="500"/>
                                        <p:tgtEl>
                                          <p:spTgt spid="100359"/>
                                        </p:tgtEl>
                                      </p:cBhvr>
                                    </p:animEffect>
                                    <p:set>
                                      <p:cBhvr>
                                        <p:cTn id="65" dur="1" fill="hold">
                                          <p:stCondLst>
                                            <p:cond delay="499"/>
                                          </p:stCondLst>
                                        </p:cTn>
                                        <p:tgtEl>
                                          <p:spTgt spid="100359"/>
                                        </p:tgtEl>
                                        <p:attrNameLst>
                                          <p:attrName>style.visibility</p:attrName>
                                        </p:attrNameLst>
                                      </p:cBhvr>
                                      <p:to>
                                        <p:strVal val="hidden"/>
                                      </p:to>
                                    </p:set>
                                  </p:childTnLst>
                                </p:cTn>
                              </p:par>
                              <p:par>
                                <p:cTn id="66" presetID="4" presetClass="entr" presetSubtype="16" fill="hold" nodeType="withEffect">
                                  <p:stCondLst>
                                    <p:cond delay="0"/>
                                  </p:stCondLst>
                                  <p:childTnLst>
                                    <p:set>
                                      <p:cBhvr>
                                        <p:cTn id="67" dur="1" fill="hold">
                                          <p:stCondLst>
                                            <p:cond delay="0"/>
                                          </p:stCondLst>
                                        </p:cTn>
                                        <p:tgtEl>
                                          <p:spTgt spid="100358"/>
                                        </p:tgtEl>
                                        <p:attrNameLst>
                                          <p:attrName>style.visibility</p:attrName>
                                        </p:attrNameLst>
                                      </p:cBhvr>
                                      <p:to>
                                        <p:strVal val="visible"/>
                                      </p:to>
                                    </p:set>
                                    <p:animEffect transition="in" filter="box(in)">
                                      <p:cBhvr>
                                        <p:cTn id="68" dur="500"/>
                                        <p:tgtEl>
                                          <p:spTgt spid="10035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linds(horizontal)">
                                      <p:cBhvr>
                                        <p:cTn id="73" dur="500"/>
                                        <p:tgtEl>
                                          <p:spTgt spid="32"/>
                                        </p:tgtEl>
                                      </p:cBhvr>
                                    </p:animEffect>
                                  </p:childTnLst>
                                </p:cTn>
                              </p:par>
                              <p:par>
                                <p:cTn id="74" presetID="2" presetClass="entr" presetSubtype="4" fill="hold" grpId="1"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4" presetClass="exit" presetSubtype="16" fill="hold" grpId="2" nodeType="withEffect">
                                  <p:stCondLst>
                                    <p:cond delay="0"/>
                                  </p:stCondLst>
                                  <p:childTnLst>
                                    <p:animEffect transition="out" filter="box(in)">
                                      <p:cBhvr>
                                        <p:cTn id="89" dur="500"/>
                                        <p:tgtEl>
                                          <p:spTgt spid="34"/>
                                        </p:tgtEl>
                                      </p:cBhvr>
                                    </p:animEffect>
                                    <p:set>
                                      <p:cBhvr>
                                        <p:cTn id="90" dur="1" fill="hold">
                                          <p:stCondLst>
                                            <p:cond delay="499"/>
                                          </p:stCondLst>
                                        </p:cTn>
                                        <p:tgtEl>
                                          <p:spTgt spid="34"/>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6"/>
                                        </p:tgtEl>
                                      </p:cBhvr>
                                    </p:animEffect>
                                    <p:set>
                                      <p:cBhvr>
                                        <p:cTn id="93" dur="1" fill="hold">
                                          <p:stCondLst>
                                            <p:cond delay="499"/>
                                          </p:stCondLst>
                                        </p:cTn>
                                        <p:tgtEl>
                                          <p:spTgt spid="36"/>
                                        </p:tgtEl>
                                        <p:attrNameLst>
                                          <p:attrName>style.visibility</p:attrName>
                                        </p:attrNameLst>
                                      </p:cBhvr>
                                      <p:to>
                                        <p:strVal val="hidden"/>
                                      </p:to>
                                    </p:set>
                                  </p:childTnLst>
                                </p:cTn>
                              </p:par>
                              <p:par>
                                <p:cTn id="94" presetID="2" presetClass="entr" presetSubtype="4" fill="hold" grpId="1"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ppt_x"/>
                                          </p:val>
                                        </p:tav>
                                        <p:tav tm="100000">
                                          <p:val>
                                            <p:strVal val="#ppt_x"/>
                                          </p:val>
                                        </p:tav>
                                      </p:tavLst>
                                    </p:anim>
                                    <p:anim calcmode="lin" valueType="num">
                                      <p:cBhvr additive="base">
                                        <p:cTn id="9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grpId="0" nodeType="clickEffect">
                                  <p:stCondLst>
                                    <p:cond delay="0"/>
                                  </p:stCondLst>
                                  <p:childTnLst>
                                    <p:anim calcmode="lin" valueType="num">
                                      <p:cBhvr additive="base">
                                        <p:cTn id="101" dur="500"/>
                                        <p:tgtEl>
                                          <p:spTgt spid="35"/>
                                        </p:tgtEl>
                                        <p:attrNameLst>
                                          <p:attrName>ppt_x</p:attrName>
                                        </p:attrNameLst>
                                      </p:cBhvr>
                                      <p:tavLst>
                                        <p:tav tm="0">
                                          <p:val>
                                            <p:strVal val="ppt_x"/>
                                          </p:val>
                                        </p:tav>
                                        <p:tav tm="100000">
                                          <p:val>
                                            <p:strVal val="ppt_x"/>
                                          </p:val>
                                        </p:tav>
                                      </p:tavLst>
                                    </p:anim>
                                    <p:anim calcmode="lin" valueType="num">
                                      <p:cBhvr additive="base">
                                        <p:cTn id="102" dur="500"/>
                                        <p:tgtEl>
                                          <p:spTgt spid="35"/>
                                        </p:tgtEl>
                                        <p:attrNameLst>
                                          <p:attrName>ppt_y</p:attrName>
                                        </p:attrNameLst>
                                      </p:cBhvr>
                                      <p:tavLst>
                                        <p:tav tm="0">
                                          <p:val>
                                            <p:strVal val="ppt_y"/>
                                          </p:val>
                                        </p:tav>
                                        <p:tav tm="100000">
                                          <p:val>
                                            <p:strVal val="1+ppt_h/2"/>
                                          </p:val>
                                        </p:tav>
                                      </p:tavLst>
                                    </p:anim>
                                    <p:set>
                                      <p:cBhvr>
                                        <p:cTn id="103" dur="1" fill="hold">
                                          <p:stCondLst>
                                            <p:cond delay="499"/>
                                          </p:stCondLst>
                                        </p:cTn>
                                        <p:tgtEl>
                                          <p:spTgt spid="35"/>
                                        </p:tgtEl>
                                        <p:attrNameLst>
                                          <p:attrName>style.visibility</p:attrName>
                                        </p:attrNameLst>
                                      </p:cBhvr>
                                      <p:to>
                                        <p:strVal val="hidden"/>
                                      </p:to>
                                    </p:set>
                                  </p:childTnLst>
                                </p:cTn>
                              </p:par>
                              <p:par>
                                <p:cTn id="104" presetID="3" presetClass="entr" presetSubtype="1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linds(horizontal)">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nodeType="clickEffect">
                                  <p:stCondLst>
                                    <p:cond delay="0"/>
                                  </p:stCondLst>
                                  <p:childTnLst>
                                    <p:animEffect transition="out" filter="blinds(horizontal)">
                                      <p:cBhvr>
                                        <p:cTn id="110" dur="500"/>
                                        <p:tgtEl>
                                          <p:spTgt spid="37"/>
                                        </p:tgtEl>
                                      </p:cBhvr>
                                    </p:animEffect>
                                    <p:set>
                                      <p:cBhvr>
                                        <p:cTn id="111" dur="1" fill="hold">
                                          <p:stCondLst>
                                            <p:cond delay="499"/>
                                          </p:stCondLst>
                                        </p:cTn>
                                        <p:tgtEl>
                                          <p:spTgt spid="37"/>
                                        </p:tgtEl>
                                        <p:attrNameLst>
                                          <p:attrName>style.visibility</p:attrName>
                                        </p:attrNameLst>
                                      </p:cBhvr>
                                      <p:to>
                                        <p:strVal val="hidden"/>
                                      </p:to>
                                    </p:se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blinds(horizontal)">
                                      <p:cBhvr>
                                        <p:cTn id="1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36" grpId="0" animBg="1"/>
      <p:bldP spid="36" grpId="1" animBg="1"/>
      <p:bldP spid="35" grpId="0" animBg="1"/>
      <p:bldP spid="35" grpId="1" animBg="1"/>
      <p:bldP spid="17" grpId="0" animBg="1"/>
      <p:bldP spid="17" grpId="1" animBg="1"/>
      <p:bldP spid="30" grpId="0" animBg="1"/>
      <p:bldP spid="30" grpId="1" animBg="1"/>
      <p:bldP spid="32" grpId="0" animBg="1"/>
      <p:bldP spid="32" grpId="1" animBg="1"/>
      <p:bldP spid="34" grpId="1" animBg="1"/>
      <p:bldP spid="34" grpId="2" animBg="1"/>
      <p:bldP spid="38" grpId="0" animBg="1"/>
      <p:bldP spid="23" grpId="0" animBg="1"/>
      <p:bldP spid="23" grpId="1" animBg="1"/>
      <p:bldP spid="26" grpId="0" animBg="1"/>
      <p:bldP spid="26"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323528" y="530352"/>
            <a:ext cx="8496944" cy="1818528"/>
          </a:xfrm>
        </p:spPr>
        <p:txBody>
          <a:bodyPr>
            <a:normAutofit/>
          </a:bodyPr>
          <a:lstStyle/>
          <a:p>
            <a:r>
              <a:rPr lang="ca-ES" sz="2400" dirty="0" smtClean="0"/>
              <a:t>Aquestes tesis van servir per crear i millorar el FIR i van demostrar que era una eina molt potent per actuar sobre sistemes de diferents àmbits.</a:t>
            </a:r>
          </a:p>
          <a:p>
            <a:r>
              <a:rPr lang="ca-ES" sz="2400" dirty="0" smtClean="0"/>
              <a:t>Aspectes a millorar:</a:t>
            </a:r>
          </a:p>
        </p:txBody>
      </p:sp>
      <p:sp>
        <p:nvSpPr>
          <p:cNvPr id="5" name="Crida rectangular arrodonida 4"/>
          <p:cNvSpPr/>
          <p:nvPr/>
        </p:nvSpPr>
        <p:spPr>
          <a:xfrm>
            <a:off x="2843808" y="2204864"/>
            <a:ext cx="5688632" cy="1296144"/>
          </a:xfrm>
          <a:prstGeom prst="wedgeRoundRectCallout">
            <a:avLst>
              <a:gd name="adj1" fmla="val -56419"/>
              <a:gd name="adj2" fmla="val 21146"/>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Analitza </a:t>
            </a:r>
            <a:r>
              <a:rPr lang="ca-ES" dirty="0">
                <a:solidFill>
                  <a:schemeClr val="tx1"/>
                </a:solidFill>
              </a:rPr>
              <a:t>si els algorismes de cerca </a:t>
            </a:r>
            <a:r>
              <a:rPr lang="ca-ES" dirty="0" err="1">
                <a:solidFill>
                  <a:schemeClr val="tx1"/>
                </a:solidFill>
              </a:rPr>
              <a:t>subòptims</a:t>
            </a:r>
            <a:r>
              <a:rPr lang="ca-ES" dirty="0">
                <a:solidFill>
                  <a:schemeClr val="tx1"/>
                </a:solidFill>
              </a:rPr>
              <a:t> o els mètodes de simplificació prèvia d’un sistema a gran escala són els més adequats per </a:t>
            </a:r>
            <a:r>
              <a:rPr lang="ca-ES" dirty="0" smtClean="0">
                <a:solidFill>
                  <a:schemeClr val="tx1"/>
                </a:solidFill>
              </a:rPr>
              <a:t>obtenir </a:t>
            </a:r>
            <a:r>
              <a:rPr lang="ca-ES" dirty="0">
                <a:solidFill>
                  <a:schemeClr val="tx1"/>
                </a:solidFill>
              </a:rPr>
              <a:t>models qualitatius FIR.</a:t>
            </a:r>
          </a:p>
        </p:txBody>
      </p:sp>
      <p:sp>
        <p:nvSpPr>
          <p:cNvPr id="9" name="Crida rectangular arrodonida 8"/>
          <p:cNvSpPr/>
          <p:nvPr/>
        </p:nvSpPr>
        <p:spPr>
          <a:xfrm>
            <a:off x="2843808" y="2996952"/>
            <a:ext cx="5760640" cy="1584176"/>
          </a:xfrm>
          <a:prstGeom prst="wedgeRoundRectCallout">
            <a:avLst>
              <a:gd name="adj1" fmla="val -56171"/>
              <a:gd name="adj2" fmla="val 20353"/>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Sistemes </a:t>
            </a:r>
            <a:r>
              <a:rPr lang="ca-ES" dirty="0">
                <a:solidFill>
                  <a:schemeClr val="tx1"/>
                </a:solidFill>
              </a:rPr>
              <a:t>difusos evolutius </a:t>
            </a:r>
            <a:r>
              <a:rPr lang="ca-ES" dirty="0" smtClean="0">
                <a:solidFill>
                  <a:schemeClr val="tx1"/>
                </a:solidFill>
              </a:rPr>
              <a:t>per </a:t>
            </a:r>
            <a:r>
              <a:rPr lang="ca-ES" dirty="0">
                <a:solidFill>
                  <a:schemeClr val="tx1"/>
                </a:solidFill>
              </a:rPr>
              <a:t>l'aprenentatge automàtic de particions difuses per millorar la tècnica </a:t>
            </a:r>
            <a:r>
              <a:rPr lang="ca-ES" dirty="0" smtClean="0">
                <a:solidFill>
                  <a:schemeClr val="tx1"/>
                </a:solidFill>
              </a:rPr>
              <a:t>de modelatge </a:t>
            </a:r>
            <a:r>
              <a:rPr lang="ca-ES" dirty="0">
                <a:solidFill>
                  <a:schemeClr val="tx1"/>
                </a:solidFill>
              </a:rPr>
              <a:t>i simulació de FIR</a:t>
            </a:r>
            <a:r>
              <a:rPr lang="ca-ES" dirty="0" smtClean="0">
                <a:solidFill>
                  <a:schemeClr val="tx1"/>
                </a:solidFill>
              </a:rPr>
              <a:t>. </a:t>
            </a:r>
          </a:p>
          <a:p>
            <a:r>
              <a:rPr lang="ca-ES" dirty="0" smtClean="0">
                <a:solidFill>
                  <a:schemeClr val="tx1"/>
                </a:solidFill>
              </a:rPr>
              <a:t>Agents </a:t>
            </a:r>
            <a:r>
              <a:rPr lang="ca-ES" dirty="0">
                <a:solidFill>
                  <a:schemeClr val="tx1"/>
                </a:solidFill>
              </a:rPr>
              <a:t>genètics per </a:t>
            </a:r>
            <a:r>
              <a:rPr lang="ca-ES" dirty="0" smtClean="0">
                <a:solidFill>
                  <a:schemeClr val="tx1"/>
                </a:solidFill>
              </a:rPr>
              <a:t>donar els </a:t>
            </a:r>
            <a:r>
              <a:rPr lang="ca-ES" dirty="0">
                <a:solidFill>
                  <a:schemeClr val="tx1"/>
                </a:solidFill>
              </a:rPr>
              <a:t>paràmetres de </a:t>
            </a:r>
            <a:r>
              <a:rPr lang="ca-ES" dirty="0" err="1">
                <a:solidFill>
                  <a:schemeClr val="tx1"/>
                </a:solidFill>
              </a:rPr>
              <a:t>discretització</a:t>
            </a:r>
            <a:r>
              <a:rPr lang="ca-ES" dirty="0">
                <a:solidFill>
                  <a:schemeClr val="tx1"/>
                </a:solidFill>
              </a:rPr>
              <a:t> de la metodologia </a:t>
            </a:r>
            <a:r>
              <a:rPr lang="ca-ES" dirty="0" smtClean="0">
                <a:solidFill>
                  <a:schemeClr val="tx1"/>
                </a:solidFill>
              </a:rPr>
              <a:t>FIR.</a:t>
            </a:r>
            <a:endParaRPr lang="ca-ES" dirty="0">
              <a:solidFill>
                <a:schemeClr val="tx1"/>
              </a:solidFill>
            </a:endParaRPr>
          </a:p>
        </p:txBody>
      </p:sp>
      <p:sp>
        <p:nvSpPr>
          <p:cNvPr id="11" name="Crida rectangular arrodonida 10"/>
          <p:cNvSpPr/>
          <p:nvPr/>
        </p:nvSpPr>
        <p:spPr>
          <a:xfrm>
            <a:off x="2915816" y="4581128"/>
            <a:ext cx="5760640" cy="1152128"/>
          </a:xfrm>
          <a:prstGeom prst="wedgeRoundRectCallout">
            <a:avLst>
              <a:gd name="adj1" fmla="val -57082"/>
              <a:gd name="adj2" fmla="val -5622"/>
              <a:gd name="adj3" fmla="val 16667"/>
            </a:avLst>
          </a:prstGeom>
          <a:gradFill>
            <a:gsLst>
              <a:gs pos="0">
                <a:schemeClr val="accent6">
                  <a:lumMod val="40000"/>
                  <a:lumOff val="60000"/>
                </a:schemeClr>
              </a:gs>
              <a:gs pos="39999">
                <a:srgbClr val="85C2FF"/>
              </a:gs>
              <a:gs pos="70000">
                <a:srgbClr val="C4D6EB"/>
              </a:gs>
              <a:gs pos="100000">
                <a:srgbClr val="FFEBFA"/>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50"/>
              </a:spcBef>
              <a:buClr>
                <a:schemeClr val="accent1"/>
              </a:buClr>
              <a:buSzPct val="80000"/>
            </a:pPr>
            <a:r>
              <a:rPr lang="ca-ES" dirty="0" smtClean="0">
                <a:solidFill>
                  <a:schemeClr val="tx1"/>
                </a:solidFill>
              </a:rPr>
              <a:t>Desenvolupar una nova metodologia per crear sistemes de detecció i diagnòstic de fallades robustos i eficients</a:t>
            </a:r>
          </a:p>
        </p:txBody>
      </p:sp>
      <p:sp>
        <p:nvSpPr>
          <p:cNvPr id="10" name="Contenidor de número de diapositiva 9"/>
          <p:cNvSpPr>
            <a:spLocks noGrp="1"/>
          </p:cNvSpPr>
          <p:nvPr>
            <p:ph type="sldNum" sz="quarter" idx="12"/>
          </p:nvPr>
        </p:nvSpPr>
        <p:spPr/>
        <p:txBody>
          <a:bodyPr/>
          <a:lstStyle/>
          <a:p>
            <a:fld id="{0278B95F-E641-4003-AFA4-D7923B94BEE4}" type="slidenum">
              <a:rPr lang="ca-ES" smtClean="0"/>
              <a:pPr/>
              <a:t>5</a:t>
            </a:fld>
            <a:endParaRPr lang="ca-ES"/>
          </a:p>
        </p:txBody>
      </p:sp>
      <p:graphicFrame>
        <p:nvGraphicFramePr>
          <p:cNvPr id="2055" name="Object 7"/>
          <p:cNvGraphicFramePr>
            <a:graphicFrameLocks noChangeAspect="1"/>
          </p:cNvGraphicFramePr>
          <p:nvPr/>
        </p:nvGraphicFramePr>
        <p:xfrm>
          <a:off x="469975" y="2820541"/>
          <a:ext cx="2011363" cy="752475"/>
        </p:xfrm>
        <a:graphic>
          <a:graphicData uri="http://schemas.openxmlformats.org/presentationml/2006/ole">
            <p:oleObj spid="_x0000_s2064" name="Visio" r:id="rId4" imgW="2011680" imgH="751713" progId="Visio.Drawing.11">
              <p:link updateAutomatic="1"/>
            </p:oleObj>
          </a:graphicData>
        </a:graphic>
      </p:graphicFrame>
      <p:graphicFrame>
        <p:nvGraphicFramePr>
          <p:cNvPr id="2056" name="Object 8"/>
          <p:cNvGraphicFramePr>
            <a:graphicFrameLocks noChangeAspect="1"/>
          </p:cNvGraphicFramePr>
          <p:nvPr/>
        </p:nvGraphicFramePr>
        <p:xfrm>
          <a:off x="469975" y="3772842"/>
          <a:ext cx="2011363" cy="752475"/>
        </p:xfrm>
        <a:graphic>
          <a:graphicData uri="http://schemas.openxmlformats.org/presentationml/2006/ole">
            <p:oleObj spid="_x0000_s2065" name="Visio" r:id="rId5" imgW="2011680" imgH="751713" progId="Visio.Drawing.11">
              <p:link updateAutomatic="1"/>
            </p:oleObj>
          </a:graphicData>
        </a:graphic>
      </p:graphicFrame>
      <p:graphicFrame>
        <p:nvGraphicFramePr>
          <p:cNvPr id="2057" name="Object 9"/>
          <p:cNvGraphicFramePr>
            <a:graphicFrameLocks noChangeAspect="1"/>
          </p:cNvGraphicFramePr>
          <p:nvPr/>
        </p:nvGraphicFramePr>
        <p:xfrm>
          <a:off x="467544" y="4725144"/>
          <a:ext cx="2011363" cy="752475"/>
        </p:xfrm>
        <a:graphic>
          <a:graphicData uri="http://schemas.openxmlformats.org/presentationml/2006/ole">
            <p:oleObj spid="_x0000_s2066" name="Visio" r:id="rId6" imgW="2011680" imgH="751713" progId="Visio.Drawing.11">
              <p:link updateAutomatic="1"/>
            </p:oleObj>
          </a:graphicData>
        </a:graphic>
      </p:graphicFrame>
      <p:sp>
        <p:nvSpPr>
          <p:cNvPr id="12" name="Títol 1"/>
          <p:cNvSpPr>
            <a:spLocks noGrp="1"/>
          </p:cNvSpPr>
          <p:nvPr>
            <p:ph type="title"/>
          </p:nvPr>
        </p:nvSpPr>
        <p:spPr>
          <a:xfrm>
            <a:off x="502920" y="5949280"/>
            <a:ext cx="6157312" cy="504056"/>
          </a:xfrm>
        </p:spPr>
        <p:txBody>
          <a:bodyPr>
            <a:normAutofit fontScale="90000"/>
          </a:bodyPr>
          <a:lstStyle/>
          <a:p>
            <a:r>
              <a:rPr lang="ca-ES" dirty="0" smtClean="0"/>
              <a:t>Introducció i motivació</a:t>
            </a:r>
            <a:endParaRPr lang="ca-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1" presetClass="entr" presetSubtype="0" fill="hold" nodeType="withEffect">
                                  <p:stCondLst>
                                    <p:cond delay="0"/>
                                  </p:stCondLst>
                                  <p:childTnLst>
                                    <p:set>
                                      <p:cBhvr>
                                        <p:cTn id="28"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Object 3"/>
          <p:cNvGraphicFramePr>
            <a:graphicFrameLocks noChangeAspect="1"/>
          </p:cNvGraphicFramePr>
          <p:nvPr/>
        </p:nvGraphicFramePr>
        <p:xfrm>
          <a:off x="539552" y="980728"/>
          <a:ext cx="8298156" cy="2520280"/>
        </p:xfrm>
        <a:graphic>
          <a:graphicData uri="http://schemas.openxmlformats.org/presentationml/2006/ole">
            <p:oleObj spid="_x0000_s96266" name="Visio" r:id="rId4" imgW="8071866" imgH="2452878" progId="Visio.Drawing.11">
              <p:embed/>
            </p:oleObj>
          </a:graphicData>
        </a:graphic>
      </p:graphicFrame>
      <p:graphicFrame>
        <p:nvGraphicFramePr>
          <p:cNvPr id="96261" name="Object 5"/>
          <p:cNvGraphicFramePr>
            <a:graphicFrameLocks noChangeAspect="1"/>
          </p:cNvGraphicFramePr>
          <p:nvPr/>
        </p:nvGraphicFramePr>
        <p:xfrm>
          <a:off x="576064" y="952500"/>
          <a:ext cx="7112000" cy="2476500"/>
        </p:xfrm>
        <a:graphic>
          <a:graphicData uri="http://schemas.openxmlformats.org/presentationml/2006/ole">
            <p:oleObj spid="_x0000_s96267" name="Visio" r:id="rId5" imgW="6952869" imgH="2416683" progId="Visio.Drawing.11">
              <p:embed/>
            </p:oleObj>
          </a:graphicData>
        </a:graphic>
      </p:graphicFrame>
      <p:sp>
        <p:nvSpPr>
          <p:cNvPr id="2" name="Títol 1"/>
          <p:cNvSpPr>
            <a:spLocks noGrp="1"/>
          </p:cNvSpPr>
          <p:nvPr>
            <p:ph type="title"/>
          </p:nvPr>
        </p:nvSpPr>
        <p:spPr>
          <a:xfrm>
            <a:off x="539552" y="289208"/>
            <a:ext cx="8183880" cy="547504"/>
          </a:xfrm>
        </p:spPr>
        <p:txBody>
          <a:bodyPr>
            <a:normAutofit/>
          </a:bodyPr>
          <a:lstStyle/>
          <a:p>
            <a:r>
              <a:rPr lang="ca-ES" sz="2400" b="0" dirty="0" err="1" smtClean="0">
                <a:solidFill>
                  <a:schemeClr val="tx1"/>
                </a:solidFill>
              </a:rPr>
              <a:t>FIR-FDDS</a:t>
            </a:r>
            <a:r>
              <a:rPr lang="ca-ES" sz="2400" b="0" dirty="0" smtClean="0">
                <a:solidFill>
                  <a:schemeClr val="tx1"/>
                </a:solidFill>
              </a:rPr>
              <a:t>: Diagnòstic de fallades</a:t>
            </a:r>
            <a:endParaRPr lang="ca-ES" sz="2400" b="0" dirty="0">
              <a:solidFill>
                <a:schemeClr val="tx1"/>
              </a:solidFill>
            </a:endParaRPr>
          </a:p>
        </p:txBody>
      </p:sp>
      <p:sp>
        <p:nvSpPr>
          <p:cNvPr id="20482" name="Rectangle 2"/>
          <p:cNvSpPr>
            <a:spLocks noChangeArrowheads="1"/>
          </p:cNvSpPr>
          <p:nvPr/>
        </p:nvSpPr>
        <p:spPr bwMode="auto">
          <a:xfrm>
            <a:off x="36512" y="43204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36512" y="43204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36512" y="43204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25" name="Crida oval 24"/>
          <p:cNvSpPr/>
          <p:nvPr/>
        </p:nvSpPr>
        <p:spPr>
          <a:xfrm>
            <a:off x="504056" y="3284984"/>
            <a:ext cx="3456384" cy="1800200"/>
          </a:xfrm>
          <a:prstGeom prst="wedgeEllipseCallout">
            <a:avLst>
              <a:gd name="adj1" fmla="val -21374"/>
              <a:gd name="adj2" fmla="val -11704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solidFill>
                  <a:schemeClr val="tx1"/>
                </a:solidFill>
              </a:rPr>
              <a:t>Es selecciona una nova finestra de temps per diagnosticar el motiu de la fallada</a:t>
            </a:r>
          </a:p>
          <a:p>
            <a:pPr algn="ctr"/>
            <a:endParaRPr lang="ca-ES" sz="1600" dirty="0" smtClean="0">
              <a:solidFill>
                <a:schemeClr val="tx1"/>
              </a:solidFill>
            </a:endParaRPr>
          </a:p>
        </p:txBody>
      </p:sp>
      <p:sp>
        <p:nvSpPr>
          <p:cNvPr id="26" name="Crida oval 25"/>
          <p:cNvSpPr/>
          <p:nvPr/>
        </p:nvSpPr>
        <p:spPr>
          <a:xfrm>
            <a:off x="1368152" y="4005064"/>
            <a:ext cx="3456384" cy="1800200"/>
          </a:xfrm>
          <a:prstGeom prst="wedgeEllipseCallout">
            <a:avLst>
              <a:gd name="adj1" fmla="val 7010"/>
              <a:gd name="adj2" fmla="val -8318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solidFill>
                  <a:schemeClr val="tx1"/>
                </a:solidFill>
              </a:rPr>
              <a:t>Es fa la predicció del comportament per a cada model de la llibreria de fallades</a:t>
            </a:r>
          </a:p>
          <a:p>
            <a:pPr algn="ctr"/>
            <a:endParaRPr lang="ca-ES" sz="1600" dirty="0" smtClean="0">
              <a:solidFill>
                <a:schemeClr val="tx1"/>
              </a:solidFill>
            </a:endParaRPr>
          </a:p>
        </p:txBody>
      </p:sp>
      <p:sp>
        <p:nvSpPr>
          <p:cNvPr id="27" name="Crida oval 26"/>
          <p:cNvSpPr/>
          <p:nvPr/>
        </p:nvSpPr>
        <p:spPr>
          <a:xfrm>
            <a:off x="3528392" y="4077072"/>
            <a:ext cx="3456384" cy="1800200"/>
          </a:xfrm>
          <a:prstGeom prst="wedgeEllipseCallout">
            <a:avLst>
              <a:gd name="adj1" fmla="val -9249"/>
              <a:gd name="adj2" fmla="val -868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solidFill>
                  <a:schemeClr val="tx1"/>
                </a:solidFill>
              </a:rPr>
              <a:t>S’acumulen els errors instantanis produïts per a cada model</a:t>
            </a:r>
          </a:p>
          <a:p>
            <a:pPr algn="ctr"/>
            <a:endParaRPr lang="ca-ES" sz="1600" dirty="0" smtClean="0">
              <a:solidFill>
                <a:schemeClr val="tx1"/>
              </a:solidFill>
            </a:endParaRPr>
          </a:p>
        </p:txBody>
      </p:sp>
      <p:sp>
        <p:nvSpPr>
          <p:cNvPr id="33" name="QuadreDeText 32"/>
          <p:cNvSpPr txBox="1"/>
          <p:nvPr/>
        </p:nvSpPr>
        <p:spPr>
          <a:xfrm>
            <a:off x="720080" y="3717033"/>
            <a:ext cx="7560840" cy="830997"/>
          </a:xfrm>
          <a:prstGeom prst="rect">
            <a:avLst/>
          </a:prstGeom>
          <a:solidFill>
            <a:schemeClr val="bg1"/>
          </a:solidFill>
        </p:spPr>
        <p:txBody>
          <a:bodyPr wrap="square" rtlCol="0">
            <a:spAutoFit/>
          </a:bodyPr>
          <a:lstStyle/>
          <a:p>
            <a:pPr marL="180000" lvl="0" indent="-180000">
              <a:buFont typeface="Arial" pitchFamily="34" charset="0"/>
              <a:buChar char="•"/>
            </a:pPr>
            <a:r>
              <a:rPr lang="ca-ES" sz="1600" dirty="0" smtClean="0"/>
              <a:t>El diagnòstic de la fallada s’extreu del model que ha tingut menys errors acumulats dins la finestra temporal i no dóna cap referència de la qualitat d’aquest model.</a:t>
            </a:r>
            <a:endParaRPr lang="ca-ES" sz="1600" dirty="0"/>
          </a:p>
        </p:txBody>
      </p:sp>
      <p:grpSp>
        <p:nvGrpSpPr>
          <p:cNvPr id="41" name="Agrupa 40"/>
          <p:cNvGrpSpPr/>
          <p:nvPr/>
        </p:nvGrpSpPr>
        <p:grpSpPr>
          <a:xfrm>
            <a:off x="576064" y="908720"/>
            <a:ext cx="7785248" cy="1880592"/>
            <a:chOff x="539552" y="476672"/>
            <a:chExt cx="7785248" cy="1880592"/>
          </a:xfrm>
        </p:grpSpPr>
        <p:cxnSp>
          <p:nvCxnSpPr>
            <p:cNvPr id="39" name="Connector recte 38"/>
            <p:cNvCxnSpPr/>
            <p:nvPr/>
          </p:nvCxnSpPr>
          <p:spPr>
            <a:xfrm>
              <a:off x="539552" y="476672"/>
              <a:ext cx="7632848" cy="1728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or recte 39"/>
            <p:cNvCxnSpPr/>
            <p:nvPr/>
          </p:nvCxnSpPr>
          <p:spPr>
            <a:xfrm rot="10800000" flipH="1">
              <a:off x="691952" y="629072"/>
              <a:ext cx="7632848" cy="1728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Contenidor de número de diapositiva 41"/>
          <p:cNvSpPr>
            <a:spLocks noGrp="1"/>
          </p:cNvSpPr>
          <p:nvPr>
            <p:ph type="sldNum" sz="quarter" idx="12"/>
          </p:nvPr>
        </p:nvSpPr>
        <p:spPr/>
        <p:txBody>
          <a:bodyPr/>
          <a:lstStyle/>
          <a:p>
            <a:fld id="{0278B95F-E641-4003-AFA4-D7923B94BEE4}" type="slidenum">
              <a:rPr lang="ca-ES" smtClean="0"/>
              <a:pPr/>
              <a:t>50</a:t>
            </a:fld>
            <a:endParaRPr lang="ca-ES"/>
          </a:p>
        </p:txBody>
      </p:sp>
      <p:sp>
        <p:nvSpPr>
          <p:cNvPr id="30" name="QuadreDeText 29"/>
          <p:cNvSpPr txBox="1"/>
          <p:nvPr/>
        </p:nvSpPr>
        <p:spPr>
          <a:xfrm>
            <a:off x="1043608" y="2996952"/>
            <a:ext cx="7128792" cy="584775"/>
          </a:xfrm>
          <a:prstGeom prst="rect">
            <a:avLst/>
          </a:prstGeom>
          <a:solidFill>
            <a:schemeClr val="bg1"/>
          </a:solidFill>
        </p:spPr>
        <p:txBody>
          <a:bodyPr wrap="square" rtlCol="0">
            <a:spAutoFit/>
          </a:bodyPr>
          <a:lstStyle/>
          <a:p>
            <a:r>
              <a:rPr lang="ca-ES" sz="1600" dirty="0" smtClean="0"/>
              <a:t>Tot i que els resultats aconseguits amb aquesta metodologia van ser acceptables, hi havia una limitació molt important:</a:t>
            </a:r>
          </a:p>
        </p:txBody>
      </p:sp>
      <p:sp>
        <p:nvSpPr>
          <p:cNvPr id="34" name="Rectangle 33"/>
          <p:cNvSpPr/>
          <p:nvPr/>
        </p:nvSpPr>
        <p:spPr>
          <a:xfrm>
            <a:off x="648072" y="3618890"/>
            <a:ext cx="7920880" cy="2308324"/>
          </a:xfrm>
          <a:prstGeom prst="rect">
            <a:avLst/>
          </a:prstGeom>
          <a:solidFill>
            <a:schemeClr val="bg1"/>
          </a:solidFill>
        </p:spPr>
        <p:txBody>
          <a:bodyPr wrap="square">
            <a:spAutoFit/>
          </a:bodyPr>
          <a:lstStyle/>
          <a:p>
            <a:r>
              <a:rPr lang="ca-ES" dirty="0" smtClean="0"/>
              <a:t>La mesura d’acceptabilitat és un indicador relatiu de quin és el model que millor prediu el nou comportament del sistema. </a:t>
            </a:r>
          </a:p>
          <a:p>
            <a:endParaRPr lang="ca-ES" dirty="0" smtClean="0"/>
          </a:p>
          <a:p>
            <a:endParaRPr lang="ca-ES" dirty="0" smtClean="0"/>
          </a:p>
          <a:p>
            <a:endParaRPr lang="ca-ES" dirty="0" smtClean="0"/>
          </a:p>
          <a:p>
            <a:r>
              <a:rPr lang="ca-ES" dirty="0" smtClean="0"/>
              <a:t>Permet determinar de manera fiable quan la fallada no està representada a la llibreria o quan s’identifiquen diferents models per a una mateixa fallada.</a:t>
            </a:r>
            <a:endParaRPr lang="ca-ES" dirty="0"/>
          </a:p>
        </p:txBody>
      </p:sp>
      <p:sp>
        <p:nvSpPr>
          <p:cNvPr id="29" name="Rectangle arrodonit 28"/>
          <p:cNvSpPr/>
          <p:nvPr/>
        </p:nvSpPr>
        <p:spPr>
          <a:xfrm>
            <a:off x="5423460" y="1716048"/>
            <a:ext cx="1152128" cy="18002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5" name="Rectangle 34"/>
          <p:cNvSpPr/>
          <p:nvPr/>
        </p:nvSpPr>
        <p:spPr>
          <a:xfrm>
            <a:off x="2987824" y="4437112"/>
            <a:ext cx="2304256" cy="369332"/>
          </a:xfrm>
          <a:prstGeom prst="rect">
            <a:avLst/>
          </a:prstGeom>
          <a:solidFill>
            <a:schemeClr val="bg1"/>
          </a:solidFill>
        </p:spPr>
        <p:txBody>
          <a:bodyPr wrap="square">
            <a:spAutoFit/>
          </a:bodyPr>
          <a:lstStyle/>
          <a:p>
            <a:r>
              <a:rPr lang="ca-ES" dirty="0" err="1" smtClean="0"/>
              <a:t>C</a:t>
            </a:r>
            <a:r>
              <a:rPr lang="ca-ES" baseline="-25000" dirty="0" err="1" smtClean="0"/>
              <a:t>i</a:t>
            </a:r>
            <a:r>
              <a:rPr lang="ca-ES" dirty="0" smtClean="0"/>
              <a:t> = 1.0 – I</a:t>
            </a:r>
            <a:r>
              <a:rPr lang="ca-ES" baseline="-25000" dirty="0" smtClean="0"/>
              <a:t>a</a:t>
            </a:r>
            <a:r>
              <a:rPr lang="ca-ES" baseline="-40000" dirty="0" smtClean="0"/>
              <a:t>i</a:t>
            </a:r>
            <a:r>
              <a:rPr lang="ca-ES" dirty="0" smtClean="0"/>
              <a:t>/</a:t>
            </a:r>
            <a:r>
              <a:rPr lang="ca-ES" dirty="0" err="1" smtClean="0"/>
              <a:t>I</a:t>
            </a:r>
            <a:r>
              <a:rPr lang="ca-ES" baseline="-25000" dirty="0" err="1" smtClean="0"/>
              <a:t>a</a:t>
            </a:r>
            <a:r>
              <a:rPr lang="ca-ES" baseline="-40000" dirty="0" err="1" smtClean="0"/>
              <a:t>max</a:t>
            </a:r>
            <a:endParaRPr lang="ca-ES" baseline="-40000" dirty="0"/>
          </a:p>
        </p:txBody>
      </p:sp>
      <p:sp>
        <p:nvSpPr>
          <p:cNvPr id="23"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36" name="Rectangle 35"/>
          <p:cNvSpPr/>
          <p:nvPr/>
        </p:nvSpPr>
        <p:spPr>
          <a:xfrm>
            <a:off x="5652120" y="4437112"/>
            <a:ext cx="2808312" cy="369332"/>
          </a:xfrm>
          <a:prstGeom prst="rect">
            <a:avLst/>
          </a:prstGeom>
          <a:solidFill>
            <a:schemeClr val="bg1"/>
          </a:solidFill>
        </p:spPr>
        <p:txBody>
          <a:bodyPr wrap="square">
            <a:spAutoFit/>
          </a:bodyPr>
          <a:lstStyle/>
          <a:p>
            <a:r>
              <a:rPr lang="ca-ES" dirty="0" err="1" smtClean="0"/>
              <a:t>C</a:t>
            </a:r>
            <a:r>
              <a:rPr lang="ca-ES" baseline="-25000" dirty="0" err="1" smtClean="0"/>
              <a:t>rel</a:t>
            </a:r>
            <a:r>
              <a:rPr lang="ca-ES" baseline="-40000" dirty="0" err="1" smtClean="0"/>
              <a:t>i</a:t>
            </a:r>
            <a:r>
              <a:rPr lang="ca-ES" dirty="0" smtClean="0"/>
              <a:t> = </a:t>
            </a:r>
            <a:r>
              <a:rPr lang="ca-ES" dirty="0" err="1" smtClean="0"/>
              <a:t>C</a:t>
            </a:r>
            <a:r>
              <a:rPr lang="ca-ES" baseline="-25000" dirty="0" err="1" smtClean="0"/>
              <a:t>i</a:t>
            </a:r>
            <a:r>
              <a:rPr lang="ca-ES" baseline="-25000" dirty="0" smtClean="0"/>
              <a:t> </a:t>
            </a:r>
            <a:r>
              <a:rPr lang="ca-ES" dirty="0" smtClean="0"/>
              <a:t>/(C</a:t>
            </a:r>
            <a:r>
              <a:rPr lang="ca-ES" baseline="-25000" dirty="0" smtClean="0"/>
              <a:t>1</a:t>
            </a:r>
            <a:r>
              <a:rPr lang="ca-ES" dirty="0" smtClean="0"/>
              <a:t>+ ·· + </a:t>
            </a:r>
            <a:r>
              <a:rPr lang="ca-ES" dirty="0" err="1" smtClean="0"/>
              <a:t>C</a:t>
            </a:r>
            <a:r>
              <a:rPr lang="ca-ES" baseline="-25000" dirty="0" err="1" smtClean="0"/>
              <a:t>k</a:t>
            </a:r>
            <a:r>
              <a:rPr lang="ca-ES" dirty="0" smtClean="0"/>
              <a:t>)</a:t>
            </a:r>
            <a:endParaRPr lang="ca-ES" dirty="0"/>
          </a:p>
        </p:txBody>
      </p:sp>
      <p:sp>
        <p:nvSpPr>
          <p:cNvPr id="37" name="Rectangle 36"/>
          <p:cNvSpPr/>
          <p:nvPr/>
        </p:nvSpPr>
        <p:spPr>
          <a:xfrm>
            <a:off x="683568" y="4437112"/>
            <a:ext cx="1656184" cy="369332"/>
          </a:xfrm>
          <a:prstGeom prst="rect">
            <a:avLst/>
          </a:prstGeom>
          <a:solidFill>
            <a:schemeClr val="bg1"/>
          </a:solidFill>
        </p:spPr>
        <p:txBody>
          <a:bodyPr wrap="square">
            <a:spAutoFit/>
          </a:bodyPr>
          <a:lstStyle/>
          <a:p>
            <a:r>
              <a:rPr lang="ca-ES" dirty="0" err="1" smtClean="0"/>
              <a:t>Q</a:t>
            </a:r>
            <a:r>
              <a:rPr lang="ca-ES" baseline="-25000" dirty="0" err="1" smtClean="0"/>
              <a:t>i</a:t>
            </a:r>
            <a:r>
              <a:rPr lang="ca-ES" dirty="0" smtClean="0"/>
              <a:t> = </a:t>
            </a:r>
            <a:r>
              <a:rPr lang="ca-ES" dirty="0" err="1" smtClean="0"/>
              <a:t>C</a:t>
            </a:r>
            <a:r>
              <a:rPr lang="ca-ES" baseline="-25000" dirty="0" err="1" smtClean="0"/>
              <a:t>i</a:t>
            </a:r>
            <a:r>
              <a:rPr lang="ca-ES" baseline="-25000" dirty="0" smtClean="0"/>
              <a:t> </a:t>
            </a:r>
            <a:r>
              <a:rPr lang="ca-ES" dirty="0" smtClean="0"/>
              <a:t>· </a:t>
            </a:r>
            <a:r>
              <a:rPr lang="ca-ES" dirty="0" err="1" smtClean="0"/>
              <a:t>C</a:t>
            </a:r>
            <a:r>
              <a:rPr lang="ca-ES" baseline="-25000" dirty="0" err="1" smtClean="0"/>
              <a:t>rel</a:t>
            </a:r>
            <a:r>
              <a:rPr lang="ca-ES" baseline="-40000" dirty="0" err="1" smtClean="0"/>
              <a:t>i</a:t>
            </a:r>
            <a:endParaRPr lang="ca-ES" dirty="0"/>
          </a:p>
        </p:txBody>
      </p:sp>
      <p:sp>
        <p:nvSpPr>
          <p:cNvPr id="28" name="Crida oval 27"/>
          <p:cNvSpPr/>
          <p:nvPr/>
        </p:nvSpPr>
        <p:spPr>
          <a:xfrm>
            <a:off x="4824536" y="3501008"/>
            <a:ext cx="3456384" cy="1800200"/>
          </a:xfrm>
          <a:prstGeom prst="wedgeEllipseCallout">
            <a:avLst>
              <a:gd name="adj1" fmla="val -9249"/>
              <a:gd name="adj2" fmla="val -868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solidFill>
                  <a:schemeClr val="tx1"/>
                </a:solidFill>
              </a:rPr>
              <a:t>El model amb menys errors es selecciona com el que millor representa el nou comportament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par>
                                <p:cTn id="15" presetID="2" presetClass="entr" presetSubtype="4" fill="hold" grpId="1"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26"/>
                                        </p:tgtEl>
                                        <p:attrNameLst>
                                          <p:attrName>ppt_x</p:attrName>
                                        </p:attrNameLst>
                                      </p:cBhvr>
                                      <p:tavLst>
                                        <p:tav tm="0">
                                          <p:val>
                                            <p:strVal val="ppt_x"/>
                                          </p:val>
                                        </p:tav>
                                        <p:tav tm="100000">
                                          <p:val>
                                            <p:strVal val="ppt_x"/>
                                          </p:val>
                                        </p:tav>
                                      </p:tavLst>
                                    </p:anim>
                                    <p:anim calcmode="lin" valueType="num">
                                      <p:cBhvr additive="base">
                                        <p:cTn id="23" dur="500"/>
                                        <p:tgtEl>
                                          <p:spTgt spid="26"/>
                                        </p:tgtEl>
                                        <p:attrNameLst>
                                          <p:attrName>ppt_y</p:attrName>
                                        </p:attrNameLst>
                                      </p:cBhvr>
                                      <p:tavLst>
                                        <p:tav tm="0">
                                          <p:val>
                                            <p:strVal val="ppt_y"/>
                                          </p:val>
                                        </p:tav>
                                        <p:tav tm="100000">
                                          <p:val>
                                            <p:strVal val="1+ppt_h/2"/>
                                          </p:val>
                                        </p:tav>
                                      </p:tavLst>
                                    </p:anim>
                                    <p:set>
                                      <p:cBhvr>
                                        <p:cTn id="24" dur="1" fill="hold">
                                          <p:stCondLst>
                                            <p:cond delay="499"/>
                                          </p:stCondLst>
                                        </p:cTn>
                                        <p:tgtEl>
                                          <p:spTgt spid="26"/>
                                        </p:tgtEl>
                                        <p:attrNameLst>
                                          <p:attrName>style.visibility</p:attrName>
                                        </p:attrNameLst>
                                      </p:cBhvr>
                                      <p:to>
                                        <p:strVal val="hidden"/>
                                      </p:to>
                                    </p:set>
                                  </p:childTnLst>
                                </p:cTn>
                              </p:par>
                              <p:par>
                                <p:cTn id="25" presetID="2" presetClass="entr" presetSubtype="4"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27"/>
                                        </p:tgtEl>
                                        <p:attrNameLst>
                                          <p:attrName>ppt_x</p:attrName>
                                        </p:attrNameLst>
                                      </p:cBhvr>
                                      <p:tavLst>
                                        <p:tav tm="0">
                                          <p:val>
                                            <p:strVal val="ppt_x"/>
                                          </p:val>
                                        </p:tav>
                                        <p:tav tm="100000">
                                          <p:val>
                                            <p:strVal val="ppt_x"/>
                                          </p:val>
                                        </p:tav>
                                      </p:tavLst>
                                    </p:anim>
                                    <p:anim calcmode="lin" valueType="num">
                                      <p:cBhvr additive="base">
                                        <p:cTn id="33" dur="500"/>
                                        <p:tgtEl>
                                          <p:spTgt spid="27"/>
                                        </p:tgtEl>
                                        <p:attrNameLst>
                                          <p:attrName>ppt_y</p:attrName>
                                        </p:attrNameLst>
                                      </p:cBhvr>
                                      <p:tavLst>
                                        <p:tav tm="0">
                                          <p:val>
                                            <p:strVal val="ppt_y"/>
                                          </p:val>
                                        </p:tav>
                                        <p:tav tm="100000">
                                          <p:val>
                                            <p:strVal val="1+ppt_h/2"/>
                                          </p:val>
                                        </p:tav>
                                      </p:tavLst>
                                    </p:anim>
                                    <p:set>
                                      <p:cBhvr>
                                        <p:cTn id="34" dur="1" fill="hold">
                                          <p:stCondLst>
                                            <p:cond delay="499"/>
                                          </p:stCondLst>
                                        </p:cTn>
                                        <p:tgtEl>
                                          <p:spTgt spid="27"/>
                                        </p:tgtEl>
                                        <p:attrNameLst>
                                          <p:attrName>style.visibility</p:attrName>
                                        </p:attrNameLst>
                                      </p:cBhvr>
                                      <p:to>
                                        <p:strVal val="hidden"/>
                                      </p:to>
                                    </p:set>
                                  </p:childTnLst>
                                </p:cTn>
                              </p:par>
                              <p:par>
                                <p:cTn id="35" presetID="2" presetClass="entr" presetSubtype="4" fill="hold" grpId="1"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28"/>
                                        </p:tgtEl>
                                        <p:attrNameLst>
                                          <p:attrName>ppt_x</p:attrName>
                                        </p:attrNameLst>
                                      </p:cBhvr>
                                      <p:tavLst>
                                        <p:tav tm="0">
                                          <p:val>
                                            <p:strVal val="ppt_x"/>
                                          </p:val>
                                        </p:tav>
                                        <p:tav tm="100000">
                                          <p:val>
                                            <p:strVal val="ppt_x"/>
                                          </p:val>
                                        </p:tav>
                                      </p:tavLst>
                                    </p:anim>
                                    <p:anim calcmode="lin" valueType="num">
                                      <p:cBhvr additive="base">
                                        <p:cTn id="43" dur="500"/>
                                        <p:tgtEl>
                                          <p:spTgt spid="28"/>
                                        </p:tgtEl>
                                        <p:attrNameLst>
                                          <p:attrName>ppt_y</p:attrName>
                                        </p:attrNameLst>
                                      </p:cBhvr>
                                      <p:tavLst>
                                        <p:tav tm="0">
                                          <p:val>
                                            <p:strVal val="ppt_y"/>
                                          </p:val>
                                        </p:tav>
                                        <p:tav tm="100000">
                                          <p:val>
                                            <p:strVal val="1+ppt_h/2"/>
                                          </p:val>
                                        </p:tav>
                                      </p:tavLst>
                                    </p:anim>
                                    <p:set>
                                      <p:cBhvr>
                                        <p:cTn id="44" dur="1" fill="hold">
                                          <p:stCondLst>
                                            <p:cond delay="499"/>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33"/>
                                        </p:tgtEl>
                                      </p:cBhvr>
                                    </p:animEffect>
                                    <p:set>
                                      <p:cBhvr>
                                        <p:cTn id="60" dur="1" fill="hold">
                                          <p:stCondLst>
                                            <p:cond delay="499"/>
                                          </p:stCondLst>
                                        </p:cTn>
                                        <p:tgtEl>
                                          <p:spTgt spid="33"/>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30"/>
                                        </p:tgtEl>
                                        <p:attrNameLst>
                                          <p:attrName>ppt_x</p:attrName>
                                        </p:attrNameLst>
                                      </p:cBhvr>
                                      <p:tavLst>
                                        <p:tav tm="0">
                                          <p:val>
                                            <p:strVal val="ppt_x"/>
                                          </p:val>
                                        </p:tav>
                                        <p:tav tm="100000">
                                          <p:val>
                                            <p:strVal val="ppt_x"/>
                                          </p:val>
                                        </p:tav>
                                      </p:tavLst>
                                    </p:anim>
                                    <p:anim calcmode="lin" valueType="num">
                                      <p:cBhvr additive="base">
                                        <p:cTn id="63" dur="500"/>
                                        <p:tgtEl>
                                          <p:spTgt spid="30"/>
                                        </p:tgtEl>
                                        <p:attrNameLst>
                                          <p:attrName>ppt_y</p:attrName>
                                        </p:attrNameLst>
                                      </p:cBhvr>
                                      <p:tavLst>
                                        <p:tav tm="0">
                                          <p:val>
                                            <p:strVal val="ppt_y"/>
                                          </p:val>
                                        </p:tav>
                                        <p:tav tm="100000">
                                          <p:val>
                                            <p:strVal val="1+ppt_h/2"/>
                                          </p:val>
                                        </p:tav>
                                      </p:tavLst>
                                    </p:anim>
                                    <p:set>
                                      <p:cBhvr>
                                        <p:cTn id="64" dur="1" fill="hold">
                                          <p:stCondLst>
                                            <p:cond delay="499"/>
                                          </p:stCondLst>
                                        </p:cTn>
                                        <p:tgtEl>
                                          <p:spTgt spid="30"/>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4" presetClass="exit" presetSubtype="16" fill="hold" nodeType="withEffect">
                                  <p:stCondLst>
                                    <p:cond delay="0"/>
                                  </p:stCondLst>
                                  <p:childTnLst>
                                    <p:animEffect transition="out" filter="box(in)">
                                      <p:cBhvr>
                                        <p:cTn id="69" dur="500"/>
                                        <p:tgtEl>
                                          <p:spTgt spid="96261"/>
                                        </p:tgtEl>
                                      </p:cBhvr>
                                    </p:animEffect>
                                    <p:set>
                                      <p:cBhvr>
                                        <p:cTn id="70" dur="1" fill="hold">
                                          <p:stCondLst>
                                            <p:cond delay="499"/>
                                          </p:stCondLst>
                                        </p:cTn>
                                        <p:tgtEl>
                                          <p:spTgt spid="96261"/>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962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33" grpId="0" animBg="1"/>
      <p:bldP spid="33" grpId="1" animBg="1"/>
      <p:bldP spid="30" grpId="0" animBg="1"/>
      <p:bldP spid="30" grpId="1" animBg="1"/>
      <p:bldP spid="34" grpId="0" animBg="1"/>
      <p:bldP spid="29" grpId="0" animBg="1"/>
      <p:bldP spid="36" grpId="0" animBg="1"/>
      <p:bldP spid="37" grpId="0" animBg="1"/>
      <p:bldP spid="28" grpId="0" animBg="1"/>
      <p:bldP spid="2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76672"/>
            <a:ext cx="8183880" cy="547504"/>
          </a:xfrm>
        </p:spPr>
        <p:txBody>
          <a:bodyPr>
            <a:normAutofit/>
          </a:bodyPr>
          <a:lstStyle/>
          <a:p>
            <a:r>
              <a:rPr lang="ca-ES" sz="2800" b="0" dirty="0" err="1" smtClean="0">
                <a:solidFill>
                  <a:schemeClr val="tx1"/>
                </a:solidFill>
              </a:rPr>
              <a:t>FIR-FDDS</a:t>
            </a:r>
            <a:r>
              <a:rPr lang="ca-ES" sz="2800" b="0" dirty="0" smtClean="0">
                <a:solidFill>
                  <a:schemeClr val="tx1"/>
                </a:solidFill>
              </a:rPr>
              <a:t>: Publicacions</a:t>
            </a:r>
            <a:endParaRPr lang="ca-ES" sz="2800" b="0" dirty="0">
              <a:solidFill>
                <a:schemeClr val="tx1"/>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23" name="Contenidor de contingut 2"/>
          <p:cNvSpPr>
            <a:spLocks noGrp="1"/>
          </p:cNvSpPr>
          <p:nvPr>
            <p:ph idx="1"/>
          </p:nvPr>
        </p:nvSpPr>
        <p:spPr>
          <a:xfrm>
            <a:off x="107504" y="1466456"/>
            <a:ext cx="8496944" cy="4338808"/>
          </a:xfrm>
        </p:spPr>
        <p:txBody>
          <a:bodyPr>
            <a:normAutofit fontScale="62500" lnSpcReduction="20000"/>
          </a:bodyPr>
          <a:lstStyle/>
          <a:p>
            <a:pPr lvl="1"/>
            <a:r>
              <a:rPr lang="es-ES_tradnl" dirty="0" err="1" smtClean="0"/>
              <a:t>ESCOBET</a:t>
            </a:r>
            <a:r>
              <a:rPr lang="es-ES_tradnl" dirty="0" smtClean="0"/>
              <a:t>, A, NEBOT, A and </a:t>
            </a:r>
            <a:r>
              <a:rPr lang="es-ES_tradnl" dirty="0" err="1" smtClean="0"/>
              <a:t>CELLIER</a:t>
            </a:r>
            <a:r>
              <a:rPr lang="es-ES_tradnl" dirty="0" smtClean="0"/>
              <a:t>, FE. </a:t>
            </a:r>
            <a:r>
              <a:rPr lang="es-ES_tradnl" dirty="0" err="1" smtClean="0"/>
              <a:t>Model</a:t>
            </a:r>
            <a:r>
              <a:rPr lang="es-ES_tradnl" dirty="0" smtClean="0"/>
              <a:t> </a:t>
            </a:r>
            <a:r>
              <a:rPr lang="es-ES_tradnl" dirty="0" err="1" smtClean="0"/>
              <a:t>Acceptability</a:t>
            </a:r>
            <a:r>
              <a:rPr lang="es-ES_tradnl" dirty="0" smtClean="0"/>
              <a:t> </a:t>
            </a:r>
            <a:r>
              <a:rPr lang="es-ES_tradnl" dirty="0" err="1" smtClean="0"/>
              <a:t>Measure</a:t>
            </a:r>
            <a:r>
              <a:rPr lang="es-ES_tradnl" dirty="0" smtClean="0"/>
              <a:t> </a:t>
            </a:r>
            <a:r>
              <a:rPr lang="es-ES_tradnl" dirty="0" err="1" smtClean="0"/>
              <a:t>for</a:t>
            </a:r>
            <a:r>
              <a:rPr lang="es-ES_tradnl" dirty="0" smtClean="0"/>
              <a:t> </a:t>
            </a:r>
            <a:r>
              <a:rPr lang="es-ES_tradnl" dirty="0" err="1" smtClean="0"/>
              <a:t>the</a:t>
            </a:r>
            <a:r>
              <a:rPr lang="es-ES_tradnl" dirty="0" smtClean="0"/>
              <a:t> </a:t>
            </a:r>
            <a:r>
              <a:rPr lang="es-ES_tradnl" dirty="0" err="1" smtClean="0"/>
              <a:t>Identification</a:t>
            </a:r>
            <a:r>
              <a:rPr lang="es-ES_tradnl" dirty="0" smtClean="0"/>
              <a:t> of </a:t>
            </a:r>
            <a:r>
              <a:rPr lang="es-ES_tradnl" dirty="0" err="1" smtClean="0"/>
              <a:t>Failures</a:t>
            </a:r>
            <a:r>
              <a:rPr lang="es-ES_tradnl" dirty="0" smtClean="0"/>
              <a:t> in </a:t>
            </a:r>
            <a:r>
              <a:rPr lang="es-ES_tradnl" dirty="0" err="1" smtClean="0"/>
              <a:t>Qualitative</a:t>
            </a:r>
            <a:r>
              <a:rPr lang="es-ES_tradnl" dirty="0" smtClean="0"/>
              <a:t> </a:t>
            </a:r>
            <a:r>
              <a:rPr lang="es-ES_tradnl" dirty="0" err="1" smtClean="0"/>
              <a:t>Fault</a:t>
            </a:r>
            <a:r>
              <a:rPr lang="es-ES_tradnl" dirty="0" smtClean="0"/>
              <a:t> </a:t>
            </a:r>
            <a:r>
              <a:rPr lang="es-ES_tradnl" dirty="0" err="1" smtClean="0"/>
              <a:t>Monitoring</a:t>
            </a:r>
            <a:r>
              <a:rPr lang="es-ES_tradnl" dirty="0" smtClean="0"/>
              <a:t> </a:t>
            </a:r>
            <a:r>
              <a:rPr lang="es-ES_tradnl" dirty="0" err="1" smtClean="0"/>
              <a:t>Systems</a:t>
            </a:r>
            <a:r>
              <a:rPr lang="es-ES_tradnl" dirty="0" smtClean="0"/>
              <a:t>. </a:t>
            </a:r>
            <a:r>
              <a:rPr lang="ca-ES" i="1" dirty="0" err="1" smtClean="0"/>
              <a:t>Proc</a:t>
            </a:r>
            <a:r>
              <a:rPr lang="ca-ES" i="1" dirty="0" smtClean="0"/>
              <a:t>. ESM'99, </a:t>
            </a:r>
            <a:r>
              <a:rPr lang="ca-ES" i="1" dirty="0" err="1" smtClean="0"/>
              <a:t>European</a:t>
            </a:r>
            <a:r>
              <a:rPr lang="ca-ES" i="1" dirty="0" smtClean="0"/>
              <a:t> </a:t>
            </a:r>
            <a:r>
              <a:rPr lang="ca-ES" i="1" dirty="0" err="1" smtClean="0"/>
              <a:t>Simulation</a:t>
            </a:r>
            <a:r>
              <a:rPr lang="ca-ES" i="1" dirty="0" smtClean="0"/>
              <a:t> </a:t>
            </a:r>
            <a:r>
              <a:rPr lang="ca-ES" i="1" dirty="0" err="1" smtClean="0"/>
              <a:t>MultiConference</a:t>
            </a:r>
            <a:r>
              <a:rPr lang="ca-ES" dirty="0" smtClean="0"/>
              <a:t>, </a:t>
            </a:r>
            <a:r>
              <a:rPr lang="ca-ES" dirty="0" err="1" smtClean="0"/>
              <a:t>Warsaw</a:t>
            </a:r>
            <a:r>
              <a:rPr lang="ca-ES" dirty="0" smtClean="0"/>
              <a:t>, </a:t>
            </a:r>
            <a:r>
              <a:rPr lang="ca-ES" dirty="0" err="1" smtClean="0"/>
              <a:t>Poland</a:t>
            </a:r>
            <a:r>
              <a:rPr lang="ca-ES" dirty="0" smtClean="0"/>
              <a:t>,</a:t>
            </a:r>
            <a:r>
              <a:rPr lang="es-ES_tradnl" dirty="0" smtClean="0"/>
              <a:t> 1999. p. 339-347</a:t>
            </a:r>
          </a:p>
          <a:p>
            <a:pPr lvl="1"/>
            <a:endParaRPr lang="ca-ES" dirty="0" smtClean="0"/>
          </a:p>
          <a:p>
            <a:pPr lvl="1"/>
            <a:r>
              <a:rPr lang="es-ES_tradnl" dirty="0" err="1" smtClean="0"/>
              <a:t>ESCOBET</a:t>
            </a:r>
            <a:r>
              <a:rPr lang="es-ES_tradnl" dirty="0" smtClean="0"/>
              <a:t>, A., NEBOT, A. and </a:t>
            </a:r>
            <a:r>
              <a:rPr lang="es-ES_tradnl" dirty="0" err="1" smtClean="0"/>
              <a:t>VALLVERDU</a:t>
            </a:r>
            <a:r>
              <a:rPr lang="es-ES_tradnl" dirty="0" smtClean="0"/>
              <a:t>, A.; A </a:t>
            </a:r>
            <a:r>
              <a:rPr lang="es-ES_tradnl" dirty="0" err="1" smtClean="0"/>
              <a:t>Qualitative</a:t>
            </a:r>
            <a:r>
              <a:rPr lang="es-ES_tradnl" dirty="0" smtClean="0"/>
              <a:t> </a:t>
            </a:r>
            <a:r>
              <a:rPr lang="es-ES_tradnl" dirty="0" err="1" smtClean="0"/>
              <a:t>Fault</a:t>
            </a:r>
            <a:r>
              <a:rPr lang="es-ES_tradnl" dirty="0" smtClean="0"/>
              <a:t> </a:t>
            </a:r>
            <a:r>
              <a:rPr lang="es-ES_tradnl" dirty="0" err="1" smtClean="0"/>
              <a:t>Monitoring</a:t>
            </a:r>
            <a:r>
              <a:rPr lang="es-ES_tradnl" dirty="0" smtClean="0"/>
              <a:t> </a:t>
            </a:r>
            <a:r>
              <a:rPr lang="es-ES_tradnl" dirty="0" err="1" smtClean="0"/>
              <a:t>System</a:t>
            </a:r>
            <a:r>
              <a:rPr lang="es-ES_tradnl" dirty="0" smtClean="0"/>
              <a:t> </a:t>
            </a:r>
            <a:r>
              <a:rPr lang="es-ES_tradnl" dirty="0" err="1" smtClean="0"/>
              <a:t>to</a:t>
            </a:r>
            <a:r>
              <a:rPr lang="es-ES_tradnl" dirty="0" smtClean="0"/>
              <a:t> </a:t>
            </a:r>
            <a:r>
              <a:rPr lang="es-ES_tradnl" dirty="0" err="1" smtClean="0"/>
              <a:t>Support</a:t>
            </a:r>
            <a:r>
              <a:rPr lang="es-ES_tradnl" dirty="0" smtClean="0"/>
              <a:t> </a:t>
            </a:r>
            <a:r>
              <a:rPr lang="es-ES_tradnl" dirty="0" err="1" smtClean="0"/>
              <a:t>Medical</a:t>
            </a:r>
            <a:r>
              <a:rPr lang="es-ES_tradnl" dirty="0" smtClean="0"/>
              <a:t> </a:t>
            </a:r>
            <a:r>
              <a:rPr lang="es-ES_tradnl" dirty="0" err="1" smtClean="0"/>
              <a:t>Decisions</a:t>
            </a:r>
            <a:r>
              <a:rPr lang="es-ES_tradnl" dirty="0" smtClean="0"/>
              <a:t>: </a:t>
            </a:r>
            <a:r>
              <a:rPr lang="es-ES_tradnl" dirty="0" err="1" smtClean="0"/>
              <a:t>An</a:t>
            </a:r>
            <a:r>
              <a:rPr lang="es-ES_tradnl" dirty="0" smtClean="0"/>
              <a:t> </a:t>
            </a:r>
            <a:r>
              <a:rPr lang="es-ES_tradnl" dirty="0" err="1" smtClean="0"/>
              <a:t>Application</a:t>
            </a:r>
            <a:r>
              <a:rPr lang="es-ES_tradnl" dirty="0" smtClean="0"/>
              <a:t> </a:t>
            </a:r>
            <a:r>
              <a:rPr lang="es-ES_tradnl" dirty="0" err="1" smtClean="0"/>
              <a:t>to</a:t>
            </a:r>
            <a:r>
              <a:rPr lang="es-ES_tradnl" dirty="0" smtClean="0"/>
              <a:t> </a:t>
            </a:r>
            <a:r>
              <a:rPr lang="es-ES_tradnl" dirty="0" err="1" smtClean="0"/>
              <a:t>the</a:t>
            </a:r>
            <a:r>
              <a:rPr lang="es-ES_tradnl" dirty="0" smtClean="0"/>
              <a:t> Central </a:t>
            </a:r>
            <a:r>
              <a:rPr lang="es-ES_tradnl" dirty="0" err="1" smtClean="0"/>
              <a:t>Nervous</a:t>
            </a:r>
            <a:r>
              <a:rPr lang="es-ES_tradnl" dirty="0" smtClean="0"/>
              <a:t> </a:t>
            </a:r>
            <a:r>
              <a:rPr lang="es-ES_tradnl" dirty="0" err="1" smtClean="0"/>
              <a:t>System</a:t>
            </a:r>
            <a:r>
              <a:rPr lang="es-ES_tradnl" dirty="0" smtClean="0"/>
              <a:t>. In </a:t>
            </a:r>
            <a:r>
              <a:rPr lang="es-ES_tradnl" dirty="0" err="1" smtClean="0"/>
              <a:t>Proc</a:t>
            </a:r>
            <a:r>
              <a:rPr lang="es-ES_tradnl" dirty="0" smtClean="0"/>
              <a:t>. of </a:t>
            </a:r>
            <a:r>
              <a:rPr lang="es-ES_tradnl" dirty="0" err="1" smtClean="0"/>
              <a:t>the</a:t>
            </a:r>
            <a:r>
              <a:rPr lang="es-ES_tradnl" dirty="0" smtClean="0"/>
              <a:t> SCB'99, International </a:t>
            </a:r>
            <a:r>
              <a:rPr lang="es-ES_tradnl" dirty="0" err="1" smtClean="0"/>
              <a:t>ICSC</a:t>
            </a:r>
            <a:r>
              <a:rPr lang="es-ES_tradnl" dirty="0" smtClean="0"/>
              <a:t> </a:t>
            </a:r>
            <a:r>
              <a:rPr lang="es-ES_tradnl" dirty="0" err="1" smtClean="0"/>
              <a:t>Symposium</a:t>
            </a:r>
            <a:r>
              <a:rPr lang="es-ES_tradnl" dirty="0" smtClean="0"/>
              <a:t> </a:t>
            </a:r>
            <a:r>
              <a:rPr lang="es-ES_tradnl" dirty="0" err="1" smtClean="0"/>
              <a:t>on</a:t>
            </a:r>
            <a:r>
              <a:rPr lang="es-ES_tradnl" dirty="0" smtClean="0"/>
              <a:t> </a:t>
            </a:r>
            <a:r>
              <a:rPr lang="es-ES_tradnl" dirty="0" err="1" smtClean="0"/>
              <a:t>Soft</a:t>
            </a:r>
            <a:r>
              <a:rPr lang="es-ES_tradnl" dirty="0" smtClean="0"/>
              <a:t> Computing in </a:t>
            </a:r>
            <a:r>
              <a:rPr lang="es-ES_tradnl" dirty="0" err="1" smtClean="0"/>
              <a:t>Biomedicine</a:t>
            </a:r>
            <a:r>
              <a:rPr lang="es-ES_tradnl" dirty="0" smtClean="0"/>
              <a:t>, Rochester, </a:t>
            </a:r>
            <a:r>
              <a:rPr lang="es-ES_tradnl" dirty="0" err="1" smtClean="0"/>
              <a:t>NY</a:t>
            </a:r>
            <a:r>
              <a:rPr lang="es-ES_tradnl" dirty="0" smtClean="0"/>
              <a:t>. 1999. p. 536-542</a:t>
            </a:r>
            <a:endParaRPr lang="ca-ES" dirty="0" smtClean="0"/>
          </a:p>
          <a:p>
            <a:pPr lvl="1"/>
            <a:endParaRPr lang="ca-ES" dirty="0" smtClean="0"/>
          </a:p>
          <a:p>
            <a:pPr lvl="1"/>
            <a:r>
              <a:rPr lang="es-ES_tradnl" dirty="0" err="1" smtClean="0"/>
              <a:t>ESCOBET</a:t>
            </a:r>
            <a:r>
              <a:rPr lang="es-ES_tradnl" dirty="0" smtClean="0"/>
              <a:t>, A., HUBER, R.M., NEBOT, À. and </a:t>
            </a:r>
            <a:r>
              <a:rPr lang="es-ES_tradnl" dirty="0" err="1" smtClean="0"/>
              <a:t>CELLIER</a:t>
            </a:r>
            <a:r>
              <a:rPr lang="es-ES_tradnl" dirty="0" smtClean="0"/>
              <a:t>, F.E.; </a:t>
            </a:r>
            <a:r>
              <a:rPr lang="es-ES_tradnl" dirty="0" err="1" smtClean="0"/>
              <a:t>Enhanced</a:t>
            </a:r>
            <a:r>
              <a:rPr lang="es-ES_tradnl" dirty="0" smtClean="0"/>
              <a:t> </a:t>
            </a:r>
            <a:r>
              <a:rPr lang="es-ES_tradnl" dirty="0" err="1" smtClean="0"/>
              <a:t>Equal</a:t>
            </a:r>
            <a:r>
              <a:rPr lang="es-ES_tradnl" dirty="0" smtClean="0"/>
              <a:t> </a:t>
            </a:r>
            <a:r>
              <a:rPr lang="es-ES_tradnl" dirty="0" err="1" smtClean="0"/>
              <a:t>Frequency</a:t>
            </a:r>
            <a:r>
              <a:rPr lang="es-ES_tradnl" dirty="0" smtClean="0"/>
              <a:t> </a:t>
            </a:r>
            <a:r>
              <a:rPr lang="es-ES_tradnl" dirty="0" err="1" smtClean="0"/>
              <a:t>Partition</a:t>
            </a:r>
            <a:r>
              <a:rPr lang="es-ES_tradnl" dirty="0" smtClean="0"/>
              <a:t> </a:t>
            </a:r>
            <a:r>
              <a:rPr lang="es-ES_tradnl" dirty="0" err="1" smtClean="0"/>
              <a:t>Method</a:t>
            </a:r>
            <a:r>
              <a:rPr lang="es-ES_tradnl" dirty="0" smtClean="0"/>
              <a:t> </a:t>
            </a:r>
            <a:r>
              <a:rPr lang="es-ES_tradnl" dirty="0" err="1" smtClean="0"/>
              <a:t>for</a:t>
            </a:r>
            <a:r>
              <a:rPr lang="es-ES_tradnl" dirty="0" smtClean="0"/>
              <a:t> </a:t>
            </a:r>
            <a:r>
              <a:rPr lang="es-ES_tradnl" dirty="0" err="1" smtClean="0"/>
              <a:t>the</a:t>
            </a:r>
            <a:r>
              <a:rPr lang="es-ES_tradnl" dirty="0" smtClean="0"/>
              <a:t> </a:t>
            </a:r>
            <a:r>
              <a:rPr lang="es-ES_tradnl" dirty="0" err="1" smtClean="0"/>
              <a:t>Identification</a:t>
            </a:r>
            <a:r>
              <a:rPr lang="es-ES_tradnl" dirty="0" smtClean="0"/>
              <a:t> of a </a:t>
            </a:r>
            <a:r>
              <a:rPr lang="es-ES_tradnl" dirty="0" err="1" smtClean="0"/>
              <a:t>Water</a:t>
            </a:r>
            <a:r>
              <a:rPr lang="es-ES_tradnl" dirty="0" smtClean="0"/>
              <a:t> </a:t>
            </a:r>
            <a:r>
              <a:rPr lang="es-ES_tradnl" dirty="0" err="1" smtClean="0"/>
              <a:t>Demand</a:t>
            </a:r>
            <a:r>
              <a:rPr lang="es-ES_tradnl" dirty="0" smtClean="0"/>
              <a:t> </a:t>
            </a:r>
            <a:r>
              <a:rPr lang="es-ES_tradnl" dirty="0" err="1" smtClean="0"/>
              <a:t>System</a:t>
            </a:r>
            <a:r>
              <a:rPr lang="es-ES_tradnl" dirty="0" smtClean="0"/>
              <a:t>. </a:t>
            </a:r>
            <a:r>
              <a:rPr lang="en-US" i="1" dirty="0" smtClean="0"/>
              <a:t>Proc. AI, Simulation and Planning in High Autonomy Systems</a:t>
            </a:r>
            <a:r>
              <a:rPr lang="en-US" dirty="0" smtClean="0"/>
              <a:t>, Tucson, Arizona </a:t>
            </a:r>
            <a:r>
              <a:rPr lang="es-ES_tradnl" dirty="0" smtClean="0"/>
              <a:t>2000. p. 209-215</a:t>
            </a:r>
          </a:p>
          <a:p>
            <a:pPr lvl="1"/>
            <a:endParaRPr lang="es-ES_tradnl" dirty="0" smtClean="0"/>
          </a:p>
          <a:p>
            <a:pPr lvl="1"/>
            <a:r>
              <a:rPr lang="es-ES_tradnl" dirty="0" err="1" smtClean="0"/>
              <a:t>ESCOBET</a:t>
            </a:r>
            <a:r>
              <a:rPr lang="es-ES_tradnl" dirty="0" smtClean="0"/>
              <a:t>, A. and NEBOT, À. </a:t>
            </a:r>
            <a:r>
              <a:rPr lang="es-ES_tradnl" dirty="0" err="1" smtClean="0"/>
              <a:t>Detecció</a:t>
            </a:r>
            <a:r>
              <a:rPr lang="es-ES_tradnl" dirty="0" smtClean="0"/>
              <a:t> i </a:t>
            </a:r>
            <a:r>
              <a:rPr lang="es-ES_tradnl" dirty="0" err="1" smtClean="0"/>
              <a:t>identificació</a:t>
            </a:r>
            <a:r>
              <a:rPr lang="es-ES_tradnl" dirty="0" smtClean="0"/>
              <a:t> de falles en una </a:t>
            </a:r>
            <a:r>
              <a:rPr lang="es-ES_tradnl" dirty="0" err="1" smtClean="0"/>
              <a:t>xarxa</a:t>
            </a:r>
            <a:r>
              <a:rPr lang="es-ES_tradnl" dirty="0" smtClean="0"/>
              <a:t> de </a:t>
            </a:r>
            <a:r>
              <a:rPr lang="es-ES_tradnl" dirty="0" err="1" smtClean="0"/>
              <a:t>distribució</a:t>
            </a:r>
            <a:r>
              <a:rPr lang="es-ES_tradnl" dirty="0" smtClean="0"/>
              <a:t> </a:t>
            </a:r>
            <a:r>
              <a:rPr lang="es-ES_tradnl" dirty="0" err="1" smtClean="0"/>
              <a:t>d'aigües</a:t>
            </a:r>
            <a:r>
              <a:rPr lang="es-ES_tradnl" dirty="0" smtClean="0"/>
              <a:t>. Vol. LSI-01-20-R. </a:t>
            </a:r>
            <a:r>
              <a:rPr lang="es-ES_tradnl" dirty="0" err="1" smtClean="0"/>
              <a:t>Report</a:t>
            </a:r>
            <a:r>
              <a:rPr lang="es-ES_tradnl" dirty="0" smtClean="0"/>
              <a:t> </a:t>
            </a:r>
            <a:r>
              <a:rPr lang="es-ES_tradnl" dirty="0" err="1" smtClean="0"/>
              <a:t>intern</a:t>
            </a:r>
            <a:r>
              <a:rPr lang="es-ES_tradnl" dirty="0" smtClean="0"/>
              <a:t>. </a:t>
            </a:r>
            <a:r>
              <a:rPr lang="es-ES_tradnl" dirty="0" err="1" smtClean="0"/>
              <a:t>Universitat</a:t>
            </a:r>
            <a:r>
              <a:rPr lang="es-ES_tradnl" dirty="0" smtClean="0"/>
              <a:t> </a:t>
            </a:r>
            <a:r>
              <a:rPr lang="es-ES_tradnl" dirty="0" err="1" smtClean="0"/>
              <a:t>Politècnica</a:t>
            </a:r>
            <a:r>
              <a:rPr lang="es-ES_tradnl" dirty="0" smtClean="0"/>
              <a:t> de Catalunya, 2001</a:t>
            </a:r>
          </a:p>
          <a:p>
            <a:pPr lvl="1"/>
            <a:endParaRPr lang="ca-ES" dirty="0" smtClean="0"/>
          </a:p>
          <a:p>
            <a:pPr lvl="1"/>
            <a:r>
              <a:rPr lang="ca-ES" dirty="0" err="1" smtClean="0">
                <a:solidFill>
                  <a:srgbClr val="7030A0"/>
                </a:solidFill>
              </a:rPr>
              <a:t>ESCOBET</a:t>
            </a:r>
            <a:r>
              <a:rPr lang="ca-ES" dirty="0" smtClean="0">
                <a:solidFill>
                  <a:srgbClr val="7030A0"/>
                </a:solidFill>
              </a:rPr>
              <a:t>, A., NEBOT, A. and </a:t>
            </a:r>
            <a:r>
              <a:rPr lang="ca-ES" dirty="0" err="1" smtClean="0">
                <a:solidFill>
                  <a:srgbClr val="7030A0"/>
                </a:solidFill>
              </a:rPr>
              <a:t>CELLIER</a:t>
            </a:r>
            <a:r>
              <a:rPr lang="ca-ES" dirty="0" smtClean="0">
                <a:solidFill>
                  <a:srgbClr val="7030A0"/>
                </a:solidFill>
              </a:rPr>
              <a:t>, F.; </a:t>
            </a:r>
            <a:r>
              <a:rPr lang="ca-ES" dirty="0" err="1" smtClean="0">
                <a:solidFill>
                  <a:srgbClr val="7030A0"/>
                </a:solidFill>
              </a:rPr>
              <a:t>Fault</a:t>
            </a:r>
            <a:r>
              <a:rPr lang="ca-ES" dirty="0" smtClean="0">
                <a:solidFill>
                  <a:srgbClr val="7030A0"/>
                </a:solidFill>
              </a:rPr>
              <a:t> </a:t>
            </a:r>
            <a:r>
              <a:rPr lang="ca-ES" dirty="0" err="1" smtClean="0">
                <a:solidFill>
                  <a:srgbClr val="7030A0"/>
                </a:solidFill>
              </a:rPr>
              <a:t>detection</a:t>
            </a:r>
            <a:r>
              <a:rPr lang="ca-ES" dirty="0" smtClean="0">
                <a:solidFill>
                  <a:srgbClr val="7030A0"/>
                </a:solidFill>
              </a:rPr>
              <a:t> and </a:t>
            </a:r>
            <a:r>
              <a:rPr lang="ca-ES" dirty="0" err="1" smtClean="0">
                <a:solidFill>
                  <a:srgbClr val="7030A0"/>
                </a:solidFill>
              </a:rPr>
              <a:t>identification</a:t>
            </a:r>
            <a:r>
              <a:rPr lang="ca-ES" dirty="0" smtClean="0">
                <a:solidFill>
                  <a:srgbClr val="7030A0"/>
                </a:solidFill>
              </a:rPr>
              <a:t> </a:t>
            </a:r>
            <a:r>
              <a:rPr lang="ca-ES" dirty="0" err="1" smtClean="0">
                <a:solidFill>
                  <a:srgbClr val="7030A0"/>
                </a:solidFill>
              </a:rPr>
              <a:t>using</a:t>
            </a:r>
            <a:r>
              <a:rPr lang="ca-ES" dirty="0" smtClean="0">
                <a:solidFill>
                  <a:srgbClr val="7030A0"/>
                </a:solidFill>
              </a:rPr>
              <a:t> </a:t>
            </a:r>
            <a:r>
              <a:rPr lang="ca-ES" dirty="0" err="1" smtClean="0">
                <a:solidFill>
                  <a:srgbClr val="7030A0"/>
                </a:solidFill>
              </a:rPr>
              <a:t>FIRFMS</a:t>
            </a:r>
            <a:r>
              <a:rPr lang="ca-ES" dirty="0" smtClean="0">
                <a:solidFill>
                  <a:srgbClr val="7030A0"/>
                </a:solidFill>
              </a:rPr>
              <a:t>.</a:t>
            </a:r>
            <a:r>
              <a:rPr lang="ca-ES" i="1" dirty="0" smtClean="0">
                <a:solidFill>
                  <a:srgbClr val="7030A0"/>
                </a:solidFill>
              </a:rPr>
              <a:t> International Journal of General Systems</a:t>
            </a:r>
            <a:r>
              <a:rPr lang="ca-ES" dirty="0" smtClean="0">
                <a:solidFill>
                  <a:srgbClr val="7030A0"/>
                </a:solidFill>
              </a:rPr>
              <a:t> 2007, vol. 36, nº 3, p. 347-374</a:t>
            </a:r>
          </a:p>
          <a:p>
            <a:pPr lvl="1"/>
            <a:endParaRPr lang="ca-ES" dirty="0" smtClean="0"/>
          </a:p>
          <a:p>
            <a:pPr lvl="1"/>
            <a:endParaRPr lang="ca-ES" dirty="0" smtClean="0"/>
          </a:p>
        </p:txBody>
      </p:sp>
      <p:sp>
        <p:nvSpPr>
          <p:cNvPr id="24" name="Contenidor de número de diapositiva 23"/>
          <p:cNvSpPr>
            <a:spLocks noGrp="1"/>
          </p:cNvSpPr>
          <p:nvPr>
            <p:ph type="sldNum" sz="quarter" idx="12"/>
          </p:nvPr>
        </p:nvSpPr>
        <p:spPr/>
        <p:txBody>
          <a:bodyPr/>
          <a:lstStyle/>
          <a:p>
            <a:fld id="{0278B95F-E641-4003-AFA4-D7923B94BEE4}" type="slidenum">
              <a:rPr lang="ca-ES" smtClean="0"/>
              <a:pPr/>
              <a:t>51</a:t>
            </a:fld>
            <a:endParaRPr lang="ca-ES"/>
          </a:p>
        </p:txBody>
      </p:sp>
      <p:sp>
        <p:nvSpPr>
          <p:cNvPr id="8"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92576" y="404664"/>
            <a:ext cx="8183880" cy="547504"/>
          </a:xfrm>
        </p:spPr>
        <p:txBody>
          <a:bodyPr>
            <a:normAutofit/>
          </a:bodyPr>
          <a:lstStyle/>
          <a:p>
            <a:r>
              <a:rPr lang="ca-ES" sz="2400" b="0" dirty="0" err="1" smtClean="0">
                <a:solidFill>
                  <a:schemeClr val="tx1"/>
                </a:solidFill>
              </a:rPr>
              <a:t>VisualBlock-FIR</a:t>
            </a:r>
            <a:r>
              <a:rPr lang="ca-ES" sz="2400" b="0" dirty="0" smtClean="0">
                <a:solidFill>
                  <a:schemeClr val="tx1"/>
                </a:solidFill>
              </a:rPr>
              <a:t>: Resultat del banc de proves</a:t>
            </a:r>
            <a:endParaRPr lang="ca-ES" sz="2400" b="0" dirty="0">
              <a:solidFill>
                <a:schemeClr val="tx1"/>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7" name="Contenidor de contingut 6"/>
          <p:cNvSpPr>
            <a:spLocks noGrp="1"/>
          </p:cNvSpPr>
          <p:nvPr>
            <p:ph idx="1"/>
          </p:nvPr>
        </p:nvSpPr>
        <p:spPr>
          <a:xfrm>
            <a:off x="502920" y="1412776"/>
            <a:ext cx="8183880" cy="4464496"/>
          </a:xfrm>
        </p:spPr>
        <p:txBody>
          <a:bodyPr/>
          <a:lstStyle/>
          <a:p>
            <a:r>
              <a:rPr lang="ca-ES" dirty="0" smtClean="0"/>
              <a:t>Paràmetres del </a:t>
            </a:r>
            <a:r>
              <a:rPr lang="ca-ES" dirty="0" err="1" smtClean="0"/>
              <a:t>FDDS</a:t>
            </a:r>
            <a:r>
              <a:rPr lang="ca-ES" dirty="0" smtClean="0"/>
              <a:t>:</a:t>
            </a:r>
          </a:p>
          <a:p>
            <a:pPr lvl="1"/>
            <a:r>
              <a:rPr lang="ca-ES" dirty="0" smtClean="0"/>
              <a:t>Finestra de detecció: 10 mostres (1 s)</a:t>
            </a:r>
          </a:p>
          <a:p>
            <a:pPr lvl="1"/>
            <a:r>
              <a:rPr lang="ca-ES" dirty="0" smtClean="0"/>
              <a:t>Llindar: 3 errors acumulats</a:t>
            </a:r>
          </a:p>
          <a:p>
            <a:pPr lvl="1"/>
            <a:r>
              <a:rPr lang="ca-ES" dirty="0" smtClean="0"/>
              <a:t>Finestra de diagnòstic: 60 mostres (6 s)</a:t>
            </a:r>
          </a:p>
          <a:p>
            <a:endParaRPr lang="ca-ES" dirty="0" smtClean="0"/>
          </a:p>
          <a:p>
            <a:r>
              <a:rPr lang="ca-ES" dirty="0" smtClean="0"/>
              <a:t>En tots els casos s’introdueix una fallada a l’instant de temps de 150 segons i es fa la simulació durant 300 segons</a:t>
            </a:r>
            <a:endParaRPr lang="ca-ES" dirty="0"/>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52</a:t>
            </a:fld>
            <a:endParaRPr lang="ca-ES"/>
          </a:p>
        </p:txBody>
      </p:sp>
      <p:sp>
        <p:nvSpPr>
          <p:cNvPr id="9"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53</a:t>
            </a:fld>
            <a:endParaRPr lang="ca-ES"/>
          </a:p>
        </p:txBody>
      </p:sp>
      <p:pic>
        <p:nvPicPr>
          <p:cNvPr id="10" name="Imatge 9" descr="Fig07-17.jpg"/>
          <p:cNvPicPr>
            <a:picLocks noChangeAspect="1"/>
          </p:cNvPicPr>
          <p:nvPr/>
        </p:nvPicPr>
        <p:blipFill>
          <a:blip r:embed="rId3" cstate="print"/>
          <a:stretch>
            <a:fillRect/>
          </a:stretch>
        </p:blipFill>
        <p:spPr>
          <a:xfrm>
            <a:off x="1651635" y="1053817"/>
            <a:ext cx="5840730" cy="4463415"/>
          </a:xfrm>
          <a:prstGeom prst="rect">
            <a:avLst/>
          </a:prstGeom>
        </p:spPr>
      </p:pic>
      <p:sp>
        <p:nvSpPr>
          <p:cNvPr id="11" name="Títol 1"/>
          <p:cNvSpPr txBox="1">
            <a:spLocks/>
          </p:cNvSpPr>
          <p:nvPr/>
        </p:nvSpPr>
        <p:spPr>
          <a:xfrm>
            <a:off x="438048" y="332656"/>
            <a:ext cx="8280920" cy="547504"/>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0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VisualBlock-FIR</a:t>
            </a:r>
            <a:r>
              <a:rPr kumimoji="0" lang="ca-ES" sz="2000"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mj-cs"/>
              </a:rPr>
              <a:t>: Resultat del</a:t>
            </a:r>
            <a:r>
              <a:rPr kumimoji="0" lang="ca-ES" sz="2000" i="0" u="none" strike="noStrike" kern="1200" cap="none" spc="0" normalizeH="0" noProof="0" dirty="0" smtClean="0">
                <a:ln>
                  <a:noFill/>
                </a:ln>
                <a:effectLst>
                  <a:outerShdw blurRad="53975" dist="22860" dir="5400000" algn="tl" rotWithShape="0">
                    <a:srgbClr val="000000">
                      <a:alpha val="55000"/>
                    </a:srgbClr>
                  </a:outerShdw>
                </a:effectLst>
                <a:uLnTx/>
                <a:uFillTx/>
                <a:latin typeface="+mj-lt"/>
                <a:ea typeface="+mj-ea"/>
                <a:cs typeface="+mj-cs"/>
              </a:rPr>
              <a:t> banc de proves. Velocitat del compressor</a:t>
            </a:r>
            <a:endParaRPr kumimoji="0" lang="ca-ES" sz="2000"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mj-cs"/>
            </a:endParaRPr>
          </a:p>
        </p:txBody>
      </p:sp>
      <p:sp>
        <p:nvSpPr>
          <p:cNvPr id="2" name="Títol 1"/>
          <p:cNvSpPr>
            <a:spLocks noGrp="1"/>
          </p:cNvSpPr>
          <p:nvPr>
            <p:ph type="title"/>
          </p:nvPr>
        </p:nvSpPr>
        <p:spPr>
          <a:xfrm>
            <a:off x="899592" y="5373216"/>
            <a:ext cx="7488832" cy="547504"/>
          </a:xfrm>
        </p:spPr>
        <p:txBody>
          <a:bodyPr>
            <a:normAutofit/>
          </a:bodyPr>
          <a:lstStyle/>
          <a:p>
            <a:r>
              <a:rPr lang="ca-ES" sz="2000" dirty="0" smtClean="0"/>
              <a:t>f</a:t>
            </a:r>
            <a:r>
              <a:rPr lang="ca-ES" sz="2000" baseline="-25000" dirty="0" smtClean="0"/>
              <a:t>1</a:t>
            </a:r>
            <a:r>
              <a:rPr lang="ca-ES" sz="2000" dirty="0" smtClean="0"/>
              <a:t>: Augment de la fricció al motor del compressor</a:t>
            </a:r>
            <a:endParaRPr lang="ca-ES" sz="2800" dirty="0"/>
          </a:p>
        </p:txBody>
      </p:sp>
      <p:sp>
        <p:nvSpPr>
          <p:cNvPr id="9"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987824" y="5373216"/>
            <a:ext cx="4464496" cy="504056"/>
          </a:xfrm>
        </p:spPr>
        <p:txBody>
          <a:bodyPr>
            <a:normAutofit/>
          </a:bodyPr>
          <a:lstStyle/>
          <a:p>
            <a:r>
              <a:rPr lang="ca-ES" sz="2400" dirty="0" smtClean="0"/>
              <a:t>f</a:t>
            </a:r>
            <a:r>
              <a:rPr lang="ca-ES" sz="2400" baseline="-25000" dirty="0" smtClean="0"/>
              <a:t>1</a:t>
            </a:r>
            <a:r>
              <a:rPr lang="ca-ES" sz="2400" dirty="0" smtClean="0"/>
              <a:t>: Resposta del sistema</a:t>
            </a:r>
            <a:endParaRPr lang="ca-ES"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54</a:t>
            </a:fld>
            <a:endParaRPr lang="ca-ES"/>
          </a:p>
        </p:txBody>
      </p:sp>
      <p:pic>
        <p:nvPicPr>
          <p:cNvPr id="11" name="Imatge 10"/>
          <p:cNvPicPr>
            <a:picLocks noChangeAspect="1"/>
          </p:cNvPicPr>
          <p:nvPr/>
        </p:nvPicPr>
        <p:blipFill>
          <a:blip r:embed="rId3" cstate="print"/>
          <a:srcRect/>
          <a:stretch>
            <a:fillRect/>
          </a:stretch>
        </p:blipFill>
        <p:spPr bwMode="auto">
          <a:xfrm>
            <a:off x="2649590" y="980728"/>
            <a:ext cx="5882850" cy="4414050"/>
          </a:xfrm>
          <a:prstGeom prst="rect">
            <a:avLst/>
          </a:prstGeom>
          <a:noFill/>
          <a:ln w="9525">
            <a:noFill/>
            <a:miter lim="800000"/>
            <a:headEnd/>
            <a:tailEnd/>
          </a:ln>
        </p:spPr>
      </p:pic>
      <p:graphicFrame>
        <p:nvGraphicFramePr>
          <p:cNvPr id="9" name="Taula 8"/>
          <p:cNvGraphicFramePr>
            <a:graphicFrameLocks noGrp="1"/>
          </p:cNvGraphicFramePr>
          <p:nvPr/>
        </p:nvGraphicFramePr>
        <p:xfrm>
          <a:off x="425032" y="1196749"/>
          <a:ext cx="8280920" cy="3744419"/>
        </p:xfrm>
        <a:graphic>
          <a:graphicData uri="http://schemas.openxmlformats.org/drawingml/2006/table">
            <a:tbl>
              <a:tblPr/>
              <a:tblGrid>
                <a:gridCol w="1488963"/>
                <a:gridCol w="946827"/>
                <a:gridCol w="946827"/>
                <a:gridCol w="812247"/>
                <a:gridCol w="798885"/>
                <a:gridCol w="851382"/>
                <a:gridCol w="851382"/>
                <a:gridCol w="812247"/>
                <a:gridCol w="772160"/>
              </a:tblGrid>
              <a:tr h="519183">
                <a:tc rowSpan="2">
                  <a:txBody>
                    <a:bodyPr/>
                    <a:lstStyle/>
                    <a:p>
                      <a:pPr algn="ctr">
                        <a:spcAft>
                          <a:spcPts val="0"/>
                        </a:spcAft>
                      </a:pP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a:spcAft>
                          <a:spcPts val="0"/>
                        </a:spcAft>
                      </a:pPr>
                      <a:r>
                        <a:rPr lang="ca-ES" sz="1800" b="1" dirty="0">
                          <a:latin typeface="Times New Roman"/>
                          <a:ea typeface="Times New Roman"/>
                          <a:cs typeface="Times New Roman"/>
                        </a:rPr>
                        <a:t>Temps de detecció</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c gridSpan="4">
                  <a:txBody>
                    <a:bodyPr/>
                    <a:lstStyle/>
                    <a:p>
                      <a:pPr algn="ctr">
                        <a:spcAft>
                          <a:spcPts val="0"/>
                        </a:spcAft>
                      </a:pPr>
                      <a:r>
                        <a:rPr lang="ca-ES" sz="1800" b="1" dirty="0">
                          <a:latin typeface="Times New Roman"/>
                          <a:ea typeface="Times New Roman"/>
                          <a:cs typeface="Times New Roman"/>
                        </a:rPr>
                        <a:t>Temps de diagnòstic</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r>
              <a:tr h="629321">
                <a:tc vMerge="1">
                  <a:txBody>
                    <a:bodyPr/>
                    <a:lstStyle/>
                    <a:p>
                      <a:endParaRPr lang="ca-ES"/>
                    </a:p>
                  </a:txBody>
                  <a:tcPr/>
                </a:tc>
                <a:tc>
                  <a:txBody>
                    <a:bodyPr/>
                    <a:lstStyle/>
                    <a:p>
                      <a:pPr algn="ctr">
                        <a:spcAft>
                          <a:spcPts val="0"/>
                        </a:spcAft>
                      </a:pPr>
                      <a:r>
                        <a:rPr lang="ca-ES" sz="1800" b="1" i="1">
                          <a:latin typeface="Times New Roman"/>
                          <a:ea typeface="Times New Roman"/>
                          <a:cs typeface="Times New Roman"/>
                        </a:rPr>
                        <a:t>M_λ</a:t>
                      </a:r>
                      <a:r>
                        <a:rPr lang="ca-ES" sz="1800" b="1" i="1" baseline="-25000">
                          <a:latin typeface="Times New Roman"/>
                          <a:ea typeface="Times New Roman"/>
                          <a:cs typeface="Times New Roman"/>
                        </a:rPr>
                        <a:t>O2</a:t>
                      </a:r>
                      <a:endParaRPr lang="ca-E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dirty="0">
                          <a:latin typeface="Times New Roman"/>
                          <a:ea typeface="Times New Roman"/>
                          <a:cs typeface="Times New Roman"/>
                        </a:rPr>
                        <a:t>M_</a:t>
                      </a:r>
                      <a:r>
                        <a:rPr lang="ca-ES" sz="1800" b="1" i="1" dirty="0" err="1">
                          <a:latin typeface="Times New Roman"/>
                          <a:ea typeface="Times New Roman"/>
                          <a:cs typeface="Times New Roman"/>
                        </a:rPr>
                        <a:t>ω</a:t>
                      </a:r>
                      <a:r>
                        <a:rPr lang="ca-ES" sz="1800" b="1" i="1" baseline="-25000" dirty="0" err="1">
                          <a:latin typeface="Times New Roman"/>
                          <a:ea typeface="Times New Roman"/>
                          <a:cs typeface="Times New Roman"/>
                        </a:rPr>
                        <a:t>cm</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dirty="0">
                          <a:latin typeface="Times New Roman"/>
                          <a:ea typeface="Times New Roman"/>
                          <a:cs typeface="Times New Roman"/>
                        </a:rPr>
                        <a:t>M_</a:t>
                      </a:r>
                      <a:r>
                        <a:rPr lang="ca-ES" sz="1800" b="1" i="1" dirty="0" err="1">
                          <a:latin typeface="Times New Roman"/>
                          <a:ea typeface="Times New Roman"/>
                          <a:cs typeface="Times New Roman"/>
                        </a:rPr>
                        <a:t>I</a:t>
                      </a:r>
                      <a:r>
                        <a:rPr lang="ca-ES" sz="1800" b="1" i="1" baseline="-25000" dirty="0" err="1">
                          <a:latin typeface="Times New Roman"/>
                          <a:ea typeface="Times New Roman"/>
                          <a:cs typeface="Times New Roman"/>
                        </a:rPr>
                        <a:t>cm</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dirty="0">
                          <a:latin typeface="Times New Roman"/>
                          <a:ea typeface="Times New Roman"/>
                          <a:cs typeface="Times New Roman"/>
                        </a:rPr>
                        <a:t>M_</a:t>
                      </a:r>
                      <a:r>
                        <a:rPr lang="ca-ES" sz="1800" b="1" i="1" dirty="0" err="1">
                          <a:latin typeface="Times New Roman"/>
                          <a:ea typeface="Times New Roman"/>
                          <a:cs typeface="Times New Roman"/>
                        </a:rPr>
                        <a:t>V</a:t>
                      </a:r>
                      <a:r>
                        <a:rPr lang="ca-ES" sz="1800" b="1" i="1" baseline="-25000" dirty="0" err="1">
                          <a:latin typeface="Times New Roman"/>
                          <a:ea typeface="Times New Roman"/>
                          <a:cs typeface="Times New Roman"/>
                        </a:rPr>
                        <a:t>fc</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dirty="0">
                          <a:latin typeface="Times New Roman"/>
                          <a:ea typeface="Times New Roman"/>
                          <a:cs typeface="Times New Roman"/>
                        </a:rPr>
                        <a:t>M_λ</a:t>
                      </a:r>
                      <a:r>
                        <a:rPr lang="ca-ES" sz="1800" b="1" i="1" baseline="-25000" dirty="0">
                          <a:latin typeface="Times New Roman"/>
                          <a:ea typeface="Times New Roman"/>
                          <a:cs typeface="Times New Roman"/>
                        </a:rPr>
                        <a:t>O2</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dirty="0">
                          <a:latin typeface="Times New Roman"/>
                          <a:ea typeface="Times New Roman"/>
                          <a:cs typeface="Times New Roman"/>
                        </a:rPr>
                        <a:t>M_</a:t>
                      </a:r>
                      <a:r>
                        <a:rPr lang="ca-ES" sz="1800" b="1" i="1" dirty="0" err="1">
                          <a:latin typeface="Times New Roman"/>
                          <a:ea typeface="Times New Roman"/>
                          <a:cs typeface="Times New Roman"/>
                        </a:rPr>
                        <a:t>ω</a:t>
                      </a:r>
                      <a:r>
                        <a:rPr lang="ca-ES" sz="1800" b="1" i="1" baseline="-25000" dirty="0" err="1">
                          <a:latin typeface="Times New Roman"/>
                          <a:ea typeface="Times New Roman"/>
                          <a:cs typeface="Times New Roman"/>
                        </a:rPr>
                        <a:t>cm</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a:latin typeface="Times New Roman"/>
                          <a:ea typeface="Times New Roman"/>
                          <a:cs typeface="Times New Roman"/>
                        </a:rPr>
                        <a:t>M_I</a:t>
                      </a:r>
                      <a:r>
                        <a:rPr lang="ca-ES" sz="1800" b="1" i="1" baseline="-25000">
                          <a:latin typeface="Times New Roman"/>
                          <a:ea typeface="Times New Roman"/>
                          <a:cs typeface="Times New Roman"/>
                        </a:rPr>
                        <a:t>cm</a:t>
                      </a:r>
                      <a:endParaRPr lang="ca-E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b="1" i="1" dirty="0">
                          <a:latin typeface="Times New Roman"/>
                          <a:ea typeface="Times New Roman"/>
                          <a:cs typeface="Times New Roman"/>
                        </a:rPr>
                        <a:t>M_</a:t>
                      </a:r>
                      <a:r>
                        <a:rPr lang="ca-ES" sz="1800" b="1" i="1" dirty="0" err="1">
                          <a:latin typeface="Times New Roman"/>
                          <a:ea typeface="Times New Roman"/>
                          <a:cs typeface="Times New Roman"/>
                        </a:rPr>
                        <a:t>V</a:t>
                      </a:r>
                      <a:r>
                        <a:rPr lang="ca-ES" sz="1800" b="1" i="1" baseline="-25000" dirty="0" err="1">
                          <a:latin typeface="Times New Roman"/>
                          <a:ea typeface="Times New Roman"/>
                          <a:cs typeface="Times New Roman"/>
                        </a:rPr>
                        <a:t>fc</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183">
                <a:tc>
                  <a:txBody>
                    <a:bodyPr/>
                    <a:lstStyle/>
                    <a:p>
                      <a:pPr algn="ctr">
                        <a:spcAft>
                          <a:spcPts val="0"/>
                        </a:spcAft>
                      </a:pPr>
                      <a:r>
                        <a:rPr lang="ca-ES" sz="1800" b="1" i="1">
                          <a:latin typeface="Times New Roman"/>
                          <a:ea typeface="Times New Roman"/>
                          <a:cs typeface="Times New Roman"/>
                        </a:rPr>
                        <a:t>f</a:t>
                      </a:r>
                      <a:r>
                        <a:rPr lang="ca-ES" sz="1800" b="1" i="1" baseline="-25000">
                          <a:latin typeface="Times New Roman"/>
                          <a:ea typeface="Times New Roman"/>
                          <a:cs typeface="Times New Roman"/>
                        </a:rPr>
                        <a:t>1</a:t>
                      </a:r>
                      <a:endParaRPr lang="ca-E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183">
                <a:tc>
                  <a:txBody>
                    <a:bodyPr/>
                    <a:lstStyle/>
                    <a:p>
                      <a:pPr algn="ctr">
                        <a:spcAft>
                          <a:spcPts val="0"/>
                        </a:spcAft>
                      </a:pPr>
                      <a:r>
                        <a:rPr lang="ca-ES" sz="1800" b="1" i="1">
                          <a:latin typeface="Times New Roman"/>
                          <a:ea typeface="Times New Roman"/>
                          <a:cs typeface="Times New Roman"/>
                        </a:rPr>
                        <a:t>f</a:t>
                      </a:r>
                      <a:r>
                        <a:rPr lang="ca-ES" sz="1800" b="1" i="1" baseline="-25000">
                          <a:latin typeface="Times New Roman"/>
                          <a:ea typeface="Times New Roman"/>
                          <a:cs typeface="Times New Roman"/>
                        </a:rPr>
                        <a:t>2</a:t>
                      </a:r>
                      <a:endParaRPr lang="ca-E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183">
                <a:tc>
                  <a:txBody>
                    <a:bodyPr/>
                    <a:lstStyle/>
                    <a:p>
                      <a:pPr algn="ctr">
                        <a:spcAft>
                          <a:spcPts val="0"/>
                        </a:spcAft>
                      </a:pPr>
                      <a:r>
                        <a:rPr lang="ca-ES" sz="1800" b="1" i="1" dirty="0">
                          <a:latin typeface="Times New Roman"/>
                          <a:ea typeface="Times New Roman"/>
                          <a:cs typeface="Times New Roman"/>
                        </a:rPr>
                        <a:t>f</a:t>
                      </a:r>
                      <a:r>
                        <a:rPr lang="ca-ES" sz="1800" b="1" i="1" baseline="-25000" dirty="0">
                          <a:latin typeface="Times New Roman"/>
                          <a:ea typeface="Times New Roman"/>
                          <a:cs typeface="Times New Roman"/>
                        </a:rPr>
                        <a:t>3</a:t>
                      </a:r>
                      <a:endParaRPr lang="ca-E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solidFill>
                            <a:srgbClr val="FF0000"/>
                          </a:solidFill>
                          <a:latin typeface="Times New Roman"/>
                          <a:ea typeface="Times New Roman"/>
                          <a:cs typeface="Times New Roman"/>
                        </a:rPr>
                        <a:t>6</a:t>
                      </a:r>
                      <a:r>
                        <a:rPr lang="ca-ES" sz="1800" dirty="0">
                          <a:latin typeface="Times New Roman"/>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183">
                <a:tc>
                  <a:txBody>
                    <a:bodyPr/>
                    <a:lstStyle/>
                    <a:p>
                      <a:pPr algn="ctr">
                        <a:spcAft>
                          <a:spcPts val="0"/>
                        </a:spcAft>
                      </a:pPr>
                      <a:r>
                        <a:rPr lang="ca-ES" sz="1800" b="1" i="1">
                          <a:latin typeface="Times New Roman"/>
                          <a:ea typeface="Times New Roman"/>
                          <a:cs typeface="Times New Roman"/>
                        </a:rPr>
                        <a:t>f</a:t>
                      </a:r>
                      <a:r>
                        <a:rPr lang="ca-ES" sz="1800" b="1" i="1" baseline="-25000">
                          <a:latin typeface="Times New Roman"/>
                          <a:ea typeface="Times New Roman"/>
                          <a:cs typeface="Times New Roman"/>
                        </a:rPr>
                        <a:t>4</a:t>
                      </a:r>
                      <a:endParaRPr lang="ca-E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solidFill>
                            <a:srgbClr val="FF0000"/>
                          </a:solidFill>
                          <a:latin typeface="Times New Roman"/>
                          <a:ea typeface="Times New Roman"/>
                          <a:cs typeface="Times New Roman"/>
                        </a:rPr>
                        <a:t>6</a:t>
                      </a:r>
                      <a:r>
                        <a:rPr lang="ca-ES" sz="1800" dirty="0">
                          <a:latin typeface="Times New Roman"/>
                          <a:ea typeface="Times New Roman"/>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183">
                <a:tc>
                  <a:txBody>
                    <a:bodyPr/>
                    <a:lstStyle/>
                    <a:p>
                      <a:pPr algn="ctr">
                        <a:spcAft>
                          <a:spcPts val="0"/>
                        </a:spcAft>
                      </a:pPr>
                      <a:r>
                        <a:rPr lang="ca-ES" sz="1800" b="1" i="1">
                          <a:latin typeface="Times New Roman"/>
                          <a:ea typeface="Times New Roman"/>
                          <a:cs typeface="Times New Roman"/>
                        </a:rPr>
                        <a:t>f</a:t>
                      </a:r>
                      <a:r>
                        <a:rPr lang="ca-ES" sz="1800" b="1" i="1" baseline="-25000">
                          <a:latin typeface="Times New Roman"/>
                          <a:ea typeface="Times New Roman"/>
                          <a:cs typeface="Times New Roman"/>
                        </a:rPr>
                        <a:t>5</a:t>
                      </a:r>
                      <a:endParaRPr lang="ca-E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22,7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23,5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22,3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25,3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a:latin typeface="Times New Roman"/>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800" dirty="0">
                          <a:latin typeface="Times New Roman"/>
                          <a:ea typeface="Times New Roman"/>
                          <a:cs typeface="Times New Roman"/>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Títol 1"/>
          <p:cNvSpPr txBox="1">
            <a:spLocks/>
          </p:cNvSpPr>
          <p:nvPr/>
        </p:nvSpPr>
        <p:spPr>
          <a:xfrm>
            <a:off x="3491880" y="5400600"/>
            <a:ext cx="4104456" cy="47667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Resposta del sistema</a:t>
            </a:r>
            <a:endParaRPr kumimoji="0" lang="ca-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2" name="Títol 1"/>
          <p:cNvSpPr txBox="1">
            <a:spLocks/>
          </p:cNvSpPr>
          <p:nvPr/>
        </p:nvSpPr>
        <p:spPr>
          <a:xfrm>
            <a:off x="467544" y="332656"/>
            <a:ext cx="8183880" cy="547504"/>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VisualBlock-FIR</a:t>
            </a:r>
            <a:r>
              <a:rPr kumimoji="0" lang="ca-ES" sz="2400"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mj-cs"/>
              </a:rPr>
              <a:t>: Resultat del </a:t>
            </a:r>
            <a:r>
              <a:rPr kumimoji="0" lang="ca-ES" sz="24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FDDS</a:t>
            </a:r>
            <a:endParaRPr kumimoji="0" lang="ca-ES" sz="2400"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mj-cs"/>
            </a:endParaRPr>
          </a:p>
        </p:txBody>
      </p:sp>
      <p:sp>
        <p:nvSpPr>
          <p:cNvPr id="13"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4" name="Fletxa dreta 13"/>
          <p:cNvSpPr/>
          <p:nvPr/>
        </p:nvSpPr>
        <p:spPr>
          <a:xfrm>
            <a:off x="755576" y="1484784"/>
            <a:ext cx="230425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schemeClr val="tx1"/>
                </a:solidFill>
              </a:rPr>
              <a:t>Excés d’oxigen</a:t>
            </a:r>
            <a:endParaRPr lang="ca-ES" dirty="0">
              <a:solidFill>
                <a:schemeClr val="tx1"/>
              </a:solidFill>
            </a:endParaRPr>
          </a:p>
        </p:txBody>
      </p:sp>
      <p:sp>
        <p:nvSpPr>
          <p:cNvPr id="15" name="Fletxa dreta 14"/>
          <p:cNvSpPr/>
          <p:nvPr/>
        </p:nvSpPr>
        <p:spPr>
          <a:xfrm>
            <a:off x="755576" y="3284984"/>
            <a:ext cx="230425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schemeClr val="tx1"/>
                </a:solidFill>
              </a:rPr>
              <a:t>Corrent del compressor</a:t>
            </a:r>
            <a:endParaRPr lang="ca-ES" dirty="0">
              <a:solidFill>
                <a:schemeClr val="tx1"/>
              </a:solidFill>
            </a:endParaRPr>
          </a:p>
        </p:txBody>
      </p:sp>
      <p:sp>
        <p:nvSpPr>
          <p:cNvPr id="16" name="Fletxa dreta 15"/>
          <p:cNvSpPr/>
          <p:nvPr/>
        </p:nvSpPr>
        <p:spPr>
          <a:xfrm>
            <a:off x="755576" y="2348880"/>
            <a:ext cx="230425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schemeClr val="tx1"/>
                </a:solidFill>
              </a:rPr>
              <a:t>Velocitat del compressor</a:t>
            </a:r>
            <a:endParaRPr lang="ca-ES" dirty="0">
              <a:solidFill>
                <a:schemeClr val="tx1"/>
              </a:solidFill>
            </a:endParaRPr>
          </a:p>
        </p:txBody>
      </p:sp>
      <p:sp>
        <p:nvSpPr>
          <p:cNvPr id="17" name="Fletxa dreta 16"/>
          <p:cNvSpPr/>
          <p:nvPr/>
        </p:nvSpPr>
        <p:spPr>
          <a:xfrm>
            <a:off x="755576" y="4365104"/>
            <a:ext cx="230425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schemeClr val="tx1"/>
                </a:solidFill>
              </a:rPr>
              <a:t>Tensió a la pila</a:t>
            </a:r>
            <a:endParaRPr lang="ca-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4" presetClass="exit" presetSubtype="16" fill="hold" grpId="1" nodeType="withEffect">
                                  <p:stCondLst>
                                    <p:cond delay="0"/>
                                  </p:stCondLst>
                                  <p:childTnLst>
                                    <p:animEffect transition="out" filter="box(in)">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4" presetClass="exit" presetSubtype="16" fill="hold" grpId="0" nodeType="withEffect">
                                  <p:stCondLst>
                                    <p:cond delay="0"/>
                                  </p:stCondLst>
                                  <p:childTnLst>
                                    <p:animEffect transition="out" filter="box(in)">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ox(i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animBg="1"/>
      <p:bldP spid="14" grpId="1" animBg="1"/>
      <p:bldP spid="15" grpId="0" animBg="1"/>
      <p:bldP spid="15" grpId="1" animBg="1"/>
      <p:bldP spid="16" grpId="0" animBg="1"/>
      <p:bldP spid="16" grpId="1" animBg="1"/>
      <p:bldP spid="17" grpId="0" animBg="1"/>
      <p:bldP spid="17"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55</a:t>
            </a:fld>
            <a:endParaRPr lang="ca-ES"/>
          </a:p>
        </p:txBody>
      </p:sp>
      <p:sp>
        <p:nvSpPr>
          <p:cNvPr id="10" name="Contenidor de contingut 2"/>
          <p:cNvSpPr>
            <a:spLocks noGrp="1"/>
          </p:cNvSpPr>
          <p:nvPr>
            <p:ph idx="1"/>
          </p:nvPr>
        </p:nvSpPr>
        <p:spPr>
          <a:xfrm>
            <a:off x="420568" y="1484784"/>
            <a:ext cx="8183880" cy="4176464"/>
          </a:xfrm>
        </p:spPr>
        <p:txBody>
          <a:bodyPr>
            <a:normAutofit fontScale="70000" lnSpcReduction="20000"/>
          </a:bodyPr>
          <a:lstStyle/>
          <a:p>
            <a:pPr lvl="1"/>
            <a:r>
              <a:rPr lang="ca-ES" dirty="0" err="1" smtClean="0"/>
              <a:t>ESCOBET</a:t>
            </a:r>
            <a:r>
              <a:rPr lang="ca-ES" dirty="0" smtClean="0"/>
              <a:t>, A. and NEBOT, À.; </a:t>
            </a:r>
            <a:r>
              <a:rPr lang="ca-ES" dirty="0" err="1" smtClean="0"/>
              <a:t>Fault</a:t>
            </a:r>
            <a:r>
              <a:rPr lang="ca-ES" dirty="0" smtClean="0"/>
              <a:t> </a:t>
            </a:r>
            <a:r>
              <a:rPr lang="ca-ES" dirty="0" err="1" smtClean="0"/>
              <a:t>Detection</a:t>
            </a:r>
            <a:r>
              <a:rPr lang="ca-ES" dirty="0" smtClean="0"/>
              <a:t> and </a:t>
            </a:r>
            <a:r>
              <a:rPr lang="ca-ES" dirty="0" err="1" smtClean="0"/>
              <a:t>Identification</a:t>
            </a:r>
            <a:r>
              <a:rPr lang="ca-ES" dirty="0" smtClean="0"/>
              <a:t> in a Fuel Cell </a:t>
            </a:r>
            <a:r>
              <a:rPr lang="ca-ES" dirty="0" err="1" smtClean="0"/>
              <a:t>System</a:t>
            </a:r>
            <a:r>
              <a:rPr lang="ca-ES" dirty="0" smtClean="0"/>
              <a:t>. </a:t>
            </a:r>
            <a:r>
              <a:rPr lang="en-US" dirty="0" smtClean="0"/>
              <a:t>Proceedings of the 12th International Conference of the Catalan Association for Artificial Intelligence, Cardona (</a:t>
            </a:r>
            <a:r>
              <a:rPr lang="en-US" dirty="0" err="1" smtClean="0"/>
              <a:t>Espanya</a:t>
            </a:r>
            <a:r>
              <a:rPr lang="en-US" dirty="0" smtClean="0"/>
              <a:t>), </a:t>
            </a:r>
            <a:r>
              <a:rPr lang="ca-ES" dirty="0" smtClean="0"/>
              <a:t>2009. p. 399-408</a:t>
            </a:r>
          </a:p>
          <a:p>
            <a:pPr lvl="1"/>
            <a:endParaRPr lang="ca-ES" dirty="0" smtClean="0"/>
          </a:p>
          <a:p>
            <a:pPr lvl="1"/>
            <a:r>
              <a:rPr lang="ca-ES" dirty="0" err="1" smtClean="0"/>
              <a:t>ESCOBET</a:t>
            </a:r>
            <a:r>
              <a:rPr lang="ca-ES" dirty="0" smtClean="0"/>
              <a:t>, A. and NEBOT, À.; Detecció de fallades en un sistema de Piles de Combustible. Vol. LSI-10-1-R. 2010. p. 1-39</a:t>
            </a:r>
          </a:p>
          <a:p>
            <a:pPr lvl="1"/>
            <a:endParaRPr lang="ca-ES" dirty="0" smtClean="0"/>
          </a:p>
          <a:p>
            <a:pPr lvl="1"/>
            <a:r>
              <a:rPr lang="ca-ES" dirty="0" err="1" smtClean="0"/>
              <a:t>ESCOBET</a:t>
            </a:r>
            <a:r>
              <a:rPr lang="ca-ES" dirty="0" smtClean="0"/>
              <a:t>, A., NEBOT, À. and </a:t>
            </a:r>
            <a:r>
              <a:rPr lang="ca-ES" dirty="0" err="1" smtClean="0"/>
              <a:t>MUGICA</a:t>
            </a:r>
            <a:r>
              <a:rPr lang="ca-ES" dirty="0" smtClean="0"/>
              <a:t>, F.; Robust </a:t>
            </a:r>
            <a:r>
              <a:rPr lang="ca-ES" dirty="0" err="1" smtClean="0"/>
              <a:t>Fault</a:t>
            </a:r>
            <a:r>
              <a:rPr lang="ca-ES" dirty="0" smtClean="0"/>
              <a:t> </a:t>
            </a:r>
            <a:r>
              <a:rPr lang="ca-ES" dirty="0" err="1" smtClean="0"/>
              <a:t>Detection</a:t>
            </a:r>
            <a:r>
              <a:rPr lang="ca-ES" dirty="0" smtClean="0"/>
              <a:t> and </a:t>
            </a:r>
            <a:r>
              <a:rPr lang="ca-ES" dirty="0" err="1" smtClean="0"/>
              <a:t>Identification</a:t>
            </a:r>
            <a:r>
              <a:rPr lang="ca-ES" dirty="0" smtClean="0"/>
              <a:t> in a Fuel Cell </a:t>
            </a:r>
            <a:r>
              <a:rPr lang="ca-ES" dirty="0" err="1" smtClean="0"/>
              <a:t>System</a:t>
            </a:r>
            <a:r>
              <a:rPr lang="ca-ES" dirty="0" smtClean="0"/>
              <a:t> via </a:t>
            </a:r>
            <a:r>
              <a:rPr lang="ca-ES" dirty="0" err="1" smtClean="0"/>
              <a:t>Fuzzy</a:t>
            </a:r>
            <a:r>
              <a:rPr lang="ca-ES" dirty="0" smtClean="0"/>
              <a:t> Models. </a:t>
            </a:r>
            <a:r>
              <a:rPr lang="ca-ES" dirty="0" err="1" smtClean="0"/>
              <a:t>Proceedings</a:t>
            </a:r>
            <a:r>
              <a:rPr lang="ca-ES" dirty="0" smtClean="0"/>
              <a:t> of </a:t>
            </a:r>
            <a:r>
              <a:rPr lang="ca-ES" dirty="0" err="1" smtClean="0"/>
              <a:t>the</a:t>
            </a:r>
            <a:r>
              <a:rPr lang="ca-ES" dirty="0" smtClean="0"/>
              <a:t> 18th International </a:t>
            </a:r>
            <a:r>
              <a:rPr lang="ca-ES" dirty="0" err="1" smtClean="0"/>
              <a:t>Conference</a:t>
            </a:r>
            <a:r>
              <a:rPr lang="ca-ES" dirty="0" smtClean="0"/>
              <a:t> on Control Systems and Computer </a:t>
            </a:r>
            <a:r>
              <a:rPr lang="ca-ES" dirty="0" err="1" smtClean="0"/>
              <a:t>Science</a:t>
            </a:r>
            <a:r>
              <a:rPr lang="ca-ES" dirty="0" smtClean="0"/>
              <a:t>, Bucarest (</a:t>
            </a:r>
            <a:r>
              <a:rPr lang="ca-ES" dirty="0" err="1" smtClean="0"/>
              <a:t>Rumania</a:t>
            </a:r>
            <a:r>
              <a:rPr lang="ca-ES" dirty="0" smtClean="0"/>
              <a:t>), 2011. 250-257 p. ISBN 2066-4451</a:t>
            </a:r>
          </a:p>
          <a:p>
            <a:pPr lvl="1"/>
            <a:endParaRPr lang="es-ES_tradnl" dirty="0" smtClean="0"/>
          </a:p>
          <a:p>
            <a:pPr lvl="1"/>
            <a:r>
              <a:rPr lang="ca-ES" dirty="0" err="1" smtClean="0">
                <a:solidFill>
                  <a:srgbClr val="7030A0"/>
                </a:solidFill>
              </a:rPr>
              <a:t>ESCOBET</a:t>
            </a:r>
            <a:r>
              <a:rPr lang="ca-ES" dirty="0" smtClean="0">
                <a:solidFill>
                  <a:srgbClr val="7030A0"/>
                </a:solidFill>
              </a:rPr>
              <a:t>, A., NEBOT, À. and </a:t>
            </a:r>
            <a:r>
              <a:rPr lang="ca-ES" dirty="0" err="1" smtClean="0">
                <a:solidFill>
                  <a:srgbClr val="7030A0"/>
                </a:solidFill>
              </a:rPr>
              <a:t>CELLIER</a:t>
            </a:r>
            <a:r>
              <a:rPr lang="ca-ES" dirty="0" smtClean="0">
                <a:solidFill>
                  <a:srgbClr val="7030A0"/>
                </a:solidFill>
              </a:rPr>
              <a:t>, F. E.; </a:t>
            </a:r>
            <a:r>
              <a:rPr lang="ca-ES" dirty="0" err="1" smtClean="0">
                <a:solidFill>
                  <a:srgbClr val="7030A0"/>
                </a:solidFill>
              </a:rPr>
              <a:t>Fault</a:t>
            </a:r>
            <a:r>
              <a:rPr lang="ca-ES" dirty="0" smtClean="0">
                <a:solidFill>
                  <a:srgbClr val="7030A0"/>
                </a:solidFill>
              </a:rPr>
              <a:t> diagnosis </a:t>
            </a:r>
            <a:r>
              <a:rPr lang="ca-ES" dirty="0" err="1" smtClean="0">
                <a:solidFill>
                  <a:srgbClr val="7030A0"/>
                </a:solidFill>
              </a:rPr>
              <a:t>system</a:t>
            </a:r>
            <a:r>
              <a:rPr lang="ca-ES" dirty="0" smtClean="0">
                <a:solidFill>
                  <a:srgbClr val="7030A0"/>
                </a:solidFill>
              </a:rPr>
              <a:t> </a:t>
            </a:r>
            <a:r>
              <a:rPr lang="ca-ES" dirty="0" err="1" smtClean="0">
                <a:solidFill>
                  <a:srgbClr val="7030A0"/>
                </a:solidFill>
              </a:rPr>
              <a:t>based</a:t>
            </a:r>
            <a:r>
              <a:rPr lang="ca-ES" dirty="0" smtClean="0">
                <a:solidFill>
                  <a:srgbClr val="7030A0"/>
                </a:solidFill>
              </a:rPr>
              <a:t> on </a:t>
            </a:r>
            <a:r>
              <a:rPr lang="ca-ES" dirty="0" err="1" smtClean="0">
                <a:solidFill>
                  <a:srgbClr val="7030A0"/>
                </a:solidFill>
              </a:rPr>
              <a:t>fuzzy</a:t>
            </a:r>
            <a:r>
              <a:rPr lang="ca-ES" dirty="0" smtClean="0">
                <a:solidFill>
                  <a:srgbClr val="7030A0"/>
                </a:solidFill>
              </a:rPr>
              <a:t> </a:t>
            </a:r>
            <a:r>
              <a:rPr lang="ca-ES" dirty="0" err="1" smtClean="0">
                <a:solidFill>
                  <a:srgbClr val="7030A0"/>
                </a:solidFill>
              </a:rPr>
              <a:t>logic</a:t>
            </a:r>
            <a:r>
              <a:rPr lang="ca-ES" dirty="0" smtClean="0">
                <a:solidFill>
                  <a:srgbClr val="7030A0"/>
                </a:solidFill>
              </a:rPr>
              <a:t>: </a:t>
            </a:r>
            <a:r>
              <a:rPr lang="ca-ES" dirty="0" err="1" smtClean="0">
                <a:solidFill>
                  <a:srgbClr val="7030A0"/>
                </a:solidFill>
              </a:rPr>
              <a:t>Application</a:t>
            </a:r>
            <a:r>
              <a:rPr lang="ca-ES" dirty="0" smtClean="0">
                <a:solidFill>
                  <a:srgbClr val="7030A0"/>
                </a:solidFill>
              </a:rPr>
              <a:t> to a </a:t>
            </a:r>
            <a:r>
              <a:rPr lang="ca-ES" dirty="0" err="1" smtClean="0">
                <a:solidFill>
                  <a:srgbClr val="7030A0"/>
                </a:solidFill>
              </a:rPr>
              <a:t>valve</a:t>
            </a:r>
            <a:r>
              <a:rPr lang="ca-ES" dirty="0" smtClean="0">
                <a:solidFill>
                  <a:srgbClr val="7030A0"/>
                </a:solidFill>
              </a:rPr>
              <a:t> </a:t>
            </a:r>
            <a:r>
              <a:rPr lang="ca-ES" dirty="0" err="1" smtClean="0">
                <a:solidFill>
                  <a:srgbClr val="7030A0"/>
                </a:solidFill>
              </a:rPr>
              <a:t>actuator</a:t>
            </a:r>
            <a:r>
              <a:rPr lang="ca-ES" dirty="0" smtClean="0">
                <a:solidFill>
                  <a:srgbClr val="7030A0"/>
                </a:solidFill>
              </a:rPr>
              <a:t> </a:t>
            </a:r>
            <a:r>
              <a:rPr lang="ca-ES" dirty="0" err="1" smtClean="0">
                <a:solidFill>
                  <a:srgbClr val="7030A0"/>
                </a:solidFill>
              </a:rPr>
              <a:t>benchmark</a:t>
            </a:r>
            <a:r>
              <a:rPr lang="ca-ES" dirty="0" smtClean="0">
                <a:solidFill>
                  <a:srgbClr val="7030A0"/>
                </a:solidFill>
              </a:rPr>
              <a:t>.</a:t>
            </a:r>
            <a:r>
              <a:rPr lang="ca-ES" i="1" dirty="0" smtClean="0">
                <a:solidFill>
                  <a:srgbClr val="7030A0"/>
                </a:solidFill>
              </a:rPr>
              <a:t> Journal of </a:t>
            </a:r>
            <a:r>
              <a:rPr lang="ca-ES" i="1" dirty="0" err="1" smtClean="0">
                <a:solidFill>
                  <a:srgbClr val="7030A0"/>
                </a:solidFill>
              </a:rPr>
              <a:t>Intelligent</a:t>
            </a:r>
            <a:r>
              <a:rPr lang="ca-ES" i="1" dirty="0" smtClean="0">
                <a:solidFill>
                  <a:srgbClr val="7030A0"/>
                </a:solidFill>
              </a:rPr>
              <a:t> and </a:t>
            </a:r>
            <a:r>
              <a:rPr lang="ca-ES" i="1" dirty="0" err="1" smtClean="0">
                <a:solidFill>
                  <a:srgbClr val="7030A0"/>
                </a:solidFill>
              </a:rPr>
              <a:t>Fuzzy</a:t>
            </a:r>
            <a:r>
              <a:rPr lang="ca-ES" i="1" dirty="0" smtClean="0">
                <a:solidFill>
                  <a:srgbClr val="7030A0"/>
                </a:solidFill>
              </a:rPr>
              <a:t> Systems</a:t>
            </a:r>
            <a:r>
              <a:rPr lang="ca-ES" dirty="0" smtClean="0">
                <a:solidFill>
                  <a:srgbClr val="7030A0"/>
                </a:solidFill>
              </a:rPr>
              <a:t> 2011, vol. 22, nº 4, p. 155-171</a:t>
            </a:r>
          </a:p>
          <a:p>
            <a:pPr lvl="1"/>
            <a:endParaRPr lang="ca-ES" dirty="0" smtClean="0"/>
          </a:p>
          <a:p>
            <a:pPr lvl="1"/>
            <a:endParaRPr lang="ca-ES" dirty="0" smtClean="0"/>
          </a:p>
          <a:p>
            <a:pPr lvl="1"/>
            <a:endParaRPr lang="ca-ES" dirty="0" smtClean="0"/>
          </a:p>
        </p:txBody>
      </p:sp>
      <p:sp>
        <p:nvSpPr>
          <p:cNvPr id="9" name="Títol 1"/>
          <p:cNvSpPr txBox="1">
            <a:spLocks/>
          </p:cNvSpPr>
          <p:nvPr/>
        </p:nvSpPr>
        <p:spPr>
          <a:xfrm>
            <a:off x="467544" y="548680"/>
            <a:ext cx="8183880" cy="547504"/>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i="0" u="none" strike="noStrike" kern="1200" cap="none" spc="0" normalizeH="0" baseline="0" noProof="0" dirty="0" err="1" smtClean="0">
                <a:ln>
                  <a:noFill/>
                </a:ln>
                <a:effectLst>
                  <a:outerShdw blurRad="53975" dist="22860" dir="5400000" algn="tl" rotWithShape="0">
                    <a:srgbClr val="000000">
                      <a:alpha val="55000"/>
                    </a:srgbClr>
                  </a:outerShdw>
                </a:effectLst>
                <a:uLnTx/>
                <a:uFillTx/>
                <a:latin typeface="+mj-lt"/>
                <a:ea typeface="+mj-ea"/>
                <a:cs typeface="+mj-cs"/>
              </a:rPr>
              <a:t>VisualBlock-FIR</a:t>
            </a:r>
            <a:r>
              <a:rPr kumimoji="0" lang="ca-ES" sz="2400"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mj-cs"/>
              </a:rPr>
              <a:t>: Publicacions</a:t>
            </a:r>
            <a:endParaRPr kumimoji="0" lang="ca-ES" sz="2400"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mj-cs"/>
            </a:endParaRPr>
          </a:p>
        </p:txBody>
      </p:sp>
      <p:sp>
        <p:nvSpPr>
          <p:cNvPr id="11"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361216"/>
            <a:ext cx="8183880" cy="547504"/>
          </a:xfrm>
        </p:spPr>
        <p:txBody>
          <a:bodyPr>
            <a:normAutofit/>
          </a:bodyPr>
          <a:lstStyle/>
          <a:p>
            <a:r>
              <a:rPr lang="ca-ES" sz="2400" b="0" dirty="0" err="1" smtClean="0">
                <a:solidFill>
                  <a:schemeClr val="tx1"/>
                </a:solidFill>
              </a:rPr>
              <a:t>VisualBlock-FIR</a:t>
            </a:r>
            <a:r>
              <a:rPr lang="ca-ES" sz="2400" b="0" dirty="0" smtClean="0">
                <a:solidFill>
                  <a:schemeClr val="tx1"/>
                </a:solidFill>
              </a:rPr>
              <a:t>: Anàlisi de la robustesa</a:t>
            </a:r>
            <a:endParaRPr lang="ca-ES" b="0" dirty="0">
              <a:solidFill>
                <a:schemeClr val="tx1"/>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56</a:t>
            </a:fld>
            <a:endParaRPr lang="ca-ES"/>
          </a:p>
        </p:txBody>
      </p:sp>
      <p:pic>
        <p:nvPicPr>
          <p:cNvPr id="11" name="Imatge 10" descr="Fig07-27.jpg"/>
          <p:cNvPicPr>
            <a:picLocks noChangeAspect="1"/>
          </p:cNvPicPr>
          <p:nvPr/>
        </p:nvPicPr>
        <p:blipFill>
          <a:blip r:embed="rId3" cstate="print"/>
          <a:stretch>
            <a:fillRect/>
          </a:stretch>
        </p:blipFill>
        <p:spPr>
          <a:xfrm>
            <a:off x="395536" y="1052736"/>
            <a:ext cx="5966460" cy="4766310"/>
          </a:xfrm>
          <a:prstGeom prst="rect">
            <a:avLst/>
          </a:prstGeom>
        </p:spPr>
      </p:pic>
      <p:sp>
        <p:nvSpPr>
          <p:cNvPr id="12" name="Rectangle 11"/>
          <p:cNvSpPr/>
          <p:nvPr/>
        </p:nvSpPr>
        <p:spPr>
          <a:xfrm>
            <a:off x="395536" y="1268760"/>
            <a:ext cx="8280920" cy="1477328"/>
          </a:xfrm>
          <a:prstGeom prst="rect">
            <a:avLst/>
          </a:prstGeom>
        </p:spPr>
        <p:txBody>
          <a:bodyPr wrap="square">
            <a:spAutoFit/>
          </a:bodyPr>
          <a:lstStyle/>
          <a:p>
            <a:pPr>
              <a:defRPr/>
            </a:pPr>
            <a:r>
              <a:rPr lang="ca-ES" dirty="0" smtClean="0"/>
              <a:t>Estudi de la robustesa: s’afegeix soroll blanc uniforme a les sortides de les quatre variables del sistema</a:t>
            </a:r>
          </a:p>
          <a:p>
            <a:pPr>
              <a:defRPr/>
            </a:pPr>
            <a:endParaRPr lang="ca-ES" dirty="0" smtClean="0"/>
          </a:p>
          <a:p>
            <a:pPr>
              <a:defRPr/>
            </a:pPr>
            <a:r>
              <a:rPr lang="ca-ES" dirty="0" smtClean="0"/>
              <a:t>La robustesa es prova en cadascuna de les cinc fallades i amb diferents nivells de soroll</a:t>
            </a:r>
          </a:p>
        </p:txBody>
      </p:sp>
      <p:sp>
        <p:nvSpPr>
          <p:cNvPr id="13" name="Rectangle 12"/>
          <p:cNvSpPr/>
          <p:nvPr/>
        </p:nvSpPr>
        <p:spPr>
          <a:xfrm>
            <a:off x="6156176" y="4941168"/>
            <a:ext cx="2664296" cy="738664"/>
          </a:xfrm>
          <a:prstGeom prst="rect">
            <a:avLst/>
          </a:prstGeom>
          <a:solidFill>
            <a:schemeClr val="bg1"/>
          </a:solidFill>
        </p:spPr>
        <p:txBody>
          <a:bodyPr wrap="square">
            <a:spAutoFit/>
          </a:bodyPr>
          <a:lstStyle/>
          <a:p>
            <a:pPr>
              <a:defRPr/>
            </a:pPr>
            <a:r>
              <a:rPr lang="ca-ES" sz="1400" dirty="0" smtClean="0"/>
              <a:t>Finestra de detecció: 1 s</a:t>
            </a:r>
          </a:p>
          <a:p>
            <a:pPr>
              <a:defRPr/>
            </a:pPr>
            <a:r>
              <a:rPr lang="ca-ES" sz="1400" dirty="0" smtClean="0"/>
              <a:t>Llindar: 3 errors acumulats</a:t>
            </a:r>
          </a:p>
          <a:p>
            <a:pPr>
              <a:defRPr/>
            </a:pPr>
            <a:r>
              <a:rPr lang="ca-ES" sz="1400" dirty="0" smtClean="0"/>
              <a:t>Finestra de diagnòstic: 10 s</a:t>
            </a:r>
          </a:p>
        </p:txBody>
      </p:sp>
      <p:sp>
        <p:nvSpPr>
          <p:cNvPr id="10"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4" name="QuadreDeText 13"/>
          <p:cNvSpPr txBox="1"/>
          <p:nvPr/>
        </p:nvSpPr>
        <p:spPr>
          <a:xfrm>
            <a:off x="395536" y="908720"/>
            <a:ext cx="5976664" cy="369332"/>
          </a:xfrm>
          <a:prstGeom prst="rect">
            <a:avLst/>
          </a:prstGeom>
          <a:solidFill>
            <a:schemeClr val="bg1"/>
          </a:solidFill>
        </p:spPr>
        <p:txBody>
          <a:bodyPr wrap="square" rtlCol="0">
            <a:spAutoFit/>
          </a:bodyPr>
          <a:lstStyle/>
          <a:p>
            <a:pPr algn="ctr"/>
            <a:r>
              <a:rPr lang="ca-ES" dirty="0" smtClean="0"/>
              <a:t>Fallada </a:t>
            </a:r>
            <a:r>
              <a:rPr lang="ca-ES" i="1" dirty="0" smtClean="0"/>
              <a:t>f</a:t>
            </a:r>
            <a:r>
              <a:rPr lang="ca-ES" i="1" baseline="-25000" dirty="0" smtClean="0"/>
              <a:t>1</a:t>
            </a:r>
            <a:r>
              <a:rPr lang="ca-ES" i="1" dirty="0" smtClean="0"/>
              <a:t> (20 </a:t>
            </a:r>
            <a:r>
              <a:rPr lang="ca-ES" i="1" dirty="0" err="1" smtClean="0"/>
              <a:t>dB</a:t>
            </a:r>
            <a:r>
              <a:rPr lang="ca-ES" i="1" dirty="0" smtClean="0"/>
              <a:t>)</a:t>
            </a:r>
            <a:endParaRPr lang="ca-E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289208"/>
            <a:ext cx="6480720" cy="547504"/>
          </a:xfrm>
        </p:spPr>
        <p:txBody>
          <a:bodyPr>
            <a:noAutofit/>
          </a:bodyPr>
          <a:lstStyle/>
          <a:p>
            <a:r>
              <a:rPr lang="ca-ES" sz="2400" b="0" dirty="0" smtClean="0">
                <a:solidFill>
                  <a:schemeClr val="tx1"/>
                </a:solidFill>
              </a:rPr>
              <a:t/>
            </a:r>
            <a:br>
              <a:rPr lang="ca-ES" sz="2400" b="0" dirty="0" smtClean="0">
                <a:solidFill>
                  <a:schemeClr val="tx1"/>
                </a:solidFill>
              </a:rPr>
            </a:br>
            <a:r>
              <a:rPr lang="ca-ES" sz="2400" b="0" dirty="0" smtClean="0">
                <a:solidFill>
                  <a:schemeClr val="tx1"/>
                </a:solidFill>
              </a:rPr>
              <a:t> </a:t>
            </a:r>
            <a:r>
              <a:rPr lang="ca-ES" sz="2400" b="0" dirty="0" err="1" smtClean="0">
                <a:solidFill>
                  <a:schemeClr val="tx1"/>
                </a:solidFill>
              </a:rPr>
              <a:t>VisualBlock-FIR</a:t>
            </a:r>
            <a:r>
              <a:rPr lang="ca-ES" sz="2400" b="0" dirty="0" smtClean="0">
                <a:solidFill>
                  <a:schemeClr val="tx1"/>
                </a:solidFill>
              </a:rPr>
              <a:t>: Anàlisi de la robustesa</a:t>
            </a:r>
            <a:endParaRPr lang="ca-ES" sz="2400" b="0" dirty="0">
              <a:solidFill>
                <a:schemeClr val="tx1"/>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8" name="Contenidor de número de diapositiva 7"/>
          <p:cNvSpPr>
            <a:spLocks noGrp="1"/>
          </p:cNvSpPr>
          <p:nvPr>
            <p:ph type="sldNum" sz="quarter" idx="12"/>
          </p:nvPr>
        </p:nvSpPr>
        <p:spPr/>
        <p:txBody>
          <a:bodyPr/>
          <a:lstStyle/>
          <a:p>
            <a:fld id="{0278B95F-E641-4003-AFA4-D7923B94BEE4}" type="slidenum">
              <a:rPr lang="ca-ES" smtClean="0"/>
              <a:pPr/>
              <a:t>57</a:t>
            </a:fld>
            <a:endParaRPr lang="ca-ES"/>
          </a:p>
        </p:txBody>
      </p:sp>
      <p:pic>
        <p:nvPicPr>
          <p:cNvPr id="14" name="Imatge 13" descr="Fig07-28a.jpg"/>
          <p:cNvPicPr>
            <a:picLocks noChangeAspect="1"/>
          </p:cNvPicPr>
          <p:nvPr/>
        </p:nvPicPr>
        <p:blipFill>
          <a:blip r:embed="rId3" cstate="print"/>
          <a:stretch>
            <a:fillRect/>
          </a:stretch>
        </p:blipFill>
        <p:spPr>
          <a:xfrm>
            <a:off x="441141" y="936868"/>
            <a:ext cx="8244840" cy="3284220"/>
          </a:xfrm>
          <a:prstGeom prst="rect">
            <a:avLst/>
          </a:prstGeom>
        </p:spPr>
      </p:pic>
      <p:pic>
        <p:nvPicPr>
          <p:cNvPr id="15" name="Imatge 14" descr="Fig07-28b.jpg"/>
          <p:cNvPicPr>
            <a:picLocks noChangeAspect="1"/>
          </p:cNvPicPr>
          <p:nvPr/>
        </p:nvPicPr>
        <p:blipFill>
          <a:blip r:embed="rId4" cstate="print"/>
          <a:stretch>
            <a:fillRect/>
          </a:stretch>
        </p:blipFill>
        <p:spPr>
          <a:xfrm>
            <a:off x="467544" y="936868"/>
            <a:ext cx="8252460" cy="3284220"/>
          </a:xfrm>
          <a:prstGeom prst="rect">
            <a:avLst/>
          </a:prstGeom>
        </p:spPr>
      </p:pic>
      <p:graphicFrame>
        <p:nvGraphicFramePr>
          <p:cNvPr id="10" name="Taula 9"/>
          <p:cNvGraphicFramePr>
            <a:graphicFrameLocks noGrp="1"/>
          </p:cNvGraphicFramePr>
          <p:nvPr/>
        </p:nvGraphicFramePr>
        <p:xfrm>
          <a:off x="395536" y="836712"/>
          <a:ext cx="8280920" cy="5112549"/>
        </p:xfrm>
        <a:graphic>
          <a:graphicData uri="http://schemas.openxmlformats.org/drawingml/2006/table">
            <a:tbl>
              <a:tblPr/>
              <a:tblGrid>
                <a:gridCol w="856648"/>
                <a:gridCol w="1576945"/>
                <a:gridCol w="1289031"/>
                <a:gridCol w="593034"/>
                <a:gridCol w="593034"/>
                <a:gridCol w="545143"/>
                <a:gridCol w="553126"/>
                <a:gridCol w="593034"/>
                <a:gridCol w="593034"/>
                <a:gridCol w="545143"/>
                <a:gridCol w="542748"/>
              </a:tblGrid>
              <a:tr h="224129">
                <a:tc rowSpan="2">
                  <a:txBody>
                    <a:bodyPr/>
                    <a:lstStyle/>
                    <a:p>
                      <a:pPr>
                        <a:spcAft>
                          <a:spcPts val="0"/>
                        </a:spcAft>
                      </a:pP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ca-ES" sz="1400" dirty="0">
                          <a:latin typeface="Times New Roman"/>
                          <a:ea typeface="Times New Roman"/>
                          <a:cs typeface="Times New Roman"/>
                        </a:rPr>
                        <a:t>Soroll afegit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ca-ES" sz="1200" dirty="0">
                          <a:latin typeface="Times New Roman"/>
                          <a:ea typeface="Times New Roman"/>
                          <a:cs typeface="Times New Roman"/>
                        </a:rPr>
                        <a:t>% increment de l’envolupant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a:spcAft>
                          <a:spcPts val="0"/>
                        </a:spcAft>
                      </a:pPr>
                      <a:r>
                        <a:rPr lang="ca-ES" sz="1400">
                          <a:latin typeface="Times New Roman"/>
                          <a:ea typeface="Times New Roman"/>
                          <a:cs typeface="Times New Roman"/>
                        </a:rPr>
                        <a:t>Detecció</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c gridSpan="4">
                  <a:txBody>
                    <a:bodyPr/>
                    <a:lstStyle/>
                    <a:p>
                      <a:pPr algn="ctr">
                        <a:spcAft>
                          <a:spcPts val="0"/>
                        </a:spcAft>
                      </a:pPr>
                      <a:r>
                        <a:rPr lang="ca-ES" sz="1400">
                          <a:latin typeface="Times New Roman"/>
                          <a:ea typeface="Times New Roman"/>
                          <a:cs typeface="Times New Roman"/>
                        </a:rPr>
                        <a:t>Diagnòstic</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r>
              <a:tr h="405840">
                <a:tc vMerge="1">
                  <a:txBody>
                    <a:bodyPr/>
                    <a:lstStyle/>
                    <a:p>
                      <a:endParaRPr lang="ca-ES"/>
                    </a:p>
                  </a:txBody>
                  <a:tcPr/>
                </a:tc>
                <a:tc vMerge="1">
                  <a:txBody>
                    <a:bodyPr/>
                    <a:lstStyle/>
                    <a:p>
                      <a:endParaRPr lang="ca-ES"/>
                    </a:p>
                  </a:txBody>
                  <a:tcPr/>
                </a:tc>
                <a:tc vMerge="1">
                  <a:txBody>
                    <a:bodyPr/>
                    <a:lstStyle/>
                    <a:p>
                      <a:endParaRPr lang="ca-ES"/>
                    </a:p>
                  </a:txBody>
                  <a:tcPr/>
                </a:tc>
                <a:tc>
                  <a:txBody>
                    <a:bodyPr/>
                    <a:lstStyle/>
                    <a:p>
                      <a:pPr algn="ctr">
                        <a:spcAft>
                          <a:spcPts val="0"/>
                        </a:spcAft>
                      </a:pPr>
                      <a:r>
                        <a:rPr lang="ca-ES" sz="1200" b="1" i="1" dirty="0">
                          <a:latin typeface="Times New Roman"/>
                          <a:ea typeface="Times New Roman"/>
                          <a:cs typeface="Times New Roman"/>
                        </a:rPr>
                        <a:t>M_λ</a:t>
                      </a:r>
                      <a:r>
                        <a:rPr lang="ca-ES" sz="1200" b="1" i="1" baseline="-25000" dirty="0">
                          <a:latin typeface="Times New Roman"/>
                          <a:ea typeface="Times New Roman"/>
                          <a:cs typeface="Times New Roman"/>
                        </a:rPr>
                        <a:t>O2</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a:t>
                      </a:r>
                      <a:r>
                        <a:rPr lang="ca-ES" sz="1200" b="1" i="1" dirty="0" err="1">
                          <a:latin typeface="Times New Roman"/>
                          <a:ea typeface="Times New Roman"/>
                          <a:cs typeface="Times New Roman"/>
                        </a:rPr>
                        <a:t>ω</a:t>
                      </a:r>
                      <a:r>
                        <a:rPr lang="ca-ES" sz="1200" b="1" i="1" baseline="-25000" dirty="0" err="1">
                          <a:latin typeface="Times New Roman"/>
                          <a:ea typeface="Times New Roman"/>
                          <a:cs typeface="Times New Roman"/>
                        </a:rPr>
                        <a:t>cm</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a:t>
                      </a:r>
                      <a:r>
                        <a:rPr lang="ca-ES" sz="1200" b="1" i="1" dirty="0" err="1">
                          <a:latin typeface="Times New Roman"/>
                          <a:ea typeface="Times New Roman"/>
                          <a:cs typeface="Times New Roman"/>
                        </a:rPr>
                        <a:t>I</a:t>
                      </a:r>
                      <a:r>
                        <a:rPr lang="ca-ES" sz="1200" b="1" i="1" baseline="-25000" dirty="0" err="1">
                          <a:latin typeface="Times New Roman"/>
                          <a:ea typeface="Times New Roman"/>
                          <a:cs typeface="Times New Roman"/>
                        </a:rPr>
                        <a:t>cm</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a:t>
                      </a:r>
                      <a:r>
                        <a:rPr lang="ca-ES" sz="1200" b="1" i="1" dirty="0" err="1">
                          <a:latin typeface="Times New Roman"/>
                          <a:ea typeface="Times New Roman"/>
                          <a:cs typeface="Times New Roman"/>
                        </a:rPr>
                        <a:t>V</a:t>
                      </a:r>
                      <a:r>
                        <a:rPr lang="ca-ES" sz="1200" b="1" i="1" baseline="-25000" dirty="0" err="1">
                          <a:latin typeface="Times New Roman"/>
                          <a:ea typeface="Times New Roman"/>
                          <a:cs typeface="Times New Roman"/>
                        </a:rPr>
                        <a:t>fc</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M_λ</a:t>
                      </a:r>
                      <a:r>
                        <a:rPr lang="ca-ES" sz="1200" b="1" i="1" baseline="-25000" dirty="0">
                          <a:latin typeface="Times New Roman"/>
                          <a:ea typeface="Times New Roman"/>
                          <a:cs typeface="Times New Roman"/>
                        </a:rPr>
                        <a:t>O2</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a:t>
                      </a:r>
                      <a:r>
                        <a:rPr lang="ca-ES" sz="1200" b="1" i="1" dirty="0" err="1">
                          <a:latin typeface="Times New Roman"/>
                          <a:ea typeface="Times New Roman"/>
                          <a:cs typeface="Times New Roman"/>
                        </a:rPr>
                        <a:t>ω</a:t>
                      </a:r>
                      <a:r>
                        <a:rPr lang="ca-ES" sz="1200" b="1" i="1" baseline="-25000" dirty="0" err="1">
                          <a:latin typeface="Times New Roman"/>
                          <a:ea typeface="Times New Roman"/>
                          <a:cs typeface="Times New Roman"/>
                        </a:rPr>
                        <a:t>cm</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a:t>
                      </a:r>
                      <a:r>
                        <a:rPr lang="ca-ES" sz="1200" b="1" i="1" dirty="0" err="1">
                          <a:latin typeface="Times New Roman"/>
                          <a:ea typeface="Times New Roman"/>
                          <a:cs typeface="Times New Roman"/>
                        </a:rPr>
                        <a:t>I</a:t>
                      </a:r>
                      <a:r>
                        <a:rPr lang="ca-ES" sz="1200" b="1" i="1" baseline="-25000" dirty="0" err="1">
                          <a:latin typeface="Times New Roman"/>
                          <a:ea typeface="Times New Roman"/>
                          <a:cs typeface="Times New Roman"/>
                        </a:rPr>
                        <a:t>cm</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200" b="1" i="1" dirty="0">
                          <a:latin typeface="Times New Roman"/>
                          <a:ea typeface="Times New Roman"/>
                          <a:cs typeface="Times New Roman"/>
                        </a:rPr>
                        <a:t>M_</a:t>
                      </a:r>
                      <a:r>
                        <a:rPr lang="ca-ES" sz="1200" b="1" i="1" dirty="0" err="1">
                          <a:latin typeface="Times New Roman"/>
                          <a:ea typeface="Times New Roman"/>
                          <a:cs typeface="Times New Roman"/>
                        </a:rPr>
                        <a:t>V</a:t>
                      </a:r>
                      <a:r>
                        <a:rPr lang="ca-ES" sz="1200" b="1" i="1" baseline="-25000" dirty="0" err="1">
                          <a:latin typeface="Times New Roman"/>
                          <a:ea typeface="Times New Roman"/>
                          <a:cs typeface="Times New Roman"/>
                        </a:rPr>
                        <a:t>fc</a:t>
                      </a:r>
                      <a:endParaRPr lang="ca-ES" sz="14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rowSpan="4">
                  <a:txBody>
                    <a:bodyPr/>
                    <a:lstStyle/>
                    <a:p>
                      <a:pPr algn="ctr">
                        <a:spcAft>
                          <a:spcPts val="0"/>
                        </a:spcAft>
                      </a:pPr>
                      <a:r>
                        <a:rPr lang="ca-ES" sz="1400" i="1">
                          <a:latin typeface="Times New Roman"/>
                          <a:ea typeface="Times New Roman"/>
                          <a:cs typeface="Times New Roman"/>
                        </a:rPr>
                        <a:t>f</a:t>
                      </a:r>
                      <a:r>
                        <a:rPr lang="ca-ES" sz="1400" i="1" baseline="-25000">
                          <a:latin typeface="Times New Roman"/>
                          <a:ea typeface="Times New Roman"/>
                          <a:cs typeface="Times New Roman"/>
                        </a:rPr>
                        <a:t>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7950" algn="r">
                        <a:spcAft>
                          <a:spcPts val="0"/>
                        </a:spcAft>
                      </a:pPr>
                      <a:r>
                        <a:rPr lang="ca-ES" sz="1400" dirty="0">
                          <a:latin typeface="Times New Roman"/>
                          <a:ea typeface="Times New Roman"/>
                          <a:cs typeface="Times New Roman"/>
                        </a:rPr>
                        <a:t>0,1 % (60 </a:t>
                      </a:r>
                      <a:r>
                        <a:rPr lang="ca-ES" sz="1400" dirty="0" err="1">
                          <a:latin typeface="Times New Roman"/>
                          <a:ea typeface="Times New Roman"/>
                          <a:cs typeface="Times New Roman"/>
                        </a:rPr>
                        <a:t>dB</a:t>
                      </a: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dirty="0">
                          <a:latin typeface="Times New Roman"/>
                          <a:ea typeface="Times New Roman"/>
                          <a:cs typeface="Times New Roman"/>
                        </a:rPr>
                        <a:t>0 %</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0,8</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dirty="0">
                          <a:latin typeface="Times New Roman"/>
                          <a:ea typeface="Times New Roman"/>
                          <a:cs typeface="Times New Roman"/>
                        </a:rPr>
                        <a:t>1 % (40 </a:t>
                      </a:r>
                      <a:r>
                        <a:rPr lang="ca-ES" sz="1400" dirty="0" err="1">
                          <a:latin typeface="Times New Roman"/>
                          <a:ea typeface="Times New Roman"/>
                          <a:cs typeface="Times New Roman"/>
                        </a:rPr>
                        <a:t>dB</a:t>
                      </a: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dirty="0">
                          <a:latin typeface="Times New Roman"/>
                          <a:ea typeface="Times New Roman"/>
                          <a:cs typeface="Times New Roman"/>
                        </a:rPr>
                        <a:t>0 %</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0,9</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3,5 % (30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dirty="0">
                          <a:latin typeface="Times New Roman"/>
                          <a:ea typeface="Times New Roman"/>
                          <a:cs typeface="Times New Roman"/>
                        </a:rPr>
                        <a:t>2,5 %</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0,7</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0,8</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10 % (20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dirty="0">
                          <a:latin typeface="Times New Roman"/>
                          <a:ea typeface="Times New Roman"/>
                          <a:cs typeface="Times New Roman"/>
                        </a:rPr>
                        <a:t>8 %</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0,7</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1,7</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rowSpan="4">
                  <a:txBody>
                    <a:bodyPr/>
                    <a:lstStyle/>
                    <a:p>
                      <a:pPr algn="ctr">
                        <a:spcAft>
                          <a:spcPts val="0"/>
                        </a:spcAft>
                      </a:pPr>
                      <a:r>
                        <a:rPr lang="ca-ES" sz="1400" i="1">
                          <a:latin typeface="Times New Roman"/>
                          <a:ea typeface="Times New Roman"/>
                          <a:cs typeface="Times New Roman"/>
                        </a:rPr>
                        <a:t>f</a:t>
                      </a:r>
                      <a:r>
                        <a:rPr lang="ca-ES" sz="1400" i="1" baseline="-25000">
                          <a:latin typeface="Times New Roman"/>
                          <a:ea typeface="Times New Roman"/>
                          <a:cs typeface="Times New Roman"/>
                        </a:rPr>
                        <a:t>2</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7950" algn="r">
                        <a:spcAft>
                          <a:spcPts val="0"/>
                        </a:spcAft>
                      </a:pPr>
                      <a:r>
                        <a:rPr lang="ca-ES" sz="1400">
                          <a:latin typeface="Times New Roman"/>
                          <a:ea typeface="Times New Roman"/>
                          <a:cs typeface="Times New Roman"/>
                        </a:rPr>
                        <a:t>0,1 % (60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0,6</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0,9</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1,8</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1 % (40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0,5</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3,5 % (30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2,5 %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0,7</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1,6</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2,3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12</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10 % (20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8 %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2,3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2,7</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0,7</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7,6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12</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12</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17</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rowSpan="4">
                  <a:txBody>
                    <a:bodyPr/>
                    <a:lstStyle/>
                    <a:p>
                      <a:pPr algn="ctr">
                        <a:spcAft>
                          <a:spcPts val="0"/>
                        </a:spcAft>
                      </a:pPr>
                      <a:r>
                        <a:rPr lang="ca-ES" sz="1400" i="1">
                          <a:latin typeface="Times New Roman"/>
                          <a:ea typeface="Times New Roman"/>
                          <a:cs typeface="Times New Roman"/>
                        </a:rPr>
                        <a:t>f</a:t>
                      </a:r>
                      <a:r>
                        <a:rPr lang="ca-ES" sz="1400" i="1" baseline="-25000">
                          <a:latin typeface="Times New Roman"/>
                          <a:ea typeface="Times New Roman"/>
                          <a:cs typeface="Times New Roman"/>
                        </a:rPr>
                        <a:t>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7950" algn="r">
                        <a:spcAft>
                          <a:spcPts val="0"/>
                        </a:spcAft>
                      </a:pPr>
                      <a:r>
                        <a:rPr lang="ca-ES" sz="1400">
                          <a:latin typeface="Times New Roman"/>
                          <a:ea typeface="Times New Roman"/>
                          <a:cs typeface="Times New Roman"/>
                        </a:rPr>
                        <a:t>0,1 % (60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0,5</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10</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1 % (40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10</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3,5 % (30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2,5 %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0,6</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10</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10 % (20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8 %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19,6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29</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rowSpan="4">
                  <a:txBody>
                    <a:bodyPr/>
                    <a:lstStyle/>
                    <a:p>
                      <a:pPr algn="ctr">
                        <a:spcAft>
                          <a:spcPts val="0"/>
                        </a:spcAft>
                      </a:pPr>
                      <a:r>
                        <a:rPr lang="ca-ES" sz="1400" i="1" dirty="0">
                          <a:latin typeface="Times New Roman"/>
                          <a:ea typeface="Times New Roman"/>
                          <a:cs typeface="Times New Roman"/>
                        </a:rPr>
                        <a:t>f</a:t>
                      </a:r>
                      <a:r>
                        <a:rPr lang="ca-ES" sz="1400" i="1" baseline="-25000" dirty="0">
                          <a:latin typeface="Times New Roman"/>
                          <a:ea typeface="Times New Roman"/>
                          <a:cs typeface="Times New Roman"/>
                        </a:rPr>
                        <a:t>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7950" algn="r">
                        <a:spcAft>
                          <a:spcPts val="0"/>
                        </a:spcAft>
                      </a:pPr>
                      <a:r>
                        <a:rPr lang="ca-ES" sz="1400">
                          <a:latin typeface="Times New Roman"/>
                          <a:ea typeface="Times New Roman"/>
                          <a:cs typeface="Times New Roman"/>
                        </a:rPr>
                        <a:t>0,1 % (60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1 % (40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0,4</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3,5 % (30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2,5 %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0,7</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10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10 % (20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8 %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0,6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45,0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10</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54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rowSpan="4">
                  <a:txBody>
                    <a:bodyPr/>
                    <a:lstStyle/>
                    <a:p>
                      <a:pPr algn="ctr">
                        <a:spcAft>
                          <a:spcPts val="0"/>
                        </a:spcAft>
                      </a:pPr>
                      <a:r>
                        <a:rPr lang="ca-ES" sz="1400" i="1" dirty="0">
                          <a:latin typeface="Times New Roman"/>
                          <a:ea typeface="Times New Roman"/>
                          <a:cs typeface="Times New Roman"/>
                        </a:rPr>
                        <a:t>f</a:t>
                      </a:r>
                      <a:r>
                        <a:rPr lang="ca-ES" sz="1400" i="1" baseline="-25000" dirty="0">
                          <a:latin typeface="Times New Roman"/>
                          <a:ea typeface="Times New Roman"/>
                          <a:cs typeface="Times New Roman"/>
                        </a:rPr>
                        <a:t>5</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7950" algn="r">
                        <a:spcAft>
                          <a:spcPts val="0"/>
                        </a:spcAft>
                      </a:pPr>
                      <a:r>
                        <a:rPr lang="ca-ES" sz="1400">
                          <a:latin typeface="Times New Roman"/>
                          <a:ea typeface="Times New Roman"/>
                          <a:cs typeface="Times New Roman"/>
                        </a:rPr>
                        <a:t>0,1 % (60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22,8</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23,4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22,3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25,3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32</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32</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1 % (40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0 %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22,6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23,5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22,4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24,7</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32</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33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32</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34</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a:latin typeface="Times New Roman"/>
                          <a:ea typeface="Times New Roman"/>
                          <a:cs typeface="Times New Roman"/>
                        </a:rPr>
                        <a:t>3,5 % (30 dB)</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2,5 %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23,5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23,6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22,7</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25,9</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33</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33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32</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29">
                <a:tc vMerge="1">
                  <a:txBody>
                    <a:bodyPr/>
                    <a:lstStyle/>
                    <a:p>
                      <a:endParaRPr lang="ca-ES"/>
                    </a:p>
                  </a:txBody>
                  <a:tcPr/>
                </a:tc>
                <a:tc>
                  <a:txBody>
                    <a:bodyPr/>
                    <a:lstStyle/>
                    <a:p>
                      <a:pPr marR="107950" algn="r">
                        <a:spcAft>
                          <a:spcPts val="0"/>
                        </a:spcAft>
                      </a:pPr>
                      <a:r>
                        <a:rPr lang="ca-ES" sz="1400" dirty="0">
                          <a:latin typeface="Times New Roman"/>
                          <a:ea typeface="Times New Roman"/>
                          <a:cs typeface="Times New Roman"/>
                        </a:rPr>
                        <a:t>10 % (20 </a:t>
                      </a:r>
                      <a:r>
                        <a:rPr lang="ca-ES" sz="1400" dirty="0" err="1">
                          <a:latin typeface="Times New Roman"/>
                          <a:ea typeface="Times New Roman"/>
                          <a:cs typeface="Times New Roman"/>
                        </a:rPr>
                        <a:t>dB</a:t>
                      </a: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80340" algn="r">
                        <a:spcAft>
                          <a:spcPts val="0"/>
                        </a:spcAft>
                      </a:pPr>
                      <a:r>
                        <a:rPr lang="ca-ES" sz="1400">
                          <a:latin typeface="Times New Roman"/>
                          <a:ea typeface="Times New Roman"/>
                          <a:cs typeface="Times New Roman"/>
                        </a:rPr>
                        <a:t>8 %</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25,9</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33,0</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23,6</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35</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a:latin typeface="Times New Roman"/>
                          <a:ea typeface="Times New Roman"/>
                          <a:cs typeface="Times New Roman"/>
                        </a:rPr>
                        <a:t>41</a:t>
                      </a:r>
                      <a:endParaRPr lang="ca-ES" sz="160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33</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a-ES" sz="1400" dirty="0">
                          <a:latin typeface="Times New Roman"/>
                          <a:ea typeface="Times New Roman"/>
                          <a:cs typeface="Times New Roman"/>
                        </a:rPr>
                        <a:t>—</a:t>
                      </a:r>
                      <a:endParaRPr lang="ca-ES" sz="1600" dirty="0">
                        <a:latin typeface="Times New Roman"/>
                        <a:ea typeface="Times New Roman"/>
                        <a:cs typeface="Times New Roman"/>
                      </a:endParaRPr>
                    </a:p>
                  </a:txBody>
                  <a:tcPr marL="63457" marR="63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Títol 1"/>
          <p:cNvSpPr txBox="1">
            <a:spLocks/>
          </p:cNvSpPr>
          <p:nvPr/>
        </p:nvSpPr>
        <p:spPr>
          <a:xfrm>
            <a:off x="502920" y="5949280"/>
            <a:ext cx="5869280" cy="51780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Detecció</a:t>
            </a:r>
            <a:r>
              <a:rPr kumimoji="0" lang="ca-ES" sz="24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i diagnòstic de fallades</a:t>
            </a:r>
            <a:endParaRPr kumimoji="0" lang="ca-ES"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6" name="Contenidor de contingut 2"/>
          <p:cNvSpPr>
            <a:spLocks noGrp="1"/>
          </p:cNvSpPr>
          <p:nvPr>
            <p:ph idx="1"/>
          </p:nvPr>
        </p:nvSpPr>
        <p:spPr>
          <a:xfrm>
            <a:off x="467544" y="4149080"/>
            <a:ext cx="8183880" cy="1872208"/>
          </a:xfrm>
        </p:spPr>
        <p:txBody>
          <a:bodyPr>
            <a:noAutofit/>
          </a:bodyPr>
          <a:lstStyle/>
          <a:p>
            <a:r>
              <a:rPr lang="ca-ES" sz="1600" dirty="0" smtClean="0"/>
              <a:t>Articles relacionats:</a:t>
            </a:r>
          </a:p>
          <a:p>
            <a:pPr lvl="1"/>
            <a:r>
              <a:rPr lang="es-ES_tradnl" sz="1400" dirty="0" err="1" smtClean="0"/>
              <a:t>ESCOBET</a:t>
            </a:r>
            <a:r>
              <a:rPr lang="es-ES_tradnl" sz="1400" dirty="0" smtClean="0"/>
              <a:t>, A., NEBOT, À. and </a:t>
            </a:r>
            <a:r>
              <a:rPr lang="es-ES_tradnl" sz="1400" dirty="0" err="1" smtClean="0"/>
              <a:t>MUGICA</a:t>
            </a:r>
            <a:r>
              <a:rPr lang="es-ES_tradnl" sz="1400" dirty="0" smtClean="0"/>
              <a:t>, F.; </a:t>
            </a:r>
            <a:r>
              <a:rPr lang="es-ES_tradnl" sz="1400" dirty="0" err="1" smtClean="0"/>
              <a:t>Robust</a:t>
            </a:r>
            <a:r>
              <a:rPr lang="es-ES_tradnl" sz="1400" dirty="0" smtClean="0"/>
              <a:t> </a:t>
            </a:r>
            <a:r>
              <a:rPr lang="es-ES_tradnl" sz="1400" dirty="0" err="1" smtClean="0"/>
              <a:t>Fault</a:t>
            </a:r>
            <a:r>
              <a:rPr lang="es-ES_tradnl" sz="1400" dirty="0" smtClean="0"/>
              <a:t> </a:t>
            </a:r>
            <a:r>
              <a:rPr lang="es-ES_tradnl" sz="1400" dirty="0" err="1" smtClean="0"/>
              <a:t>Detection</a:t>
            </a:r>
            <a:r>
              <a:rPr lang="es-ES_tradnl" sz="1400" dirty="0" smtClean="0"/>
              <a:t> and </a:t>
            </a:r>
            <a:r>
              <a:rPr lang="es-ES_tradnl" sz="1400" dirty="0" err="1" smtClean="0"/>
              <a:t>Identification</a:t>
            </a:r>
            <a:r>
              <a:rPr lang="es-ES_tradnl" sz="1400" dirty="0" smtClean="0"/>
              <a:t> in a Fuel </a:t>
            </a:r>
            <a:r>
              <a:rPr lang="es-ES_tradnl" sz="1400" dirty="0" err="1" smtClean="0"/>
              <a:t>Cell</a:t>
            </a:r>
            <a:r>
              <a:rPr lang="es-ES_tradnl" sz="1400" dirty="0" smtClean="0"/>
              <a:t> </a:t>
            </a:r>
            <a:r>
              <a:rPr lang="es-ES_tradnl" sz="1400" dirty="0" err="1" smtClean="0"/>
              <a:t>System</a:t>
            </a:r>
            <a:r>
              <a:rPr lang="es-ES_tradnl" sz="1400" dirty="0" smtClean="0"/>
              <a:t> </a:t>
            </a:r>
            <a:r>
              <a:rPr lang="es-ES_tradnl" sz="1400" dirty="0" err="1" smtClean="0"/>
              <a:t>via</a:t>
            </a:r>
            <a:r>
              <a:rPr lang="es-ES_tradnl" sz="1400" dirty="0" smtClean="0"/>
              <a:t> </a:t>
            </a:r>
            <a:r>
              <a:rPr lang="es-ES_tradnl" sz="1400" dirty="0" err="1" smtClean="0"/>
              <a:t>Fuzzy</a:t>
            </a:r>
            <a:r>
              <a:rPr lang="es-ES_tradnl" sz="1400" dirty="0" smtClean="0"/>
              <a:t> </a:t>
            </a:r>
            <a:r>
              <a:rPr lang="es-ES_tradnl" sz="1400" dirty="0" err="1" smtClean="0"/>
              <a:t>Models</a:t>
            </a:r>
            <a:r>
              <a:rPr lang="es-ES_tradnl" sz="1400" dirty="0" smtClean="0"/>
              <a:t>. Bucarest (Rumania) ed. </a:t>
            </a:r>
            <a:r>
              <a:rPr lang="es-ES_tradnl" sz="1400" dirty="0" err="1" smtClean="0"/>
              <a:t>Proceedings</a:t>
            </a:r>
            <a:r>
              <a:rPr lang="es-ES_tradnl" sz="1400" dirty="0" smtClean="0"/>
              <a:t> of </a:t>
            </a:r>
            <a:r>
              <a:rPr lang="es-ES_tradnl" sz="1400" dirty="0" err="1" smtClean="0"/>
              <a:t>the</a:t>
            </a:r>
            <a:r>
              <a:rPr lang="es-ES_tradnl" sz="1400" dirty="0" smtClean="0"/>
              <a:t> 18th International </a:t>
            </a:r>
            <a:r>
              <a:rPr lang="es-ES_tradnl" sz="1400" dirty="0" err="1" smtClean="0"/>
              <a:t>Conference</a:t>
            </a:r>
            <a:r>
              <a:rPr lang="es-ES_tradnl" sz="1400" dirty="0" smtClean="0"/>
              <a:t> </a:t>
            </a:r>
            <a:r>
              <a:rPr lang="es-ES_tradnl" sz="1400" dirty="0" err="1" smtClean="0"/>
              <a:t>on</a:t>
            </a:r>
            <a:r>
              <a:rPr lang="es-ES_tradnl" sz="1400" dirty="0" smtClean="0"/>
              <a:t> Control </a:t>
            </a:r>
            <a:r>
              <a:rPr lang="es-ES_tradnl" sz="1400" dirty="0" err="1" smtClean="0"/>
              <a:t>Systems</a:t>
            </a:r>
            <a:r>
              <a:rPr lang="es-ES_tradnl" sz="1400" dirty="0" smtClean="0"/>
              <a:t> and </a:t>
            </a:r>
            <a:r>
              <a:rPr lang="es-ES_tradnl" sz="1400" dirty="0" err="1" smtClean="0"/>
              <a:t>Computer</a:t>
            </a:r>
            <a:r>
              <a:rPr lang="es-ES_tradnl" sz="1400" dirty="0" smtClean="0"/>
              <a:t> </a:t>
            </a:r>
            <a:r>
              <a:rPr lang="es-ES_tradnl" sz="1400" dirty="0" err="1" smtClean="0"/>
              <a:t>Science</a:t>
            </a:r>
            <a:r>
              <a:rPr lang="es-ES_tradnl" sz="1400" dirty="0" smtClean="0"/>
              <a:t>, 2011. 250-257 p. ISBN 2066-4451 </a:t>
            </a:r>
          </a:p>
          <a:p>
            <a:pPr lvl="1"/>
            <a:r>
              <a:rPr lang="ca-ES" sz="1400" cap="all" dirty="0" err="1" smtClean="0">
                <a:solidFill>
                  <a:srgbClr val="7030A0"/>
                </a:solidFill>
              </a:rPr>
              <a:t>Escobet</a:t>
            </a:r>
            <a:r>
              <a:rPr lang="ca-ES" sz="1400" cap="all" dirty="0" smtClean="0">
                <a:solidFill>
                  <a:srgbClr val="7030A0"/>
                </a:solidFill>
              </a:rPr>
              <a:t>, A.; Nebot, A.; </a:t>
            </a:r>
            <a:r>
              <a:rPr lang="ca-ES" sz="1400" cap="all" dirty="0" err="1" smtClean="0">
                <a:solidFill>
                  <a:srgbClr val="7030A0"/>
                </a:solidFill>
              </a:rPr>
              <a:t>Mugica</a:t>
            </a:r>
            <a:r>
              <a:rPr lang="ca-ES" sz="1400" cap="all" dirty="0" smtClean="0">
                <a:solidFill>
                  <a:srgbClr val="7030A0"/>
                </a:solidFill>
              </a:rPr>
              <a:t>, F</a:t>
            </a:r>
            <a:r>
              <a:rPr lang="ca-ES" sz="1400" dirty="0" smtClean="0">
                <a:solidFill>
                  <a:srgbClr val="7030A0"/>
                </a:solidFill>
              </a:rPr>
              <a:t>. “</a:t>
            </a:r>
            <a:r>
              <a:rPr lang="ca-ES" sz="1400" dirty="0" err="1" smtClean="0">
                <a:solidFill>
                  <a:srgbClr val="7030A0"/>
                </a:solidFill>
              </a:rPr>
              <a:t>Fuzzy</a:t>
            </a:r>
            <a:r>
              <a:rPr lang="ca-ES" sz="1400" dirty="0" smtClean="0">
                <a:solidFill>
                  <a:srgbClr val="7030A0"/>
                </a:solidFill>
              </a:rPr>
              <a:t> </a:t>
            </a:r>
            <a:r>
              <a:rPr lang="ca-ES" sz="1400" dirty="0" err="1" smtClean="0">
                <a:solidFill>
                  <a:srgbClr val="7030A0"/>
                </a:solidFill>
              </a:rPr>
              <a:t>fault</a:t>
            </a:r>
            <a:r>
              <a:rPr lang="ca-ES" sz="1400" dirty="0" smtClean="0">
                <a:solidFill>
                  <a:srgbClr val="7030A0"/>
                </a:solidFill>
              </a:rPr>
              <a:t> diagnosis in fuel cell </a:t>
            </a:r>
            <a:r>
              <a:rPr lang="ca-ES" sz="1400" dirty="0" err="1" smtClean="0">
                <a:solidFill>
                  <a:srgbClr val="7030A0"/>
                </a:solidFill>
              </a:rPr>
              <a:t>power</a:t>
            </a:r>
            <a:r>
              <a:rPr lang="ca-ES" sz="1400" dirty="0" smtClean="0">
                <a:solidFill>
                  <a:srgbClr val="7030A0"/>
                </a:solidFill>
              </a:rPr>
              <a:t> </a:t>
            </a:r>
            <a:r>
              <a:rPr lang="ca-ES" sz="1400" dirty="0" err="1" smtClean="0">
                <a:solidFill>
                  <a:srgbClr val="7030A0"/>
                </a:solidFill>
              </a:rPr>
              <a:t>systems</a:t>
            </a:r>
            <a:r>
              <a:rPr lang="ca-ES" sz="1400" dirty="0" smtClean="0">
                <a:solidFill>
                  <a:srgbClr val="7030A0"/>
                </a:solidFill>
              </a:rPr>
              <a:t>”. Expert Systems </a:t>
            </a:r>
            <a:r>
              <a:rPr lang="ca-ES" sz="1400" dirty="0" err="1" smtClean="0">
                <a:solidFill>
                  <a:srgbClr val="7030A0"/>
                </a:solidFill>
              </a:rPr>
              <a:t>with</a:t>
            </a:r>
            <a:r>
              <a:rPr lang="ca-ES" sz="1400" dirty="0" smtClean="0">
                <a:solidFill>
                  <a:srgbClr val="7030A0"/>
                </a:solidFill>
              </a:rPr>
              <a:t> </a:t>
            </a:r>
            <a:r>
              <a:rPr lang="ca-ES" sz="1400" dirty="0" err="1" smtClean="0">
                <a:solidFill>
                  <a:srgbClr val="7030A0"/>
                </a:solidFill>
              </a:rPr>
              <a:t>Applications</a:t>
            </a:r>
            <a:r>
              <a:rPr lang="ca-ES" sz="1400" dirty="0" smtClean="0">
                <a:solidFill>
                  <a:srgbClr val="7030A0"/>
                </a:solidFill>
              </a:rPr>
              <a:t> , 2012, en procés de revisió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 presetClass="exit" presetSubtype="16" fill="hold" nodeType="withEffect">
                                  <p:stCondLst>
                                    <p:cond delay="0"/>
                                  </p:stCondLst>
                                  <p:childTnLst>
                                    <p:animEffect transition="out" filter="box(in)">
                                      <p:cBhvr>
                                        <p:cTn id="8" dur="500"/>
                                        <p:tgtEl>
                                          <p:spTgt spid="14"/>
                                        </p:tgtEl>
                                      </p:cBhvr>
                                    </p:animEffect>
                                    <p:set>
                                      <p:cBhvr>
                                        <p:cTn id="9" dur="1" fill="hold">
                                          <p:stCondLst>
                                            <p:cond delay="4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childTnLst>
                                </p:cTn>
                              </p:par>
                              <p:par>
                                <p:cTn id="20" presetID="2" presetClass="exit" presetSubtype="2" fill="hold" nodeType="with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1+ppt_w/2"/>
                                          </p:val>
                                        </p:tav>
                                      </p:tavLst>
                                    </p:anim>
                                    <p:anim calcmode="lin" valueType="num">
                                      <p:cBhvr additive="base">
                                        <p:cTn id="22" dur="500"/>
                                        <p:tgtEl>
                                          <p:spTgt spid="10"/>
                                        </p:tgtEl>
                                        <p:attrNameLst>
                                          <p:attrName>ppt_y</p:attrName>
                                        </p:attrNameLst>
                                      </p:cBhvr>
                                      <p:tavLst>
                                        <p:tav tm="0">
                                          <p:val>
                                            <p:strVal val="ppt_y"/>
                                          </p:val>
                                        </p:tav>
                                        <p:tav tm="100000">
                                          <p:val>
                                            <p:strVal val="ppt_y"/>
                                          </p:val>
                                        </p:tav>
                                      </p:tavLst>
                                    </p:anim>
                                    <p:set>
                                      <p:cBhvr>
                                        <p:cTn id="23" dur="1" fill="hold">
                                          <p:stCondLst>
                                            <p:cond delay="499"/>
                                          </p:stCondLst>
                                        </p:cTn>
                                        <p:tgtEl>
                                          <p:spTgt spid="1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517232"/>
            <a:ext cx="8183880" cy="1051560"/>
          </a:xfrm>
        </p:spPr>
        <p:txBody>
          <a:bodyPr/>
          <a:lstStyle/>
          <a:p>
            <a:r>
              <a:rPr lang="ca-ES" dirty="0" smtClean="0"/>
              <a:t>Índex</a:t>
            </a:r>
            <a:endParaRPr lang="ca-ES" dirty="0"/>
          </a:p>
        </p:txBody>
      </p:sp>
      <p:sp>
        <p:nvSpPr>
          <p:cNvPr id="3" name="Contenidor de contingut 2"/>
          <p:cNvSpPr>
            <a:spLocks noGrp="1"/>
          </p:cNvSpPr>
          <p:nvPr>
            <p:ph idx="1"/>
          </p:nvPr>
        </p:nvSpPr>
        <p:spPr>
          <a:xfrm>
            <a:off x="395536" y="404664"/>
            <a:ext cx="8568952" cy="5616624"/>
          </a:xfrm>
        </p:spPr>
        <p:txBody>
          <a:bodyPr>
            <a:normAutofit fontScale="92500" lnSpcReduction="20000"/>
          </a:bodyPr>
          <a:lstStyle/>
          <a:p>
            <a:pPr lvl="0">
              <a:spcBef>
                <a:spcPts val="600"/>
              </a:spcBef>
            </a:pPr>
            <a:r>
              <a:rPr lang="ca-ES" dirty="0" smtClean="0"/>
              <a:t>Introducció i motivació del treball</a:t>
            </a:r>
          </a:p>
          <a:p>
            <a:pPr lvl="0">
              <a:spcBef>
                <a:spcPts val="600"/>
              </a:spcBef>
            </a:pPr>
            <a:r>
              <a:rPr lang="ca-ES" dirty="0" smtClean="0"/>
              <a:t>Detecció i diagnòstic de fallades</a:t>
            </a:r>
          </a:p>
          <a:p>
            <a:pPr lvl="1">
              <a:spcBef>
                <a:spcPts val="600"/>
              </a:spcBef>
            </a:pPr>
            <a:r>
              <a:rPr lang="ca-ES" dirty="0" smtClean="0"/>
              <a:t>Descripció del banc de proves i del sistema </a:t>
            </a:r>
            <a:r>
              <a:rPr lang="ca-ES" dirty="0" err="1" smtClean="0"/>
              <a:t>FDD</a:t>
            </a:r>
            <a:endParaRPr lang="ca-ES" dirty="0" smtClean="0"/>
          </a:p>
          <a:p>
            <a:pPr lvl="0">
              <a:spcBef>
                <a:spcPts val="600"/>
              </a:spcBef>
            </a:pPr>
            <a:r>
              <a:rPr lang="ca-ES" dirty="0" smtClean="0"/>
              <a:t>Modelització </a:t>
            </a:r>
            <a:r>
              <a:rPr lang="ca-ES" dirty="0" smtClean="0">
                <a:sym typeface="SymbolPS"/>
              </a:rPr>
              <a:t></a:t>
            </a:r>
            <a:r>
              <a:rPr lang="ca-ES" dirty="0" smtClean="0"/>
              <a:t> </a:t>
            </a:r>
            <a:r>
              <a:rPr lang="ca-ES" dirty="0" err="1" smtClean="0">
                <a:solidFill>
                  <a:srgbClr val="00B050"/>
                </a:solidFill>
              </a:rPr>
              <a:t>VisualFIR</a:t>
            </a:r>
            <a:endParaRPr lang="ca-ES" dirty="0" smtClean="0">
              <a:solidFill>
                <a:srgbClr val="00B050"/>
              </a:solidFill>
            </a:endParaRPr>
          </a:p>
          <a:p>
            <a:pPr lvl="1">
              <a:spcBef>
                <a:spcPts val="600"/>
              </a:spcBef>
            </a:pPr>
            <a:r>
              <a:rPr lang="ca-ES" dirty="0" smtClean="0"/>
              <a:t>Fase d’identificació</a:t>
            </a:r>
          </a:p>
          <a:p>
            <a:pPr lvl="1">
              <a:spcBef>
                <a:spcPts val="600"/>
              </a:spcBef>
            </a:pPr>
            <a:r>
              <a:rPr lang="ca-ES" dirty="0" smtClean="0"/>
              <a:t>Fase de verificació</a:t>
            </a:r>
          </a:p>
          <a:p>
            <a:pPr lvl="0">
              <a:spcBef>
                <a:spcPts val="600"/>
              </a:spcBef>
            </a:pPr>
            <a:r>
              <a:rPr lang="ca-ES" dirty="0" smtClean="0"/>
              <a:t>Simulació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0">
              <a:spcBef>
                <a:spcPts val="600"/>
              </a:spcBef>
            </a:pPr>
            <a:r>
              <a:rPr lang="ca-ES" dirty="0" smtClean="0"/>
              <a:t>Detecció i diagnòstic de fallades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1">
              <a:spcBef>
                <a:spcPts val="600"/>
              </a:spcBef>
            </a:pPr>
            <a:r>
              <a:rPr lang="ca-ES" dirty="0" smtClean="0"/>
              <a:t>Sistema de detecció i diagnòstic de fallades (</a:t>
            </a:r>
            <a:r>
              <a:rPr lang="ca-ES" dirty="0" err="1" smtClean="0"/>
              <a:t>FDDS</a:t>
            </a:r>
            <a:r>
              <a:rPr lang="ca-ES" dirty="0" smtClean="0"/>
              <a:t>)</a:t>
            </a:r>
          </a:p>
          <a:p>
            <a:pPr lvl="1">
              <a:spcBef>
                <a:spcPts val="600"/>
              </a:spcBef>
            </a:pPr>
            <a:r>
              <a:rPr lang="ca-ES" dirty="0" smtClean="0"/>
              <a:t>Detecció de fallades</a:t>
            </a:r>
          </a:p>
          <a:p>
            <a:pPr lvl="1">
              <a:spcBef>
                <a:spcPts val="600"/>
              </a:spcBef>
            </a:pPr>
            <a:r>
              <a:rPr lang="ca-ES" dirty="0" smtClean="0"/>
              <a:t>Diagnòstic de fallades</a:t>
            </a:r>
          </a:p>
          <a:p>
            <a:pPr lvl="1">
              <a:spcBef>
                <a:spcPts val="600"/>
              </a:spcBef>
            </a:pPr>
            <a:r>
              <a:rPr lang="ca-ES" dirty="0" smtClean="0"/>
              <a:t>Resultats</a:t>
            </a:r>
          </a:p>
          <a:p>
            <a:pPr lvl="1">
              <a:spcBef>
                <a:spcPts val="600"/>
              </a:spcBef>
            </a:pPr>
            <a:r>
              <a:rPr lang="ca-ES" dirty="0" smtClean="0"/>
              <a:t>Robustesa</a:t>
            </a:r>
          </a:p>
          <a:p>
            <a:pPr lvl="0">
              <a:spcBef>
                <a:spcPts val="600"/>
              </a:spcBef>
            </a:pPr>
            <a:r>
              <a:rPr lang="ca-ES" dirty="0" smtClean="0"/>
              <a:t>Aportacions i treball futur</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58</a:t>
            </a:fld>
            <a:endParaRPr lang="ca-ES"/>
          </a:p>
        </p:txBody>
      </p:sp>
      <p:sp>
        <p:nvSpPr>
          <p:cNvPr id="5" name="Fletxa esquerra 4"/>
          <p:cNvSpPr/>
          <p:nvPr/>
        </p:nvSpPr>
        <p:spPr>
          <a:xfrm rot="9465803">
            <a:off x="62195" y="3239504"/>
            <a:ext cx="712583" cy="2811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7 0.04904 L 2.77778E-7 0.34305 " pathEditMode="relative" rAng="0" ptsTypes="AA">
                                      <p:cBhvr>
                                        <p:cTn id="6" dur="2000" fill="hold"/>
                                        <p:tgtEl>
                                          <p:spTgt spid="5"/>
                                        </p:tgtEl>
                                        <p:attrNameLst>
                                          <p:attrName>ppt_x</p:attrName>
                                          <p:attrName>ppt_y</p:attrName>
                                        </p:attrNameLst>
                                      </p:cBhvr>
                                      <p:rCtr x="0" y="1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805264"/>
            <a:ext cx="8183880" cy="661824"/>
          </a:xfrm>
        </p:spPr>
        <p:txBody>
          <a:bodyPr/>
          <a:lstStyle/>
          <a:p>
            <a:r>
              <a:rPr lang="ca-ES" dirty="0" smtClean="0"/>
              <a:t>Aportacions</a:t>
            </a:r>
            <a:endParaRPr lang="ca-ES" dirty="0"/>
          </a:p>
        </p:txBody>
      </p:sp>
      <p:sp>
        <p:nvSpPr>
          <p:cNvPr id="3" name="Contenidor de contingut 2"/>
          <p:cNvSpPr>
            <a:spLocks noGrp="1"/>
          </p:cNvSpPr>
          <p:nvPr>
            <p:ph idx="1"/>
          </p:nvPr>
        </p:nvSpPr>
        <p:spPr>
          <a:xfrm>
            <a:off x="467544" y="476672"/>
            <a:ext cx="8183880" cy="1098448"/>
          </a:xfrm>
        </p:spPr>
        <p:txBody>
          <a:bodyPr>
            <a:noAutofit/>
          </a:bodyPr>
          <a:lstStyle/>
          <a:p>
            <a:pPr lvl="0"/>
            <a:r>
              <a:rPr lang="ca-ES" sz="2000" dirty="0" smtClean="0"/>
              <a:t>El nou mètode </a:t>
            </a:r>
            <a:r>
              <a:rPr lang="ca-ES" sz="2000" dirty="0" err="1" smtClean="0"/>
              <a:t>EEFP</a:t>
            </a:r>
            <a:r>
              <a:rPr lang="ca-ES" sz="2000" dirty="0" smtClean="0"/>
              <a:t> per determinar els </a:t>
            </a:r>
            <a:r>
              <a:rPr lang="ca-ES" sz="2000" i="1" dirty="0" smtClean="0"/>
              <a:t>llindars </a:t>
            </a:r>
            <a:r>
              <a:rPr lang="ca-ES" sz="2000" dirty="0" smtClean="0"/>
              <a:t>associats a cada classe en el procés de </a:t>
            </a:r>
            <a:r>
              <a:rPr lang="ca-ES" sz="2000" dirty="0" err="1" smtClean="0"/>
              <a:t>discretització</a:t>
            </a:r>
            <a:r>
              <a:rPr lang="ca-ES" sz="2000" dirty="0" smtClean="0"/>
              <a:t> de les variables quantitatives</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59</a:t>
            </a:fld>
            <a:endParaRPr lang="ca-ES"/>
          </a:p>
        </p:txBody>
      </p:sp>
      <p:sp>
        <p:nvSpPr>
          <p:cNvPr id="5" name="Contenidor de contingut 2"/>
          <p:cNvSpPr txBox="1">
            <a:spLocks/>
          </p:cNvSpPr>
          <p:nvPr/>
        </p:nvSpPr>
        <p:spPr>
          <a:xfrm>
            <a:off x="467544" y="1524007"/>
            <a:ext cx="8183880" cy="806229"/>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El desenvolupament de la plataforma</a:t>
            </a:r>
            <a:r>
              <a:rPr kumimoji="0" lang="ca-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Visual-FIR</a:t>
            </a:r>
            <a:r>
              <a:rPr lang="ca-ES" sz="2000" dirty="0" smtClean="0"/>
              <a:t> per obtenir els models qualitatius</a:t>
            </a:r>
            <a:endParaRPr kumimoji="0" lang="ca-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idor de contingut 2"/>
          <p:cNvSpPr txBox="1">
            <a:spLocks/>
          </p:cNvSpPr>
          <p:nvPr/>
        </p:nvSpPr>
        <p:spPr>
          <a:xfrm>
            <a:off x="467544" y="2279123"/>
            <a:ext cx="8183880" cy="864096"/>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La creació de la metodologia FIR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Fault</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Detection</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 and Diagnosis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System</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FIRFDDS</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8" name="Contenidor de contingut 2"/>
          <p:cNvSpPr txBox="1">
            <a:spLocks/>
          </p:cNvSpPr>
          <p:nvPr/>
        </p:nvSpPr>
        <p:spPr>
          <a:xfrm>
            <a:off x="467544" y="3092106"/>
            <a:ext cx="8183880" cy="799159"/>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El desenvolupament de la plataforma</a:t>
            </a:r>
            <a:r>
              <a:rPr kumimoji="0" lang="ca-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VisualBlock-FIR</a:t>
            </a:r>
            <a:r>
              <a:rPr lang="ca-ES" sz="2000" dirty="0" smtClean="0"/>
              <a:t> per fer la simulació i el </a:t>
            </a:r>
            <a:r>
              <a:rPr lang="ca-ES" sz="2000" dirty="0" err="1" smtClean="0"/>
              <a:t>FDDS</a:t>
            </a:r>
            <a:endParaRPr kumimoji="0" lang="ca-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idor de contingut 2"/>
          <p:cNvSpPr txBox="1">
            <a:spLocks/>
          </p:cNvSpPr>
          <p:nvPr/>
        </p:nvSpPr>
        <p:spPr>
          <a:xfrm>
            <a:off x="467544" y="4869160"/>
            <a:ext cx="8183880" cy="720080"/>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L’estudi de la robustesa del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FIRFDDS</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 davant de la presència de soroll</a:t>
            </a:r>
          </a:p>
        </p:txBody>
      </p:sp>
      <p:sp>
        <p:nvSpPr>
          <p:cNvPr id="10" name="Contenidor de contingut 2"/>
          <p:cNvSpPr txBox="1">
            <a:spLocks/>
          </p:cNvSpPr>
          <p:nvPr/>
        </p:nvSpPr>
        <p:spPr>
          <a:xfrm>
            <a:off x="467544" y="3840152"/>
            <a:ext cx="8183880" cy="1080120"/>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S’ha comprovat el bon funcionament de les metodologies sobre dos sistemes complexes: </a:t>
            </a:r>
            <a:r>
              <a:rPr lang="ca-ES" sz="2000" noProof="0" dirty="0" smtClean="0"/>
              <a:t>u</a:t>
            </a:r>
            <a:r>
              <a:rPr lang="ca-ES" sz="2000" dirty="0" smtClean="0"/>
              <a:t>n </a:t>
            </a:r>
            <a:r>
              <a:rPr lang="ca-ES" sz="2000" dirty="0" err="1" smtClean="0"/>
              <a:t>actuador</a:t>
            </a:r>
            <a:r>
              <a:rPr lang="ca-ES" sz="2000" dirty="0" smtClean="0"/>
              <a:t> pneumàtic </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i la pila de combustible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517232"/>
            <a:ext cx="8183880" cy="1051560"/>
          </a:xfrm>
        </p:spPr>
        <p:txBody>
          <a:bodyPr/>
          <a:lstStyle/>
          <a:p>
            <a:r>
              <a:rPr lang="ca-ES" dirty="0" smtClean="0"/>
              <a:t>Índex</a:t>
            </a:r>
            <a:endParaRPr lang="ca-ES" dirty="0"/>
          </a:p>
        </p:txBody>
      </p:sp>
      <p:sp>
        <p:nvSpPr>
          <p:cNvPr id="3" name="Contenidor de contingut 2"/>
          <p:cNvSpPr>
            <a:spLocks noGrp="1"/>
          </p:cNvSpPr>
          <p:nvPr>
            <p:ph idx="1"/>
          </p:nvPr>
        </p:nvSpPr>
        <p:spPr>
          <a:xfrm>
            <a:off x="395536" y="404664"/>
            <a:ext cx="8568952" cy="5616624"/>
          </a:xfrm>
        </p:spPr>
        <p:txBody>
          <a:bodyPr>
            <a:normAutofit fontScale="92500" lnSpcReduction="20000"/>
          </a:bodyPr>
          <a:lstStyle/>
          <a:p>
            <a:pPr lvl="0">
              <a:spcBef>
                <a:spcPts val="600"/>
              </a:spcBef>
            </a:pPr>
            <a:r>
              <a:rPr lang="ca-ES" dirty="0" smtClean="0"/>
              <a:t>Introducció i motivació del treball</a:t>
            </a:r>
          </a:p>
          <a:p>
            <a:pPr lvl="0">
              <a:spcBef>
                <a:spcPts val="600"/>
              </a:spcBef>
            </a:pPr>
            <a:r>
              <a:rPr lang="ca-ES" dirty="0" smtClean="0"/>
              <a:t>Detecció i diagnòstic de fallades</a:t>
            </a:r>
          </a:p>
          <a:p>
            <a:pPr lvl="1">
              <a:spcBef>
                <a:spcPts val="600"/>
              </a:spcBef>
            </a:pPr>
            <a:r>
              <a:rPr lang="ca-ES" dirty="0" smtClean="0"/>
              <a:t>Descripció del banc de proves i del sistema </a:t>
            </a:r>
            <a:r>
              <a:rPr lang="ca-ES" dirty="0" err="1" smtClean="0"/>
              <a:t>FDD</a:t>
            </a:r>
            <a:endParaRPr lang="ca-ES" dirty="0" smtClean="0"/>
          </a:p>
          <a:p>
            <a:pPr lvl="0">
              <a:spcBef>
                <a:spcPts val="600"/>
              </a:spcBef>
            </a:pPr>
            <a:r>
              <a:rPr lang="ca-ES" dirty="0" smtClean="0"/>
              <a:t>Modelització </a:t>
            </a:r>
            <a:r>
              <a:rPr lang="ca-ES" dirty="0" smtClean="0">
                <a:sym typeface="SymbolPS"/>
              </a:rPr>
              <a:t></a:t>
            </a:r>
            <a:r>
              <a:rPr lang="ca-ES" dirty="0" smtClean="0"/>
              <a:t> </a:t>
            </a:r>
            <a:r>
              <a:rPr lang="ca-ES" dirty="0" err="1" smtClean="0">
                <a:solidFill>
                  <a:srgbClr val="00B050"/>
                </a:solidFill>
              </a:rPr>
              <a:t>VisualFIR</a:t>
            </a:r>
            <a:endParaRPr lang="ca-ES" dirty="0" smtClean="0">
              <a:solidFill>
                <a:srgbClr val="00B050"/>
              </a:solidFill>
            </a:endParaRPr>
          </a:p>
          <a:p>
            <a:pPr lvl="1">
              <a:spcBef>
                <a:spcPts val="600"/>
              </a:spcBef>
            </a:pPr>
            <a:r>
              <a:rPr lang="ca-ES" dirty="0" smtClean="0"/>
              <a:t>Fase d’identificació</a:t>
            </a:r>
          </a:p>
          <a:p>
            <a:pPr lvl="1">
              <a:spcBef>
                <a:spcPts val="600"/>
              </a:spcBef>
            </a:pPr>
            <a:r>
              <a:rPr lang="ca-ES" dirty="0" smtClean="0"/>
              <a:t>Fase de verificació</a:t>
            </a:r>
          </a:p>
          <a:p>
            <a:pPr lvl="0">
              <a:spcBef>
                <a:spcPts val="600"/>
              </a:spcBef>
            </a:pPr>
            <a:r>
              <a:rPr lang="ca-ES" dirty="0" smtClean="0"/>
              <a:t>Simulació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0">
              <a:spcBef>
                <a:spcPts val="600"/>
              </a:spcBef>
            </a:pPr>
            <a:r>
              <a:rPr lang="ca-ES" dirty="0" smtClean="0"/>
              <a:t>Detecció i diagnòstic de fallades </a:t>
            </a:r>
            <a:r>
              <a:rPr lang="ca-ES" dirty="0" smtClean="0">
                <a:sym typeface="SymbolPS"/>
              </a:rPr>
              <a:t></a:t>
            </a:r>
            <a:r>
              <a:rPr lang="ca-ES" dirty="0" smtClean="0"/>
              <a:t> </a:t>
            </a:r>
            <a:r>
              <a:rPr lang="ca-ES" dirty="0" err="1" smtClean="0">
                <a:solidFill>
                  <a:srgbClr val="00B050"/>
                </a:solidFill>
              </a:rPr>
              <a:t>VisualBlock-FIR</a:t>
            </a:r>
            <a:endParaRPr lang="ca-ES" dirty="0" smtClean="0">
              <a:solidFill>
                <a:srgbClr val="00B050"/>
              </a:solidFill>
            </a:endParaRPr>
          </a:p>
          <a:p>
            <a:pPr lvl="1">
              <a:spcBef>
                <a:spcPts val="600"/>
              </a:spcBef>
            </a:pPr>
            <a:r>
              <a:rPr lang="ca-ES" dirty="0" smtClean="0"/>
              <a:t>Sistema de detecció i diagnòstic de fallades (</a:t>
            </a:r>
            <a:r>
              <a:rPr lang="ca-ES" dirty="0" err="1" smtClean="0"/>
              <a:t>FDDS</a:t>
            </a:r>
            <a:r>
              <a:rPr lang="ca-ES" dirty="0" smtClean="0"/>
              <a:t>)</a:t>
            </a:r>
          </a:p>
          <a:p>
            <a:pPr lvl="1">
              <a:spcBef>
                <a:spcPts val="600"/>
              </a:spcBef>
            </a:pPr>
            <a:r>
              <a:rPr lang="ca-ES" dirty="0" smtClean="0"/>
              <a:t>Detecció de fallades</a:t>
            </a:r>
          </a:p>
          <a:p>
            <a:pPr lvl="1">
              <a:spcBef>
                <a:spcPts val="600"/>
              </a:spcBef>
            </a:pPr>
            <a:r>
              <a:rPr lang="ca-ES" dirty="0" smtClean="0"/>
              <a:t>Diagnòstic de fallades</a:t>
            </a:r>
          </a:p>
          <a:p>
            <a:pPr lvl="1">
              <a:spcBef>
                <a:spcPts val="600"/>
              </a:spcBef>
            </a:pPr>
            <a:r>
              <a:rPr lang="ca-ES" dirty="0" smtClean="0"/>
              <a:t>Resultats</a:t>
            </a:r>
          </a:p>
          <a:p>
            <a:pPr lvl="1">
              <a:spcBef>
                <a:spcPts val="600"/>
              </a:spcBef>
            </a:pPr>
            <a:r>
              <a:rPr lang="ca-ES" dirty="0" smtClean="0"/>
              <a:t>Robustesa</a:t>
            </a:r>
          </a:p>
          <a:p>
            <a:pPr lvl="0">
              <a:spcBef>
                <a:spcPts val="600"/>
              </a:spcBef>
            </a:pPr>
            <a:r>
              <a:rPr lang="ca-ES" dirty="0" smtClean="0"/>
              <a:t>Aportacions i treball futur</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6</a:t>
            </a:fld>
            <a:endParaRPr lang="ca-ES"/>
          </a:p>
        </p:txBody>
      </p:sp>
      <p:sp>
        <p:nvSpPr>
          <p:cNvPr id="5" name="Fletxa esquerra 4"/>
          <p:cNvSpPr/>
          <p:nvPr/>
        </p:nvSpPr>
        <p:spPr>
          <a:xfrm rot="9465803">
            <a:off x="62195" y="601050"/>
            <a:ext cx="712583" cy="2811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2222E-6 3.35415E-6 L 2.22222E-6 0.05251 " pathEditMode="relative" rAng="0" ptsTypes="AA">
                                      <p:cBhvr>
                                        <p:cTn id="6" dur="2000" fill="hold"/>
                                        <p:tgtEl>
                                          <p:spTgt spid="5"/>
                                        </p:tgtEl>
                                        <p:attrNameLst>
                                          <p:attrName>ppt_x</p:attrName>
                                          <p:attrName>ppt_y</p:attrName>
                                        </p:attrNameLst>
                                      </p:cBhvr>
                                      <p:rCtr x="0"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2920" y="5863520"/>
            <a:ext cx="8183880" cy="661824"/>
          </a:xfrm>
        </p:spPr>
        <p:txBody>
          <a:bodyPr/>
          <a:lstStyle/>
          <a:p>
            <a:r>
              <a:rPr lang="ca-ES" dirty="0" smtClean="0"/>
              <a:t>Treball futur</a:t>
            </a:r>
            <a:endParaRPr lang="ca-ES" dirty="0"/>
          </a:p>
        </p:txBody>
      </p:sp>
      <p:sp>
        <p:nvSpPr>
          <p:cNvPr id="3" name="Contenidor de contingut 2"/>
          <p:cNvSpPr>
            <a:spLocks noGrp="1"/>
          </p:cNvSpPr>
          <p:nvPr>
            <p:ph idx="1"/>
          </p:nvPr>
        </p:nvSpPr>
        <p:spPr>
          <a:xfrm>
            <a:off x="467544" y="890392"/>
            <a:ext cx="8208912" cy="810416"/>
          </a:xfrm>
        </p:spPr>
        <p:txBody>
          <a:bodyPr>
            <a:noAutofit/>
          </a:bodyPr>
          <a:lstStyle/>
          <a:p>
            <a:pPr lvl="0">
              <a:spcBef>
                <a:spcPts val="0"/>
              </a:spcBef>
            </a:pPr>
            <a:r>
              <a:rPr lang="ca-ES" sz="1900" dirty="0" smtClean="0"/>
              <a:t>Agrupar fallades relacionades en un sol model per representar el comportament de més d’una fallada (</a:t>
            </a:r>
            <a:r>
              <a:rPr lang="ca-ES" sz="1900" dirty="0" err="1" smtClean="0"/>
              <a:t>MED</a:t>
            </a:r>
            <a:r>
              <a:rPr lang="ca-ES" sz="1900" dirty="0" smtClean="0"/>
              <a:t> 2012)</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60</a:t>
            </a:fld>
            <a:endParaRPr lang="ca-ES"/>
          </a:p>
        </p:txBody>
      </p:sp>
      <p:sp>
        <p:nvSpPr>
          <p:cNvPr id="5" name="Contenidor de contingut 2"/>
          <p:cNvSpPr txBox="1">
            <a:spLocks/>
          </p:cNvSpPr>
          <p:nvPr/>
        </p:nvSpPr>
        <p:spPr>
          <a:xfrm>
            <a:off x="467544" y="1735372"/>
            <a:ext cx="8183880" cy="576064"/>
          </a:xfrm>
          <a:prstGeom prst="rect">
            <a:avLst/>
          </a:prstGeom>
        </p:spPr>
        <p:txBody>
          <a:bodyPr vert="horz" lIns="182880" tIns="91440">
            <a:noAutofit/>
          </a:bodyPr>
          <a:lstStyle/>
          <a:p>
            <a:pPr marL="265176" lvl="0" indent="-265176">
              <a:spcBef>
                <a:spcPts val="250"/>
              </a:spcBef>
              <a:buClr>
                <a:schemeClr val="accent1"/>
              </a:buClr>
              <a:buSzPct val="80000"/>
              <a:buFont typeface="Wingdings 2"/>
              <a:buChar char=""/>
            </a:pPr>
            <a:r>
              <a:rPr lang="ca-ES" sz="2000" dirty="0" smtClean="0"/>
              <a:t>Automatitzar l’ajust dels paràmetres del </a:t>
            </a:r>
            <a:r>
              <a:rPr lang="ca-ES" sz="2000" dirty="0" err="1" smtClean="0"/>
              <a:t>FIRFDDS</a:t>
            </a:r>
            <a:endParaRPr kumimoji="0" lang="ca-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idor de contingut 2"/>
          <p:cNvSpPr txBox="1">
            <a:spLocks/>
          </p:cNvSpPr>
          <p:nvPr/>
        </p:nvSpPr>
        <p:spPr>
          <a:xfrm>
            <a:off x="467544" y="2418008"/>
            <a:ext cx="8183880" cy="648072"/>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Diagnosticar fallades diferents</a:t>
            </a:r>
            <a:r>
              <a:rPr kumimoji="0" lang="ca-ES" sz="2000" b="0" i="0" u="none" strike="noStrike" kern="1200" cap="none" spc="0" normalizeH="0" noProof="0" dirty="0" smtClean="0">
                <a:ln>
                  <a:noFill/>
                </a:ln>
                <a:solidFill>
                  <a:schemeClr val="tx1"/>
                </a:solidFill>
                <a:effectLst/>
                <a:uLnTx/>
                <a:uFillTx/>
                <a:latin typeface="+mn-lt"/>
                <a:ea typeface="+mn-ea"/>
                <a:cs typeface="+mn-cs"/>
              </a:rPr>
              <a:t> a les que hi ha a la llibreria de models de fallades</a:t>
            </a:r>
            <a:endParaRPr kumimoji="0" lang="ca-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idor de contingut 2"/>
          <p:cNvSpPr txBox="1">
            <a:spLocks/>
          </p:cNvSpPr>
          <p:nvPr/>
        </p:nvSpPr>
        <p:spPr>
          <a:xfrm>
            <a:off x="467544" y="3172652"/>
            <a:ext cx="8183880" cy="576064"/>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Determinar la tendència de la fallada. Temps de vida útil</a:t>
            </a:r>
          </a:p>
        </p:txBody>
      </p:sp>
      <p:sp>
        <p:nvSpPr>
          <p:cNvPr id="9" name="Contenidor de contingut 2"/>
          <p:cNvSpPr txBox="1">
            <a:spLocks/>
          </p:cNvSpPr>
          <p:nvPr/>
        </p:nvSpPr>
        <p:spPr>
          <a:xfrm>
            <a:off x="467544" y="3855288"/>
            <a:ext cx="8183880" cy="835292"/>
          </a:xfrm>
          <a:prstGeom prst="rect">
            <a:avLst/>
          </a:prstGeom>
        </p:spPr>
        <p:txBody>
          <a:bodyPr vert="horz" lIns="182880" tIns="91440">
            <a:noAutofit/>
          </a:bodyPr>
          <a:lstStyle/>
          <a:p>
            <a:pPr marL="265176" marR="0" lvl="0" indent="-265176" algn="l" defTabSz="914400" rtl="0" eaLnBrk="1" fontAlgn="auto" latinLnBrk="0" hangingPunct="1">
              <a:lnSpc>
                <a:spcPct val="100000"/>
              </a:lnSpc>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Diagnosticar una fallada en cas de discrepància entre els diferents mòduls </a:t>
            </a:r>
            <a:r>
              <a:rPr kumimoji="0" lang="ca-ES" sz="2000" b="0" i="0" u="none" strike="noStrike" kern="1200" cap="none" spc="0" normalizeH="0" baseline="0" noProof="0" dirty="0" err="1" smtClean="0">
                <a:ln>
                  <a:noFill/>
                </a:ln>
                <a:solidFill>
                  <a:schemeClr val="tx1"/>
                </a:solidFill>
                <a:effectLst/>
                <a:uLnTx/>
                <a:uFillTx/>
                <a:latin typeface="+mn-lt"/>
                <a:ea typeface="+mn-ea"/>
                <a:cs typeface="+mn-cs"/>
              </a:rPr>
              <a:t>FDDS</a:t>
            </a:r>
            <a:endParaRPr kumimoji="0" lang="ca-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idor de contingut 2"/>
          <p:cNvSpPr txBox="1">
            <a:spLocks/>
          </p:cNvSpPr>
          <p:nvPr/>
        </p:nvSpPr>
        <p:spPr>
          <a:xfrm>
            <a:off x="467544" y="4797152"/>
            <a:ext cx="8183880" cy="936104"/>
          </a:xfrm>
          <a:prstGeom prst="rect">
            <a:avLst/>
          </a:prstGeom>
        </p:spPr>
        <p:txBody>
          <a:bodyPr vert="horz" lIns="182880" tIns="91440">
            <a:noAutofit/>
          </a:bodyPr>
          <a:lstStyle/>
          <a:p>
            <a:pPr marL="265176" marR="0" lvl="0" indent="-265176" algn="l" defTabSz="914400" rtl="0" eaLnBrk="1" fontAlgn="auto" latinLnBrk="0" hangingPunct="1">
              <a:lnSpc>
                <a:spcPct val="120000"/>
              </a:lnSpc>
              <a:spcBef>
                <a:spcPts val="250"/>
              </a:spcBef>
              <a:spcAft>
                <a:spcPts val="0"/>
              </a:spcAft>
              <a:buClr>
                <a:schemeClr val="accent1"/>
              </a:buClr>
              <a:buSzPct val="80000"/>
              <a:buFont typeface="Wingdings 2"/>
              <a:buChar char=""/>
              <a:tabLst/>
              <a:defRPr/>
            </a:pPr>
            <a:r>
              <a:rPr kumimoji="0" lang="ca-ES" sz="2000" b="0" i="0" u="none" strike="noStrike" kern="1200" cap="none" spc="0" normalizeH="0" baseline="0" noProof="0" dirty="0" smtClean="0">
                <a:ln>
                  <a:noFill/>
                </a:ln>
                <a:solidFill>
                  <a:schemeClr val="tx1"/>
                </a:solidFill>
                <a:effectLst/>
                <a:uLnTx/>
                <a:uFillTx/>
                <a:latin typeface="+mn-lt"/>
                <a:ea typeface="+mn-ea"/>
                <a:cs typeface="+mn-cs"/>
              </a:rPr>
              <a:t>Implementar</a:t>
            </a:r>
            <a:r>
              <a:rPr kumimoji="0" lang="ca-ES" sz="2000" b="0" i="0" u="none" strike="noStrike" kern="1200" cap="none" spc="0" normalizeH="0" noProof="0" dirty="0" smtClean="0">
                <a:ln>
                  <a:noFill/>
                </a:ln>
                <a:solidFill>
                  <a:schemeClr val="tx1"/>
                </a:solidFill>
                <a:effectLst/>
                <a:uLnTx/>
                <a:uFillTx/>
                <a:latin typeface="+mn-lt"/>
                <a:ea typeface="+mn-ea"/>
                <a:cs typeface="+mn-cs"/>
              </a:rPr>
              <a:t> les eines en una p</a:t>
            </a:r>
            <a:r>
              <a:rPr kumimoji="0" lang="ca-ES" sz="2000" b="0" i="0" u="none" strike="noStrike" kern="1200" cap="none" spc="0" normalizeH="0" baseline="0" noProof="0" dirty="0" smtClean="0">
                <a:ln>
                  <a:noFill/>
                </a:ln>
                <a:solidFill>
                  <a:schemeClr val="tx1"/>
                </a:solidFill>
                <a:effectLst/>
                <a:uLnTx/>
                <a:uFillTx/>
                <a:latin typeface="+mn-lt"/>
                <a:ea typeface="+mn-ea"/>
                <a:cs typeface="+mn-cs"/>
              </a:rPr>
              <a:t>lataforma de programació lliure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p:cBhvr override="childStyle">
                                        <p:cTn id="10" dur="500" fill="hold"/>
                                        <p:tgtEl>
                                          <p:spTgt spid="5"/>
                                        </p:tgtEl>
                                        <p:attrNameLst>
                                          <p:attrName>style.color</p:attrName>
                                        </p:attrNameLst>
                                      </p:cBhvr>
                                      <p:to>
                                        <a:schemeClr val="accent2"/>
                                      </p:to>
                                    </p:animClr>
                                  </p:childTnLst>
                                </p:cTn>
                              </p:par>
                              <p:par>
                                <p:cTn id="11" presetID="3" presetClass="emph" presetSubtype="2" fill="hold" grpId="1" nodeType="withEffect">
                                  <p:stCondLst>
                                    <p:cond delay="0"/>
                                  </p:stCondLst>
                                  <p:childTnLst>
                                    <p:animClr clrSpc="rgb">
                                      <p:cBhvr override="childStyle">
                                        <p:cTn id="12" dur="500" fill="hold"/>
                                        <p:tgtEl>
                                          <p:spTgt spid="3">
                                            <p:txEl>
                                              <p:pRg st="0" end="0"/>
                                            </p:txEl>
                                          </p:spTgt>
                                        </p:tgtEl>
                                        <p:attrNameLst>
                                          <p:attrName>style.color</p:attrName>
                                        </p:attrNameLst>
                                      </p:cBhvr>
                                      <p:to>
                                        <a:schemeClr val="tx1"/>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p:cBhvr override="childStyle">
                                        <p:cTn id="16" dur="500" fill="hold"/>
                                        <p:tgtEl>
                                          <p:spTgt spid="7"/>
                                        </p:tgtEl>
                                        <p:attrNameLst>
                                          <p:attrName>style.color</p:attrName>
                                        </p:attrNameLst>
                                      </p:cBhvr>
                                      <p:to>
                                        <a:schemeClr val="accent2"/>
                                      </p:to>
                                    </p:animClr>
                                  </p:childTnLst>
                                </p:cTn>
                              </p:par>
                              <p:par>
                                <p:cTn id="17" presetID="3" presetClass="emph" presetSubtype="2" fill="hold" grpId="1" nodeType="withEffect">
                                  <p:stCondLst>
                                    <p:cond delay="0"/>
                                  </p:stCondLst>
                                  <p:childTnLst>
                                    <p:animClr clrSpc="rgb">
                                      <p:cBhvr override="childStyle">
                                        <p:cTn id="18" dur="500" fill="hold"/>
                                        <p:tgtEl>
                                          <p:spTgt spid="5"/>
                                        </p:tgtEl>
                                        <p:attrNameLst>
                                          <p:attrName>style.color</p:attrName>
                                        </p:attrNameLst>
                                      </p:cBhvr>
                                      <p:to>
                                        <a:schemeClr val="tx1"/>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p:cBhvr override="childStyle">
                                        <p:cTn id="22" dur="500" fill="hold"/>
                                        <p:tgtEl>
                                          <p:spTgt spid="7"/>
                                        </p:tgtEl>
                                        <p:attrNameLst>
                                          <p:attrName>style.color</p:attrName>
                                        </p:attrNameLst>
                                      </p:cBhvr>
                                      <p:to>
                                        <a:schemeClr val="tx1"/>
                                      </p:to>
                                    </p:animClr>
                                  </p:childTnLst>
                                </p:cTn>
                              </p:par>
                              <p:par>
                                <p:cTn id="23" presetID="3" presetClass="emph" presetSubtype="2" fill="hold" grpId="0" nodeType="withEffect">
                                  <p:stCondLst>
                                    <p:cond delay="0"/>
                                  </p:stCondLst>
                                  <p:childTnLst>
                                    <p:animClr clrSpc="rgb">
                                      <p:cBhvr override="childStyle">
                                        <p:cTn id="24" dur="500" fill="hold"/>
                                        <p:tgtEl>
                                          <p:spTgt spid="8"/>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childTnLst>
                                    <p:animClr clrSpc="rgb">
                                      <p:cBhvr override="childStyle">
                                        <p:cTn id="28" dur="500" fill="hold"/>
                                        <p:tgtEl>
                                          <p:spTgt spid="8"/>
                                        </p:tgtEl>
                                        <p:attrNameLst>
                                          <p:attrName>style.color</p:attrName>
                                        </p:attrNameLst>
                                      </p:cBhvr>
                                      <p:to>
                                        <a:schemeClr val="tx1"/>
                                      </p:to>
                                    </p:animClr>
                                  </p:childTnLst>
                                </p:cTn>
                              </p:par>
                              <p:par>
                                <p:cTn id="29" presetID="3" presetClass="emph" presetSubtype="2" fill="hold" grpId="0" nodeType="withEffect">
                                  <p:stCondLst>
                                    <p:cond delay="0"/>
                                  </p:stCondLst>
                                  <p:childTnLst>
                                    <p:animClr clrSpc="rgb">
                                      <p:cBhvr override="childStyle">
                                        <p:cTn id="30" dur="500" fill="hold"/>
                                        <p:tgtEl>
                                          <p:spTgt spid="9"/>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1" nodeType="clickEffect">
                                  <p:stCondLst>
                                    <p:cond delay="0"/>
                                  </p:stCondLst>
                                  <p:childTnLst>
                                    <p:animClr clrSpc="rgb">
                                      <p:cBhvr override="childStyle">
                                        <p:cTn id="34" dur="500" fill="hold"/>
                                        <p:tgtEl>
                                          <p:spTgt spid="9"/>
                                        </p:tgtEl>
                                        <p:attrNameLst>
                                          <p:attrName>style.color</p:attrName>
                                        </p:attrNameLst>
                                      </p:cBhvr>
                                      <p:to>
                                        <a:schemeClr val="tx1"/>
                                      </p:to>
                                    </p:animClr>
                                  </p:childTnLst>
                                </p:cTn>
                              </p:par>
                              <p:par>
                                <p:cTn id="35" presetID="3" presetClass="emph" presetSubtype="2" fill="hold" grpId="0" nodeType="withEffect">
                                  <p:stCondLst>
                                    <p:cond delay="0"/>
                                  </p:stCondLst>
                                  <p:childTnLst>
                                    <p:animClr clrSpc="rgb">
                                      <p:cBhvr override="childStyle">
                                        <p:cTn id="36"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P spid="7" grpId="0"/>
      <p:bldP spid="7" grpId="1"/>
      <p:bldP spid="8" grpId="0"/>
      <p:bldP spid="8" grpId="1"/>
      <p:bldP spid="9" grpId="0"/>
      <p:bldP spid="9" grpId="1"/>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2987824" y="2996952"/>
            <a:ext cx="3168352" cy="864096"/>
          </a:xfrm>
        </p:spPr>
        <p:txBody>
          <a:bodyPr/>
          <a:lstStyle/>
          <a:p>
            <a:pPr algn="ctr">
              <a:buNone/>
            </a:pPr>
            <a:r>
              <a:rPr lang="ca-ES" dirty="0" smtClean="0"/>
              <a:t>Moltes gracies</a:t>
            </a:r>
          </a:p>
        </p:txBody>
      </p:sp>
      <p:sp>
        <p:nvSpPr>
          <p:cNvPr id="4" name="Contenidor de número de diapositiva 3"/>
          <p:cNvSpPr>
            <a:spLocks noGrp="1"/>
          </p:cNvSpPr>
          <p:nvPr>
            <p:ph type="sldNum" sz="quarter" idx="12"/>
          </p:nvPr>
        </p:nvSpPr>
        <p:spPr/>
        <p:txBody>
          <a:bodyPr/>
          <a:lstStyle/>
          <a:p>
            <a:fld id="{0278B95F-E641-4003-AFA4-D7923B94BEE4}" type="slidenum">
              <a:rPr lang="ca-ES" smtClean="0"/>
              <a:pPr/>
              <a:t>61</a:t>
            </a:fld>
            <a:endParaRPr lang="ca-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5949280"/>
            <a:ext cx="8183880" cy="475496"/>
          </a:xfrm>
        </p:spPr>
        <p:txBody>
          <a:bodyPr>
            <a:normAutofit/>
          </a:bodyPr>
          <a:lstStyle/>
          <a:p>
            <a:r>
              <a:rPr lang="ca-ES" sz="2400" dirty="0" smtClean="0"/>
              <a:t>Detecció i diagnòstic de fallades</a:t>
            </a:r>
            <a:endParaRPr lang="ca-ES" sz="24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7</a:t>
            </a:fld>
            <a:endParaRPr lang="ca-ES"/>
          </a:p>
        </p:txBody>
      </p:sp>
      <p:sp>
        <p:nvSpPr>
          <p:cNvPr id="7" name="Contenidor de contingut 2"/>
          <p:cNvSpPr>
            <a:spLocks noGrp="1"/>
          </p:cNvSpPr>
          <p:nvPr>
            <p:ph idx="1"/>
          </p:nvPr>
        </p:nvSpPr>
        <p:spPr>
          <a:xfrm>
            <a:off x="467544" y="1772816"/>
            <a:ext cx="2088232" cy="666400"/>
          </a:xfrm>
        </p:spPr>
        <p:txBody>
          <a:bodyPr>
            <a:normAutofit/>
          </a:bodyPr>
          <a:lstStyle/>
          <a:p>
            <a:r>
              <a:rPr lang="ca-ES" dirty="0" smtClean="0"/>
              <a:t>Etapes: </a:t>
            </a:r>
          </a:p>
          <a:p>
            <a:endParaRPr lang="ca-ES" dirty="0"/>
          </a:p>
        </p:txBody>
      </p:sp>
      <p:pic>
        <p:nvPicPr>
          <p:cNvPr id="181255" name="Picture 7"/>
          <p:cNvPicPr>
            <a:picLocks noChangeAspect="1" noChangeArrowheads="1"/>
          </p:cNvPicPr>
          <p:nvPr/>
        </p:nvPicPr>
        <p:blipFill>
          <a:blip r:embed="rId3" cstate="print"/>
          <a:srcRect/>
          <a:stretch>
            <a:fillRect/>
          </a:stretch>
        </p:blipFill>
        <p:spPr bwMode="auto">
          <a:xfrm>
            <a:off x="899592" y="2492896"/>
            <a:ext cx="7056783" cy="3165254"/>
          </a:xfrm>
          <a:prstGeom prst="rect">
            <a:avLst/>
          </a:prstGeom>
          <a:noFill/>
          <a:ln w="9525">
            <a:noFill/>
            <a:miter lim="800000"/>
            <a:headEnd/>
            <a:tailEnd/>
          </a:ln>
        </p:spPr>
      </p:pic>
      <p:sp>
        <p:nvSpPr>
          <p:cNvPr id="14" name="QuadreDeText 13"/>
          <p:cNvSpPr txBox="1"/>
          <p:nvPr/>
        </p:nvSpPr>
        <p:spPr>
          <a:xfrm>
            <a:off x="539552" y="692696"/>
            <a:ext cx="1728192" cy="461665"/>
          </a:xfrm>
          <a:prstGeom prst="rect">
            <a:avLst/>
          </a:prstGeom>
          <a:noFill/>
        </p:spPr>
        <p:txBody>
          <a:bodyPr wrap="square" rtlCol="0">
            <a:spAutoFit/>
          </a:bodyPr>
          <a:lstStyle/>
          <a:p>
            <a:r>
              <a:rPr lang="ca-ES" sz="2400" dirty="0" smtClean="0"/>
              <a:t>Funcions:</a:t>
            </a:r>
            <a:endParaRPr lang="ca-ES" sz="2400" dirty="0"/>
          </a:p>
        </p:txBody>
      </p:sp>
      <p:sp>
        <p:nvSpPr>
          <p:cNvPr id="15" name="Fletxa dreta 14"/>
          <p:cNvSpPr/>
          <p:nvPr/>
        </p:nvSpPr>
        <p:spPr>
          <a:xfrm>
            <a:off x="1475656" y="126876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QuadreDeText 15"/>
          <p:cNvSpPr txBox="1"/>
          <p:nvPr/>
        </p:nvSpPr>
        <p:spPr>
          <a:xfrm>
            <a:off x="2627784" y="1064930"/>
            <a:ext cx="5976664" cy="707886"/>
          </a:xfrm>
          <a:prstGeom prst="rect">
            <a:avLst/>
          </a:prstGeom>
          <a:noFill/>
        </p:spPr>
        <p:txBody>
          <a:bodyPr wrap="square" rtlCol="0">
            <a:spAutoFit/>
          </a:bodyPr>
          <a:lstStyle/>
          <a:p>
            <a:pPr>
              <a:buFont typeface="Arial" pitchFamily="34" charset="0"/>
              <a:buChar char="•"/>
            </a:pPr>
            <a:r>
              <a:rPr lang="ca-ES" sz="2000" dirty="0" smtClean="0"/>
              <a:t> Generar alarmes per una situació anòmala</a:t>
            </a:r>
          </a:p>
          <a:p>
            <a:pPr>
              <a:buFont typeface="Arial" pitchFamily="34" charset="0"/>
              <a:buChar char="•"/>
            </a:pPr>
            <a:r>
              <a:rPr lang="ca-ES" sz="2000" dirty="0" smtClean="0"/>
              <a:t> Identificar el component defectuós</a:t>
            </a:r>
            <a:endParaRPr lang="ca-ES" sz="2000" dirty="0"/>
          </a:p>
        </p:txBody>
      </p:sp>
      <p:sp>
        <p:nvSpPr>
          <p:cNvPr id="17" name="QuadreDeText 16"/>
          <p:cNvSpPr txBox="1"/>
          <p:nvPr/>
        </p:nvSpPr>
        <p:spPr>
          <a:xfrm>
            <a:off x="1907704" y="2339588"/>
            <a:ext cx="3024336" cy="369332"/>
          </a:xfrm>
          <a:prstGeom prst="rect">
            <a:avLst/>
          </a:prstGeom>
          <a:solidFill>
            <a:schemeClr val="bg1"/>
          </a:solidFill>
          <a:ln>
            <a:solidFill>
              <a:srgbClr val="00B0F0"/>
            </a:solidFill>
          </a:ln>
        </p:spPr>
        <p:txBody>
          <a:bodyPr wrap="square" rtlCol="0">
            <a:spAutoFit/>
          </a:bodyPr>
          <a:lstStyle/>
          <a:p>
            <a:pPr algn="ctr"/>
            <a:r>
              <a:rPr lang="ca-ES" dirty="0" smtClean="0"/>
              <a:t>Observació del sistema</a:t>
            </a:r>
            <a:endParaRPr lang="ca-ES" dirty="0"/>
          </a:p>
        </p:txBody>
      </p:sp>
      <p:sp>
        <p:nvSpPr>
          <p:cNvPr id="18" name="QuadreDeText 17"/>
          <p:cNvSpPr txBox="1"/>
          <p:nvPr/>
        </p:nvSpPr>
        <p:spPr>
          <a:xfrm>
            <a:off x="4427984" y="3068960"/>
            <a:ext cx="1584176" cy="369332"/>
          </a:xfrm>
          <a:prstGeom prst="rect">
            <a:avLst/>
          </a:prstGeom>
          <a:solidFill>
            <a:schemeClr val="bg1"/>
          </a:solidFill>
          <a:ln>
            <a:solidFill>
              <a:srgbClr val="00B0F0"/>
            </a:solidFill>
          </a:ln>
        </p:spPr>
        <p:txBody>
          <a:bodyPr wrap="square" rtlCol="0">
            <a:spAutoFit/>
          </a:bodyPr>
          <a:lstStyle/>
          <a:p>
            <a:pPr algn="ctr"/>
            <a:r>
              <a:rPr lang="ca-ES" dirty="0" smtClean="0"/>
              <a:t>Detecció</a:t>
            </a:r>
            <a:endParaRPr lang="ca-ES" dirty="0"/>
          </a:p>
        </p:txBody>
      </p:sp>
      <p:sp>
        <p:nvSpPr>
          <p:cNvPr id="19" name="QuadreDeText 18"/>
          <p:cNvSpPr txBox="1"/>
          <p:nvPr/>
        </p:nvSpPr>
        <p:spPr>
          <a:xfrm>
            <a:off x="6732240" y="3068960"/>
            <a:ext cx="1584176" cy="369332"/>
          </a:xfrm>
          <a:prstGeom prst="rect">
            <a:avLst/>
          </a:prstGeom>
          <a:solidFill>
            <a:schemeClr val="bg1"/>
          </a:solidFill>
          <a:ln>
            <a:solidFill>
              <a:srgbClr val="00B0F0"/>
            </a:solidFill>
          </a:ln>
        </p:spPr>
        <p:txBody>
          <a:bodyPr wrap="square" rtlCol="0">
            <a:spAutoFit/>
          </a:bodyPr>
          <a:lstStyle/>
          <a:p>
            <a:pPr algn="ctr"/>
            <a:r>
              <a:rPr lang="ca-ES" dirty="0" smtClean="0"/>
              <a:t>Diagnòstic</a:t>
            </a:r>
            <a:endParaRPr lang="ca-ES" dirty="0"/>
          </a:p>
        </p:txBody>
      </p:sp>
      <p:sp>
        <p:nvSpPr>
          <p:cNvPr id="20" name="QuadreDeText 19"/>
          <p:cNvSpPr txBox="1"/>
          <p:nvPr/>
        </p:nvSpPr>
        <p:spPr>
          <a:xfrm>
            <a:off x="2627784" y="993502"/>
            <a:ext cx="5976664" cy="923330"/>
          </a:xfrm>
          <a:prstGeom prst="rect">
            <a:avLst/>
          </a:prstGeom>
          <a:noFill/>
        </p:spPr>
        <p:txBody>
          <a:bodyPr wrap="square" rtlCol="0">
            <a:spAutoFit/>
          </a:bodyPr>
          <a:lstStyle/>
          <a:p>
            <a:pPr>
              <a:buFont typeface="Arial" pitchFamily="34" charset="0"/>
              <a:buChar char="•"/>
            </a:pPr>
            <a:r>
              <a:rPr lang="ca-ES" dirty="0" smtClean="0"/>
              <a:t> Detectar la fallada </a:t>
            </a:r>
          </a:p>
          <a:p>
            <a:pPr>
              <a:buFont typeface="Arial" pitchFamily="34" charset="0"/>
              <a:buChar char="•"/>
            </a:pPr>
            <a:r>
              <a:rPr lang="ca-ES" dirty="0" smtClean="0"/>
              <a:t> Aïllar el component avariat</a:t>
            </a:r>
          </a:p>
          <a:p>
            <a:pPr>
              <a:buFont typeface="Arial" pitchFamily="34" charset="0"/>
              <a:buChar char="•"/>
            </a:pPr>
            <a:r>
              <a:rPr lang="ca-ES" dirty="0" smtClean="0"/>
              <a:t> Identificar el grau de deteriorament</a:t>
            </a:r>
            <a:endParaRPr lang="ca-ES" dirty="0"/>
          </a:p>
        </p:txBody>
      </p:sp>
      <p:sp>
        <p:nvSpPr>
          <p:cNvPr id="21" name="QuadreDeText 20"/>
          <p:cNvSpPr txBox="1"/>
          <p:nvPr/>
        </p:nvSpPr>
        <p:spPr>
          <a:xfrm>
            <a:off x="5436096" y="1916832"/>
            <a:ext cx="2808312" cy="369332"/>
          </a:xfrm>
          <a:prstGeom prst="rect">
            <a:avLst/>
          </a:prstGeom>
          <a:noFill/>
        </p:spPr>
        <p:txBody>
          <a:bodyPr wrap="square" rtlCol="0">
            <a:spAutoFit/>
          </a:bodyPr>
          <a:lstStyle/>
          <a:p>
            <a:pPr>
              <a:buFont typeface="Arial" pitchFamily="34" charset="0"/>
              <a:buChar char="•"/>
            </a:pPr>
            <a:r>
              <a:rPr lang="ca-ES" dirty="0" smtClean="0"/>
              <a:t> Diagnosticar l’origen</a:t>
            </a:r>
            <a:endParaRPr lang="ca-ES" dirty="0"/>
          </a:p>
        </p:txBody>
      </p:sp>
      <p:sp>
        <p:nvSpPr>
          <p:cNvPr id="22" name="Clau de tancament 21"/>
          <p:cNvSpPr/>
          <p:nvPr/>
        </p:nvSpPr>
        <p:spPr>
          <a:xfrm>
            <a:off x="7740352" y="1484784"/>
            <a:ext cx="144016" cy="3600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23" name="QuadreDeText 22"/>
          <p:cNvSpPr txBox="1"/>
          <p:nvPr/>
        </p:nvSpPr>
        <p:spPr>
          <a:xfrm>
            <a:off x="3923928" y="5013176"/>
            <a:ext cx="3600400" cy="369332"/>
          </a:xfrm>
          <a:prstGeom prst="rect">
            <a:avLst/>
          </a:prstGeom>
          <a:noFill/>
        </p:spPr>
        <p:txBody>
          <a:bodyPr wrap="square" rtlCol="0">
            <a:spAutoFit/>
          </a:bodyPr>
          <a:lstStyle/>
          <a:p>
            <a:r>
              <a:rPr lang="ca-ES" dirty="0" smtClean="0"/>
              <a:t>Instrumentació disponible</a:t>
            </a:r>
            <a:endParaRPr lang="ca-ES" dirty="0"/>
          </a:p>
        </p:txBody>
      </p:sp>
      <p:sp>
        <p:nvSpPr>
          <p:cNvPr id="24" name="QuadreDeText 23"/>
          <p:cNvSpPr txBox="1"/>
          <p:nvPr/>
        </p:nvSpPr>
        <p:spPr>
          <a:xfrm>
            <a:off x="3923928" y="5013176"/>
            <a:ext cx="2592288" cy="369332"/>
          </a:xfrm>
          <a:prstGeom prst="rect">
            <a:avLst/>
          </a:prstGeom>
          <a:noFill/>
        </p:spPr>
        <p:txBody>
          <a:bodyPr wrap="square" rtlCol="0">
            <a:spAutoFit/>
          </a:bodyPr>
          <a:lstStyle/>
          <a:p>
            <a:r>
              <a:rPr lang="ca-ES" dirty="0" smtClean="0"/>
              <a:t>Diferents -&gt; fallada</a:t>
            </a:r>
            <a:endParaRPr lang="ca-ES" dirty="0"/>
          </a:p>
        </p:txBody>
      </p:sp>
      <p:sp>
        <p:nvSpPr>
          <p:cNvPr id="25" name="QuadreDeText 24"/>
          <p:cNvSpPr txBox="1"/>
          <p:nvPr/>
        </p:nvSpPr>
        <p:spPr>
          <a:xfrm>
            <a:off x="3923928" y="5014917"/>
            <a:ext cx="4608512" cy="646331"/>
          </a:xfrm>
          <a:prstGeom prst="rect">
            <a:avLst/>
          </a:prstGeom>
          <a:noFill/>
        </p:spPr>
        <p:txBody>
          <a:bodyPr wrap="square" rtlCol="0">
            <a:spAutoFit/>
          </a:bodyPr>
          <a:lstStyle/>
          <a:p>
            <a:r>
              <a:rPr lang="ca-ES" dirty="0" smtClean="0"/>
              <a:t>Desviacions entre els comportaments</a:t>
            </a:r>
          </a:p>
          <a:p>
            <a:r>
              <a:rPr lang="ca-ES" dirty="0" smtClean="0"/>
              <a:t>(símptomes)</a:t>
            </a:r>
            <a:endParaRPr lang="ca-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12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p:bldP spid="17" grpId="0" animBg="1"/>
      <p:bldP spid="18" grpId="0" animBg="1"/>
      <p:bldP spid="19" grpId="0" animBg="1"/>
      <p:bldP spid="20" grpId="0"/>
      <p:bldP spid="21" grpId="0"/>
      <p:bldP spid="22" grpId="0" animBg="1"/>
      <p:bldP spid="23" grpId="0"/>
      <p:bldP spid="23" grpId="1"/>
      <p:bldP spid="24" grpId="0"/>
      <p:bldP spid="24" grpId="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5949280"/>
            <a:ext cx="8183880" cy="475496"/>
          </a:xfrm>
        </p:spPr>
        <p:txBody>
          <a:bodyPr>
            <a:normAutofit/>
          </a:bodyPr>
          <a:lstStyle/>
          <a:p>
            <a:r>
              <a:rPr lang="ca-ES" sz="2400" dirty="0" smtClean="0"/>
              <a:t>Detecció i diagnòstic de fallades</a:t>
            </a:r>
            <a:endParaRPr lang="ca-ES" sz="24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8</a:t>
            </a:fld>
            <a:endParaRPr lang="ca-ES"/>
          </a:p>
        </p:txBody>
      </p:sp>
      <p:sp>
        <p:nvSpPr>
          <p:cNvPr id="14" name="QuadreDeText 13"/>
          <p:cNvSpPr txBox="1"/>
          <p:nvPr/>
        </p:nvSpPr>
        <p:spPr>
          <a:xfrm>
            <a:off x="539552" y="692696"/>
            <a:ext cx="7056784" cy="461665"/>
          </a:xfrm>
          <a:prstGeom prst="rect">
            <a:avLst/>
          </a:prstGeom>
          <a:noFill/>
        </p:spPr>
        <p:txBody>
          <a:bodyPr wrap="square" rtlCol="0">
            <a:spAutoFit/>
          </a:bodyPr>
          <a:lstStyle/>
          <a:p>
            <a:r>
              <a:rPr lang="ca-ES" sz="2400" dirty="0" smtClean="0"/>
              <a:t>Classificació de les tècniques de diagnòstic:</a:t>
            </a:r>
            <a:endParaRPr lang="ca-ES" sz="2400" dirty="0"/>
          </a:p>
        </p:txBody>
      </p:sp>
      <p:sp>
        <p:nvSpPr>
          <p:cNvPr id="272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ca-ES"/>
          </a:p>
        </p:txBody>
      </p:sp>
      <p:graphicFrame>
        <p:nvGraphicFramePr>
          <p:cNvPr id="3" name="Object 2"/>
          <p:cNvGraphicFramePr>
            <a:graphicFrameLocks noChangeAspect="1"/>
          </p:cNvGraphicFramePr>
          <p:nvPr/>
        </p:nvGraphicFramePr>
        <p:xfrm>
          <a:off x="539552" y="1196752"/>
          <a:ext cx="8064500" cy="2838450"/>
        </p:xfrm>
        <a:graphic>
          <a:graphicData uri="http://schemas.openxmlformats.org/presentationml/2006/ole">
            <p:oleObj spid="_x0000_s272389" name="Visio" r:id="rId4" imgW="7234904" imgH="2554819" progId="Visio.Drawing.11">
              <p:embed/>
            </p:oleObj>
          </a:graphicData>
        </a:graphic>
      </p:graphicFrame>
      <p:sp>
        <p:nvSpPr>
          <p:cNvPr id="11" name="Rectangle 10"/>
          <p:cNvSpPr/>
          <p:nvPr/>
        </p:nvSpPr>
        <p:spPr>
          <a:xfrm>
            <a:off x="4860032" y="3429000"/>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smtClean="0"/>
              <a:t>FIR-FDDS</a:t>
            </a:r>
            <a:endParaRPr lang="ca-ES" dirty="0"/>
          </a:p>
        </p:txBody>
      </p:sp>
      <p:cxnSp>
        <p:nvCxnSpPr>
          <p:cNvPr id="26" name="Connector angular 25"/>
          <p:cNvCxnSpPr/>
          <p:nvPr/>
        </p:nvCxnSpPr>
        <p:spPr>
          <a:xfrm>
            <a:off x="3995936" y="3284984"/>
            <a:ext cx="792088" cy="432048"/>
          </a:xfrm>
          <a:prstGeom prst="bentConnector3">
            <a:avLst>
              <a:gd name="adj1" fmla="val 963"/>
            </a:avLst>
          </a:prstGeom>
          <a:ln w="63500">
            <a:tailEnd type="stealth" w="med" len="lg"/>
          </a:ln>
        </p:spPr>
        <p:style>
          <a:lnRef idx="1">
            <a:schemeClr val="accent1"/>
          </a:lnRef>
          <a:fillRef idx="0">
            <a:schemeClr val="accent1"/>
          </a:fillRef>
          <a:effectRef idx="0">
            <a:schemeClr val="accent1"/>
          </a:effectRef>
          <a:fontRef idx="minor">
            <a:schemeClr val="tx1"/>
          </a:fontRef>
        </p:style>
      </p:cxnSp>
      <p:sp>
        <p:nvSpPr>
          <p:cNvPr id="34" name="QuadreDeText 33"/>
          <p:cNvSpPr txBox="1"/>
          <p:nvPr/>
        </p:nvSpPr>
        <p:spPr>
          <a:xfrm>
            <a:off x="683568" y="4869160"/>
            <a:ext cx="8064896" cy="1015663"/>
          </a:xfrm>
          <a:prstGeom prst="rect">
            <a:avLst/>
          </a:prstGeom>
          <a:noFill/>
        </p:spPr>
        <p:txBody>
          <a:bodyPr wrap="square" rtlCol="0">
            <a:spAutoFit/>
          </a:bodyPr>
          <a:lstStyle/>
          <a:p>
            <a:r>
              <a:rPr lang="ca-ES" sz="2000" dirty="0" smtClean="0"/>
              <a:t>FIR es centra en l’observació del comportament del sistema per identificar les relacions causals i temporals entre les variables del sistema a partir de les dades mesurades.</a:t>
            </a:r>
            <a:endParaRPr lang="ca-ES" sz="2000" dirty="0"/>
          </a:p>
        </p:txBody>
      </p:sp>
      <p:sp>
        <p:nvSpPr>
          <p:cNvPr id="35" name="QuadreDeText 34"/>
          <p:cNvSpPr txBox="1"/>
          <p:nvPr/>
        </p:nvSpPr>
        <p:spPr>
          <a:xfrm>
            <a:off x="827584" y="4365104"/>
            <a:ext cx="6264696" cy="461665"/>
          </a:xfrm>
          <a:prstGeom prst="rect">
            <a:avLst/>
          </a:prstGeom>
          <a:noFill/>
        </p:spPr>
        <p:txBody>
          <a:bodyPr wrap="square" rtlCol="0">
            <a:spAutoFit/>
          </a:bodyPr>
          <a:lstStyle/>
          <a:p>
            <a:r>
              <a:rPr lang="ca-ES" sz="2400" dirty="0" smtClean="0"/>
              <a:t>Es fonamenta  en la metodologia FIR</a:t>
            </a:r>
            <a:endParaRPr lang="ca-ES" sz="2400" dirty="0"/>
          </a:p>
        </p:txBody>
      </p:sp>
      <p:sp>
        <p:nvSpPr>
          <p:cNvPr id="36" name="QuadreDeText 35"/>
          <p:cNvSpPr txBox="1"/>
          <p:nvPr/>
        </p:nvSpPr>
        <p:spPr>
          <a:xfrm>
            <a:off x="611560" y="4365104"/>
            <a:ext cx="8208912" cy="1015663"/>
          </a:xfrm>
          <a:prstGeom prst="rect">
            <a:avLst/>
          </a:prstGeom>
          <a:noFill/>
        </p:spPr>
        <p:txBody>
          <a:bodyPr wrap="square" rtlCol="0">
            <a:spAutoFit/>
          </a:bodyPr>
          <a:lstStyle/>
          <a:p>
            <a:r>
              <a:rPr lang="ca-ES" sz="2000" dirty="0" smtClean="0"/>
              <a:t>És un mètode de diagnòstic basat en models qualitatius</a:t>
            </a:r>
          </a:p>
          <a:p>
            <a:pPr indent="-360000">
              <a:buFont typeface="Arial" pitchFamily="34" charset="0"/>
              <a:buChar char="•"/>
            </a:pPr>
            <a:r>
              <a:rPr lang="ca-ES" sz="2000" dirty="0" smtClean="0"/>
              <a:t>Representa la informació en forma de regles</a:t>
            </a:r>
          </a:p>
          <a:p>
            <a:pPr indent="-360000">
              <a:buFont typeface="Arial" pitchFamily="34" charset="0"/>
              <a:buChar char="•"/>
            </a:pPr>
            <a:r>
              <a:rPr lang="ca-ES" sz="2000" dirty="0" smtClean="0"/>
              <a:t>Es pot incorporar informació de l’expert en forma de regles</a:t>
            </a:r>
            <a:endParaRPr lang="ca-ES" sz="2000" dirty="0"/>
          </a:p>
        </p:txBody>
      </p:sp>
      <p:cxnSp>
        <p:nvCxnSpPr>
          <p:cNvPr id="37" name="Connector angular 36"/>
          <p:cNvCxnSpPr/>
          <p:nvPr/>
        </p:nvCxnSpPr>
        <p:spPr>
          <a:xfrm rot="10800000" flipV="1">
            <a:off x="6692600" y="3501008"/>
            <a:ext cx="720080" cy="288032"/>
          </a:xfrm>
          <a:prstGeom prst="bentConnector3">
            <a:avLst>
              <a:gd name="adj1" fmla="val 5049"/>
            </a:avLst>
          </a:prstGeom>
          <a:ln w="63500">
            <a:tailEnd type="stealth" w="med" len="lg"/>
          </a:ln>
        </p:spPr>
        <p:style>
          <a:lnRef idx="1">
            <a:schemeClr val="accent1"/>
          </a:lnRef>
          <a:fillRef idx="0">
            <a:schemeClr val="accent1"/>
          </a:fillRef>
          <a:effectRef idx="0">
            <a:schemeClr val="accent1"/>
          </a:effectRef>
          <a:fontRef idx="minor">
            <a:schemeClr val="tx1"/>
          </a:fontRef>
        </p:style>
      </p:cxnSp>
      <p:sp>
        <p:nvSpPr>
          <p:cNvPr id="42" name="Clau d'obertura 41"/>
          <p:cNvSpPr/>
          <p:nvPr/>
        </p:nvSpPr>
        <p:spPr>
          <a:xfrm rot="16200000">
            <a:off x="7268664" y="2060848"/>
            <a:ext cx="216024" cy="2520280"/>
          </a:xfrm>
          <a:prstGeom prst="leftBrace">
            <a:avLst>
              <a:gd name="adj1" fmla="val 0"/>
              <a:gd name="adj2" fmla="val 50000"/>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45" name="QuadreDeText 44"/>
          <p:cNvSpPr txBox="1"/>
          <p:nvPr/>
        </p:nvSpPr>
        <p:spPr>
          <a:xfrm>
            <a:off x="2699792" y="4221088"/>
            <a:ext cx="5472608" cy="1323439"/>
          </a:xfrm>
          <a:prstGeom prst="rect">
            <a:avLst/>
          </a:prstGeom>
          <a:solidFill>
            <a:schemeClr val="bg1"/>
          </a:solidFill>
        </p:spPr>
        <p:txBody>
          <a:bodyPr wrap="square" rtlCol="0">
            <a:spAutoFit/>
          </a:bodyPr>
          <a:lstStyle/>
          <a:p>
            <a:r>
              <a:rPr lang="ca-ES" sz="2000" dirty="0" smtClean="0"/>
              <a:t>És un mètode híbrid entre els mètodes:</a:t>
            </a:r>
          </a:p>
          <a:p>
            <a:endParaRPr lang="ca-ES" sz="2000" dirty="0" smtClean="0"/>
          </a:p>
          <a:p>
            <a:pPr indent="-360000">
              <a:buFont typeface="Arial" pitchFamily="34" charset="0"/>
              <a:buChar char="•"/>
            </a:pPr>
            <a:r>
              <a:rPr lang="ca-ES" sz="2000" dirty="0" smtClean="0"/>
              <a:t>Basades en models qualitatius</a:t>
            </a:r>
          </a:p>
          <a:p>
            <a:pPr indent="-360000">
              <a:buFont typeface="Arial" pitchFamily="34" charset="0"/>
              <a:buChar char="•"/>
            </a:pPr>
            <a:r>
              <a:rPr lang="ca-ES" sz="2000" dirty="0" smtClean="0"/>
              <a:t>Basats en les dades de procés</a:t>
            </a:r>
            <a:endParaRPr lang="ca-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1" nodeType="clickEffect">
                                  <p:stCondLst>
                                    <p:cond delay="0"/>
                                  </p:stCondLst>
                                  <p:childTnLst>
                                    <p:animEffect transition="out" filter="box(in)">
                                      <p:cBhvr>
                                        <p:cTn id="34" dur="500"/>
                                        <p:tgtEl>
                                          <p:spTgt spid="36"/>
                                        </p:tgtEl>
                                      </p:cBhvr>
                                    </p:animEffect>
                                    <p:set>
                                      <p:cBhvr>
                                        <p:cTn id="35" dur="1" fill="hold">
                                          <p:stCondLst>
                                            <p:cond delay="499"/>
                                          </p:stCondLst>
                                        </p:cTn>
                                        <p:tgtEl>
                                          <p:spTgt spid="3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4" grpId="0"/>
      <p:bldP spid="34" grpId="1"/>
      <p:bldP spid="35" grpId="0"/>
      <p:bldP spid="35" grpId="1"/>
      <p:bldP spid="3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5949280"/>
            <a:ext cx="8183880" cy="475496"/>
          </a:xfrm>
        </p:spPr>
        <p:txBody>
          <a:bodyPr>
            <a:normAutofit/>
          </a:bodyPr>
          <a:lstStyle/>
          <a:p>
            <a:r>
              <a:rPr lang="ca-ES" sz="2400" dirty="0" smtClean="0"/>
              <a:t>Detecció i diagnòstic de fallades</a:t>
            </a:r>
            <a:endParaRPr lang="ca-ES" sz="24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sp>
        <p:nvSpPr>
          <p:cNvPr id="6" name="Contenidor de número de diapositiva 5"/>
          <p:cNvSpPr>
            <a:spLocks noGrp="1"/>
          </p:cNvSpPr>
          <p:nvPr>
            <p:ph type="sldNum" sz="quarter" idx="12"/>
          </p:nvPr>
        </p:nvSpPr>
        <p:spPr/>
        <p:txBody>
          <a:bodyPr/>
          <a:lstStyle/>
          <a:p>
            <a:fld id="{0278B95F-E641-4003-AFA4-D7923B94BEE4}" type="slidenum">
              <a:rPr lang="ca-ES" smtClean="0"/>
              <a:pPr/>
              <a:t>9</a:t>
            </a:fld>
            <a:endParaRPr lang="ca-ES"/>
          </a:p>
        </p:txBody>
      </p:sp>
      <p:sp>
        <p:nvSpPr>
          <p:cNvPr id="14" name="QuadreDeText 13"/>
          <p:cNvSpPr txBox="1"/>
          <p:nvPr/>
        </p:nvSpPr>
        <p:spPr>
          <a:xfrm>
            <a:off x="467544" y="404664"/>
            <a:ext cx="6840760" cy="461665"/>
          </a:xfrm>
          <a:prstGeom prst="rect">
            <a:avLst/>
          </a:prstGeom>
          <a:noFill/>
        </p:spPr>
        <p:txBody>
          <a:bodyPr wrap="square" rtlCol="0">
            <a:spAutoFit/>
          </a:bodyPr>
          <a:lstStyle/>
          <a:p>
            <a:r>
              <a:rPr lang="ca-ES" sz="2400" dirty="0" smtClean="0"/>
              <a:t>Metodologia </a:t>
            </a:r>
            <a:r>
              <a:rPr lang="ca-ES" sz="2400" dirty="0" err="1" smtClean="0"/>
              <a:t>FIR-FDDS</a:t>
            </a:r>
            <a:r>
              <a:rPr lang="ca-ES" sz="2400" dirty="0" smtClean="0"/>
              <a:t> punts forts:</a:t>
            </a:r>
            <a:endParaRPr lang="ca-ES" sz="2400" dirty="0"/>
          </a:p>
        </p:txBody>
      </p:sp>
      <p:sp>
        <p:nvSpPr>
          <p:cNvPr id="272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ca-ES"/>
          </a:p>
        </p:txBody>
      </p:sp>
      <p:sp>
        <p:nvSpPr>
          <p:cNvPr id="10" name="Contenidor de contingut 2"/>
          <p:cNvSpPr>
            <a:spLocks noGrp="1"/>
          </p:cNvSpPr>
          <p:nvPr>
            <p:ph idx="1"/>
          </p:nvPr>
        </p:nvSpPr>
        <p:spPr>
          <a:xfrm>
            <a:off x="385192" y="1185264"/>
            <a:ext cx="8435280" cy="4547992"/>
          </a:xfrm>
        </p:spPr>
        <p:txBody>
          <a:bodyPr>
            <a:noAutofit/>
          </a:bodyPr>
          <a:lstStyle/>
          <a:p>
            <a:pPr lvl="0">
              <a:spcBef>
                <a:spcPts val="600"/>
              </a:spcBef>
              <a:spcAft>
                <a:spcPts val="600"/>
              </a:spcAft>
            </a:pPr>
            <a:r>
              <a:rPr lang="ca-ES" sz="2000" dirty="0" smtClean="0"/>
              <a:t>Són fàcils de desenvolupar </a:t>
            </a:r>
          </a:p>
          <a:p>
            <a:pPr lvl="0">
              <a:spcBef>
                <a:spcPts val="600"/>
              </a:spcBef>
              <a:spcAft>
                <a:spcPts val="600"/>
              </a:spcAft>
            </a:pPr>
            <a:r>
              <a:rPr lang="ca-ES" sz="2000" dirty="0" smtClean="0"/>
              <a:t>Raonament es força transparent </a:t>
            </a:r>
          </a:p>
          <a:p>
            <a:pPr lvl="0">
              <a:spcBef>
                <a:spcPts val="600"/>
              </a:spcBef>
              <a:spcAft>
                <a:spcPts val="600"/>
              </a:spcAft>
            </a:pPr>
            <a:r>
              <a:rPr lang="ca-ES" sz="2000" dirty="0" smtClean="0"/>
              <a:t>Capacitat de donar explicacions de les conclusions</a:t>
            </a:r>
          </a:p>
          <a:p>
            <a:pPr lvl="0">
              <a:spcBef>
                <a:spcPts val="600"/>
              </a:spcBef>
              <a:spcAft>
                <a:spcPts val="600"/>
              </a:spcAft>
            </a:pPr>
            <a:r>
              <a:rPr lang="ca-ES" sz="2000" dirty="0" smtClean="0"/>
              <a:t>Combina el coneixement del expert amb l'aprés a partir de les dades mesurades</a:t>
            </a:r>
          </a:p>
          <a:p>
            <a:pPr lvl="0">
              <a:spcBef>
                <a:spcPts val="600"/>
              </a:spcBef>
              <a:spcAft>
                <a:spcPts val="600"/>
              </a:spcAft>
            </a:pPr>
            <a:r>
              <a:rPr lang="ca-ES" sz="2000" dirty="0" smtClean="0"/>
              <a:t>Incertesa i el comportament no lineal dels sistemes</a:t>
            </a:r>
          </a:p>
          <a:p>
            <a:pPr lvl="0">
              <a:spcBef>
                <a:spcPts val="600"/>
              </a:spcBef>
              <a:spcAft>
                <a:spcPts val="600"/>
              </a:spcAft>
            </a:pPr>
            <a:r>
              <a:rPr lang="ca-ES" sz="2000" dirty="0" smtClean="0"/>
              <a:t>Models teòrics de comportament poc desenvolupats </a:t>
            </a:r>
          </a:p>
          <a:p>
            <a:pPr lvl="0">
              <a:spcBef>
                <a:spcPts val="600"/>
              </a:spcBef>
              <a:spcAft>
                <a:spcPts val="600"/>
              </a:spcAft>
            </a:pPr>
            <a:r>
              <a:rPr lang="ca-ES" sz="2000" dirty="0" smtClean="0"/>
              <a:t>Adequats per dades d'entrenament abundants i fàcils de recopilar</a:t>
            </a:r>
          </a:p>
          <a:p>
            <a:pPr lvl="0">
              <a:spcBef>
                <a:spcPts val="600"/>
              </a:spcBef>
              <a:spcAft>
                <a:spcPts val="600"/>
              </a:spcAft>
            </a:pPr>
            <a:r>
              <a:rPr lang="ca-ES" sz="2000" dirty="0" smtClean="0"/>
              <a:t>No requereixen una comprensió de la física del sistema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e">
  <a:themeElements>
    <a:clrScheme name="Aspect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e">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e">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6649</TotalTime>
  <Words>4008</Words>
  <Application>Microsoft Office PowerPoint</Application>
  <PresentationFormat>Presentació en pantalla (4:3)</PresentationFormat>
  <Paragraphs>835</Paragraphs>
  <Slides>61</Slides>
  <Notes>48</Notes>
  <HiddenSlides>0</HiddenSlides>
  <MMClips>0</MMClips>
  <ScaleCrop>false</ScaleCrop>
  <HeadingPairs>
    <vt:vector size="8" baseType="variant">
      <vt:variant>
        <vt:lpstr>Tema</vt:lpstr>
      </vt:variant>
      <vt:variant>
        <vt:i4>1</vt:i4>
      </vt:variant>
      <vt:variant>
        <vt:lpstr>Enllaços</vt:lpstr>
      </vt:variant>
      <vt:variant>
        <vt:i4>8</vt:i4>
      </vt:variant>
      <vt:variant>
        <vt:lpstr>Servidors OLE incrustats</vt:lpstr>
      </vt:variant>
      <vt:variant>
        <vt:i4>1</vt:i4>
      </vt:variant>
      <vt:variant>
        <vt:lpstr>Títols de les diapositives</vt:lpstr>
      </vt:variant>
      <vt:variant>
        <vt:i4>61</vt:i4>
      </vt:variant>
    </vt:vector>
  </HeadingPairs>
  <TitlesOfParts>
    <vt:vector size="71" baseType="lpstr">
      <vt:lpstr>Aspecte</vt:lpstr>
      <vt:lpstr>D:\Tesis\Presentacio\Dibuix2.vsd\Dibujo\~Página-1\Proceso</vt:lpstr>
      <vt:lpstr>D:\Tesis\Presentacio\Dibuix2.vsd\Dibujo\~Página-1\Proceso.2</vt:lpstr>
      <vt:lpstr>D:\Tesis\Presentacio\Dibuix2.vsd\Dibujo\~Página-1\Proceso.3</vt:lpstr>
      <vt:lpstr>D:\Tesis\Presentacio\Dibuix2.vsd\Dibujo\~Página-1\Proceso.4</vt:lpstr>
      <vt:lpstr>D:\Tesis\Presentacio\Dibuix2.vsd\Dibujo\~Página-1\Proceso.6</vt:lpstr>
      <vt:lpstr>D:\Tesis\Presentacio\Dibuix2.vsd\Dibujo\~Página-1\Proceso.7</vt:lpstr>
      <vt:lpstr>D:\Tesis\Presentacio\Dibuix2.vsd\Dibujo\~Página-1\Proceso.8</vt:lpstr>
      <vt:lpstr>D:\Tesis\Presentacio\Dibuix2.vsd\Dibujo\~Página-1\Proceso.9</vt:lpstr>
      <vt:lpstr>Visio</vt:lpstr>
      <vt:lpstr>Generació de decisions davant d'incerteses</vt:lpstr>
      <vt:lpstr>Índex</vt:lpstr>
      <vt:lpstr>Introducció i motivació</vt:lpstr>
      <vt:lpstr>Introducció i motivació</vt:lpstr>
      <vt:lpstr>Introducció i motivació</vt:lpstr>
      <vt:lpstr>Índex</vt:lpstr>
      <vt:lpstr>Detecció i diagnòstic de fallades</vt:lpstr>
      <vt:lpstr>Detecció i diagnòstic de fallades</vt:lpstr>
      <vt:lpstr>Detecció i diagnòstic de fallades</vt:lpstr>
      <vt:lpstr>Detecció i diagnòstic de fallades</vt:lpstr>
      <vt:lpstr>Etapes de disseny del FDDS:</vt:lpstr>
      <vt:lpstr>Detecció i diagnòstic de fallades</vt:lpstr>
      <vt:lpstr>Detecció i diagnòstic de fallades</vt:lpstr>
      <vt:lpstr>Diapositiva 14</vt:lpstr>
      <vt:lpstr>Diapositiva 15</vt:lpstr>
      <vt:lpstr>Índex</vt:lpstr>
      <vt:lpstr>Modelització</vt:lpstr>
      <vt:lpstr>VisualFIR: Fase d’identificació del model</vt:lpstr>
      <vt:lpstr>VisualFIR: Configuració dels paràmetres</vt:lpstr>
      <vt:lpstr>VisualFIR: Configuració dels paràmetres</vt:lpstr>
      <vt:lpstr>VisualFIR: Càrrega de les dades d’entrenament</vt:lpstr>
      <vt:lpstr>VisualFIR: Càrrega de les dades d’entrenament</vt:lpstr>
      <vt:lpstr>VisualFIR: Codificar les variables</vt:lpstr>
      <vt:lpstr>Procés de codificació de les variables</vt:lpstr>
      <vt:lpstr>VisualFIR: Codificar les variables</vt:lpstr>
      <vt:lpstr>VisualFIR: </vt:lpstr>
      <vt:lpstr>VisualFIR: Codificar les variables</vt:lpstr>
      <vt:lpstr>VisualFIR: Modelatge</vt:lpstr>
      <vt:lpstr>Modelatge: Procés de modelització</vt:lpstr>
      <vt:lpstr>VisualFIR: Modelatge </vt:lpstr>
      <vt:lpstr>VisualFIR: Fase de verificació</vt:lpstr>
      <vt:lpstr>VisualFIR: Predicció</vt:lpstr>
      <vt:lpstr>Predicció</vt:lpstr>
      <vt:lpstr>VisualFIR: Predicció</vt:lpstr>
      <vt:lpstr>VisualFIR: Regeneració</vt:lpstr>
      <vt:lpstr>VisualFIR: Regeneració</vt:lpstr>
      <vt:lpstr>VisualFIR: Visualització dels resultats</vt:lpstr>
      <vt:lpstr>VisualFIR: Visualització dels resultats</vt:lpstr>
      <vt:lpstr>VisualFIR: Articles relacionats</vt:lpstr>
      <vt:lpstr>Índex</vt:lpstr>
      <vt:lpstr>Simulació</vt:lpstr>
      <vt:lpstr>Índex</vt:lpstr>
      <vt:lpstr>VisualBlock-FIR: Models</vt:lpstr>
      <vt:lpstr>VisualBlock-FIR</vt:lpstr>
      <vt:lpstr>VisualBlock-FIR: Llibreria de models</vt:lpstr>
      <vt:lpstr>VisualBlock-FIR: FDDS</vt:lpstr>
      <vt:lpstr>Mòdul FDDS</vt:lpstr>
      <vt:lpstr>VisualBlock-FIR: FDDS</vt:lpstr>
      <vt:lpstr>FIR-FDDS: Detecció de fallades</vt:lpstr>
      <vt:lpstr>FIR-FDDS: Diagnòstic de fallades</vt:lpstr>
      <vt:lpstr>FIR-FDDS: Publicacions</vt:lpstr>
      <vt:lpstr>VisualBlock-FIR: Resultat del banc de proves</vt:lpstr>
      <vt:lpstr>f1: Augment de la fricció al motor del compressor</vt:lpstr>
      <vt:lpstr>f1: Resposta del sistema</vt:lpstr>
      <vt:lpstr>Diapositiva 55</vt:lpstr>
      <vt:lpstr>VisualBlock-FIR: Anàlisi de la robustesa</vt:lpstr>
      <vt:lpstr>  VisualBlock-FIR: Anàlisi de la robustesa</vt:lpstr>
      <vt:lpstr>Índex</vt:lpstr>
      <vt:lpstr>Aportacions</vt:lpstr>
      <vt:lpstr>Treball futur</vt:lpstr>
      <vt:lpstr>Diapositiva 61</vt:lpstr>
    </vt:vector>
  </TitlesOfParts>
  <Company>UPCnet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 de decisions davant d'incerteses</dc:title>
  <dc:creator>Toni</dc:creator>
  <cp:lastModifiedBy>Toni</cp:lastModifiedBy>
  <cp:revision>486</cp:revision>
  <dcterms:created xsi:type="dcterms:W3CDTF">2012-08-13T15:32:54Z</dcterms:created>
  <dcterms:modified xsi:type="dcterms:W3CDTF">2012-09-16T17:13:29Z</dcterms:modified>
</cp:coreProperties>
</file>