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400" r:id="rId3"/>
    <p:sldId id="401" r:id="rId4"/>
    <p:sldId id="436" r:id="rId5"/>
    <p:sldId id="437" r:id="rId6"/>
    <p:sldId id="438" r:id="rId7"/>
    <p:sldId id="402"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2" r:id="rId21"/>
    <p:sldId id="451" r:id="rId22"/>
    <p:sldId id="453" r:id="rId23"/>
    <p:sldId id="454" r:id="rId24"/>
    <p:sldId id="455" r:id="rId25"/>
    <p:sldId id="456" r:id="rId26"/>
    <p:sldId id="457" r:id="rId27"/>
    <p:sldId id="459" r:id="rId28"/>
    <p:sldId id="460" r:id="rId29"/>
    <p:sldId id="391" r:id="rId30"/>
    <p:sldId id="353" r:id="rId31"/>
    <p:sldId id="354" r:id="rId32"/>
    <p:sldId id="376" r:id="rId33"/>
    <p:sldId id="377" r:id="rId34"/>
    <p:sldId id="380" r:id="rId35"/>
    <p:sldId id="430" r:id="rId36"/>
  </p:sldIdLst>
  <p:sldSz cx="9144000" cy="6858000" type="screen4x3"/>
  <p:notesSz cx="9601200" cy="7315200"/>
  <p:defaultTextStyle>
    <a:defPPr>
      <a:defRPr lang="de-DE"/>
    </a:defPPr>
    <a:lvl1pPr algn="l" rtl="0" fontAlgn="base">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6600"/>
    <a:srgbClr val="53D2FF"/>
    <a:srgbClr val="66FFFF"/>
    <a:srgbClr val="FFFFCC"/>
    <a:srgbClr val="FF9DA2"/>
    <a:srgbClr val="FEB4F9"/>
    <a:srgbClr val="CCFF99"/>
    <a:srgbClr val="FED6FB"/>
    <a:srgbClr val="FCE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09" autoAdjust="0"/>
  </p:normalViewPr>
  <p:slideViewPr>
    <p:cSldViewPr>
      <p:cViewPr varScale="1">
        <p:scale>
          <a:sx n="89" d="100"/>
          <a:sy n="89" d="100"/>
        </p:scale>
        <p:origin x="1219"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8"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lvl1pPr defTabSz="966788">
              <a:defRPr sz="1300" b="0"/>
            </a:lvl1pPr>
          </a:lstStyle>
          <a:p>
            <a:endParaRPr lang="en-US"/>
          </a:p>
        </p:txBody>
      </p:sp>
      <p:sp>
        <p:nvSpPr>
          <p:cNvPr id="56323"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lvl1pPr algn="r" defTabSz="966788">
              <a:defRPr sz="1300" b="0"/>
            </a:lvl1pPr>
          </a:lstStyle>
          <a:p>
            <a:endParaRPr lang="en-US"/>
          </a:p>
        </p:txBody>
      </p:sp>
      <p:sp>
        <p:nvSpPr>
          <p:cNvPr id="56324"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55" tIns="48326" rIns="96655" bIns="48326" numCol="1" anchor="b" anchorCtr="0" compatLnSpc="1">
            <a:prstTxWarp prst="textNoShape">
              <a:avLst/>
            </a:prstTxWarp>
          </a:bodyPr>
          <a:lstStyle>
            <a:lvl1pPr defTabSz="966788">
              <a:defRPr sz="1300" b="0"/>
            </a:lvl1pPr>
          </a:lstStyle>
          <a:p>
            <a:endParaRPr lang="en-US"/>
          </a:p>
        </p:txBody>
      </p:sp>
      <p:sp>
        <p:nvSpPr>
          <p:cNvPr id="56325"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55" tIns="48326" rIns="96655" bIns="48326" numCol="1" anchor="b" anchorCtr="0" compatLnSpc="1">
            <a:prstTxWarp prst="textNoShape">
              <a:avLst/>
            </a:prstTxWarp>
          </a:bodyPr>
          <a:lstStyle>
            <a:lvl1pPr algn="r" defTabSz="966788">
              <a:defRPr sz="1300" b="0"/>
            </a:lvl1pPr>
          </a:lstStyle>
          <a:p>
            <a:fld id="{22021A4A-90B6-4201-8B03-7BAF8223B196}" type="slidenum">
              <a:rPr lang="en-US"/>
              <a:pPr/>
              <a:t>‹#›</a:t>
            </a:fld>
            <a:endParaRPr lang="en-US"/>
          </a:p>
        </p:txBody>
      </p:sp>
    </p:spTree>
    <p:extLst>
      <p:ext uri="{BB962C8B-B14F-4D97-AF65-F5344CB8AC3E}">
        <p14:creationId xmlns:p14="http://schemas.microsoft.com/office/powerpoint/2010/main" val="1850987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lvl1pPr>
          </a:lstStyle>
          <a:p>
            <a:endParaRPr lang="en-US"/>
          </a:p>
        </p:txBody>
      </p:sp>
      <p:sp>
        <p:nvSpPr>
          <p:cNvPr id="61443"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lvl1pPr>
          </a:lstStyle>
          <a:p>
            <a:endParaRPr lang="en-US"/>
          </a:p>
        </p:txBody>
      </p:sp>
      <p:sp>
        <p:nvSpPr>
          <p:cNvPr id="33796"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lvl1pPr>
          </a:lstStyle>
          <a:p>
            <a:endParaRPr lang="en-US"/>
          </a:p>
        </p:txBody>
      </p:sp>
      <p:sp>
        <p:nvSpPr>
          <p:cNvPr id="61447"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lvl1pPr>
          </a:lstStyle>
          <a:p>
            <a:fld id="{ECE89E63-87F6-4989-A36D-DB255710C590}" type="slidenum">
              <a:rPr lang="en-US"/>
              <a:pPr/>
              <a:t>‹#›</a:t>
            </a:fld>
            <a:endParaRPr lang="en-US"/>
          </a:p>
        </p:txBody>
      </p:sp>
    </p:spTree>
    <p:extLst>
      <p:ext uri="{BB962C8B-B14F-4D97-AF65-F5344CB8AC3E}">
        <p14:creationId xmlns:p14="http://schemas.microsoft.com/office/powerpoint/2010/main" val="4041691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861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10</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2222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11</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5148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12</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7003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13</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7456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14</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2312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15</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42660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16</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5023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17</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37006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18</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26745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19</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6855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78016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20</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32190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21</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9807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22</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0004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23</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59354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24</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65260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25</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5082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26</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4500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27</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93332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28</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02707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FC72538-82EA-4F39-B27D-1C72585D27E9}" type="slidenum">
              <a:rPr lang="en-US" sz="1300" b="0"/>
              <a:pPr eaLnBrk="1" hangingPunct="1"/>
              <a:t>29</a:t>
            </a:fld>
            <a:endParaRPr 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0765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3</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57497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CBCDFE6-825C-4B64-A586-243BCBF21C0B}" type="slidenum">
              <a:rPr lang="en-US" sz="1300" b="0"/>
              <a:pPr eaLnBrk="1" hangingPunct="1"/>
              <a:t>30</a:t>
            </a:fld>
            <a:endParaRPr lang="en-US" sz="13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42262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08D0F4E-98B3-4060-ACAD-98529C056C86}" type="slidenum">
              <a:rPr lang="en-US" sz="1300" b="0"/>
              <a:pPr eaLnBrk="1" hangingPunct="1"/>
              <a:t>31</a:t>
            </a:fld>
            <a:endParaRPr lang="en-US" sz="13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87977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F33A943-EA16-4C1F-9A53-B64753E6D754}" type="slidenum">
              <a:rPr lang="en-US" sz="1300" b="0"/>
              <a:pPr eaLnBrk="1" hangingPunct="1"/>
              <a:t>32</a:t>
            </a:fld>
            <a:endParaRPr lang="en-US" sz="13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72852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0AD957-3CE2-453D-B616-EF7027749637}" type="slidenum">
              <a:rPr lang="en-US" sz="1300" b="0"/>
              <a:pPr eaLnBrk="1" hangingPunct="1"/>
              <a:t>33</a:t>
            </a:fld>
            <a:endParaRPr lang="en-US" sz="13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6913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3485361-39C3-4F47-B345-142A2FC1C0F3}" type="slidenum">
              <a:rPr lang="en-US" sz="1300" b="0"/>
              <a:pPr eaLnBrk="1" hangingPunct="1"/>
              <a:t>34</a:t>
            </a:fld>
            <a:endParaRPr lang="en-US" sz="13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62546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35</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53787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4</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1708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5</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416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6</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1721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7</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239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8</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940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9</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4496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9"/>
          <p:cNvSpPr>
            <a:spLocks noGrp="1" noChangeArrowheads="1"/>
          </p:cNvSpPr>
          <p:nvPr>
            <p:ph type="sldNum" sz="quarter" idx="10"/>
          </p:nvPr>
        </p:nvSpPr>
        <p:spPr>
          <a:ln/>
        </p:spPr>
        <p:txBody>
          <a:bodyPr/>
          <a:lstStyle>
            <a:lvl1pPr>
              <a:defRPr/>
            </a:lvl1pPr>
          </a:lstStyle>
          <a:p>
            <a:endParaRPr lang="en-US"/>
          </a:p>
          <a:p>
            <a:fld id="{1189858A-2175-454A-B1B3-1BE266014656}" type="slidenum">
              <a:rPr lang="de-DE"/>
              <a:pPr/>
              <a:t>‹#›</a:t>
            </a:fld>
            <a:endParaRPr lang="de-DE"/>
          </a:p>
        </p:txBody>
      </p:sp>
    </p:spTree>
    <p:extLst>
      <p:ext uri="{BB962C8B-B14F-4D97-AF65-F5344CB8AC3E}">
        <p14:creationId xmlns:p14="http://schemas.microsoft.com/office/powerpoint/2010/main" val="151694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endParaRPr lang="en-US"/>
          </a:p>
          <a:p>
            <a:fld id="{41477AF7-6A55-43A8-89CC-85893F2B9232}" type="slidenum">
              <a:rPr lang="de-DE"/>
              <a:pPr/>
              <a:t>‹#›</a:t>
            </a:fld>
            <a:endParaRPr lang="de-DE"/>
          </a:p>
        </p:txBody>
      </p:sp>
    </p:spTree>
    <p:extLst>
      <p:ext uri="{BB962C8B-B14F-4D97-AF65-F5344CB8AC3E}">
        <p14:creationId xmlns:p14="http://schemas.microsoft.com/office/powerpoint/2010/main" val="422546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endParaRPr lang="en-US"/>
          </a:p>
          <a:p>
            <a:fld id="{D462A637-E291-45B8-9FBF-48305379E048}" type="slidenum">
              <a:rPr lang="de-DE"/>
              <a:pPr/>
              <a:t>‹#›</a:t>
            </a:fld>
            <a:endParaRPr lang="de-DE"/>
          </a:p>
        </p:txBody>
      </p:sp>
    </p:spTree>
    <p:extLst>
      <p:ext uri="{BB962C8B-B14F-4D97-AF65-F5344CB8AC3E}">
        <p14:creationId xmlns:p14="http://schemas.microsoft.com/office/powerpoint/2010/main" val="105376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TextBox 4"/>
          <p:cNvSpPr txBox="1"/>
          <p:nvPr userDrawn="1"/>
        </p:nvSpPr>
        <p:spPr>
          <a:xfrm>
            <a:off x="152400" y="6453188"/>
            <a:ext cx="1752600" cy="276225"/>
          </a:xfrm>
          <a:prstGeom prst="rect">
            <a:avLst/>
          </a:prstGeom>
          <a:noFill/>
        </p:spPr>
        <p:txBody>
          <a:bodyPr>
            <a:spAutoFit/>
          </a:bodyPr>
          <a:lstStyle>
            <a:defPPr>
              <a:defRPr lang="de-DE"/>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solidFill>
                  <a:srgbClr val="009900"/>
                </a:solidFill>
                <a:latin typeface="Arial" pitchFamily="34" charset="0"/>
                <a:cs typeface="Arial" pitchFamily="34" charset="0"/>
              </a:rPr>
              <a:t>November 15, 2012</a:t>
            </a:r>
            <a:endParaRPr lang="en-US" sz="1200" b="0" dirty="0">
              <a:solidFill>
                <a:srgbClr val="009900"/>
              </a:solidFill>
              <a:latin typeface="Arial" pitchFamily="34" charset="0"/>
              <a:cs typeface="Arial" pitchFamily="34" charset="0"/>
            </a:endParaRPr>
          </a:p>
        </p:txBody>
      </p:sp>
      <p:pic>
        <p:nvPicPr>
          <p:cNvPr id="6" name="Picture 12" descr="ET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875"/>
            <a:ext cx="27432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Copyright.e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13050" y="6475413"/>
            <a:ext cx="3517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430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9"/>
          <p:cNvSpPr>
            <a:spLocks noGrp="1" noChangeArrowheads="1"/>
          </p:cNvSpPr>
          <p:nvPr>
            <p:ph type="sldNum" sz="quarter" idx="10"/>
          </p:nvPr>
        </p:nvSpPr>
        <p:spPr/>
        <p:txBody>
          <a:bodyPr/>
          <a:lstStyle>
            <a:lvl1pPr>
              <a:defRPr/>
            </a:lvl1pPr>
          </a:lstStyle>
          <a:p>
            <a:endParaRPr lang="en-US"/>
          </a:p>
          <a:p>
            <a:fld id="{3FC0CA28-D2BA-4241-8074-DE5C899899D6}" type="slidenum">
              <a:rPr lang="de-DE"/>
              <a:pPr/>
              <a:t>‹#›</a:t>
            </a:fld>
            <a:endParaRPr lang="de-DE"/>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200" y="98970"/>
            <a:ext cx="4747900" cy="793246"/>
          </a:xfrm>
          <a:prstGeom prst="rect">
            <a:avLst/>
          </a:prstGeom>
        </p:spPr>
      </p:pic>
    </p:spTree>
    <p:extLst>
      <p:ext uri="{BB962C8B-B14F-4D97-AF65-F5344CB8AC3E}">
        <p14:creationId xmlns:p14="http://schemas.microsoft.com/office/powerpoint/2010/main" val="2790925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ET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875"/>
            <a:ext cx="27432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opyright.e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13050" y="6475413"/>
            <a:ext cx="3517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52400" y="6453188"/>
            <a:ext cx="1752600" cy="276999"/>
          </a:xfrm>
          <a:prstGeom prst="rect">
            <a:avLst/>
          </a:prstGeom>
          <a:noFill/>
        </p:spPr>
        <p:txBody>
          <a:bodyPr>
            <a:spAutoFit/>
          </a:bodyPr>
          <a:lstStyle>
            <a:defPPr>
              <a:defRPr lang="de-DE"/>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solidFill>
                  <a:srgbClr val="009900"/>
                </a:solidFill>
                <a:latin typeface="Arial" pitchFamily="34" charset="0"/>
                <a:cs typeface="Arial" pitchFamily="34" charset="0"/>
              </a:rPr>
              <a:t>September 12, 2013</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3"/>
          <p:cNvSpPr>
            <a:spLocks noGrp="1"/>
          </p:cNvSpPr>
          <p:nvPr>
            <p:ph type="sldNum" sz="quarter" idx="10"/>
          </p:nvPr>
        </p:nvSpPr>
        <p:spPr/>
        <p:txBody>
          <a:bodyPr/>
          <a:lstStyle>
            <a:lvl1pPr>
              <a:defRPr/>
            </a:lvl1pPr>
          </a:lstStyle>
          <a:p>
            <a:endParaRPr lang="en-US"/>
          </a:p>
          <a:p>
            <a:fld id="{AB0EE346-B077-4247-A148-70F7DED876A1}" type="slidenum">
              <a:rPr lang="de-DE"/>
              <a:pPr/>
              <a:t>‹#›</a:t>
            </a:fld>
            <a:endParaRPr lang="de-DE"/>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1400" y="123509"/>
            <a:ext cx="5344260" cy="700404"/>
          </a:xfrm>
          <a:prstGeom prst="rect">
            <a:avLst/>
          </a:prstGeom>
        </p:spPr>
      </p:pic>
    </p:spTree>
    <p:extLst>
      <p:ext uri="{BB962C8B-B14F-4D97-AF65-F5344CB8AC3E}">
        <p14:creationId xmlns:p14="http://schemas.microsoft.com/office/powerpoint/2010/main" val="112827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endParaRPr lang="en-US"/>
          </a:p>
          <a:p>
            <a:fld id="{11699688-D867-415F-A7D9-A4BE7F5D4723}" type="slidenum">
              <a:rPr lang="de-DE"/>
              <a:pPr/>
              <a:t>‹#›</a:t>
            </a:fld>
            <a:endParaRPr lang="de-DE"/>
          </a:p>
        </p:txBody>
      </p:sp>
    </p:spTree>
    <p:extLst>
      <p:ext uri="{BB962C8B-B14F-4D97-AF65-F5344CB8AC3E}">
        <p14:creationId xmlns:p14="http://schemas.microsoft.com/office/powerpoint/2010/main" val="69695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endParaRPr lang="en-US"/>
          </a:p>
          <a:p>
            <a:fld id="{03EB584E-E784-44C0-A905-AE50B45A4FF8}" type="slidenum">
              <a:rPr lang="de-DE"/>
              <a:pPr/>
              <a:t>‹#›</a:t>
            </a:fld>
            <a:endParaRPr lang="de-DE"/>
          </a:p>
        </p:txBody>
      </p:sp>
    </p:spTree>
    <p:extLst>
      <p:ext uri="{BB962C8B-B14F-4D97-AF65-F5344CB8AC3E}">
        <p14:creationId xmlns:p14="http://schemas.microsoft.com/office/powerpoint/2010/main" val="132215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endParaRPr lang="en-US"/>
          </a:p>
          <a:p>
            <a:fld id="{0D42D784-6DF6-4AA2-AA4F-493CA3CF5306}" type="slidenum">
              <a:rPr lang="de-DE"/>
              <a:pPr/>
              <a:t>‹#›</a:t>
            </a:fld>
            <a:endParaRPr lang="de-DE"/>
          </a:p>
        </p:txBody>
      </p:sp>
    </p:spTree>
    <p:extLst>
      <p:ext uri="{BB962C8B-B14F-4D97-AF65-F5344CB8AC3E}">
        <p14:creationId xmlns:p14="http://schemas.microsoft.com/office/powerpoint/2010/main" val="68282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ln/>
        </p:spPr>
        <p:txBody>
          <a:bodyPr/>
          <a:lstStyle>
            <a:lvl1pPr>
              <a:defRPr/>
            </a:lvl1pPr>
          </a:lstStyle>
          <a:p>
            <a:endParaRPr lang="en-US"/>
          </a:p>
          <a:p>
            <a:fld id="{E7D8D8BA-C1BE-4C6B-88B1-1E53FD04682D}" type="slidenum">
              <a:rPr lang="de-DE"/>
              <a:pPr/>
              <a:t>‹#›</a:t>
            </a:fld>
            <a:endParaRPr lang="de-DE"/>
          </a:p>
        </p:txBody>
      </p:sp>
    </p:spTree>
    <p:extLst>
      <p:ext uri="{BB962C8B-B14F-4D97-AF65-F5344CB8AC3E}">
        <p14:creationId xmlns:p14="http://schemas.microsoft.com/office/powerpoint/2010/main" val="283575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endParaRPr lang="en-US"/>
          </a:p>
          <a:p>
            <a:fld id="{709469BB-A5CD-4893-B671-BE9813FAD937}" type="slidenum">
              <a:rPr lang="de-DE"/>
              <a:pPr/>
              <a:t>‹#›</a:t>
            </a:fld>
            <a:endParaRPr lang="de-DE"/>
          </a:p>
        </p:txBody>
      </p:sp>
    </p:spTree>
    <p:extLst>
      <p:ext uri="{BB962C8B-B14F-4D97-AF65-F5344CB8AC3E}">
        <p14:creationId xmlns:p14="http://schemas.microsoft.com/office/powerpoint/2010/main" val="236800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endParaRPr lang="en-US"/>
          </a:p>
          <a:p>
            <a:fld id="{2F07F7E8-A404-4F61-8A4C-C13F832FC6CC}" type="slidenum">
              <a:rPr lang="de-DE"/>
              <a:pPr/>
              <a:t>‹#›</a:t>
            </a:fld>
            <a:endParaRPr lang="de-DE"/>
          </a:p>
        </p:txBody>
      </p:sp>
    </p:spTree>
    <p:extLst>
      <p:ext uri="{BB962C8B-B14F-4D97-AF65-F5344CB8AC3E}">
        <p14:creationId xmlns:p14="http://schemas.microsoft.com/office/powerpoint/2010/main" val="422536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endParaRPr lang="en-US"/>
          </a:p>
          <a:p>
            <a:fld id="{B336EB3C-5F98-4CB4-A0E8-A371C8C93208}" type="slidenum">
              <a:rPr lang="de-DE"/>
              <a:pPr/>
              <a:t>‹#›</a:t>
            </a:fld>
            <a:endParaRPr lang="de-DE"/>
          </a:p>
        </p:txBody>
      </p:sp>
    </p:spTree>
    <p:extLst>
      <p:ext uri="{BB962C8B-B14F-4D97-AF65-F5344CB8AC3E}">
        <p14:creationId xmlns:p14="http://schemas.microsoft.com/office/powerpoint/2010/main" val="206735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userDrawn="1"/>
        </p:nvSpPr>
        <p:spPr bwMode="auto">
          <a:xfrm>
            <a:off x="0" y="6324600"/>
            <a:ext cx="9144000" cy="609600"/>
          </a:xfrm>
          <a:prstGeom prst="rect">
            <a:avLst/>
          </a:prstGeom>
          <a:gradFill rotWithShape="0">
            <a:gsLst>
              <a:gs pos="0">
                <a:schemeClr val="bg1"/>
              </a:gs>
              <a:gs pos="100000">
                <a:srgbClr val="B3FFFF"/>
              </a:gs>
            </a:gsLst>
            <a:lin ang="5400000" scaled="1"/>
          </a:gradFill>
          <a:ln w="9525">
            <a:noFill/>
            <a:miter lim="800000"/>
            <a:headEnd/>
            <a:tailEnd/>
          </a:ln>
          <a:effec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065" name="Rectangle 41"/>
          <p:cNvSpPr>
            <a:spLocks noChangeArrowheads="1"/>
          </p:cNvSpPr>
          <p:nvPr userDrawn="1"/>
        </p:nvSpPr>
        <p:spPr bwMode="auto">
          <a:xfrm>
            <a:off x="0" y="0"/>
            <a:ext cx="9144000" cy="6858000"/>
          </a:xfrm>
          <a:prstGeom prst="rect">
            <a:avLst/>
          </a:prstGeom>
          <a:gradFill rotWithShape="0">
            <a:gsLst>
              <a:gs pos="0">
                <a:srgbClr val="B3FFFF"/>
              </a:gs>
              <a:gs pos="100000">
                <a:schemeClr val="bg1"/>
              </a:gs>
            </a:gsLst>
            <a:path path="shape">
              <a:fillToRect l="50000" t="50000" r="50000" b="50000"/>
            </a:path>
          </a:gradFill>
          <a:ln w="9525">
            <a:noFill/>
            <a:miter lim="800000"/>
            <a:headEnd/>
            <a:tailEnd/>
          </a:ln>
          <a:effec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067" name="Rectangle 43"/>
          <p:cNvSpPr>
            <a:spLocks noChangeArrowheads="1"/>
          </p:cNvSpPr>
          <p:nvPr userDrawn="1"/>
        </p:nvSpPr>
        <p:spPr bwMode="auto">
          <a:xfrm>
            <a:off x="0" y="0"/>
            <a:ext cx="9144000" cy="990600"/>
          </a:xfrm>
          <a:prstGeom prst="rect">
            <a:avLst/>
          </a:prstGeom>
          <a:gradFill rotWithShape="0">
            <a:gsLst>
              <a:gs pos="0">
                <a:srgbClr val="B3FFFF"/>
              </a:gs>
              <a:gs pos="100000">
                <a:srgbClr val="FDFFFF"/>
              </a:gs>
            </a:gsLst>
            <a:lin ang="5400000" scaled="1"/>
          </a:gradFill>
          <a:ln w="9525">
            <a:noFill/>
            <a:miter lim="800000"/>
            <a:headEnd/>
            <a:tailEnd/>
          </a:ln>
          <a:effec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029" name="Rectangle 10"/>
          <p:cNvSpPr>
            <a:spLocks noGrp="1" noChangeArrowheads="1"/>
          </p:cNvSpPr>
          <p:nvPr>
            <p:ph type="title"/>
          </p:nvPr>
        </p:nvSpPr>
        <p:spPr bwMode="auto">
          <a:xfrm>
            <a:off x="685800" y="1143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
            </a:r>
            <a:br>
              <a:rPr lang="de-DE" smtClean="0"/>
            </a:br>
            <a:r>
              <a:rPr lang="de-DE" smtClean="0"/>
              <a:t/>
            </a:r>
            <a:br>
              <a:rPr lang="de-DE" smtClean="0"/>
            </a:br>
            <a:r>
              <a:rPr lang="de-DE" smtClean="0"/>
              <a:t/>
            </a:r>
            <a:br>
              <a:rPr lang="de-DE" smtClean="0"/>
            </a:br>
            <a:r>
              <a:rPr lang="de-DE" smtClean="0"/>
              <a:t/>
            </a:r>
            <a:br>
              <a:rPr lang="de-DE" smtClean="0"/>
            </a:br>
            <a:endParaRPr lang="de-DE" smtClean="0"/>
          </a:p>
        </p:txBody>
      </p:sp>
      <p:sp>
        <p:nvSpPr>
          <p:cNvPr id="1038" name="Line 14"/>
          <p:cNvSpPr>
            <a:spLocks noChangeShapeType="1"/>
          </p:cNvSpPr>
          <p:nvPr userDrawn="1"/>
        </p:nvSpPr>
        <p:spPr bwMode="auto">
          <a:xfrm>
            <a:off x="0" y="990600"/>
            <a:ext cx="9144000" cy="0"/>
          </a:xfrm>
          <a:prstGeom prst="line">
            <a:avLst/>
          </a:prstGeom>
          <a:noFill/>
          <a:ln w="9525">
            <a:solidFill>
              <a:schemeClr val="tx1"/>
            </a:solidFill>
            <a:round/>
            <a:headEnd/>
            <a:tailEnd/>
          </a:ln>
          <a:effectLst/>
        </p:spPr>
        <p:txBody>
          <a:bodyPr/>
          <a:lstStyle/>
          <a:p>
            <a:pPr>
              <a:defRPr/>
            </a:pPr>
            <a:endParaRPr lang="en-US"/>
          </a:p>
        </p:txBody>
      </p:sp>
      <p:sp>
        <p:nvSpPr>
          <p:cNvPr id="1043" name="Line 19"/>
          <p:cNvSpPr>
            <a:spLocks noChangeShapeType="1"/>
          </p:cNvSpPr>
          <p:nvPr userDrawn="1"/>
        </p:nvSpPr>
        <p:spPr bwMode="auto">
          <a:xfrm>
            <a:off x="0" y="6324600"/>
            <a:ext cx="9144000" cy="0"/>
          </a:xfrm>
          <a:prstGeom prst="line">
            <a:avLst/>
          </a:prstGeom>
          <a:noFill/>
          <a:ln w="9525">
            <a:solidFill>
              <a:schemeClr val="tx1"/>
            </a:solidFill>
            <a:round/>
            <a:headEnd/>
            <a:tailEnd/>
          </a:ln>
          <a:effectLst/>
        </p:spPr>
        <p:txBody>
          <a:bodyPr/>
          <a:lstStyle/>
          <a:p>
            <a:pPr>
              <a:defRPr/>
            </a:pPr>
            <a:endParaRPr lang="en-US"/>
          </a:p>
        </p:txBody>
      </p:sp>
      <p:sp>
        <p:nvSpPr>
          <p:cNvPr id="1054" name="Line 30"/>
          <p:cNvSpPr>
            <a:spLocks noChangeShapeType="1"/>
          </p:cNvSpPr>
          <p:nvPr userDrawn="1"/>
        </p:nvSpPr>
        <p:spPr bwMode="auto">
          <a:xfrm>
            <a:off x="685800" y="6324600"/>
            <a:ext cx="7772400" cy="0"/>
          </a:xfrm>
          <a:prstGeom prst="line">
            <a:avLst/>
          </a:prstGeom>
          <a:noFill/>
          <a:ln w="9525">
            <a:solidFill>
              <a:schemeClr val="tx1"/>
            </a:solidFill>
            <a:round/>
            <a:headEnd/>
            <a:tailEnd/>
          </a:ln>
          <a:effectLst/>
        </p:spPr>
        <p:txBody>
          <a:bodyPr/>
          <a:lstStyle/>
          <a:p>
            <a:pPr>
              <a:defRPr/>
            </a:pPr>
            <a:endParaRPr lang="en-US"/>
          </a:p>
        </p:txBody>
      </p:sp>
      <p:sp>
        <p:nvSpPr>
          <p:cNvPr id="1053" name="Rectangle 29"/>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endParaRPr lang="en-US"/>
          </a:p>
          <a:p>
            <a:fld id="{94E3043A-0983-4D9C-8045-CC8C4147D8A4}" type="slidenum">
              <a:rPr lang="de-DE"/>
              <a:pPr/>
              <a:t>‹#›</a:t>
            </a:fld>
            <a:endParaRPr lang="de-DE"/>
          </a:p>
        </p:txBody>
      </p:sp>
      <p:sp>
        <p:nvSpPr>
          <p:cNvPr id="1059" name="Rectangle 35">
            <a:hlinkClick r:id="" action="ppaction://hlinkshowjump?jump=firstslide"/>
          </p:cNvPr>
          <p:cNvSpPr>
            <a:spLocks noChangeArrowheads="1"/>
          </p:cNvSpPr>
          <p:nvPr userDrawn="1"/>
        </p:nvSpPr>
        <p:spPr bwMode="auto">
          <a:xfrm>
            <a:off x="6858000" y="6438900"/>
            <a:ext cx="1600200" cy="419100"/>
          </a:xfrm>
          <a:prstGeom prst="rect">
            <a:avLst/>
          </a:prstGeom>
          <a:noFill/>
          <a:ln w="9525">
            <a:noFill/>
            <a:miter lim="800000"/>
            <a:headEnd/>
            <a:tailEnd/>
          </a:ln>
          <a:effectLst/>
        </p:spPr>
        <p:txBody>
          <a:bodyPr lIns="92075" tIns="46038" rIns="92075" bIns="46038"/>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kumimoji="1" lang="en-US" sz="1200" b="0">
                <a:solidFill>
                  <a:schemeClr val="folHlink"/>
                </a:solidFill>
                <a:latin typeface="Arial" panose="020B0604020202020204" pitchFamily="34" charset="0"/>
              </a:rPr>
              <a:t>Start Presentation</a:t>
            </a:r>
            <a:endParaRPr kumimoji="1" lang="en-US" sz="1200" b="0">
              <a:solidFill>
                <a:schemeClr val="folHlink"/>
              </a:solidFill>
              <a:latin typeface="Arial" panose="020B0604020202020204" pitchFamily="34" charset="0"/>
              <a:hlinkClick r:id="" action="ppaction://hlinkshowjump?jump=firstslide"/>
            </a:endParaRPr>
          </a:p>
        </p:txBody>
      </p:sp>
      <p:sp>
        <p:nvSpPr>
          <p:cNvPr id="1060" name="AutoShape 36">
            <a:hlinkClick r:id="" action="ppaction://hlinkshowjump?jump=previousslide"/>
          </p:cNvPr>
          <p:cNvSpPr>
            <a:spLocks noChangeArrowheads="1"/>
          </p:cNvSpPr>
          <p:nvPr userDrawn="1"/>
        </p:nvSpPr>
        <p:spPr bwMode="auto">
          <a:xfrm>
            <a:off x="8502650" y="6494463"/>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061" name="AutoShape 37">
            <a:hlinkClick r:id="" action="ppaction://hlinkshowjump?jump=nextslide"/>
          </p:cNvPr>
          <p:cNvSpPr>
            <a:spLocks noChangeArrowheads="1"/>
          </p:cNvSpPr>
          <p:nvPr userDrawn="1"/>
        </p:nvSpPr>
        <p:spPr bwMode="auto">
          <a:xfrm>
            <a:off x="8731250" y="6496050"/>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815" r:id="rId1"/>
    <p:sldLayoutId id="214748382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6" r:id="rId12"/>
  </p:sldLayoutIdLst>
  <p:timing>
    <p:tnLst>
      <p:par>
        <p:cTn id="1" dur="indefinite" restart="never" nodeType="tmRoot"/>
      </p:par>
    </p:tnLst>
  </p:timing>
  <p:txStyles>
    <p:titleStyle>
      <a:lvl1pPr algn="ctr" rtl="0" eaLnBrk="0" fontAlgn="base" hangingPunct="0">
        <a:spcBef>
          <a:spcPct val="0"/>
        </a:spcBef>
        <a:spcAft>
          <a:spcPct val="0"/>
        </a:spcAft>
        <a:defRPr sz="3600" u="sng">
          <a:solidFill>
            <a:schemeClr val="tx2"/>
          </a:solidFill>
          <a:latin typeface="+mj-lt"/>
          <a:ea typeface="+mj-ea"/>
          <a:cs typeface="+mj-cs"/>
        </a:defRPr>
      </a:lvl1pPr>
      <a:lvl2pPr algn="ctr" rtl="0" eaLnBrk="0" fontAlgn="base" hangingPunct="0">
        <a:spcBef>
          <a:spcPct val="0"/>
        </a:spcBef>
        <a:spcAft>
          <a:spcPct val="0"/>
        </a:spcAft>
        <a:defRPr sz="3600" u="sng">
          <a:solidFill>
            <a:schemeClr val="tx2"/>
          </a:solidFill>
          <a:latin typeface="Times New Roman" pitchFamily="18" charset="0"/>
        </a:defRPr>
      </a:lvl2pPr>
      <a:lvl3pPr algn="ctr" rtl="0" eaLnBrk="0" fontAlgn="base" hangingPunct="0">
        <a:spcBef>
          <a:spcPct val="0"/>
        </a:spcBef>
        <a:spcAft>
          <a:spcPct val="0"/>
        </a:spcAft>
        <a:defRPr sz="3600" u="sng">
          <a:solidFill>
            <a:schemeClr val="tx2"/>
          </a:solidFill>
          <a:latin typeface="Times New Roman" pitchFamily="18" charset="0"/>
        </a:defRPr>
      </a:lvl3pPr>
      <a:lvl4pPr algn="ctr" rtl="0" eaLnBrk="0" fontAlgn="base" hangingPunct="0">
        <a:spcBef>
          <a:spcPct val="0"/>
        </a:spcBef>
        <a:spcAft>
          <a:spcPct val="0"/>
        </a:spcAft>
        <a:defRPr sz="3600" u="sng">
          <a:solidFill>
            <a:schemeClr val="tx2"/>
          </a:solidFill>
          <a:latin typeface="Times New Roman" pitchFamily="18" charset="0"/>
        </a:defRPr>
      </a:lvl4pPr>
      <a:lvl5pPr algn="ctr" rtl="0" eaLnBrk="0" fontAlgn="base" hangingPunct="0">
        <a:spcBef>
          <a:spcPct val="0"/>
        </a:spcBef>
        <a:spcAft>
          <a:spcPct val="0"/>
        </a:spcAft>
        <a:defRPr sz="3600" u="sng">
          <a:solidFill>
            <a:schemeClr val="tx2"/>
          </a:solidFill>
          <a:latin typeface="Times New Roman" pitchFamily="18" charset="0"/>
        </a:defRPr>
      </a:lvl5pPr>
      <a:lvl6pPr marL="457200" algn="ctr" rtl="0" fontAlgn="base">
        <a:spcBef>
          <a:spcPct val="0"/>
        </a:spcBef>
        <a:spcAft>
          <a:spcPct val="0"/>
        </a:spcAft>
        <a:defRPr sz="3600" u="sng">
          <a:solidFill>
            <a:schemeClr val="tx2"/>
          </a:solidFill>
          <a:latin typeface="Times New Roman" pitchFamily="18" charset="0"/>
        </a:defRPr>
      </a:lvl6pPr>
      <a:lvl7pPr marL="914400" algn="ctr" rtl="0" fontAlgn="base">
        <a:spcBef>
          <a:spcPct val="0"/>
        </a:spcBef>
        <a:spcAft>
          <a:spcPct val="0"/>
        </a:spcAft>
        <a:defRPr sz="3600" u="sng">
          <a:solidFill>
            <a:schemeClr val="tx2"/>
          </a:solidFill>
          <a:latin typeface="Times New Roman" pitchFamily="18" charset="0"/>
        </a:defRPr>
      </a:lvl7pPr>
      <a:lvl8pPr marL="1371600" algn="ctr" rtl="0" fontAlgn="base">
        <a:spcBef>
          <a:spcPct val="0"/>
        </a:spcBef>
        <a:spcAft>
          <a:spcPct val="0"/>
        </a:spcAft>
        <a:defRPr sz="3600" u="sng">
          <a:solidFill>
            <a:schemeClr val="tx2"/>
          </a:solidFill>
          <a:latin typeface="Times New Roman" pitchFamily="18" charset="0"/>
        </a:defRPr>
      </a:lvl8pPr>
      <a:lvl9pPr marL="1828800" algn="ctr" rtl="0" fontAlgn="base">
        <a:spcBef>
          <a:spcPct val="0"/>
        </a:spcBef>
        <a:spcAft>
          <a:spcPct val="0"/>
        </a:spcAft>
        <a:defRPr sz="3600" u="sng">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9.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mps_20_1.m"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133600"/>
            <a:ext cx="7772400" cy="838200"/>
          </a:xfrm>
        </p:spPr>
        <p:txBody>
          <a:bodyPr/>
          <a:lstStyle/>
          <a:p>
            <a:pPr eaLnBrk="1" hangingPunct="1"/>
            <a:r>
              <a:rPr lang="en-US" sz="4400" b="1" u="none" dirty="0" smtClean="0"/>
              <a:t>Teaching Physics by Modeling</a:t>
            </a:r>
          </a:p>
        </p:txBody>
      </p:sp>
      <p:sp>
        <p:nvSpPr>
          <p:cNvPr id="6" name="Rectangle 2"/>
          <p:cNvSpPr txBox="1">
            <a:spLocks noChangeArrowheads="1"/>
          </p:cNvSpPr>
          <p:nvPr/>
        </p:nvSpPr>
        <p:spPr bwMode="auto">
          <a:xfrm>
            <a:off x="685800" y="4419600"/>
            <a:ext cx="7772400" cy="13716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t>Prof. Dr. Fran</a:t>
            </a:r>
            <a:r>
              <a:rPr lang="es-ES_tradnl"/>
              <a:t>çois E. Cellier</a:t>
            </a:r>
          </a:p>
          <a:p>
            <a:pPr algn="ctr" eaLnBrk="1" hangingPunct="1"/>
            <a:r>
              <a:rPr lang="es-ES_tradnl">
                <a:solidFill>
                  <a:schemeClr val="tx2"/>
                </a:solidFill>
              </a:rPr>
              <a:t>Computer Science Department</a:t>
            </a:r>
          </a:p>
          <a:p>
            <a:pPr algn="ctr" eaLnBrk="1" hangingPunct="1"/>
            <a:r>
              <a:rPr lang="es-ES_tradnl">
                <a:solidFill>
                  <a:schemeClr val="tx2"/>
                </a:solidFill>
              </a:rPr>
              <a:t>ETH Zurich</a:t>
            </a:r>
          </a:p>
          <a:p>
            <a:pPr algn="ctr" eaLnBrk="1" hangingPunct="1"/>
            <a:r>
              <a:rPr lang="es-ES_tradnl">
                <a:solidFill>
                  <a:schemeClr val="tx2"/>
                </a:solidFill>
              </a:rPr>
              <a:t>Switzerland</a:t>
            </a:r>
            <a:endParaRPr lang="en-US">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066800" y="1257300"/>
            <a:ext cx="7010400" cy="609600"/>
          </a:xfrm>
        </p:spPr>
        <p:txBody>
          <a:bodyPr/>
          <a:lstStyle/>
          <a:p>
            <a:pPr eaLnBrk="1" hangingPunct="1"/>
            <a:r>
              <a:rPr lang="en-US" b="1" u="none" smtClean="0"/>
              <a:t>Passive Electrical Elements in Bond Graph Representation</a:t>
            </a:r>
          </a:p>
        </p:txBody>
      </p:sp>
      <p:grpSp>
        <p:nvGrpSpPr>
          <p:cNvPr id="3" name="Group 4"/>
          <p:cNvGrpSpPr>
            <a:grpSpLocks/>
          </p:cNvGrpSpPr>
          <p:nvPr/>
        </p:nvGrpSpPr>
        <p:grpSpPr bwMode="auto">
          <a:xfrm>
            <a:off x="730250" y="2278063"/>
            <a:ext cx="2546350" cy="1174750"/>
            <a:chOff x="1824" y="1488"/>
            <a:chExt cx="1604" cy="740"/>
          </a:xfrm>
        </p:grpSpPr>
        <p:sp>
          <p:nvSpPr>
            <p:cNvPr id="4" name="Rectangle 5"/>
            <p:cNvSpPr>
              <a:spLocks noChangeArrowheads="1"/>
            </p:cNvSpPr>
            <p:nvPr/>
          </p:nvSpPr>
          <p:spPr bwMode="auto">
            <a:xfrm>
              <a:off x="2304" y="1728"/>
              <a:ext cx="576" cy="144"/>
            </a:xfrm>
            <a:prstGeom prst="rect">
              <a:avLst/>
            </a:prstGeom>
            <a:solidFill>
              <a:srgbClr val="FFFF00"/>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 name="Line 6"/>
            <p:cNvSpPr>
              <a:spLocks noChangeShapeType="1"/>
            </p:cNvSpPr>
            <p:nvPr/>
          </p:nvSpPr>
          <p:spPr bwMode="auto">
            <a:xfrm flipH="1">
              <a:off x="2112" y="1796"/>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7"/>
            <p:cNvSpPr>
              <a:spLocks noChangeShapeType="1"/>
            </p:cNvSpPr>
            <p:nvPr/>
          </p:nvSpPr>
          <p:spPr bwMode="auto">
            <a:xfrm flipH="1">
              <a:off x="2880" y="1796"/>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Oval 8"/>
            <p:cNvSpPr>
              <a:spLocks noChangeArrowheads="1"/>
            </p:cNvSpPr>
            <p:nvPr/>
          </p:nvSpPr>
          <p:spPr bwMode="auto">
            <a:xfrm>
              <a:off x="2064" y="1776"/>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8" name="Oval 9"/>
            <p:cNvSpPr>
              <a:spLocks noChangeArrowheads="1"/>
            </p:cNvSpPr>
            <p:nvPr/>
          </p:nvSpPr>
          <p:spPr bwMode="auto">
            <a:xfrm>
              <a:off x="3072" y="1776"/>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Text Box 10"/>
            <p:cNvSpPr txBox="1">
              <a:spLocks noChangeArrowheads="1"/>
            </p:cNvSpPr>
            <p:nvPr/>
          </p:nvSpPr>
          <p:spPr bwMode="auto">
            <a:xfrm>
              <a:off x="2448" y="148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a:latin typeface="Arial" panose="020B0604020202020204" pitchFamily="34" charset="0"/>
                  <a:cs typeface="Arial" panose="020B0604020202020204" pitchFamily="34" charset="0"/>
                </a:rPr>
                <a:t>R</a:t>
              </a:r>
            </a:p>
          </p:txBody>
        </p:sp>
        <p:sp>
          <p:nvSpPr>
            <p:cNvPr id="10" name="Line 11"/>
            <p:cNvSpPr>
              <a:spLocks noChangeShapeType="1"/>
            </p:cNvSpPr>
            <p:nvPr/>
          </p:nvSpPr>
          <p:spPr bwMode="auto">
            <a:xfrm>
              <a:off x="2160" y="1790"/>
              <a:ext cx="96"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2"/>
            <p:cNvSpPr txBox="1">
              <a:spLocks noChangeArrowheads="1"/>
            </p:cNvSpPr>
            <p:nvPr/>
          </p:nvSpPr>
          <p:spPr bwMode="auto">
            <a:xfrm>
              <a:off x="2112" y="1545"/>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grpSp>
          <p:nvGrpSpPr>
            <p:cNvPr id="12" name="Group 13"/>
            <p:cNvGrpSpPr>
              <a:grpSpLocks/>
            </p:cNvGrpSpPr>
            <p:nvPr/>
          </p:nvGrpSpPr>
          <p:grpSpPr bwMode="auto">
            <a:xfrm>
              <a:off x="1824" y="1611"/>
              <a:ext cx="315" cy="308"/>
              <a:chOff x="2976" y="2544"/>
              <a:chExt cx="315" cy="308"/>
            </a:xfrm>
          </p:grpSpPr>
          <p:sp>
            <p:nvSpPr>
              <p:cNvPr id="20" name="Text Box 14"/>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21" name="Text Box 15"/>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a</a:t>
                </a:r>
              </a:p>
            </p:txBody>
          </p:sp>
        </p:grpSp>
        <p:grpSp>
          <p:nvGrpSpPr>
            <p:cNvPr id="13" name="Group 16"/>
            <p:cNvGrpSpPr>
              <a:grpSpLocks/>
            </p:cNvGrpSpPr>
            <p:nvPr/>
          </p:nvGrpSpPr>
          <p:grpSpPr bwMode="auto">
            <a:xfrm>
              <a:off x="3113" y="1612"/>
              <a:ext cx="315" cy="308"/>
              <a:chOff x="2976" y="2544"/>
              <a:chExt cx="315" cy="308"/>
            </a:xfrm>
          </p:grpSpPr>
          <p:sp>
            <p:nvSpPr>
              <p:cNvPr id="18" name="Text Box 17"/>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19" name="Text Box 18"/>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b</a:t>
                </a:r>
              </a:p>
            </p:txBody>
          </p:sp>
        </p:grpSp>
        <p:grpSp>
          <p:nvGrpSpPr>
            <p:cNvPr id="14" name="Group 19"/>
            <p:cNvGrpSpPr>
              <a:grpSpLocks/>
            </p:cNvGrpSpPr>
            <p:nvPr/>
          </p:nvGrpSpPr>
          <p:grpSpPr bwMode="auto">
            <a:xfrm>
              <a:off x="2469" y="1920"/>
              <a:ext cx="315" cy="308"/>
              <a:chOff x="2976" y="2544"/>
              <a:chExt cx="315" cy="308"/>
            </a:xfrm>
          </p:grpSpPr>
          <p:sp>
            <p:nvSpPr>
              <p:cNvPr id="16" name="Text Box 20"/>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17" name="Text Box 21"/>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15" name="Line 22"/>
            <p:cNvSpPr>
              <a:spLocks noChangeShapeType="1"/>
            </p:cNvSpPr>
            <p:nvPr/>
          </p:nvSpPr>
          <p:spPr bwMode="auto">
            <a:xfrm>
              <a:off x="2209" y="1995"/>
              <a:ext cx="76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 name="Group 23"/>
          <p:cNvGrpSpPr>
            <a:grpSpLocks/>
          </p:cNvGrpSpPr>
          <p:nvPr/>
        </p:nvGrpSpPr>
        <p:grpSpPr bwMode="auto">
          <a:xfrm>
            <a:off x="708025" y="3749675"/>
            <a:ext cx="2546350" cy="1182688"/>
            <a:chOff x="2188" y="2107"/>
            <a:chExt cx="1604" cy="745"/>
          </a:xfrm>
        </p:grpSpPr>
        <p:sp>
          <p:nvSpPr>
            <p:cNvPr id="23" name="Oval 24"/>
            <p:cNvSpPr>
              <a:spLocks noChangeArrowheads="1"/>
            </p:cNvSpPr>
            <p:nvPr/>
          </p:nvSpPr>
          <p:spPr bwMode="auto">
            <a:xfrm>
              <a:off x="2428" y="2400"/>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4" name="Oval 25"/>
            <p:cNvSpPr>
              <a:spLocks noChangeArrowheads="1"/>
            </p:cNvSpPr>
            <p:nvPr/>
          </p:nvSpPr>
          <p:spPr bwMode="auto">
            <a:xfrm>
              <a:off x="3436" y="2400"/>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5" name="Text Box 26"/>
            <p:cNvSpPr txBox="1">
              <a:spLocks noChangeArrowheads="1"/>
            </p:cNvSpPr>
            <p:nvPr/>
          </p:nvSpPr>
          <p:spPr bwMode="auto">
            <a:xfrm>
              <a:off x="2832" y="2107"/>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a:latin typeface="Arial" panose="020B0604020202020204" pitchFamily="34" charset="0"/>
                  <a:cs typeface="Arial" panose="020B0604020202020204" pitchFamily="34" charset="0"/>
                </a:rPr>
                <a:t>C</a:t>
              </a:r>
            </a:p>
          </p:txBody>
        </p:sp>
        <p:sp>
          <p:nvSpPr>
            <p:cNvPr id="26" name="Text Box 27"/>
            <p:cNvSpPr txBox="1">
              <a:spLocks noChangeArrowheads="1"/>
            </p:cNvSpPr>
            <p:nvPr/>
          </p:nvSpPr>
          <p:spPr bwMode="auto">
            <a:xfrm>
              <a:off x="2476" y="2169"/>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grpSp>
          <p:nvGrpSpPr>
            <p:cNvPr id="27" name="Group 28"/>
            <p:cNvGrpSpPr>
              <a:grpSpLocks/>
            </p:cNvGrpSpPr>
            <p:nvPr/>
          </p:nvGrpSpPr>
          <p:grpSpPr bwMode="auto">
            <a:xfrm>
              <a:off x="2188" y="2235"/>
              <a:ext cx="315" cy="308"/>
              <a:chOff x="2976" y="2544"/>
              <a:chExt cx="315" cy="308"/>
            </a:xfrm>
          </p:grpSpPr>
          <p:sp>
            <p:nvSpPr>
              <p:cNvPr id="41" name="Text Box 29"/>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42" name="Text Box 30"/>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a</a:t>
                </a:r>
              </a:p>
            </p:txBody>
          </p:sp>
        </p:grpSp>
        <p:grpSp>
          <p:nvGrpSpPr>
            <p:cNvPr id="28" name="Group 31"/>
            <p:cNvGrpSpPr>
              <a:grpSpLocks/>
            </p:cNvGrpSpPr>
            <p:nvPr/>
          </p:nvGrpSpPr>
          <p:grpSpPr bwMode="auto">
            <a:xfrm>
              <a:off x="3477" y="2236"/>
              <a:ext cx="315" cy="308"/>
              <a:chOff x="2976" y="2544"/>
              <a:chExt cx="315" cy="308"/>
            </a:xfrm>
          </p:grpSpPr>
          <p:sp>
            <p:nvSpPr>
              <p:cNvPr id="39" name="Text Box 32"/>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40" name="Text Box 33"/>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b</a:t>
                </a:r>
              </a:p>
            </p:txBody>
          </p:sp>
        </p:grpSp>
        <p:grpSp>
          <p:nvGrpSpPr>
            <p:cNvPr id="29" name="Group 34"/>
            <p:cNvGrpSpPr>
              <a:grpSpLocks/>
            </p:cNvGrpSpPr>
            <p:nvPr/>
          </p:nvGrpSpPr>
          <p:grpSpPr bwMode="auto">
            <a:xfrm>
              <a:off x="2833" y="2544"/>
              <a:ext cx="315" cy="308"/>
              <a:chOff x="2976" y="2544"/>
              <a:chExt cx="315" cy="308"/>
            </a:xfrm>
          </p:grpSpPr>
          <p:sp>
            <p:nvSpPr>
              <p:cNvPr id="37" name="Text Box 35"/>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38" name="Text Box 36"/>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30" name="Line 37"/>
            <p:cNvSpPr>
              <a:spLocks noChangeShapeType="1"/>
            </p:cNvSpPr>
            <p:nvPr/>
          </p:nvSpPr>
          <p:spPr bwMode="auto">
            <a:xfrm>
              <a:off x="2573" y="2619"/>
              <a:ext cx="76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1" name="Group 38"/>
            <p:cNvGrpSpPr>
              <a:grpSpLocks/>
            </p:cNvGrpSpPr>
            <p:nvPr/>
          </p:nvGrpSpPr>
          <p:grpSpPr bwMode="auto">
            <a:xfrm>
              <a:off x="2915" y="2332"/>
              <a:ext cx="54" cy="192"/>
              <a:chOff x="2880" y="2325"/>
              <a:chExt cx="54" cy="192"/>
            </a:xfrm>
          </p:grpSpPr>
          <p:sp>
            <p:nvSpPr>
              <p:cNvPr id="35" name="Line 39"/>
              <p:cNvSpPr>
                <a:spLocks noChangeShapeType="1"/>
              </p:cNvSpPr>
              <p:nvPr/>
            </p:nvSpPr>
            <p:spPr bwMode="auto">
              <a:xfrm>
                <a:off x="2880" y="2325"/>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40"/>
              <p:cNvSpPr>
                <a:spLocks noChangeShapeType="1"/>
              </p:cNvSpPr>
              <p:nvPr/>
            </p:nvSpPr>
            <p:spPr bwMode="auto">
              <a:xfrm>
                <a:off x="2934" y="2325"/>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 name="Line 41"/>
            <p:cNvSpPr>
              <a:spLocks noChangeShapeType="1"/>
            </p:cNvSpPr>
            <p:nvPr/>
          </p:nvSpPr>
          <p:spPr bwMode="auto">
            <a:xfrm flipH="1">
              <a:off x="2969" y="2427"/>
              <a:ext cx="48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2"/>
            <p:cNvSpPr>
              <a:spLocks noChangeShapeType="1"/>
            </p:cNvSpPr>
            <p:nvPr/>
          </p:nvSpPr>
          <p:spPr bwMode="auto">
            <a:xfrm flipH="1">
              <a:off x="2476" y="2427"/>
              <a:ext cx="43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3"/>
            <p:cNvSpPr>
              <a:spLocks noChangeShapeType="1"/>
            </p:cNvSpPr>
            <p:nvPr/>
          </p:nvSpPr>
          <p:spPr bwMode="auto">
            <a:xfrm>
              <a:off x="2524" y="2421"/>
              <a:ext cx="96"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3" name="Group 97"/>
          <p:cNvGrpSpPr>
            <a:grpSpLocks/>
          </p:cNvGrpSpPr>
          <p:nvPr/>
        </p:nvGrpSpPr>
        <p:grpSpPr bwMode="auto">
          <a:xfrm>
            <a:off x="708025" y="5284788"/>
            <a:ext cx="2546350" cy="1039812"/>
            <a:chOff x="446" y="3329"/>
            <a:chExt cx="1604" cy="655"/>
          </a:xfrm>
        </p:grpSpPr>
        <p:sp>
          <p:nvSpPr>
            <p:cNvPr id="44" name="Line 45"/>
            <p:cNvSpPr>
              <a:spLocks noChangeShapeType="1"/>
            </p:cNvSpPr>
            <p:nvPr/>
          </p:nvSpPr>
          <p:spPr bwMode="auto">
            <a:xfrm flipH="1">
              <a:off x="734" y="3663"/>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6"/>
            <p:cNvSpPr>
              <a:spLocks noChangeShapeType="1"/>
            </p:cNvSpPr>
            <p:nvPr/>
          </p:nvSpPr>
          <p:spPr bwMode="auto">
            <a:xfrm flipH="1">
              <a:off x="1502" y="3663"/>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Oval 47"/>
            <p:cNvSpPr>
              <a:spLocks noChangeArrowheads="1"/>
            </p:cNvSpPr>
            <p:nvPr/>
          </p:nvSpPr>
          <p:spPr bwMode="auto">
            <a:xfrm>
              <a:off x="686" y="3643"/>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7" name="Oval 48"/>
            <p:cNvSpPr>
              <a:spLocks noChangeArrowheads="1"/>
            </p:cNvSpPr>
            <p:nvPr/>
          </p:nvSpPr>
          <p:spPr bwMode="auto">
            <a:xfrm>
              <a:off x="1694" y="3643"/>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8" name="Text Box 49"/>
            <p:cNvSpPr txBox="1">
              <a:spLocks noChangeArrowheads="1"/>
            </p:cNvSpPr>
            <p:nvPr/>
          </p:nvSpPr>
          <p:spPr bwMode="auto">
            <a:xfrm>
              <a:off x="1104" y="3329"/>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a:latin typeface="Arial" panose="020B0604020202020204" pitchFamily="34" charset="0"/>
                  <a:cs typeface="Arial" panose="020B0604020202020204" pitchFamily="34" charset="0"/>
                </a:rPr>
                <a:t>L</a:t>
              </a:r>
            </a:p>
          </p:txBody>
        </p:sp>
        <p:sp>
          <p:nvSpPr>
            <p:cNvPr id="49" name="Line 50"/>
            <p:cNvSpPr>
              <a:spLocks noChangeShapeType="1"/>
            </p:cNvSpPr>
            <p:nvPr/>
          </p:nvSpPr>
          <p:spPr bwMode="auto">
            <a:xfrm>
              <a:off x="782" y="3657"/>
              <a:ext cx="96"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Text Box 51"/>
            <p:cNvSpPr txBox="1">
              <a:spLocks noChangeArrowheads="1"/>
            </p:cNvSpPr>
            <p:nvPr/>
          </p:nvSpPr>
          <p:spPr bwMode="auto">
            <a:xfrm>
              <a:off x="734" y="3412"/>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grpSp>
          <p:nvGrpSpPr>
            <p:cNvPr id="51" name="Group 52"/>
            <p:cNvGrpSpPr>
              <a:grpSpLocks/>
            </p:cNvGrpSpPr>
            <p:nvPr/>
          </p:nvGrpSpPr>
          <p:grpSpPr bwMode="auto">
            <a:xfrm>
              <a:off x="446" y="3478"/>
              <a:ext cx="315" cy="308"/>
              <a:chOff x="2976" y="2544"/>
              <a:chExt cx="315" cy="308"/>
            </a:xfrm>
          </p:grpSpPr>
          <p:sp>
            <p:nvSpPr>
              <p:cNvPr id="64" name="Text Box 53"/>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65" name="Text Box 54"/>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a</a:t>
                </a:r>
              </a:p>
            </p:txBody>
          </p:sp>
        </p:grpSp>
        <p:grpSp>
          <p:nvGrpSpPr>
            <p:cNvPr id="52" name="Group 55"/>
            <p:cNvGrpSpPr>
              <a:grpSpLocks/>
            </p:cNvGrpSpPr>
            <p:nvPr/>
          </p:nvGrpSpPr>
          <p:grpSpPr bwMode="auto">
            <a:xfrm>
              <a:off x="1735" y="3479"/>
              <a:ext cx="315" cy="308"/>
              <a:chOff x="2976" y="2544"/>
              <a:chExt cx="315" cy="308"/>
            </a:xfrm>
          </p:grpSpPr>
          <p:sp>
            <p:nvSpPr>
              <p:cNvPr id="62" name="Text Box 56"/>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63" name="Text Box 57"/>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b</a:t>
                </a:r>
              </a:p>
            </p:txBody>
          </p:sp>
        </p:grpSp>
        <p:grpSp>
          <p:nvGrpSpPr>
            <p:cNvPr id="53" name="Group 58"/>
            <p:cNvGrpSpPr>
              <a:grpSpLocks/>
            </p:cNvGrpSpPr>
            <p:nvPr/>
          </p:nvGrpSpPr>
          <p:grpSpPr bwMode="auto">
            <a:xfrm>
              <a:off x="1091" y="3676"/>
              <a:ext cx="315" cy="308"/>
              <a:chOff x="2976" y="2544"/>
              <a:chExt cx="315" cy="308"/>
            </a:xfrm>
          </p:grpSpPr>
          <p:sp>
            <p:nvSpPr>
              <p:cNvPr id="60" name="Text Box 59"/>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61" name="Text Box 60"/>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54" name="Oval 61"/>
            <p:cNvSpPr>
              <a:spLocks noChangeArrowheads="1"/>
            </p:cNvSpPr>
            <p:nvPr/>
          </p:nvSpPr>
          <p:spPr bwMode="auto">
            <a:xfrm>
              <a:off x="925" y="3587"/>
              <a:ext cx="144" cy="14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5" name="Oval 62"/>
            <p:cNvSpPr>
              <a:spLocks noChangeArrowheads="1"/>
            </p:cNvSpPr>
            <p:nvPr/>
          </p:nvSpPr>
          <p:spPr bwMode="auto">
            <a:xfrm>
              <a:off x="1070" y="3587"/>
              <a:ext cx="144" cy="14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6" name="Oval 63"/>
            <p:cNvSpPr>
              <a:spLocks noChangeArrowheads="1"/>
            </p:cNvSpPr>
            <p:nvPr/>
          </p:nvSpPr>
          <p:spPr bwMode="auto">
            <a:xfrm>
              <a:off x="1215" y="3587"/>
              <a:ext cx="144" cy="14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7" name="Oval 64"/>
            <p:cNvSpPr>
              <a:spLocks noChangeArrowheads="1"/>
            </p:cNvSpPr>
            <p:nvPr/>
          </p:nvSpPr>
          <p:spPr bwMode="auto">
            <a:xfrm>
              <a:off x="1360" y="3587"/>
              <a:ext cx="144" cy="14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8" name="Rectangle 65"/>
            <p:cNvSpPr>
              <a:spLocks noChangeArrowheads="1"/>
            </p:cNvSpPr>
            <p:nvPr/>
          </p:nvSpPr>
          <p:spPr bwMode="auto">
            <a:xfrm>
              <a:off x="898" y="3670"/>
              <a:ext cx="62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9" name="Line 66"/>
            <p:cNvSpPr>
              <a:spLocks noChangeShapeType="1"/>
            </p:cNvSpPr>
            <p:nvPr/>
          </p:nvSpPr>
          <p:spPr bwMode="auto">
            <a:xfrm>
              <a:off x="831" y="3759"/>
              <a:ext cx="76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 name="Group 77"/>
          <p:cNvGrpSpPr>
            <a:grpSpLocks/>
          </p:cNvGrpSpPr>
          <p:nvPr/>
        </p:nvGrpSpPr>
        <p:grpSpPr bwMode="auto">
          <a:xfrm>
            <a:off x="5397500" y="2311400"/>
            <a:ext cx="2755900" cy="838200"/>
            <a:chOff x="3456" y="1584"/>
            <a:chExt cx="1736" cy="528"/>
          </a:xfrm>
        </p:grpSpPr>
        <p:sp>
          <p:nvSpPr>
            <p:cNvPr id="67" name="Line 68"/>
            <p:cNvSpPr>
              <a:spLocks noChangeShapeType="1"/>
            </p:cNvSpPr>
            <p:nvPr/>
          </p:nvSpPr>
          <p:spPr bwMode="auto">
            <a:xfrm>
              <a:off x="3456" y="1872"/>
              <a:ext cx="12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9"/>
            <p:cNvSpPr>
              <a:spLocks noChangeShapeType="1"/>
            </p:cNvSpPr>
            <p:nvPr/>
          </p:nvSpPr>
          <p:spPr bwMode="auto">
            <a:xfrm flipH="1" flipV="1">
              <a:off x="4320" y="1728"/>
              <a:ext cx="3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9" name="Group 71"/>
            <p:cNvGrpSpPr>
              <a:grpSpLocks/>
            </p:cNvGrpSpPr>
            <p:nvPr/>
          </p:nvGrpSpPr>
          <p:grpSpPr bwMode="auto">
            <a:xfrm>
              <a:off x="3861" y="1584"/>
              <a:ext cx="315" cy="308"/>
              <a:chOff x="2976" y="2544"/>
              <a:chExt cx="315" cy="308"/>
            </a:xfrm>
          </p:grpSpPr>
          <p:sp>
            <p:nvSpPr>
              <p:cNvPr id="72" name="Text Box 72"/>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73" name="Text Box 73"/>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70" name="Text Box 75"/>
            <p:cNvSpPr txBox="1">
              <a:spLocks noChangeArrowheads="1"/>
            </p:cNvSpPr>
            <p:nvPr/>
          </p:nvSpPr>
          <p:spPr bwMode="auto">
            <a:xfrm>
              <a:off x="3888" y="1881"/>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sp>
          <p:nvSpPr>
            <p:cNvPr id="71" name="Text Box 76"/>
            <p:cNvSpPr txBox="1">
              <a:spLocks noChangeArrowheads="1"/>
            </p:cNvSpPr>
            <p:nvPr/>
          </p:nvSpPr>
          <p:spPr bwMode="auto">
            <a:xfrm>
              <a:off x="4712" y="1672"/>
              <a:ext cx="4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3200" b="1"/>
                <a:t>R</a:t>
              </a:r>
              <a:endParaRPr lang="en-US" sz="3200" b="1"/>
            </a:p>
          </p:txBody>
        </p:sp>
      </p:grpSp>
      <p:grpSp>
        <p:nvGrpSpPr>
          <p:cNvPr id="74" name="Group 78"/>
          <p:cNvGrpSpPr>
            <a:grpSpLocks/>
          </p:cNvGrpSpPr>
          <p:nvPr/>
        </p:nvGrpSpPr>
        <p:grpSpPr bwMode="auto">
          <a:xfrm>
            <a:off x="5359400" y="3797300"/>
            <a:ext cx="2755900" cy="838200"/>
            <a:chOff x="3456" y="1584"/>
            <a:chExt cx="1736" cy="528"/>
          </a:xfrm>
        </p:grpSpPr>
        <p:sp>
          <p:nvSpPr>
            <p:cNvPr id="75" name="Line 79"/>
            <p:cNvSpPr>
              <a:spLocks noChangeShapeType="1"/>
            </p:cNvSpPr>
            <p:nvPr/>
          </p:nvSpPr>
          <p:spPr bwMode="auto">
            <a:xfrm>
              <a:off x="3456" y="1872"/>
              <a:ext cx="12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80"/>
            <p:cNvSpPr>
              <a:spLocks noChangeShapeType="1"/>
            </p:cNvSpPr>
            <p:nvPr/>
          </p:nvSpPr>
          <p:spPr bwMode="auto">
            <a:xfrm flipH="1" flipV="1">
              <a:off x="4320" y="1728"/>
              <a:ext cx="3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7" name="Group 81"/>
            <p:cNvGrpSpPr>
              <a:grpSpLocks/>
            </p:cNvGrpSpPr>
            <p:nvPr/>
          </p:nvGrpSpPr>
          <p:grpSpPr bwMode="auto">
            <a:xfrm>
              <a:off x="3861" y="1584"/>
              <a:ext cx="315" cy="308"/>
              <a:chOff x="2976" y="2544"/>
              <a:chExt cx="315" cy="308"/>
            </a:xfrm>
          </p:grpSpPr>
          <p:sp>
            <p:nvSpPr>
              <p:cNvPr id="80" name="Text Box 82"/>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81" name="Text Box 83"/>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78" name="Text Box 84"/>
            <p:cNvSpPr txBox="1">
              <a:spLocks noChangeArrowheads="1"/>
            </p:cNvSpPr>
            <p:nvPr/>
          </p:nvSpPr>
          <p:spPr bwMode="auto">
            <a:xfrm>
              <a:off x="3888" y="1881"/>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sp>
          <p:nvSpPr>
            <p:cNvPr id="79" name="Text Box 85"/>
            <p:cNvSpPr txBox="1">
              <a:spLocks noChangeArrowheads="1"/>
            </p:cNvSpPr>
            <p:nvPr/>
          </p:nvSpPr>
          <p:spPr bwMode="auto">
            <a:xfrm>
              <a:off x="4712" y="1672"/>
              <a:ext cx="4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3200" b="1"/>
                <a:t>C</a:t>
              </a:r>
              <a:endParaRPr lang="en-US" sz="3200" b="1"/>
            </a:p>
          </p:txBody>
        </p:sp>
      </p:grpSp>
      <p:grpSp>
        <p:nvGrpSpPr>
          <p:cNvPr id="82" name="Group 86"/>
          <p:cNvGrpSpPr>
            <a:grpSpLocks/>
          </p:cNvGrpSpPr>
          <p:nvPr/>
        </p:nvGrpSpPr>
        <p:grpSpPr bwMode="auto">
          <a:xfrm>
            <a:off x="5334000" y="5359400"/>
            <a:ext cx="2755900" cy="838200"/>
            <a:chOff x="3456" y="1584"/>
            <a:chExt cx="1736" cy="528"/>
          </a:xfrm>
        </p:grpSpPr>
        <p:sp>
          <p:nvSpPr>
            <p:cNvPr id="83" name="Line 87"/>
            <p:cNvSpPr>
              <a:spLocks noChangeShapeType="1"/>
            </p:cNvSpPr>
            <p:nvPr/>
          </p:nvSpPr>
          <p:spPr bwMode="auto">
            <a:xfrm>
              <a:off x="3456" y="1872"/>
              <a:ext cx="12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88"/>
            <p:cNvSpPr>
              <a:spLocks noChangeShapeType="1"/>
            </p:cNvSpPr>
            <p:nvPr/>
          </p:nvSpPr>
          <p:spPr bwMode="auto">
            <a:xfrm flipH="1" flipV="1">
              <a:off x="4320" y="1728"/>
              <a:ext cx="3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5" name="Group 89"/>
            <p:cNvGrpSpPr>
              <a:grpSpLocks/>
            </p:cNvGrpSpPr>
            <p:nvPr/>
          </p:nvGrpSpPr>
          <p:grpSpPr bwMode="auto">
            <a:xfrm>
              <a:off x="3861" y="1584"/>
              <a:ext cx="315" cy="308"/>
              <a:chOff x="2976" y="2544"/>
              <a:chExt cx="315" cy="308"/>
            </a:xfrm>
          </p:grpSpPr>
          <p:sp>
            <p:nvSpPr>
              <p:cNvPr id="88" name="Text Box 90"/>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89" name="Text Box 91"/>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86" name="Text Box 92"/>
            <p:cNvSpPr txBox="1">
              <a:spLocks noChangeArrowheads="1"/>
            </p:cNvSpPr>
            <p:nvPr/>
          </p:nvSpPr>
          <p:spPr bwMode="auto">
            <a:xfrm>
              <a:off x="3888" y="1881"/>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sp>
          <p:nvSpPr>
            <p:cNvPr id="87" name="Text Box 93"/>
            <p:cNvSpPr txBox="1">
              <a:spLocks noChangeArrowheads="1"/>
            </p:cNvSpPr>
            <p:nvPr/>
          </p:nvSpPr>
          <p:spPr bwMode="auto">
            <a:xfrm>
              <a:off x="4712" y="1672"/>
              <a:ext cx="4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3200" b="1"/>
                <a:t>I</a:t>
              </a:r>
              <a:endParaRPr lang="en-US" sz="3200" b="1"/>
            </a:p>
          </p:txBody>
        </p:sp>
      </p:grpSp>
      <p:sp>
        <p:nvSpPr>
          <p:cNvPr id="90" name="Text Box 94"/>
          <p:cNvSpPr txBox="1">
            <a:spLocks noChangeArrowheads="1"/>
          </p:cNvSpPr>
          <p:nvPr/>
        </p:nvSpPr>
        <p:spPr bwMode="auto">
          <a:xfrm>
            <a:off x="3873500" y="24384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00"/>
                </a:solidFill>
                <a:latin typeface="Symbol" panose="05050102010706020507" pitchFamily="18" charset="2"/>
                <a:sym typeface="Symbol" panose="05050102010706020507" pitchFamily="18" charset="2"/>
              </a:rPr>
              <a:t></a:t>
            </a:r>
            <a:endParaRPr lang="en-US" sz="3200" b="1">
              <a:solidFill>
                <a:srgbClr val="800000"/>
              </a:solidFill>
              <a:latin typeface="Symbol" panose="05050102010706020507" pitchFamily="18" charset="2"/>
            </a:endParaRPr>
          </a:p>
        </p:txBody>
      </p:sp>
      <p:sp>
        <p:nvSpPr>
          <p:cNvPr id="91" name="Text Box 95"/>
          <p:cNvSpPr txBox="1">
            <a:spLocks noChangeArrowheads="1"/>
          </p:cNvSpPr>
          <p:nvPr/>
        </p:nvSpPr>
        <p:spPr bwMode="auto">
          <a:xfrm>
            <a:off x="3886200" y="3916363"/>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00"/>
                </a:solidFill>
                <a:latin typeface="Symbol" panose="05050102010706020507" pitchFamily="18" charset="2"/>
                <a:sym typeface="Symbol" panose="05050102010706020507" pitchFamily="18" charset="2"/>
              </a:rPr>
              <a:t></a:t>
            </a:r>
            <a:endParaRPr lang="en-US" sz="3200" b="1">
              <a:solidFill>
                <a:srgbClr val="800000"/>
              </a:solidFill>
              <a:latin typeface="Symbol" panose="05050102010706020507" pitchFamily="18" charset="2"/>
            </a:endParaRPr>
          </a:p>
        </p:txBody>
      </p:sp>
      <p:sp>
        <p:nvSpPr>
          <p:cNvPr id="92" name="Text Box 96"/>
          <p:cNvSpPr txBox="1">
            <a:spLocks noChangeArrowheads="1"/>
          </p:cNvSpPr>
          <p:nvPr/>
        </p:nvSpPr>
        <p:spPr bwMode="auto">
          <a:xfrm>
            <a:off x="3898900" y="54864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00"/>
                </a:solidFill>
                <a:latin typeface="Symbol" panose="05050102010706020507" pitchFamily="18" charset="2"/>
                <a:sym typeface="Symbol" panose="05050102010706020507" pitchFamily="18" charset="2"/>
              </a:rPr>
              <a:t></a:t>
            </a:r>
            <a:endParaRPr lang="en-US" sz="3200" b="1">
              <a:solidFill>
                <a:srgbClr val="800000"/>
              </a:solidFill>
              <a:latin typeface="Symbol" panose="05050102010706020507" pitchFamily="18" charset="2"/>
            </a:endParaRPr>
          </a:p>
        </p:txBody>
      </p:sp>
      <p:grpSp>
        <p:nvGrpSpPr>
          <p:cNvPr id="93" name="Group 111"/>
          <p:cNvGrpSpPr>
            <a:grpSpLocks/>
          </p:cNvGrpSpPr>
          <p:nvPr/>
        </p:nvGrpSpPr>
        <p:grpSpPr bwMode="auto">
          <a:xfrm>
            <a:off x="2311400" y="2968625"/>
            <a:ext cx="3784600" cy="2441575"/>
            <a:chOff x="1456" y="1870"/>
            <a:chExt cx="2384" cy="1538"/>
          </a:xfrm>
        </p:grpSpPr>
        <p:sp>
          <p:nvSpPr>
            <p:cNvPr id="94" name="Text Box 99"/>
            <p:cNvSpPr txBox="1">
              <a:spLocks noChangeArrowheads="1"/>
            </p:cNvSpPr>
            <p:nvPr/>
          </p:nvSpPr>
          <p:spPr bwMode="auto">
            <a:xfrm>
              <a:off x="2256" y="1870"/>
              <a:ext cx="15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i="1">
                  <a:solidFill>
                    <a:srgbClr val="008000"/>
                  </a:solidFill>
                </a:rPr>
                <a:t>Voltage and current have same directions</a:t>
              </a:r>
            </a:p>
          </p:txBody>
        </p:sp>
        <p:sp>
          <p:nvSpPr>
            <p:cNvPr id="95" name="Line 100"/>
            <p:cNvSpPr>
              <a:spLocks noChangeShapeType="1"/>
            </p:cNvSpPr>
            <p:nvPr/>
          </p:nvSpPr>
          <p:spPr bwMode="auto">
            <a:xfrm flipH="1" flipV="1">
              <a:off x="1648" y="1920"/>
              <a:ext cx="624" cy="2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 name="Line 101"/>
            <p:cNvSpPr>
              <a:spLocks noChangeShapeType="1"/>
            </p:cNvSpPr>
            <p:nvPr/>
          </p:nvSpPr>
          <p:spPr bwMode="auto">
            <a:xfrm flipH="1">
              <a:off x="1504" y="2208"/>
              <a:ext cx="768" cy="336"/>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 name="Line 102"/>
            <p:cNvSpPr>
              <a:spLocks noChangeShapeType="1"/>
            </p:cNvSpPr>
            <p:nvPr/>
          </p:nvSpPr>
          <p:spPr bwMode="auto">
            <a:xfrm flipH="1">
              <a:off x="1456" y="2208"/>
              <a:ext cx="816" cy="12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8" name="Group 112"/>
          <p:cNvGrpSpPr>
            <a:grpSpLocks/>
          </p:cNvGrpSpPr>
          <p:nvPr/>
        </p:nvGrpSpPr>
        <p:grpSpPr bwMode="auto">
          <a:xfrm>
            <a:off x="4114800" y="3200400"/>
            <a:ext cx="2590800" cy="2438400"/>
            <a:chOff x="2592" y="2016"/>
            <a:chExt cx="1632" cy="1536"/>
          </a:xfrm>
        </p:grpSpPr>
        <p:sp>
          <p:nvSpPr>
            <p:cNvPr id="99" name="Text Box 105"/>
            <p:cNvSpPr txBox="1">
              <a:spLocks noChangeArrowheads="1"/>
            </p:cNvSpPr>
            <p:nvPr/>
          </p:nvSpPr>
          <p:spPr bwMode="auto">
            <a:xfrm>
              <a:off x="2592" y="2934"/>
              <a:ext cx="163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i="1">
                  <a:solidFill>
                    <a:srgbClr val="800000"/>
                  </a:solidFill>
                </a:rPr>
                <a:t>Energy is being taken out off to the system</a:t>
              </a:r>
            </a:p>
          </p:txBody>
        </p:sp>
        <p:sp>
          <p:nvSpPr>
            <p:cNvPr id="100" name="Line 106"/>
            <p:cNvSpPr>
              <a:spLocks noChangeShapeType="1"/>
            </p:cNvSpPr>
            <p:nvPr/>
          </p:nvSpPr>
          <p:spPr bwMode="auto">
            <a:xfrm flipV="1">
              <a:off x="2928" y="2016"/>
              <a:ext cx="1104" cy="928"/>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 name="Line 107"/>
            <p:cNvSpPr>
              <a:spLocks noChangeShapeType="1"/>
            </p:cNvSpPr>
            <p:nvPr/>
          </p:nvSpPr>
          <p:spPr bwMode="auto">
            <a:xfrm>
              <a:off x="2928" y="3408"/>
              <a:ext cx="672" cy="144"/>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 name="Line 108"/>
            <p:cNvSpPr>
              <a:spLocks noChangeShapeType="1"/>
            </p:cNvSpPr>
            <p:nvPr/>
          </p:nvSpPr>
          <p:spPr bwMode="auto">
            <a:xfrm flipV="1">
              <a:off x="2928" y="2784"/>
              <a:ext cx="720" cy="144"/>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7529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1+#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additive="base">
                                        <p:cTn id="13" dur="500" fill="hold"/>
                                        <p:tgtEl>
                                          <p:spTgt spid="98"/>
                                        </p:tgtEl>
                                        <p:attrNameLst>
                                          <p:attrName>ppt_x</p:attrName>
                                        </p:attrNameLst>
                                      </p:cBhvr>
                                      <p:tavLst>
                                        <p:tav tm="0">
                                          <p:val>
                                            <p:strVal val="1+#ppt_w/2"/>
                                          </p:val>
                                        </p:tav>
                                        <p:tav tm="100000">
                                          <p:val>
                                            <p:strVal val="#ppt_x"/>
                                          </p:val>
                                        </p:tav>
                                      </p:tavLst>
                                    </p:anim>
                                    <p:anim calcmode="lin" valueType="num">
                                      <p:cBhvr additive="base">
                                        <p:cTn id="14"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smtClean="0"/>
              <a:t>Junctions</a:t>
            </a:r>
          </a:p>
        </p:txBody>
      </p:sp>
      <p:grpSp>
        <p:nvGrpSpPr>
          <p:cNvPr id="3" name="Group 16"/>
          <p:cNvGrpSpPr>
            <a:grpSpLocks/>
          </p:cNvGrpSpPr>
          <p:nvPr/>
        </p:nvGrpSpPr>
        <p:grpSpPr bwMode="auto">
          <a:xfrm>
            <a:off x="1371600" y="2286000"/>
            <a:ext cx="2590800" cy="1412875"/>
            <a:chOff x="864" y="1440"/>
            <a:chExt cx="1632" cy="890"/>
          </a:xfrm>
        </p:grpSpPr>
        <p:sp>
          <p:nvSpPr>
            <p:cNvPr id="4" name="Line 3"/>
            <p:cNvSpPr>
              <a:spLocks noChangeShapeType="1"/>
            </p:cNvSpPr>
            <p:nvPr/>
          </p:nvSpPr>
          <p:spPr bwMode="auto">
            <a:xfrm>
              <a:off x="864" y="1968"/>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4"/>
            <p:cNvSpPr>
              <a:spLocks noChangeShapeType="1"/>
            </p:cNvSpPr>
            <p:nvPr/>
          </p:nvSpPr>
          <p:spPr bwMode="auto">
            <a:xfrm flipH="1" flipV="1">
              <a:off x="1344" y="1872"/>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5"/>
            <p:cNvSpPr txBox="1">
              <a:spLocks noChangeArrowheads="1"/>
            </p:cNvSpPr>
            <p:nvPr/>
          </p:nvSpPr>
          <p:spPr bwMode="auto">
            <a:xfrm>
              <a:off x="1600" y="1785"/>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800" b="1"/>
                <a:t>0</a:t>
              </a:r>
              <a:endParaRPr lang="en-US" sz="2800" b="1"/>
            </a:p>
          </p:txBody>
        </p:sp>
        <p:sp>
          <p:nvSpPr>
            <p:cNvPr id="7" name="Line 6"/>
            <p:cNvSpPr>
              <a:spLocks noChangeShapeType="1"/>
            </p:cNvSpPr>
            <p:nvPr/>
          </p:nvSpPr>
          <p:spPr bwMode="auto">
            <a:xfrm flipV="1">
              <a:off x="1872" y="1488"/>
              <a:ext cx="624"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7"/>
            <p:cNvSpPr>
              <a:spLocks noChangeShapeType="1"/>
            </p:cNvSpPr>
            <p:nvPr/>
          </p:nvSpPr>
          <p:spPr bwMode="auto">
            <a:xfrm flipH="1">
              <a:off x="2304" y="148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8"/>
            <p:cNvSpPr>
              <a:spLocks noChangeShapeType="1"/>
            </p:cNvSpPr>
            <p:nvPr/>
          </p:nvSpPr>
          <p:spPr bwMode="auto">
            <a:xfrm>
              <a:off x="1872" y="2016"/>
              <a:ext cx="62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flipH="1" flipV="1">
              <a:off x="2400" y="2160"/>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10"/>
            <p:cNvSpPr txBox="1">
              <a:spLocks noChangeArrowheads="1"/>
            </p:cNvSpPr>
            <p:nvPr/>
          </p:nvSpPr>
          <p:spPr bwMode="auto">
            <a:xfrm>
              <a:off x="1008" y="16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2"/>
                  </a:solidFill>
                </a:rPr>
                <a:t>e</a:t>
              </a:r>
              <a:r>
                <a:rPr lang="de-CH" sz="2000" b="1" i="1" baseline="-25000">
                  <a:solidFill>
                    <a:schemeClr val="accent2"/>
                  </a:solidFill>
                </a:rPr>
                <a:t>1</a:t>
              </a:r>
              <a:endParaRPr lang="en-US" sz="2000" b="1" i="1" baseline="-25000">
                <a:solidFill>
                  <a:schemeClr val="accent2"/>
                </a:solidFill>
              </a:endParaRPr>
            </a:p>
          </p:txBody>
        </p:sp>
        <p:sp>
          <p:nvSpPr>
            <p:cNvPr id="12" name="Text Box 11"/>
            <p:cNvSpPr txBox="1">
              <a:spLocks noChangeArrowheads="1"/>
            </p:cNvSpPr>
            <p:nvPr/>
          </p:nvSpPr>
          <p:spPr bwMode="auto">
            <a:xfrm>
              <a:off x="1920" y="144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2"/>
                  </a:solidFill>
                </a:rPr>
                <a:t>e</a:t>
              </a:r>
              <a:r>
                <a:rPr lang="de-CH" sz="2000" b="1" i="1" baseline="-25000">
                  <a:solidFill>
                    <a:schemeClr val="accent2"/>
                  </a:solidFill>
                </a:rPr>
                <a:t>2</a:t>
              </a:r>
              <a:endParaRPr lang="en-US" sz="2000" b="1" i="1" baseline="-25000">
                <a:solidFill>
                  <a:schemeClr val="accent2"/>
                </a:solidFill>
              </a:endParaRPr>
            </a:p>
          </p:txBody>
        </p:sp>
        <p:sp>
          <p:nvSpPr>
            <p:cNvPr id="13" name="Text Box 12"/>
            <p:cNvSpPr txBox="1">
              <a:spLocks noChangeArrowheads="1"/>
            </p:cNvSpPr>
            <p:nvPr/>
          </p:nvSpPr>
          <p:spPr bwMode="auto">
            <a:xfrm>
              <a:off x="2096" y="190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2"/>
                  </a:solidFill>
                </a:rPr>
                <a:t>e</a:t>
              </a:r>
              <a:r>
                <a:rPr lang="de-CH" sz="2000" b="1" i="1" baseline="-25000">
                  <a:solidFill>
                    <a:schemeClr val="accent2"/>
                  </a:solidFill>
                </a:rPr>
                <a:t>3</a:t>
              </a:r>
              <a:endParaRPr lang="en-US" sz="2000" b="1" i="1" baseline="-25000">
                <a:solidFill>
                  <a:schemeClr val="accent2"/>
                </a:solidFill>
              </a:endParaRPr>
            </a:p>
          </p:txBody>
        </p:sp>
        <p:sp>
          <p:nvSpPr>
            <p:cNvPr id="14" name="Text Box 13"/>
            <p:cNvSpPr txBox="1">
              <a:spLocks noChangeArrowheads="1"/>
            </p:cNvSpPr>
            <p:nvPr/>
          </p:nvSpPr>
          <p:spPr bwMode="auto">
            <a:xfrm>
              <a:off x="1016" y="194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1"/>
                  </a:solidFill>
                </a:rPr>
                <a:t>f</a:t>
              </a:r>
              <a:r>
                <a:rPr lang="de-CH" sz="2000" b="1" i="1" baseline="-25000">
                  <a:solidFill>
                    <a:schemeClr val="accent1"/>
                  </a:solidFill>
                </a:rPr>
                <a:t>1</a:t>
              </a:r>
              <a:endParaRPr lang="en-US" sz="2000" b="1" i="1" baseline="-25000">
                <a:solidFill>
                  <a:schemeClr val="accent1"/>
                </a:solidFill>
              </a:endParaRPr>
            </a:p>
          </p:txBody>
        </p:sp>
        <p:sp>
          <p:nvSpPr>
            <p:cNvPr id="15" name="Text Box 14"/>
            <p:cNvSpPr txBox="1">
              <a:spLocks noChangeArrowheads="1"/>
            </p:cNvSpPr>
            <p:nvPr/>
          </p:nvSpPr>
          <p:spPr bwMode="auto">
            <a:xfrm>
              <a:off x="2112" y="1632"/>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1"/>
                  </a:solidFill>
                </a:rPr>
                <a:t>f</a:t>
              </a:r>
              <a:r>
                <a:rPr lang="de-CH" sz="2000" b="1" i="1" baseline="-25000">
                  <a:solidFill>
                    <a:schemeClr val="accent1"/>
                  </a:solidFill>
                </a:rPr>
                <a:t>2</a:t>
              </a:r>
              <a:endParaRPr lang="en-US" sz="2000" b="1" i="1" baseline="-25000">
                <a:solidFill>
                  <a:schemeClr val="accent1"/>
                </a:solidFill>
              </a:endParaRPr>
            </a:p>
          </p:txBody>
        </p:sp>
        <p:sp>
          <p:nvSpPr>
            <p:cNvPr id="16" name="Text Box 15"/>
            <p:cNvSpPr txBox="1">
              <a:spLocks noChangeArrowheads="1"/>
            </p:cNvSpPr>
            <p:nvPr/>
          </p:nvSpPr>
          <p:spPr bwMode="auto">
            <a:xfrm>
              <a:off x="1928" y="20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1"/>
                  </a:solidFill>
                </a:rPr>
                <a:t>f</a:t>
              </a:r>
              <a:r>
                <a:rPr lang="de-CH" sz="2000" b="1" i="1" baseline="-25000">
                  <a:solidFill>
                    <a:schemeClr val="accent1"/>
                  </a:solidFill>
                </a:rPr>
                <a:t>3</a:t>
              </a:r>
              <a:endParaRPr lang="en-US" sz="2000" b="1" i="1" baseline="-25000">
                <a:solidFill>
                  <a:schemeClr val="accent1"/>
                </a:solidFill>
              </a:endParaRPr>
            </a:p>
          </p:txBody>
        </p:sp>
      </p:grpSp>
      <p:grpSp>
        <p:nvGrpSpPr>
          <p:cNvPr id="17" name="Group 17"/>
          <p:cNvGrpSpPr>
            <a:grpSpLocks/>
          </p:cNvGrpSpPr>
          <p:nvPr/>
        </p:nvGrpSpPr>
        <p:grpSpPr bwMode="auto">
          <a:xfrm>
            <a:off x="1371600" y="4267200"/>
            <a:ext cx="2590800" cy="1412875"/>
            <a:chOff x="864" y="1440"/>
            <a:chExt cx="1632" cy="890"/>
          </a:xfrm>
        </p:grpSpPr>
        <p:sp>
          <p:nvSpPr>
            <p:cNvPr id="18" name="Line 18"/>
            <p:cNvSpPr>
              <a:spLocks noChangeShapeType="1"/>
            </p:cNvSpPr>
            <p:nvPr/>
          </p:nvSpPr>
          <p:spPr bwMode="auto">
            <a:xfrm>
              <a:off x="864" y="1968"/>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9"/>
            <p:cNvSpPr>
              <a:spLocks noChangeShapeType="1"/>
            </p:cNvSpPr>
            <p:nvPr/>
          </p:nvSpPr>
          <p:spPr bwMode="auto">
            <a:xfrm flipH="1" flipV="1">
              <a:off x="1344" y="1872"/>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20"/>
            <p:cNvSpPr txBox="1">
              <a:spLocks noChangeArrowheads="1"/>
            </p:cNvSpPr>
            <p:nvPr/>
          </p:nvSpPr>
          <p:spPr bwMode="auto">
            <a:xfrm>
              <a:off x="1600" y="1785"/>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800" b="1"/>
                <a:t>1</a:t>
              </a:r>
              <a:endParaRPr lang="en-US" sz="2800" b="1"/>
            </a:p>
          </p:txBody>
        </p:sp>
        <p:sp>
          <p:nvSpPr>
            <p:cNvPr id="21" name="Line 21"/>
            <p:cNvSpPr>
              <a:spLocks noChangeShapeType="1"/>
            </p:cNvSpPr>
            <p:nvPr/>
          </p:nvSpPr>
          <p:spPr bwMode="auto">
            <a:xfrm flipV="1">
              <a:off x="1872" y="1488"/>
              <a:ext cx="624"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2"/>
            <p:cNvSpPr>
              <a:spLocks noChangeShapeType="1"/>
            </p:cNvSpPr>
            <p:nvPr/>
          </p:nvSpPr>
          <p:spPr bwMode="auto">
            <a:xfrm flipH="1">
              <a:off x="2304" y="148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3"/>
            <p:cNvSpPr>
              <a:spLocks noChangeShapeType="1"/>
            </p:cNvSpPr>
            <p:nvPr/>
          </p:nvSpPr>
          <p:spPr bwMode="auto">
            <a:xfrm>
              <a:off x="1872" y="2016"/>
              <a:ext cx="62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4"/>
            <p:cNvSpPr>
              <a:spLocks noChangeShapeType="1"/>
            </p:cNvSpPr>
            <p:nvPr/>
          </p:nvSpPr>
          <p:spPr bwMode="auto">
            <a:xfrm flipH="1" flipV="1">
              <a:off x="2400" y="2160"/>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25"/>
            <p:cNvSpPr txBox="1">
              <a:spLocks noChangeArrowheads="1"/>
            </p:cNvSpPr>
            <p:nvPr/>
          </p:nvSpPr>
          <p:spPr bwMode="auto">
            <a:xfrm>
              <a:off x="1008" y="16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2"/>
                  </a:solidFill>
                </a:rPr>
                <a:t>e</a:t>
              </a:r>
              <a:r>
                <a:rPr lang="de-CH" sz="2000" b="1" i="1" baseline="-25000">
                  <a:solidFill>
                    <a:schemeClr val="accent2"/>
                  </a:solidFill>
                </a:rPr>
                <a:t>1</a:t>
              </a:r>
              <a:endParaRPr lang="en-US" sz="2000" b="1" i="1" baseline="-25000">
                <a:solidFill>
                  <a:schemeClr val="accent2"/>
                </a:solidFill>
              </a:endParaRPr>
            </a:p>
          </p:txBody>
        </p:sp>
        <p:sp>
          <p:nvSpPr>
            <p:cNvPr id="26" name="Text Box 26"/>
            <p:cNvSpPr txBox="1">
              <a:spLocks noChangeArrowheads="1"/>
            </p:cNvSpPr>
            <p:nvPr/>
          </p:nvSpPr>
          <p:spPr bwMode="auto">
            <a:xfrm>
              <a:off x="1920" y="144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2"/>
                  </a:solidFill>
                </a:rPr>
                <a:t>e</a:t>
              </a:r>
              <a:r>
                <a:rPr lang="de-CH" sz="2000" b="1" i="1" baseline="-25000">
                  <a:solidFill>
                    <a:schemeClr val="accent2"/>
                  </a:solidFill>
                </a:rPr>
                <a:t>2</a:t>
              </a:r>
              <a:endParaRPr lang="en-US" sz="2000" b="1" i="1" baseline="-25000">
                <a:solidFill>
                  <a:schemeClr val="accent2"/>
                </a:solidFill>
              </a:endParaRPr>
            </a:p>
          </p:txBody>
        </p:sp>
        <p:sp>
          <p:nvSpPr>
            <p:cNvPr id="27" name="Text Box 27"/>
            <p:cNvSpPr txBox="1">
              <a:spLocks noChangeArrowheads="1"/>
            </p:cNvSpPr>
            <p:nvPr/>
          </p:nvSpPr>
          <p:spPr bwMode="auto">
            <a:xfrm>
              <a:off x="2096" y="190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2"/>
                  </a:solidFill>
                </a:rPr>
                <a:t>e</a:t>
              </a:r>
              <a:r>
                <a:rPr lang="de-CH" sz="2000" b="1" i="1" baseline="-25000">
                  <a:solidFill>
                    <a:schemeClr val="accent2"/>
                  </a:solidFill>
                </a:rPr>
                <a:t>3</a:t>
              </a:r>
              <a:endParaRPr lang="en-US" sz="2000" b="1" i="1" baseline="-25000">
                <a:solidFill>
                  <a:schemeClr val="accent2"/>
                </a:solidFill>
              </a:endParaRPr>
            </a:p>
          </p:txBody>
        </p:sp>
        <p:sp>
          <p:nvSpPr>
            <p:cNvPr id="28" name="Text Box 28"/>
            <p:cNvSpPr txBox="1">
              <a:spLocks noChangeArrowheads="1"/>
            </p:cNvSpPr>
            <p:nvPr/>
          </p:nvSpPr>
          <p:spPr bwMode="auto">
            <a:xfrm>
              <a:off x="1016" y="194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1"/>
                  </a:solidFill>
                </a:rPr>
                <a:t>f</a:t>
              </a:r>
              <a:r>
                <a:rPr lang="de-CH" sz="2000" b="1" i="1" baseline="-25000">
                  <a:solidFill>
                    <a:schemeClr val="accent1"/>
                  </a:solidFill>
                </a:rPr>
                <a:t>1</a:t>
              </a:r>
              <a:endParaRPr lang="en-US" sz="2000" b="1" i="1" baseline="-25000">
                <a:solidFill>
                  <a:schemeClr val="accent1"/>
                </a:solidFill>
              </a:endParaRPr>
            </a:p>
          </p:txBody>
        </p:sp>
        <p:sp>
          <p:nvSpPr>
            <p:cNvPr id="29" name="Text Box 29"/>
            <p:cNvSpPr txBox="1">
              <a:spLocks noChangeArrowheads="1"/>
            </p:cNvSpPr>
            <p:nvPr/>
          </p:nvSpPr>
          <p:spPr bwMode="auto">
            <a:xfrm>
              <a:off x="2112" y="1632"/>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1"/>
                  </a:solidFill>
                </a:rPr>
                <a:t>f</a:t>
              </a:r>
              <a:r>
                <a:rPr lang="de-CH" sz="2000" b="1" i="1" baseline="-25000">
                  <a:solidFill>
                    <a:schemeClr val="accent1"/>
                  </a:solidFill>
                </a:rPr>
                <a:t>2</a:t>
              </a:r>
              <a:endParaRPr lang="en-US" sz="2000" b="1" i="1" baseline="-25000">
                <a:solidFill>
                  <a:schemeClr val="accent1"/>
                </a:solidFill>
              </a:endParaRPr>
            </a:p>
          </p:txBody>
        </p:sp>
        <p:sp>
          <p:nvSpPr>
            <p:cNvPr id="30" name="Text Box 30"/>
            <p:cNvSpPr txBox="1">
              <a:spLocks noChangeArrowheads="1"/>
            </p:cNvSpPr>
            <p:nvPr/>
          </p:nvSpPr>
          <p:spPr bwMode="auto">
            <a:xfrm>
              <a:off x="1928" y="2080"/>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1"/>
                  </a:solidFill>
                </a:rPr>
                <a:t>f</a:t>
              </a:r>
              <a:r>
                <a:rPr lang="de-CH" sz="2000" b="1" i="1" baseline="-25000">
                  <a:solidFill>
                    <a:schemeClr val="accent1"/>
                  </a:solidFill>
                </a:rPr>
                <a:t>3</a:t>
              </a:r>
              <a:endParaRPr lang="en-US" sz="2000" b="1" i="1" baseline="-25000">
                <a:solidFill>
                  <a:schemeClr val="accent1"/>
                </a:solidFill>
              </a:endParaRPr>
            </a:p>
          </p:txBody>
        </p:sp>
      </p:grpSp>
      <p:grpSp>
        <p:nvGrpSpPr>
          <p:cNvPr id="31" name="Group 37"/>
          <p:cNvGrpSpPr>
            <a:grpSpLocks/>
          </p:cNvGrpSpPr>
          <p:nvPr/>
        </p:nvGrpSpPr>
        <p:grpSpPr bwMode="auto">
          <a:xfrm>
            <a:off x="5791200" y="2362200"/>
            <a:ext cx="2057400" cy="1143000"/>
            <a:chOff x="3648" y="1488"/>
            <a:chExt cx="1296" cy="720"/>
          </a:xfrm>
        </p:grpSpPr>
        <p:sp>
          <p:nvSpPr>
            <p:cNvPr id="32" name="Rectangle 32"/>
            <p:cNvSpPr>
              <a:spLocks noChangeArrowheads="1"/>
            </p:cNvSpPr>
            <p:nvPr/>
          </p:nvSpPr>
          <p:spPr bwMode="auto">
            <a:xfrm>
              <a:off x="3648" y="1488"/>
              <a:ext cx="1248" cy="720"/>
            </a:xfrm>
            <a:prstGeom prst="rect">
              <a:avLst/>
            </a:prstGeom>
            <a:solidFill>
              <a:srgbClr val="CCFFCC"/>
            </a:solidFill>
            <a:ln w="28575">
              <a:solidFill>
                <a:schemeClr val="accent2"/>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3" name="Text Box 31"/>
            <p:cNvSpPr txBox="1">
              <a:spLocks noChangeArrowheads="1"/>
            </p:cNvSpPr>
            <p:nvPr/>
          </p:nvSpPr>
          <p:spPr bwMode="auto">
            <a:xfrm>
              <a:off x="3696" y="1527"/>
              <a:ext cx="124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50000"/>
                </a:lnSpc>
                <a:spcBef>
                  <a:spcPct val="50000"/>
                </a:spcBef>
              </a:pPr>
              <a:r>
                <a:rPr lang="de-CH" b="1" i="1">
                  <a:solidFill>
                    <a:schemeClr val="accent2"/>
                  </a:solidFill>
                </a:rPr>
                <a:t>e</a:t>
              </a:r>
              <a:r>
                <a:rPr lang="de-CH" b="1" i="1" baseline="-25000">
                  <a:solidFill>
                    <a:schemeClr val="accent2"/>
                  </a:solidFill>
                </a:rPr>
                <a:t>1</a:t>
              </a:r>
              <a:r>
                <a:rPr lang="de-CH" b="1" i="1"/>
                <a:t> = </a:t>
              </a:r>
              <a:r>
                <a:rPr lang="de-CH" b="1" i="1">
                  <a:solidFill>
                    <a:schemeClr val="accent2"/>
                  </a:solidFill>
                </a:rPr>
                <a:t>e</a:t>
              </a:r>
              <a:r>
                <a:rPr lang="de-CH" b="1" i="1" baseline="-25000">
                  <a:solidFill>
                    <a:schemeClr val="accent2"/>
                  </a:solidFill>
                </a:rPr>
                <a:t>2</a:t>
              </a:r>
            </a:p>
            <a:p>
              <a:pPr eaLnBrk="1" hangingPunct="1">
                <a:lnSpc>
                  <a:spcPct val="50000"/>
                </a:lnSpc>
                <a:spcBef>
                  <a:spcPct val="50000"/>
                </a:spcBef>
              </a:pPr>
              <a:r>
                <a:rPr lang="de-CH" b="1" i="1">
                  <a:solidFill>
                    <a:schemeClr val="accent2"/>
                  </a:solidFill>
                </a:rPr>
                <a:t>e</a:t>
              </a:r>
              <a:r>
                <a:rPr lang="de-CH" b="1" i="1" baseline="-25000">
                  <a:solidFill>
                    <a:schemeClr val="accent2"/>
                  </a:solidFill>
                </a:rPr>
                <a:t>2</a:t>
              </a:r>
              <a:r>
                <a:rPr lang="de-CH" b="1" i="1"/>
                <a:t> = </a:t>
              </a:r>
              <a:r>
                <a:rPr lang="de-CH" b="1" i="1">
                  <a:solidFill>
                    <a:schemeClr val="accent2"/>
                  </a:solidFill>
                </a:rPr>
                <a:t>e</a:t>
              </a:r>
              <a:r>
                <a:rPr lang="de-CH" b="1" i="1" baseline="-25000">
                  <a:solidFill>
                    <a:schemeClr val="accent2"/>
                  </a:solidFill>
                </a:rPr>
                <a:t>3</a:t>
              </a:r>
            </a:p>
            <a:p>
              <a:pPr eaLnBrk="1" hangingPunct="1">
                <a:lnSpc>
                  <a:spcPct val="50000"/>
                </a:lnSpc>
                <a:spcBef>
                  <a:spcPct val="50000"/>
                </a:spcBef>
              </a:pPr>
              <a:r>
                <a:rPr lang="de-CH" b="1" i="1">
                  <a:solidFill>
                    <a:schemeClr val="accent1"/>
                  </a:solidFill>
                </a:rPr>
                <a:t>f</a:t>
              </a:r>
              <a:r>
                <a:rPr lang="de-CH" b="1" i="1" baseline="-25000">
                  <a:solidFill>
                    <a:schemeClr val="accent1"/>
                  </a:solidFill>
                </a:rPr>
                <a:t>1</a:t>
              </a:r>
              <a:r>
                <a:rPr lang="de-CH" b="1" i="1"/>
                <a:t> – </a:t>
              </a:r>
              <a:r>
                <a:rPr lang="de-CH" b="1" i="1">
                  <a:solidFill>
                    <a:schemeClr val="accent1"/>
                  </a:solidFill>
                </a:rPr>
                <a:t>f</a:t>
              </a:r>
              <a:r>
                <a:rPr lang="de-CH" b="1" i="1" baseline="-25000">
                  <a:solidFill>
                    <a:schemeClr val="accent1"/>
                  </a:solidFill>
                </a:rPr>
                <a:t>2</a:t>
              </a:r>
              <a:r>
                <a:rPr lang="de-CH" b="1" i="1" baseline="-25000"/>
                <a:t> </a:t>
              </a:r>
              <a:r>
                <a:rPr lang="de-CH" b="1" i="1"/>
                <a:t>– </a:t>
              </a:r>
              <a:r>
                <a:rPr lang="de-CH" b="1" i="1">
                  <a:solidFill>
                    <a:schemeClr val="accent1"/>
                  </a:solidFill>
                </a:rPr>
                <a:t>f</a:t>
              </a:r>
              <a:r>
                <a:rPr lang="de-CH" b="1" i="1" baseline="-25000">
                  <a:solidFill>
                    <a:schemeClr val="accent1"/>
                  </a:solidFill>
                </a:rPr>
                <a:t>3 </a:t>
              </a:r>
              <a:r>
                <a:rPr lang="de-CH" b="1" i="1"/>
                <a:t>= 0</a:t>
              </a:r>
              <a:endParaRPr lang="en-US" b="1" i="1"/>
            </a:p>
          </p:txBody>
        </p:sp>
      </p:grpSp>
      <p:grpSp>
        <p:nvGrpSpPr>
          <p:cNvPr id="34" name="Group 38"/>
          <p:cNvGrpSpPr>
            <a:grpSpLocks/>
          </p:cNvGrpSpPr>
          <p:nvPr/>
        </p:nvGrpSpPr>
        <p:grpSpPr bwMode="auto">
          <a:xfrm>
            <a:off x="5791200" y="4419600"/>
            <a:ext cx="2057400" cy="1143000"/>
            <a:chOff x="3648" y="2784"/>
            <a:chExt cx="1296" cy="720"/>
          </a:xfrm>
        </p:grpSpPr>
        <p:sp>
          <p:nvSpPr>
            <p:cNvPr id="35" name="Rectangle 35"/>
            <p:cNvSpPr>
              <a:spLocks noChangeArrowheads="1"/>
            </p:cNvSpPr>
            <p:nvPr/>
          </p:nvSpPr>
          <p:spPr bwMode="auto">
            <a:xfrm>
              <a:off x="3648" y="2784"/>
              <a:ext cx="1248" cy="720"/>
            </a:xfrm>
            <a:prstGeom prst="rect">
              <a:avLst/>
            </a:prstGeom>
            <a:solidFill>
              <a:srgbClr val="CCFFCC"/>
            </a:solidFill>
            <a:ln w="28575">
              <a:solidFill>
                <a:schemeClr val="accent2"/>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6" name="Text Box 36"/>
            <p:cNvSpPr txBox="1">
              <a:spLocks noChangeArrowheads="1"/>
            </p:cNvSpPr>
            <p:nvPr/>
          </p:nvSpPr>
          <p:spPr bwMode="auto">
            <a:xfrm>
              <a:off x="3696" y="2823"/>
              <a:ext cx="124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50000"/>
                </a:lnSpc>
                <a:spcBef>
                  <a:spcPct val="50000"/>
                </a:spcBef>
              </a:pPr>
              <a:r>
                <a:rPr lang="de-CH" b="1" i="1">
                  <a:solidFill>
                    <a:schemeClr val="accent1"/>
                  </a:solidFill>
                </a:rPr>
                <a:t>f</a:t>
              </a:r>
              <a:r>
                <a:rPr lang="de-CH" b="1" i="1" baseline="-25000">
                  <a:solidFill>
                    <a:schemeClr val="accent1"/>
                  </a:solidFill>
                </a:rPr>
                <a:t>1</a:t>
              </a:r>
              <a:r>
                <a:rPr lang="de-CH" b="1" i="1">
                  <a:solidFill>
                    <a:schemeClr val="accent1"/>
                  </a:solidFill>
                </a:rPr>
                <a:t> </a:t>
              </a:r>
              <a:r>
                <a:rPr lang="de-CH" b="1" i="1"/>
                <a:t>= </a:t>
              </a:r>
              <a:r>
                <a:rPr lang="de-CH" b="1" i="1">
                  <a:solidFill>
                    <a:schemeClr val="accent1"/>
                  </a:solidFill>
                </a:rPr>
                <a:t>f</a:t>
              </a:r>
              <a:r>
                <a:rPr lang="de-CH" b="1" i="1" baseline="-25000">
                  <a:solidFill>
                    <a:schemeClr val="accent1"/>
                  </a:solidFill>
                </a:rPr>
                <a:t>2</a:t>
              </a:r>
            </a:p>
            <a:p>
              <a:pPr eaLnBrk="1" hangingPunct="1">
                <a:lnSpc>
                  <a:spcPct val="50000"/>
                </a:lnSpc>
                <a:spcBef>
                  <a:spcPct val="50000"/>
                </a:spcBef>
              </a:pPr>
              <a:r>
                <a:rPr lang="de-CH" b="1" i="1">
                  <a:solidFill>
                    <a:schemeClr val="accent1"/>
                  </a:solidFill>
                </a:rPr>
                <a:t>f</a:t>
              </a:r>
              <a:r>
                <a:rPr lang="de-CH" b="1" i="1" baseline="-25000">
                  <a:solidFill>
                    <a:schemeClr val="accent1"/>
                  </a:solidFill>
                </a:rPr>
                <a:t>2</a:t>
              </a:r>
              <a:r>
                <a:rPr lang="de-CH" b="1" i="1"/>
                <a:t> = </a:t>
              </a:r>
              <a:r>
                <a:rPr lang="de-CH" b="1" i="1">
                  <a:solidFill>
                    <a:schemeClr val="accent1"/>
                  </a:solidFill>
                </a:rPr>
                <a:t>f</a:t>
              </a:r>
              <a:r>
                <a:rPr lang="de-CH" b="1" i="1" baseline="-25000">
                  <a:solidFill>
                    <a:schemeClr val="accent1"/>
                  </a:solidFill>
                </a:rPr>
                <a:t>3</a:t>
              </a:r>
            </a:p>
            <a:p>
              <a:pPr eaLnBrk="1" hangingPunct="1">
                <a:lnSpc>
                  <a:spcPct val="50000"/>
                </a:lnSpc>
                <a:spcBef>
                  <a:spcPct val="50000"/>
                </a:spcBef>
              </a:pPr>
              <a:r>
                <a:rPr lang="de-CH" b="1" i="1">
                  <a:solidFill>
                    <a:schemeClr val="accent2"/>
                  </a:solidFill>
                </a:rPr>
                <a:t>e</a:t>
              </a:r>
              <a:r>
                <a:rPr lang="de-CH" b="1" i="1" baseline="-25000">
                  <a:solidFill>
                    <a:schemeClr val="accent2"/>
                  </a:solidFill>
                </a:rPr>
                <a:t>1</a:t>
              </a:r>
              <a:r>
                <a:rPr lang="de-CH" b="1" i="1"/>
                <a:t> – </a:t>
              </a:r>
              <a:r>
                <a:rPr lang="de-CH" b="1" i="1">
                  <a:solidFill>
                    <a:schemeClr val="accent2"/>
                  </a:solidFill>
                </a:rPr>
                <a:t>e</a:t>
              </a:r>
              <a:r>
                <a:rPr lang="de-CH" b="1" i="1" baseline="-25000">
                  <a:solidFill>
                    <a:schemeClr val="accent2"/>
                  </a:solidFill>
                </a:rPr>
                <a:t>2</a:t>
              </a:r>
              <a:r>
                <a:rPr lang="de-CH" b="1" i="1" baseline="-25000"/>
                <a:t> </a:t>
              </a:r>
              <a:r>
                <a:rPr lang="de-CH" b="1" i="1"/>
                <a:t>– </a:t>
              </a:r>
              <a:r>
                <a:rPr lang="de-CH" b="1" i="1">
                  <a:solidFill>
                    <a:schemeClr val="accent2"/>
                  </a:solidFill>
                </a:rPr>
                <a:t>e</a:t>
              </a:r>
              <a:r>
                <a:rPr lang="de-CH" b="1" i="1" baseline="-25000">
                  <a:solidFill>
                    <a:schemeClr val="accent2"/>
                  </a:solidFill>
                </a:rPr>
                <a:t>3</a:t>
              </a:r>
              <a:r>
                <a:rPr lang="de-CH" b="1" i="1" baseline="-25000">
                  <a:solidFill>
                    <a:schemeClr val="accent1"/>
                  </a:solidFill>
                </a:rPr>
                <a:t> </a:t>
              </a:r>
              <a:r>
                <a:rPr lang="de-CH" b="1" i="1"/>
                <a:t>= 0</a:t>
              </a:r>
              <a:endParaRPr lang="en-US" b="1" i="1"/>
            </a:p>
          </p:txBody>
        </p:sp>
      </p:grpSp>
      <p:sp>
        <p:nvSpPr>
          <p:cNvPr id="37" name="Text Box 39"/>
          <p:cNvSpPr txBox="1">
            <a:spLocks noChangeArrowheads="1"/>
          </p:cNvSpPr>
          <p:nvPr/>
        </p:nvSpPr>
        <p:spPr bwMode="auto">
          <a:xfrm>
            <a:off x="4546600" y="2620963"/>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00"/>
                </a:solidFill>
                <a:latin typeface="Symbol" panose="05050102010706020507" pitchFamily="18" charset="2"/>
                <a:sym typeface="Symbol" panose="05050102010706020507" pitchFamily="18" charset="2"/>
              </a:rPr>
              <a:t></a:t>
            </a:r>
            <a:endParaRPr lang="en-US" sz="3200" b="1">
              <a:solidFill>
                <a:srgbClr val="800000"/>
              </a:solidFill>
              <a:latin typeface="Symbol" panose="05050102010706020507" pitchFamily="18" charset="2"/>
            </a:endParaRPr>
          </a:p>
        </p:txBody>
      </p:sp>
      <p:sp>
        <p:nvSpPr>
          <p:cNvPr id="38" name="Text Box 40"/>
          <p:cNvSpPr txBox="1">
            <a:spLocks noChangeArrowheads="1"/>
          </p:cNvSpPr>
          <p:nvPr/>
        </p:nvSpPr>
        <p:spPr bwMode="auto">
          <a:xfrm>
            <a:off x="4559300" y="4652963"/>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00"/>
                </a:solidFill>
                <a:latin typeface="Symbol" panose="05050102010706020507" pitchFamily="18" charset="2"/>
                <a:sym typeface="Symbol" panose="05050102010706020507" pitchFamily="18" charset="2"/>
              </a:rPr>
              <a:t></a:t>
            </a:r>
            <a:endParaRPr lang="en-US" sz="3200" b="1">
              <a:solidFill>
                <a:srgbClr val="800000"/>
              </a:solidFill>
              <a:latin typeface="Symbol" panose="05050102010706020507" pitchFamily="18" charset="2"/>
            </a:endParaRPr>
          </a:p>
        </p:txBody>
      </p:sp>
    </p:spTree>
    <p:extLst>
      <p:ext uri="{BB962C8B-B14F-4D97-AF65-F5344CB8AC3E}">
        <p14:creationId xmlns:p14="http://schemas.microsoft.com/office/powerpoint/2010/main" val="3583386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smtClean="0"/>
              <a:t>An Example I</a:t>
            </a:r>
          </a:p>
        </p:txBody>
      </p:sp>
      <p:pic>
        <p:nvPicPr>
          <p:cNvPr id="3" name="Picture 9" descr="Fig_1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2339975" cy="2481263"/>
          </a:xfr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11" descr="Fig_9_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657600"/>
            <a:ext cx="2590800" cy="25368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1143000" y="1066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6" name="Text Box 16"/>
          <p:cNvSpPr txBox="1">
            <a:spLocks noChangeArrowheads="1"/>
          </p:cNvSpPr>
          <p:nvPr/>
        </p:nvSpPr>
        <p:spPr bwMode="auto">
          <a:xfrm>
            <a:off x="1143000" y="1905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7" name="Text Box 17"/>
          <p:cNvSpPr txBox="1">
            <a:spLocks noChangeArrowheads="1"/>
          </p:cNvSpPr>
          <p:nvPr/>
        </p:nvSpPr>
        <p:spPr bwMode="auto">
          <a:xfrm>
            <a:off x="12573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grpSp>
        <p:nvGrpSpPr>
          <p:cNvPr id="8" name="Group 28"/>
          <p:cNvGrpSpPr>
            <a:grpSpLocks/>
          </p:cNvGrpSpPr>
          <p:nvPr/>
        </p:nvGrpSpPr>
        <p:grpSpPr bwMode="auto">
          <a:xfrm>
            <a:off x="1066800" y="4572000"/>
            <a:ext cx="1727200" cy="1384300"/>
            <a:chOff x="768" y="2880"/>
            <a:chExt cx="1088" cy="872"/>
          </a:xfrm>
        </p:grpSpPr>
        <p:sp>
          <p:nvSpPr>
            <p:cNvPr id="9" name="Text Box 14"/>
            <p:cNvSpPr txBox="1">
              <a:spLocks noChangeArrowheads="1"/>
            </p:cNvSpPr>
            <p:nvPr/>
          </p:nvSpPr>
          <p:spPr bwMode="auto">
            <a:xfrm>
              <a:off x="768" y="296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10" name="Text Box 15"/>
            <p:cNvSpPr txBox="1">
              <a:spLocks noChangeArrowheads="1"/>
            </p:cNvSpPr>
            <p:nvPr/>
          </p:nvSpPr>
          <p:spPr bwMode="auto">
            <a:xfrm>
              <a:off x="1488" y="28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11" name="Line 18"/>
            <p:cNvSpPr>
              <a:spLocks noChangeShapeType="1"/>
            </p:cNvSpPr>
            <p:nvPr/>
          </p:nvSpPr>
          <p:spPr bwMode="auto">
            <a:xfrm flipV="1">
              <a:off x="944" y="3152"/>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19"/>
            <p:cNvSpPr txBox="1">
              <a:spLocks noChangeArrowheads="1"/>
            </p:cNvSpPr>
            <p:nvPr/>
          </p:nvSpPr>
          <p:spPr bwMode="auto">
            <a:xfrm>
              <a:off x="928" y="310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0</a:t>
              </a:r>
            </a:p>
          </p:txBody>
        </p:sp>
        <p:sp>
          <p:nvSpPr>
            <p:cNvPr id="13" name="Line 20"/>
            <p:cNvSpPr>
              <a:spLocks noChangeShapeType="1"/>
            </p:cNvSpPr>
            <p:nvPr/>
          </p:nvSpPr>
          <p:spPr bwMode="auto">
            <a:xfrm flipV="1">
              <a:off x="944" y="2976"/>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21"/>
            <p:cNvSpPr>
              <a:spLocks noChangeShapeType="1"/>
            </p:cNvSpPr>
            <p:nvPr/>
          </p:nvSpPr>
          <p:spPr bwMode="auto">
            <a:xfrm rot="5400000" flipV="1">
              <a:off x="1520" y="3072"/>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22"/>
            <p:cNvSpPr>
              <a:spLocks noChangeShapeType="1"/>
            </p:cNvSpPr>
            <p:nvPr/>
          </p:nvSpPr>
          <p:spPr bwMode="auto">
            <a:xfrm rot="5400000" flipV="1">
              <a:off x="1704" y="3072"/>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23"/>
            <p:cNvSpPr>
              <a:spLocks noChangeShapeType="1"/>
            </p:cNvSpPr>
            <p:nvPr/>
          </p:nvSpPr>
          <p:spPr bwMode="auto">
            <a:xfrm rot="10800000" flipV="1">
              <a:off x="1592" y="3648"/>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24"/>
            <p:cNvSpPr txBox="1">
              <a:spLocks noChangeArrowheads="1"/>
            </p:cNvSpPr>
            <p:nvPr/>
          </p:nvSpPr>
          <p:spPr bwMode="auto">
            <a:xfrm>
              <a:off x="936" y="28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L</a:t>
              </a:r>
            </a:p>
          </p:txBody>
        </p:sp>
        <p:sp>
          <p:nvSpPr>
            <p:cNvPr id="18" name="Text Box 25"/>
            <p:cNvSpPr txBox="1">
              <a:spLocks noChangeArrowheads="1"/>
            </p:cNvSpPr>
            <p:nvPr/>
          </p:nvSpPr>
          <p:spPr bwMode="auto">
            <a:xfrm>
              <a:off x="1416" y="307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19" name="Text Box 26"/>
            <p:cNvSpPr txBox="1">
              <a:spLocks noChangeArrowheads="1"/>
            </p:cNvSpPr>
            <p:nvPr/>
          </p:nvSpPr>
          <p:spPr bwMode="auto">
            <a:xfrm>
              <a:off x="1616" y="30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2</a:t>
              </a:r>
            </a:p>
          </p:txBody>
        </p:sp>
        <p:sp>
          <p:nvSpPr>
            <p:cNvPr id="20" name="Text Box 27"/>
            <p:cNvSpPr txBox="1">
              <a:spLocks noChangeArrowheads="1"/>
            </p:cNvSpPr>
            <p:nvPr/>
          </p:nvSpPr>
          <p:spPr bwMode="auto">
            <a:xfrm>
              <a:off x="1576" y="356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C</a:t>
              </a:r>
            </a:p>
          </p:txBody>
        </p:sp>
      </p:grpSp>
      <p:pic>
        <p:nvPicPr>
          <p:cNvPr id="21" name="Picture 29" descr="Fig_9_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905000"/>
            <a:ext cx="5114925" cy="41179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22" name="Group 52"/>
          <p:cNvGrpSpPr>
            <a:grpSpLocks/>
          </p:cNvGrpSpPr>
          <p:nvPr/>
        </p:nvGrpSpPr>
        <p:grpSpPr bwMode="auto">
          <a:xfrm>
            <a:off x="4267200" y="2387600"/>
            <a:ext cx="4191000" cy="3124200"/>
            <a:chOff x="4267200" y="2387600"/>
            <a:chExt cx="4191000" cy="3124200"/>
          </a:xfrm>
        </p:grpSpPr>
        <p:sp>
          <p:nvSpPr>
            <p:cNvPr id="23" name="Text Box 31"/>
            <p:cNvSpPr txBox="1">
              <a:spLocks noChangeArrowheads="1"/>
            </p:cNvSpPr>
            <p:nvPr/>
          </p:nvSpPr>
          <p:spPr bwMode="auto">
            <a:xfrm>
              <a:off x="4343400" y="487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0</a:t>
              </a:r>
            </a:p>
          </p:txBody>
        </p:sp>
        <p:sp>
          <p:nvSpPr>
            <p:cNvPr id="24" name="Text Box 32"/>
            <p:cNvSpPr txBox="1">
              <a:spLocks noChangeArrowheads="1"/>
            </p:cNvSpPr>
            <p:nvPr/>
          </p:nvSpPr>
          <p:spPr bwMode="auto">
            <a:xfrm>
              <a:off x="5003800" y="5181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0</a:t>
              </a:r>
            </a:p>
          </p:txBody>
        </p:sp>
        <p:sp>
          <p:nvSpPr>
            <p:cNvPr id="25" name="Text Box 33"/>
            <p:cNvSpPr txBox="1">
              <a:spLocks noChangeArrowheads="1"/>
            </p:cNvSpPr>
            <p:nvPr/>
          </p:nvSpPr>
          <p:spPr bwMode="auto">
            <a:xfrm>
              <a:off x="5003800" y="426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0</a:t>
              </a:r>
            </a:p>
          </p:txBody>
        </p:sp>
        <p:sp>
          <p:nvSpPr>
            <p:cNvPr id="26" name="Text Box 34"/>
            <p:cNvSpPr txBox="1">
              <a:spLocks noChangeArrowheads="1"/>
            </p:cNvSpPr>
            <p:nvPr/>
          </p:nvSpPr>
          <p:spPr bwMode="auto">
            <a:xfrm>
              <a:off x="4267200" y="4572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0</a:t>
              </a:r>
            </a:p>
          </p:txBody>
        </p:sp>
        <p:sp>
          <p:nvSpPr>
            <p:cNvPr id="27" name="Text Box 35"/>
            <p:cNvSpPr txBox="1">
              <a:spLocks noChangeArrowheads="1"/>
            </p:cNvSpPr>
            <p:nvPr/>
          </p:nvSpPr>
          <p:spPr bwMode="auto">
            <a:xfrm>
              <a:off x="4686300" y="5207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sp>
          <p:nvSpPr>
            <p:cNvPr id="28" name="Text Box 36"/>
            <p:cNvSpPr txBox="1">
              <a:spLocks noChangeArrowheads="1"/>
            </p:cNvSpPr>
            <p:nvPr/>
          </p:nvSpPr>
          <p:spPr bwMode="auto">
            <a:xfrm>
              <a:off x="6819900" y="510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sp>
          <p:nvSpPr>
            <p:cNvPr id="29" name="Text Box 37"/>
            <p:cNvSpPr txBox="1">
              <a:spLocks noChangeArrowheads="1"/>
            </p:cNvSpPr>
            <p:nvPr/>
          </p:nvSpPr>
          <p:spPr bwMode="auto">
            <a:xfrm>
              <a:off x="8039100" y="3632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sp>
          <p:nvSpPr>
            <p:cNvPr id="30" name="Text Box 38"/>
            <p:cNvSpPr txBox="1">
              <a:spLocks noChangeArrowheads="1"/>
            </p:cNvSpPr>
            <p:nvPr/>
          </p:nvSpPr>
          <p:spPr bwMode="auto">
            <a:xfrm>
              <a:off x="4699000" y="2387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sp>
          <p:nvSpPr>
            <p:cNvPr id="31" name="Text Box 39"/>
            <p:cNvSpPr txBox="1">
              <a:spLocks noChangeArrowheads="1"/>
            </p:cNvSpPr>
            <p:nvPr/>
          </p:nvSpPr>
          <p:spPr bwMode="auto">
            <a:xfrm>
              <a:off x="4394200" y="2641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L</a:t>
              </a:r>
            </a:p>
          </p:txBody>
        </p:sp>
        <p:sp>
          <p:nvSpPr>
            <p:cNvPr id="32" name="Text Box 40"/>
            <p:cNvSpPr txBox="1">
              <a:spLocks noChangeArrowheads="1"/>
            </p:cNvSpPr>
            <p:nvPr/>
          </p:nvSpPr>
          <p:spPr bwMode="auto">
            <a:xfrm>
              <a:off x="5003800" y="2387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L</a:t>
              </a:r>
            </a:p>
          </p:txBody>
        </p:sp>
        <p:sp>
          <p:nvSpPr>
            <p:cNvPr id="33" name="Text Box 41"/>
            <p:cNvSpPr txBox="1">
              <a:spLocks noChangeArrowheads="1"/>
            </p:cNvSpPr>
            <p:nvPr/>
          </p:nvSpPr>
          <p:spPr bwMode="auto">
            <a:xfrm>
              <a:off x="5003800" y="3276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L</a:t>
              </a:r>
            </a:p>
          </p:txBody>
        </p:sp>
        <p:sp>
          <p:nvSpPr>
            <p:cNvPr id="34" name="Text Box 42"/>
            <p:cNvSpPr txBox="1">
              <a:spLocks noChangeArrowheads="1"/>
            </p:cNvSpPr>
            <p:nvPr/>
          </p:nvSpPr>
          <p:spPr bwMode="auto">
            <a:xfrm>
              <a:off x="4699000" y="33147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35" name="Text Box 43"/>
            <p:cNvSpPr txBox="1">
              <a:spLocks noChangeArrowheads="1"/>
            </p:cNvSpPr>
            <p:nvPr/>
          </p:nvSpPr>
          <p:spPr bwMode="auto">
            <a:xfrm>
              <a:off x="4711700" y="4267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36" name="Text Box 44"/>
            <p:cNvSpPr txBox="1">
              <a:spLocks noChangeArrowheads="1"/>
            </p:cNvSpPr>
            <p:nvPr/>
          </p:nvSpPr>
          <p:spPr bwMode="auto">
            <a:xfrm>
              <a:off x="5257800" y="3619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37" name="Text Box 45"/>
            <p:cNvSpPr txBox="1">
              <a:spLocks noChangeArrowheads="1"/>
            </p:cNvSpPr>
            <p:nvPr/>
          </p:nvSpPr>
          <p:spPr bwMode="auto">
            <a:xfrm>
              <a:off x="5943600" y="330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38" name="Text Box 46"/>
            <p:cNvSpPr txBox="1">
              <a:spLocks noChangeArrowheads="1"/>
            </p:cNvSpPr>
            <p:nvPr/>
          </p:nvSpPr>
          <p:spPr bwMode="auto">
            <a:xfrm>
              <a:off x="62357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39" name="Text Box 47"/>
            <p:cNvSpPr txBox="1">
              <a:spLocks noChangeArrowheads="1"/>
            </p:cNvSpPr>
            <p:nvPr/>
          </p:nvSpPr>
          <p:spPr bwMode="auto">
            <a:xfrm>
              <a:off x="52832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40" name="Text Box 48"/>
            <p:cNvSpPr txBox="1">
              <a:spLocks noChangeArrowheads="1"/>
            </p:cNvSpPr>
            <p:nvPr/>
          </p:nvSpPr>
          <p:spPr bwMode="auto">
            <a:xfrm>
              <a:off x="56134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1</a:t>
              </a:r>
            </a:p>
          </p:txBody>
        </p:sp>
        <p:sp>
          <p:nvSpPr>
            <p:cNvPr id="41" name="Text Box 49"/>
            <p:cNvSpPr txBox="1">
              <a:spLocks noChangeArrowheads="1"/>
            </p:cNvSpPr>
            <p:nvPr/>
          </p:nvSpPr>
          <p:spPr bwMode="auto">
            <a:xfrm>
              <a:off x="4381500" y="2971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L</a:t>
              </a:r>
            </a:p>
          </p:txBody>
        </p:sp>
        <p:sp>
          <p:nvSpPr>
            <p:cNvPr id="42" name="Text Box 50"/>
            <p:cNvSpPr txBox="1">
              <a:spLocks noChangeArrowheads="1"/>
            </p:cNvSpPr>
            <p:nvPr/>
          </p:nvSpPr>
          <p:spPr bwMode="auto">
            <a:xfrm>
              <a:off x="6184900" y="3606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43" name="Text Box 51"/>
            <p:cNvSpPr txBox="1">
              <a:spLocks noChangeArrowheads="1"/>
            </p:cNvSpPr>
            <p:nvPr/>
          </p:nvSpPr>
          <p:spPr bwMode="auto">
            <a:xfrm>
              <a:off x="7086600" y="3594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44" name="Text Box 52"/>
            <p:cNvSpPr txBox="1">
              <a:spLocks noChangeArrowheads="1"/>
            </p:cNvSpPr>
            <p:nvPr/>
          </p:nvSpPr>
          <p:spPr bwMode="auto">
            <a:xfrm>
              <a:off x="6819900" y="4191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45" name="Text Box 53"/>
            <p:cNvSpPr txBox="1">
              <a:spLocks noChangeArrowheads="1"/>
            </p:cNvSpPr>
            <p:nvPr/>
          </p:nvSpPr>
          <p:spPr bwMode="auto">
            <a:xfrm>
              <a:off x="74549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2</a:t>
              </a:r>
            </a:p>
          </p:txBody>
        </p:sp>
        <p:sp>
          <p:nvSpPr>
            <p:cNvPr id="46" name="Text Box 54"/>
            <p:cNvSpPr txBox="1">
              <a:spLocks noChangeArrowheads="1"/>
            </p:cNvSpPr>
            <p:nvPr/>
          </p:nvSpPr>
          <p:spPr bwMode="auto">
            <a:xfrm>
              <a:off x="6261100" y="4826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C</a:t>
              </a:r>
            </a:p>
          </p:txBody>
        </p:sp>
        <p:sp>
          <p:nvSpPr>
            <p:cNvPr id="47" name="Text Box 55"/>
            <p:cNvSpPr txBox="1">
              <a:spLocks noChangeArrowheads="1"/>
            </p:cNvSpPr>
            <p:nvPr/>
          </p:nvSpPr>
          <p:spPr bwMode="auto">
            <a:xfrm>
              <a:off x="6248400" y="44323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C</a:t>
              </a:r>
            </a:p>
          </p:txBody>
        </p:sp>
        <p:sp>
          <p:nvSpPr>
            <p:cNvPr id="48" name="Text Box 56"/>
            <p:cNvSpPr txBox="1">
              <a:spLocks noChangeArrowheads="1"/>
            </p:cNvSpPr>
            <p:nvPr/>
          </p:nvSpPr>
          <p:spPr bwMode="auto">
            <a:xfrm>
              <a:off x="6515100" y="5156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C</a:t>
              </a:r>
            </a:p>
          </p:txBody>
        </p:sp>
        <p:sp>
          <p:nvSpPr>
            <p:cNvPr id="49" name="Text Box 57"/>
            <p:cNvSpPr txBox="1">
              <a:spLocks noChangeArrowheads="1"/>
            </p:cNvSpPr>
            <p:nvPr/>
          </p:nvSpPr>
          <p:spPr bwMode="auto">
            <a:xfrm>
              <a:off x="6502400" y="42291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C</a:t>
              </a:r>
            </a:p>
          </p:txBody>
        </p:sp>
        <p:sp>
          <p:nvSpPr>
            <p:cNvPr id="50" name="Text Box 58"/>
            <p:cNvSpPr txBox="1">
              <a:spLocks noChangeArrowheads="1"/>
            </p:cNvSpPr>
            <p:nvPr/>
          </p:nvSpPr>
          <p:spPr bwMode="auto">
            <a:xfrm>
              <a:off x="7823200" y="33528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2</a:t>
              </a:r>
            </a:p>
          </p:txBody>
        </p:sp>
        <p:sp>
          <p:nvSpPr>
            <p:cNvPr id="51" name="Text Box 59"/>
            <p:cNvSpPr txBox="1">
              <a:spLocks noChangeArrowheads="1"/>
            </p:cNvSpPr>
            <p:nvPr/>
          </p:nvSpPr>
          <p:spPr bwMode="auto">
            <a:xfrm>
              <a:off x="8051800" y="39624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2</a:t>
              </a:r>
            </a:p>
          </p:txBody>
        </p:sp>
        <p:sp>
          <p:nvSpPr>
            <p:cNvPr id="52" name="Text Box 60"/>
            <p:cNvSpPr txBox="1">
              <a:spLocks noChangeArrowheads="1"/>
            </p:cNvSpPr>
            <p:nvPr/>
          </p:nvSpPr>
          <p:spPr bwMode="auto">
            <a:xfrm>
              <a:off x="7175500" y="39624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2</a:t>
              </a:r>
            </a:p>
          </p:txBody>
        </p:sp>
      </p:grpSp>
    </p:spTree>
    <p:extLst>
      <p:ext uri="{BB962C8B-B14F-4D97-AF65-F5344CB8AC3E}">
        <p14:creationId xmlns:p14="http://schemas.microsoft.com/office/powerpoint/2010/main" val="407985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2000"/>
                                        <p:tgtEl>
                                          <p:spTgt spid="22"/>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smtClean="0"/>
              <a:t>An Example II</a:t>
            </a:r>
          </a:p>
        </p:txBody>
      </p:sp>
      <p:pic>
        <p:nvPicPr>
          <p:cNvPr id="3" name="Picture 21" descr="Fig_9_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905000"/>
            <a:ext cx="7019925" cy="3581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29"/>
          <p:cNvSpPr txBox="1">
            <a:spLocks noChangeArrowheads="1"/>
          </p:cNvSpPr>
          <p:nvPr/>
        </p:nvSpPr>
        <p:spPr bwMode="auto">
          <a:xfrm>
            <a:off x="2438400" y="2324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sp>
        <p:nvSpPr>
          <p:cNvPr id="5" name="Text Box 31"/>
          <p:cNvSpPr txBox="1">
            <a:spLocks noChangeArrowheads="1"/>
          </p:cNvSpPr>
          <p:nvPr/>
        </p:nvSpPr>
        <p:spPr bwMode="auto">
          <a:xfrm>
            <a:off x="2781300" y="231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L</a:t>
            </a:r>
          </a:p>
        </p:txBody>
      </p:sp>
      <p:grpSp>
        <p:nvGrpSpPr>
          <p:cNvPr id="6" name="Group 57"/>
          <p:cNvGrpSpPr>
            <a:grpSpLocks/>
          </p:cNvGrpSpPr>
          <p:nvPr/>
        </p:nvGrpSpPr>
        <p:grpSpPr bwMode="auto">
          <a:xfrm>
            <a:off x="2133600" y="5435600"/>
            <a:ext cx="2311400" cy="579438"/>
            <a:chOff x="1712" y="3560"/>
            <a:chExt cx="1456" cy="365"/>
          </a:xfrm>
        </p:grpSpPr>
        <p:grpSp>
          <p:nvGrpSpPr>
            <p:cNvPr id="7" name="Group 58"/>
            <p:cNvGrpSpPr>
              <a:grpSpLocks/>
            </p:cNvGrpSpPr>
            <p:nvPr/>
          </p:nvGrpSpPr>
          <p:grpSpPr bwMode="auto">
            <a:xfrm>
              <a:off x="2160" y="3632"/>
              <a:ext cx="1008" cy="256"/>
              <a:chOff x="2256" y="3696"/>
              <a:chExt cx="1008" cy="256"/>
            </a:xfrm>
          </p:grpSpPr>
          <p:sp>
            <p:nvSpPr>
              <p:cNvPr id="9" name="AutoShape 59"/>
              <p:cNvSpPr>
                <a:spLocks noChangeArrowheads="1"/>
              </p:cNvSpPr>
              <p:nvPr/>
            </p:nvSpPr>
            <p:spPr bwMode="auto">
              <a:xfrm>
                <a:off x="2256" y="3712"/>
                <a:ext cx="960" cy="240"/>
              </a:xfrm>
              <a:prstGeom prst="roundRect">
                <a:avLst>
                  <a:gd name="adj" fmla="val 16667"/>
                </a:avLst>
              </a:prstGeom>
              <a:solidFill>
                <a:srgbClr val="FFCCCC"/>
              </a:solidFill>
              <a:ln w="28575">
                <a:solidFill>
                  <a:srgbClr val="8000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 name="Text Box 60"/>
              <p:cNvSpPr txBox="1">
                <a:spLocks noChangeArrowheads="1"/>
              </p:cNvSpPr>
              <p:nvPr/>
            </p:nvSpPr>
            <p:spPr bwMode="auto">
              <a:xfrm>
                <a:off x="2256" y="369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rgbClr val="800000"/>
                    </a:solidFill>
                  </a:rPr>
                  <a:t>P = v</a:t>
                </a:r>
                <a:r>
                  <a:rPr lang="de-CH" sz="2000" b="1" i="1" baseline="-25000">
                    <a:solidFill>
                      <a:srgbClr val="800000"/>
                    </a:solidFill>
                  </a:rPr>
                  <a:t>0 </a:t>
                </a:r>
                <a:r>
                  <a:rPr lang="ca-ES" sz="2000" b="1" i="1">
                    <a:solidFill>
                      <a:srgbClr val="800000"/>
                    </a:solidFill>
                  </a:rPr>
                  <a:t>· </a:t>
                </a:r>
                <a:r>
                  <a:rPr lang="de-CH" sz="2000" b="1" i="1">
                    <a:solidFill>
                      <a:srgbClr val="800000"/>
                    </a:solidFill>
                  </a:rPr>
                  <a:t>i</a:t>
                </a:r>
                <a:r>
                  <a:rPr lang="de-CH" sz="2000" b="1" i="1" baseline="-25000">
                    <a:solidFill>
                      <a:srgbClr val="800000"/>
                    </a:solidFill>
                  </a:rPr>
                  <a:t>0 </a:t>
                </a:r>
                <a:r>
                  <a:rPr lang="de-CH" sz="2000" b="1" i="1">
                    <a:solidFill>
                      <a:srgbClr val="800000"/>
                    </a:solidFill>
                  </a:rPr>
                  <a:t>= 0</a:t>
                </a:r>
                <a:endParaRPr lang="en-US" sz="2000" b="1" i="1">
                  <a:solidFill>
                    <a:srgbClr val="800000"/>
                  </a:solidFill>
                </a:endParaRPr>
              </a:p>
            </p:txBody>
          </p:sp>
        </p:grpSp>
        <p:sp>
          <p:nvSpPr>
            <p:cNvPr id="8" name="Text Box 61"/>
            <p:cNvSpPr txBox="1">
              <a:spLocks noChangeArrowheads="1"/>
            </p:cNvSpPr>
            <p:nvPr/>
          </p:nvSpPr>
          <p:spPr bwMode="auto">
            <a:xfrm>
              <a:off x="1712" y="3560"/>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latin typeface="Symbol" panose="05050102010706020507" pitchFamily="18" charset="2"/>
                  <a:sym typeface="Symbol" panose="05050102010706020507" pitchFamily="18" charset="2"/>
                </a:rPr>
                <a:t></a:t>
              </a:r>
              <a:endParaRPr lang="en-US" sz="3200" b="1">
                <a:latin typeface="Symbol" panose="05050102010706020507" pitchFamily="18" charset="2"/>
              </a:endParaRPr>
            </a:p>
          </p:txBody>
        </p:sp>
      </p:grpSp>
      <p:grpSp>
        <p:nvGrpSpPr>
          <p:cNvPr id="11" name="Group 75"/>
          <p:cNvGrpSpPr>
            <a:grpSpLocks/>
          </p:cNvGrpSpPr>
          <p:nvPr/>
        </p:nvGrpSpPr>
        <p:grpSpPr bwMode="auto">
          <a:xfrm>
            <a:off x="2489200" y="2362200"/>
            <a:ext cx="4965700" cy="2667000"/>
            <a:chOff x="1568" y="1488"/>
            <a:chExt cx="3128" cy="1680"/>
          </a:xfrm>
        </p:grpSpPr>
        <p:grpSp>
          <p:nvGrpSpPr>
            <p:cNvPr id="12" name="Group 65"/>
            <p:cNvGrpSpPr>
              <a:grpSpLocks/>
            </p:cNvGrpSpPr>
            <p:nvPr/>
          </p:nvGrpSpPr>
          <p:grpSpPr bwMode="auto">
            <a:xfrm>
              <a:off x="1568" y="3016"/>
              <a:ext cx="296" cy="152"/>
              <a:chOff x="1568" y="3016"/>
              <a:chExt cx="296" cy="152"/>
            </a:xfrm>
          </p:grpSpPr>
          <p:sp>
            <p:nvSpPr>
              <p:cNvPr id="22" name="Line 63"/>
              <p:cNvSpPr>
                <a:spLocks noChangeShapeType="1"/>
              </p:cNvSpPr>
              <p:nvPr/>
            </p:nvSpPr>
            <p:spPr bwMode="auto">
              <a:xfrm>
                <a:off x="1576" y="3024"/>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4"/>
              <p:cNvSpPr>
                <a:spLocks noChangeShapeType="1"/>
              </p:cNvSpPr>
              <p:nvPr/>
            </p:nvSpPr>
            <p:spPr bwMode="auto">
              <a:xfrm flipV="1">
                <a:off x="1568" y="3016"/>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66"/>
            <p:cNvGrpSpPr>
              <a:grpSpLocks/>
            </p:cNvGrpSpPr>
            <p:nvPr/>
          </p:nvGrpSpPr>
          <p:grpSpPr bwMode="auto">
            <a:xfrm>
              <a:off x="1576" y="1488"/>
              <a:ext cx="296" cy="152"/>
              <a:chOff x="1568" y="3016"/>
              <a:chExt cx="296" cy="152"/>
            </a:xfrm>
          </p:grpSpPr>
          <p:sp>
            <p:nvSpPr>
              <p:cNvPr id="20" name="Line 67"/>
              <p:cNvSpPr>
                <a:spLocks noChangeShapeType="1"/>
              </p:cNvSpPr>
              <p:nvPr/>
            </p:nvSpPr>
            <p:spPr bwMode="auto">
              <a:xfrm>
                <a:off x="1576" y="3024"/>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8"/>
              <p:cNvSpPr>
                <a:spLocks noChangeShapeType="1"/>
              </p:cNvSpPr>
              <p:nvPr/>
            </p:nvSpPr>
            <p:spPr bwMode="auto">
              <a:xfrm flipV="1">
                <a:off x="1568" y="3016"/>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69"/>
            <p:cNvGrpSpPr>
              <a:grpSpLocks/>
            </p:cNvGrpSpPr>
            <p:nvPr/>
          </p:nvGrpSpPr>
          <p:grpSpPr bwMode="auto">
            <a:xfrm>
              <a:off x="3184" y="3016"/>
              <a:ext cx="296" cy="152"/>
              <a:chOff x="1568" y="3016"/>
              <a:chExt cx="296" cy="152"/>
            </a:xfrm>
          </p:grpSpPr>
          <p:sp>
            <p:nvSpPr>
              <p:cNvPr id="18" name="Line 70"/>
              <p:cNvSpPr>
                <a:spLocks noChangeShapeType="1"/>
              </p:cNvSpPr>
              <p:nvPr/>
            </p:nvSpPr>
            <p:spPr bwMode="auto">
              <a:xfrm>
                <a:off x="1576" y="3024"/>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71"/>
              <p:cNvSpPr>
                <a:spLocks noChangeShapeType="1"/>
              </p:cNvSpPr>
              <p:nvPr/>
            </p:nvSpPr>
            <p:spPr bwMode="auto">
              <a:xfrm flipV="1">
                <a:off x="1568" y="3016"/>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72"/>
            <p:cNvGrpSpPr>
              <a:grpSpLocks/>
            </p:cNvGrpSpPr>
            <p:nvPr/>
          </p:nvGrpSpPr>
          <p:grpSpPr bwMode="auto">
            <a:xfrm>
              <a:off x="4400" y="2248"/>
              <a:ext cx="296" cy="152"/>
              <a:chOff x="1568" y="3016"/>
              <a:chExt cx="296" cy="152"/>
            </a:xfrm>
          </p:grpSpPr>
          <p:sp>
            <p:nvSpPr>
              <p:cNvPr id="16" name="Line 73"/>
              <p:cNvSpPr>
                <a:spLocks noChangeShapeType="1"/>
              </p:cNvSpPr>
              <p:nvPr/>
            </p:nvSpPr>
            <p:spPr bwMode="auto">
              <a:xfrm>
                <a:off x="1576" y="3024"/>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4"/>
              <p:cNvSpPr>
                <a:spLocks noChangeShapeType="1"/>
              </p:cNvSpPr>
              <p:nvPr/>
            </p:nvSpPr>
            <p:spPr bwMode="auto">
              <a:xfrm flipV="1">
                <a:off x="1568" y="3016"/>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 name="Group 82"/>
          <p:cNvGrpSpPr>
            <a:grpSpLocks/>
          </p:cNvGrpSpPr>
          <p:nvPr/>
        </p:nvGrpSpPr>
        <p:grpSpPr bwMode="auto">
          <a:xfrm>
            <a:off x="838200" y="1955800"/>
            <a:ext cx="7239000" cy="4140200"/>
            <a:chOff x="528" y="1232"/>
            <a:chExt cx="4560" cy="2608"/>
          </a:xfrm>
        </p:grpSpPr>
        <p:sp>
          <p:nvSpPr>
            <p:cNvPr id="25" name="Rectangle 76"/>
            <p:cNvSpPr>
              <a:spLocks noChangeArrowheads="1"/>
            </p:cNvSpPr>
            <p:nvPr/>
          </p:nvSpPr>
          <p:spPr bwMode="auto">
            <a:xfrm>
              <a:off x="1488" y="2928"/>
              <a:ext cx="528" cy="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6" name="Rectangle 77"/>
            <p:cNvSpPr>
              <a:spLocks noChangeArrowheads="1"/>
            </p:cNvSpPr>
            <p:nvPr/>
          </p:nvSpPr>
          <p:spPr bwMode="auto">
            <a:xfrm>
              <a:off x="3072" y="2928"/>
              <a:ext cx="528" cy="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7" name="Rectangle 78"/>
            <p:cNvSpPr>
              <a:spLocks noChangeArrowheads="1"/>
            </p:cNvSpPr>
            <p:nvPr/>
          </p:nvSpPr>
          <p:spPr bwMode="auto">
            <a:xfrm>
              <a:off x="1440" y="1232"/>
              <a:ext cx="528" cy="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8" name="Rectangle 79"/>
            <p:cNvSpPr>
              <a:spLocks noChangeArrowheads="1"/>
            </p:cNvSpPr>
            <p:nvPr/>
          </p:nvSpPr>
          <p:spPr bwMode="auto">
            <a:xfrm>
              <a:off x="4320" y="2104"/>
              <a:ext cx="768" cy="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9" name="Rectangle 80"/>
            <p:cNvSpPr>
              <a:spLocks noChangeArrowheads="1"/>
            </p:cNvSpPr>
            <p:nvPr/>
          </p:nvSpPr>
          <p:spPr bwMode="auto">
            <a:xfrm>
              <a:off x="1152" y="3104"/>
              <a:ext cx="528" cy="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0" name="Rectangle 81"/>
            <p:cNvSpPr>
              <a:spLocks noChangeArrowheads="1"/>
            </p:cNvSpPr>
            <p:nvPr/>
          </p:nvSpPr>
          <p:spPr bwMode="auto">
            <a:xfrm>
              <a:off x="528" y="3496"/>
              <a:ext cx="2640" cy="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nvGrpSpPr>
          <p:cNvPr id="31" name="Group 77"/>
          <p:cNvGrpSpPr>
            <a:grpSpLocks/>
          </p:cNvGrpSpPr>
          <p:nvPr/>
        </p:nvGrpSpPr>
        <p:grpSpPr bwMode="auto">
          <a:xfrm>
            <a:off x="1866900" y="2514600"/>
            <a:ext cx="5575300" cy="2578100"/>
            <a:chOff x="1866900" y="2514600"/>
            <a:chExt cx="5575300" cy="2578100"/>
          </a:xfrm>
        </p:grpSpPr>
        <p:sp>
          <p:nvSpPr>
            <p:cNvPr id="32" name="Text Box 22"/>
            <p:cNvSpPr txBox="1">
              <a:spLocks noChangeArrowheads="1"/>
            </p:cNvSpPr>
            <p:nvPr/>
          </p:nvSpPr>
          <p:spPr bwMode="auto">
            <a:xfrm>
              <a:off x="1930400" y="4508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0</a:t>
              </a:r>
            </a:p>
          </p:txBody>
        </p:sp>
        <p:sp>
          <p:nvSpPr>
            <p:cNvPr id="33" name="Text Box 23"/>
            <p:cNvSpPr txBox="1">
              <a:spLocks noChangeArrowheads="1"/>
            </p:cNvSpPr>
            <p:nvPr/>
          </p:nvSpPr>
          <p:spPr bwMode="auto">
            <a:xfrm>
              <a:off x="2781300" y="4787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0</a:t>
              </a:r>
            </a:p>
          </p:txBody>
        </p:sp>
        <p:sp>
          <p:nvSpPr>
            <p:cNvPr id="34" name="Text Box 24"/>
            <p:cNvSpPr txBox="1">
              <a:spLocks noChangeArrowheads="1"/>
            </p:cNvSpPr>
            <p:nvPr/>
          </p:nvSpPr>
          <p:spPr bwMode="auto">
            <a:xfrm>
              <a:off x="2806700" y="393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0</a:t>
              </a:r>
            </a:p>
          </p:txBody>
        </p:sp>
        <p:sp>
          <p:nvSpPr>
            <p:cNvPr id="35" name="Text Box 25"/>
            <p:cNvSpPr txBox="1">
              <a:spLocks noChangeArrowheads="1"/>
            </p:cNvSpPr>
            <p:nvPr/>
          </p:nvSpPr>
          <p:spPr bwMode="auto">
            <a:xfrm>
              <a:off x="1866900" y="414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0</a:t>
              </a:r>
            </a:p>
          </p:txBody>
        </p:sp>
        <p:sp>
          <p:nvSpPr>
            <p:cNvPr id="36" name="Text Box 26"/>
            <p:cNvSpPr txBox="1">
              <a:spLocks noChangeArrowheads="1"/>
            </p:cNvSpPr>
            <p:nvPr/>
          </p:nvSpPr>
          <p:spPr bwMode="auto">
            <a:xfrm>
              <a:off x="2413000" y="4762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sp>
          <p:nvSpPr>
            <p:cNvPr id="37" name="Text Box 27"/>
            <p:cNvSpPr txBox="1">
              <a:spLocks noChangeArrowheads="1"/>
            </p:cNvSpPr>
            <p:nvPr/>
          </p:nvSpPr>
          <p:spPr bwMode="auto">
            <a:xfrm>
              <a:off x="5257800" y="4673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sp>
          <p:nvSpPr>
            <p:cNvPr id="38" name="Text Box 28"/>
            <p:cNvSpPr txBox="1">
              <a:spLocks noChangeArrowheads="1"/>
            </p:cNvSpPr>
            <p:nvPr/>
          </p:nvSpPr>
          <p:spPr bwMode="auto">
            <a:xfrm>
              <a:off x="70104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0</a:t>
              </a:r>
            </a:p>
          </p:txBody>
        </p:sp>
        <p:sp>
          <p:nvSpPr>
            <p:cNvPr id="39" name="Text Box 30"/>
            <p:cNvSpPr txBox="1">
              <a:spLocks noChangeArrowheads="1"/>
            </p:cNvSpPr>
            <p:nvPr/>
          </p:nvSpPr>
          <p:spPr bwMode="auto">
            <a:xfrm>
              <a:off x="1943100" y="2514600"/>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L</a:t>
              </a:r>
            </a:p>
          </p:txBody>
        </p:sp>
        <p:sp>
          <p:nvSpPr>
            <p:cNvPr id="40" name="Text Box 32"/>
            <p:cNvSpPr txBox="1">
              <a:spLocks noChangeArrowheads="1"/>
            </p:cNvSpPr>
            <p:nvPr/>
          </p:nvSpPr>
          <p:spPr bwMode="auto">
            <a:xfrm>
              <a:off x="2794000" y="3149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L</a:t>
              </a:r>
            </a:p>
          </p:txBody>
        </p:sp>
        <p:sp>
          <p:nvSpPr>
            <p:cNvPr id="41" name="Text Box 33"/>
            <p:cNvSpPr txBox="1">
              <a:spLocks noChangeArrowheads="1"/>
            </p:cNvSpPr>
            <p:nvPr/>
          </p:nvSpPr>
          <p:spPr bwMode="auto">
            <a:xfrm>
              <a:off x="24257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42" name="Text Box 34"/>
            <p:cNvSpPr txBox="1">
              <a:spLocks noChangeArrowheads="1"/>
            </p:cNvSpPr>
            <p:nvPr/>
          </p:nvSpPr>
          <p:spPr bwMode="auto">
            <a:xfrm>
              <a:off x="2451100" y="3937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43" name="Text Box 35"/>
            <p:cNvSpPr txBox="1">
              <a:spLocks noChangeArrowheads="1"/>
            </p:cNvSpPr>
            <p:nvPr/>
          </p:nvSpPr>
          <p:spPr bwMode="auto">
            <a:xfrm>
              <a:off x="31750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44" name="Text Box 36"/>
            <p:cNvSpPr txBox="1">
              <a:spLocks noChangeArrowheads="1"/>
            </p:cNvSpPr>
            <p:nvPr/>
          </p:nvSpPr>
          <p:spPr bwMode="auto">
            <a:xfrm>
              <a:off x="4076700" y="314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45" name="Text Box 37"/>
            <p:cNvSpPr txBox="1">
              <a:spLocks noChangeArrowheads="1"/>
            </p:cNvSpPr>
            <p:nvPr/>
          </p:nvSpPr>
          <p:spPr bwMode="auto">
            <a:xfrm>
              <a:off x="4495800" y="3695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46" name="Text Box 38"/>
            <p:cNvSpPr txBox="1">
              <a:spLocks noChangeArrowheads="1"/>
            </p:cNvSpPr>
            <p:nvPr/>
          </p:nvSpPr>
          <p:spPr bwMode="auto">
            <a:xfrm>
              <a:off x="3213100" y="3695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47" name="Text Box 39"/>
            <p:cNvSpPr txBox="1">
              <a:spLocks noChangeArrowheads="1"/>
            </p:cNvSpPr>
            <p:nvPr/>
          </p:nvSpPr>
          <p:spPr bwMode="auto">
            <a:xfrm>
              <a:off x="3683000" y="3149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1</a:t>
              </a:r>
            </a:p>
          </p:txBody>
        </p:sp>
        <p:sp>
          <p:nvSpPr>
            <p:cNvPr id="48" name="Text Box 40"/>
            <p:cNvSpPr txBox="1">
              <a:spLocks noChangeArrowheads="1"/>
            </p:cNvSpPr>
            <p:nvPr/>
          </p:nvSpPr>
          <p:spPr bwMode="auto">
            <a:xfrm>
              <a:off x="1943100" y="2819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L</a:t>
              </a:r>
            </a:p>
          </p:txBody>
        </p:sp>
        <p:sp>
          <p:nvSpPr>
            <p:cNvPr id="49" name="Text Box 41"/>
            <p:cNvSpPr txBox="1">
              <a:spLocks noChangeArrowheads="1"/>
            </p:cNvSpPr>
            <p:nvPr/>
          </p:nvSpPr>
          <p:spPr bwMode="auto">
            <a:xfrm>
              <a:off x="44704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50" name="Text Box 42"/>
            <p:cNvSpPr txBox="1">
              <a:spLocks noChangeArrowheads="1"/>
            </p:cNvSpPr>
            <p:nvPr/>
          </p:nvSpPr>
          <p:spPr bwMode="auto">
            <a:xfrm>
              <a:off x="57023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51" name="Text Box 43"/>
            <p:cNvSpPr txBox="1">
              <a:spLocks noChangeArrowheads="1"/>
            </p:cNvSpPr>
            <p:nvPr/>
          </p:nvSpPr>
          <p:spPr bwMode="auto">
            <a:xfrm>
              <a:off x="5295900" y="3886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52" name="Text Box 44"/>
            <p:cNvSpPr txBox="1">
              <a:spLocks noChangeArrowheads="1"/>
            </p:cNvSpPr>
            <p:nvPr/>
          </p:nvSpPr>
          <p:spPr bwMode="auto">
            <a:xfrm>
              <a:off x="62484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2</a:t>
              </a:r>
            </a:p>
          </p:txBody>
        </p:sp>
        <p:sp>
          <p:nvSpPr>
            <p:cNvPr id="53" name="Text Box 45"/>
            <p:cNvSpPr txBox="1">
              <a:spLocks noChangeArrowheads="1"/>
            </p:cNvSpPr>
            <p:nvPr/>
          </p:nvSpPr>
          <p:spPr bwMode="auto">
            <a:xfrm>
              <a:off x="4508500" y="44323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C</a:t>
              </a:r>
            </a:p>
          </p:txBody>
        </p:sp>
        <p:sp>
          <p:nvSpPr>
            <p:cNvPr id="54" name="Text Box 46"/>
            <p:cNvSpPr txBox="1">
              <a:spLocks noChangeArrowheads="1"/>
            </p:cNvSpPr>
            <p:nvPr/>
          </p:nvSpPr>
          <p:spPr bwMode="auto">
            <a:xfrm>
              <a:off x="4521200" y="41021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C</a:t>
              </a:r>
            </a:p>
          </p:txBody>
        </p:sp>
        <p:sp>
          <p:nvSpPr>
            <p:cNvPr id="55" name="Text Box 47"/>
            <p:cNvSpPr txBox="1">
              <a:spLocks noChangeArrowheads="1"/>
            </p:cNvSpPr>
            <p:nvPr/>
          </p:nvSpPr>
          <p:spPr bwMode="auto">
            <a:xfrm>
              <a:off x="4927600" y="4699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C</a:t>
              </a:r>
            </a:p>
          </p:txBody>
        </p:sp>
        <p:sp>
          <p:nvSpPr>
            <p:cNvPr id="56" name="Text Box 48"/>
            <p:cNvSpPr txBox="1">
              <a:spLocks noChangeArrowheads="1"/>
            </p:cNvSpPr>
            <p:nvPr/>
          </p:nvSpPr>
          <p:spPr bwMode="auto">
            <a:xfrm>
              <a:off x="4927600" y="38989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C</a:t>
              </a:r>
            </a:p>
          </p:txBody>
        </p:sp>
        <p:sp>
          <p:nvSpPr>
            <p:cNvPr id="57" name="Text Box 49"/>
            <p:cNvSpPr txBox="1">
              <a:spLocks noChangeArrowheads="1"/>
            </p:cNvSpPr>
            <p:nvPr/>
          </p:nvSpPr>
          <p:spPr bwMode="auto">
            <a:xfrm>
              <a:off x="6604000" y="3124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2</a:t>
              </a:r>
            </a:p>
          </p:txBody>
        </p:sp>
        <p:sp>
          <p:nvSpPr>
            <p:cNvPr id="58" name="Text Box 50"/>
            <p:cNvSpPr txBox="1">
              <a:spLocks noChangeArrowheads="1"/>
            </p:cNvSpPr>
            <p:nvPr/>
          </p:nvSpPr>
          <p:spPr bwMode="auto">
            <a:xfrm>
              <a:off x="7035800" y="37211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2</a:t>
              </a:r>
            </a:p>
          </p:txBody>
        </p:sp>
        <p:sp>
          <p:nvSpPr>
            <p:cNvPr id="59" name="Text Box 51"/>
            <p:cNvSpPr txBox="1">
              <a:spLocks noChangeArrowheads="1"/>
            </p:cNvSpPr>
            <p:nvPr/>
          </p:nvSpPr>
          <p:spPr bwMode="auto">
            <a:xfrm>
              <a:off x="5727700" y="36957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2</a:t>
              </a:r>
            </a:p>
          </p:txBody>
        </p:sp>
      </p:grpSp>
      <p:grpSp>
        <p:nvGrpSpPr>
          <p:cNvPr id="60" name="Group 95"/>
          <p:cNvGrpSpPr>
            <a:grpSpLocks/>
          </p:cNvGrpSpPr>
          <p:nvPr/>
        </p:nvGrpSpPr>
        <p:grpSpPr bwMode="auto">
          <a:xfrm>
            <a:off x="2514600" y="2730500"/>
            <a:ext cx="4241800" cy="1917700"/>
            <a:chOff x="1584" y="1720"/>
            <a:chExt cx="2672" cy="1208"/>
          </a:xfrm>
        </p:grpSpPr>
        <p:grpSp>
          <p:nvGrpSpPr>
            <p:cNvPr id="61" name="Group 85"/>
            <p:cNvGrpSpPr>
              <a:grpSpLocks/>
            </p:cNvGrpSpPr>
            <p:nvPr/>
          </p:nvGrpSpPr>
          <p:grpSpPr bwMode="auto">
            <a:xfrm>
              <a:off x="1592" y="2736"/>
              <a:ext cx="240" cy="192"/>
              <a:chOff x="1592" y="2736"/>
              <a:chExt cx="240" cy="192"/>
            </a:xfrm>
          </p:grpSpPr>
          <p:sp>
            <p:nvSpPr>
              <p:cNvPr id="71" name="Line 83"/>
              <p:cNvSpPr>
                <a:spLocks noChangeShapeType="1"/>
              </p:cNvSpPr>
              <p:nvPr/>
            </p:nvSpPr>
            <p:spPr bwMode="auto">
              <a:xfrm>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84"/>
              <p:cNvSpPr>
                <a:spLocks noChangeShapeType="1"/>
              </p:cNvSpPr>
              <p:nvPr/>
            </p:nvSpPr>
            <p:spPr bwMode="auto">
              <a:xfrm flipV="1">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2" name="Group 86"/>
            <p:cNvGrpSpPr>
              <a:grpSpLocks/>
            </p:cNvGrpSpPr>
            <p:nvPr/>
          </p:nvGrpSpPr>
          <p:grpSpPr bwMode="auto">
            <a:xfrm>
              <a:off x="1584" y="1720"/>
              <a:ext cx="240" cy="192"/>
              <a:chOff x="1592" y="2736"/>
              <a:chExt cx="240" cy="192"/>
            </a:xfrm>
          </p:grpSpPr>
          <p:sp>
            <p:nvSpPr>
              <p:cNvPr id="69" name="Line 87"/>
              <p:cNvSpPr>
                <a:spLocks noChangeShapeType="1"/>
              </p:cNvSpPr>
              <p:nvPr/>
            </p:nvSpPr>
            <p:spPr bwMode="auto">
              <a:xfrm>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88"/>
              <p:cNvSpPr>
                <a:spLocks noChangeShapeType="1"/>
              </p:cNvSpPr>
              <p:nvPr/>
            </p:nvSpPr>
            <p:spPr bwMode="auto">
              <a:xfrm flipV="1">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 name="Group 89"/>
            <p:cNvGrpSpPr>
              <a:grpSpLocks/>
            </p:cNvGrpSpPr>
            <p:nvPr/>
          </p:nvGrpSpPr>
          <p:grpSpPr bwMode="auto">
            <a:xfrm>
              <a:off x="3200" y="2736"/>
              <a:ext cx="240" cy="192"/>
              <a:chOff x="1592" y="2736"/>
              <a:chExt cx="240" cy="192"/>
            </a:xfrm>
          </p:grpSpPr>
          <p:sp>
            <p:nvSpPr>
              <p:cNvPr id="67" name="Line 90"/>
              <p:cNvSpPr>
                <a:spLocks noChangeShapeType="1"/>
              </p:cNvSpPr>
              <p:nvPr/>
            </p:nvSpPr>
            <p:spPr bwMode="auto">
              <a:xfrm>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91"/>
              <p:cNvSpPr>
                <a:spLocks noChangeShapeType="1"/>
              </p:cNvSpPr>
              <p:nvPr/>
            </p:nvSpPr>
            <p:spPr bwMode="auto">
              <a:xfrm flipV="1">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4" name="Group 92"/>
            <p:cNvGrpSpPr>
              <a:grpSpLocks/>
            </p:cNvGrpSpPr>
            <p:nvPr/>
          </p:nvGrpSpPr>
          <p:grpSpPr bwMode="auto">
            <a:xfrm>
              <a:off x="4016" y="2232"/>
              <a:ext cx="240" cy="192"/>
              <a:chOff x="1592" y="2736"/>
              <a:chExt cx="240" cy="192"/>
            </a:xfrm>
          </p:grpSpPr>
          <p:sp>
            <p:nvSpPr>
              <p:cNvPr id="65" name="Line 93"/>
              <p:cNvSpPr>
                <a:spLocks noChangeShapeType="1"/>
              </p:cNvSpPr>
              <p:nvPr/>
            </p:nvSpPr>
            <p:spPr bwMode="auto">
              <a:xfrm>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94"/>
              <p:cNvSpPr>
                <a:spLocks noChangeShapeType="1"/>
              </p:cNvSpPr>
              <p:nvPr/>
            </p:nvSpPr>
            <p:spPr bwMode="auto">
              <a:xfrm flipV="1">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3" name="Group 79"/>
          <p:cNvGrpSpPr>
            <a:grpSpLocks/>
          </p:cNvGrpSpPr>
          <p:nvPr/>
        </p:nvGrpSpPr>
        <p:grpSpPr bwMode="auto">
          <a:xfrm>
            <a:off x="2362200" y="3429000"/>
            <a:ext cx="5029200" cy="1676400"/>
            <a:chOff x="2362200" y="3429000"/>
            <a:chExt cx="5029200" cy="1676400"/>
          </a:xfrm>
        </p:grpSpPr>
        <p:sp>
          <p:nvSpPr>
            <p:cNvPr id="74" name="Rectangle 73"/>
            <p:cNvSpPr/>
            <p:nvPr/>
          </p:nvSpPr>
          <p:spPr>
            <a:xfrm>
              <a:off x="2362200" y="4800600"/>
              <a:ext cx="762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solidFill>
                  <a:srgbClr val="FFFFFF"/>
                </a:solidFill>
              </a:endParaRPr>
            </a:p>
          </p:txBody>
        </p:sp>
        <p:sp>
          <p:nvSpPr>
            <p:cNvPr id="75" name="Rectangle 74"/>
            <p:cNvSpPr/>
            <p:nvPr/>
          </p:nvSpPr>
          <p:spPr>
            <a:xfrm>
              <a:off x="4876800" y="4781550"/>
              <a:ext cx="762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solidFill>
                  <a:srgbClr val="FFFFFF"/>
                </a:solidFill>
              </a:endParaRPr>
            </a:p>
          </p:txBody>
        </p:sp>
        <p:sp>
          <p:nvSpPr>
            <p:cNvPr id="76" name="Rectangle 75"/>
            <p:cNvSpPr/>
            <p:nvPr/>
          </p:nvSpPr>
          <p:spPr>
            <a:xfrm>
              <a:off x="7010400" y="3429000"/>
              <a:ext cx="381000"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solidFill>
                  <a:srgbClr val="FFFFFF"/>
                </a:solidFill>
              </a:endParaRPr>
            </a:p>
          </p:txBody>
        </p:sp>
      </p:grpSp>
      <p:grpSp>
        <p:nvGrpSpPr>
          <p:cNvPr id="77" name="Group 84"/>
          <p:cNvGrpSpPr>
            <a:grpSpLocks/>
          </p:cNvGrpSpPr>
          <p:nvPr/>
        </p:nvGrpSpPr>
        <p:grpSpPr bwMode="auto">
          <a:xfrm>
            <a:off x="914400" y="5029200"/>
            <a:ext cx="1524000" cy="914400"/>
            <a:chOff x="914400" y="5029200"/>
            <a:chExt cx="1524000" cy="914400"/>
          </a:xfrm>
        </p:grpSpPr>
        <p:sp>
          <p:nvSpPr>
            <p:cNvPr id="78" name="AutoShape 54"/>
            <p:cNvSpPr>
              <a:spLocks noChangeArrowheads="1"/>
            </p:cNvSpPr>
            <p:nvPr/>
          </p:nvSpPr>
          <p:spPr bwMode="auto">
            <a:xfrm>
              <a:off x="914400" y="5562600"/>
              <a:ext cx="914400" cy="381000"/>
            </a:xfrm>
            <a:prstGeom prst="roundRect">
              <a:avLst>
                <a:gd name="adj" fmla="val 16667"/>
              </a:avLst>
            </a:prstGeom>
            <a:solidFill>
              <a:srgbClr val="CCFFCC"/>
            </a:solidFill>
            <a:ln w="2857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79" name="Text Box 55"/>
            <p:cNvSpPr txBox="1">
              <a:spLocks noChangeArrowheads="1"/>
            </p:cNvSpPr>
            <p:nvPr/>
          </p:nvSpPr>
          <p:spPr bwMode="auto">
            <a:xfrm>
              <a:off x="990600" y="55467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solidFill>
                    <a:schemeClr val="accent2"/>
                  </a:solidFill>
                </a:rPr>
                <a:t>v</a:t>
              </a:r>
              <a:r>
                <a:rPr lang="de-CH" sz="2000" b="1" i="1" baseline="-25000">
                  <a:solidFill>
                    <a:schemeClr val="accent2"/>
                  </a:solidFill>
                </a:rPr>
                <a:t>0</a:t>
              </a:r>
              <a:r>
                <a:rPr lang="de-CH" sz="2000" b="1" i="1">
                  <a:solidFill>
                    <a:schemeClr val="accent2"/>
                  </a:solidFill>
                </a:rPr>
                <a:t> = 0</a:t>
              </a:r>
              <a:endParaRPr lang="en-US" sz="2000" b="1" i="1">
                <a:solidFill>
                  <a:schemeClr val="accent2"/>
                </a:solidFill>
              </a:endParaRPr>
            </a:p>
          </p:txBody>
        </p:sp>
        <p:sp>
          <p:nvSpPr>
            <p:cNvPr id="80" name="Line 56"/>
            <p:cNvSpPr>
              <a:spLocks noChangeShapeType="1"/>
            </p:cNvSpPr>
            <p:nvPr/>
          </p:nvSpPr>
          <p:spPr bwMode="auto">
            <a:xfrm flipV="1">
              <a:off x="1828800" y="5029200"/>
              <a:ext cx="609600" cy="609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1" name="Group 87"/>
          <p:cNvGrpSpPr>
            <a:grpSpLocks/>
          </p:cNvGrpSpPr>
          <p:nvPr/>
        </p:nvGrpSpPr>
        <p:grpSpPr bwMode="auto">
          <a:xfrm>
            <a:off x="533400" y="4949825"/>
            <a:ext cx="2667000" cy="1098550"/>
            <a:chOff x="533400" y="4949896"/>
            <a:chExt cx="2667000" cy="1097897"/>
          </a:xfrm>
        </p:grpSpPr>
        <p:sp>
          <p:nvSpPr>
            <p:cNvPr id="82" name="Rectangle 81"/>
            <p:cNvSpPr/>
            <p:nvPr/>
          </p:nvSpPr>
          <p:spPr>
            <a:xfrm>
              <a:off x="533400" y="5514710"/>
              <a:ext cx="1981200" cy="5330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solidFill>
                  <a:srgbClr val="FFFFFF"/>
                </a:solidFill>
              </a:endParaRPr>
            </a:p>
          </p:txBody>
        </p:sp>
        <p:sp>
          <p:nvSpPr>
            <p:cNvPr id="83" name="Rectangle 82"/>
            <p:cNvSpPr/>
            <p:nvPr/>
          </p:nvSpPr>
          <p:spPr>
            <a:xfrm>
              <a:off x="1219200" y="4949896"/>
              <a:ext cx="1981200" cy="5330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solidFill>
                  <a:srgbClr val="FFFFFF"/>
                </a:solidFill>
              </a:endParaRPr>
            </a:p>
          </p:txBody>
        </p:sp>
      </p:grpSp>
    </p:spTree>
    <p:extLst>
      <p:ext uri="{BB962C8B-B14F-4D97-AF65-F5344CB8AC3E}">
        <p14:creationId xmlns:p14="http://schemas.microsoft.com/office/powerpoint/2010/main" val="374052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6" descr="Fig_9_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533900" cy="20193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8" descr="Fig_9_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429000"/>
            <a:ext cx="4710113" cy="2819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685800" y="1143000"/>
            <a:ext cx="7772400" cy="609600"/>
          </a:xfrm>
        </p:spPr>
        <p:txBody>
          <a:bodyPr/>
          <a:lstStyle/>
          <a:p>
            <a:pPr eaLnBrk="1" hangingPunct="1"/>
            <a:r>
              <a:rPr lang="en-US" b="1" u="none" smtClean="0"/>
              <a:t>An Example III</a:t>
            </a:r>
          </a:p>
        </p:txBody>
      </p:sp>
      <p:grpSp>
        <p:nvGrpSpPr>
          <p:cNvPr id="5" name="Group 20"/>
          <p:cNvGrpSpPr>
            <a:grpSpLocks/>
          </p:cNvGrpSpPr>
          <p:nvPr/>
        </p:nvGrpSpPr>
        <p:grpSpPr bwMode="auto">
          <a:xfrm>
            <a:off x="4254500" y="4102100"/>
            <a:ext cx="3937000" cy="1473200"/>
            <a:chOff x="4254500" y="4102100"/>
            <a:chExt cx="3937000" cy="1473200"/>
          </a:xfrm>
        </p:grpSpPr>
        <p:sp>
          <p:nvSpPr>
            <p:cNvPr id="6" name="Text Box 7"/>
            <p:cNvSpPr txBox="1">
              <a:spLocks noChangeArrowheads="1"/>
            </p:cNvSpPr>
            <p:nvPr/>
          </p:nvSpPr>
          <p:spPr bwMode="auto">
            <a:xfrm>
              <a:off x="4254500" y="52705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0</a:t>
              </a:r>
            </a:p>
          </p:txBody>
        </p:sp>
        <p:sp>
          <p:nvSpPr>
            <p:cNvPr id="7" name="Text Box 22"/>
            <p:cNvSpPr txBox="1">
              <a:spLocks noChangeArrowheads="1"/>
            </p:cNvSpPr>
            <p:nvPr/>
          </p:nvSpPr>
          <p:spPr bwMode="auto">
            <a:xfrm>
              <a:off x="4279900" y="4102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L</a:t>
              </a:r>
            </a:p>
          </p:txBody>
        </p:sp>
        <p:sp>
          <p:nvSpPr>
            <p:cNvPr id="8" name="Text Box 4"/>
            <p:cNvSpPr txBox="1">
              <a:spLocks noChangeArrowheads="1"/>
            </p:cNvSpPr>
            <p:nvPr/>
          </p:nvSpPr>
          <p:spPr bwMode="auto">
            <a:xfrm>
              <a:off x="46482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0</a:t>
              </a:r>
            </a:p>
          </p:txBody>
        </p:sp>
        <p:sp>
          <p:nvSpPr>
            <p:cNvPr id="9" name="Text Box 12"/>
            <p:cNvSpPr txBox="1">
              <a:spLocks noChangeArrowheads="1"/>
            </p:cNvSpPr>
            <p:nvPr/>
          </p:nvSpPr>
          <p:spPr bwMode="auto">
            <a:xfrm>
              <a:off x="4648200" y="4102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L</a:t>
              </a:r>
            </a:p>
          </p:txBody>
        </p:sp>
        <p:sp>
          <p:nvSpPr>
            <p:cNvPr id="10" name="Text Box 17"/>
            <p:cNvSpPr txBox="1">
              <a:spLocks noChangeArrowheads="1"/>
            </p:cNvSpPr>
            <p:nvPr/>
          </p:nvSpPr>
          <p:spPr bwMode="auto">
            <a:xfrm>
              <a:off x="5092700" y="4508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1</a:t>
              </a:r>
            </a:p>
          </p:txBody>
        </p:sp>
        <p:sp>
          <p:nvSpPr>
            <p:cNvPr id="11" name="Text Box 18"/>
            <p:cNvSpPr txBox="1">
              <a:spLocks noChangeArrowheads="1"/>
            </p:cNvSpPr>
            <p:nvPr/>
          </p:nvSpPr>
          <p:spPr bwMode="auto">
            <a:xfrm>
              <a:off x="6019800" y="411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12" name="Text Box 19"/>
            <p:cNvSpPr txBox="1">
              <a:spLocks noChangeArrowheads="1"/>
            </p:cNvSpPr>
            <p:nvPr/>
          </p:nvSpPr>
          <p:spPr bwMode="auto">
            <a:xfrm>
              <a:off x="6477000" y="4864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13" name="Text Box 20"/>
            <p:cNvSpPr txBox="1">
              <a:spLocks noChangeArrowheads="1"/>
            </p:cNvSpPr>
            <p:nvPr/>
          </p:nvSpPr>
          <p:spPr bwMode="auto">
            <a:xfrm>
              <a:off x="5105400" y="485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1</a:t>
              </a:r>
            </a:p>
          </p:txBody>
        </p:sp>
        <p:sp>
          <p:nvSpPr>
            <p:cNvPr id="14" name="Text Box 21"/>
            <p:cNvSpPr txBox="1">
              <a:spLocks noChangeArrowheads="1"/>
            </p:cNvSpPr>
            <p:nvPr/>
          </p:nvSpPr>
          <p:spPr bwMode="auto">
            <a:xfrm>
              <a:off x="5626100" y="4102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1</a:t>
              </a:r>
            </a:p>
          </p:txBody>
        </p:sp>
        <p:sp>
          <p:nvSpPr>
            <p:cNvPr id="15" name="Text Box 23"/>
            <p:cNvSpPr txBox="1">
              <a:spLocks noChangeArrowheads="1"/>
            </p:cNvSpPr>
            <p:nvPr/>
          </p:nvSpPr>
          <p:spPr bwMode="auto">
            <a:xfrm>
              <a:off x="6438900" y="4508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v</a:t>
              </a:r>
              <a:r>
                <a:rPr lang="en-US" sz="1400" b="1" i="1" baseline="-25000">
                  <a:solidFill>
                    <a:schemeClr val="accent2"/>
                  </a:solidFill>
                </a:rPr>
                <a:t>2</a:t>
              </a:r>
            </a:p>
          </p:txBody>
        </p:sp>
        <p:sp>
          <p:nvSpPr>
            <p:cNvPr id="16" name="Text Box 26"/>
            <p:cNvSpPr txBox="1">
              <a:spLocks noChangeArrowheads="1"/>
            </p:cNvSpPr>
            <p:nvPr/>
          </p:nvSpPr>
          <p:spPr bwMode="auto">
            <a:xfrm>
              <a:off x="7747000" y="4508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2</a:t>
              </a:r>
            </a:p>
          </p:txBody>
        </p:sp>
        <p:sp>
          <p:nvSpPr>
            <p:cNvPr id="17" name="Text Box 27"/>
            <p:cNvSpPr txBox="1">
              <a:spLocks noChangeArrowheads="1"/>
            </p:cNvSpPr>
            <p:nvPr/>
          </p:nvSpPr>
          <p:spPr bwMode="auto">
            <a:xfrm>
              <a:off x="7289800" y="5156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2"/>
                  </a:solidFill>
                </a:rPr>
                <a:t>u</a:t>
              </a:r>
              <a:r>
                <a:rPr lang="en-US" sz="1400" b="1" i="1" baseline="-25000">
                  <a:solidFill>
                    <a:schemeClr val="accent2"/>
                  </a:solidFill>
                </a:rPr>
                <a:t>C</a:t>
              </a:r>
            </a:p>
          </p:txBody>
        </p:sp>
        <p:sp>
          <p:nvSpPr>
            <p:cNvPr id="18" name="Text Box 28"/>
            <p:cNvSpPr txBox="1">
              <a:spLocks noChangeArrowheads="1"/>
            </p:cNvSpPr>
            <p:nvPr/>
          </p:nvSpPr>
          <p:spPr bwMode="auto">
            <a:xfrm>
              <a:off x="6908800" y="5181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C</a:t>
              </a:r>
            </a:p>
          </p:txBody>
        </p:sp>
        <p:sp>
          <p:nvSpPr>
            <p:cNvPr id="19" name="Text Box 33"/>
            <p:cNvSpPr txBox="1">
              <a:spLocks noChangeArrowheads="1"/>
            </p:cNvSpPr>
            <p:nvPr/>
          </p:nvSpPr>
          <p:spPr bwMode="auto">
            <a:xfrm>
              <a:off x="7785100" y="48387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400" b="1" i="1">
                  <a:solidFill>
                    <a:schemeClr val="accent1"/>
                  </a:solidFill>
                </a:rPr>
                <a:t>i</a:t>
              </a:r>
              <a:r>
                <a:rPr lang="en-US" sz="1400" b="1" i="1" baseline="-25000">
                  <a:solidFill>
                    <a:schemeClr val="accent1"/>
                  </a:solidFill>
                </a:rPr>
                <a:t>2</a:t>
              </a:r>
            </a:p>
          </p:txBody>
        </p:sp>
      </p:grpSp>
    </p:spTree>
    <p:extLst>
      <p:ext uri="{BB962C8B-B14F-4D97-AF65-F5344CB8AC3E}">
        <p14:creationId xmlns:p14="http://schemas.microsoft.com/office/powerpoint/2010/main" val="344437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1143000"/>
            <a:ext cx="9144000" cy="609600"/>
          </a:xfrm>
        </p:spPr>
        <p:txBody>
          <a:bodyPr/>
          <a:lstStyle/>
          <a:p>
            <a:pPr eaLnBrk="1" hangingPunct="1"/>
            <a:r>
              <a:rPr lang="en-US" b="1" u="none" dirty="0" smtClean="0"/>
              <a:t>1</a:t>
            </a:r>
            <a:r>
              <a:rPr lang="en-US" b="1" u="none" baseline="30000" dirty="0" smtClean="0"/>
              <a:t>st</a:t>
            </a:r>
            <a:r>
              <a:rPr lang="en-US" b="1" u="none" dirty="0" smtClean="0"/>
              <a:t> Learning Experience: Thermodynamics</a:t>
            </a:r>
            <a:endParaRPr lang="de-CH" b="1" u="none" dirty="0" smtClean="0"/>
          </a:p>
        </p:txBody>
      </p:sp>
      <p:sp>
        <p:nvSpPr>
          <p:cNvPr id="3" name="Rectangle 3"/>
          <p:cNvSpPr txBox="1">
            <a:spLocks noChangeArrowheads="1"/>
          </p:cNvSpPr>
          <p:nvPr/>
        </p:nvSpPr>
        <p:spPr bwMode="auto">
          <a:xfrm>
            <a:off x="685800" y="1905000"/>
            <a:ext cx="7772400" cy="281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 typeface="Wingdings" panose="05000000000000000000" pitchFamily="2" charset="2"/>
              <a:buChar char="q"/>
            </a:pPr>
            <a:r>
              <a:rPr lang="en-US" sz="2000" b="0" kern="0" dirty="0" smtClean="0"/>
              <a:t>We wish to model heat dissipation along a well insulated thin copper rod.</a:t>
            </a:r>
          </a:p>
          <a:p>
            <a:pPr algn="just" eaLnBrk="1" hangingPunct="1">
              <a:lnSpc>
                <a:spcPct val="90000"/>
              </a:lnSpc>
              <a:buFont typeface="Wingdings" panose="05000000000000000000" pitchFamily="2" charset="2"/>
              <a:buChar char="q"/>
            </a:pPr>
            <a:r>
              <a:rPr lang="en-US" sz="2000" b="0" kern="0" dirty="0" smtClean="0"/>
              <a:t>My physics text instructs me that this phenomenon is governed by the partial differential equation:</a:t>
            </a:r>
          </a:p>
          <a:p>
            <a:pPr algn="just" eaLnBrk="1" hangingPunct="1">
              <a:lnSpc>
                <a:spcPct val="90000"/>
              </a:lnSpc>
              <a:buFont typeface="Wingdings" panose="05000000000000000000" pitchFamily="2" charset="2"/>
              <a:buChar char="q"/>
            </a:pPr>
            <a:endParaRPr lang="en-US" sz="2400" b="0" kern="0" dirty="0"/>
          </a:p>
          <a:p>
            <a:pPr algn="just" eaLnBrk="1" hangingPunct="1">
              <a:lnSpc>
                <a:spcPct val="90000"/>
              </a:lnSpc>
              <a:buFont typeface="Wingdings" panose="05000000000000000000" pitchFamily="2" charset="2"/>
              <a:buChar char="q"/>
            </a:pPr>
            <a:endParaRPr lang="en-US" sz="2400" b="0" kern="0" dirty="0" smtClean="0"/>
          </a:p>
          <a:p>
            <a:pPr algn="just" eaLnBrk="1" hangingPunct="1">
              <a:lnSpc>
                <a:spcPct val="90000"/>
              </a:lnSpc>
              <a:buFont typeface="Wingdings" panose="05000000000000000000" pitchFamily="2" charset="2"/>
              <a:buChar char="q"/>
            </a:pPr>
            <a:r>
              <a:rPr lang="en-US" sz="2000" b="0" kern="0" dirty="0" smtClean="0"/>
              <a:t>Discretization in space leads to:</a:t>
            </a:r>
          </a:p>
        </p:txBody>
      </p:sp>
      <p:pic>
        <p:nvPicPr>
          <p:cNvPr id="4" name="Picture 4" descr="cond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11512"/>
            <a:ext cx="1295400" cy="6746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conduction_di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333875"/>
            <a:ext cx="4343400" cy="19145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990600"/>
            <a:ext cx="7772400" cy="609600"/>
          </a:xfrm>
        </p:spPr>
        <p:txBody>
          <a:bodyPr/>
          <a:lstStyle/>
          <a:p>
            <a:pPr eaLnBrk="1" hangingPunct="1"/>
            <a:r>
              <a:rPr lang="en-US" b="1" u="none" dirty="0" smtClean="0"/>
              <a:t>Thermodynamics </a:t>
            </a:r>
            <a:r>
              <a:rPr lang="de-CH" b="1" u="none" dirty="0" smtClean="0"/>
              <a:t>II</a:t>
            </a:r>
            <a:endParaRPr lang="en-US" b="1" u="none" dirty="0" smtClean="0"/>
          </a:p>
        </p:txBody>
      </p:sp>
      <p:sp>
        <p:nvSpPr>
          <p:cNvPr id="3" name="Rectangle 3"/>
          <p:cNvSpPr txBox="1">
            <a:spLocks noChangeArrowheads="1"/>
          </p:cNvSpPr>
          <p:nvPr/>
        </p:nvSpPr>
        <p:spPr bwMode="auto">
          <a:xfrm>
            <a:off x="685800" y="1701800"/>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r>
              <a:rPr lang="en-US" sz="2400" b="0" kern="0" smtClean="0"/>
              <a:t>Consequently, the following electrical equivalence circuit may be considered:</a:t>
            </a:r>
          </a:p>
        </p:txBody>
      </p:sp>
      <p:pic>
        <p:nvPicPr>
          <p:cNvPr id="4" name="Picture 4" descr="conduction_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3733800" cy="191611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26"/>
          <p:cNvGrpSpPr>
            <a:grpSpLocks/>
          </p:cNvGrpSpPr>
          <p:nvPr/>
        </p:nvGrpSpPr>
        <p:grpSpPr bwMode="auto">
          <a:xfrm>
            <a:off x="3937000" y="2857500"/>
            <a:ext cx="1435100" cy="165100"/>
            <a:chOff x="2480" y="1800"/>
            <a:chExt cx="904" cy="104"/>
          </a:xfrm>
        </p:grpSpPr>
        <p:sp>
          <p:nvSpPr>
            <p:cNvPr id="6" name="Rectangle 5"/>
            <p:cNvSpPr>
              <a:spLocks noChangeArrowheads="1"/>
            </p:cNvSpPr>
            <p:nvPr/>
          </p:nvSpPr>
          <p:spPr bwMode="auto">
            <a:xfrm>
              <a:off x="2480" y="1800"/>
              <a:ext cx="96"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7" name="Rectangle 6"/>
            <p:cNvSpPr>
              <a:spLocks noChangeArrowheads="1"/>
            </p:cNvSpPr>
            <p:nvPr/>
          </p:nvSpPr>
          <p:spPr bwMode="auto">
            <a:xfrm>
              <a:off x="3288" y="1808"/>
              <a:ext cx="96"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nvGrpSpPr>
          <p:cNvPr id="8" name="Group 19"/>
          <p:cNvGrpSpPr>
            <a:grpSpLocks/>
          </p:cNvGrpSpPr>
          <p:nvPr/>
        </p:nvGrpSpPr>
        <p:grpSpPr bwMode="auto">
          <a:xfrm>
            <a:off x="1371600" y="4813300"/>
            <a:ext cx="1828800" cy="1295400"/>
            <a:chOff x="864" y="3072"/>
            <a:chExt cx="1152" cy="816"/>
          </a:xfrm>
        </p:grpSpPr>
        <p:sp>
          <p:nvSpPr>
            <p:cNvPr id="9" name="Rectangle 16"/>
            <p:cNvSpPr>
              <a:spLocks noChangeArrowheads="1"/>
            </p:cNvSpPr>
            <p:nvPr/>
          </p:nvSpPr>
          <p:spPr bwMode="auto">
            <a:xfrm>
              <a:off x="864" y="3072"/>
              <a:ext cx="1104" cy="816"/>
            </a:xfrm>
            <a:prstGeom prst="rect">
              <a:avLst/>
            </a:prstGeom>
            <a:solidFill>
              <a:srgbClr val="66FF33"/>
            </a:solidFill>
            <a:ln w="28575">
              <a:solidFill>
                <a:srgbClr val="006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 name="Text Box 7"/>
            <p:cNvSpPr txBox="1">
              <a:spLocks noChangeArrowheads="1"/>
            </p:cNvSpPr>
            <p:nvPr/>
          </p:nvSpPr>
          <p:spPr bwMode="auto">
            <a:xfrm>
              <a:off x="864" y="3120"/>
              <a:ext cx="1152"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50000"/>
                </a:lnSpc>
                <a:spcBef>
                  <a:spcPct val="50000"/>
                </a:spcBef>
              </a:pPr>
              <a:r>
                <a:rPr lang="de-CH" sz="2000" b="1" i="1"/>
                <a:t>dv</a:t>
              </a:r>
              <a:r>
                <a:rPr lang="de-CH" sz="2000" b="1" i="1" baseline="-25000"/>
                <a:t>i </a:t>
              </a:r>
              <a:r>
                <a:rPr lang="de-CH" sz="2000" b="1" i="1"/>
                <a:t>/dt = i</a:t>
              </a:r>
              <a:r>
                <a:rPr lang="de-CH" sz="2000" b="1" i="1" baseline="-25000"/>
                <a:t>C </a:t>
              </a:r>
              <a:r>
                <a:rPr lang="de-CH" sz="2000" b="1" i="1"/>
                <a:t>/C</a:t>
              </a:r>
            </a:p>
            <a:p>
              <a:pPr eaLnBrk="1" hangingPunct="1">
                <a:lnSpc>
                  <a:spcPct val="50000"/>
                </a:lnSpc>
                <a:spcBef>
                  <a:spcPct val="50000"/>
                </a:spcBef>
              </a:pPr>
              <a:r>
                <a:rPr lang="de-CH" sz="2000" b="1" i="1"/>
                <a:t>i</a:t>
              </a:r>
              <a:r>
                <a:rPr lang="de-CH" sz="2000" b="1" i="1" baseline="-25000"/>
                <a:t>C  </a:t>
              </a:r>
              <a:r>
                <a:rPr lang="de-CH" sz="2000" b="1" i="1"/>
                <a:t>= i</a:t>
              </a:r>
              <a:r>
                <a:rPr lang="de-CH" sz="2000" b="1" i="1" baseline="-25000"/>
                <a:t>R1  </a:t>
              </a:r>
              <a:r>
                <a:rPr lang="de-CH" sz="2000" b="1" i="1"/>
                <a:t>– i</a:t>
              </a:r>
              <a:r>
                <a:rPr lang="de-CH" sz="2000" b="1" i="1" baseline="-25000"/>
                <a:t>R2 </a:t>
              </a:r>
            </a:p>
            <a:p>
              <a:pPr eaLnBrk="1" hangingPunct="1">
                <a:lnSpc>
                  <a:spcPct val="50000"/>
                </a:lnSpc>
                <a:spcBef>
                  <a:spcPct val="50000"/>
                </a:spcBef>
              </a:pPr>
              <a:r>
                <a:rPr lang="de-CH" sz="2000" b="1" i="1"/>
                <a:t>v</a:t>
              </a:r>
              <a:r>
                <a:rPr lang="de-CH" sz="2000" b="1" i="1" baseline="-25000"/>
                <a:t>i-1 </a:t>
              </a:r>
              <a:r>
                <a:rPr lang="de-CH" sz="2000" b="1" i="1"/>
                <a:t>– v</a:t>
              </a:r>
              <a:r>
                <a:rPr lang="de-CH" sz="2000" b="1" i="1" baseline="-25000"/>
                <a:t>i </a:t>
              </a:r>
              <a:r>
                <a:rPr lang="de-CH" sz="2000" b="1" i="1"/>
                <a:t>= R· i</a:t>
              </a:r>
              <a:r>
                <a:rPr lang="de-CH" sz="2000" b="1" i="1" baseline="-25000"/>
                <a:t>R1</a:t>
              </a:r>
            </a:p>
            <a:p>
              <a:pPr eaLnBrk="1" hangingPunct="1">
                <a:lnSpc>
                  <a:spcPct val="50000"/>
                </a:lnSpc>
                <a:spcBef>
                  <a:spcPct val="50000"/>
                </a:spcBef>
              </a:pPr>
              <a:r>
                <a:rPr lang="de-CH" sz="2000" b="1" i="1"/>
                <a:t>v</a:t>
              </a:r>
              <a:r>
                <a:rPr lang="de-CH" sz="2000" b="1" i="1" baseline="-25000"/>
                <a:t>i </a:t>
              </a:r>
              <a:r>
                <a:rPr lang="de-CH" sz="2000" b="1" i="1"/>
                <a:t>– v</a:t>
              </a:r>
              <a:r>
                <a:rPr lang="de-CH" sz="2000" b="1" i="1" baseline="-25000"/>
                <a:t>i+1 </a:t>
              </a:r>
              <a:r>
                <a:rPr lang="de-CH" sz="2000" b="1" i="1"/>
                <a:t>= R· i</a:t>
              </a:r>
              <a:r>
                <a:rPr lang="de-CH" sz="2000" b="1" i="1" baseline="-25000"/>
                <a:t>R2</a:t>
              </a:r>
              <a:endParaRPr lang="en-US" sz="2000" b="1" i="1" baseline="-25000"/>
            </a:p>
          </p:txBody>
        </p:sp>
      </p:grpSp>
      <p:grpSp>
        <p:nvGrpSpPr>
          <p:cNvPr id="11" name="Group 24"/>
          <p:cNvGrpSpPr>
            <a:grpSpLocks/>
          </p:cNvGrpSpPr>
          <p:nvPr/>
        </p:nvGrpSpPr>
        <p:grpSpPr bwMode="auto">
          <a:xfrm>
            <a:off x="3390900" y="4800600"/>
            <a:ext cx="5118100" cy="762000"/>
            <a:chOff x="2136" y="3024"/>
            <a:chExt cx="3224" cy="480"/>
          </a:xfrm>
        </p:grpSpPr>
        <p:grpSp>
          <p:nvGrpSpPr>
            <p:cNvPr id="12" name="Group 20"/>
            <p:cNvGrpSpPr>
              <a:grpSpLocks/>
            </p:cNvGrpSpPr>
            <p:nvPr/>
          </p:nvGrpSpPr>
          <p:grpSpPr bwMode="auto">
            <a:xfrm>
              <a:off x="2592" y="3024"/>
              <a:ext cx="2768" cy="480"/>
              <a:chOff x="2832" y="3024"/>
              <a:chExt cx="2768" cy="480"/>
            </a:xfrm>
          </p:grpSpPr>
          <p:sp>
            <p:nvSpPr>
              <p:cNvPr id="14" name="Rectangle 17"/>
              <p:cNvSpPr>
                <a:spLocks noChangeArrowheads="1"/>
              </p:cNvSpPr>
              <p:nvPr/>
            </p:nvSpPr>
            <p:spPr bwMode="auto">
              <a:xfrm>
                <a:off x="2832" y="3024"/>
                <a:ext cx="2208" cy="480"/>
              </a:xfrm>
              <a:prstGeom prst="rect">
                <a:avLst/>
              </a:prstGeom>
              <a:solidFill>
                <a:srgbClr val="66FF33"/>
              </a:solidFill>
              <a:ln w="28575">
                <a:solidFill>
                  <a:srgbClr val="0066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5" name="Text Box 8"/>
              <p:cNvSpPr txBox="1">
                <a:spLocks noChangeArrowheads="1"/>
              </p:cNvSpPr>
              <p:nvPr/>
            </p:nvSpPr>
            <p:spPr bwMode="auto">
              <a:xfrm>
                <a:off x="2832" y="3024"/>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t>dv</a:t>
                </a:r>
                <a:r>
                  <a:rPr lang="de-CH" sz="2000" b="1" i="1" baseline="-25000"/>
                  <a:t>i </a:t>
                </a:r>
                <a:r>
                  <a:rPr lang="de-CH" sz="2000" b="1" i="1"/>
                  <a:t>/dt = (i</a:t>
                </a:r>
                <a:r>
                  <a:rPr lang="de-CH" sz="2000" b="1" i="1" baseline="-25000"/>
                  <a:t>R1  </a:t>
                </a:r>
                <a:r>
                  <a:rPr lang="de-CH" sz="2000" b="1" i="1"/>
                  <a:t>– i</a:t>
                </a:r>
                <a:r>
                  <a:rPr lang="de-CH" sz="2000" b="1" i="1" baseline="-25000"/>
                  <a:t>R2 </a:t>
                </a:r>
                <a:r>
                  <a:rPr lang="de-CH" sz="2000" b="1" i="1"/>
                  <a:t>)</a:t>
                </a:r>
                <a:r>
                  <a:rPr lang="de-CH" sz="2000" b="1" i="1" baseline="-25000"/>
                  <a:t> </a:t>
                </a:r>
                <a:r>
                  <a:rPr lang="de-CH" sz="2000" b="1" i="1"/>
                  <a:t>/C</a:t>
                </a:r>
                <a:endParaRPr lang="en-US" sz="2000" b="1" i="1"/>
              </a:p>
            </p:txBody>
          </p:sp>
          <p:sp>
            <p:nvSpPr>
              <p:cNvPr id="16" name="Text Box 9"/>
              <p:cNvSpPr txBox="1">
                <a:spLocks noChangeArrowheads="1"/>
              </p:cNvSpPr>
              <p:nvPr/>
            </p:nvSpPr>
            <p:spPr bwMode="auto">
              <a:xfrm>
                <a:off x="3248" y="3216"/>
                <a:ext cx="23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t>= (v</a:t>
                </a:r>
                <a:r>
                  <a:rPr lang="de-CH" sz="2000" b="1" i="1" baseline="-25000"/>
                  <a:t>i+1 </a:t>
                </a:r>
                <a:r>
                  <a:rPr lang="de-CH" sz="2000" b="1" i="1"/>
                  <a:t>– 2·v</a:t>
                </a:r>
                <a:r>
                  <a:rPr lang="de-CH" sz="2000" b="1" i="1" baseline="-25000"/>
                  <a:t>i </a:t>
                </a:r>
                <a:r>
                  <a:rPr lang="de-CH" sz="2000" b="1" i="1"/>
                  <a:t>+ v</a:t>
                </a:r>
                <a:r>
                  <a:rPr lang="de-CH" sz="2000" b="1" i="1" baseline="-25000"/>
                  <a:t>i-1 </a:t>
                </a:r>
                <a:r>
                  <a:rPr lang="de-CH" sz="2000" b="1" i="1"/>
                  <a:t>)</a:t>
                </a:r>
                <a:r>
                  <a:rPr lang="de-CH" sz="2000" b="1" i="1" baseline="-25000"/>
                  <a:t> </a:t>
                </a:r>
                <a:r>
                  <a:rPr lang="de-CH" sz="2000" b="1" i="1"/>
                  <a:t>/(R · C)</a:t>
                </a:r>
                <a:endParaRPr lang="en-US" sz="2000" b="1" i="1"/>
              </a:p>
            </p:txBody>
          </p:sp>
        </p:grpSp>
        <p:sp>
          <p:nvSpPr>
            <p:cNvPr id="13" name="Text Box 22"/>
            <p:cNvSpPr txBox="1">
              <a:spLocks noChangeArrowheads="1"/>
            </p:cNvSpPr>
            <p:nvPr/>
          </p:nvSpPr>
          <p:spPr bwMode="auto">
            <a:xfrm>
              <a:off x="2136" y="3080"/>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006600"/>
                  </a:solidFill>
                  <a:latin typeface="Symbol" panose="05050102010706020507" pitchFamily="18" charset="2"/>
                  <a:sym typeface="Symbol" panose="05050102010706020507" pitchFamily="18" charset="2"/>
                </a:rPr>
                <a:t></a:t>
              </a:r>
              <a:endParaRPr lang="en-US" sz="3200" b="1">
                <a:solidFill>
                  <a:srgbClr val="006600"/>
                </a:solidFill>
                <a:latin typeface="Symbol" panose="05050102010706020507" pitchFamily="18" charset="2"/>
              </a:endParaRPr>
            </a:p>
          </p:txBody>
        </p:sp>
      </p:grpSp>
      <p:grpSp>
        <p:nvGrpSpPr>
          <p:cNvPr id="17" name="Group 25"/>
          <p:cNvGrpSpPr>
            <a:grpSpLocks/>
          </p:cNvGrpSpPr>
          <p:nvPr/>
        </p:nvGrpSpPr>
        <p:grpSpPr bwMode="auto">
          <a:xfrm>
            <a:off x="4191000" y="5600700"/>
            <a:ext cx="3810000" cy="701675"/>
            <a:chOff x="2640" y="3528"/>
            <a:chExt cx="2400" cy="442"/>
          </a:xfrm>
        </p:grpSpPr>
        <p:grpSp>
          <p:nvGrpSpPr>
            <p:cNvPr id="18" name="Group 21"/>
            <p:cNvGrpSpPr>
              <a:grpSpLocks/>
            </p:cNvGrpSpPr>
            <p:nvPr/>
          </p:nvGrpSpPr>
          <p:grpSpPr bwMode="auto">
            <a:xfrm>
              <a:off x="3072" y="3528"/>
              <a:ext cx="1968" cy="442"/>
              <a:chOff x="2832" y="3552"/>
              <a:chExt cx="1968" cy="442"/>
            </a:xfrm>
          </p:grpSpPr>
          <p:sp>
            <p:nvSpPr>
              <p:cNvPr id="20" name="Rectangle 18"/>
              <p:cNvSpPr>
                <a:spLocks noChangeArrowheads="1"/>
              </p:cNvSpPr>
              <p:nvPr/>
            </p:nvSpPr>
            <p:spPr bwMode="auto">
              <a:xfrm>
                <a:off x="2832" y="3600"/>
                <a:ext cx="1920" cy="384"/>
              </a:xfrm>
              <a:prstGeom prst="rect">
                <a:avLst/>
              </a:prstGeom>
              <a:solidFill>
                <a:srgbClr val="FF99FF"/>
              </a:solidFill>
              <a:ln w="28575">
                <a:solidFill>
                  <a:srgbClr val="80008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1" name="Text Box 10"/>
              <p:cNvSpPr txBox="1">
                <a:spLocks noChangeArrowheads="1"/>
              </p:cNvSpPr>
              <p:nvPr/>
            </p:nvSpPr>
            <p:spPr bwMode="auto">
              <a:xfrm>
                <a:off x="2832" y="3662"/>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t>(R · C)·</a:t>
                </a:r>
                <a:endParaRPr lang="en-US" sz="2000" b="1" i="1"/>
              </a:p>
            </p:txBody>
          </p:sp>
          <p:grpSp>
            <p:nvGrpSpPr>
              <p:cNvPr id="22" name="Group 14"/>
              <p:cNvGrpSpPr>
                <a:grpSpLocks/>
              </p:cNvGrpSpPr>
              <p:nvPr/>
            </p:nvGrpSpPr>
            <p:grpSpPr bwMode="auto">
              <a:xfrm>
                <a:off x="3336" y="3552"/>
                <a:ext cx="368" cy="442"/>
                <a:chOff x="3600" y="3552"/>
                <a:chExt cx="368" cy="442"/>
              </a:xfrm>
            </p:grpSpPr>
            <p:sp>
              <p:nvSpPr>
                <p:cNvPr id="24" name="Text Box 11"/>
                <p:cNvSpPr txBox="1">
                  <a:spLocks noChangeArrowheads="1"/>
                </p:cNvSpPr>
                <p:nvPr/>
              </p:nvSpPr>
              <p:spPr bwMode="auto">
                <a:xfrm>
                  <a:off x="3600" y="3552"/>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t>dv</a:t>
                  </a:r>
                  <a:r>
                    <a:rPr lang="de-CH" sz="2000" b="1" i="1" baseline="-25000"/>
                    <a:t>i</a:t>
                  </a:r>
                  <a:endParaRPr lang="en-US" sz="2000" b="1" i="1" baseline="-25000"/>
                </a:p>
              </p:txBody>
            </p:sp>
            <p:sp>
              <p:nvSpPr>
                <p:cNvPr id="25" name="Text Box 12"/>
                <p:cNvSpPr txBox="1">
                  <a:spLocks noChangeArrowheads="1"/>
                </p:cNvSpPr>
                <p:nvPr/>
              </p:nvSpPr>
              <p:spPr bwMode="auto">
                <a:xfrm>
                  <a:off x="3632" y="3744"/>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t>dt</a:t>
                  </a:r>
                  <a:endParaRPr lang="en-US" sz="2000" b="1" i="1"/>
                </a:p>
              </p:txBody>
            </p:sp>
            <p:sp>
              <p:nvSpPr>
                <p:cNvPr id="26" name="Line 13"/>
                <p:cNvSpPr>
                  <a:spLocks noChangeShapeType="1"/>
                </p:cNvSpPr>
                <p:nvPr/>
              </p:nvSpPr>
              <p:spPr bwMode="auto">
                <a:xfrm>
                  <a:off x="3680" y="379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 name="Text Box 15"/>
              <p:cNvSpPr txBox="1">
                <a:spLocks noChangeArrowheads="1"/>
              </p:cNvSpPr>
              <p:nvPr/>
            </p:nvSpPr>
            <p:spPr bwMode="auto">
              <a:xfrm>
                <a:off x="3552" y="3664"/>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i="1"/>
                  <a:t>= v</a:t>
                </a:r>
                <a:r>
                  <a:rPr lang="de-CH" sz="2000" b="1" i="1" baseline="-25000"/>
                  <a:t>i+1 </a:t>
                </a:r>
                <a:r>
                  <a:rPr lang="de-CH" sz="2000" b="1" i="1"/>
                  <a:t>– 2·v</a:t>
                </a:r>
                <a:r>
                  <a:rPr lang="de-CH" sz="2000" b="1" i="1" baseline="-25000"/>
                  <a:t>i </a:t>
                </a:r>
                <a:r>
                  <a:rPr lang="de-CH" sz="2000" b="1" i="1"/>
                  <a:t>+ v</a:t>
                </a:r>
                <a:r>
                  <a:rPr lang="de-CH" sz="2000" b="1" i="1" baseline="-25000"/>
                  <a:t>i-1</a:t>
                </a:r>
                <a:endParaRPr lang="en-US" sz="2000" b="1" i="1" baseline="-25000"/>
              </a:p>
            </p:txBody>
          </p:sp>
        </p:grpSp>
        <p:sp>
          <p:nvSpPr>
            <p:cNvPr id="19" name="Text Box 23"/>
            <p:cNvSpPr txBox="1">
              <a:spLocks noChangeArrowheads="1"/>
            </p:cNvSpPr>
            <p:nvPr/>
          </p:nvSpPr>
          <p:spPr bwMode="auto">
            <a:xfrm>
              <a:off x="2640" y="3571"/>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80"/>
                  </a:solidFill>
                  <a:latin typeface="Symbol" panose="05050102010706020507" pitchFamily="18" charset="2"/>
                  <a:sym typeface="Symbol" panose="05050102010706020507" pitchFamily="18" charset="2"/>
                </a:rPr>
                <a:t></a:t>
              </a:r>
              <a:endParaRPr lang="en-US" sz="3200" b="1">
                <a:solidFill>
                  <a:srgbClr val="800080"/>
                </a:solidFill>
                <a:latin typeface="Symbol" panose="05050102010706020507" pitchFamily="18" charset="2"/>
              </a:endParaRPr>
            </a:p>
          </p:txBody>
        </p:sp>
      </p:grpSp>
    </p:spTree>
    <p:extLst>
      <p:ext uri="{BB962C8B-B14F-4D97-AF65-F5344CB8AC3E}">
        <p14:creationId xmlns:p14="http://schemas.microsoft.com/office/powerpoint/2010/main" val="343357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dirty="0"/>
              <a:t>Thermodynamics </a:t>
            </a:r>
            <a:r>
              <a:rPr lang="de-CH" b="1" u="none" dirty="0" smtClean="0"/>
              <a:t>III</a:t>
            </a:r>
            <a:endParaRPr lang="en-US" b="1" u="none" dirty="0" smtClean="0"/>
          </a:p>
        </p:txBody>
      </p:sp>
      <p:sp>
        <p:nvSpPr>
          <p:cNvPr id="3" name="Rectangle 3"/>
          <p:cNvSpPr txBox="1">
            <a:spLocks noChangeArrowheads="1"/>
          </p:cNvSpPr>
          <p:nvPr/>
        </p:nvSpPr>
        <p:spPr bwMode="auto">
          <a:xfrm>
            <a:off x="685800" y="1981200"/>
            <a:ext cx="7772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b="0" kern="0" smtClean="0"/>
              <a:t>As a consequence, heat conduction can be described by a series of such T-circuits:</a:t>
            </a:r>
          </a:p>
          <a:p>
            <a:pPr eaLnBrk="1" hangingPunct="1"/>
            <a:endParaRPr lang="en-US" sz="2400" b="0" kern="0" smtClean="0"/>
          </a:p>
          <a:p>
            <a:pPr eaLnBrk="1" hangingPunct="1"/>
            <a:endParaRPr lang="en-US" sz="2400" b="0" kern="0" smtClean="0"/>
          </a:p>
          <a:p>
            <a:pPr eaLnBrk="1" hangingPunct="1"/>
            <a:endParaRPr lang="en-US" sz="2800" b="0" kern="0" smtClean="0"/>
          </a:p>
          <a:p>
            <a:pPr eaLnBrk="1" hangingPunct="1"/>
            <a:r>
              <a:rPr lang="en-US" sz="2400" b="0" kern="0" smtClean="0"/>
              <a:t>In bond graph representation:</a:t>
            </a:r>
          </a:p>
        </p:txBody>
      </p:sp>
      <p:pic>
        <p:nvPicPr>
          <p:cNvPr id="4" name="Picture 4" descr="conduction_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2844800"/>
            <a:ext cx="6781800" cy="1295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bg_conduction_ch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4660900"/>
            <a:ext cx="6705600" cy="1600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762000" y="4267200"/>
            <a:ext cx="152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3685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dirty="0"/>
              <a:t>Thermodynamics </a:t>
            </a:r>
            <a:r>
              <a:rPr lang="de-CH" b="1" u="none" dirty="0" smtClean="0"/>
              <a:t>IV</a:t>
            </a:r>
            <a:endParaRPr lang="en-US" b="1" u="none" dirty="0" smtClean="0"/>
          </a:p>
        </p:txBody>
      </p:sp>
      <p:sp>
        <p:nvSpPr>
          <p:cNvPr id="3" name="Rectangle 3"/>
          <p:cNvSpPr txBox="1">
            <a:spLocks noChangeArrowheads="1"/>
          </p:cNvSpPr>
          <p:nvPr/>
        </p:nvSpPr>
        <p:spPr bwMode="auto">
          <a:xfrm>
            <a:off x="685800" y="3581400"/>
            <a:ext cx="7772400"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400" b="0" kern="0" smtClean="0"/>
              <a:t>This bond graph is exceedingly beautiful ...</a:t>
            </a:r>
          </a:p>
        </p:txBody>
      </p:sp>
      <p:pic>
        <p:nvPicPr>
          <p:cNvPr id="4" name="Picture 4" descr="bg_conduction_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905000"/>
            <a:ext cx="6705600" cy="1600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485900" y="3937000"/>
            <a:ext cx="369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t>It only has one drawback ...</a:t>
            </a:r>
          </a:p>
        </p:txBody>
      </p:sp>
      <p:sp>
        <p:nvSpPr>
          <p:cNvPr id="6" name="Text Box 6"/>
          <p:cNvSpPr txBox="1">
            <a:spLocks noChangeArrowheads="1"/>
          </p:cNvSpPr>
          <p:nvPr/>
        </p:nvSpPr>
        <p:spPr bwMode="auto">
          <a:xfrm>
            <a:off x="1943100" y="4279900"/>
            <a:ext cx="430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t>It is most certainly incorrect!</a:t>
            </a:r>
          </a:p>
        </p:txBody>
      </p:sp>
      <p:grpSp>
        <p:nvGrpSpPr>
          <p:cNvPr id="7" name="Group 12"/>
          <p:cNvGrpSpPr>
            <a:grpSpLocks/>
          </p:cNvGrpSpPr>
          <p:nvPr/>
        </p:nvGrpSpPr>
        <p:grpSpPr bwMode="auto">
          <a:xfrm>
            <a:off x="685800" y="1600200"/>
            <a:ext cx="6743700" cy="3657600"/>
            <a:chOff x="432" y="1008"/>
            <a:chExt cx="4248" cy="2304"/>
          </a:xfrm>
        </p:grpSpPr>
        <p:sp>
          <p:nvSpPr>
            <p:cNvPr id="8" name="Text Box 7"/>
            <p:cNvSpPr txBox="1">
              <a:spLocks noChangeArrowheads="1"/>
            </p:cNvSpPr>
            <p:nvPr/>
          </p:nvSpPr>
          <p:spPr bwMode="auto">
            <a:xfrm>
              <a:off x="432" y="2870"/>
              <a:ext cx="2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4000" b="1">
                  <a:solidFill>
                    <a:schemeClr val="accent2"/>
                  </a:solidFill>
                </a:rPr>
                <a:t>.</a:t>
              </a:r>
              <a:endParaRPr lang="en-US" sz="4000" b="1">
                <a:solidFill>
                  <a:schemeClr val="accent2"/>
                </a:solidFill>
              </a:endParaRPr>
            </a:p>
          </p:txBody>
        </p:sp>
        <p:sp>
          <p:nvSpPr>
            <p:cNvPr id="9" name="Text Box 8"/>
            <p:cNvSpPr txBox="1">
              <a:spLocks noChangeArrowheads="1"/>
            </p:cNvSpPr>
            <p:nvPr/>
          </p:nvSpPr>
          <p:spPr bwMode="auto">
            <a:xfrm>
              <a:off x="656" y="3024"/>
              <a:ext cx="2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solidFill>
                    <a:schemeClr val="accent2"/>
                  </a:solidFill>
                </a:rPr>
                <a:t>There are no energy sinks!</a:t>
              </a:r>
            </a:p>
          </p:txBody>
        </p:sp>
        <p:sp>
          <p:nvSpPr>
            <p:cNvPr id="10" name="Oval 9"/>
            <p:cNvSpPr>
              <a:spLocks noChangeArrowheads="1"/>
            </p:cNvSpPr>
            <p:nvPr/>
          </p:nvSpPr>
          <p:spPr bwMode="auto">
            <a:xfrm>
              <a:off x="4104" y="1008"/>
              <a:ext cx="576" cy="864"/>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1" name="Line 10"/>
            <p:cNvSpPr>
              <a:spLocks noChangeShapeType="1"/>
            </p:cNvSpPr>
            <p:nvPr/>
          </p:nvSpPr>
          <p:spPr bwMode="auto">
            <a:xfrm>
              <a:off x="3024" y="3168"/>
              <a:ext cx="139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1"/>
            <p:cNvSpPr>
              <a:spLocks noChangeShapeType="1"/>
            </p:cNvSpPr>
            <p:nvPr/>
          </p:nvSpPr>
          <p:spPr bwMode="auto">
            <a:xfrm flipV="1">
              <a:off x="4400" y="1872"/>
              <a:ext cx="0" cy="1296"/>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 name="Text Box 13"/>
          <p:cNvSpPr txBox="1">
            <a:spLocks noChangeArrowheads="1"/>
          </p:cNvSpPr>
          <p:nvPr/>
        </p:nvSpPr>
        <p:spPr bwMode="auto">
          <a:xfrm>
            <a:off x="1485900" y="5219700"/>
            <a:ext cx="6781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80000"/>
              </a:lnSpc>
              <a:spcBef>
                <a:spcPct val="50000"/>
              </a:spcBef>
            </a:pPr>
            <a:r>
              <a:rPr lang="en-US" sz="2000" b="1" i="1">
                <a:solidFill>
                  <a:schemeClr val="accent2"/>
                </a:solidFill>
              </a:rPr>
              <a:t>A resistor may make sense in an electrical circuit, if the heating of the circuit is not of interest, but it is most certainly not meaningful, when the system to be described is itself in the thermal domain.</a:t>
            </a:r>
          </a:p>
        </p:txBody>
      </p:sp>
    </p:spTree>
    <p:extLst>
      <p:ext uri="{BB962C8B-B14F-4D97-AF65-F5344CB8AC3E}">
        <p14:creationId xmlns:p14="http://schemas.microsoft.com/office/powerpoint/2010/main" val="39352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utoUpdateAnimBg="0"/>
      <p:bldP spid="6" grpId="0" autoUpdateAnimBg="0"/>
      <p:bldP spid="1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dirty="0"/>
              <a:t>Thermodynamics </a:t>
            </a:r>
            <a:r>
              <a:rPr lang="de-CH" b="1" u="none" dirty="0" smtClean="0"/>
              <a:t>V</a:t>
            </a:r>
            <a:endParaRPr lang="en-US" b="1" u="none" dirty="0" smtClean="0"/>
          </a:p>
        </p:txBody>
      </p:sp>
      <p:sp>
        <p:nvSpPr>
          <p:cNvPr id="3" name="Rectangle 3"/>
          <p:cNvSpPr txBox="1">
            <a:spLocks noChangeArrowheads="1"/>
          </p:cNvSpPr>
          <p:nvPr/>
        </p:nvSpPr>
        <p:spPr bwMode="auto">
          <a:xfrm>
            <a:off x="685800" y="1981200"/>
            <a:ext cx="7772400" cy="426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r>
              <a:rPr lang="en-US" sz="2400" b="0" kern="0" smtClean="0"/>
              <a:t>The problem can be corrected easily by replacing each resistor by a resistive source.</a:t>
            </a:r>
          </a:p>
          <a:p>
            <a:pPr algn="just" eaLnBrk="1" hangingPunct="1"/>
            <a:endParaRPr lang="en-US" sz="2400" b="0" kern="0" smtClean="0"/>
          </a:p>
          <a:p>
            <a:pPr algn="just" eaLnBrk="1" hangingPunct="1"/>
            <a:endParaRPr lang="en-US" sz="2400" b="0" kern="0" smtClean="0"/>
          </a:p>
          <a:p>
            <a:pPr algn="just" eaLnBrk="1" hangingPunct="1"/>
            <a:endParaRPr lang="en-US" sz="2400" b="0" kern="0" smtClean="0"/>
          </a:p>
          <a:p>
            <a:pPr algn="just" eaLnBrk="1" hangingPunct="1"/>
            <a:endParaRPr lang="en-US" sz="2400" b="0" kern="0" smtClean="0"/>
          </a:p>
          <a:p>
            <a:pPr algn="just" eaLnBrk="1" hangingPunct="1"/>
            <a:endParaRPr lang="en-US" sz="2400" b="0" kern="0" smtClean="0"/>
          </a:p>
          <a:p>
            <a:pPr algn="just" eaLnBrk="1" hangingPunct="1"/>
            <a:endParaRPr lang="en-US" sz="2400" b="0" kern="0" smtClean="0"/>
          </a:p>
          <a:p>
            <a:pPr algn="just" eaLnBrk="1" hangingPunct="1"/>
            <a:r>
              <a:rPr lang="en-US" sz="2400" b="0" kern="0" smtClean="0"/>
              <a:t>The temperature gradient leads to additional entropy, which is re-introduced at the nearest 0-junction.</a:t>
            </a:r>
          </a:p>
        </p:txBody>
      </p:sp>
      <p:pic>
        <p:nvPicPr>
          <p:cNvPr id="4" name="Picture 4" descr="bg_conduction_chain_co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14675"/>
            <a:ext cx="7239000" cy="20669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219200"/>
            <a:ext cx="7772400" cy="609600"/>
          </a:xfrm>
        </p:spPr>
        <p:txBody>
          <a:bodyPr/>
          <a:lstStyle/>
          <a:p>
            <a:pPr eaLnBrk="1" hangingPunct="1"/>
            <a:r>
              <a:rPr lang="en-US" b="1" u="none" dirty="0" smtClean="0"/>
              <a:t>Acknowledgments</a:t>
            </a:r>
          </a:p>
        </p:txBody>
      </p:sp>
      <p:sp>
        <p:nvSpPr>
          <p:cNvPr id="5" name="Rectangle 2"/>
          <p:cNvSpPr txBox="1">
            <a:spLocks noChangeArrowheads="1"/>
          </p:cNvSpPr>
          <p:nvPr/>
        </p:nvSpPr>
        <p:spPr bwMode="auto">
          <a:xfrm>
            <a:off x="2234153" y="2714919"/>
            <a:ext cx="6248400" cy="11430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2000" i="1" dirty="0" smtClean="0"/>
              <a:t>Dr. J</a:t>
            </a:r>
            <a:r>
              <a:rPr lang="de-CH" sz="2000" i="1" dirty="0" err="1" smtClean="0"/>
              <a:t>ürgen</a:t>
            </a:r>
            <a:r>
              <a:rPr lang="de-CH" sz="2000" i="1" dirty="0" smtClean="0"/>
              <a:t> </a:t>
            </a:r>
            <a:r>
              <a:rPr lang="de-CH" sz="2000" i="1" dirty="0" err="1" smtClean="0"/>
              <a:t>Greifeneder</a:t>
            </a:r>
            <a:r>
              <a:rPr lang="de-CH" sz="2000" i="1" dirty="0" smtClean="0"/>
              <a:t> </a:t>
            </a:r>
            <a:r>
              <a:rPr lang="en-US" sz="2000" b="0" dirty="0" smtClean="0"/>
              <a:t>(ABB Research Center) helped me in fundamental ways with the conceptualization of models of thermodynamic systems</a:t>
            </a:r>
            <a:endParaRPr lang="en-US" sz="2000" b="0" dirty="0">
              <a:solidFill>
                <a:schemeClr val="tx2"/>
              </a:solidFill>
            </a:endParaRPr>
          </a:p>
        </p:txBody>
      </p:sp>
      <p:sp>
        <p:nvSpPr>
          <p:cNvPr id="7" name="Rectangle 2"/>
          <p:cNvSpPr txBox="1">
            <a:spLocks noChangeArrowheads="1"/>
          </p:cNvSpPr>
          <p:nvPr/>
        </p:nvSpPr>
        <p:spPr bwMode="auto">
          <a:xfrm>
            <a:off x="2238081" y="4343400"/>
            <a:ext cx="6248400" cy="11430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2000" i="1" dirty="0" smtClean="0"/>
              <a:t>Dr. Dirk Zimmer </a:t>
            </a:r>
            <a:r>
              <a:rPr lang="en-US" sz="2000" b="0" dirty="0" smtClean="0"/>
              <a:t>(German Aerospace Research DLR) helped me with creating </a:t>
            </a:r>
            <a:r>
              <a:rPr lang="en-US" sz="2000" b="0" dirty="0" err="1" smtClean="0"/>
              <a:t>Modelica</a:t>
            </a:r>
            <a:r>
              <a:rPr lang="en-US" sz="2000" b="0" dirty="0" smtClean="0"/>
              <a:t> model libraries for two- and three-dimensional mechanical multi-body systems</a:t>
            </a:r>
            <a:endParaRPr lang="en-US" sz="2000" b="0"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95" y="2576896"/>
            <a:ext cx="809623" cy="121392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395" y="4391319"/>
            <a:ext cx="809623" cy="971548"/>
          </a:xfrm>
          <a:prstGeom prst="rect">
            <a:avLst/>
          </a:prstGeom>
        </p:spPr>
      </p:pic>
    </p:spTree>
    <p:extLst>
      <p:ext uri="{BB962C8B-B14F-4D97-AF65-F5344CB8AC3E}">
        <p14:creationId xmlns:p14="http://schemas.microsoft.com/office/powerpoint/2010/main" val="3052032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1143000"/>
            <a:ext cx="9144000" cy="609600"/>
          </a:xfrm>
        </p:spPr>
        <p:txBody>
          <a:bodyPr/>
          <a:lstStyle/>
          <a:p>
            <a:pPr eaLnBrk="1" hangingPunct="1"/>
            <a:r>
              <a:rPr lang="en-US" b="1" u="none" dirty="0" smtClean="0"/>
              <a:t>2</a:t>
            </a:r>
            <a:r>
              <a:rPr lang="en-US" b="1" u="none" baseline="30000" dirty="0" smtClean="0"/>
              <a:t>nd</a:t>
            </a:r>
            <a:r>
              <a:rPr lang="en-US" b="1" u="none" dirty="0" smtClean="0"/>
              <a:t> Learning Experience: Electronics</a:t>
            </a:r>
            <a:endParaRPr lang="de-CH" b="1" u="none" dirty="0" smtClean="0"/>
          </a:p>
        </p:txBody>
      </p:sp>
      <p:sp>
        <p:nvSpPr>
          <p:cNvPr id="3" name="Rectangle 3"/>
          <p:cNvSpPr txBox="1">
            <a:spLocks noChangeArrowheads="1"/>
          </p:cNvSpPr>
          <p:nvPr/>
        </p:nvSpPr>
        <p:spPr bwMode="auto">
          <a:xfrm>
            <a:off x="685800" y="2057400"/>
            <a:ext cx="35814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 typeface="Wingdings" panose="05000000000000000000" pitchFamily="2" charset="2"/>
              <a:buChar char="q"/>
            </a:pPr>
            <a:r>
              <a:rPr lang="en-US" sz="2000" b="0" kern="0" dirty="0" smtClean="0"/>
              <a:t>We wish to model a bipolar junction transistor.</a:t>
            </a:r>
          </a:p>
          <a:p>
            <a:pPr algn="just" eaLnBrk="1" hangingPunct="1">
              <a:lnSpc>
                <a:spcPct val="90000"/>
              </a:lnSpc>
              <a:buFont typeface="Wingdings" panose="05000000000000000000" pitchFamily="2" charset="2"/>
              <a:buChar char="q"/>
            </a:pPr>
            <a:r>
              <a:rPr lang="en-US" sz="2000" b="0" kern="0" dirty="0" smtClean="0"/>
              <a:t>The SPICE manual offers us an equivalent circuit.</a:t>
            </a:r>
          </a:p>
        </p:txBody>
      </p:sp>
      <p:pic>
        <p:nvPicPr>
          <p:cNvPr id="6" name="Picture 101" descr="latbj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59060" y="1981200"/>
            <a:ext cx="4191000" cy="4114800"/>
          </a:xfr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2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smtClean="0"/>
              <a:t>Vertical and Lateral </a:t>
            </a:r>
            <a:r>
              <a:rPr lang="en-US" b="1" i="1" u="none" smtClean="0"/>
              <a:t>npn</a:t>
            </a:r>
            <a:r>
              <a:rPr lang="en-US" b="1" u="none" smtClean="0"/>
              <a:t>-Transistors</a:t>
            </a:r>
          </a:p>
        </p:txBody>
      </p:sp>
      <p:sp>
        <p:nvSpPr>
          <p:cNvPr id="3" name="Rectangle 3"/>
          <p:cNvSpPr txBox="1">
            <a:spLocks noChangeArrowheads="1"/>
          </p:cNvSpPr>
          <p:nvPr/>
        </p:nvSpPr>
        <p:spPr bwMode="auto">
          <a:xfrm>
            <a:off x="457200" y="3733800"/>
            <a:ext cx="8153400" cy="167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r>
              <a:rPr lang="en-US" sz="2400" b="0" kern="0" dirty="0" smtClean="0"/>
              <a:t>The </a:t>
            </a:r>
            <a:r>
              <a:rPr lang="en-US" sz="2400" b="1" kern="0" dirty="0" err="1" smtClean="0">
                <a:solidFill>
                  <a:schemeClr val="accent2"/>
                </a:solidFill>
              </a:rPr>
              <a:t>pn</a:t>
            </a:r>
            <a:r>
              <a:rPr lang="en-US" sz="2400" b="0" kern="0" dirty="0" smtClean="0">
                <a:solidFill>
                  <a:schemeClr val="accent2"/>
                </a:solidFill>
              </a:rPr>
              <a:t> </a:t>
            </a:r>
            <a:r>
              <a:rPr lang="en-US" sz="2400" b="1" i="1" kern="0" dirty="0" smtClean="0">
                <a:solidFill>
                  <a:schemeClr val="accent2"/>
                </a:solidFill>
              </a:rPr>
              <a:t>junction diodes</a:t>
            </a:r>
            <a:r>
              <a:rPr lang="en-US" sz="2400" b="0" kern="0" dirty="0" smtClean="0"/>
              <a:t> connect positively doped regions with negatively doped regions.</a:t>
            </a:r>
          </a:p>
          <a:p>
            <a:pPr algn="just" eaLnBrk="1" hangingPunct="1"/>
            <a:r>
              <a:rPr lang="en-US" sz="2400" b="0" kern="0" dirty="0" smtClean="0"/>
              <a:t>In the </a:t>
            </a:r>
            <a:r>
              <a:rPr lang="en-US" sz="2400" b="1" i="1" kern="0" dirty="0" smtClean="0">
                <a:solidFill>
                  <a:schemeClr val="accent2"/>
                </a:solidFill>
              </a:rPr>
              <a:t>laterally diffused </a:t>
            </a:r>
            <a:r>
              <a:rPr lang="en-US" sz="2400" b="1" i="1" kern="0" dirty="0" err="1" smtClean="0">
                <a:solidFill>
                  <a:schemeClr val="accent2"/>
                </a:solidFill>
              </a:rPr>
              <a:t>npn</a:t>
            </a:r>
            <a:r>
              <a:rPr lang="en-US" sz="2400" i="1" kern="0" dirty="0" smtClean="0">
                <a:solidFill>
                  <a:schemeClr val="accent2"/>
                </a:solidFill>
              </a:rPr>
              <a:t> </a:t>
            </a:r>
            <a:r>
              <a:rPr lang="en-US" sz="2400" b="1" i="1" kern="0" dirty="0" smtClean="0">
                <a:solidFill>
                  <a:schemeClr val="accent2"/>
                </a:solidFill>
              </a:rPr>
              <a:t>transistor</a:t>
            </a:r>
            <a:r>
              <a:rPr lang="en-US" sz="2400" b="0" kern="0" dirty="0" smtClean="0"/>
              <a:t>, </a:t>
            </a:r>
            <a:r>
              <a:rPr lang="en-US" sz="2400" b="0" kern="0" dirty="0" smtClean="0"/>
              <a:t>all three junction diodes have their anodes in the base.</a:t>
            </a:r>
          </a:p>
        </p:txBody>
      </p:sp>
      <p:sp>
        <p:nvSpPr>
          <p:cNvPr id="4" name="Line 5"/>
          <p:cNvSpPr>
            <a:spLocks noChangeShapeType="1"/>
          </p:cNvSpPr>
          <p:nvPr/>
        </p:nvSpPr>
        <p:spPr bwMode="auto">
          <a:xfrm>
            <a:off x="4711700" y="2298700"/>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6" descr="bjttype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6858000" cy="17526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44"/>
          <p:cNvGrpSpPr>
            <a:grpSpLocks/>
          </p:cNvGrpSpPr>
          <p:nvPr/>
        </p:nvGrpSpPr>
        <p:grpSpPr bwMode="auto">
          <a:xfrm>
            <a:off x="1790700" y="2286000"/>
            <a:ext cx="6210300" cy="1327150"/>
            <a:chOff x="1128" y="1440"/>
            <a:chExt cx="3912" cy="836"/>
          </a:xfrm>
        </p:grpSpPr>
        <p:grpSp>
          <p:nvGrpSpPr>
            <p:cNvPr id="7" name="Group 16"/>
            <p:cNvGrpSpPr>
              <a:grpSpLocks/>
            </p:cNvGrpSpPr>
            <p:nvPr/>
          </p:nvGrpSpPr>
          <p:grpSpPr bwMode="auto">
            <a:xfrm rot="-5400000">
              <a:off x="1176" y="1392"/>
              <a:ext cx="144" cy="240"/>
              <a:chOff x="432" y="144"/>
              <a:chExt cx="192" cy="384"/>
            </a:xfrm>
          </p:grpSpPr>
          <p:sp>
            <p:nvSpPr>
              <p:cNvPr id="35" name="AutoShape 12"/>
              <p:cNvSpPr>
                <a:spLocks noChangeArrowheads="1"/>
              </p:cNvSpPr>
              <p:nvPr/>
            </p:nvSpPr>
            <p:spPr bwMode="auto">
              <a:xfrm>
                <a:off x="432" y="240"/>
                <a:ext cx="192" cy="192"/>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6" name="Line 13"/>
              <p:cNvSpPr>
                <a:spLocks noChangeShapeType="1"/>
              </p:cNvSpPr>
              <p:nvPr/>
            </p:nvSpPr>
            <p:spPr bwMode="auto">
              <a:xfrm>
                <a:off x="432" y="24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4"/>
              <p:cNvSpPr>
                <a:spLocks noChangeShapeType="1"/>
              </p:cNvSpPr>
              <p:nvPr/>
            </p:nvSpPr>
            <p:spPr bwMode="auto">
              <a:xfrm>
                <a:off x="528" y="4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5"/>
              <p:cNvSpPr>
                <a:spLocks noChangeShapeType="1"/>
              </p:cNvSpPr>
              <p:nvPr/>
            </p:nvSpPr>
            <p:spPr bwMode="auto">
              <a:xfrm>
                <a:off x="528" y="1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17"/>
            <p:cNvGrpSpPr>
              <a:grpSpLocks/>
            </p:cNvGrpSpPr>
            <p:nvPr/>
          </p:nvGrpSpPr>
          <p:grpSpPr bwMode="auto">
            <a:xfrm rot="5400000" flipH="1">
              <a:off x="1752" y="1440"/>
              <a:ext cx="144" cy="240"/>
              <a:chOff x="432" y="144"/>
              <a:chExt cx="192" cy="384"/>
            </a:xfrm>
          </p:grpSpPr>
          <p:sp>
            <p:nvSpPr>
              <p:cNvPr id="31" name="AutoShape 18"/>
              <p:cNvSpPr>
                <a:spLocks noChangeArrowheads="1"/>
              </p:cNvSpPr>
              <p:nvPr/>
            </p:nvSpPr>
            <p:spPr bwMode="auto">
              <a:xfrm>
                <a:off x="432" y="240"/>
                <a:ext cx="192" cy="192"/>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2" name="Line 19"/>
              <p:cNvSpPr>
                <a:spLocks noChangeShapeType="1"/>
              </p:cNvSpPr>
              <p:nvPr/>
            </p:nvSpPr>
            <p:spPr bwMode="auto">
              <a:xfrm>
                <a:off x="432" y="24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0"/>
              <p:cNvSpPr>
                <a:spLocks noChangeShapeType="1"/>
              </p:cNvSpPr>
              <p:nvPr/>
            </p:nvSpPr>
            <p:spPr bwMode="auto">
              <a:xfrm>
                <a:off x="528" y="4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1"/>
              <p:cNvSpPr>
                <a:spLocks noChangeShapeType="1"/>
              </p:cNvSpPr>
              <p:nvPr/>
            </p:nvSpPr>
            <p:spPr bwMode="auto">
              <a:xfrm>
                <a:off x="528" y="1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22"/>
            <p:cNvGrpSpPr>
              <a:grpSpLocks/>
            </p:cNvGrpSpPr>
            <p:nvPr/>
          </p:nvGrpSpPr>
          <p:grpSpPr bwMode="auto">
            <a:xfrm rot="10800000" flipH="1" flipV="1">
              <a:off x="1680" y="1784"/>
              <a:ext cx="144" cy="240"/>
              <a:chOff x="432" y="144"/>
              <a:chExt cx="192" cy="384"/>
            </a:xfrm>
          </p:grpSpPr>
          <p:sp>
            <p:nvSpPr>
              <p:cNvPr id="27" name="AutoShape 23"/>
              <p:cNvSpPr>
                <a:spLocks noChangeArrowheads="1"/>
              </p:cNvSpPr>
              <p:nvPr/>
            </p:nvSpPr>
            <p:spPr bwMode="auto">
              <a:xfrm>
                <a:off x="432" y="240"/>
                <a:ext cx="192" cy="192"/>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8" name="Line 24"/>
              <p:cNvSpPr>
                <a:spLocks noChangeShapeType="1"/>
              </p:cNvSpPr>
              <p:nvPr/>
            </p:nvSpPr>
            <p:spPr bwMode="auto">
              <a:xfrm>
                <a:off x="432" y="24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5"/>
              <p:cNvSpPr>
                <a:spLocks noChangeShapeType="1"/>
              </p:cNvSpPr>
              <p:nvPr/>
            </p:nvSpPr>
            <p:spPr bwMode="auto">
              <a:xfrm>
                <a:off x="528" y="4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p:cNvSpPr>
                <a:spLocks noChangeShapeType="1"/>
              </p:cNvSpPr>
              <p:nvPr/>
            </p:nvSpPr>
            <p:spPr bwMode="auto">
              <a:xfrm>
                <a:off x="528" y="1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27"/>
            <p:cNvGrpSpPr>
              <a:grpSpLocks/>
            </p:cNvGrpSpPr>
            <p:nvPr/>
          </p:nvGrpSpPr>
          <p:grpSpPr bwMode="auto">
            <a:xfrm rot="10800000" flipH="1">
              <a:off x="3992" y="1808"/>
              <a:ext cx="144" cy="240"/>
              <a:chOff x="432" y="144"/>
              <a:chExt cx="192" cy="384"/>
            </a:xfrm>
          </p:grpSpPr>
          <p:sp>
            <p:nvSpPr>
              <p:cNvPr id="23" name="AutoShape 28"/>
              <p:cNvSpPr>
                <a:spLocks noChangeArrowheads="1"/>
              </p:cNvSpPr>
              <p:nvPr/>
            </p:nvSpPr>
            <p:spPr bwMode="auto">
              <a:xfrm>
                <a:off x="432" y="240"/>
                <a:ext cx="192" cy="192"/>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4" name="Line 29"/>
              <p:cNvSpPr>
                <a:spLocks noChangeShapeType="1"/>
              </p:cNvSpPr>
              <p:nvPr/>
            </p:nvSpPr>
            <p:spPr bwMode="auto">
              <a:xfrm>
                <a:off x="432" y="24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0"/>
              <p:cNvSpPr>
                <a:spLocks noChangeShapeType="1"/>
              </p:cNvSpPr>
              <p:nvPr/>
            </p:nvSpPr>
            <p:spPr bwMode="auto">
              <a:xfrm>
                <a:off x="528" y="4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1"/>
              <p:cNvSpPr>
                <a:spLocks noChangeShapeType="1"/>
              </p:cNvSpPr>
              <p:nvPr/>
            </p:nvSpPr>
            <p:spPr bwMode="auto">
              <a:xfrm>
                <a:off x="528" y="1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32"/>
            <p:cNvGrpSpPr>
              <a:grpSpLocks/>
            </p:cNvGrpSpPr>
            <p:nvPr/>
          </p:nvGrpSpPr>
          <p:grpSpPr bwMode="auto">
            <a:xfrm rot="16200000" flipH="1">
              <a:off x="3504" y="1408"/>
              <a:ext cx="144" cy="240"/>
              <a:chOff x="432" y="144"/>
              <a:chExt cx="192" cy="384"/>
            </a:xfrm>
          </p:grpSpPr>
          <p:sp>
            <p:nvSpPr>
              <p:cNvPr id="19" name="AutoShape 33"/>
              <p:cNvSpPr>
                <a:spLocks noChangeArrowheads="1"/>
              </p:cNvSpPr>
              <p:nvPr/>
            </p:nvSpPr>
            <p:spPr bwMode="auto">
              <a:xfrm>
                <a:off x="432" y="240"/>
                <a:ext cx="192" cy="192"/>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0" name="Line 34"/>
              <p:cNvSpPr>
                <a:spLocks noChangeShapeType="1"/>
              </p:cNvSpPr>
              <p:nvPr/>
            </p:nvSpPr>
            <p:spPr bwMode="auto">
              <a:xfrm>
                <a:off x="432" y="24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35"/>
              <p:cNvSpPr>
                <a:spLocks noChangeShapeType="1"/>
              </p:cNvSpPr>
              <p:nvPr/>
            </p:nvSpPr>
            <p:spPr bwMode="auto">
              <a:xfrm>
                <a:off x="528" y="4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6"/>
              <p:cNvSpPr>
                <a:spLocks noChangeShapeType="1"/>
              </p:cNvSpPr>
              <p:nvPr/>
            </p:nvSpPr>
            <p:spPr bwMode="auto">
              <a:xfrm>
                <a:off x="528" y="1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37"/>
            <p:cNvGrpSpPr>
              <a:grpSpLocks/>
            </p:cNvGrpSpPr>
            <p:nvPr/>
          </p:nvGrpSpPr>
          <p:grpSpPr bwMode="auto">
            <a:xfrm rot="5400000">
              <a:off x="4416" y="1408"/>
              <a:ext cx="144" cy="240"/>
              <a:chOff x="432" y="144"/>
              <a:chExt cx="192" cy="384"/>
            </a:xfrm>
          </p:grpSpPr>
          <p:sp>
            <p:nvSpPr>
              <p:cNvPr id="15" name="AutoShape 38"/>
              <p:cNvSpPr>
                <a:spLocks noChangeArrowheads="1"/>
              </p:cNvSpPr>
              <p:nvPr/>
            </p:nvSpPr>
            <p:spPr bwMode="auto">
              <a:xfrm>
                <a:off x="432" y="240"/>
                <a:ext cx="192" cy="192"/>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Line 39"/>
              <p:cNvSpPr>
                <a:spLocks noChangeShapeType="1"/>
              </p:cNvSpPr>
              <p:nvPr/>
            </p:nvSpPr>
            <p:spPr bwMode="auto">
              <a:xfrm>
                <a:off x="432" y="24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40"/>
              <p:cNvSpPr>
                <a:spLocks noChangeShapeType="1"/>
              </p:cNvSpPr>
              <p:nvPr/>
            </p:nvSpPr>
            <p:spPr bwMode="auto">
              <a:xfrm>
                <a:off x="528" y="4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1"/>
              <p:cNvSpPr>
                <a:spLocks noChangeShapeType="1"/>
              </p:cNvSpPr>
              <p:nvPr/>
            </p:nvSpPr>
            <p:spPr bwMode="auto">
              <a:xfrm>
                <a:off x="528" y="1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Text Box 42"/>
            <p:cNvSpPr txBox="1">
              <a:spLocks noChangeArrowheads="1"/>
            </p:cNvSpPr>
            <p:nvPr/>
          </p:nvSpPr>
          <p:spPr bwMode="auto">
            <a:xfrm>
              <a:off x="2160" y="206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i="1">
                  <a:solidFill>
                    <a:schemeClr val="accent1"/>
                  </a:solidFill>
                </a:rPr>
                <a:t>vertical</a:t>
              </a:r>
            </a:p>
          </p:txBody>
        </p:sp>
        <p:sp>
          <p:nvSpPr>
            <p:cNvPr id="14" name="Text Box 43"/>
            <p:cNvSpPr txBox="1">
              <a:spLocks noChangeArrowheads="1"/>
            </p:cNvSpPr>
            <p:nvPr/>
          </p:nvSpPr>
          <p:spPr bwMode="auto">
            <a:xfrm>
              <a:off x="4464" y="206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600" b="1" i="1">
                  <a:solidFill>
                    <a:schemeClr val="accent1"/>
                  </a:solidFill>
                </a:rPr>
                <a:t>lateral</a:t>
              </a:r>
            </a:p>
          </p:txBody>
        </p:sp>
      </p:grpSp>
      <p:grpSp>
        <p:nvGrpSpPr>
          <p:cNvPr id="39" name="Group 40"/>
          <p:cNvGrpSpPr>
            <a:grpSpLocks/>
          </p:cNvGrpSpPr>
          <p:nvPr/>
        </p:nvGrpSpPr>
        <p:grpSpPr bwMode="auto">
          <a:xfrm>
            <a:off x="808038" y="5486398"/>
            <a:ext cx="5973762" cy="590687"/>
            <a:chOff x="808655" y="5486400"/>
            <a:chExt cx="5973145" cy="590206"/>
          </a:xfrm>
        </p:grpSpPr>
        <p:sp>
          <p:nvSpPr>
            <p:cNvPr id="40" name="TextBox 38"/>
            <p:cNvSpPr txBox="1">
              <a:spLocks noChangeArrowheads="1"/>
            </p:cNvSpPr>
            <p:nvPr/>
          </p:nvSpPr>
          <p:spPr bwMode="auto">
            <a:xfrm>
              <a:off x="1905000" y="5492307"/>
              <a:ext cx="4876800" cy="58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b="0" dirty="0"/>
                <a:t>for </a:t>
              </a:r>
              <a:r>
                <a:rPr lang="en-US" sz="1600" b="0" i="1" dirty="0"/>
                <a:t>p</a:t>
              </a:r>
              <a:r>
                <a:rPr lang="en-US" sz="1600" b="0" dirty="0"/>
                <a:t>-region (acceptors): boron or aluminum</a:t>
              </a:r>
            </a:p>
            <a:p>
              <a:pPr eaLnBrk="1" hangingPunct="1"/>
              <a:r>
                <a:rPr lang="en-US" sz="1600" b="0" dirty="0"/>
                <a:t>for </a:t>
              </a:r>
              <a:r>
                <a:rPr lang="en-US" sz="1600" b="0" i="1" dirty="0"/>
                <a:t>n</a:t>
              </a:r>
              <a:r>
                <a:rPr lang="en-US" sz="1600" b="0" dirty="0"/>
                <a:t>-region (donors): phosphorus or arsenic</a:t>
              </a:r>
            </a:p>
          </p:txBody>
        </p:sp>
        <p:sp>
          <p:nvSpPr>
            <p:cNvPr id="41" name="TextBox 39"/>
            <p:cNvSpPr txBox="1">
              <a:spLocks noChangeArrowheads="1"/>
            </p:cNvSpPr>
            <p:nvPr/>
          </p:nvSpPr>
          <p:spPr bwMode="auto">
            <a:xfrm>
              <a:off x="808655" y="5486400"/>
              <a:ext cx="1143000" cy="33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b="0" u="sng" dirty="0"/>
                <a:t>Dopants</a:t>
              </a:r>
              <a:r>
                <a:rPr lang="en-US" sz="1600" b="0" dirty="0"/>
                <a:t>:</a:t>
              </a:r>
            </a:p>
          </p:txBody>
        </p:sp>
      </p:grpSp>
    </p:spTree>
    <p:extLst>
      <p:ext uri="{BB962C8B-B14F-4D97-AF65-F5344CB8AC3E}">
        <p14:creationId xmlns:p14="http://schemas.microsoft.com/office/powerpoint/2010/main" val="173204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smtClean="0"/>
              <a:t>Non-linear Current Sources</a:t>
            </a:r>
          </a:p>
        </p:txBody>
      </p:sp>
      <p:sp>
        <p:nvSpPr>
          <p:cNvPr id="3" name="Rectangle 3"/>
          <p:cNvSpPr txBox="1">
            <a:spLocks noChangeArrowheads="1"/>
          </p:cNvSpPr>
          <p:nvPr/>
        </p:nvSpPr>
        <p:spPr bwMode="auto">
          <a:xfrm>
            <a:off x="457200" y="1828800"/>
            <a:ext cx="8153400" cy="4297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r>
              <a:rPr lang="en-US" sz="2400" b="0" kern="0" smtClean="0"/>
              <a:t>The model contains two non-linear current sources that inject currents into the circuit:</a:t>
            </a:r>
          </a:p>
          <a:p>
            <a:pPr algn="just" eaLnBrk="1" hangingPunct="1"/>
            <a:endParaRPr lang="en-US" sz="2400" b="0" kern="0" smtClean="0"/>
          </a:p>
          <a:p>
            <a:pPr algn="just" eaLnBrk="1" hangingPunct="1"/>
            <a:endParaRPr lang="en-US" sz="2400" b="0" kern="0" smtClean="0"/>
          </a:p>
          <a:p>
            <a:pPr algn="just" eaLnBrk="1" hangingPunct="1"/>
            <a:endParaRPr lang="en-US" sz="2400" b="0" kern="0" smtClean="0"/>
          </a:p>
          <a:p>
            <a:pPr algn="just" eaLnBrk="1" hangingPunct="1"/>
            <a:endParaRPr lang="en-US" sz="2400" b="0" kern="0" smtClean="0"/>
          </a:p>
          <a:p>
            <a:pPr algn="just" eaLnBrk="1" hangingPunct="1"/>
            <a:endParaRPr lang="en-US" sz="2400" b="0" kern="0" smtClean="0"/>
          </a:p>
          <a:p>
            <a:pPr algn="just" eaLnBrk="1" hangingPunct="1"/>
            <a:r>
              <a:rPr lang="en-US" sz="2400" b="0" kern="0" smtClean="0"/>
              <a:t>The current injected into the collector is a function of the base-emitter Voltage, and the current injected into the emitter is a function of the base-collector Voltage.</a:t>
            </a:r>
          </a:p>
        </p:txBody>
      </p:sp>
      <p:pic>
        <p:nvPicPr>
          <p:cNvPr id="4" name="Picture 9" descr="eq1"/>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819400"/>
            <a:ext cx="4876800" cy="8382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1" descr="eq2"/>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886200"/>
            <a:ext cx="4876800" cy="9144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smtClean="0"/>
              <a:t>The Junction Diode Model</a:t>
            </a:r>
          </a:p>
        </p:txBody>
      </p:sp>
      <p:sp>
        <p:nvSpPr>
          <p:cNvPr id="3" name="Rectangle 3"/>
          <p:cNvSpPr txBox="1">
            <a:spLocks noChangeArrowheads="1"/>
          </p:cNvSpPr>
          <p:nvPr/>
        </p:nvSpPr>
        <p:spPr bwMode="auto">
          <a:xfrm>
            <a:off x="457200" y="1828800"/>
            <a:ext cx="8153400" cy="4297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r>
              <a:rPr lang="en-US" sz="2400" b="0" kern="0" smtClean="0"/>
              <a:t>The </a:t>
            </a:r>
            <a:r>
              <a:rPr lang="en-US" sz="2400" b="1" kern="0" smtClean="0">
                <a:solidFill>
                  <a:schemeClr val="accent2"/>
                </a:solidFill>
              </a:rPr>
              <a:t>pn </a:t>
            </a:r>
            <a:r>
              <a:rPr lang="en-US" sz="2400" b="1" i="1" kern="0" smtClean="0">
                <a:solidFill>
                  <a:schemeClr val="accent2"/>
                </a:solidFill>
              </a:rPr>
              <a:t>junction diode</a:t>
            </a:r>
            <a:r>
              <a:rPr lang="en-US" sz="2400" b="0" kern="0" smtClean="0"/>
              <a:t> is modeled as follows:</a:t>
            </a:r>
          </a:p>
        </p:txBody>
      </p:sp>
      <p:pic>
        <p:nvPicPr>
          <p:cNvPr id="4" name="Picture 26" descr="diodemod"/>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5048250" cy="165735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4" descr="nonlinea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5867400" y="3917950"/>
            <a:ext cx="2971800" cy="22923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37"/>
          <p:cNvGrpSpPr>
            <a:grpSpLocks/>
          </p:cNvGrpSpPr>
          <p:nvPr/>
        </p:nvGrpSpPr>
        <p:grpSpPr bwMode="auto">
          <a:xfrm>
            <a:off x="1371600" y="3632200"/>
            <a:ext cx="3505200" cy="2206625"/>
            <a:chOff x="864" y="2288"/>
            <a:chExt cx="2208" cy="1390"/>
          </a:xfrm>
        </p:grpSpPr>
        <p:sp>
          <p:nvSpPr>
            <p:cNvPr id="7" name="Line 28"/>
            <p:cNvSpPr>
              <a:spLocks noChangeShapeType="1"/>
            </p:cNvSpPr>
            <p:nvPr/>
          </p:nvSpPr>
          <p:spPr bwMode="auto">
            <a:xfrm>
              <a:off x="2472" y="2352"/>
              <a:ext cx="0" cy="14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29"/>
            <p:cNvSpPr txBox="1">
              <a:spLocks noChangeArrowheads="1"/>
            </p:cNvSpPr>
            <p:nvPr/>
          </p:nvSpPr>
          <p:spPr bwMode="auto">
            <a:xfrm>
              <a:off x="2224" y="2288"/>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i="1">
                  <a:solidFill>
                    <a:schemeClr val="accent1"/>
                  </a:solidFill>
                </a:rPr>
                <a:t>J</a:t>
              </a:r>
              <a:r>
                <a:rPr lang="en-US" sz="2000" b="1" i="1" baseline="-25000">
                  <a:solidFill>
                    <a:schemeClr val="accent1"/>
                  </a:solidFill>
                </a:rPr>
                <a:t>d</a:t>
              </a:r>
            </a:p>
          </p:txBody>
        </p:sp>
        <p:pic>
          <p:nvPicPr>
            <p:cNvPr id="9" name="Picture 36" descr="eq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3072"/>
              <a:ext cx="2208" cy="60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8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990600"/>
            <a:ext cx="7772400" cy="609600"/>
          </a:xfrm>
        </p:spPr>
        <p:txBody>
          <a:bodyPr/>
          <a:lstStyle/>
          <a:p>
            <a:pPr eaLnBrk="1" hangingPunct="1"/>
            <a:r>
              <a:rPr lang="en-US" b="1" u="none" smtClean="0"/>
              <a:t>The BJT Bond Graph</a:t>
            </a:r>
          </a:p>
        </p:txBody>
      </p:sp>
      <p:pic>
        <p:nvPicPr>
          <p:cNvPr id="3" name="Picture 7" descr="bjtbg_on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495800" cy="43434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762000" y="4267200"/>
            <a:ext cx="152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 name="Picture 10" descr="latbjt"/>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5100" y="1752600"/>
            <a:ext cx="3568700" cy="4324350"/>
          </a:xfr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2"/>
          <p:cNvSpPr txBox="1">
            <a:spLocks noChangeArrowheads="1"/>
          </p:cNvSpPr>
          <p:nvPr/>
        </p:nvSpPr>
        <p:spPr bwMode="auto">
          <a:xfrm>
            <a:off x="3810000" y="3479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80"/>
                </a:solidFill>
                <a:sym typeface="Symbol" panose="05050102010706020507" pitchFamily="18" charset="2"/>
              </a:rPr>
              <a:t></a:t>
            </a:r>
          </a:p>
        </p:txBody>
      </p:sp>
      <p:grpSp>
        <p:nvGrpSpPr>
          <p:cNvPr id="7" name="Group 15"/>
          <p:cNvGrpSpPr>
            <a:grpSpLocks/>
          </p:cNvGrpSpPr>
          <p:nvPr/>
        </p:nvGrpSpPr>
        <p:grpSpPr bwMode="auto">
          <a:xfrm>
            <a:off x="4343400" y="4267200"/>
            <a:ext cx="2133600" cy="1628775"/>
            <a:chOff x="2736" y="2688"/>
            <a:chExt cx="1344" cy="1026"/>
          </a:xfrm>
        </p:grpSpPr>
        <p:sp>
          <p:nvSpPr>
            <p:cNvPr id="8" name="Oval 13"/>
            <p:cNvSpPr>
              <a:spLocks noChangeArrowheads="1"/>
            </p:cNvSpPr>
            <p:nvPr/>
          </p:nvSpPr>
          <p:spPr bwMode="auto">
            <a:xfrm>
              <a:off x="2736" y="2688"/>
              <a:ext cx="1200" cy="720"/>
            </a:xfrm>
            <a:prstGeom prst="ellipse">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Text Box 14"/>
            <p:cNvSpPr txBox="1">
              <a:spLocks noChangeArrowheads="1"/>
            </p:cNvSpPr>
            <p:nvPr/>
          </p:nvSpPr>
          <p:spPr bwMode="auto">
            <a:xfrm>
              <a:off x="2832" y="3440"/>
              <a:ext cx="124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ct val="50000"/>
                </a:spcBef>
              </a:pPr>
              <a:r>
                <a:rPr lang="en-US" sz="1600" b="1" i="1">
                  <a:solidFill>
                    <a:schemeClr val="accent1"/>
                  </a:solidFill>
                </a:rPr>
                <a:t>Converted using the diamond property</a:t>
              </a:r>
            </a:p>
          </p:txBody>
        </p:sp>
      </p:grpSp>
    </p:spTree>
    <p:extLst>
      <p:ext uri="{BB962C8B-B14F-4D97-AF65-F5344CB8AC3E}">
        <p14:creationId xmlns:p14="http://schemas.microsoft.com/office/powerpoint/2010/main" val="42948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smtClean="0"/>
              <a:t>Problems With BJT Bond Graph</a:t>
            </a:r>
          </a:p>
        </p:txBody>
      </p:sp>
      <p:pic>
        <p:nvPicPr>
          <p:cNvPr id="3" name="Picture 15" descr="bjtbg_o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857375"/>
            <a:ext cx="5181600" cy="4260850"/>
          </a:xfr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24"/>
          <p:cNvGrpSpPr>
            <a:grpSpLocks/>
          </p:cNvGrpSpPr>
          <p:nvPr/>
        </p:nvGrpSpPr>
        <p:grpSpPr bwMode="auto">
          <a:xfrm>
            <a:off x="3200400" y="2362200"/>
            <a:ext cx="5562600" cy="3533775"/>
            <a:chOff x="2016" y="1488"/>
            <a:chExt cx="3504" cy="2226"/>
          </a:xfrm>
        </p:grpSpPr>
        <p:sp>
          <p:nvSpPr>
            <p:cNvPr id="5" name="Text Box 13"/>
            <p:cNvSpPr txBox="1">
              <a:spLocks noChangeArrowheads="1"/>
            </p:cNvSpPr>
            <p:nvPr/>
          </p:nvSpPr>
          <p:spPr bwMode="auto">
            <a:xfrm>
              <a:off x="3696" y="2156"/>
              <a:ext cx="1824" cy="1558"/>
            </a:xfrm>
            <a:prstGeom prst="rect">
              <a:avLst/>
            </a:prstGeom>
            <a:solidFill>
              <a:srgbClr val="FF9F9F"/>
            </a:solidFill>
            <a:ln w="28575">
              <a:solidFill>
                <a:srgbClr val="80008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80000"/>
                </a:lnSpc>
                <a:spcBef>
                  <a:spcPct val="50000"/>
                </a:spcBef>
              </a:pPr>
              <a:r>
                <a:rPr lang="en-US" sz="2000" b="1" i="1">
                  <a:solidFill>
                    <a:schemeClr val="accent2"/>
                  </a:solidFill>
                </a:rPr>
                <a:t>Where does the power for these current sources come from?</a:t>
              </a:r>
            </a:p>
            <a:p>
              <a:pPr algn="just" eaLnBrk="1" hangingPunct="1">
                <a:lnSpc>
                  <a:spcPct val="80000"/>
                </a:lnSpc>
                <a:spcBef>
                  <a:spcPct val="50000"/>
                </a:spcBef>
              </a:pPr>
              <a:r>
                <a:rPr lang="en-US" sz="2000" b="1" i="1">
                  <a:solidFill>
                    <a:schemeClr val="accent2"/>
                  </a:solidFill>
                </a:rPr>
                <a:t>The sources are internal to the model.  Hence there is no place where these sources could possibly draw power from.</a:t>
              </a:r>
            </a:p>
          </p:txBody>
        </p:sp>
        <p:sp>
          <p:nvSpPr>
            <p:cNvPr id="6" name="Oval 17"/>
            <p:cNvSpPr>
              <a:spLocks noChangeArrowheads="1"/>
            </p:cNvSpPr>
            <p:nvPr/>
          </p:nvSpPr>
          <p:spPr bwMode="auto">
            <a:xfrm>
              <a:off x="2016" y="1536"/>
              <a:ext cx="384" cy="288"/>
            </a:xfrm>
            <a:prstGeom prst="ellipse">
              <a:avLst/>
            </a:prstGeom>
            <a:noFill/>
            <a:ln w="28575">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7" name="Oval 18"/>
            <p:cNvSpPr>
              <a:spLocks noChangeArrowheads="1"/>
            </p:cNvSpPr>
            <p:nvPr/>
          </p:nvSpPr>
          <p:spPr bwMode="auto">
            <a:xfrm>
              <a:off x="2064" y="2440"/>
              <a:ext cx="384" cy="288"/>
            </a:xfrm>
            <a:prstGeom prst="ellipse">
              <a:avLst/>
            </a:prstGeom>
            <a:noFill/>
            <a:ln w="28575">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8" name="Line 19"/>
            <p:cNvSpPr>
              <a:spLocks noChangeShapeType="1"/>
            </p:cNvSpPr>
            <p:nvPr/>
          </p:nvSpPr>
          <p:spPr bwMode="auto">
            <a:xfrm flipH="1">
              <a:off x="2400" y="1488"/>
              <a:ext cx="240" cy="144"/>
            </a:xfrm>
            <a:prstGeom prst="line">
              <a:avLst/>
            </a:prstGeom>
            <a:noFill/>
            <a:ln w="2857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20"/>
            <p:cNvSpPr>
              <a:spLocks noChangeShapeType="1"/>
            </p:cNvSpPr>
            <p:nvPr/>
          </p:nvSpPr>
          <p:spPr bwMode="auto">
            <a:xfrm flipH="1">
              <a:off x="2448" y="2544"/>
              <a:ext cx="384" cy="48"/>
            </a:xfrm>
            <a:prstGeom prst="line">
              <a:avLst/>
            </a:prstGeom>
            <a:noFill/>
            <a:ln w="2857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21"/>
            <p:cNvSpPr>
              <a:spLocks noChangeShapeType="1"/>
            </p:cNvSpPr>
            <p:nvPr/>
          </p:nvSpPr>
          <p:spPr bwMode="auto">
            <a:xfrm>
              <a:off x="2832" y="2544"/>
              <a:ext cx="864" cy="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a:off x="2640" y="1488"/>
              <a:ext cx="1920" cy="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3"/>
            <p:cNvSpPr>
              <a:spLocks noChangeShapeType="1"/>
            </p:cNvSpPr>
            <p:nvPr/>
          </p:nvSpPr>
          <p:spPr bwMode="auto">
            <a:xfrm>
              <a:off x="4560" y="1488"/>
              <a:ext cx="0" cy="672"/>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0919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1143000"/>
            <a:ext cx="7772400" cy="609600"/>
          </a:xfrm>
        </p:spPr>
        <p:txBody>
          <a:bodyPr/>
          <a:lstStyle/>
          <a:p>
            <a:pPr eaLnBrk="1" hangingPunct="1"/>
            <a:r>
              <a:rPr lang="en-US" b="1" u="none" smtClean="0"/>
              <a:t>Conversion of the BJT Bond Graph</a:t>
            </a:r>
          </a:p>
        </p:txBody>
      </p:sp>
      <p:pic>
        <p:nvPicPr>
          <p:cNvPr id="3" name="Picture 6" descr="bjtbg_on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2400" y="1876425"/>
            <a:ext cx="4800600" cy="4219575"/>
          </a:xfr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8" descr="eq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05000"/>
            <a:ext cx="3505200" cy="73501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eq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819400"/>
            <a:ext cx="3505200" cy="75406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4" descr="bjtbg_two"/>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733800"/>
            <a:ext cx="6029325" cy="29718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990600"/>
            <a:ext cx="7772400" cy="609600"/>
          </a:xfrm>
        </p:spPr>
        <p:txBody>
          <a:bodyPr/>
          <a:lstStyle/>
          <a:p>
            <a:pPr eaLnBrk="1" hangingPunct="1"/>
            <a:r>
              <a:rPr lang="en-US" b="1" u="none" smtClean="0"/>
              <a:t>The Non-linear Resistor</a:t>
            </a:r>
          </a:p>
        </p:txBody>
      </p:sp>
      <p:pic>
        <p:nvPicPr>
          <p:cNvPr id="3" name="Picture 130" descr="bjtbg_two"/>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7696200" cy="27781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136"/>
          <p:cNvGrpSpPr>
            <a:grpSpLocks/>
          </p:cNvGrpSpPr>
          <p:nvPr/>
        </p:nvGrpSpPr>
        <p:grpSpPr bwMode="auto">
          <a:xfrm>
            <a:off x="1066800" y="2743200"/>
            <a:ext cx="7696200" cy="3352800"/>
            <a:chOff x="672" y="1728"/>
            <a:chExt cx="4848" cy="2112"/>
          </a:xfrm>
        </p:grpSpPr>
        <p:sp>
          <p:nvSpPr>
            <p:cNvPr id="5" name="Oval 132"/>
            <p:cNvSpPr>
              <a:spLocks noChangeArrowheads="1"/>
            </p:cNvSpPr>
            <p:nvPr/>
          </p:nvSpPr>
          <p:spPr bwMode="auto">
            <a:xfrm>
              <a:off x="4368" y="1728"/>
              <a:ext cx="576" cy="672"/>
            </a:xfrm>
            <a:prstGeom prst="ellipse">
              <a:avLst/>
            </a:pr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6" name="Line 133"/>
            <p:cNvSpPr>
              <a:spLocks noChangeShapeType="1"/>
            </p:cNvSpPr>
            <p:nvPr/>
          </p:nvSpPr>
          <p:spPr bwMode="auto">
            <a:xfrm flipH="1" flipV="1">
              <a:off x="4800" y="2352"/>
              <a:ext cx="240" cy="72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134"/>
            <p:cNvSpPr>
              <a:spLocks noChangeArrowheads="1"/>
            </p:cNvSpPr>
            <p:nvPr/>
          </p:nvSpPr>
          <p:spPr bwMode="auto">
            <a:xfrm>
              <a:off x="672" y="3074"/>
              <a:ext cx="4848" cy="766"/>
            </a:xfrm>
            <a:prstGeom prst="rect">
              <a:avLst/>
            </a:prstGeom>
            <a:solidFill>
              <a:srgbClr val="F9F48F"/>
            </a:solidFill>
            <a:ln w="28575">
              <a:solidFill>
                <a:srgbClr val="00660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b="1" i="1">
                  <a:solidFill>
                    <a:srgbClr val="006600"/>
                  </a:solidFill>
                </a:rPr>
                <a:t>The two current sources are really a power sink, rather than a power source.  They can be interpreted as a single non-linear resistor.</a:t>
              </a:r>
            </a:p>
          </p:txBody>
        </p:sp>
      </p:grpSp>
    </p:spTree>
    <p:extLst>
      <p:ext uri="{BB962C8B-B14F-4D97-AF65-F5344CB8AC3E}">
        <p14:creationId xmlns:p14="http://schemas.microsoft.com/office/powerpoint/2010/main" val="32754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1143000"/>
            <a:ext cx="9144000" cy="609600"/>
          </a:xfrm>
        </p:spPr>
        <p:txBody>
          <a:bodyPr/>
          <a:lstStyle/>
          <a:p>
            <a:pPr eaLnBrk="1" hangingPunct="1"/>
            <a:r>
              <a:rPr lang="en-US" b="1" u="none" dirty="0" smtClean="0"/>
              <a:t>3</a:t>
            </a:r>
            <a:r>
              <a:rPr lang="en-US" b="1" u="none" baseline="30000" dirty="0" smtClean="0"/>
              <a:t>rd</a:t>
            </a:r>
            <a:r>
              <a:rPr lang="en-US" b="1" u="none" dirty="0" smtClean="0"/>
              <a:t> Learning Experience: Mechanics</a:t>
            </a:r>
            <a:endParaRPr lang="de-CH" b="1" u="none" dirty="0" smtClean="0"/>
          </a:p>
        </p:txBody>
      </p:sp>
      <p:sp>
        <p:nvSpPr>
          <p:cNvPr id="3" name="Rectangle 3"/>
          <p:cNvSpPr txBox="1">
            <a:spLocks noChangeArrowheads="1"/>
          </p:cNvSpPr>
          <p:nvPr/>
        </p:nvSpPr>
        <p:spPr bwMode="auto">
          <a:xfrm>
            <a:off x="685800" y="2057400"/>
            <a:ext cx="3581400"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 typeface="Wingdings" panose="05000000000000000000" pitchFamily="2" charset="2"/>
              <a:buChar char="q"/>
            </a:pPr>
            <a:r>
              <a:rPr lang="en-US" sz="2000" b="0" kern="0" dirty="0" smtClean="0"/>
              <a:t>We wish to model a bicycle traveling along a road.</a:t>
            </a:r>
          </a:p>
          <a:p>
            <a:pPr algn="just" eaLnBrk="1" hangingPunct="1">
              <a:lnSpc>
                <a:spcPct val="90000"/>
              </a:lnSpc>
              <a:buFont typeface="Wingdings" panose="05000000000000000000" pitchFamily="2" charset="2"/>
              <a:buChar char="q"/>
            </a:pPr>
            <a:r>
              <a:rPr lang="en-US" sz="2000" b="0" kern="0" dirty="0" smtClean="0"/>
              <a:t>The </a:t>
            </a:r>
            <a:r>
              <a:rPr lang="en-US" sz="2000" b="0" kern="0" smtClean="0"/>
              <a:t>model of </a:t>
            </a:r>
            <a:r>
              <a:rPr lang="en-US" sz="2000" b="0" kern="0" dirty="0" smtClean="0"/>
              <a:t>the bicycle is to be built up modularly from its parts, i.e., wheels, frame, and handlebar.</a:t>
            </a:r>
          </a:p>
        </p:txBody>
      </p:sp>
      <p:pic>
        <p:nvPicPr>
          <p:cNvPr id="7" name="Bicycl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419600" y="2057400"/>
            <a:ext cx="4424035" cy="3687763"/>
          </a:xfrm>
          <a:prstGeom prst="rect">
            <a:avLst/>
          </a:prstGeom>
          <a:ln>
            <a:solidFill>
              <a:srgbClr val="FF0000"/>
            </a:solidFill>
          </a:ln>
        </p:spPr>
      </p:pic>
    </p:spTree>
    <p:extLst>
      <p:ext uri="{BB962C8B-B14F-4D97-AF65-F5344CB8AC3E}">
        <p14:creationId xmlns:p14="http://schemas.microsoft.com/office/powerpoint/2010/main" val="4656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7"/>
                </p:tgtEl>
              </p:cMediaNode>
            </p:video>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901700"/>
            <a:ext cx="7772400" cy="609600"/>
          </a:xfrm>
        </p:spPr>
        <p:txBody>
          <a:bodyPr/>
          <a:lstStyle/>
          <a:p>
            <a:pPr eaLnBrk="1" hangingPunct="1"/>
            <a:r>
              <a:rPr lang="en-US" b="1" u="none" smtClean="0"/>
              <a:t>Revolute Joints</a:t>
            </a:r>
          </a:p>
        </p:txBody>
      </p:sp>
      <p:pic>
        <p:nvPicPr>
          <p:cNvPr id="188419" name="Picture 3" descr="Fig_20_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689100"/>
            <a:ext cx="3810000" cy="4525963"/>
          </a:xfr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8420" name="Oval 4"/>
          <p:cNvSpPr>
            <a:spLocks noChangeArrowheads="1"/>
          </p:cNvSpPr>
          <p:nvPr/>
        </p:nvSpPr>
        <p:spPr bwMode="auto">
          <a:xfrm>
            <a:off x="1612900" y="2794000"/>
            <a:ext cx="762000" cy="698500"/>
          </a:xfrm>
          <a:prstGeom prst="ellipse">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88422" name="Line 6"/>
          <p:cNvSpPr>
            <a:spLocks noChangeShapeType="1"/>
          </p:cNvSpPr>
          <p:nvPr/>
        </p:nvSpPr>
        <p:spPr bwMode="auto">
          <a:xfrm flipV="1">
            <a:off x="1752600" y="1574800"/>
            <a:ext cx="1041400" cy="132080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23" name="Line 7"/>
          <p:cNvSpPr>
            <a:spLocks noChangeShapeType="1"/>
          </p:cNvSpPr>
          <p:nvPr/>
        </p:nvSpPr>
        <p:spPr bwMode="auto">
          <a:xfrm flipH="1" flipV="1">
            <a:off x="1752600" y="3429000"/>
            <a:ext cx="1041400" cy="99060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31" name="Oval 15"/>
          <p:cNvSpPr>
            <a:spLocks noChangeArrowheads="1"/>
          </p:cNvSpPr>
          <p:nvPr/>
        </p:nvSpPr>
        <p:spPr bwMode="auto">
          <a:xfrm>
            <a:off x="1612900" y="5321300"/>
            <a:ext cx="762000" cy="6985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pic>
        <p:nvPicPr>
          <p:cNvPr id="188432" name="Picture 16" descr="Fig_20_8"/>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1592263"/>
            <a:ext cx="3505200" cy="282733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88434" name="Picture 18" descr="Fig_20_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524000"/>
            <a:ext cx="3922713" cy="22860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88436" name="Picture 20" descr="Fig_20_10">
            <a:hlinkClick r:id="rId6" action="ppaction://hlinkfile"/>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581400"/>
            <a:ext cx="617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88438" name="Line 22"/>
          <p:cNvSpPr>
            <a:spLocks noChangeShapeType="1"/>
          </p:cNvSpPr>
          <p:nvPr/>
        </p:nvSpPr>
        <p:spPr bwMode="auto">
          <a:xfrm flipV="1">
            <a:off x="9067800" y="3581400"/>
            <a:ext cx="0" cy="2819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39" name="Line 23"/>
          <p:cNvSpPr>
            <a:spLocks noChangeShapeType="1"/>
          </p:cNvSpPr>
          <p:nvPr/>
        </p:nvSpPr>
        <p:spPr bwMode="auto">
          <a:xfrm flipV="1">
            <a:off x="2908300" y="3594100"/>
            <a:ext cx="0" cy="2819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0" name="Line 24"/>
          <p:cNvSpPr>
            <a:spLocks noChangeShapeType="1"/>
          </p:cNvSpPr>
          <p:nvPr/>
        </p:nvSpPr>
        <p:spPr bwMode="auto">
          <a:xfrm flipH="1">
            <a:off x="2895600" y="3581400"/>
            <a:ext cx="6019800" cy="25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1" name="Line 25"/>
          <p:cNvSpPr>
            <a:spLocks noChangeShapeType="1"/>
          </p:cNvSpPr>
          <p:nvPr/>
        </p:nvSpPr>
        <p:spPr bwMode="auto">
          <a:xfrm flipH="1">
            <a:off x="3048000" y="3581400"/>
            <a:ext cx="6019800" cy="25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2" name="Line 26"/>
          <p:cNvSpPr>
            <a:spLocks noChangeShapeType="1"/>
          </p:cNvSpPr>
          <p:nvPr/>
        </p:nvSpPr>
        <p:spPr bwMode="auto">
          <a:xfrm flipV="1">
            <a:off x="1676400" y="3606800"/>
            <a:ext cx="1219200" cy="18796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3" name="Line 27"/>
          <p:cNvSpPr>
            <a:spLocks noChangeShapeType="1"/>
          </p:cNvSpPr>
          <p:nvPr/>
        </p:nvSpPr>
        <p:spPr bwMode="auto">
          <a:xfrm flipH="1" flipV="1">
            <a:off x="1752600" y="5943600"/>
            <a:ext cx="1155700" cy="4572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dissolve">
                                      <p:cBhvr>
                                        <p:cTn id="7" dur="500"/>
                                        <p:tgtEl>
                                          <p:spTgt spid="188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8420"/>
                                        </p:tgtEl>
                                        <p:attrNameLst>
                                          <p:attrName>style.visibility</p:attrName>
                                        </p:attrNameLst>
                                      </p:cBhvr>
                                      <p:to>
                                        <p:strVal val="visible"/>
                                      </p:to>
                                    </p:set>
                                    <p:animEffect transition="in" filter="diamond(in)">
                                      <p:cBhvr>
                                        <p:cTn id="12" dur="2000"/>
                                        <p:tgtEl>
                                          <p:spTgt spid="18842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88422"/>
                                        </p:tgtEl>
                                        <p:attrNameLst>
                                          <p:attrName>style.visibility</p:attrName>
                                        </p:attrNameLst>
                                      </p:cBhvr>
                                      <p:to>
                                        <p:strVal val="visible"/>
                                      </p:to>
                                    </p:set>
                                    <p:animEffect transition="in" filter="diamond(in)">
                                      <p:cBhvr>
                                        <p:cTn id="15" dur="2000"/>
                                        <p:tgtEl>
                                          <p:spTgt spid="18842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88423"/>
                                        </p:tgtEl>
                                        <p:attrNameLst>
                                          <p:attrName>style.visibility</p:attrName>
                                        </p:attrNameLst>
                                      </p:cBhvr>
                                      <p:to>
                                        <p:strVal val="visible"/>
                                      </p:to>
                                    </p:set>
                                    <p:animEffect transition="in" filter="diamond(in)">
                                      <p:cBhvr>
                                        <p:cTn id="18" dur="2000"/>
                                        <p:tgtEl>
                                          <p:spTgt spid="188423"/>
                                        </p:tgtEl>
                                      </p:cBhvr>
                                    </p:animEffect>
                                  </p:childTnLst>
                                </p:cTn>
                              </p:par>
                              <p:par>
                                <p:cTn id="19" presetID="8" presetClass="entr" presetSubtype="16" fill="hold" nodeType="withEffect">
                                  <p:stCondLst>
                                    <p:cond delay="0"/>
                                  </p:stCondLst>
                                  <p:childTnLst>
                                    <p:set>
                                      <p:cBhvr>
                                        <p:cTn id="20" dur="1" fill="hold">
                                          <p:stCondLst>
                                            <p:cond delay="0"/>
                                          </p:stCondLst>
                                        </p:cTn>
                                        <p:tgtEl>
                                          <p:spTgt spid="188432"/>
                                        </p:tgtEl>
                                        <p:attrNameLst>
                                          <p:attrName>style.visibility</p:attrName>
                                        </p:attrNameLst>
                                      </p:cBhvr>
                                      <p:to>
                                        <p:strVal val="visible"/>
                                      </p:to>
                                    </p:set>
                                    <p:animEffect transition="in" filter="diamond(in)">
                                      <p:cBhvr>
                                        <p:cTn id="21" dur="2000"/>
                                        <p:tgtEl>
                                          <p:spTgt spid="1884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188434"/>
                                        </p:tgtEl>
                                        <p:attrNameLst>
                                          <p:attrName>style.visibility</p:attrName>
                                        </p:attrNameLst>
                                      </p:cBhvr>
                                      <p:to>
                                        <p:strVal val="visible"/>
                                      </p:to>
                                    </p:set>
                                    <p:anim calcmode="lin" valueType="num">
                                      <p:cBhvr additive="base">
                                        <p:cTn id="26" dur="500" fill="hold"/>
                                        <p:tgtEl>
                                          <p:spTgt spid="188434"/>
                                        </p:tgtEl>
                                        <p:attrNameLst>
                                          <p:attrName>ppt_x</p:attrName>
                                        </p:attrNameLst>
                                      </p:cBhvr>
                                      <p:tavLst>
                                        <p:tav tm="0">
                                          <p:val>
                                            <p:strVal val="1+#ppt_w/2"/>
                                          </p:val>
                                        </p:tav>
                                        <p:tav tm="100000">
                                          <p:val>
                                            <p:strVal val="#ppt_x"/>
                                          </p:val>
                                        </p:tav>
                                      </p:tavLst>
                                    </p:anim>
                                    <p:anim calcmode="lin" valueType="num">
                                      <p:cBhvr additive="base">
                                        <p:cTn id="27" dur="500" fill="hold"/>
                                        <p:tgtEl>
                                          <p:spTgt spid="18843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8431"/>
                                        </p:tgtEl>
                                        <p:attrNameLst>
                                          <p:attrName>style.visibility</p:attrName>
                                        </p:attrNameLst>
                                      </p:cBhvr>
                                      <p:to>
                                        <p:strVal val="visible"/>
                                      </p:to>
                                    </p:set>
                                    <p:animEffect transition="in" filter="diamond(in)">
                                      <p:cBhvr>
                                        <p:cTn id="32" dur="2000"/>
                                        <p:tgtEl>
                                          <p:spTgt spid="188431"/>
                                        </p:tgtEl>
                                      </p:cBhvr>
                                    </p:animEffect>
                                  </p:childTnLst>
                                </p:cTn>
                              </p:par>
                              <p:par>
                                <p:cTn id="33" presetID="8" presetClass="entr" presetSubtype="16" fill="hold" nodeType="withEffect">
                                  <p:stCondLst>
                                    <p:cond delay="0"/>
                                  </p:stCondLst>
                                  <p:childTnLst>
                                    <p:set>
                                      <p:cBhvr>
                                        <p:cTn id="34" dur="1" fill="hold">
                                          <p:stCondLst>
                                            <p:cond delay="0"/>
                                          </p:stCondLst>
                                        </p:cTn>
                                        <p:tgtEl>
                                          <p:spTgt spid="188436"/>
                                        </p:tgtEl>
                                        <p:attrNameLst>
                                          <p:attrName>style.visibility</p:attrName>
                                        </p:attrNameLst>
                                      </p:cBhvr>
                                      <p:to>
                                        <p:strVal val="visible"/>
                                      </p:to>
                                    </p:set>
                                    <p:animEffect transition="in" filter="diamond(in)">
                                      <p:cBhvr>
                                        <p:cTn id="35" dur="2000"/>
                                        <p:tgtEl>
                                          <p:spTgt spid="18843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88438"/>
                                        </p:tgtEl>
                                        <p:attrNameLst>
                                          <p:attrName>style.visibility</p:attrName>
                                        </p:attrNameLst>
                                      </p:cBhvr>
                                      <p:to>
                                        <p:strVal val="visible"/>
                                      </p:to>
                                    </p:set>
                                    <p:animEffect transition="in" filter="diamond(in)">
                                      <p:cBhvr>
                                        <p:cTn id="38" dur="2000"/>
                                        <p:tgtEl>
                                          <p:spTgt spid="18843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88439"/>
                                        </p:tgtEl>
                                        <p:attrNameLst>
                                          <p:attrName>style.visibility</p:attrName>
                                        </p:attrNameLst>
                                      </p:cBhvr>
                                      <p:to>
                                        <p:strVal val="visible"/>
                                      </p:to>
                                    </p:set>
                                    <p:animEffect transition="in" filter="diamond(in)">
                                      <p:cBhvr>
                                        <p:cTn id="41" dur="2000"/>
                                        <p:tgtEl>
                                          <p:spTgt spid="188439"/>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88440"/>
                                        </p:tgtEl>
                                        <p:attrNameLst>
                                          <p:attrName>style.visibility</p:attrName>
                                        </p:attrNameLst>
                                      </p:cBhvr>
                                      <p:to>
                                        <p:strVal val="visible"/>
                                      </p:to>
                                    </p:set>
                                    <p:animEffect transition="in" filter="diamond(in)">
                                      <p:cBhvr>
                                        <p:cTn id="44" dur="2000"/>
                                        <p:tgtEl>
                                          <p:spTgt spid="18844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88441"/>
                                        </p:tgtEl>
                                        <p:attrNameLst>
                                          <p:attrName>style.visibility</p:attrName>
                                        </p:attrNameLst>
                                      </p:cBhvr>
                                      <p:to>
                                        <p:strVal val="visible"/>
                                      </p:to>
                                    </p:set>
                                    <p:animEffect transition="in" filter="diamond(in)">
                                      <p:cBhvr>
                                        <p:cTn id="47" dur="2000"/>
                                        <p:tgtEl>
                                          <p:spTgt spid="188441"/>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88442"/>
                                        </p:tgtEl>
                                        <p:attrNameLst>
                                          <p:attrName>style.visibility</p:attrName>
                                        </p:attrNameLst>
                                      </p:cBhvr>
                                      <p:to>
                                        <p:strVal val="visible"/>
                                      </p:to>
                                    </p:set>
                                    <p:animEffect transition="in" filter="diamond(in)">
                                      <p:cBhvr>
                                        <p:cTn id="50" dur="2000"/>
                                        <p:tgtEl>
                                          <p:spTgt spid="188442"/>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188443"/>
                                        </p:tgtEl>
                                        <p:attrNameLst>
                                          <p:attrName>style.visibility</p:attrName>
                                        </p:attrNameLst>
                                      </p:cBhvr>
                                      <p:to>
                                        <p:strVal val="visible"/>
                                      </p:to>
                                    </p:set>
                                    <p:animEffect transition="in" filter="diamond(in)">
                                      <p:cBhvr>
                                        <p:cTn id="53" dur="2000"/>
                                        <p:tgtEl>
                                          <p:spTgt spid="18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P spid="188422" grpId="0" animBg="1"/>
      <p:bldP spid="188423" grpId="0" animBg="1"/>
      <p:bldP spid="188431" grpId="0" animBg="1"/>
      <p:bldP spid="188438" grpId="0" animBg="1"/>
      <p:bldP spid="188439" grpId="0" animBg="1"/>
      <p:bldP spid="188440" grpId="0" animBg="1"/>
      <p:bldP spid="188441" grpId="0" animBg="1"/>
      <p:bldP spid="188442" grpId="0" animBg="1"/>
      <p:bldP spid="1884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219200"/>
            <a:ext cx="7772400" cy="609600"/>
          </a:xfrm>
        </p:spPr>
        <p:txBody>
          <a:bodyPr/>
          <a:lstStyle/>
          <a:p>
            <a:pPr eaLnBrk="1" hangingPunct="1"/>
            <a:r>
              <a:rPr lang="en-US" b="1" u="none" dirty="0" smtClean="0"/>
              <a:t>Experiencing Physics</a:t>
            </a:r>
          </a:p>
        </p:txBody>
      </p:sp>
      <p:sp>
        <p:nvSpPr>
          <p:cNvPr id="25" name="Rectangle 3"/>
          <p:cNvSpPr>
            <a:spLocks noChangeArrowheads="1"/>
          </p:cNvSpPr>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dirty="0" smtClean="0"/>
              <a:t>The key to understanding the physical world around us is to design interesting real-world experiments and see what happens.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In order to be able to make sense out of observations obtained from running these experiments, it is important to isolate individual effects as much as possible.</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The key to successful experimentation is thus to find ways that enable us to observe individual effects in isolation.</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For this reason, physicists are </a:t>
            </a:r>
            <a:r>
              <a:rPr lang="en-US" sz="2000" i="1" dirty="0" smtClean="0">
                <a:solidFill>
                  <a:schemeClr val="accent2">
                    <a:lumMod val="75000"/>
                  </a:schemeClr>
                </a:solidFill>
              </a:rPr>
              <a:t>phenomenologists</a:t>
            </a:r>
            <a:r>
              <a:rPr lang="en-US" sz="2000" b="0" dirty="0" smtClean="0"/>
              <a:t>.</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They understand each individual phenomenon in its finest details, but sometimes fail to take into account interactions between different phenomena.</a:t>
            </a:r>
          </a:p>
          <a:p>
            <a:pPr algn="just" eaLnBrk="1" hangingPunct="1">
              <a:lnSpc>
                <a:spcPct val="90000"/>
              </a:lnSpc>
              <a:spcBef>
                <a:spcPct val="20000"/>
              </a:spcBef>
              <a:buFont typeface="Wingdings" panose="05000000000000000000" pitchFamily="2" charset="2"/>
              <a:buChar char="Ø"/>
            </a:pPr>
            <a:r>
              <a:rPr lang="en-US" sz="2000" b="0" dirty="0" smtClean="0"/>
              <a:t>Their world is one of a thousand intricate and beautiful puzzle stones … that unfortunately don’t always fit together very well.</a:t>
            </a:r>
          </a:p>
        </p:txBody>
      </p:sp>
    </p:spTree>
    <p:extLst>
      <p:ext uri="{BB962C8B-B14F-4D97-AF65-F5344CB8AC3E}">
        <p14:creationId xmlns:p14="http://schemas.microsoft.com/office/powerpoint/2010/main" val="75934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990600"/>
            <a:ext cx="9144000" cy="609600"/>
          </a:xfrm>
        </p:spPr>
        <p:txBody>
          <a:bodyPr/>
          <a:lstStyle/>
          <a:p>
            <a:pPr eaLnBrk="1" hangingPunct="1"/>
            <a:r>
              <a:rPr lang="en-US" b="1" u="none" smtClean="0"/>
              <a:t>The 3D Revolute Joint</a:t>
            </a:r>
          </a:p>
        </p:txBody>
      </p:sp>
      <p:pic>
        <p:nvPicPr>
          <p:cNvPr id="317444" name="Picture 4" descr="Fig_22_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848475" cy="45942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9"/>
          <p:cNvGrpSpPr>
            <a:grpSpLocks/>
          </p:cNvGrpSpPr>
          <p:nvPr/>
        </p:nvGrpSpPr>
        <p:grpSpPr bwMode="auto">
          <a:xfrm>
            <a:off x="4114800" y="2527300"/>
            <a:ext cx="2667000" cy="2120900"/>
            <a:chOff x="2592" y="1592"/>
            <a:chExt cx="1680" cy="1336"/>
          </a:xfrm>
        </p:grpSpPr>
        <p:sp>
          <p:nvSpPr>
            <p:cNvPr id="20493" name="AutoShape 6"/>
            <p:cNvSpPr>
              <a:spLocks noChangeArrowheads="1"/>
            </p:cNvSpPr>
            <p:nvPr/>
          </p:nvSpPr>
          <p:spPr bwMode="auto">
            <a:xfrm>
              <a:off x="2592" y="2304"/>
              <a:ext cx="768" cy="624"/>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0494" name="Text Box 7"/>
            <p:cNvSpPr txBox="1">
              <a:spLocks noChangeArrowheads="1"/>
            </p:cNvSpPr>
            <p:nvPr/>
          </p:nvSpPr>
          <p:spPr bwMode="auto">
            <a:xfrm>
              <a:off x="2688" y="1592"/>
              <a:ext cx="1584" cy="322"/>
            </a:xfrm>
            <a:prstGeom prst="rect">
              <a:avLst/>
            </a:prstGeom>
            <a:solidFill>
              <a:srgbClr val="FED6FB"/>
            </a:solidFill>
            <a:ln w="28575">
              <a:solidFill>
                <a:schemeClr val="accent1"/>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80000"/>
                </a:lnSpc>
                <a:spcBef>
                  <a:spcPct val="50000"/>
                </a:spcBef>
              </a:pPr>
              <a:r>
                <a:rPr lang="en-US" sz="1600" i="1">
                  <a:solidFill>
                    <a:schemeClr val="accent1"/>
                  </a:solidFill>
                </a:rPr>
                <a:t>Coordinate transformation from frame_a to frame_b</a:t>
              </a:r>
            </a:p>
          </p:txBody>
        </p:sp>
        <p:sp>
          <p:nvSpPr>
            <p:cNvPr id="20495" name="Line 8"/>
            <p:cNvSpPr>
              <a:spLocks noChangeShapeType="1"/>
            </p:cNvSpPr>
            <p:nvPr/>
          </p:nvSpPr>
          <p:spPr bwMode="auto">
            <a:xfrm flipV="1">
              <a:off x="2976" y="1920"/>
              <a:ext cx="480" cy="38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3"/>
          <p:cNvGrpSpPr>
            <a:grpSpLocks/>
          </p:cNvGrpSpPr>
          <p:nvPr/>
        </p:nvGrpSpPr>
        <p:grpSpPr bwMode="auto">
          <a:xfrm>
            <a:off x="1981200" y="4787900"/>
            <a:ext cx="2768600" cy="1425575"/>
            <a:chOff x="1248" y="3016"/>
            <a:chExt cx="1744" cy="898"/>
          </a:xfrm>
        </p:grpSpPr>
        <p:sp>
          <p:nvSpPr>
            <p:cNvPr id="20490" name="Oval 10"/>
            <p:cNvSpPr>
              <a:spLocks noChangeArrowheads="1"/>
            </p:cNvSpPr>
            <p:nvPr/>
          </p:nvSpPr>
          <p:spPr bwMode="auto">
            <a:xfrm>
              <a:off x="2608" y="3016"/>
              <a:ext cx="384" cy="384"/>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0491" name="Text Box 11"/>
            <p:cNvSpPr txBox="1">
              <a:spLocks noChangeArrowheads="1"/>
            </p:cNvSpPr>
            <p:nvPr/>
          </p:nvSpPr>
          <p:spPr bwMode="auto">
            <a:xfrm>
              <a:off x="1248" y="3168"/>
              <a:ext cx="1200" cy="746"/>
            </a:xfrm>
            <a:prstGeom prst="rect">
              <a:avLst/>
            </a:prstGeom>
            <a:solidFill>
              <a:srgbClr val="CCFF99"/>
            </a:solidFill>
            <a:ln w="28575">
              <a:solidFill>
                <a:srgbClr val="008000"/>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rgbClr val="008000"/>
                  </a:solidFill>
                </a:rPr>
                <a:t>The orientation matrix is computed from the relative angle </a:t>
              </a:r>
              <a:r>
                <a:rPr lang="el-GR" sz="1400" i="1">
                  <a:solidFill>
                    <a:srgbClr val="008000"/>
                  </a:solidFill>
                </a:rPr>
                <a:t>φ</a:t>
              </a:r>
              <a:r>
                <a:rPr lang="en-US" sz="1400" i="1">
                  <a:solidFill>
                    <a:srgbClr val="008000"/>
                  </a:solidFill>
                </a:rPr>
                <a:t> by the planar rotation method.</a:t>
              </a:r>
            </a:p>
          </p:txBody>
        </p:sp>
        <p:sp>
          <p:nvSpPr>
            <p:cNvPr id="20492" name="Line 12"/>
            <p:cNvSpPr>
              <a:spLocks noChangeShapeType="1"/>
            </p:cNvSpPr>
            <p:nvPr/>
          </p:nvSpPr>
          <p:spPr bwMode="auto">
            <a:xfrm flipV="1">
              <a:off x="2448" y="3312"/>
              <a:ext cx="192" cy="19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4648200" y="4876800"/>
            <a:ext cx="4038600" cy="1257300"/>
            <a:chOff x="2928" y="3072"/>
            <a:chExt cx="2544" cy="792"/>
          </a:xfrm>
        </p:grpSpPr>
        <p:sp>
          <p:nvSpPr>
            <p:cNvPr id="20487" name="AutoShape 14"/>
            <p:cNvSpPr>
              <a:spLocks noChangeArrowheads="1"/>
            </p:cNvSpPr>
            <p:nvPr/>
          </p:nvSpPr>
          <p:spPr bwMode="auto">
            <a:xfrm>
              <a:off x="2928" y="3480"/>
              <a:ext cx="1104" cy="384"/>
            </a:xfrm>
            <a:prstGeom prst="roundRect">
              <a:avLst>
                <a:gd name="adj" fmla="val 16667"/>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0488" name="Text Box 15"/>
            <p:cNvSpPr txBox="1">
              <a:spLocks noChangeArrowheads="1"/>
            </p:cNvSpPr>
            <p:nvPr/>
          </p:nvSpPr>
          <p:spPr bwMode="auto">
            <a:xfrm>
              <a:off x="4368" y="3072"/>
              <a:ext cx="1104" cy="478"/>
            </a:xfrm>
            <a:prstGeom prst="rect">
              <a:avLst/>
            </a:prstGeom>
            <a:solidFill>
              <a:srgbClr val="FFFF00"/>
            </a:solidFill>
            <a:ln w="28575">
              <a:solidFill>
                <a:srgbClr val="990000"/>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rgbClr val="990000"/>
                  </a:solidFill>
                </a:rPr>
                <a:t>Relative velocity and position of joint are computed here</a:t>
              </a:r>
            </a:p>
          </p:txBody>
        </p:sp>
        <p:sp>
          <p:nvSpPr>
            <p:cNvPr id="20489" name="Line 16"/>
            <p:cNvSpPr>
              <a:spLocks noChangeShapeType="1"/>
            </p:cNvSpPr>
            <p:nvPr/>
          </p:nvSpPr>
          <p:spPr bwMode="auto">
            <a:xfrm flipV="1">
              <a:off x="4032" y="3312"/>
              <a:ext cx="336" cy="384"/>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Effect transition="in" filter="diamond(in)">
                                      <p:cBhvr>
                                        <p:cTn id="7" dur="2000"/>
                                        <p:tgtEl>
                                          <p:spTgt spid="317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0600"/>
            <a:ext cx="9144000" cy="609600"/>
          </a:xfrm>
        </p:spPr>
        <p:txBody>
          <a:bodyPr/>
          <a:lstStyle/>
          <a:p>
            <a:pPr eaLnBrk="1" hangingPunct="1"/>
            <a:r>
              <a:rPr lang="en-US" b="1" u="none" smtClean="0"/>
              <a:t>The 3D Revolute Joint II</a:t>
            </a:r>
          </a:p>
        </p:txBody>
      </p:sp>
      <p:pic>
        <p:nvPicPr>
          <p:cNvPr id="319491" name="Picture 3" descr="Fig_22_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848475" cy="45942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9"/>
          <p:cNvGrpSpPr>
            <a:grpSpLocks/>
          </p:cNvGrpSpPr>
          <p:nvPr/>
        </p:nvGrpSpPr>
        <p:grpSpPr bwMode="auto">
          <a:xfrm>
            <a:off x="5562600" y="3962400"/>
            <a:ext cx="3517900" cy="2289175"/>
            <a:chOff x="3504" y="2496"/>
            <a:chExt cx="2216" cy="1442"/>
          </a:xfrm>
        </p:grpSpPr>
        <p:sp>
          <p:nvSpPr>
            <p:cNvPr id="21509" name="Oval 16"/>
            <p:cNvSpPr>
              <a:spLocks noChangeArrowheads="1"/>
            </p:cNvSpPr>
            <p:nvPr/>
          </p:nvSpPr>
          <p:spPr bwMode="auto">
            <a:xfrm>
              <a:off x="3504" y="2496"/>
              <a:ext cx="4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1510" name="Text Box 17"/>
            <p:cNvSpPr txBox="1">
              <a:spLocks noChangeArrowheads="1"/>
            </p:cNvSpPr>
            <p:nvPr/>
          </p:nvSpPr>
          <p:spPr bwMode="auto">
            <a:xfrm>
              <a:off x="4472" y="2924"/>
              <a:ext cx="1248" cy="1014"/>
            </a:xfrm>
            <a:prstGeom prst="rect">
              <a:avLst/>
            </a:prstGeom>
            <a:solidFill>
              <a:srgbClr val="FED6FB"/>
            </a:solidFill>
            <a:ln w="28575">
              <a:solidFill>
                <a:schemeClr val="accent1"/>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Additional rotational velocity is added here, in case the joint is being used as a drive, i.e., if external torque is being introduced at the effort source.</a:t>
              </a:r>
            </a:p>
          </p:txBody>
        </p:sp>
        <p:sp>
          <p:nvSpPr>
            <p:cNvPr id="21511" name="Line 18"/>
            <p:cNvSpPr>
              <a:spLocks noChangeShapeType="1"/>
            </p:cNvSpPr>
            <p:nvPr/>
          </p:nvSpPr>
          <p:spPr bwMode="auto">
            <a:xfrm flipH="1" flipV="1">
              <a:off x="3888" y="2880"/>
              <a:ext cx="576" cy="57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9491"/>
                                        </p:tgtEl>
                                        <p:attrNameLst>
                                          <p:attrName>style.visibility</p:attrName>
                                        </p:attrNameLst>
                                      </p:cBhvr>
                                      <p:to>
                                        <p:strVal val="visible"/>
                                      </p:to>
                                    </p:set>
                                    <p:animEffect transition="in" filter="diamond(in)">
                                      <p:cBhvr>
                                        <p:cTn id="7" dur="2000"/>
                                        <p:tgtEl>
                                          <p:spTgt spid="319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143000"/>
            <a:ext cx="9144000" cy="609600"/>
          </a:xfrm>
        </p:spPr>
        <p:txBody>
          <a:bodyPr/>
          <a:lstStyle/>
          <a:p>
            <a:pPr eaLnBrk="1" hangingPunct="1"/>
            <a:r>
              <a:rPr lang="en-US" b="1" u="none" smtClean="0"/>
              <a:t>A Bicycle Model</a:t>
            </a:r>
            <a:endParaRPr lang="de-CH" b="1" u="none" smtClean="0"/>
          </a:p>
        </p:txBody>
      </p:sp>
      <p:pic>
        <p:nvPicPr>
          <p:cNvPr id="376838" name="Picture 6" descr="Fig_22_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057400"/>
            <a:ext cx="4102100" cy="365283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 name="Bicycl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876800" y="2362200"/>
            <a:ext cx="3581400" cy="2985363"/>
          </a:xfrm>
          <a:prstGeom prst="rect">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6838"/>
                                        </p:tgtEl>
                                        <p:attrNameLst>
                                          <p:attrName>style.visibility</p:attrName>
                                        </p:attrNameLst>
                                      </p:cBhvr>
                                      <p:to>
                                        <p:strVal val="visible"/>
                                      </p:to>
                                    </p:set>
                                    <p:animEffect transition="in" filter="diamond(in)">
                                      <p:cBhvr>
                                        <p:cTn id="7" dur="2000"/>
                                        <p:tgtEl>
                                          <p:spTgt spid="3768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066800"/>
            <a:ext cx="7772400" cy="685800"/>
          </a:xfrm>
        </p:spPr>
        <p:txBody>
          <a:bodyPr/>
          <a:lstStyle/>
          <a:p>
            <a:pPr eaLnBrk="1" hangingPunct="1"/>
            <a:r>
              <a:rPr lang="en-US" b="1" u="none" smtClean="0"/>
              <a:t>A Bicycle Model II</a:t>
            </a:r>
            <a:endParaRPr lang="de-CH" b="1" u="none" smtClean="0"/>
          </a:p>
        </p:txBody>
      </p:sp>
      <p:pic>
        <p:nvPicPr>
          <p:cNvPr id="380936" name="Picture 8" descr="Bik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458200" cy="3081338"/>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0938" name="Rectangle 10"/>
          <p:cNvSpPr>
            <a:spLocks noChangeArrowheads="1"/>
          </p:cNvSpPr>
          <p:nvPr/>
        </p:nvSpPr>
        <p:spPr bwMode="auto">
          <a:xfrm>
            <a:off x="457200" y="52578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a:t>A multi-bond graph represents rarely the most suitable user interface.  However, this is precisely the model that gets simulated.  The multi-bond graph sits underneath the multi-body system description shown previously.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80936"/>
                                        </p:tgtEl>
                                        <p:attrNameLst>
                                          <p:attrName>style.visibility</p:attrName>
                                        </p:attrNameLst>
                                      </p:cBhvr>
                                      <p:to>
                                        <p:strVal val="visible"/>
                                      </p:to>
                                    </p:set>
                                    <p:animEffect transition="in" filter="diamond(in)">
                                      <p:cBhvr>
                                        <p:cTn id="7" dur="2000"/>
                                        <p:tgtEl>
                                          <p:spTgt spid="3809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0938">
                                            <p:txEl>
                                              <p:pRg st="0" end="0"/>
                                            </p:txEl>
                                          </p:spTgt>
                                        </p:tgtEl>
                                        <p:attrNameLst>
                                          <p:attrName>style.visibility</p:attrName>
                                        </p:attrNameLst>
                                      </p:cBhvr>
                                      <p:to>
                                        <p:strVal val="visible"/>
                                      </p:to>
                                    </p:set>
                                    <p:animEffect transition="in" filter="dissolve">
                                      <p:cBhvr>
                                        <p:cTn id="12" dur="500"/>
                                        <p:tgtEl>
                                          <p:spTgt spid="380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990600"/>
            <a:ext cx="7772400" cy="685800"/>
          </a:xfrm>
        </p:spPr>
        <p:txBody>
          <a:bodyPr/>
          <a:lstStyle/>
          <a:p>
            <a:pPr eaLnBrk="1" hangingPunct="1"/>
            <a:r>
              <a:rPr lang="en-US" b="1" u="none" smtClean="0"/>
              <a:t>Efficiency of Simulation Runs</a:t>
            </a:r>
            <a:endParaRPr lang="de-CH" b="1" u="none" smtClean="0"/>
          </a:p>
        </p:txBody>
      </p:sp>
      <p:sp>
        <p:nvSpPr>
          <p:cNvPr id="390147" name="Rectangle 3"/>
          <p:cNvSpPr>
            <a:spLocks noGrp="1" noChangeArrowheads="1"/>
          </p:cNvSpPr>
          <p:nvPr>
            <p:ph type="body" sz="half" idx="1"/>
          </p:nvPr>
        </p:nvSpPr>
        <p:spPr bwMode="auto">
          <a:xfrm>
            <a:off x="457200" y="1714500"/>
            <a:ext cx="8305800" cy="95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lnSpc>
                <a:spcPct val="90000"/>
              </a:lnSpc>
            </a:pPr>
            <a:r>
              <a:rPr lang="en-US" sz="2000" smtClean="0"/>
              <a:t>The following table compares the efficiency of the simulation code obtained using the multi-body library contained as part of the </a:t>
            </a:r>
            <a:r>
              <a:rPr lang="en-US" sz="2000" b="1" i="1" smtClean="0">
                <a:solidFill>
                  <a:schemeClr val="accent1"/>
                </a:solidFill>
              </a:rPr>
              <a:t>MSL</a:t>
            </a:r>
            <a:r>
              <a:rPr lang="en-US" sz="2000" smtClean="0"/>
              <a:t> with that obtained using the 3D mechanics sub-library of the </a:t>
            </a:r>
            <a:r>
              <a:rPr lang="en-US" sz="2000" b="1" i="1" smtClean="0">
                <a:solidFill>
                  <a:schemeClr val="accent1"/>
                </a:solidFill>
              </a:rPr>
              <a:t>MultiBondGraph</a:t>
            </a:r>
            <a:r>
              <a:rPr lang="en-US" sz="2000" smtClean="0"/>
              <a:t> library.</a:t>
            </a:r>
          </a:p>
        </p:txBody>
      </p:sp>
      <p:pic>
        <p:nvPicPr>
          <p:cNvPr id="390150" name="Picture 6" descr="Fig_22_1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819400"/>
            <a:ext cx="8915400" cy="3429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3276600" y="2835275"/>
            <a:ext cx="1371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sz="1400" b="0"/>
              <a:t>MSL</a:t>
            </a:r>
          </a:p>
        </p:txBody>
      </p:sp>
      <p:sp>
        <p:nvSpPr>
          <p:cNvPr id="6" name="TextBox 5"/>
          <p:cNvSpPr txBox="1">
            <a:spLocks noChangeArrowheads="1"/>
          </p:cNvSpPr>
          <p:nvPr/>
        </p:nvSpPr>
        <p:spPr bwMode="auto">
          <a:xfrm>
            <a:off x="6400800" y="2828925"/>
            <a:ext cx="1828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sz="1400" b="0"/>
              <a:t>MultiBondGraph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Effect transition="in" filter="dissolve">
                                      <p:cBhvr>
                                        <p:cTn id="7" dur="500"/>
                                        <p:tgtEl>
                                          <p:spTgt spid="390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90150"/>
                                        </p:tgtEl>
                                        <p:attrNameLst>
                                          <p:attrName>style.visibility</p:attrName>
                                        </p:attrNameLst>
                                      </p:cBhvr>
                                      <p:to>
                                        <p:strVal val="visible"/>
                                      </p:to>
                                    </p:set>
                                    <p:animEffect transition="in" filter="diamond(in)">
                                      <p:cBhvr>
                                        <p:cTn id="12" dur="2000"/>
                                        <p:tgtEl>
                                          <p:spTgt spid="39015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b="1" u="none" dirty="0" smtClean="0"/>
              <a:t>Conclusions</a:t>
            </a:r>
          </a:p>
        </p:txBody>
      </p:sp>
      <p:sp>
        <p:nvSpPr>
          <p:cNvPr id="9" name="Rectangle 3"/>
          <p:cNvSpPr>
            <a:spLocks noChangeArrowheads="1"/>
          </p:cNvSpPr>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v"/>
            </a:pPr>
            <a:r>
              <a:rPr lang="en-US" sz="2000" b="0" dirty="0" smtClean="0"/>
              <a:t>Modeling and simulation are central both to system analysis and design.</a:t>
            </a:r>
          </a:p>
          <a:p>
            <a:pPr algn="just" eaLnBrk="1" hangingPunct="1">
              <a:lnSpc>
                <a:spcPct val="90000"/>
              </a:lnSpc>
              <a:spcBef>
                <a:spcPct val="20000"/>
              </a:spcBef>
              <a:buFont typeface="Wingdings" panose="05000000000000000000" pitchFamily="2" charset="2"/>
              <a:buChar char="v"/>
            </a:pPr>
            <a:r>
              <a:rPr lang="en-US" sz="2000" b="0" dirty="0" smtClean="0"/>
              <a:t>The interfaces of component models are just as important as if not more important than the model structure itself.</a:t>
            </a:r>
          </a:p>
          <a:p>
            <a:pPr algn="just" eaLnBrk="1" hangingPunct="1">
              <a:lnSpc>
                <a:spcPct val="90000"/>
              </a:lnSpc>
              <a:spcBef>
                <a:spcPct val="20000"/>
              </a:spcBef>
              <a:buFont typeface="Wingdings" panose="05000000000000000000" pitchFamily="2" charset="2"/>
              <a:buChar char="v"/>
            </a:pPr>
            <a:r>
              <a:rPr lang="en-US" sz="2000" b="0" dirty="0" smtClean="0"/>
              <a:t>Model interfaces need to be designed around sound physical quantities, such as power flows, to make the models truly modular and reusable in many different contexts.</a:t>
            </a:r>
          </a:p>
          <a:p>
            <a:pPr algn="just" eaLnBrk="1" hangingPunct="1">
              <a:lnSpc>
                <a:spcPct val="90000"/>
              </a:lnSpc>
              <a:spcBef>
                <a:spcPct val="20000"/>
              </a:spcBef>
              <a:buFont typeface="Wingdings" panose="05000000000000000000" pitchFamily="2" charset="2"/>
              <a:buChar char="v"/>
            </a:pPr>
            <a:r>
              <a:rPr lang="en-US" sz="2000" b="0" dirty="0" smtClean="0"/>
              <a:t>Bond graphs support modeling by power flows in optimal ways.</a:t>
            </a:r>
          </a:p>
          <a:p>
            <a:pPr algn="just" eaLnBrk="1" hangingPunct="1">
              <a:lnSpc>
                <a:spcPct val="90000"/>
              </a:lnSpc>
              <a:spcBef>
                <a:spcPct val="20000"/>
              </a:spcBef>
              <a:buFont typeface="Wingdings" panose="05000000000000000000" pitchFamily="2" charset="2"/>
              <a:buChar char="v"/>
            </a:pPr>
            <a:r>
              <a:rPr lang="en-US" sz="2000" b="0" dirty="0" smtClean="0"/>
              <a:t>An object-oriented modeling environment, such as </a:t>
            </a:r>
            <a:r>
              <a:rPr lang="en-US" sz="2000" b="0" dirty="0" err="1" smtClean="0"/>
              <a:t>Modelica</a:t>
            </a:r>
            <a:r>
              <a:rPr lang="en-US" sz="2000" b="0" dirty="0" smtClean="0"/>
              <a:t>, is paramount to convenient and safe manipulation of models of large-scale systems.</a:t>
            </a:r>
          </a:p>
          <a:p>
            <a:pPr algn="just" eaLnBrk="1" hangingPunct="1">
              <a:lnSpc>
                <a:spcPct val="90000"/>
              </a:lnSpc>
              <a:spcBef>
                <a:spcPct val="20000"/>
              </a:spcBef>
              <a:buFont typeface="Wingdings" panose="05000000000000000000" pitchFamily="2" charset="2"/>
              <a:buChar char="v"/>
            </a:pPr>
            <a:r>
              <a:rPr lang="en-US" sz="2000" b="0" dirty="0" smtClean="0"/>
              <a:t>Bond graphs offer rarely the most convenient user interface; yet the object-oriented modeling paradigm enables us to wrap bond graphs into higher-level model architectures in a fully transparent fashion.</a:t>
            </a:r>
          </a:p>
        </p:txBody>
      </p:sp>
    </p:spTree>
    <p:extLst>
      <p:ext uri="{BB962C8B-B14F-4D97-AF65-F5344CB8AC3E}">
        <p14:creationId xmlns:p14="http://schemas.microsoft.com/office/powerpoint/2010/main" val="8480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219200"/>
            <a:ext cx="7772400" cy="609600"/>
          </a:xfrm>
        </p:spPr>
        <p:txBody>
          <a:bodyPr/>
          <a:lstStyle/>
          <a:p>
            <a:pPr eaLnBrk="1" hangingPunct="1"/>
            <a:r>
              <a:rPr lang="en-US" b="1" u="none" dirty="0" smtClean="0"/>
              <a:t>Manufacturing Systems</a:t>
            </a:r>
          </a:p>
        </p:txBody>
      </p:sp>
      <p:sp>
        <p:nvSpPr>
          <p:cNvPr id="25" name="Rectangle 3"/>
          <p:cNvSpPr>
            <a:spLocks noChangeArrowheads="1"/>
          </p:cNvSpPr>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dirty="0" smtClean="0"/>
              <a:t>The job of engineers is to create systems that are capable of performing useful tasks.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They take individual components </a:t>
            </a:r>
            <a:r>
              <a:rPr lang="en-US" sz="2000" b="0" smtClean="0"/>
              <a:t>and fit </a:t>
            </a:r>
            <a:r>
              <a:rPr lang="en-US" sz="2000" b="0" dirty="0" smtClean="0"/>
              <a:t>them together in new and interesting ways.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They focus on the interactions between system components much more than on the components themselves.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For this reason, engineers are </a:t>
            </a:r>
            <a:r>
              <a:rPr lang="en-US" sz="2000" i="1" dirty="0" err="1" smtClean="0">
                <a:solidFill>
                  <a:schemeClr val="accent2">
                    <a:lumMod val="75000"/>
                  </a:schemeClr>
                </a:solidFill>
              </a:rPr>
              <a:t>systemists</a:t>
            </a:r>
            <a:r>
              <a:rPr lang="en-US" sz="2000" b="0" dirty="0" smtClean="0"/>
              <a:t>.</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They understand the overall system very well, often at the expense of possessing only a limited knowledge of its parts.</a:t>
            </a:r>
          </a:p>
          <a:p>
            <a:pPr algn="just" eaLnBrk="1" hangingPunct="1">
              <a:lnSpc>
                <a:spcPct val="90000"/>
              </a:lnSpc>
              <a:spcBef>
                <a:spcPct val="20000"/>
              </a:spcBef>
              <a:buFont typeface="Wingdings" panose="05000000000000000000" pitchFamily="2" charset="2"/>
              <a:buChar char="Ø"/>
            </a:pPr>
            <a:r>
              <a:rPr lang="en-US" sz="2000" b="0" dirty="0" smtClean="0"/>
              <a:t>Components are often used as black boxes, and therefore, engineers sometimes overlook limitations that invalidate assumptions made when the system is used in ways that had not been foreseen.  This can lead to catastrophic failures.</a:t>
            </a:r>
          </a:p>
        </p:txBody>
      </p:sp>
    </p:spTree>
    <p:extLst>
      <p:ext uri="{BB962C8B-B14F-4D97-AF65-F5344CB8AC3E}">
        <p14:creationId xmlns:p14="http://schemas.microsoft.com/office/powerpoint/2010/main" val="17401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219200"/>
            <a:ext cx="7772400" cy="609600"/>
          </a:xfrm>
        </p:spPr>
        <p:txBody>
          <a:bodyPr/>
          <a:lstStyle/>
          <a:p>
            <a:pPr eaLnBrk="1" hangingPunct="1"/>
            <a:r>
              <a:rPr lang="en-US" b="1" u="none" dirty="0" smtClean="0"/>
              <a:t>Modeling Means Understanding</a:t>
            </a:r>
          </a:p>
        </p:txBody>
      </p:sp>
      <p:sp>
        <p:nvSpPr>
          <p:cNvPr id="25" name="Rectangle 3"/>
          <p:cNvSpPr>
            <a:spLocks noChangeArrowheads="1"/>
          </p:cNvSpPr>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dirty="0" smtClean="0"/>
              <a:t>Making sense of observations means to create a mathematical description of the underlying system that explains these observations.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We claim to understand a phenomenon only when we are able to describe it in mathematical terms.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Modeling is thus central to the tasks that a physicist is supposed to perform.</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Models should be encoded in such a way that they can be easily reused and safely connected to other models that interact with them.</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For this to work, we need to design not only “correct” (within a given context) models, but at least as important, design model interfaces that are general and are based on sound physical principles, such as power flows.</a:t>
            </a:r>
          </a:p>
          <a:p>
            <a:pPr algn="just" eaLnBrk="1" hangingPunct="1">
              <a:lnSpc>
                <a:spcPct val="90000"/>
              </a:lnSpc>
              <a:spcBef>
                <a:spcPct val="20000"/>
              </a:spcBef>
              <a:buFont typeface="Wingdings" panose="05000000000000000000" pitchFamily="2" charset="2"/>
              <a:buChar char="Ø"/>
            </a:pPr>
            <a:r>
              <a:rPr lang="en-US" sz="2000" b="0" dirty="0" smtClean="0"/>
              <a:t>The design of clean model interfaces is as important as if not more important than the design of “correct” models.</a:t>
            </a:r>
          </a:p>
        </p:txBody>
      </p:sp>
    </p:spTree>
    <p:extLst>
      <p:ext uri="{BB962C8B-B14F-4D97-AF65-F5344CB8AC3E}">
        <p14:creationId xmlns:p14="http://schemas.microsoft.com/office/powerpoint/2010/main" val="18330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219200"/>
            <a:ext cx="7772400" cy="609600"/>
          </a:xfrm>
        </p:spPr>
        <p:txBody>
          <a:bodyPr/>
          <a:lstStyle/>
          <a:p>
            <a:pPr eaLnBrk="1" hangingPunct="1"/>
            <a:r>
              <a:rPr lang="en-US" b="1" u="none" dirty="0" smtClean="0"/>
              <a:t>Simulation Fosters Understanding</a:t>
            </a:r>
          </a:p>
        </p:txBody>
      </p:sp>
      <p:sp>
        <p:nvSpPr>
          <p:cNvPr id="25" name="Rectangle 3"/>
          <p:cNvSpPr>
            <a:spLocks noChangeArrowheads="1"/>
          </p:cNvSpPr>
          <p:nvPr/>
        </p:nvSpPr>
        <p:spPr bwMode="auto">
          <a:xfrm>
            <a:off x="685800" y="19812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dirty="0" smtClean="0"/>
              <a:t>Complex systems can be exerted in many different ways.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It is often impossible (too time consuming; too dangerous; too costly) to experiment with a real system in all possible ways.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Simulation makes it possible to expose complex system models to a much wider range of experimental conditions.</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Therefore, simulation fosters understanding of system interactions that may otherwise remain hidden.</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This deeper understanding of how a system will behave in all possible situations may prevent disasters.</a:t>
            </a:r>
          </a:p>
          <a:p>
            <a:pPr algn="just" eaLnBrk="1" hangingPunct="1">
              <a:lnSpc>
                <a:spcPct val="90000"/>
              </a:lnSpc>
              <a:spcBef>
                <a:spcPct val="20000"/>
              </a:spcBef>
              <a:buFont typeface="Wingdings" panose="05000000000000000000" pitchFamily="2" charset="2"/>
              <a:buChar char="Ø"/>
            </a:pPr>
            <a:r>
              <a:rPr lang="en-US" sz="2000" b="0" dirty="0" smtClean="0"/>
              <a:t>For this reason, being able to design simulation experiments on models is central to the life of an engineer.</a:t>
            </a:r>
          </a:p>
          <a:p>
            <a:pPr algn="just" eaLnBrk="1" hangingPunct="1">
              <a:lnSpc>
                <a:spcPct val="90000"/>
              </a:lnSpc>
              <a:spcBef>
                <a:spcPct val="20000"/>
              </a:spcBef>
              <a:buFont typeface="Wingdings" panose="05000000000000000000" pitchFamily="2" charset="2"/>
              <a:buChar char="Ø"/>
            </a:pPr>
            <a:r>
              <a:rPr lang="en-US" sz="2000" b="0" dirty="0" smtClean="0"/>
              <a:t>Physicists and engineers need to work closely together, and a robust physical system modeling and simulation environment, such as </a:t>
            </a:r>
            <a:r>
              <a:rPr lang="en-US" sz="2000" b="0" dirty="0" err="1" smtClean="0"/>
              <a:t>Modelica</a:t>
            </a:r>
            <a:r>
              <a:rPr lang="en-US" sz="2000" b="0" dirty="0" smtClean="0"/>
              <a:t>, forms the interface between them.</a:t>
            </a:r>
          </a:p>
        </p:txBody>
      </p:sp>
    </p:spTree>
    <p:extLst>
      <p:ext uri="{BB962C8B-B14F-4D97-AF65-F5344CB8AC3E}">
        <p14:creationId xmlns:p14="http://schemas.microsoft.com/office/powerpoint/2010/main" val="71275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dissolve">
                                      <p:cBhvr>
                                        <p:cTn id="37"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1143000"/>
            <a:ext cx="7772400" cy="609600"/>
          </a:xfrm>
        </p:spPr>
        <p:txBody>
          <a:bodyPr/>
          <a:lstStyle/>
          <a:p>
            <a:pPr eaLnBrk="1" hangingPunct="1"/>
            <a:r>
              <a:rPr lang="en-US" b="1" u="none" dirty="0" smtClean="0"/>
              <a:t>Modeling Using Energy Flows</a:t>
            </a:r>
            <a:endParaRPr lang="de-CH" b="1" u="none" dirty="0" smtClean="0"/>
          </a:p>
        </p:txBody>
      </p:sp>
      <p:sp>
        <p:nvSpPr>
          <p:cNvPr id="6" name="Rectangle 3"/>
          <p:cNvSpPr txBox="1">
            <a:spLocks noChangeArrowheads="1"/>
          </p:cNvSpPr>
          <p:nvPr/>
        </p:nvSpPr>
        <p:spPr bwMode="auto">
          <a:xfrm>
            <a:off x="685800" y="1828800"/>
            <a:ext cx="7772400" cy="327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pPr>
            <a:r>
              <a:rPr lang="en-US" sz="2800" b="0" kern="0" smtClean="0"/>
              <a:t>In all physical systems, energy flows can be written as products of two different physical variables, one of which is </a:t>
            </a:r>
            <a:r>
              <a:rPr lang="en-US" sz="2800" b="1" i="1" kern="0" smtClean="0">
                <a:solidFill>
                  <a:schemeClr val="accent2"/>
                </a:solidFill>
              </a:rPr>
              <a:t>extensive</a:t>
            </a:r>
            <a:r>
              <a:rPr lang="en-US" sz="2800" b="0" kern="0" smtClean="0"/>
              <a:t> (i.e., proportional to the amount), whereas the other is </a:t>
            </a:r>
            <a:r>
              <a:rPr lang="en-US" sz="2800" b="1" i="1" kern="0" smtClean="0">
                <a:solidFill>
                  <a:schemeClr val="accent2"/>
                </a:solidFill>
              </a:rPr>
              <a:t>intensive</a:t>
            </a:r>
            <a:r>
              <a:rPr lang="en-US" sz="2800" b="0" kern="0" smtClean="0"/>
              <a:t> (i.e., independent of the amount).</a:t>
            </a:r>
          </a:p>
          <a:p>
            <a:pPr algn="just" eaLnBrk="1" hangingPunct="1">
              <a:lnSpc>
                <a:spcPct val="90000"/>
              </a:lnSpc>
            </a:pPr>
            <a:r>
              <a:rPr lang="en-US" sz="2800" b="0" kern="0" smtClean="0"/>
              <a:t>In the case of coupled energy flows, it may be necessary to describe a single energy flow as the </a:t>
            </a:r>
            <a:r>
              <a:rPr lang="en-US" sz="2800" b="1" i="1" kern="0" smtClean="0">
                <a:solidFill>
                  <a:schemeClr val="accent2"/>
                </a:solidFill>
              </a:rPr>
              <a:t>sum of products</a:t>
            </a:r>
            <a:r>
              <a:rPr lang="en-US" sz="2800" b="0" kern="0" smtClean="0"/>
              <a:t> of such </a:t>
            </a:r>
            <a:r>
              <a:rPr lang="en-US" sz="2800" b="1" i="1" kern="0" smtClean="0">
                <a:solidFill>
                  <a:schemeClr val="accent2"/>
                </a:solidFill>
              </a:rPr>
              <a:t>adjugate variables</a:t>
            </a:r>
            <a:r>
              <a:rPr lang="en-US" sz="2800" b="0" kern="0" smtClean="0"/>
              <a:t>.</a:t>
            </a:r>
          </a:p>
        </p:txBody>
      </p:sp>
      <p:grpSp>
        <p:nvGrpSpPr>
          <p:cNvPr id="7" name="Group 15"/>
          <p:cNvGrpSpPr>
            <a:grpSpLocks/>
          </p:cNvGrpSpPr>
          <p:nvPr/>
        </p:nvGrpSpPr>
        <p:grpSpPr bwMode="auto">
          <a:xfrm>
            <a:off x="2057400" y="5156200"/>
            <a:ext cx="5543550" cy="1092200"/>
            <a:chOff x="1980" y="3248"/>
            <a:chExt cx="3492" cy="688"/>
          </a:xfrm>
        </p:grpSpPr>
        <p:grpSp>
          <p:nvGrpSpPr>
            <p:cNvPr id="8" name="Group 8"/>
            <p:cNvGrpSpPr>
              <a:grpSpLocks/>
            </p:cNvGrpSpPr>
            <p:nvPr/>
          </p:nvGrpSpPr>
          <p:grpSpPr bwMode="auto">
            <a:xfrm>
              <a:off x="1980" y="3248"/>
              <a:ext cx="1812" cy="502"/>
              <a:chOff x="1200" y="3302"/>
              <a:chExt cx="1812" cy="502"/>
            </a:xfrm>
          </p:grpSpPr>
          <p:sp>
            <p:nvSpPr>
              <p:cNvPr id="13" name="Text Box 4"/>
              <p:cNvSpPr txBox="1">
                <a:spLocks noChangeArrowheads="1"/>
              </p:cNvSpPr>
              <p:nvPr/>
            </p:nvSpPr>
            <p:spPr bwMode="auto">
              <a:xfrm>
                <a:off x="1200" y="3302"/>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b="1" i="1" u="sng">
                    <a:solidFill>
                      <a:srgbClr val="800000"/>
                    </a:solidFill>
                  </a:rPr>
                  <a:t>Examples:</a:t>
                </a:r>
              </a:p>
            </p:txBody>
          </p:sp>
          <p:grpSp>
            <p:nvGrpSpPr>
              <p:cNvPr id="14" name="Group 7"/>
              <p:cNvGrpSpPr>
                <a:grpSpLocks/>
              </p:cNvGrpSpPr>
              <p:nvPr/>
            </p:nvGrpSpPr>
            <p:grpSpPr bwMode="auto">
              <a:xfrm>
                <a:off x="2052" y="3324"/>
                <a:ext cx="960" cy="480"/>
                <a:chOff x="2208" y="3312"/>
                <a:chExt cx="960" cy="480"/>
              </a:xfrm>
            </p:grpSpPr>
            <p:sp>
              <p:nvSpPr>
                <p:cNvPr id="15" name="Rectangle 6"/>
                <p:cNvSpPr>
                  <a:spLocks noChangeArrowheads="1"/>
                </p:cNvSpPr>
                <p:nvPr/>
              </p:nvSpPr>
              <p:spPr bwMode="auto">
                <a:xfrm>
                  <a:off x="2208" y="3312"/>
                  <a:ext cx="912" cy="480"/>
                </a:xfrm>
                <a:prstGeom prst="rect">
                  <a:avLst/>
                </a:prstGeom>
                <a:solidFill>
                  <a:srgbClr val="F9F48F"/>
                </a:solidFill>
                <a:ln w="28575">
                  <a:solidFill>
                    <a:schemeClr val="accent2"/>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Text Box 5"/>
                <p:cNvSpPr txBox="1">
                  <a:spLocks noChangeArrowheads="1"/>
                </p:cNvSpPr>
                <p:nvPr/>
              </p:nvSpPr>
              <p:spPr bwMode="auto">
                <a:xfrm>
                  <a:off x="2208" y="3360"/>
                  <a:ext cx="9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60000"/>
                    </a:lnSpc>
                    <a:spcBef>
                      <a:spcPct val="50000"/>
                    </a:spcBef>
                  </a:pPr>
                  <a:r>
                    <a:rPr lang="de-CH" sz="2000" b="1" i="1">
                      <a:solidFill>
                        <a:schemeClr val="accent2"/>
                      </a:solidFill>
                    </a:rPr>
                    <a:t>P</a:t>
                  </a:r>
                  <a:r>
                    <a:rPr lang="de-CH" sz="2000" b="1" i="1" baseline="-25000">
                      <a:solidFill>
                        <a:schemeClr val="accent2"/>
                      </a:solidFill>
                    </a:rPr>
                    <a:t>el</a:t>
                  </a:r>
                  <a:r>
                    <a:rPr lang="de-CH" sz="2000" b="1" i="1">
                      <a:solidFill>
                        <a:schemeClr val="accent2"/>
                      </a:solidFill>
                    </a:rPr>
                    <a:t>     = u </a:t>
                  </a:r>
                  <a:r>
                    <a:rPr lang="ca-ES" sz="2000" b="1" i="1">
                      <a:solidFill>
                        <a:schemeClr val="accent2"/>
                      </a:solidFill>
                    </a:rPr>
                    <a:t>· i</a:t>
                  </a:r>
                </a:p>
                <a:p>
                  <a:pPr eaLnBrk="1" hangingPunct="1">
                    <a:lnSpc>
                      <a:spcPct val="60000"/>
                    </a:lnSpc>
                    <a:spcBef>
                      <a:spcPct val="50000"/>
                    </a:spcBef>
                  </a:pPr>
                  <a:r>
                    <a:rPr lang="de-CH" sz="2000" b="1" i="1">
                      <a:solidFill>
                        <a:schemeClr val="accent2"/>
                      </a:solidFill>
                    </a:rPr>
                    <a:t>P</a:t>
                  </a:r>
                  <a:r>
                    <a:rPr lang="de-CH" sz="2000" b="1" i="1" baseline="-25000">
                      <a:solidFill>
                        <a:schemeClr val="accent2"/>
                      </a:solidFill>
                    </a:rPr>
                    <a:t>mech</a:t>
                  </a:r>
                  <a:r>
                    <a:rPr lang="de-CH" sz="2000" b="1" i="1">
                      <a:solidFill>
                        <a:schemeClr val="accent2"/>
                      </a:solidFill>
                    </a:rPr>
                    <a:t> = f  </a:t>
                  </a:r>
                  <a:r>
                    <a:rPr lang="ca-ES" sz="2000" b="1" i="1">
                      <a:solidFill>
                        <a:schemeClr val="accent2"/>
                      </a:solidFill>
                    </a:rPr>
                    <a:t>· v</a:t>
                  </a:r>
                  <a:endParaRPr lang="de-CH" sz="2000" b="1" i="1">
                    <a:solidFill>
                      <a:schemeClr val="accent2"/>
                    </a:solidFill>
                  </a:endParaRPr>
                </a:p>
              </p:txBody>
            </p:sp>
          </p:grpSp>
        </p:grpSp>
        <p:grpSp>
          <p:nvGrpSpPr>
            <p:cNvPr id="9" name="Group 14"/>
            <p:cNvGrpSpPr>
              <a:grpSpLocks/>
            </p:cNvGrpSpPr>
            <p:nvPr/>
          </p:nvGrpSpPr>
          <p:grpSpPr bwMode="auto">
            <a:xfrm>
              <a:off x="4032" y="3264"/>
              <a:ext cx="1440" cy="672"/>
              <a:chOff x="4032" y="3312"/>
              <a:chExt cx="1440" cy="672"/>
            </a:xfrm>
          </p:grpSpPr>
          <p:sp>
            <p:nvSpPr>
              <p:cNvPr id="10" name="Rectangle 12"/>
              <p:cNvSpPr>
                <a:spLocks noChangeArrowheads="1"/>
              </p:cNvSpPr>
              <p:nvPr/>
            </p:nvSpPr>
            <p:spPr bwMode="auto">
              <a:xfrm>
                <a:off x="4032" y="3312"/>
                <a:ext cx="1392" cy="672"/>
              </a:xfrm>
              <a:prstGeom prst="rect">
                <a:avLst/>
              </a:prstGeom>
              <a:solidFill>
                <a:srgbClr val="CCFFCC"/>
              </a:solidFill>
              <a:ln w="28575">
                <a:solidFill>
                  <a:srgbClr val="008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1" name="Text Box 9"/>
              <p:cNvSpPr txBox="1">
                <a:spLocks noChangeArrowheads="1"/>
              </p:cNvSpPr>
              <p:nvPr/>
            </p:nvSpPr>
            <p:spPr bwMode="auto">
              <a:xfrm>
                <a:off x="4032" y="3312"/>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i="1">
                    <a:solidFill>
                      <a:srgbClr val="008000"/>
                    </a:solidFill>
                  </a:rPr>
                  <a:t>[W] = [</a:t>
                </a:r>
                <a:r>
                  <a:rPr lang="ca-ES" sz="2000" b="1" i="1">
                    <a:solidFill>
                      <a:srgbClr val="008000"/>
                    </a:solidFill>
                  </a:rPr>
                  <a:t>V</a:t>
                </a:r>
                <a:r>
                  <a:rPr lang="en-US" sz="2000" b="1" i="1">
                    <a:solidFill>
                      <a:srgbClr val="008000"/>
                    </a:solidFill>
                  </a:rPr>
                  <a:t>]</a:t>
                </a:r>
                <a:r>
                  <a:rPr lang="ca-ES" sz="2000" b="1" i="1">
                    <a:solidFill>
                      <a:srgbClr val="008000"/>
                    </a:solidFill>
                  </a:rPr>
                  <a:t> · </a:t>
                </a:r>
                <a:r>
                  <a:rPr lang="en-US" sz="2000" b="1" i="1">
                    <a:solidFill>
                      <a:srgbClr val="008000"/>
                    </a:solidFill>
                  </a:rPr>
                  <a:t>[</a:t>
                </a:r>
                <a:r>
                  <a:rPr lang="ca-ES" sz="2000" b="1" i="1">
                    <a:solidFill>
                      <a:srgbClr val="008000"/>
                    </a:solidFill>
                  </a:rPr>
                  <a:t>A</a:t>
                </a:r>
                <a:r>
                  <a:rPr lang="en-US" sz="2000" b="1" i="1">
                    <a:solidFill>
                      <a:srgbClr val="008000"/>
                    </a:solidFill>
                  </a:rPr>
                  <a:t>]</a:t>
                </a:r>
                <a:endParaRPr lang="de-CH" sz="2000" b="1" i="1">
                  <a:solidFill>
                    <a:srgbClr val="008000"/>
                  </a:solidFill>
                </a:endParaRPr>
              </a:p>
            </p:txBody>
          </p:sp>
          <p:sp>
            <p:nvSpPr>
              <p:cNvPr id="12" name="Text Box 11"/>
              <p:cNvSpPr txBox="1">
                <a:spLocks noChangeArrowheads="1"/>
              </p:cNvSpPr>
              <p:nvPr/>
            </p:nvSpPr>
            <p:spPr bwMode="auto">
              <a:xfrm>
                <a:off x="4326" y="3582"/>
                <a:ext cx="114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60000"/>
                  </a:lnSpc>
                  <a:spcBef>
                    <a:spcPct val="50000"/>
                  </a:spcBef>
                </a:pPr>
                <a:r>
                  <a:rPr lang="en-US" sz="2000" b="1" i="1">
                    <a:solidFill>
                      <a:srgbClr val="008000"/>
                    </a:solidFill>
                  </a:rPr>
                  <a:t>= [</a:t>
                </a:r>
                <a:r>
                  <a:rPr lang="ca-ES" sz="2000" b="1" i="1">
                    <a:solidFill>
                      <a:srgbClr val="008000"/>
                    </a:solidFill>
                  </a:rPr>
                  <a:t>N</a:t>
                </a:r>
                <a:r>
                  <a:rPr lang="en-US" sz="2000" b="1" i="1">
                    <a:solidFill>
                      <a:srgbClr val="008000"/>
                    </a:solidFill>
                  </a:rPr>
                  <a:t>]</a:t>
                </a:r>
                <a:r>
                  <a:rPr lang="ca-ES" sz="2000" b="1" i="1">
                    <a:solidFill>
                      <a:srgbClr val="008000"/>
                    </a:solidFill>
                  </a:rPr>
                  <a:t> · </a:t>
                </a:r>
                <a:r>
                  <a:rPr lang="en-US" sz="2000" b="1" i="1">
                    <a:solidFill>
                      <a:srgbClr val="008000"/>
                    </a:solidFill>
                  </a:rPr>
                  <a:t>[</a:t>
                </a:r>
                <a:r>
                  <a:rPr lang="ca-ES" sz="2000" b="1" i="1">
                    <a:solidFill>
                      <a:srgbClr val="008000"/>
                    </a:solidFill>
                  </a:rPr>
                  <a:t>m/s</a:t>
                </a:r>
                <a:r>
                  <a:rPr lang="en-US" sz="2000" b="1" i="1">
                    <a:solidFill>
                      <a:srgbClr val="008000"/>
                    </a:solidFill>
                  </a:rPr>
                  <a:t>]</a:t>
                </a:r>
              </a:p>
              <a:p>
                <a:pPr eaLnBrk="1" hangingPunct="1">
                  <a:lnSpc>
                    <a:spcPct val="60000"/>
                  </a:lnSpc>
                  <a:spcBef>
                    <a:spcPct val="50000"/>
                  </a:spcBef>
                </a:pPr>
                <a:r>
                  <a:rPr lang="en-US" sz="2000" b="1" i="1">
                    <a:solidFill>
                      <a:srgbClr val="008000"/>
                    </a:solidFill>
                  </a:rPr>
                  <a:t>= [</a:t>
                </a:r>
                <a:r>
                  <a:rPr lang="ca-ES" sz="2000" b="1" i="1">
                    <a:solidFill>
                      <a:srgbClr val="008000"/>
                    </a:solidFill>
                  </a:rPr>
                  <a:t>kg · m</a:t>
                </a:r>
                <a:r>
                  <a:rPr lang="ca-ES" sz="2000" b="1" i="1" baseline="30000">
                    <a:solidFill>
                      <a:srgbClr val="008000"/>
                    </a:solidFill>
                  </a:rPr>
                  <a:t>2</a:t>
                </a:r>
                <a:r>
                  <a:rPr lang="ca-ES" sz="2000" b="1" i="1">
                    <a:solidFill>
                      <a:srgbClr val="008000"/>
                    </a:solidFill>
                  </a:rPr>
                  <a:t> · s</a:t>
                </a:r>
                <a:r>
                  <a:rPr lang="ca-ES" sz="2000" b="1" i="1" baseline="30000">
                    <a:solidFill>
                      <a:srgbClr val="008000"/>
                    </a:solidFill>
                  </a:rPr>
                  <a:t>-3</a:t>
                </a:r>
                <a:r>
                  <a:rPr lang="en-US" sz="2000" b="1" i="1">
                    <a:solidFill>
                      <a:srgbClr val="008000"/>
                    </a:solidFill>
                  </a:rPr>
                  <a:t>]</a:t>
                </a:r>
                <a:endParaRPr lang="de-CH" sz="2000" b="1" i="1">
                  <a:solidFill>
                    <a:srgbClr val="008000"/>
                  </a:solidFill>
                </a:endParaRPr>
              </a:p>
            </p:txBody>
          </p:sp>
        </p:grpSp>
      </p:grpSp>
    </p:spTree>
    <p:extLst>
      <p:ext uri="{BB962C8B-B14F-4D97-AF65-F5344CB8AC3E}">
        <p14:creationId xmlns:p14="http://schemas.microsoft.com/office/powerpoint/2010/main" val="28044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685800" y="1143000"/>
            <a:ext cx="7772400" cy="609600"/>
          </a:xfrm>
        </p:spPr>
        <p:txBody>
          <a:bodyPr/>
          <a:lstStyle/>
          <a:p>
            <a:pPr eaLnBrk="1" hangingPunct="1"/>
            <a:r>
              <a:rPr lang="en-US" b="1" u="none" dirty="0" smtClean="0"/>
              <a:t>Bond Graphs</a:t>
            </a:r>
          </a:p>
        </p:txBody>
      </p:sp>
      <p:sp>
        <p:nvSpPr>
          <p:cNvPr id="18" name="Rectangle 3"/>
          <p:cNvSpPr txBox="1">
            <a:spLocks noChangeArrowheads="1"/>
          </p:cNvSpPr>
          <p:nvPr/>
        </p:nvSpPr>
        <p:spPr bwMode="auto">
          <a:xfrm>
            <a:off x="685800" y="1981200"/>
            <a:ext cx="80772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pPr>
            <a:r>
              <a:rPr lang="en-US" sz="2400" b="0" kern="0" smtClean="0"/>
              <a:t>The modeling of physical systems by means of bond graphs operates on a graphical description of energy flows.</a:t>
            </a:r>
          </a:p>
          <a:p>
            <a:pPr algn="just" eaLnBrk="1" hangingPunct="1">
              <a:lnSpc>
                <a:spcPct val="90000"/>
              </a:lnSpc>
            </a:pPr>
            <a:endParaRPr lang="en-US" sz="5400" b="0" kern="0" smtClean="0"/>
          </a:p>
          <a:p>
            <a:pPr algn="just" eaLnBrk="1" hangingPunct="1">
              <a:lnSpc>
                <a:spcPct val="90000"/>
              </a:lnSpc>
            </a:pPr>
            <a:r>
              <a:rPr lang="en-US" sz="2400" b="0" kern="0" smtClean="0"/>
              <a:t>The energy flows are represented as </a:t>
            </a:r>
            <a:r>
              <a:rPr lang="en-US" sz="2400" b="1" i="1" kern="0" smtClean="0"/>
              <a:t>directed harpoons</a:t>
            </a:r>
            <a:r>
              <a:rPr lang="en-US" sz="2400" b="0" kern="0" smtClean="0"/>
              <a:t>.  The two </a:t>
            </a:r>
            <a:r>
              <a:rPr lang="en-US" sz="2400" b="1" i="1" kern="0" smtClean="0">
                <a:solidFill>
                  <a:schemeClr val="accent2"/>
                </a:solidFill>
              </a:rPr>
              <a:t>adjugate variables</a:t>
            </a:r>
            <a:r>
              <a:rPr lang="en-US" sz="2400" b="0" kern="0" smtClean="0"/>
              <a:t>, which are responsible for the energy flow, are annotated </a:t>
            </a:r>
            <a:r>
              <a:rPr lang="en-US" sz="2400" b="1" i="1" kern="0" smtClean="0">
                <a:solidFill>
                  <a:srgbClr val="008000"/>
                </a:solidFill>
              </a:rPr>
              <a:t>above</a:t>
            </a:r>
            <a:r>
              <a:rPr lang="en-US" sz="2400" b="1" i="1" kern="0" smtClean="0"/>
              <a:t> (intensive: potential variable, </a:t>
            </a:r>
            <a:r>
              <a:rPr lang="en-US" sz="2400" b="1" i="1" kern="0" smtClean="0">
                <a:solidFill>
                  <a:schemeClr val="accent2"/>
                </a:solidFill>
              </a:rPr>
              <a:t>“e”</a:t>
            </a:r>
            <a:r>
              <a:rPr lang="en-US" sz="2400" b="1" i="1" kern="0" smtClean="0"/>
              <a:t>)</a:t>
            </a:r>
            <a:r>
              <a:rPr lang="en-US" sz="2400" b="0" kern="0" smtClean="0"/>
              <a:t> and </a:t>
            </a:r>
            <a:r>
              <a:rPr lang="en-US" sz="2400" b="1" i="1" kern="0" smtClean="0">
                <a:solidFill>
                  <a:srgbClr val="008000"/>
                </a:solidFill>
              </a:rPr>
              <a:t>below</a:t>
            </a:r>
            <a:r>
              <a:rPr lang="en-US" sz="2400" b="1" i="1" kern="0" smtClean="0"/>
              <a:t> (extensive: flow variable, </a:t>
            </a:r>
            <a:r>
              <a:rPr lang="en-US" sz="2400" b="1" i="1" kern="0" smtClean="0">
                <a:solidFill>
                  <a:schemeClr val="accent2"/>
                </a:solidFill>
              </a:rPr>
              <a:t>“f”</a:t>
            </a:r>
            <a:r>
              <a:rPr lang="en-US" sz="2400" b="1" i="1" kern="0" smtClean="0"/>
              <a:t>)</a:t>
            </a:r>
            <a:r>
              <a:rPr lang="en-US" sz="2400" b="0" kern="0" smtClean="0"/>
              <a:t> the harpoon.</a:t>
            </a:r>
          </a:p>
          <a:p>
            <a:pPr algn="just" eaLnBrk="1" hangingPunct="1">
              <a:lnSpc>
                <a:spcPct val="90000"/>
              </a:lnSpc>
            </a:pPr>
            <a:r>
              <a:rPr lang="en-US" sz="2400" b="0" kern="0" smtClean="0"/>
              <a:t>The hook of the harpoon always points to the left, and the term </a:t>
            </a:r>
            <a:r>
              <a:rPr lang="en-US" sz="2400" b="1" i="1" kern="0" smtClean="0">
                <a:solidFill>
                  <a:srgbClr val="008000"/>
                </a:solidFill>
              </a:rPr>
              <a:t>“above”</a:t>
            </a:r>
            <a:r>
              <a:rPr lang="en-US" sz="2400" b="0" kern="0" smtClean="0"/>
              <a:t> refers to the side with the hook.</a:t>
            </a:r>
          </a:p>
        </p:txBody>
      </p:sp>
      <p:grpSp>
        <p:nvGrpSpPr>
          <p:cNvPr id="19" name="Group 16"/>
          <p:cNvGrpSpPr>
            <a:grpSpLocks/>
          </p:cNvGrpSpPr>
          <p:nvPr/>
        </p:nvGrpSpPr>
        <p:grpSpPr bwMode="auto">
          <a:xfrm>
            <a:off x="1447800" y="2768600"/>
            <a:ext cx="2362200" cy="812800"/>
            <a:chOff x="1104" y="1696"/>
            <a:chExt cx="1488" cy="512"/>
          </a:xfrm>
        </p:grpSpPr>
        <p:sp>
          <p:nvSpPr>
            <p:cNvPr id="20" name="Rectangle 15"/>
            <p:cNvSpPr>
              <a:spLocks noChangeArrowheads="1"/>
            </p:cNvSpPr>
            <p:nvPr/>
          </p:nvSpPr>
          <p:spPr bwMode="auto">
            <a:xfrm>
              <a:off x="1104" y="1728"/>
              <a:ext cx="1488" cy="480"/>
            </a:xfrm>
            <a:prstGeom prst="rect">
              <a:avLst/>
            </a:prstGeom>
            <a:solidFill>
              <a:srgbClr val="FF99FF"/>
            </a:solidFill>
            <a:ln w="28575">
              <a:solidFill>
                <a:srgbClr val="CC0099"/>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21" name="Group 8"/>
            <p:cNvGrpSpPr>
              <a:grpSpLocks/>
            </p:cNvGrpSpPr>
            <p:nvPr/>
          </p:nvGrpSpPr>
          <p:grpSpPr bwMode="auto">
            <a:xfrm>
              <a:off x="1248" y="1696"/>
              <a:ext cx="1248" cy="512"/>
              <a:chOff x="1968" y="1696"/>
              <a:chExt cx="1248" cy="512"/>
            </a:xfrm>
          </p:grpSpPr>
          <p:sp>
            <p:nvSpPr>
              <p:cNvPr id="22" name="Line 4"/>
              <p:cNvSpPr>
                <a:spLocks noChangeShapeType="1"/>
              </p:cNvSpPr>
              <p:nvPr/>
            </p:nvSpPr>
            <p:spPr bwMode="auto">
              <a:xfrm>
                <a:off x="1968" y="1968"/>
                <a:ext cx="12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5"/>
              <p:cNvSpPr>
                <a:spLocks noChangeShapeType="1"/>
              </p:cNvSpPr>
              <p:nvPr/>
            </p:nvSpPr>
            <p:spPr bwMode="auto">
              <a:xfrm flipH="1" flipV="1">
                <a:off x="2832" y="1824"/>
                <a:ext cx="3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6"/>
              <p:cNvSpPr txBox="1">
                <a:spLocks noChangeArrowheads="1"/>
              </p:cNvSpPr>
              <p:nvPr/>
            </p:nvSpPr>
            <p:spPr bwMode="auto">
              <a:xfrm>
                <a:off x="2376" y="169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e</a:t>
                </a:r>
                <a:endParaRPr lang="en-US" b="1" i="1">
                  <a:solidFill>
                    <a:schemeClr val="accent2"/>
                  </a:solidFill>
                </a:endParaRPr>
              </a:p>
            </p:txBody>
          </p:sp>
          <p:sp>
            <p:nvSpPr>
              <p:cNvPr id="25" name="Text Box 7"/>
              <p:cNvSpPr txBox="1">
                <a:spLocks noChangeArrowheads="1"/>
              </p:cNvSpPr>
              <p:nvPr/>
            </p:nvSpPr>
            <p:spPr bwMode="auto">
              <a:xfrm>
                <a:off x="2376" y="192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f</a:t>
                </a:r>
                <a:endParaRPr lang="en-US" b="1" i="1">
                  <a:solidFill>
                    <a:schemeClr val="accent2"/>
                  </a:solidFill>
                </a:endParaRPr>
              </a:p>
            </p:txBody>
          </p:sp>
        </p:grpSp>
      </p:grpSp>
      <p:grpSp>
        <p:nvGrpSpPr>
          <p:cNvPr id="26" name="Group 11"/>
          <p:cNvGrpSpPr>
            <a:grpSpLocks/>
          </p:cNvGrpSpPr>
          <p:nvPr/>
        </p:nvGrpSpPr>
        <p:grpSpPr bwMode="auto">
          <a:xfrm>
            <a:off x="4241800" y="2921000"/>
            <a:ext cx="1371600" cy="482600"/>
            <a:chOff x="2792" y="1776"/>
            <a:chExt cx="864" cy="304"/>
          </a:xfrm>
        </p:grpSpPr>
        <p:sp>
          <p:nvSpPr>
            <p:cNvPr id="27" name="Rectangle 10"/>
            <p:cNvSpPr>
              <a:spLocks noChangeArrowheads="1"/>
            </p:cNvSpPr>
            <p:nvPr/>
          </p:nvSpPr>
          <p:spPr bwMode="auto">
            <a:xfrm>
              <a:off x="2792" y="1792"/>
              <a:ext cx="864" cy="288"/>
            </a:xfrm>
            <a:prstGeom prst="rect">
              <a:avLst/>
            </a:prstGeom>
            <a:solidFill>
              <a:srgbClr val="F9F48F"/>
            </a:solidFill>
            <a:ln w="28575">
              <a:solidFill>
                <a:schemeClr val="accent2"/>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8" name="Text Box 9"/>
            <p:cNvSpPr txBox="1">
              <a:spLocks noChangeArrowheads="1"/>
            </p:cNvSpPr>
            <p:nvPr/>
          </p:nvSpPr>
          <p:spPr bwMode="auto">
            <a:xfrm>
              <a:off x="2832" y="177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P = e</a:t>
              </a:r>
              <a:r>
                <a:rPr lang="ca-ES" b="1" i="1">
                  <a:solidFill>
                    <a:schemeClr val="accent2"/>
                  </a:solidFill>
                </a:rPr>
                <a:t> · </a:t>
              </a:r>
              <a:r>
                <a:rPr lang="de-CH" b="1" i="1">
                  <a:solidFill>
                    <a:schemeClr val="accent2"/>
                  </a:solidFill>
                </a:rPr>
                <a:t>f</a:t>
              </a:r>
              <a:endParaRPr lang="en-US" b="1" i="1">
                <a:solidFill>
                  <a:schemeClr val="accent2"/>
                </a:solidFill>
              </a:endParaRPr>
            </a:p>
          </p:txBody>
        </p:sp>
      </p:grpSp>
      <p:grpSp>
        <p:nvGrpSpPr>
          <p:cNvPr id="29" name="Group 14"/>
          <p:cNvGrpSpPr>
            <a:grpSpLocks/>
          </p:cNvGrpSpPr>
          <p:nvPr/>
        </p:nvGrpSpPr>
        <p:grpSpPr bwMode="auto">
          <a:xfrm>
            <a:off x="6019800" y="2819400"/>
            <a:ext cx="2438400" cy="762000"/>
            <a:chOff x="3936" y="1632"/>
            <a:chExt cx="1536" cy="480"/>
          </a:xfrm>
        </p:grpSpPr>
        <p:sp>
          <p:nvSpPr>
            <p:cNvPr id="30" name="Rectangle 13"/>
            <p:cNvSpPr>
              <a:spLocks noChangeArrowheads="1"/>
            </p:cNvSpPr>
            <p:nvPr/>
          </p:nvSpPr>
          <p:spPr bwMode="auto">
            <a:xfrm>
              <a:off x="3936" y="1632"/>
              <a:ext cx="1488" cy="480"/>
            </a:xfrm>
            <a:prstGeom prst="rect">
              <a:avLst/>
            </a:prstGeom>
            <a:solidFill>
              <a:srgbClr val="CCFFCC"/>
            </a:solidFill>
            <a:ln w="28575">
              <a:solidFill>
                <a:srgbClr val="008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1" name="Text Box 12"/>
            <p:cNvSpPr txBox="1">
              <a:spLocks noChangeArrowheads="1"/>
            </p:cNvSpPr>
            <p:nvPr/>
          </p:nvSpPr>
          <p:spPr bwMode="auto">
            <a:xfrm>
              <a:off x="3984" y="1680"/>
              <a:ext cx="14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60000"/>
                </a:lnSpc>
                <a:spcBef>
                  <a:spcPct val="50000"/>
                </a:spcBef>
              </a:pPr>
              <a:r>
                <a:rPr lang="en-US" sz="2000" b="1" i="1">
                  <a:solidFill>
                    <a:schemeClr val="accent2"/>
                  </a:solidFill>
                </a:rPr>
                <a:t>e:</a:t>
              </a:r>
              <a:r>
                <a:rPr lang="en-US" sz="2000" b="1" i="1">
                  <a:solidFill>
                    <a:srgbClr val="008000"/>
                  </a:solidFill>
                </a:rPr>
                <a:t> Effort</a:t>
              </a:r>
            </a:p>
            <a:p>
              <a:pPr eaLnBrk="1" hangingPunct="1">
                <a:lnSpc>
                  <a:spcPct val="60000"/>
                </a:lnSpc>
                <a:spcBef>
                  <a:spcPct val="50000"/>
                </a:spcBef>
              </a:pPr>
              <a:r>
                <a:rPr lang="en-US" sz="2000" b="1" i="1">
                  <a:solidFill>
                    <a:schemeClr val="accent2"/>
                  </a:solidFill>
                </a:rPr>
                <a:t>f:</a:t>
              </a:r>
              <a:r>
                <a:rPr lang="en-US" sz="2000" b="1" i="1">
                  <a:solidFill>
                    <a:srgbClr val="008000"/>
                  </a:solidFill>
                </a:rPr>
                <a:t> Flow</a:t>
              </a:r>
            </a:p>
          </p:txBody>
        </p:sp>
      </p:grpSp>
    </p:spTree>
    <p:extLst>
      <p:ext uri="{BB962C8B-B14F-4D97-AF65-F5344CB8AC3E}">
        <p14:creationId xmlns:p14="http://schemas.microsoft.com/office/powerpoint/2010/main" val="58918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dissolve">
                                      <p:cBhvr>
                                        <p:cTn id="7" dur="500"/>
                                        <p:tgtEl>
                                          <p:spTgt spid="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dissolve">
                                      <p:cBhvr>
                                        <p:cTn id="21" dur="500"/>
                                        <p:tgtEl>
                                          <p:spTgt spid="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animEffect transition="in" filter="dissolve">
                                      <p:cBhvr>
                                        <p:cTn id="2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04800" y="1143000"/>
            <a:ext cx="8534400" cy="609600"/>
          </a:xfrm>
        </p:spPr>
        <p:txBody>
          <a:bodyPr/>
          <a:lstStyle/>
          <a:p>
            <a:pPr eaLnBrk="1" hangingPunct="1"/>
            <a:r>
              <a:rPr lang="en-US" b="1" u="none" smtClean="0"/>
              <a:t>A-causal Bond Graphs</a:t>
            </a:r>
          </a:p>
        </p:txBody>
      </p:sp>
      <p:grpSp>
        <p:nvGrpSpPr>
          <p:cNvPr id="3" name="Group 104"/>
          <p:cNvGrpSpPr>
            <a:grpSpLocks/>
          </p:cNvGrpSpPr>
          <p:nvPr/>
        </p:nvGrpSpPr>
        <p:grpSpPr bwMode="auto">
          <a:xfrm>
            <a:off x="882650" y="2171700"/>
            <a:ext cx="2546350" cy="1757363"/>
            <a:chOff x="556" y="1368"/>
            <a:chExt cx="1604" cy="1107"/>
          </a:xfrm>
        </p:grpSpPr>
        <p:grpSp>
          <p:nvGrpSpPr>
            <p:cNvPr id="4" name="Group 4"/>
            <p:cNvGrpSpPr>
              <a:grpSpLocks/>
            </p:cNvGrpSpPr>
            <p:nvPr/>
          </p:nvGrpSpPr>
          <p:grpSpPr bwMode="auto">
            <a:xfrm>
              <a:off x="1166" y="1368"/>
              <a:ext cx="329" cy="284"/>
              <a:chOff x="3340" y="3446"/>
              <a:chExt cx="329" cy="284"/>
            </a:xfrm>
          </p:grpSpPr>
          <p:sp>
            <p:nvSpPr>
              <p:cNvPr id="26" name="Text Box 5"/>
              <p:cNvSpPr txBox="1">
                <a:spLocks noChangeArrowheads="1"/>
              </p:cNvSpPr>
              <p:nvPr/>
            </p:nvSpPr>
            <p:spPr bwMode="auto">
              <a:xfrm>
                <a:off x="3340" y="3446"/>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a:latin typeface="Arial" panose="020B0604020202020204" pitchFamily="34" charset="0"/>
                    <a:cs typeface="Arial" panose="020B0604020202020204" pitchFamily="34" charset="0"/>
                  </a:rPr>
                  <a:t>U</a:t>
                </a:r>
              </a:p>
            </p:txBody>
          </p:sp>
          <p:sp>
            <p:nvSpPr>
              <p:cNvPr id="27" name="Text Box 6"/>
              <p:cNvSpPr txBox="1">
                <a:spLocks noChangeArrowheads="1"/>
              </p:cNvSpPr>
              <p:nvPr/>
            </p:nvSpPr>
            <p:spPr bwMode="auto">
              <a:xfrm>
                <a:off x="3477" y="351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a:t>0</a:t>
                </a:r>
              </a:p>
            </p:txBody>
          </p:sp>
        </p:grpSp>
        <p:sp>
          <p:nvSpPr>
            <p:cNvPr id="5" name="Line 7"/>
            <p:cNvSpPr>
              <a:spLocks noChangeShapeType="1"/>
            </p:cNvSpPr>
            <p:nvPr/>
          </p:nvSpPr>
          <p:spPr bwMode="auto">
            <a:xfrm>
              <a:off x="1536" y="1872"/>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8"/>
            <p:cNvSpPr>
              <a:spLocks noChangeShapeType="1"/>
            </p:cNvSpPr>
            <p:nvPr/>
          </p:nvSpPr>
          <p:spPr bwMode="auto">
            <a:xfrm flipH="1">
              <a:off x="850" y="1865"/>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Oval 9"/>
            <p:cNvSpPr>
              <a:spLocks noChangeArrowheads="1"/>
            </p:cNvSpPr>
            <p:nvPr/>
          </p:nvSpPr>
          <p:spPr bwMode="auto">
            <a:xfrm>
              <a:off x="796" y="1845"/>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8" name="Oval 10"/>
            <p:cNvSpPr>
              <a:spLocks noChangeArrowheads="1"/>
            </p:cNvSpPr>
            <p:nvPr/>
          </p:nvSpPr>
          <p:spPr bwMode="auto">
            <a:xfrm>
              <a:off x="1804" y="1845"/>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Line 11"/>
            <p:cNvSpPr>
              <a:spLocks noChangeShapeType="1"/>
            </p:cNvSpPr>
            <p:nvPr/>
          </p:nvSpPr>
          <p:spPr bwMode="auto">
            <a:xfrm>
              <a:off x="892" y="1859"/>
              <a:ext cx="96"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12"/>
            <p:cNvSpPr txBox="1">
              <a:spLocks noChangeArrowheads="1"/>
            </p:cNvSpPr>
            <p:nvPr/>
          </p:nvSpPr>
          <p:spPr bwMode="auto">
            <a:xfrm>
              <a:off x="844" y="1614"/>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grpSp>
          <p:nvGrpSpPr>
            <p:cNvPr id="11" name="Group 13"/>
            <p:cNvGrpSpPr>
              <a:grpSpLocks/>
            </p:cNvGrpSpPr>
            <p:nvPr/>
          </p:nvGrpSpPr>
          <p:grpSpPr bwMode="auto">
            <a:xfrm>
              <a:off x="556" y="1680"/>
              <a:ext cx="315" cy="308"/>
              <a:chOff x="2976" y="2544"/>
              <a:chExt cx="315" cy="308"/>
            </a:xfrm>
          </p:grpSpPr>
          <p:sp>
            <p:nvSpPr>
              <p:cNvPr id="24" name="Text Box 14"/>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25" name="Text Box 15"/>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a</a:t>
                </a:r>
              </a:p>
            </p:txBody>
          </p:sp>
        </p:grpSp>
        <p:grpSp>
          <p:nvGrpSpPr>
            <p:cNvPr id="12" name="Group 16"/>
            <p:cNvGrpSpPr>
              <a:grpSpLocks/>
            </p:cNvGrpSpPr>
            <p:nvPr/>
          </p:nvGrpSpPr>
          <p:grpSpPr bwMode="auto">
            <a:xfrm>
              <a:off x="1845" y="1681"/>
              <a:ext cx="315" cy="308"/>
              <a:chOff x="2976" y="2544"/>
              <a:chExt cx="315" cy="308"/>
            </a:xfrm>
          </p:grpSpPr>
          <p:sp>
            <p:nvSpPr>
              <p:cNvPr id="22" name="Text Box 17"/>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23" name="Text Box 18"/>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b</a:t>
                </a:r>
              </a:p>
            </p:txBody>
          </p:sp>
        </p:grpSp>
        <p:sp>
          <p:nvSpPr>
            <p:cNvPr id="13" name="Line 19"/>
            <p:cNvSpPr>
              <a:spLocks noChangeShapeType="1"/>
            </p:cNvSpPr>
            <p:nvPr/>
          </p:nvSpPr>
          <p:spPr bwMode="auto">
            <a:xfrm flipH="1">
              <a:off x="960" y="2160"/>
              <a:ext cx="76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Oval 20"/>
            <p:cNvSpPr>
              <a:spLocks noChangeArrowheads="1"/>
            </p:cNvSpPr>
            <p:nvPr/>
          </p:nvSpPr>
          <p:spPr bwMode="auto">
            <a:xfrm>
              <a:off x="1104" y="1646"/>
              <a:ext cx="432" cy="432"/>
            </a:xfrm>
            <a:prstGeom prst="ellipse">
              <a:avLst/>
            </a:prstGeom>
            <a:solidFill>
              <a:srgbClr val="FFCCCC"/>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15" name="Group 21"/>
            <p:cNvGrpSpPr>
              <a:grpSpLocks/>
            </p:cNvGrpSpPr>
            <p:nvPr/>
          </p:nvGrpSpPr>
          <p:grpSpPr bwMode="auto">
            <a:xfrm>
              <a:off x="1200" y="2160"/>
              <a:ext cx="328" cy="315"/>
              <a:chOff x="3361" y="1804"/>
              <a:chExt cx="328" cy="315"/>
            </a:xfrm>
          </p:grpSpPr>
          <p:grpSp>
            <p:nvGrpSpPr>
              <p:cNvPr id="18" name="Group 22"/>
              <p:cNvGrpSpPr>
                <a:grpSpLocks/>
              </p:cNvGrpSpPr>
              <p:nvPr/>
            </p:nvGrpSpPr>
            <p:grpSpPr bwMode="auto">
              <a:xfrm>
                <a:off x="3361" y="1804"/>
                <a:ext cx="315" cy="308"/>
                <a:chOff x="2976" y="2544"/>
                <a:chExt cx="315" cy="308"/>
              </a:xfrm>
            </p:grpSpPr>
            <p:sp>
              <p:nvSpPr>
                <p:cNvPr id="20" name="Text Box 23"/>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21" name="Text Box 24"/>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19" name="Text Box 25"/>
              <p:cNvSpPr txBox="1">
                <a:spLocks noChangeArrowheads="1"/>
              </p:cNvSpPr>
              <p:nvPr/>
            </p:nvSpPr>
            <p:spPr bwMode="auto">
              <a:xfrm>
                <a:off x="3497" y="1907"/>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0</a:t>
                </a:r>
              </a:p>
            </p:txBody>
          </p:sp>
        </p:grpSp>
        <p:sp>
          <p:nvSpPr>
            <p:cNvPr id="16" name="Text Box 26"/>
            <p:cNvSpPr txBox="1">
              <a:spLocks noChangeArrowheads="1"/>
            </p:cNvSpPr>
            <p:nvPr/>
          </p:nvSpPr>
          <p:spPr bwMode="auto">
            <a:xfrm>
              <a:off x="1248" y="172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t>+</a:t>
              </a:r>
              <a:endParaRPr lang="de-CH" b="1"/>
            </a:p>
          </p:txBody>
        </p:sp>
        <p:sp>
          <p:nvSpPr>
            <p:cNvPr id="17" name="Line 27"/>
            <p:cNvSpPr>
              <a:spLocks noChangeShapeType="1"/>
            </p:cNvSpPr>
            <p:nvPr/>
          </p:nvSpPr>
          <p:spPr bwMode="auto">
            <a:xfrm>
              <a:off x="1248" y="181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 name="Group 45"/>
          <p:cNvGrpSpPr>
            <a:grpSpLocks/>
          </p:cNvGrpSpPr>
          <p:nvPr/>
        </p:nvGrpSpPr>
        <p:grpSpPr bwMode="auto">
          <a:xfrm>
            <a:off x="4800600" y="2514600"/>
            <a:ext cx="2667000" cy="838200"/>
            <a:chOff x="3024" y="1584"/>
            <a:chExt cx="1680" cy="528"/>
          </a:xfrm>
        </p:grpSpPr>
        <p:sp>
          <p:nvSpPr>
            <p:cNvPr id="29" name="Line 32"/>
            <p:cNvSpPr>
              <a:spLocks noChangeShapeType="1"/>
            </p:cNvSpPr>
            <p:nvPr/>
          </p:nvSpPr>
          <p:spPr bwMode="auto">
            <a:xfrm>
              <a:off x="3456" y="1872"/>
              <a:ext cx="12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3"/>
            <p:cNvSpPr>
              <a:spLocks noChangeShapeType="1"/>
            </p:cNvSpPr>
            <p:nvPr/>
          </p:nvSpPr>
          <p:spPr bwMode="auto">
            <a:xfrm flipH="1" flipV="1">
              <a:off x="4320" y="1728"/>
              <a:ext cx="3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 name="Group 36"/>
            <p:cNvGrpSpPr>
              <a:grpSpLocks/>
            </p:cNvGrpSpPr>
            <p:nvPr/>
          </p:nvGrpSpPr>
          <p:grpSpPr bwMode="auto">
            <a:xfrm>
              <a:off x="3800" y="1584"/>
              <a:ext cx="328" cy="315"/>
              <a:chOff x="3361" y="1804"/>
              <a:chExt cx="328" cy="315"/>
            </a:xfrm>
          </p:grpSpPr>
          <p:grpSp>
            <p:nvGrpSpPr>
              <p:cNvPr id="34" name="Group 37"/>
              <p:cNvGrpSpPr>
                <a:grpSpLocks/>
              </p:cNvGrpSpPr>
              <p:nvPr/>
            </p:nvGrpSpPr>
            <p:grpSpPr bwMode="auto">
              <a:xfrm>
                <a:off x="3361" y="1804"/>
                <a:ext cx="315" cy="308"/>
                <a:chOff x="2976" y="2544"/>
                <a:chExt cx="315" cy="308"/>
              </a:xfrm>
            </p:grpSpPr>
            <p:sp>
              <p:nvSpPr>
                <p:cNvPr id="36" name="Text Box 38"/>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37" name="Text Box 39"/>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35" name="Text Box 40"/>
              <p:cNvSpPr txBox="1">
                <a:spLocks noChangeArrowheads="1"/>
              </p:cNvSpPr>
              <p:nvPr/>
            </p:nvSpPr>
            <p:spPr bwMode="auto">
              <a:xfrm>
                <a:off x="3497" y="1907"/>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0</a:t>
                </a:r>
              </a:p>
            </p:txBody>
          </p:sp>
        </p:grpSp>
        <p:sp>
          <p:nvSpPr>
            <p:cNvPr id="32" name="Text Box 42"/>
            <p:cNvSpPr txBox="1">
              <a:spLocks noChangeArrowheads="1"/>
            </p:cNvSpPr>
            <p:nvPr/>
          </p:nvSpPr>
          <p:spPr bwMode="auto">
            <a:xfrm>
              <a:off x="3888" y="1881"/>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sp>
          <p:nvSpPr>
            <p:cNvPr id="33" name="Text Box 44"/>
            <p:cNvSpPr txBox="1">
              <a:spLocks noChangeArrowheads="1"/>
            </p:cNvSpPr>
            <p:nvPr/>
          </p:nvSpPr>
          <p:spPr bwMode="auto">
            <a:xfrm>
              <a:off x="3024" y="1680"/>
              <a:ext cx="4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3200" b="1"/>
                <a:t>Se</a:t>
              </a:r>
              <a:endParaRPr lang="en-US" sz="3200" b="1"/>
            </a:p>
          </p:txBody>
        </p:sp>
      </p:grpSp>
      <p:grpSp>
        <p:nvGrpSpPr>
          <p:cNvPr id="38" name="Group 89"/>
          <p:cNvGrpSpPr>
            <a:grpSpLocks/>
          </p:cNvGrpSpPr>
          <p:nvPr/>
        </p:nvGrpSpPr>
        <p:grpSpPr bwMode="auto">
          <a:xfrm>
            <a:off x="882650" y="4533900"/>
            <a:ext cx="2546350" cy="1638300"/>
            <a:chOff x="556" y="2856"/>
            <a:chExt cx="1604" cy="1032"/>
          </a:xfrm>
        </p:grpSpPr>
        <p:grpSp>
          <p:nvGrpSpPr>
            <p:cNvPr id="39" name="Group 47"/>
            <p:cNvGrpSpPr>
              <a:grpSpLocks/>
            </p:cNvGrpSpPr>
            <p:nvPr/>
          </p:nvGrpSpPr>
          <p:grpSpPr bwMode="auto">
            <a:xfrm>
              <a:off x="1201" y="2856"/>
              <a:ext cx="260" cy="284"/>
              <a:chOff x="3326" y="2424"/>
              <a:chExt cx="260" cy="284"/>
            </a:xfrm>
          </p:grpSpPr>
          <p:sp>
            <p:nvSpPr>
              <p:cNvPr id="59" name="Text Box 48"/>
              <p:cNvSpPr txBox="1">
                <a:spLocks noChangeArrowheads="1"/>
              </p:cNvSpPr>
              <p:nvPr/>
            </p:nvSpPr>
            <p:spPr bwMode="auto">
              <a:xfrm>
                <a:off x="3326" y="242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2000" b="1">
                    <a:latin typeface="Arial" panose="020B0604020202020204" pitchFamily="34" charset="0"/>
                    <a:cs typeface="Arial" panose="020B0604020202020204" pitchFamily="34" charset="0"/>
                  </a:rPr>
                  <a:t>I</a:t>
                </a:r>
              </a:p>
            </p:txBody>
          </p:sp>
          <p:sp>
            <p:nvSpPr>
              <p:cNvPr id="60" name="Text Box 49"/>
              <p:cNvSpPr txBox="1">
                <a:spLocks noChangeArrowheads="1"/>
              </p:cNvSpPr>
              <p:nvPr/>
            </p:nvSpPr>
            <p:spPr bwMode="auto">
              <a:xfrm>
                <a:off x="3394" y="249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a:t>0</a:t>
                </a:r>
              </a:p>
            </p:txBody>
          </p:sp>
        </p:grpSp>
        <p:sp>
          <p:nvSpPr>
            <p:cNvPr id="40" name="Line 50"/>
            <p:cNvSpPr>
              <a:spLocks noChangeShapeType="1"/>
            </p:cNvSpPr>
            <p:nvPr/>
          </p:nvSpPr>
          <p:spPr bwMode="auto">
            <a:xfrm>
              <a:off x="1536" y="3360"/>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1"/>
            <p:cNvSpPr>
              <a:spLocks noChangeShapeType="1"/>
            </p:cNvSpPr>
            <p:nvPr/>
          </p:nvSpPr>
          <p:spPr bwMode="auto">
            <a:xfrm flipH="1">
              <a:off x="850" y="3353"/>
              <a:ext cx="2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Oval 52"/>
            <p:cNvSpPr>
              <a:spLocks noChangeArrowheads="1"/>
            </p:cNvSpPr>
            <p:nvPr/>
          </p:nvSpPr>
          <p:spPr bwMode="auto">
            <a:xfrm>
              <a:off x="796" y="3333"/>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3" name="Oval 53"/>
            <p:cNvSpPr>
              <a:spLocks noChangeArrowheads="1"/>
            </p:cNvSpPr>
            <p:nvPr/>
          </p:nvSpPr>
          <p:spPr bwMode="auto">
            <a:xfrm>
              <a:off x="1804" y="3333"/>
              <a:ext cx="48" cy="48"/>
            </a:xfrm>
            <a:prstGeom prst="ellipse">
              <a:avLst/>
            </a:prstGeom>
            <a:solidFill>
              <a:srgbClr val="FFFF00"/>
            </a:solidFill>
            <a:ln w="19050">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4" name="Line 54"/>
            <p:cNvSpPr>
              <a:spLocks noChangeShapeType="1"/>
            </p:cNvSpPr>
            <p:nvPr/>
          </p:nvSpPr>
          <p:spPr bwMode="auto">
            <a:xfrm>
              <a:off x="892" y="3347"/>
              <a:ext cx="96"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Text Box 55"/>
            <p:cNvSpPr txBox="1">
              <a:spLocks noChangeArrowheads="1"/>
            </p:cNvSpPr>
            <p:nvPr/>
          </p:nvSpPr>
          <p:spPr bwMode="auto">
            <a:xfrm>
              <a:off x="844" y="3102"/>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grpSp>
          <p:nvGrpSpPr>
            <p:cNvPr id="46" name="Group 56"/>
            <p:cNvGrpSpPr>
              <a:grpSpLocks/>
            </p:cNvGrpSpPr>
            <p:nvPr/>
          </p:nvGrpSpPr>
          <p:grpSpPr bwMode="auto">
            <a:xfrm>
              <a:off x="556" y="3168"/>
              <a:ext cx="315" cy="308"/>
              <a:chOff x="2976" y="2544"/>
              <a:chExt cx="315" cy="308"/>
            </a:xfrm>
          </p:grpSpPr>
          <p:sp>
            <p:nvSpPr>
              <p:cNvPr id="57" name="Text Box 57"/>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58" name="Text Box 58"/>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a</a:t>
                </a:r>
              </a:p>
            </p:txBody>
          </p:sp>
        </p:grpSp>
        <p:grpSp>
          <p:nvGrpSpPr>
            <p:cNvPr id="47" name="Group 59"/>
            <p:cNvGrpSpPr>
              <a:grpSpLocks/>
            </p:cNvGrpSpPr>
            <p:nvPr/>
          </p:nvGrpSpPr>
          <p:grpSpPr bwMode="auto">
            <a:xfrm>
              <a:off x="1845" y="3169"/>
              <a:ext cx="315" cy="308"/>
              <a:chOff x="2976" y="2544"/>
              <a:chExt cx="315" cy="308"/>
            </a:xfrm>
          </p:grpSpPr>
          <p:sp>
            <p:nvSpPr>
              <p:cNvPr id="55" name="Text Box 60"/>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v</a:t>
                </a:r>
              </a:p>
            </p:txBody>
          </p:sp>
          <p:sp>
            <p:nvSpPr>
              <p:cNvPr id="56" name="Text Box 61"/>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2"/>
                    </a:solidFill>
                  </a:rPr>
                  <a:t>b</a:t>
                </a:r>
              </a:p>
            </p:txBody>
          </p:sp>
        </p:grpSp>
        <p:sp>
          <p:nvSpPr>
            <p:cNvPr id="48" name="Line 62"/>
            <p:cNvSpPr>
              <a:spLocks noChangeShapeType="1"/>
            </p:cNvSpPr>
            <p:nvPr/>
          </p:nvSpPr>
          <p:spPr bwMode="auto">
            <a:xfrm flipH="1">
              <a:off x="941" y="3641"/>
              <a:ext cx="76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Oval 63"/>
            <p:cNvSpPr>
              <a:spLocks noChangeArrowheads="1"/>
            </p:cNvSpPr>
            <p:nvPr/>
          </p:nvSpPr>
          <p:spPr bwMode="auto">
            <a:xfrm>
              <a:off x="1096" y="3134"/>
              <a:ext cx="432" cy="432"/>
            </a:xfrm>
            <a:prstGeom prst="ellipse">
              <a:avLst/>
            </a:prstGeom>
            <a:solidFill>
              <a:srgbClr val="FBE1B7"/>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50" name="Group 64"/>
            <p:cNvGrpSpPr>
              <a:grpSpLocks/>
            </p:cNvGrpSpPr>
            <p:nvPr/>
          </p:nvGrpSpPr>
          <p:grpSpPr bwMode="auto">
            <a:xfrm>
              <a:off x="1201" y="3580"/>
              <a:ext cx="315" cy="308"/>
              <a:chOff x="2976" y="2544"/>
              <a:chExt cx="315" cy="308"/>
            </a:xfrm>
          </p:grpSpPr>
          <p:sp>
            <p:nvSpPr>
              <p:cNvPr id="53" name="Text Box 65"/>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54" name="Text Box 66"/>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sp>
          <p:nvSpPr>
            <p:cNvPr id="51" name="Line 67"/>
            <p:cNvSpPr>
              <a:spLocks noChangeShapeType="1"/>
            </p:cNvSpPr>
            <p:nvPr/>
          </p:nvSpPr>
          <p:spPr bwMode="auto">
            <a:xfrm>
              <a:off x="1200" y="3353"/>
              <a:ext cx="24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Text Box 68"/>
            <p:cNvSpPr txBox="1">
              <a:spLocks noChangeArrowheads="1"/>
            </p:cNvSpPr>
            <p:nvPr/>
          </p:nvSpPr>
          <p:spPr bwMode="auto">
            <a:xfrm>
              <a:off x="898" y="3155"/>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1"/>
                  </a:solidFill>
                </a:rPr>
                <a:t>0</a:t>
              </a:r>
            </a:p>
          </p:txBody>
        </p:sp>
      </p:grpSp>
      <p:grpSp>
        <p:nvGrpSpPr>
          <p:cNvPr id="61" name="Group 90"/>
          <p:cNvGrpSpPr>
            <a:grpSpLocks/>
          </p:cNvGrpSpPr>
          <p:nvPr/>
        </p:nvGrpSpPr>
        <p:grpSpPr bwMode="auto">
          <a:xfrm>
            <a:off x="4800600" y="4908550"/>
            <a:ext cx="2667000" cy="831850"/>
            <a:chOff x="3024" y="3092"/>
            <a:chExt cx="1680" cy="524"/>
          </a:xfrm>
        </p:grpSpPr>
        <p:sp>
          <p:nvSpPr>
            <p:cNvPr id="62" name="Line 70"/>
            <p:cNvSpPr>
              <a:spLocks noChangeShapeType="1"/>
            </p:cNvSpPr>
            <p:nvPr/>
          </p:nvSpPr>
          <p:spPr bwMode="auto">
            <a:xfrm>
              <a:off x="3456" y="3360"/>
              <a:ext cx="12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71"/>
            <p:cNvSpPr>
              <a:spLocks noChangeShapeType="1"/>
            </p:cNvSpPr>
            <p:nvPr/>
          </p:nvSpPr>
          <p:spPr bwMode="auto">
            <a:xfrm flipH="1" flipV="1">
              <a:off x="4320" y="3216"/>
              <a:ext cx="3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Text Box 78"/>
            <p:cNvSpPr txBox="1">
              <a:spLocks noChangeArrowheads="1"/>
            </p:cNvSpPr>
            <p:nvPr/>
          </p:nvSpPr>
          <p:spPr bwMode="auto">
            <a:xfrm>
              <a:off x="3024" y="3168"/>
              <a:ext cx="4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3200" b="1"/>
                <a:t>Sf</a:t>
              </a:r>
              <a:endParaRPr lang="en-US" sz="3200" b="1"/>
            </a:p>
          </p:txBody>
        </p:sp>
        <p:grpSp>
          <p:nvGrpSpPr>
            <p:cNvPr id="65" name="Group 79"/>
            <p:cNvGrpSpPr>
              <a:grpSpLocks/>
            </p:cNvGrpSpPr>
            <p:nvPr/>
          </p:nvGrpSpPr>
          <p:grpSpPr bwMode="auto">
            <a:xfrm>
              <a:off x="3872" y="3092"/>
              <a:ext cx="315" cy="308"/>
              <a:chOff x="2976" y="2544"/>
              <a:chExt cx="315" cy="308"/>
            </a:xfrm>
          </p:grpSpPr>
          <p:sp>
            <p:nvSpPr>
              <p:cNvPr id="69" name="Text Box 80"/>
              <p:cNvSpPr txBox="1">
                <a:spLocks noChangeArrowheads="1"/>
              </p:cNvSpPr>
              <p:nvPr/>
            </p:nvSpPr>
            <p:spPr bwMode="auto">
              <a:xfrm>
                <a:off x="2976"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b="1" i="1">
                    <a:solidFill>
                      <a:schemeClr val="accent2"/>
                    </a:solidFill>
                  </a:rPr>
                  <a:t>u</a:t>
                </a:r>
              </a:p>
            </p:txBody>
          </p:sp>
          <p:sp>
            <p:nvSpPr>
              <p:cNvPr id="70" name="Text Box 81"/>
              <p:cNvSpPr txBox="1">
                <a:spLocks noChangeArrowheads="1"/>
              </p:cNvSpPr>
              <p:nvPr/>
            </p:nvSpPr>
            <p:spPr bwMode="auto">
              <a:xfrm>
                <a:off x="3051" y="2640"/>
                <a:ext cx="2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1600" b="1" i="1">
                  <a:solidFill>
                    <a:schemeClr val="accent2"/>
                  </a:solidFill>
                </a:endParaRPr>
              </a:p>
            </p:txBody>
          </p:sp>
        </p:grpSp>
        <p:grpSp>
          <p:nvGrpSpPr>
            <p:cNvPr id="66" name="Group 88"/>
            <p:cNvGrpSpPr>
              <a:grpSpLocks/>
            </p:cNvGrpSpPr>
            <p:nvPr/>
          </p:nvGrpSpPr>
          <p:grpSpPr bwMode="auto">
            <a:xfrm>
              <a:off x="3874" y="3328"/>
              <a:ext cx="246" cy="288"/>
              <a:chOff x="2442" y="2784"/>
              <a:chExt cx="246" cy="288"/>
            </a:xfrm>
          </p:grpSpPr>
          <p:sp>
            <p:nvSpPr>
              <p:cNvPr id="67" name="Text Box 86"/>
              <p:cNvSpPr txBox="1">
                <a:spLocks noChangeArrowheads="1"/>
              </p:cNvSpPr>
              <p:nvPr/>
            </p:nvSpPr>
            <p:spPr bwMode="auto">
              <a:xfrm>
                <a:off x="2442" y="2784"/>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800" b="1" i="1">
                    <a:solidFill>
                      <a:schemeClr val="accent1"/>
                    </a:solidFill>
                  </a:rPr>
                  <a:t>I</a:t>
                </a:r>
              </a:p>
            </p:txBody>
          </p:sp>
          <p:sp>
            <p:nvSpPr>
              <p:cNvPr id="68" name="Text Box 87"/>
              <p:cNvSpPr txBox="1">
                <a:spLocks noChangeArrowheads="1"/>
              </p:cNvSpPr>
              <p:nvPr/>
            </p:nvSpPr>
            <p:spPr bwMode="auto">
              <a:xfrm>
                <a:off x="2496" y="286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CH" sz="1600" b="1" i="1">
                    <a:solidFill>
                      <a:schemeClr val="accent1"/>
                    </a:solidFill>
                  </a:rPr>
                  <a:t>0</a:t>
                </a:r>
              </a:p>
            </p:txBody>
          </p:sp>
        </p:grpSp>
      </p:grpSp>
      <p:sp>
        <p:nvSpPr>
          <p:cNvPr id="71" name="Text Box 91"/>
          <p:cNvSpPr txBox="1">
            <a:spLocks noChangeArrowheads="1"/>
          </p:cNvSpPr>
          <p:nvPr/>
        </p:nvSpPr>
        <p:spPr bwMode="auto">
          <a:xfrm>
            <a:off x="3873500" y="26416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00"/>
                </a:solidFill>
                <a:latin typeface="Symbol" panose="05050102010706020507" pitchFamily="18" charset="2"/>
                <a:sym typeface="Symbol" panose="05050102010706020507" pitchFamily="18" charset="2"/>
              </a:rPr>
              <a:t></a:t>
            </a:r>
            <a:endParaRPr lang="en-US" sz="3200" b="1">
              <a:solidFill>
                <a:srgbClr val="800000"/>
              </a:solidFill>
              <a:latin typeface="Symbol" panose="05050102010706020507" pitchFamily="18" charset="2"/>
            </a:endParaRPr>
          </a:p>
        </p:txBody>
      </p:sp>
      <p:sp>
        <p:nvSpPr>
          <p:cNvPr id="72" name="Text Box 92"/>
          <p:cNvSpPr txBox="1">
            <a:spLocks noChangeArrowheads="1"/>
          </p:cNvSpPr>
          <p:nvPr/>
        </p:nvSpPr>
        <p:spPr bwMode="auto">
          <a:xfrm>
            <a:off x="3886200" y="5033963"/>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3200" b="1">
                <a:solidFill>
                  <a:srgbClr val="800000"/>
                </a:solidFill>
                <a:latin typeface="Symbol" panose="05050102010706020507" pitchFamily="18" charset="2"/>
                <a:sym typeface="Symbol" panose="05050102010706020507" pitchFamily="18" charset="2"/>
              </a:rPr>
              <a:t></a:t>
            </a:r>
            <a:endParaRPr lang="en-US" sz="3200" b="1">
              <a:solidFill>
                <a:srgbClr val="800000"/>
              </a:solidFill>
              <a:latin typeface="Symbol" panose="05050102010706020507" pitchFamily="18" charset="2"/>
            </a:endParaRPr>
          </a:p>
        </p:txBody>
      </p:sp>
      <p:grpSp>
        <p:nvGrpSpPr>
          <p:cNvPr id="73" name="Group 101"/>
          <p:cNvGrpSpPr>
            <a:grpSpLocks/>
          </p:cNvGrpSpPr>
          <p:nvPr/>
        </p:nvGrpSpPr>
        <p:grpSpPr bwMode="auto">
          <a:xfrm>
            <a:off x="1752600" y="3657600"/>
            <a:ext cx="3581400" cy="1066800"/>
            <a:chOff x="1104" y="2304"/>
            <a:chExt cx="2256" cy="672"/>
          </a:xfrm>
        </p:grpSpPr>
        <p:sp>
          <p:nvSpPr>
            <p:cNvPr id="74" name="Text Box 93"/>
            <p:cNvSpPr txBox="1">
              <a:spLocks noChangeArrowheads="1"/>
            </p:cNvSpPr>
            <p:nvPr/>
          </p:nvSpPr>
          <p:spPr bwMode="auto">
            <a:xfrm>
              <a:off x="1632" y="2438"/>
              <a:ext cx="17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i="1">
                  <a:solidFill>
                    <a:srgbClr val="008000"/>
                  </a:solidFill>
                </a:rPr>
                <a:t>Voltage and current have opposite directions</a:t>
              </a:r>
            </a:p>
          </p:txBody>
        </p:sp>
        <p:sp>
          <p:nvSpPr>
            <p:cNvPr id="75" name="Line 94"/>
            <p:cNvSpPr>
              <a:spLocks noChangeShapeType="1"/>
            </p:cNvSpPr>
            <p:nvPr/>
          </p:nvSpPr>
          <p:spPr bwMode="auto">
            <a:xfrm flipH="1" flipV="1">
              <a:off x="1104" y="2304"/>
              <a:ext cx="480" cy="336"/>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 name="Line 95"/>
            <p:cNvSpPr>
              <a:spLocks noChangeShapeType="1"/>
            </p:cNvSpPr>
            <p:nvPr/>
          </p:nvSpPr>
          <p:spPr bwMode="auto">
            <a:xfrm flipH="1">
              <a:off x="1104" y="2640"/>
              <a:ext cx="480" cy="336"/>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7" name="Group 102"/>
          <p:cNvGrpSpPr>
            <a:grpSpLocks/>
          </p:cNvGrpSpPr>
          <p:nvPr/>
        </p:nvGrpSpPr>
        <p:grpSpPr bwMode="auto">
          <a:xfrm>
            <a:off x="5334000" y="3200400"/>
            <a:ext cx="2362200" cy="1803400"/>
            <a:chOff x="3360" y="2016"/>
            <a:chExt cx="1488" cy="1136"/>
          </a:xfrm>
        </p:grpSpPr>
        <p:sp>
          <p:nvSpPr>
            <p:cNvPr id="78" name="Text Box 97"/>
            <p:cNvSpPr txBox="1">
              <a:spLocks noChangeArrowheads="1"/>
            </p:cNvSpPr>
            <p:nvPr/>
          </p:nvSpPr>
          <p:spPr bwMode="auto">
            <a:xfrm>
              <a:off x="3360" y="2342"/>
              <a:ext cx="148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i="1">
                  <a:solidFill>
                    <a:srgbClr val="800000"/>
                  </a:solidFill>
                </a:rPr>
                <a:t>Energy is being added to the system</a:t>
              </a:r>
            </a:p>
          </p:txBody>
        </p:sp>
        <p:sp>
          <p:nvSpPr>
            <p:cNvPr id="79" name="Line 98"/>
            <p:cNvSpPr>
              <a:spLocks noChangeShapeType="1"/>
            </p:cNvSpPr>
            <p:nvPr/>
          </p:nvSpPr>
          <p:spPr bwMode="auto">
            <a:xfrm flipV="1">
              <a:off x="3600" y="2016"/>
              <a:ext cx="240" cy="336"/>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 name="Line 99"/>
            <p:cNvSpPr>
              <a:spLocks noChangeShapeType="1"/>
            </p:cNvSpPr>
            <p:nvPr/>
          </p:nvSpPr>
          <p:spPr bwMode="auto">
            <a:xfrm>
              <a:off x="3600" y="2816"/>
              <a:ext cx="240" cy="336"/>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4886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1+#ppt_w/2"/>
                                          </p:val>
                                        </p:tav>
                                        <p:tav tm="100000">
                                          <p:val>
                                            <p:strVal val="#ppt_x"/>
                                          </p:val>
                                        </p:tav>
                                      </p:tavLst>
                                    </p:anim>
                                    <p:anim calcmode="lin" valueType="num">
                                      <p:cBhvr additive="base">
                                        <p:cTn id="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500" fill="hold"/>
                                        <p:tgtEl>
                                          <p:spTgt spid="77"/>
                                        </p:tgtEl>
                                        <p:attrNameLst>
                                          <p:attrName>ppt_x</p:attrName>
                                        </p:attrNameLst>
                                      </p:cBhvr>
                                      <p:tavLst>
                                        <p:tav tm="0">
                                          <p:val>
                                            <p:strVal val="1+#ppt_w/2"/>
                                          </p:val>
                                        </p:tav>
                                        <p:tav tm="100000">
                                          <p:val>
                                            <p:strVal val="#ppt_x"/>
                                          </p:val>
                                        </p:tav>
                                      </p:tavLst>
                                    </p:anim>
                                    <p:anim calcmode="lin" valueType="num">
                                      <p:cBhvr additive="base">
                                        <p:cTn id="14"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0099"/>
      </a:hlink>
      <a:folHlink>
        <a:srgbClr val="009900"/>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4841</TotalTime>
  <Words>1885</Words>
  <Application>Microsoft Office PowerPoint</Application>
  <PresentationFormat>On-screen Show (4:3)</PresentationFormat>
  <Paragraphs>369</Paragraphs>
  <Slides>35</Slides>
  <Notes>35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Symbol</vt:lpstr>
      <vt:lpstr>Times New Roman</vt:lpstr>
      <vt:lpstr>Wingdings</vt:lpstr>
      <vt:lpstr>Standarddesign</vt:lpstr>
      <vt:lpstr>Teaching Physics by Modeling</vt:lpstr>
      <vt:lpstr>Acknowledgments</vt:lpstr>
      <vt:lpstr>Experiencing Physics</vt:lpstr>
      <vt:lpstr>Manufacturing Systems</vt:lpstr>
      <vt:lpstr>Modeling Means Understanding</vt:lpstr>
      <vt:lpstr>Simulation Fosters Understanding</vt:lpstr>
      <vt:lpstr>Modeling Using Energy Flows</vt:lpstr>
      <vt:lpstr>Bond Graphs</vt:lpstr>
      <vt:lpstr>A-causal Bond Graphs</vt:lpstr>
      <vt:lpstr>Passive Electrical Elements in Bond Graph Representation</vt:lpstr>
      <vt:lpstr>Junctions</vt:lpstr>
      <vt:lpstr>An Example I</vt:lpstr>
      <vt:lpstr>An Example II</vt:lpstr>
      <vt:lpstr>An Example III</vt:lpstr>
      <vt:lpstr>1st Learning Experience: Thermodynamics</vt:lpstr>
      <vt:lpstr>Thermodynamics II</vt:lpstr>
      <vt:lpstr>Thermodynamics III</vt:lpstr>
      <vt:lpstr>Thermodynamics IV</vt:lpstr>
      <vt:lpstr>Thermodynamics V</vt:lpstr>
      <vt:lpstr>2nd Learning Experience: Electronics</vt:lpstr>
      <vt:lpstr>Vertical and Lateral npn-Transistors</vt:lpstr>
      <vt:lpstr>Non-linear Current Sources</vt:lpstr>
      <vt:lpstr>The Junction Diode Model</vt:lpstr>
      <vt:lpstr>The BJT Bond Graph</vt:lpstr>
      <vt:lpstr>Problems With BJT Bond Graph</vt:lpstr>
      <vt:lpstr>Conversion of the BJT Bond Graph</vt:lpstr>
      <vt:lpstr>The Non-linear Resistor</vt:lpstr>
      <vt:lpstr>3rd Learning Experience: Mechanics</vt:lpstr>
      <vt:lpstr>Revolute Joints</vt:lpstr>
      <vt:lpstr>The 3D Revolute Joint</vt:lpstr>
      <vt:lpstr>The 3D Revolute Joint II</vt:lpstr>
      <vt:lpstr>A Bicycle Model</vt:lpstr>
      <vt:lpstr>A Bicycle Model II</vt:lpstr>
      <vt:lpstr>Efficiency of Simulation Runs</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System Modeling</dc:title>
  <dc:subject>3D Mechanics II</dc:subject>
  <dc:creator>Dr. François E. Cellier</dc:creator>
  <cp:lastModifiedBy>Cellier</cp:lastModifiedBy>
  <cp:revision>384</cp:revision>
  <dcterms:created xsi:type="dcterms:W3CDTF">2001-10-10T22:13:04Z</dcterms:created>
  <dcterms:modified xsi:type="dcterms:W3CDTF">2013-09-12T01:39:32Z</dcterms:modified>
  <cp:category>Powerpoint Presentation</cp:category>
</cp:coreProperties>
</file>