
<file path=[Content_Types].xml><?xml version="1.0" encoding="utf-8"?>
<Types xmlns="http://schemas.openxmlformats.org/package/2006/content-types">
  <Override PartName="/ppt/slides/slide30.xml" ContentType="application/vnd.openxmlformats-officedocument.presentationml.slide+xml"/>
  <Override PartName="/ppt/slides/slide88.xml" ContentType="application/vnd.openxmlformats-officedocument.presentationml.slide+xml"/>
  <Override PartName="/ppt/notesSlides/notesSlide69.xml" ContentType="application/vnd.openxmlformats-officedocument.presentationml.notesSlide+xml"/>
  <Override PartName="/ppt/slides/slide24.xml" ContentType="application/vnd.openxmlformats-officedocument.presentationml.slide+xml"/>
  <Override PartName="/ppt/slides/slide72.xml" ContentType="application/vnd.openxmlformats-officedocument.presentationml.slide+xml"/>
  <Override PartName="/ppt/slides/slide134.xml" ContentType="application/vnd.openxmlformats-officedocument.presentationml.slide+xml"/>
  <Override PartName="/ppt/notesSlides/notesSlide138.xml" ContentType="application/vnd.openxmlformats-officedocument.presentationml.notesSlide+xml"/>
  <Override PartName="/ppt/notesSlides/notesSlide151.xml" ContentType="application/vnd.openxmlformats-officedocument.presentationml.notesSlide+xml"/>
  <Override PartName="/ppt/notesSlides/notesSlide47.xml" ContentType="application/vnd.openxmlformats-officedocument.presentationml.notesSlide+xml"/>
  <Override PartName="/ppt/slides/slide66.xml" ContentType="application/vnd.openxmlformats-officedocument.presentationml.slide+xml"/>
  <Override PartName="/ppt/slides/slide128.xml" ContentType="application/vnd.openxmlformats-officedocument.presentationml.slide+xml"/>
  <Override PartName="/ppt/slides/slide176.xml" ContentType="application/vnd.openxmlformats-officedocument.presentationml.slide+xml"/>
  <Override PartName="/ppt/slides/slide50.xml" ContentType="application/vnd.openxmlformats-officedocument.presentationml.slide+xml"/>
  <Override PartName="/ppt/slides/slide112.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notesSlides/notesSlide25.xml" ContentType="application/vnd.openxmlformats-officedocument.presentationml.notesSlide+xml"/>
  <Override PartName="/ppt/slides/slide44.xml" ContentType="application/vnd.openxmlformats-officedocument.presentationml.slide+xml"/>
  <Override PartName="/ppt/slides/slide154.xml" ContentType="application/vnd.openxmlformats-officedocument.presentationml.slide+xml"/>
  <Override PartName="/ppt/notesSlides/notesSlide158.xml" ContentType="application/vnd.openxmlformats-officedocument.presentationml.notesSlide+xml"/>
  <Override PartName="/ppt/notesSlides/notesSlide171.xml" ContentType="application/vnd.openxmlformats-officedocument.presentationml.notesSlide+xml"/>
  <Override PartName="/ppt/notesSlides/notesSlide67.xml" ContentType="application/vnd.openxmlformats-officedocument.presentationml.notesSlide+xml"/>
  <Override PartName="/ppt/slides/slide86.xml" ContentType="application/vnd.openxmlformats-officedocument.presentationml.slide+xml"/>
  <Override PartName="/ppt/slides/slide148.xml" ContentType="application/vnd.openxmlformats-officedocument.presentationml.slide+xml"/>
  <Override PartName="/ppt/slides/slide22.xml" ContentType="application/vnd.openxmlformats-officedocument.presentationml.slide+xml"/>
  <Override PartName="/ppt/slides/slide132.xml" ContentType="application/vnd.openxmlformats-officedocument.presentationml.slide+xml"/>
  <Override PartName="/ppt/notesSlides/notesSlide136.xml" ContentType="application/vnd.openxmlformats-officedocument.presentationml.notesSlide+xml"/>
  <Override PartName="/ppt/notesSlides/notesSlide45.xml" ContentType="application/vnd.openxmlformats-officedocument.presentationml.notesSlide+xml"/>
  <Override PartName="/ppt/slides/slide64.xml" ContentType="application/vnd.openxmlformats-officedocument.presentationml.slide+xml"/>
  <Override PartName="/ppt/slides/slide126.xml" ContentType="application/vnd.openxmlformats-officedocument.presentationml.slide+xml"/>
  <Override PartName="/ppt/slides/slide174.xml" ContentType="application/vnd.openxmlformats-officedocument.presentationml.slide+xml"/>
  <Default Extension="xml" ContentType="application/xml"/>
  <Override PartName="/ppt/slides/slide110.xml" ContentType="application/vnd.openxmlformats-officedocument.presentationml.slide+xml"/>
  <Override PartName="/ppt/slideLayouts/slideLayout11.xml" ContentType="application/vnd.openxmlformats-officedocument.presentationml.slideLayout+xml"/>
  <Override PartName="/ppt/slides/slide168.xml" ContentType="application/vnd.openxmlformats-officedocument.presentationml.slide+xml"/>
  <Override PartName="/ppt/notesSlides/notesSlide87.xml" ContentType="application/vnd.openxmlformats-officedocument.presentationml.notesSlide+xml"/>
  <Override PartName="/ppt/notesSlides/notesSlide23.xml" ContentType="application/vnd.openxmlformats-officedocument.presentationml.notesSlide+xml"/>
  <Override PartName="/ppt/slides/slide42.xml" ContentType="application/vnd.openxmlformats-officedocument.presentationml.slide+xml"/>
  <Override PartName="/ppt/notesSlides/notesSlide108.xml" ContentType="application/vnd.openxmlformats-officedocument.presentationml.notesSlide+xml"/>
  <Override PartName="/ppt/notesSlides/notesSlide114.xml" ContentType="application/vnd.openxmlformats-officedocument.presentationml.notesSlide+xml"/>
  <Override PartName="/ppt/slides/slide152.xml" ContentType="application/vnd.openxmlformats-officedocument.presentationml.slide+xml"/>
  <Override PartName="/ppt/notesSlides/notesSlide65.xml" ContentType="application/vnd.openxmlformats-officedocument.presentationml.notesSlide+xml"/>
  <Override PartName="/ppt/slides/slide146.xml" ContentType="application/vnd.openxmlformats-officedocument.presentationml.slide+xml"/>
  <Override PartName="/ppt/slides/slide84.xml" ContentType="application/vnd.openxmlformats-officedocument.presentationml.slide+xml"/>
  <Override PartName="/ppt/slides/slide20.xml" ContentType="application/vnd.openxmlformats-officedocument.presentationml.slide+xml"/>
  <Override PartName="/ppt/notesSlides/notesSlide59.xml" ContentType="application/vnd.openxmlformats-officedocument.presentationml.notesSlide+xml"/>
  <Override PartName="/ppt/slides/slide130.xml" ContentType="application/vnd.openxmlformats-officedocument.presentationml.slide+xml"/>
  <Override PartName="/ppt/notesSlides/notesSlide134.xml" ContentType="application/vnd.openxmlformats-officedocument.presentationml.notesSlide+xml"/>
  <Override PartName="/ppt/notesSlides/notesSlide43.xml" ContentType="application/vnd.openxmlformats-officedocument.presentationml.notesSlide+xml"/>
  <Override PartName="/ppt/slides/slide62.xml" ContentType="application/vnd.openxmlformats-officedocument.presentationml.slide+xml"/>
  <Override PartName="/ppt/slides/slide124.xml" ContentType="application/vnd.openxmlformats-officedocument.presentationml.slide+xml"/>
  <Override PartName="/ppt/notesSlides/notesSlide128.xml" ContentType="application/vnd.openxmlformats-officedocument.presentationml.notesSlide+xml"/>
  <Override PartName="/ppt/slides/slide172.xml" ContentType="application/vnd.openxmlformats-officedocument.presentationml.slide+xml"/>
  <Override PartName="/ppt/notesSlides/notesSlide85.xml" ContentType="application/vnd.openxmlformats-officedocument.presentationml.notesSlide+xml"/>
  <Override PartName="/ppt/slides/slide166.xml" ContentType="application/vnd.openxmlformats-officedocument.presentationml.slide+xml"/>
  <Override PartName="/ppt/notesSlides/notesSlide112.xml" ContentType="application/vnd.openxmlformats-officedocument.presentationml.notesSlide+xml"/>
  <Override PartName="/ppt/notesSlides/notesSlide21.xml" ContentType="application/vnd.openxmlformats-officedocument.presentationml.notesSlide+xml"/>
  <Override PartName="/ppt/slides/slide40.xml" ContentType="application/vnd.openxmlformats-officedocument.presentationml.slide+xml"/>
  <Override PartName="/ppt/slides/slide102.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150.xml" ContentType="application/vnd.openxmlformats-officedocument.presentationml.slide+xml"/>
  <Default Extension="jpeg" ContentType="image/jpeg"/>
  <Override PartName="/ppt/notesSlides/notesSlide79.xml" ContentType="application/vnd.openxmlformats-officedocument.presentationml.notesSlide+xml"/>
  <Override PartName="/ppt/notesSlides/notesSlide106.xml" ContentType="application/vnd.openxmlformats-officedocument.presentationml.notesSlide+xml"/>
  <Override PartName="/ppt/notesSlides/notesSlide63.xml" ContentType="application/vnd.openxmlformats-officedocument.presentationml.notesSlide+xml"/>
  <Override PartName="/ppt/slides/slide82.xml" ContentType="application/vnd.openxmlformats-officedocument.presentationml.slide+xml"/>
  <Override PartName="/ppt/slides/slide144.xml" ContentType="application/vnd.openxmlformats-officedocument.presentationml.slide+xml"/>
  <Override PartName="/ppt/notesSlides/notesSlide148.xml" ContentType="application/vnd.openxmlformats-officedocument.presentationml.notesSlide+xml"/>
  <Override PartName="/ppt/notesSlides/notesSlide57.xml" ContentType="application/vnd.openxmlformats-officedocument.presentationml.notesSlide+xml"/>
  <Override PartName="/docProps/app.xml" ContentType="application/vnd.openxmlformats-officedocument.extended-properties+xml"/>
  <Override PartName="/ppt/slides/slide109.xml" ContentType="application/vnd.openxmlformats-officedocument.presentationml.slide+xml"/>
  <Override PartName="/ppt/slides/slide60.xml" ContentType="application/vnd.openxmlformats-officedocument.presentationml.slide+xml"/>
  <Override PartName="/ppt/slides/slide122.xml" ContentType="application/vnd.openxmlformats-officedocument.presentationml.slide+xml"/>
  <Override PartName="/ppt/notesSlides/notesSlide41.xml" ContentType="application/vnd.openxmlformats-officedocument.presentationml.notesSlide+xml"/>
  <Override PartName="/ppt/notesSlides/notesSlide99.xml" ContentType="application/vnd.openxmlformats-officedocument.presentationml.notesSlide+xml"/>
  <Override PartName="/ppt/slides/slide170.xml" ContentType="application/vnd.openxmlformats-officedocument.presentationml.slide+xml"/>
  <Override PartName="/ppt/slideLayouts/slideLayout8.xml" ContentType="application/vnd.openxmlformats-officedocument.presentationml.slideLayout+xml"/>
  <Override PartName="/ppt/notesSlides/notesSlide35.xml" ContentType="application/vnd.openxmlformats-officedocument.presentationml.notesSlide+xml"/>
  <Override PartName="/ppt/notesSlides/notesSlide126.xml" ContentType="application/vnd.openxmlformats-officedocument.presentationml.notesSlide+xml"/>
  <Override PartName="/ppt/notesSlides/notesSlide83.xml" ContentType="application/vnd.openxmlformats-officedocument.presentationml.notesSlide+xml"/>
  <Override PartName="/ppt/slides/slide164.xml" ContentType="application/vnd.openxmlformats-officedocument.presentationml.slide+xml"/>
  <Override PartName="/ppt/notesSlides/notesSlide110.xml" ContentType="application/vnd.openxmlformats-officedocument.presentationml.notesSlide+xml"/>
  <Override PartName="/ppt/notesSlides/notesSlide168.xml" ContentType="application/vnd.openxmlformats-officedocument.presentationml.notesSlide+xml"/>
  <Override PartName="/ppt/slides/slide100.xml" ContentType="application/vnd.openxmlformats-officedocument.presentationml.slide+xml"/>
  <Override PartName="/ppt/notesSlides/notesSlide5.xml" ContentType="application/vnd.openxmlformats-officedocument.presentationml.notesSlide+xml"/>
  <Override PartName="/ppt/notesSlides/notesSlide77.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notesSlides/notesSlide104.xml" ContentType="application/vnd.openxmlformats-officedocument.presentationml.notesSlide+xml"/>
  <Override PartName="/ppt/slides/slide129.xml" ContentType="application/vnd.openxmlformats-officedocument.presentationml.slide+xml"/>
  <Override PartName="/ppt/slides/slide80.xml" ContentType="application/vnd.openxmlformats-officedocument.presentationml.slide+xml"/>
  <Override PartName="/ppt/slides/slide142.xml" ContentType="application/vnd.openxmlformats-officedocument.presentationml.slide+xml"/>
  <Override PartName="/ppt/notesSlides/notesSlide61.xml" ContentType="application/vnd.openxmlformats-officedocument.presentationml.notesSlide+xml"/>
  <Override PartName="/ppt/notesSlides/notesSlide146.xml" ContentType="application/vnd.openxmlformats-officedocument.presentationml.notesSlide+xml"/>
  <Override PartName="/ppt/notesSlides/notesSlide55.xml" ContentType="application/vnd.openxmlformats-officedocument.presentationml.notesSlide+xml"/>
  <Override PartName="/ppt/slides/slide107.xml" ContentType="application/vnd.openxmlformats-officedocument.presentationml.slide+xml"/>
  <Override PartName="/ppt/slides/slide120.xml" ContentType="application/vnd.openxmlformats-officedocument.presentationml.slide+xml"/>
  <Override PartName="/ppt/slideMasters/slideMaster1.xml" ContentType="application/vnd.openxmlformats-officedocument.presentationml.slideMaster+xml"/>
  <Override PartName="/ppt/notesSlides/notesSlide97.xml" ContentType="application/vnd.openxmlformats-officedocument.presentationml.notesSlide+xml"/>
  <Override PartName="/ppt/notesSlides/notesSlide124.xml" ContentType="application/vnd.openxmlformats-officedocument.presentationml.notesSlide+xml"/>
  <Override PartName="/ppt/slideLayouts/slideLayout6.xml" ContentType="application/vnd.openxmlformats-officedocument.presentationml.slideLayout+xml"/>
  <Override PartName="/ppt/slides/slide39.xml" ContentType="application/vnd.openxmlformats-officedocument.presentationml.slide+xml"/>
  <Override PartName="/ppt/notesSlides/notesSlide33.xml" ContentType="application/vnd.openxmlformats-officedocument.presentationml.notesSlide+xml"/>
  <Override PartName="/ppt/notesSlides/notesSlide81.xml" ContentType="application/vnd.openxmlformats-officedocument.presentationml.notesSlide+xml"/>
  <Override PartName="/ppt/slides/slide162.xml" ContentType="application/vnd.openxmlformats-officedocument.presentationml.slide+xml"/>
  <Override PartName="/ppt/notesSlides/notesSlide166.xml" ContentType="application/vnd.openxmlformats-officedocument.presentationml.notesSlide+xml"/>
  <Override PartName="/ppt/notesSlides/notesSlide3.xml" ContentType="application/vnd.openxmlformats-officedocument.presentationml.notesSlide+xml"/>
  <Override PartName="/ppt/slides/slide94.xml" ContentType="application/vnd.openxmlformats-officedocument.presentationml.slide+xml"/>
  <Override PartName="/ppt/notesSlides/notesSlide75.xml" ContentType="application/vnd.openxmlformats-officedocument.presentationml.notesSlide+xml"/>
  <Override PartName="/ppt/slides/slide5.xml" ContentType="application/vnd.openxmlformats-officedocument.presentationml.slide+xml"/>
  <Override PartName="/ppt/slides/slide17.xml" ContentType="application/vnd.openxmlformats-officedocument.presentationml.slide+xml"/>
  <Override PartName="/ppt/notesSlides/notesSlide102.xml" ContentType="application/vnd.openxmlformats-officedocument.presentationml.notesSlide+xml"/>
  <Override PartName="/ppt/slides/slide140.xml" ContentType="application/vnd.openxmlformats-officedocument.presentationml.slide+xml"/>
  <Override PartName="/ppt/notesSlides/notesSlide144.xml" ContentType="application/vnd.openxmlformats-officedocument.presentationml.notesSlide+xml"/>
  <Override PartName="/ppt/slides/slide59.xml" ContentType="application/vnd.openxmlformats-officedocument.presentationml.slide+xml"/>
  <Override PartName="/ppt/notesSlides/notesSlide53.xml" ContentType="application/vnd.openxmlformats-officedocument.presentationml.notesSlide+xml"/>
  <Override PartName="/ppt/slides/slide105.xml" ContentType="application/vnd.openxmlformats-officedocument.presentationml.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slides/slide37.xml" ContentType="application/vnd.openxmlformats-officedocument.presentationml.slide+xml"/>
  <Override PartName="/ppt/notesSlides/notesSlide31.xml" ContentType="application/vnd.openxmlformats-officedocument.presentationml.notesSlide+xml"/>
  <Override PartName="/ppt/slides/slide160.xml" ContentType="application/vnd.openxmlformats-officedocument.presentationml.slide+xml"/>
  <Override PartName="/ppt/notesSlides/notesSlide164.xml" ContentType="application/vnd.openxmlformats-officedocument.presentationml.notesSlide+xml"/>
  <Override PartName="/ppt/slides/slide79.xml" ContentType="application/vnd.openxmlformats-officedocument.presentationml.slide+xml"/>
  <Override PartName="/ppt/slides/slide9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5.xml" ContentType="application/vnd.openxmlformats-officedocument.presentationml.slide+xml"/>
  <Override PartName="/ppt/notesSlides/notesSlide73.xml" ContentType="application/vnd.openxmlformats-officedocument.presentationml.notesSlide+xml"/>
  <Override PartName="/ppt/notesSlides/notesSlide100.xml" ContentType="application/vnd.openxmlformats-officedocument.presentationml.notesSlide+xml"/>
  <Override PartName="/ppt/notesSlides/notesSlide142.xml" ContentType="application/vnd.openxmlformats-officedocument.presentationml.notes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slides/slide119.xml" ContentType="application/vnd.openxmlformats-officedocument.presentationml.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slides/slide99.xml" ContentType="application/vnd.openxmlformats-officedocument.presentationml.slide+xml"/>
  <Override PartName="/ppt/notesSlides/notesSlide93.xml" ContentType="application/vnd.openxmlformats-officedocument.presentationml.notesSlide+xml"/>
  <Override PartName="/ppt/notesSlides/notesSlide120.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notesSlides/notesSlide162.xml" ContentType="application/vnd.openxmlformats-officedocument.presentationml.notesSlide+xml"/>
  <Override PartName="/ppt/slides/slide77.xml" ContentType="application/vnd.openxmlformats-officedocument.presentationml.slide+xml"/>
  <Override PartName="/ppt/slides/slide90.xml" ContentType="application/vnd.openxmlformats-officedocument.presentationml.slide+xml"/>
  <Override PartName="/ppt/slides/slide13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notesSlides/notesSlide71.xml" ContentType="application/vnd.openxmlformats-officedocument.presentationml.notesSlide+xml"/>
  <Override PartName="/ppt/notesSlides/notesSlide156.xml" ContentType="application/vnd.openxmlformats-officedocument.presentationml.notesSlide+xml"/>
  <Override PartName="/ppt/notesSlides/notesSlide140.xml" ContentType="application/vnd.openxmlformats-officedocument.presentationml.notesSlide+xml"/>
  <Override PartName="/ppt/notesSlides/notesSlide36.xml" ContentType="application/vnd.openxmlformats-officedocument.presentationml.notesSlide+xml"/>
  <Override PartName="/ppt/slides/slide117.xml" ContentType="application/vnd.openxmlformats-officedocument.presentationml.slide+xml"/>
  <Override PartName="/ppt/slides/slide55.xml" ContentType="application/vnd.openxmlformats-officedocument.presentationml.slide+xml"/>
  <Override PartName="/ppt/slides/slide49.xml" ContentType="application/vnd.openxmlformats-officedocument.presentationml.slide+xml"/>
  <Override PartName="/ppt/slides/slide97.xml" ContentType="application/vnd.openxmlformats-officedocument.presentationml.slide+xml"/>
  <Override PartName="/ppt/slides/slide159.xml" ContentType="application/vnd.openxmlformats-officedocument.presentationml.slide+xml"/>
  <Override PartName="/ppt/notesSlides/notesSlide91.xml" ContentType="application/vnd.openxmlformats-officedocument.presentationml.notesSlid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notesSlides/notesSlide176.xml" ContentType="application/vnd.openxmlformats-officedocument.presentationml.notesSlide+xml"/>
  <Override PartName="/ppt/slides/slide27.xml" ContentType="application/vnd.openxmlformats-officedocument.presentationml.slide+xml"/>
  <Override PartName="/ppt/notesSlides/notesSlide160.xml" ContentType="application/vnd.openxmlformats-officedocument.presentationml.notesSlide+xml"/>
  <Override PartName="/ppt/slides/slide75.xml" ContentType="application/vnd.openxmlformats-officedocument.presentationml.slide+xml"/>
  <Override PartName="/ppt/slides/slide137.xml" ContentType="application/vnd.openxmlformats-officedocument.presentationml.slide+xml"/>
  <Override PartName="/ppt/notesSlides/notesSlide154.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s/slide69.xml" ContentType="application/vnd.openxmlformats-officedocument.presentationml.slide+xml"/>
  <Override PartName="/ppt/slides/slide179.xml" ContentType="application/vnd.openxmlformats-officedocument.presentationml.slide+xml"/>
  <Override PartName="/ppt/slides/slide53.xml" ContentType="application/vnd.openxmlformats-officedocument.presentationml.slide+xml"/>
  <Override PartName="/ppt/slides/slide115.xml" ContentType="application/vnd.openxmlformats-officedocument.presentationml.slide+xml"/>
  <Override PartName="/ppt/notesSlides/notesSlide119.xml" ContentType="application/vnd.openxmlformats-officedocument.presentationml.notesSlide+xml"/>
  <Override PartName="/ppt/notesSlides/notesSlide132.xml" ContentType="application/vnd.openxmlformats-officedocument.presentationml.notesSlide+xml"/>
  <Override PartName="/ppt/notesSlides/notesSlide28.xml" ContentType="application/vnd.openxmlformats-officedocument.presentationml.notesSlide+xml"/>
  <Override PartName="/ppt/slides/slide47.xml" ContentType="application/vnd.openxmlformats-officedocument.presentationml.slide+xml"/>
  <Override PartName="/ppt/slides/slide157.xml" ContentType="application/vnd.openxmlformats-officedocument.presentationml.slide+xml"/>
  <Override PartName="/ppt/theme/theme1.xml" ContentType="application/vnd.openxmlformats-officedocument.theme+xml"/>
  <Override PartName="/ppt/notesSlides/notesSlide174.xml" ContentType="application/vnd.openxmlformats-officedocument.presentationml.notesSlide+xml"/>
  <Override PartName="/ppt/notesSlides/notesSlide12.xml" ContentType="application/vnd.openxmlformats-officedocument.presentationml.notesSlide+xml"/>
  <Override PartName="/ppt/slides/slide31.xml" ContentType="application/vnd.openxmlformats-officedocument.presentationml.slide+xml"/>
  <Override PartName="/ppt/slides/slide89.xml" ContentType="application/vnd.openxmlformats-officedocument.presentationml.slide+xml"/>
  <Override PartName="/ppt/slides/slide25.xml" ContentType="application/vnd.openxmlformats-officedocument.presentationml.slide+xml"/>
  <Override PartName="/ppt/slides/slide73.xml" ContentType="application/vnd.openxmlformats-officedocument.presentationml.slide+xml"/>
  <Override PartName="/ppt/slides/slide135.xml" ContentType="application/vnd.openxmlformats-officedocument.presentationml.slide+xml"/>
  <Override PartName="/ppt/notesSlides/notesSlide139.xml" ContentType="application/vnd.openxmlformats-officedocument.presentationml.notesSlide+xml"/>
  <Override PartName="/ppt/notesSlides/notesSlide152.xml" ContentType="application/vnd.openxmlformats-officedocument.presentationml.notesSlide+xml"/>
  <Override PartName="/ppt/notesSlides/notesSlide48.xml" ContentType="application/vnd.openxmlformats-officedocument.presentationml.notesSlide+xml"/>
  <Override PartName="/ppt/slides/slide67.xml" ContentType="application/vnd.openxmlformats-officedocument.presentationml.slide+xml"/>
  <Override PartName="/ppt/slides/slide177.xml" ContentType="application/vnd.openxmlformats-officedocument.presentationml.slide+xml"/>
  <Override PartName="/ppt/slides/slide51.xml" ContentType="application/vnd.openxmlformats-officedocument.presentationml.slide+xml"/>
  <Override PartName="/ppt/slides/slide113.xml" ContentType="application/vnd.openxmlformats-officedocument.presentationml.slide+xml"/>
  <Override PartName="/ppt/notesSlides/notesSlide117.xml" ContentType="application/vnd.openxmlformats-officedocument.presentationml.notesSlide+xml"/>
  <Override PartName="/ppt/notesSlides/notesSlide130.xml" ContentType="application/vnd.openxmlformats-officedocument.presentationml.notesSlide+xml"/>
  <Override PartName="/ppt/notesSlides/notesSlide26.xml" ContentType="application/vnd.openxmlformats-officedocument.presentationml.notesSlide+xml"/>
  <Override PartName="/ppt/slides/slide45.xml" ContentType="application/vnd.openxmlformats-officedocument.presentationml.slide+xml"/>
  <Override PartName="/ppt/slides/slide155.xml" ContentType="application/vnd.openxmlformats-officedocument.presentationml.slide+xml"/>
  <Override PartName="/ppt/notesSlides/notesSlide159.xml" ContentType="application/vnd.openxmlformats-officedocument.presentationml.notesSlide+xml"/>
  <Override PartName="/ppt/notesSlides/notesSlide172.xml" ContentType="application/vnd.openxmlformats-officedocument.presentationml.notesSlide+xml"/>
  <Override PartName="/ppt/notesSlides/notesSlide68.xml" ContentType="application/vnd.openxmlformats-officedocument.presentationml.notesSlide+xml"/>
  <Override PartName="/ppt/slides/slide87.xml" ContentType="application/vnd.openxmlformats-officedocument.presentationml.slide+xml"/>
  <Override PartName="/ppt/slides/slide149.xml" ContentType="application/vnd.openxmlformats-officedocument.presentationml.slide+xml"/>
  <Override PartName="/ppt/slides/slide23.xml" ContentType="application/vnd.openxmlformats-officedocument.presentationml.slide+xml"/>
  <Default Extension="pict" ContentType="image/pict"/>
  <Override PartName="/ppt/slides/slide133.xml" ContentType="application/vnd.openxmlformats-officedocument.presentationml.slide+xml"/>
  <Override PartName="/ppt/notesSlides/notesSlide137.xml" ContentType="application/vnd.openxmlformats-officedocument.presentationml.notesSlide+xml"/>
  <Override PartName="/ppt/notesSlides/notesSlide150.xml" ContentType="application/vnd.openxmlformats-officedocument.presentationml.notesSlide+xml"/>
  <Override PartName="/ppt/notesSlides/notesSlide46.xml" ContentType="application/vnd.openxmlformats-officedocument.presentationml.notesSlide+xml"/>
  <Override PartName="/ppt/slides/slide127.xml" ContentType="application/vnd.openxmlformats-officedocument.presentationml.slide+xml"/>
  <Override PartName="/ppt/slides/slide65.xml" ContentType="application/vnd.openxmlformats-officedocument.presentationml.slide+xml"/>
  <Override PartName="/ppt/slides/slide175.xml" ContentType="application/vnd.openxmlformats-officedocument.presentationml.slide+xml"/>
  <Override PartName="/ppt/slides/slide111.xml" ContentType="application/vnd.openxmlformats-officedocument.presentationml.slide+xml"/>
  <Override PartName="/ppt/slides/slide169.xml" ContentType="application/vnd.openxmlformats-officedocument.presentationml.slide+xml"/>
  <Override PartName="/ppt/notesSlides/notesSlide88.xml" ContentType="application/vnd.openxmlformats-officedocument.presentationml.notesSlide+xml"/>
  <Override PartName="/ppt/notesSlides/notesSlide115.xml" ContentType="application/vnd.openxmlformats-officedocument.presentationml.notesSlide+xml"/>
  <Override PartName="/ppt/notesSlides/notesSlide24.xml" ContentType="application/vnd.openxmlformats-officedocument.presentationml.notesSlide+xml"/>
  <Override PartName="/ppt/slides/slide43.xml" ContentType="application/vnd.openxmlformats-officedocument.presentationml.slide+xml"/>
  <Override PartName="/ppt/notesSlides/notesSlide109.xml" ContentType="application/vnd.openxmlformats-officedocument.presentationml.notesSlide+xml"/>
  <Override PartName="/ppt/slides/slide153.xml" ContentType="application/vnd.openxmlformats-officedocument.presentationml.slide+xml"/>
  <Override PartName="/ppt/notesSlides/notesSlide170.xml" ContentType="application/vnd.openxmlformats-officedocument.presentationml.notesSlide+xml"/>
  <Override PartName="/ppt/notesSlides/notesSlide66.xml" ContentType="application/vnd.openxmlformats-officedocument.presentationml.notesSlide+xml"/>
  <Override PartName="/ppt/slides/slide85.xml" ContentType="application/vnd.openxmlformats-officedocument.presentationml.slide+xml"/>
  <Override PartName="/ppt/slides/slide147.xml" ContentType="application/vnd.openxmlformats-officedocument.presentationml.slide+xml"/>
  <Override PartName="/ppt/slides/slide21.xml" ContentType="application/vnd.openxmlformats-officedocument.presentationml.slide+xml"/>
  <Override PartName="/ppt/slides/slide131.xml" ContentType="application/vnd.openxmlformats-officedocument.presentationml.slide+xml"/>
  <Override PartName="/ppt/notesSlides/notesSlide135.xml" ContentType="application/vnd.openxmlformats-officedocument.presentationml.notesSlide+xml"/>
  <Override PartName="/ppt/notesMasters/notesMaster1.xml" ContentType="application/vnd.openxmlformats-officedocument.presentationml.notesMaster+xml"/>
  <Override PartName="/ppt/notesSlides/notesSlide44.xml" ContentType="application/vnd.openxmlformats-officedocument.presentationml.notesSlide+xml"/>
  <Override PartName="/ppt/slides/slide63.xml" ContentType="application/vnd.openxmlformats-officedocument.presentationml.slide+xml"/>
  <Override PartName="/ppt/slides/slide125.xml" ContentType="application/vnd.openxmlformats-officedocument.presentationml.slide+xml"/>
  <Override PartName="/ppt/notesSlides/notesSlide129.xml" ContentType="application/vnd.openxmlformats-officedocument.presentationml.notesSlide+xml"/>
  <Override PartName="/ppt/slides/slide173.xml" ContentType="application/vnd.openxmlformats-officedocument.presentationml.slide+xml"/>
  <Override PartName="/ppt/notesSlides/notesSlide86.xml" ContentType="application/vnd.openxmlformats-officedocument.presentationml.notesSlide+xml"/>
  <Override PartName="/ppt/slideLayouts/slideLayout10.xml" ContentType="application/vnd.openxmlformats-officedocument.presentationml.slideLayout+xml"/>
  <Override PartName="/ppt/slides/slide167.xml" ContentType="application/vnd.openxmlformats-officedocument.presentationml.slide+xml"/>
  <Override PartName="/ppt/notesSlides/notesSlide113.xml" ContentType="application/vnd.openxmlformats-officedocument.presentationml.notesSlide+xml"/>
  <Override PartName="/ppt/notesSlides/notesSlide22.xml" ContentType="application/vnd.openxmlformats-officedocument.presentationml.notesSlide+xml"/>
  <Override PartName="/ppt/slides/slide41.xml" ContentType="application/vnd.openxmlformats-officedocument.presentationml.slide+xml"/>
  <Override PartName="/ppt/slides/slide103.xml" ContentType="application/vnd.openxmlformats-officedocument.presentationml.slide+xml"/>
  <Override PartName="/ppt/presentation.xml" ContentType="application/vnd.openxmlformats-officedocument.presentationml.presentation.main+xml"/>
  <Override PartName="/ppt/notesSlides/notesSlide107.xml" ContentType="application/vnd.openxmlformats-officedocument.presentationml.notesSlide+xml"/>
  <Override PartName="/ppt/slides/slide151.xml" ContentType="application/vnd.openxmlformats-officedocument.presentationml.slide+xml"/>
  <Override PartName="/ppt/notesSlides/notesSlide64.xml" ContentType="application/vnd.openxmlformats-officedocument.presentationml.notesSlide+xml"/>
  <Override PartName="/ppt/slides/slide83.xml" ContentType="application/vnd.openxmlformats-officedocument.presentationml.slide+xml"/>
  <Override PartName="/ppt/slides/slide145.xml" ContentType="application/vnd.openxmlformats-officedocument.presentationml.slide+xml"/>
  <Override PartName="/ppt/notesSlides/notesSlide149.xml" ContentType="application/vnd.openxmlformats-officedocument.presentationml.notesSlide+xml"/>
  <Override PartName="/ppt/notesSlides/notesSlide58.xml" ContentType="application/vnd.openxmlformats-officedocument.presentationml.notesSlide+xml"/>
  <Override PartName="/ppt/notesSlides/notesSlide133.xml" ContentType="application/vnd.openxmlformats-officedocument.presentationml.notesSlide+xml"/>
  <Override PartName="/ppt/notesSlides/notesSlide42.xml" ContentType="application/vnd.openxmlformats-officedocument.presentationml.notesSlide+xml"/>
  <Override PartName="/ppt/slides/slide61.xml" ContentType="application/vnd.openxmlformats-officedocument.presentationml.slide+xml"/>
  <Override PartName="/ppt/slides/slide123.xml" ContentType="application/vnd.openxmlformats-officedocument.presentationml.slide+xml"/>
  <Override PartName="/ppt/notesSlides/notesSlide127.xml" ContentType="application/vnd.openxmlformats-officedocument.presentationml.notesSlide+xml"/>
  <Override PartName="/ppt/slides/slide171.xml" ContentType="application/vnd.openxmlformats-officedocument.presentationml.slide+xml"/>
  <Override PartName="/ppt/slideLayouts/slideLayout9.xml" ContentType="application/vnd.openxmlformats-officedocument.presentationml.slideLayout+xml"/>
  <Override PartName="/ppt/notesSlides/notesSlide84.xml" ContentType="application/vnd.openxmlformats-officedocument.presentationml.notesSlide+xml"/>
  <Override PartName="/ppt/slides/slide165.xml" ContentType="application/vnd.openxmlformats-officedocument.presentationml.slide+xml"/>
  <Override PartName="/ppt/notesSlides/notesSlide111.xml" ContentType="application/vnd.openxmlformats-officedocument.presentationml.notesSlide+xml"/>
  <Override PartName="/ppt/notesSlides/notesSlide169.xml" ContentType="application/vnd.openxmlformats-officedocument.presentationml.notesSlide+xml"/>
  <Override PartName="/ppt/notesSlides/notesSlide20.xml" ContentType="application/vnd.openxmlformats-officedocument.presentationml.notesSlide+xml"/>
  <Override PartName="/ppt/slides/slide101.xml" ContentType="application/vnd.openxmlformats-officedocument.presentationml.slide+xml"/>
  <Override PartName="/ppt/notesSlides/notesSlide6.xml" ContentType="application/vnd.openxmlformats-officedocument.presentationml.notesSlide+xml"/>
  <Override PartName="/ppt/notesSlides/notesSlide78.xml" ContentType="application/vnd.openxmlformats-officedocument.presentationml.notesSlide+xml"/>
  <Override PartName="/ppt/slides/slide8.xml" ContentType="application/vnd.openxmlformats-officedocument.presentationml.slide+xml"/>
  <Override PartName="/ppt/notesSlides/notesSlide105.xml" ContentType="application/vnd.openxmlformats-officedocument.presentationml.notesSlide+xml"/>
  <Override PartName="/ppt/notesSlides/notesSlide62.xml" ContentType="application/vnd.openxmlformats-officedocument.presentationml.notesSlide+xml"/>
  <Override PartName="/ppt/slides/slide81.xml" ContentType="application/vnd.openxmlformats-officedocument.presentationml.slide+xml"/>
  <Override PartName="/ppt/slides/slide143.xml" ContentType="application/vnd.openxmlformats-officedocument.presentationml.slide+xml"/>
  <Override PartName="/ppt/notesSlides/notesSlide147.xml" ContentType="application/vnd.openxmlformats-officedocument.presentationml.notesSlide+xml"/>
  <Override PartName="/ppt/notesSlides/notesSlide56.xml" ContentType="application/vnd.openxmlformats-officedocument.presentationml.notesSlide+xml"/>
  <Override PartName="/ppt/slides/slide108.xml" ContentType="application/vnd.openxmlformats-officedocument.presentationml.slide+xml"/>
  <Override PartName="/ppt/slides/slide121.xml" ContentType="application/vnd.openxmlformats-officedocument.presentationml.slide+xml"/>
  <Override PartName="/ppt/notesSlides/notesSlide40.xml" ContentType="application/vnd.openxmlformats-officedocument.presentationml.notesSlide+xml"/>
  <Override PartName="/ppt/notesSlides/notesSlide98.xml" ContentType="application/vnd.openxmlformats-officedocument.presentationml.notesSlide+xml"/>
  <Override PartName="/ppt/notesSlides/notesSlide125.xml" ContentType="application/vnd.openxmlformats-officedocument.presentationml.notesSlide+xml"/>
  <Override PartName="/ppt/slideLayouts/slideLayout7.xml" ContentType="application/vnd.openxmlformats-officedocument.presentationml.slideLayout+xml"/>
  <Override PartName="/ppt/notesSlides/notesSlide34.xml" ContentType="application/vnd.openxmlformats-officedocument.presentationml.notesSlide+xml"/>
  <Override PartName="/ppt/notesSlides/notesSlide82.xml" ContentType="application/vnd.openxmlformats-officedocument.presentationml.notesSlide+xml"/>
  <Override PartName="/ppt/slides/slide163.xml" ContentType="application/vnd.openxmlformats-officedocument.presentationml.slide+xml"/>
  <Override PartName="/ppt/notesSlides/notesSlide167.xml" ContentType="application/vnd.openxmlformats-officedocument.presentationml.notesSlide+xml"/>
  <Override PartName="/ppt/notesSlides/notesSlide4.xml" ContentType="application/vnd.openxmlformats-officedocument.presentationml.notesSlide+xml"/>
  <Override PartName="/ppt/slides/slide95.xml" ContentType="application/vnd.openxmlformats-officedocument.presentationml.slide+xml"/>
  <Override PartName="/ppt/notesSlides/notesSlide76.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notesSlides/notesSlide103.xml" ContentType="application/vnd.openxmlformats-officedocument.presentationml.notesSlide+xml"/>
  <Override PartName="/ppt/notesSlides/notesSlide60.xml" ContentType="application/vnd.openxmlformats-officedocument.presentationml.notesSlide+xml"/>
  <Override PartName="/ppt/slides/slide141.xml" ContentType="application/vnd.openxmlformats-officedocument.presentationml.slide+xml"/>
  <Override PartName="/ppt/notesSlides/notesSlide145.xml" ContentType="application/vnd.openxmlformats-officedocument.presentationml.notesSlide+xml"/>
  <Default Extension="vml" ContentType="application/vnd.openxmlformats-officedocument.vmlDrawing"/>
  <Override PartName="/ppt/notesSlides/notesSlide54.xml" ContentType="application/vnd.openxmlformats-officedocument.presentationml.notesSlide+xml"/>
  <Override PartName="/ppt/slides/slide106.xml" ContentType="application/vnd.openxmlformats-officedocument.presentationml.slide+xml"/>
  <Override PartName="/ppt/notesSlides/notesSlide96.xml" ContentType="application/vnd.openxmlformats-officedocument.presentationml.notesSlide+xml"/>
  <Override PartName="/ppt/tableStyles.xml" ContentType="application/vnd.openxmlformats-officedocument.presentationml.tableStyles+xml"/>
  <Override PartName="/ppt/notesSlides/notesSlide123.xml" ContentType="application/vnd.openxmlformats-officedocument.presentationml.notesSlide+xml"/>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notesSlides/notesSlide32.xml" ContentType="application/vnd.openxmlformats-officedocument.presentationml.notesSlide+xml"/>
  <Override PartName="/ppt/notesSlides/notesSlide80.xml" ContentType="application/vnd.openxmlformats-officedocument.presentationml.notesSlide+xml"/>
  <Override PartName="/ppt/slides/slide161.xml" ContentType="application/vnd.openxmlformats-officedocument.presentationml.slide+xml"/>
  <Override PartName="/ppt/notesSlides/notesSlide165.xml" ContentType="application/vnd.openxmlformats-officedocument.presentationml.notesSlide+xml"/>
  <Default Extension="bin" ContentType="application/vnd.openxmlformats-officedocument.presentationml.printerSettings"/>
  <Override PartName="/ppt/notesSlides/notesSlide2.xml" ContentType="application/vnd.openxmlformats-officedocument.presentationml.notesSlide+xml"/>
  <Override PartName="/ppt/slides/slide93.xml" ContentType="application/vnd.openxmlformats-officedocument.presentationml.slide+xml"/>
  <Override PartName="/ppt/notesSlides/notesSlide74.xml" ContentType="application/vnd.openxmlformats-officedocument.presentationml.notesSlide+xml"/>
  <Override PartName="/ppt/slides/slide4.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101.xml" ContentType="application/vnd.openxmlformats-officedocument.presentationml.notesSlide+xml"/>
  <Override PartName="/ppt/notesSlides/notesSlide143.xml" ContentType="application/vnd.openxmlformats-officedocument.presentationml.notesSlide+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notesSlides/notesSlide52.xml" ContentType="application/vnd.openxmlformats-officedocument.presentationml.notesSlide+xml"/>
  <Override PartName="/ppt/slides/slide104.xml" ContentType="application/vnd.openxmlformats-officedocument.presentationml.slide+xml"/>
  <Override PartName="/ppt/notesSlides/notesSlide9.xml" ContentType="application/vnd.openxmlformats-officedocument.presentationml.notesSlide+xml"/>
  <Override PartName="/ppt/notesSlides/notesSlide94.xml" ContentType="application/vnd.openxmlformats-officedocument.presentationml.notesSlide+xml"/>
  <Override PartName="/ppt/notesSlides/notesSlide121.xml" ContentType="application/vnd.openxmlformats-officedocument.presentationml.notesSlide+xml"/>
  <Override PartName="/ppt/notesSlides/notesSlide17.xml" ContentType="application/vnd.openxmlformats-officedocument.presentationml.notesSlide+xml"/>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notesSlides/notesSlide163.xml" ContentType="application/vnd.openxmlformats-officedocument.presentationml.notesSlide+xml"/>
  <Override PartName="/ppt/slides/slide78.xml" ContentType="application/vnd.openxmlformats-officedocument.presentationml.slide+xml"/>
  <Override PartName="/ppt/slides/slide91.xml" ContentType="application/vnd.openxmlformats-officedocument.presentationml.slide+xml"/>
  <Override PartName="/ppt/notesSlides/notesSlide72.xml" ContentType="application/vnd.openxmlformats-officedocument.presentationml.notesSlide+xml"/>
  <Override PartName="/ppt/slides/slide2.xml" ContentType="application/vnd.openxmlformats-officedocument.presentationml.slide+xml"/>
  <Override PartName="/ppt/slides/slide14.xml" ContentType="application/vnd.openxmlformats-officedocument.presentationml.slide+xml"/>
  <Override PartName="/ppt/notesSlides/notesSlide157.xml" ContentType="application/vnd.openxmlformats-officedocument.presentationml.notesSlide+xml"/>
  <Override PartName="/ppt/notesSlides/notesSlide141.xml" ContentType="application/vnd.openxmlformats-officedocument.presentationml.notesSlide+xml"/>
  <Override PartName="/ppt/notesSlides/notesSlide37.xml" ContentType="application/vnd.openxmlformats-officedocument.presentationml.notesSlide+xml"/>
  <Override PartName="/ppt/slides/slide56.xml" ContentType="application/vnd.openxmlformats-officedocument.presentationml.slide+xml"/>
  <Override PartName="/ppt/slides/slide118.xml" ContentType="application/vnd.openxmlformats-officedocument.presentationml.slide+xml"/>
  <Override PartName="/ppt/notesSlides/notesSlide50.xml" ContentType="application/vnd.openxmlformats-officedocument.presentationml.notesSlide+xml"/>
  <Override PartName="/ppt/slides/slide98.xml" ContentType="application/vnd.openxmlformats-officedocument.presentationml.slide+xml"/>
  <Override PartName="/ppt/notesSlides/notesSlide92.xml" ContentType="application/vnd.openxmlformats-officedocument.presentationml.notesSlide+xml"/>
  <Override PartName="/ppt/notesSlides/notesSlide15.xml" ContentType="application/vnd.openxmlformats-officedocument.presentationml.notesSlide+xml"/>
  <Override PartName="/ppt/slideLayouts/slideLayout1.xml" ContentType="application/vnd.openxmlformats-officedocument.presentationml.slideLayout+xml"/>
  <Override PartName="/ppt/slides/slide34.xml" ContentType="application/vnd.openxmlformats-officedocument.presentationml.slide+xml"/>
  <Override PartName="/ppt/slides/slide28.xml" ContentType="application/vnd.openxmlformats-officedocument.presentationml.slide+xml"/>
  <Override PartName="/ppt/notesSlides/notesSlide161.xml" ContentType="application/vnd.openxmlformats-officedocument.presentationml.notesSlide+xml"/>
  <Override PartName="/ppt/slides/slide76.xml" ContentType="application/vnd.openxmlformats-officedocument.presentationml.slide+xml"/>
  <Override PartName="/ppt/slides/slide138.xml" ContentType="application/vnd.openxmlformats-officedocument.presentationml.slide+xml"/>
  <Override PartName="/ppt/notesSlides/notesSlide70.xml" ContentType="application/vnd.openxmlformats-officedocument.presentationml.notesSlide+xml"/>
  <Override PartName="/ppt/notesSlides/notesSlide155.xml" ContentType="application/vnd.openxmlformats-officedocument.presentationml.notesSlide+xml"/>
  <Default Extension="png" ContentType="image/png"/>
  <Override PartName="/ppt/slides/slide12.xml" ContentType="application/vnd.openxmlformats-officedocument.presentationml.slide+xml"/>
  <Override PartName="/ppt/slides/slide54.xml" ContentType="application/vnd.openxmlformats-officedocument.presentationml.slide+xml"/>
  <Override PartName="/ppt/slides/slide116.xml" ContentType="application/vnd.openxmlformats-officedocument.presentationml.slide+xml"/>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slides/slide96.xml" ContentType="application/vnd.openxmlformats-officedocument.presentationml.slide+xml"/>
  <Override PartName="/ppt/theme/theme2.xml" ContentType="application/vnd.openxmlformats-officedocument.theme+xml"/>
  <Override PartName="/ppt/slides/slide158.xml" ContentType="application/vnd.openxmlformats-officedocument.presentationml.slide+xml"/>
  <Override PartName="/ppt/notesSlides/notesSlide13.xml" ContentType="application/vnd.openxmlformats-officedocument.presentationml.notesSlide+xml"/>
  <Override PartName="/ppt/slides/slide32.xml" ContentType="application/vnd.openxmlformats-officedocument.presentationml.slide+xml"/>
  <Override PartName="/ppt/notesSlides/notesSlide90.xml" ContentType="application/vnd.openxmlformats-officedocument.presentationml.notesSlide+xml"/>
  <Override PartName="/ppt/notesSlides/notesSlide175.xml" ContentType="application/vnd.openxmlformats-officedocument.presentationml.notesSlide+xml"/>
  <Override PartName="/ppt/slides/slide26.xml" ContentType="application/vnd.openxmlformats-officedocument.presentationml.slide+xml"/>
  <Override PartName="/ppt/slides/slide136.xml" ContentType="application/vnd.openxmlformats-officedocument.presentationml.slide+xml"/>
  <Override PartName="/ppt/slides/slide74.xml" ContentType="application/vnd.openxmlformats-officedocument.presentationml.slide+xml"/>
  <Override PartName="/ppt/notesSlides/notesSlide153.xml" ContentType="application/vnd.openxmlformats-officedocument.presentationml.notesSlide+xml"/>
  <Override PartName="/ppt/slides/slide10.xml" ContentType="application/vnd.openxmlformats-officedocument.presentationml.slide+xml"/>
  <Override PartName="/ppt/slides/slide68.xml" ContentType="application/vnd.openxmlformats-officedocument.presentationml.slide+xml"/>
  <Override PartName="/ppt/notesSlides/notesSlide49.xml" ContentType="application/vnd.openxmlformats-officedocument.presentationml.notesSlide+xml"/>
  <Override PartName="/ppt/slides/slide178.xml" ContentType="application/vnd.openxmlformats-officedocument.presentationml.slide+xml"/>
  <Override PartName="/ppt/slides/slide52.xml" ContentType="application/vnd.openxmlformats-officedocument.presentationml.slide+xml"/>
  <Override PartName="/ppt/slides/slide114.xml" ContentType="application/vnd.openxmlformats-officedocument.presentationml.slide+xml"/>
  <Override PartName="/ppt/notesSlides/notesSlide118.xml" ContentType="application/vnd.openxmlformats-officedocument.presentationml.notesSlide+xml"/>
  <Override PartName="/ppt/notesSlides/notesSlide131.xml" ContentType="application/vnd.openxmlformats-officedocument.presentationml.notes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slides/slide156.xml" ContentType="application/vnd.openxmlformats-officedocument.presentationml.slide+xml"/>
  <Override PartName="/ppt/notesSlides/notesSlide173.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0" r:id="rId1"/>
  </p:sldMasterIdLst>
  <p:notesMasterIdLst>
    <p:notesMasterId r:id="rId181"/>
  </p:notesMasterIdLst>
  <p:sldIdLst>
    <p:sldId id="256" r:id="rId2"/>
    <p:sldId id="337" r:id="rId3"/>
    <p:sldId id="338" r:id="rId4"/>
    <p:sldId id="339" r:id="rId5"/>
    <p:sldId id="340" r:id="rId6"/>
    <p:sldId id="343" r:id="rId7"/>
    <p:sldId id="285" r:id="rId8"/>
    <p:sldId id="286" r:id="rId9"/>
    <p:sldId id="257" r:id="rId10"/>
    <p:sldId id="258" r:id="rId11"/>
    <p:sldId id="281" r:id="rId12"/>
    <p:sldId id="320" r:id="rId13"/>
    <p:sldId id="532" r:id="rId14"/>
    <p:sldId id="533" r:id="rId15"/>
    <p:sldId id="534" r:id="rId16"/>
    <p:sldId id="535" r:id="rId17"/>
    <p:sldId id="536" r:id="rId18"/>
    <p:sldId id="540" r:id="rId19"/>
    <p:sldId id="541" r:id="rId20"/>
    <p:sldId id="542" r:id="rId21"/>
    <p:sldId id="543" r:id="rId22"/>
    <p:sldId id="615" r:id="rId23"/>
    <p:sldId id="544" r:id="rId24"/>
    <p:sldId id="551" r:id="rId25"/>
    <p:sldId id="461" r:id="rId26"/>
    <p:sldId id="552" r:id="rId27"/>
    <p:sldId id="365" r:id="rId28"/>
    <p:sldId id="364" r:id="rId29"/>
    <p:sldId id="363" r:id="rId30"/>
    <p:sldId id="553" r:id="rId31"/>
    <p:sldId id="557" r:id="rId32"/>
    <p:sldId id="558" r:id="rId33"/>
    <p:sldId id="559" r:id="rId34"/>
    <p:sldId id="560" r:id="rId35"/>
    <p:sldId id="561" r:id="rId36"/>
    <p:sldId id="562" r:id="rId37"/>
    <p:sldId id="563" r:id="rId38"/>
    <p:sldId id="564" r:id="rId39"/>
    <p:sldId id="565" r:id="rId40"/>
    <p:sldId id="566" r:id="rId41"/>
    <p:sldId id="555" r:id="rId42"/>
    <p:sldId id="556" r:id="rId43"/>
    <p:sldId id="567" r:id="rId44"/>
    <p:sldId id="568" r:id="rId45"/>
    <p:sldId id="569" r:id="rId46"/>
    <p:sldId id="570" r:id="rId47"/>
    <p:sldId id="571" r:id="rId48"/>
    <p:sldId id="572" r:id="rId49"/>
    <p:sldId id="485" r:id="rId50"/>
    <p:sldId id="499" r:id="rId51"/>
    <p:sldId id="498" r:id="rId52"/>
    <p:sldId id="493" r:id="rId53"/>
    <p:sldId id="494" r:id="rId54"/>
    <p:sldId id="500" r:id="rId55"/>
    <p:sldId id="531" r:id="rId56"/>
    <p:sldId id="495" r:id="rId57"/>
    <p:sldId id="502" r:id="rId58"/>
    <p:sldId id="496" r:id="rId59"/>
    <p:sldId id="501" r:id="rId60"/>
    <p:sldId id="468" r:id="rId61"/>
    <p:sldId id="469" r:id="rId62"/>
    <p:sldId id="573" r:id="rId63"/>
    <p:sldId id="504" r:id="rId64"/>
    <p:sldId id="574" r:id="rId65"/>
    <p:sldId id="575" r:id="rId66"/>
    <p:sldId id="576" r:id="rId67"/>
    <p:sldId id="621" r:id="rId68"/>
    <p:sldId id="622" r:id="rId69"/>
    <p:sldId id="623" r:id="rId70"/>
    <p:sldId id="624" r:id="rId71"/>
    <p:sldId id="625" r:id="rId72"/>
    <p:sldId id="626" r:id="rId73"/>
    <p:sldId id="627" r:id="rId74"/>
    <p:sldId id="628" r:id="rId75"/>
    <p:sldId id="630" r:id="rId76"/>
    <p:sldId id="631" r:id="rId77"/>
    <p:sldId id="632" r:id="rId78"/>
    <p:sldId id="633" r:id="rId79"/>
    <p:sldId id="634" r:id="rId80"/>
    <p:sldId id="635" r:id="rId81"/>
    <p:sldId id="636" r:id="rId82"/>
    <p:sldId id="637" r:id="rId83"/>
    <p:sldId id="638" r:id="rId84"/>
    <p:sldId id="639" r:id="rId85"/>
    <p:sldId id="640" r:id="rId86"/>
    <p:sldId id="642" r:id="rId87"/>
    <p:sldId id="643" r:id="rId88"/>
    <p:sldId id="644" r:id="rId89"/>
    <p:sldId id="645" r:id="rId90"/>
    <p:sldId id="646" r:id="rId91"/>
    <p:sldId id="647" r:id="rId92"/>
    <p:sldId id="648" r:id="rId93"/>
    <p:sldId id="649" r:id="rId94"/>
    <p:sldId id="650" r:id="rId95"/>
    <p:sldId id="652" r:id="rId96"/>
    <p:sldId id="653" r:id="rId97"/>
    <p:sldId id="654" r:id="rId98"/>
    <p:sldId id="655" r:id="rId99"/>
    <p:sldId id="656" r:id="rId100"/>
    <p:sldId id="657" r:id="rId101"/>
    <p:sldId id="658" r:id="rId102"/>
    <p:sldId id="659" r:id="rId103"/>
    <p:sldId id="620" r:id="rId104"/>
    <p:sldId id="273" r:id="rId105"/>
    <p:sldId id="373" r:id="rId106"/>
    <p:sldId id="392" r:id="rId107"/>
    <p:sldId id="394" r:id="rId108"/>
    <p:sldId id="395" r:id="rId109"/>
    <p:sldId id="398" r:id="rId110"/>
    <p:sldId id="582" r:id="rId111"/>
    <p:sldId id="583" r:id="rId112"/>
    <p:sldId id="401" r:id="rId113"/>
    <p:sldId id="402" r:id="rId114"/>
    <p:sldId id="403" r:id="rId115"/>
    <p:sldId id="405" r:id="rId116"/>
    <p:sldId id="404" r:id="rId117"/>
    <p:sldId id="406" r:id="rId118"/>
    <p:sldId id="411" r:id="rId119"/>
    <p:sldId id="413" r:id="rId120"/>
    <p:sldId id="414" r:id="rId121"/>
    <p:sldId id="416" r:id="rId122"/>
    <p:sldId id="409" r:id="rId123"/>
    <p:sldId id="419" r:id="rId124"/>
    <p:sldId id="421" r:id="rId125"/>
    <p:sldId id="422" r:id="rId126"/>
    <p:sldId id="424" r:id="rId127"/>
    <p:sldId id="425" r:id="rId128"/>
    <p:sldId id="426" r:id="rId129"/>
    <p:sldId id="427" r:id="rId130"/>
    <p:sldId id="428" r:id="rId131"/>
    <p:sldId id="429" r:id="rId132"/>
    <p:sldId id="430" r:id="rId133"/>
    <p:sldId id="431" r:id="rId134"/>
    <p:sldId id="433" r:id="rId135"/>
    <p:sldId id="397" r:id="rId136"/>
    <p:sldId id="434" r:id="rId137"/>
    <p:sldId id="396" r:id="rId138"/>
    <p:sldId id="437" r:id="rId139"/>
    <p:sldId id="584" r:id="rId140"/>
    <p:sldId id="585" r:id="rId141"/>
    <p:sldId id="435" r:id="rId142"/>
    <p:sldId id="586" r:id="rId143"/>
    <p:sldId id="587" r:id="rId144"/>
    <p:sldId id="393" r:id="rId145"/>
    <p:sldId id="590" r:id="rId146"/>
    <p:sldId id="438" r:id="rId147"/>
    <p:sldId id="439" r:id="rId148"/>
    <p:sldId id="441" r:id="rId149"/>
    <p:sldId id="440" r:id="rId150"/>
    <p:sldId id="446" r:id="rId151"/>
    <p:sldId id="313" r:id="rId152"/>
    <p:sldId id="442" r:id="rId153"/>
    <p:sldId id="443" r:id="rId154"/>
    <p:sldId id="300" r:id="rId155"/>
    <p:sldId id="301" r:id="rId156"/>
    <p:sldId id="302" r:id="rId157"/>
    <p:sldId id="303" r:id="rId158"/>
    <p:sldId id="306" r:id="rId159"/>
    <p:sldId id="308" r:id="rId160"/>
    <p:sldId id="309" r:id="rId161"/>
    <p:sldId id="447" r:id="rId162"/>
    <p:sldId id="310" r:id="rId163"/>
    <p:sldId id="577" r:id="rId164"/>
    <p:sldId id="450" r:id="rId165"/>
    <p:sldId id="580" r:id="rId166"/>
    <p:sldId id="581" r:id="rId167"/>
    <p:sldId id="578" r:id="rId168"/>
    <p:sldId id="311" r:id="rId169"/>
    <p:sldId id="452" r:id="rId170"/>
    <p:sldId id="454" r:id="rId171"/>
    <p:sldId id="455" r:id="rId172"/>
    <p:sldId id="457" r:id="rId173"/>
    <p:sldId id="458" r:id="rId174"/>
    <p:sldId id="459" r:id="rId175"/>
    <p:sldId id="480" r:id="rId176"/>
    <p:sldId id="481" r:id="rId177"/>
    <p:sldId id="483" r:id="rId178"/>
    <p:sldId id="591" r:id="rId179"/>
    <p:sldId id="618" r:id="rId1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B0D7F"/>
    <a:srgbClr val="2EB58A"/>
    <a:srgbClr val="FFEE41"/>
    <a:srgbClr val="FFFFFF"/>
    <a:srgbClr val="7DD65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163" autoAdjust="0"/>
    <p:restoredTop sz="50419" autoAdjust="0"/>
  </p:normalViewPr>
  <p:slideViewPr>
    <p:cSldViewPr snapToGrid="0" snapToObjects="1">
      <p:cViewPr>
        <p:scale>
          <a:sx n="50" d="100"/>
          <a:sy n="50" d="100"/>
        </p:scale>
        <p:origin x="-2088" y="-120"/>
      </p:cViewPr>
      <p:guideLst>
        <p:guide orient="horz" pos="2160"/>
        <p:guide pos="2880"/>
      </p:guideLst>
    </p:cSldViewPr>
  </p:slideViewPr>
  <p:outlineViewPr>
    <p:cViewPr>
      <p:scale>
        <a:sx n="33" d="100"/>
        <a:sy n="33" d="100"/>
      </p:scale>
      <p:origin x="0" y="2275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notesMaster" Target="notesMasters/notesMaster1.xml"/><Relationship Id="rId182"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presProps" Target="presProps.xml"/><Relationship Id="rId184" Type="http://schemas.openxmlformats.org/officeDocument/2006/relationships/viewProps" Target="viewProps.xml"/><Relationship Id="rId185" Type="http://schemas.openxmlformats.org/officeDocument/2006/relationships/theme" Target="theme/theme1.xml"/><Relationship Id="rId186" Type="http://schemas.openxmlformats.org/officeDocument/2006/relationships/tableStyles" Target="tableStyle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pict"/><Relationship Id="rId2" Type="http://schemas.openxmlformats.org/officeDocument/2006/relationships/image" Target="../media/image22.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pict"/><Relationship Id="rId2" Type="http://schemas.openxmlformats.org/officeDocument/2006/relationships/image" Target="../media/image24.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3.pict"/></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93A2D1-1472-0F4F-86EE-38A57080B9B9}" type="datetimeFigureOut">
              <a:rPr lang="en-US" smtClean="0"/>
              <a:pPr/>
              <a:t>11/21/10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74907-E06D-8548-8554-E91C1B6709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morning!</a:t>
            </a:r>
          </a:p>
          <a:p>
            <a:r>
              <a:rPr lang="en-US" dirty="0" smtClean="0"/>
              <a:t>My name is Miguel Soto </a:t>
            </a:r>
          </a:p>
          <a:p>
            <a:r>
              <a:rPr lang="en-US" dirty="0" smtClean="0"/>
              <a:t>Today I will talk</a:t>
            </a:r>
            <a:r>
              <a:rPr lang="en-US" baseline="0" dirty="0" smtClean="0"/>
              <a:t> about the work I have done for my dissertation.</a:t>
            </a:r>
          </a:p>
          <a:p>
            <a:r>
              <a:rPr lang="en-US" baseline="0" dirty="0" smtClean="0"/>
              <a:t>As this title indicates my work is related to the development of artificial cerebellums using a system of distributed Q-learning agents. </a:t>
            </a:r>
          </a:p>
          <a:p>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last 40 years or so, researchers all over the world</a:t>
            </a:r>
            <a:r>
              <a:rPr lang="en-US" baseline="0" dirty="0" smtClean="0"/>
              <a:t> have strived to create artificial cerebellums to </a:t>
            </a:r>
          </a:p>
          <a:p>
            <a:r>
              <a:rPr lang="en-US" baseline="0" dirty="0" smtClean="0"/>
              <a:t>provide robots and other similar machines with the finesse of movement seen in animals.</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Finally, we believe this tool should provide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libraries of well-tested and possibly already trained components,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which the user may select from a menu to construct his/her new artificial cerebellum.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may not only make the development cycle shorter by providing components that have already been trained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also more robust as some of the components would have been already thoroughly tested.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274907-E06D-8548-8554-E91C1B67096B}"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illustrate the proposed technique let us consider </a:t>
            </a:r>
            <a:r>
              <a:rPr lang="en-US" baseline="0" dirty="0" smtClean="0"/>
              <a:t>a sample </a:t>
            </a:r>
            <a:r>
              <a:rPr lang="en-US" dirty="0" smtClean="0"/>
              <a:t>problem.</a:t>
            </a:r>
          </a:p>
          <a:p>
            <a:r>
              <a:rPr lang="en-US" baseline="0" dirty="0" smtClean="0"/>
              <a:t> This time we</a:t>
            </a:r>
            <a:r>
              <a:rPr lang="en-US" dirty="0" smtClean="0"/>
              <a:t> are responsible for developing a cerebellum</a:t>
            </a:r>
            <a:r>
              <a:rPr lang="en-US" baseline="0" dirty="0" smtClean="0"/>
              <a:t> that is able</a:t>
            </a:r>
          </a:p>
          <a:p>
            <a:r>
              <a:rPr lang="en-US" baseline="0" dirty="0" smtClean="0"/>
              <a:t> to drive a spacecraft through a belt of Asteroids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104</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mentioned before, the first step in</a:t>
            </a:r>
            <a:r>
              <a:rPr lang="en-US" baseline="0" dirty="0" smtClean="0"/>
              <a:t> our technique is to try to learn as much as possible about the problem at hand. </a:t>
            </a:r>
          </a:p>
          <a:p>
            <a:r>
              <a:rPr lang="en-US" baseline="0" dirty="0" smtClean="0"/>
              <a:t>(the more we know the more application specific information we may be able to introduce into our system to make it simpler, </a:t>
            </a:r>
          </a:p>
          <a:p>
            <a:r>
              <a:rPr lang="en-US" baseline="0" dirty="0" smtClean="0"/>
              <a:t>optimize performance and minimize learning time).</a:t>
            </a:r>
          </a:p>
          <a:p>
            <a:endParaRPr lang="en-US" baseline="0" dirty="0" smtClean="0"/>
          </a:p>
          <a:p>
            <a:r>
              <a:rPr lang="en-US" baseline="0" dirty="0" smtClean="0"/>
              <a:t>After some research we find out that all the Asteroids move together in the same direction, </a:t>
            </a:r>
          </a:p>
          <a:p>
            <a:r>
              <a:rPr lang="en-US" baseline="0" dirty="0" smtClean="0"/>
              <a:t>We also find out that this direction is perpendicular to the direction we want to drive the spacecraft.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105</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know that the</a:t>
            </a:r>
            <a:r>
              <a:rPr lang="en-US" baseline="0" dirty="0" smtClean="0"/>
              <a:t> belt of Asteroids move together around the sun. </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106</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addition we find out that the sun is constantly irradiating particles which can be detected all over the solar system. </a:t>
            </a:r>
          </a:p>
          <a:p>
            <a:r>
              <a:rPr lang="en-US" baseline="0" dirty="0" smtClean="0"/>
              <a:t>This phenomenon is typically referred to as solar wind.  </a:t>
            </a:r>
          </a:p>
          <a:p>
            <a:endParaRPr lang="en-US" baseline="0" dirty="0" smtClean="0"/>
          </a:p>
          <a:p>
            <a:r>
              <a:rPr lang="en-US" baseline="0" dirty="0" smtClean="0"/>
              <a:t>Another thing we find out is that the speed of the aircraft is kept constant at all times. </a:t>
            </a:r>
          </a:p>
          <a:p>
            <a:r>
              <a:rPr lang="en-US" baseline="0" dirty="0" smtClean="0"/>
              <a:t>The artificial cerebellum will only be allowed to steer the spacecraft to reach its destination and to avoid any collision.</a:t>
            </a:r>
          </a:p>
          <a:p>
            <a:r>
              <a:rPr lang="en-US" dirty="0" smtClean="0"/>
              <a:t>But will not be allowed to increase or decrease speed.</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107</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step in</a:t>
            </a:r>
            <a:r>
              <a:rPr lang="en-US" baseline="0" dirty="0" smtClean="0"/>
              <a:t> our technique is to try to enumerate factors we think may be significant to the problem at hand.</a:t>
            </a:r>
          </a:p>
          <a:p>
            <a:endParaRPr lang="en-US" baseline="0" dirty="0" smtClean="0"/>
          </a:p>
          <a:p>
            <a:r>
              <a:rPr lang="en-US" baseline="0" dirty="0" smtClean="0"/>
              <a:t>One such factor may be “distance to nearby Asteroids”. </a:t>
            </a:r>
          </a:p>
          <a:p>
            <a:r>
              <a:rPr lang="en-US" baseline="0" dirty="0" smtClean="0"/>
              <a:t>Another factor may be “angle to nearby Asteroids”.</a:t>
            </a:r>
          </a:p>
          <a:p>
            <a:r>
              <a:rPr lang="en-US" baseline="0" dirty="0" smtClean="0"/>
              <a:t>A third significant factor may be the “angle between the direction the spacecraft is currently </a:t>
            </a:r>
          </a:p>
          <a:p>
            <a:r>
              <a:rPr lang="en-US" baseline="0" dirty="0" smtClean="0"/>
              <a:t>moving and the optimal direction we want the spacecraft to follow” (i.e. away from the sun).</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108</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factor “Distance to nearby Asteroids” should probably be categorized only as a sensor, </a:t>
            </a:r>
          </a:p>
          <a:p>
            <a:r>
              <a:rPr lang="en-US" baseline="0" dirty="0" smtClean="0"/>
              <a:t>(since as part of the definition of the problem we were told the artificial cerebellum will not be able to </a:t>
            </a:r>
          </a:p>
          <a:p>
            <a:r>
              <a:rPr lang="en-US" baseline="0" dirty="0" smtClean="0"/>
              <a:t>control the propulsion system of the spacecraft, only its steering)</a:t>
            </a:r>
          </a:p>
          <a:p>
            <a:endParaRPr lang="en-US" baseline="0"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109</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 the other hand the factor “angle to nearby Asteroids” should probably be associated with both a sensor and an actuator.</a:t>
            </a:r>
          </a:p>
          <a:p>
            <a:r>
              <a:rPr lang="en-US" baseline="0" dirty="0" smtClean="0"/>
              <a:t>(because we may not only be able to detect the angle to the nearby Asteroids but also change this angle)</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110</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Finally, the factor “angle to goal direction” can also probably be associated with both a sensor and an actuator.</a:t>
            </a:r>
          </a:p>
          <a:p>
            <a:r>
              <a:rPr lang="en-US" baseline="0" dirty="0" smtClean="0"/>
              <a:t>(we may both be able to detect the  current angle between the spacecraft and the goal direction and also</a:t>
            </a:r>
          </a:p>
          <a:p>
            <a:r>
              <a:rPr lang="en-US" baseline="0" dirty="0" smtClean="0"/>
              <a:t> may be able to change this angle using an actuator)</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of the most important methods</a:t>
            </a:r>
            <a:r>
              <a:rPr lang="en-US" baseline="0" dirty="0" smtClean="0"/>
              <a:t> associated with the creation of artificial cerebellums are:</a:t>
            </a:r>
          </a:p>
          <a:p>
            <a:r>
              <a:rPr lang="en-US" baseline="0" dirty="0" smtClean="0"/>
              <a:t> ---------</a:t>
            </a:r>
          </a:p>
          <a:p>
            <a:r>
              <a:rPr lang="en-US" baseline="0" dirty="0" err="1" smtClean="0"/>
              <a:t>Cerebellatron</a:t>
            </a:r>
            <a:r>
              <a:rPr lang="en-US" baseline="0" dirty="0" smtClean="0"/>
              <a:t>,</a:t>
            </a:r>
          </a:p>
          <a:p>
            <a:r>
              <a:rPr lang="en-US" baseline="0" dirty="0" smtClean="0"/>
              <a:t>----------</a:t>
            </a:r>
          </a:p>
          <a:p>
            <a:r>
              <a:rPr lang="en-US" baseline="0" dirty="0" smtClean="0"/>
              <a:t> CMAC, </a:t>
            </a:r>
          </a:p>
          <a:p>
            <a:r>
              <a:rPr lang="en-US" baseline="0" dirty="0" smtClean="0"/>
              <a:t>----------</a:t>
            </a:r>
          </a:p>
          <a:p>
            <a:r>
              <a:rPr lang="en-US" baseline="0" dirty="0" smtClean="0"/>
              <a:t>FOX,</a:t>
            </a:r>
          </a:p>
          <a:p>
            <a:r>
              <a:rPr lang="en-US" baseline="0" dirty="0" smtClean="0"/>
              <a:t>--------</a:t>
            </a:r>
          </a:p>
          <a:p>
            <a:r>
              <a:rPr lang="en-US" baseline="0" dirty="0" smtClean="0"/>
              <a:t> SpikeFORCE and </a:t>
            </a:r>
          </a:p>
          <a:p>
            <a:r>
              <a:rPr lang="en-US" baseline="0" dirty="0" smtClean="0"/>
              <a:t>--------</a:t>
            </a:r>
          </a:p>
          <a:p>
            <a:r>
              <a:rPr lang="en-US" baseline="0" dirty="0" smtClean="0"/>
              <a:t>SENSOPAC</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this point we have three sensors:. </a:t>
            </a:r>
          </a:p>
          <a:p>
            <a:endParaRPr lang="en-US" baseline="0" dirty="0" smtClean="0"/>
          </a:p>
          <a:p>
            <a:r>
              <a:rPr lang="en-US" baseline="0" dirty="0" smtClean="0"/>
              <a:t>The first sensor is responsible for providing the distance to the nearby asteroids.</a:t>
            </a:r>
          </a:p>
          <a:p>
            <a:r>
              <a:rPr lang="en-US" baseline="0" dirty="0" smtClean="0"/>
              <a:t>The second sensor is responsible for providing the angle to each one of these nearby asteroids.</a:t>
            </a:r>
          </a:p>
          <a:p>
            <a:r>
              <a:rPr lang="en-US" baseline="0" dirty="0" smtClean="0"/>
              <a:t>The third and last sensor would be responsible for providing the angle between the spacecraft and the goal direction</a:t>
            </a:r>
          </a:p>
          <a:p>
            <a:endParaRPr lang="en-US" baseline="0" dirty="0" smtClean="0"/>
          </a:p>
          <a:p>
            <a:r>
              <a:rPr lang="en-US" baseline="0" dirty="0" smtClean="0"/>
              <a:t>Furthermore, we have two actuators. </a:t>
            </a:r>
          </a:p>
          <a:p>
            <a:endParaRPr lang="en-US" baseline="0" dirty="0" smtClean="0"/>
          </a:p>
          <a:p>
            <a:r>
              <a:rPr lang="en-US" baseline="0" dirty="0" smtClean="0"/>
              <a:t>One responsible for steering the spacecraft as to avoid collisions with Asteroids and </a:t>
            </a:r>
          </a:p>
          <a:p>
            <a:r>
              <a:rPr lang="en-US" baseline="0" dirty="0" smtClean="0"/>
              <a:t>other responsible for steering the spacecraft so that its direction matches the “goal direction” </a:t>
            </a:r>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112</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this point we realize that actuator 1 and 2 do the same so we can merge them into one.</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113</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lead us to a learning agent that looks like this.</a:t>
            </a:r>
          </a:p>
          <a:p>
            <a:endParaRPr lang="en-US" dirty="0" smtClean="0"/>
          </a:p>
          <a:p>
            <a:r>
              <a:rPr lang="en-US" dirty="0" smtClean="0"/>
              <a:t>This simple learning agent is responsible for receiving information about the environment using the three </a:t>
            </a:r>
          </a:p>
          <a:p>
            <a:r>
              <a:rPr lang="en-US" dirty="0" smtClean="0"/>
              <a:t>sensors S1, S2 and S3</a:t>
            </a:r>
            <a:r>
              <a:rPr lang="en-US" baseline="0" dirty="0" smtClean="0"/>
              <a:t> and then instruct the actuator A1 what to do in this case.</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114</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forth step is optional</a:t>
            </a:r>
            <a:r>
              <a:rPr lang="en-US" baseline="0" dirty="0" smtClean="0"/>
              <a:t> but highly recommended. </a:t>
            </a:r>
          </a:p>
          <a:p>
            <a:r>
              <a:rPr lang="en-US" baseline="0" dirty="0" smtClean="0"/>
              <a:t>At this step we would like to look at the system and decide whether we want to have one or more sanity points. </a:t>
            </a:r>
          </a:p>
          <a:p>
            <a:r>
              <a:rPr lang="en-US" baseline="0" dirty="0" smtClean="0"/>
              <a:t>A sanity point is responsible for monitoring a signal and blow the whistle if the signal does not behave as expected. </a:t>
            </a:r>
          </a:p>
          <a:p>
            <a:endParaRPr lang="en-US" baseline="0" dirty="0" smtClean="0"/>
          </a:p>
          <a:p>
            <a:r>
              <a:rPr lang="en-US" baseline="0" dirty="0" smtClean="0"/>
              <a:t>At this point we decide to use the signal “desired delta heading angle” as a signal we would like to monitor independently of the system.</a:t>
            </a:r>
          </a:p>
          <a:p>
            <a:endParaRPr lang="en-US" baseline="0" dirty="0" smtClean="0"/>
          </a:p>
          <a:p>
            <a:r>
              <a:rPr lang="en-US" baseline="0" dirty="0" smtClean="0"/>
              <a:t>This sanity point would be responsible for saving the received “desired heading angle” signal and some time later (e.g. a second later) verify that the desired heading angle was achieved. If the “desired heading angle” differs by a large margin or the “desired heading angle” is constantly not achieved, may indicate that the second learning agent is not doing its job and that the system may be unsafe to use.</a:t>
            </a:r>
          </a:p>
          <a:p>
            <a:endParaRPr lang="en-US" baseline="0" dirty="0" smtClean="0"/>
          </a:p>
          <a:p>
            <a:r>
              <a:rPr lang="en-US" baseline="0" dirty="0" smtClean="0"/>
              <a:t>The insertion of such a sanity point will transform our previous system to one composed of two learning agents</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115</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fifth step requires</a:t>
            </a:r>
            <a:r>
              <a:rPr lang="en-US" baseline="0" dirty="0" smtClean="0"/>
              <a:t> to look at the system and try to find overloaded agents that will slow down the learning of the whole system. </a:t>
            </a:r>
            <a:r>
              <a:rPr lang="en-US" dirty="0" smtClean="0"/>
              <a:t> </a:t>
            </a:r>
          </a:p>
          <a:p>
            <a:endParaRPr lang="en-US" dirty="0" smtClean="0"/>
          </a:p>
          <a:p>
            <a:r>
              <a:rPr lang="en-US" dirty="0" smtClean="0"/>
              <a:t>In this case the first agent seems to be a little more overloaded</a:t>
            </a:r>
            <a:r>
              <a:rPr lang="en-US" baseline="0" dirty="0" smtClean="0"/>
              <a:t> than the second.</a:t>
            </a:r>
          </a:p>
          <a:p>
            <a:r>
              <a:rPr lang="en-US" baseline="0" dirty="0" smtClean="0"/>
              <a:t>However, let us assume we do not recognize this at this time and we decide to leave things unchanged.</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116</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sixth step requires</a:t>
            </a:r>
            <a:r>
              <a:rPr lang="en-US" baseline="0" dirty="0" smtClean="0"/>
              <a:t> the use of the proposed shorthand notation in order to describe the system.</a:t>
            </a:r>
          </a:p>
          <a:p>
            <a:endParaRPr lang="en-US" baseline="0" dirty="0" smtClean="0"/>
          </a:p>
          <a:p>
            <a:r>
              <a:rPr lang="en-US" baseline="0" dirty="0" smtClean="0"/>
              <a:t>The system now looks like this.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117</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can go on to the next step we need to decide</a:t>
            </a:r>
            <a:r>
              <a:rPr lang="en-US" baseline="0" dirty="0" smtClean="0"/>
              <a:t> what specific sensors and specific actuators will be used in the system.</a:t>
            </a:r>
          </a:p>
          <a:p>
            <a:endParaRPr lang="en-US" baseline="0" dirty="0" smtClean="0"/>
          </a:p>
          <a:p>
            <a:r>
              <a:rPr lang="en-US" baseline="0" dirty="0" smtClean="0"/>
              <a:t>In our case we have sensor 1 and sensor 2, which are responsible for finding the distance and angle to the nearby asteroids, respectively.</a:t>
            </a:r>
          </a:p>
          <a:p>
            <a:endParaRPr lang="en-US" baseline="0" dirty="0" smtClean="0"/>
          </a:p>
          <a:p>
            <a:r>
              <a:rPr lang="en-US" baseline="0" dirty="0" smtClean="0"/>
              <a:t>Perhaps, we could use a radar to come up with these two values. After this realization our system would look like this. </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118</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radar could be mounted at the bottom of the spacecraft so</a:t>
            </a:r>
            <a:r>
              <a:rPr lang="en-US" baseline="0" dirty="0" smtClean="0"/>
              <a:t> that it</a:t>
            </a:r>
            <a:r>
              <a:rPr lang="en-US" dirty="0" smtClean="0"/>
              <a:t> has a 360 degree range</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119</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could break this angle</a:t>
            </a:r>
            <a:r>
              <a:rPr lang="en-US" baseline="0" dirty="0" smtClean="0"/>
              <a:t> into 8 sections. For each section we could find the distance to the closest asteroid and its angle.</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120</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each section we could have an integer from [0, 4] that indicates number of meters to closest asteroid.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we choose to have only one possible angle for each section (i.e. [0,22.5).</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err="1" smtClean="0">
                <a:solidFill>
                  <a:srgbClr val="008000"/>
                </a:solidFill>
              </a:rPr>
              <a:t>Cerebellatron</a:t>
            </a:r>
            <a:r>
              <a:rPr lang="en-US" b="0" dirty="0" smtClean="0">
                <a:solidFill>
                  <a:srgbClr val="008000"/>
                </a:solidFill>
              </a:rPr>
              <a:t>, one of the first artificial cerebellums, </a:t>
            </a:r>
            <a:r>
              <a:rPr lang="en-US" b="0" dirty="0" smtClean="0"/>
              <a:t>improved movement smoothness in robots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a:t>
            </a:r>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Therefore</a:t>
            </a:r>
            <a:r>
              <a:rPr lang="en-US" baseline="0" dirty="0" smtClean="0"/>
              <a:t> the signal associated with “angle to nearby asteroids” would have the range [0,7].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the signal associated with “distances to nearby </a:t>
            </a:r>
            <a:r>
              <a:rPr lang="en-US" baseline="0" dirty="0" err="1" smtClean="0"/>
              <a:t>asterorids</a:t>
            </a:r>
            <a:r>
              <a:rPr lang="en-US" baseline="0" dirty="0" smtClean="0"/>
              <a:t>” would have the range [0, 390624], which is 5^8 – 1.</a:t>
            </a:r>
            <a:endParaRPr lang="en-US" dirty="0" smtClean="0"/>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122</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may remember we mention the phenomenon</a:t>
            </a:r>
            <a:r>
              <a:rPr lang="en-US" baseline="0" dirty="0" smtClean="0"/>
              <a:t> “solar wind”. </a:t>
            </a:r>
          </a:p>
          <a:p>
            <a:r>
              <a:rPr lang="en-US" baseline="0" dirty="0" smtClean="0"/>
              <a:t>We could have a sensor mounted on the skin of the spacecraft that is able to detect the direction of this “solar wind”. </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123</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the spacecraft is expected to drive as much as possible in the direction perpendicular to the trajectory of the asteroids, we could change this goal to the equivalent goal of driving in the direction of the solar wind.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decide to break the solar wind angle into 8 sections. Therefore, the “angle to goal” signal would have the range [0,7]. </a:t>
            </a:r>
            <a:endParaRPr lang="en-US" dirty="0" smtClean="0"/>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124</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means that the total state space for the master L.A. would have 25 million possible states (i.e. 390625 </a:t>
            </a:r>
            <a:r>
              <a:rPr lang="en-US" dirty="0" err="1" smtClean="0"/>
              <a:t>x</a:t>
            </a:r>
            <a:r>
              <a:rPr lang="en-US" dirty="0" smtClean="0"/>
              <a:t> 8 </a:t>
            </a:r>
            <a:r>
              <a:rPr lang="en-US" dirty="0" err="1" smtClean="0"/>
              <a:t>x</a:t>
            </a:r>
            <a:r>
              <a:rPr lang="en-US" dirty="0" smtClean="0"/>
              <a:t> 8).</a:t>
            </a:r>
          </a:p>
          <a:p>
            <a:r>
              <a:rPr lang="en-US" dirty="0" smtClean="0"/>
              <a:t>At this point we decide that we want the signal “desired delta heading angle” to have the range [0, 20] as shown in this table.</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125</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control the spacecraft</a:t>
            </a:r>
            <a:r>
              <a:rPr lang="en-US" baseline="0" dirty="0" smtClean="0"/>
              <a:t> we are told we have two rocket engines, one below each wing. </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126</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These two engines allow the spacecraft to turn left or right. </a:t>
            </a:r>
            <a:endParaRPr lang="en-US" dirty="0" smtClean="0"/>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127</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the speed of the aircraft stays constant.</a:t>
            </a:r>
          </a:p>
          <a:p>
            <a:r>
              <a:rPr lang="en-US" dirty="0" smtClean="0"/>
              <a:t>This</a:t>
            </a:r>
            <a:r>
              <a:rPr lang="en-US" baseline="0" dirty="0" smtClean="0"/>
              <a:t> steering system receives a signal from 0 to 100, </a:t>
            </a:r>
          </a:p>
          <a:p>
            <a:r>
              <a:rPr lang="en-US" baseline="0" dirty="0" smtClean="0"/>
              <a:t>where 0 means turn left as fast as possible, </a:t>
            </a:r>
          </a:p>
          <a:p>
            <a:r>
              <a:rPr lang="en-US" baseline="0" dirty="0" smtClean="0"/>
              <a:t>50 means to keep straight head and </a:t>
            </a:r>
          </a:p>
          <a:p>
            <a:r>
              <a:rPr lang="en-US" baseline="0" dirty="0" smtClean="0"/>
              <a:t>100 tells the steering system to turn right as fast as possible.   </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128</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Our system now looks like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slave actuator learning agent will have a state space</a:t>
            </a:r>
            <a:r>
              <a:rPr lang="en-US" baseline="0" dirty="0" smtClean="0"/>
              <a:t> with 21 states and an action space with 101 actions.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now fully specified our system. Time to jump to step 7.</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129</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this step we apply the simplification</a:t>
            </a:r>
            <a:r>
              <a:rPr lang="en-US" baseline="0" dirty="0" smtClean="0"/>
              <a:t> rules on our description of the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in this case there is nothing to simplify.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Therefore we go to the last step.</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130</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this step we are responsible for coming up with a reward function for each one of the learning agents.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you can see we have two learning agents: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131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6600"/>
                </a:solidFill>
              </a:rPr>
              <a:t>Furthermore, CMAC</a:t>
            </a:r>
            <a:r>
              <a:rPr lang="en-US" dirty="0" smtClean="0">
                <a:solidFill>
                  <a:srgbClr val="008000"/>
                </a:solidFill>
              </a:rPr>
              <a:t> </a:t>
            </a:r>
            <a:r>
              <a:rPr lang="en-US" dirty="0" smtClean="0"/>
              <a:t>provided function approximation with</a:t>
            </a:r>
            <a:r>
              <a:rPr lang="en-US" b="0" dirty="0" smtClean="0"/>
              <a:t> fast convergence.</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a:t>
            </a:r>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first one is a master learning agent whose responsibility is to detect the state of the environment 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select the appropriate desired delta heading signal among 21 options.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second is a slave actuator agent whose responsibility is to receive by how many degrees we want to turn the spacecraft 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select the appropriate propulsion signal (among 101) to turn the spacecraft that many degrees in certain period of time (</a:t>
            </a:r>
            <a:r>
              <a:rPr lang="en-US" baseline="0" dirty="0" err="1" smtClean="0"/>
              <a:t>e,g</a:t>
            </a:r>
            <a:r>
              <a:rPr lang="en-US" baseline="0" dirty="0" smtClean="0"/>
              <a:t>, 1 second).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132</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we mentioned before, a reward function indicates to the learning agent two things: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what we want it to do and </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what we do not want it to do (everything at high level).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this case we do not want the spacecraft to crash against asteroids so we punish it very severely if it does by returning a reward of negative 10000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Furthermore, we want it to drive as much as possible in the direction of the solar wind. Therefore we reward it with a value of 180 if it drives in exactly that direction and reward less as it drives more a more skewed from this direction.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Notice that if crashing Is bad but not such a big deal because the spacecraft has a force shield or some other type of protection then we could provide a reward of negative 100 instead of negative 10,000</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133</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case of the second learning agent, we want to tell the agent that it should achieve as much as possible the requested delta angle.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you can see this function punishes</a:t>
            </a:r>
            <a:r>
              <a:rPr lang="en-US" baseline="0" dirty="0" smtClean="0"/>
              <a:t> the agent more the furthest it strays from the desired angle.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134</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the 8 steps have been completed, the system is ready to learn.</a:t>
            </a:r>
          </a:p>
          <a:p>
            <a:endParaRPr lang="en-US" baseline="0" dirty="0" smtClean="0"/>
          </a:p>
          <a:p>
            <a:r>
              <a:rPr lang="en-US" baseline="0" dirty="0" smtClean="0"/>
              <a:t>If we decide to use real life environment to train the system, we need to remember we need to train the slave learning agent first.</a:t>
            </a:r>
          </a:p>
          <a:p>
            <a:r>
              <a:rPr lang="en-US" baseline="0" dirty="0" smtClean="0"/>
              <a:t>We could for example move the spacecraft to an area without any asteroids around and ask the agent to achieve each one of the</a:t>
            </a:r>
          </a:p>
          <a:p>
            <a:r>
              <a:rPr lang="en-US" baseline="0" dirty="0" smtClean="0"/>
              <a:t> 21 possible “desired delta heading angle”. </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135</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Once this agent is able to properly achieve its task, we can now train the master learning agent using the slave agent. </a:t>
            </a:r>
          </a:p>
          <a:p>
            <a:r>
              <a:rPr lang="en-US" baseline="0" dirty="0" smtClean="0"/>
              <a:t>During training we probably should have an experienced astronaut under the steering wheel in case the immature</a:t>
            </a:r>
          </a:p>
          <a:p>
            <a:r>
              <a:rPr lang="en-US" baseline="0" dirty="0" smtClean="0"/>
              <a:t> system gets too close to an asteroid.</a:t>
            </a:r>
          </a:p>
          <a:p>
            <a:endParaRPr lang="en-US" baseline="0" dirty="0" smtClean="0"/>
          </a:p>
          <a:p>
            <a:r>
              <a:rPr lang="en-US" baseline="0" dirty="0" smtClean="0"/>
              <a:t>A preferable approach would be to use a simulator to train the two agents. Once their policies mature, we could </a:t>
            </a:r>
          </a:p>
          <a:p>
            <a:r>
              <a:rPr lang="en-US" baseline="0" dirty="0" smtClean="0"/>
              <a:t>use a real life environment to give the final fine-tuning to these policies. </a:t>
            </a:r>
          </a:p>
          <a:p>
            <a:endParaRPr lang="en-US" baseline="0" dirty="0" smtClean="0"/>
          </a:p>
          <a:p>
            <a:r>
              <a:rPr lang="en-US" baseline="0" dirty="0" smtClean="0"/>
              <a:t>If using a simulator we could train both agents at the same time.</a:t>
            </a:r>
            <a:endParaRPr lang="en-US"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136</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mentioned before the proposed technique is highly</a:t>
            </a:r>
            <a:r>
              <a:rPr lang="en-US" baseline="0" dirty="0" smtClean="0"/>
              <a:t> iterative.</a:t>
            </a:r>
          </a:p>
          <a:p>
            <a:r>
              <a:rPr lang="en-US" baseline="0" dirty="0" smtClean="0"/>
              <a:t>We do not need to come up with an optimal system the first time we apply this recipe.</a:t>
            </a:r>
          </a:p>
          <a:p>
            <a:endParaRPr lang="en-US" baseline="0" dirty="0" smtClean="0"/>
          </a:p>
          <a:p>
            <a:r>
              <a:rPr lang="en-US" baseline="0" dirty="0" smtClean="0"/>
              <a:t>For example, after training our system we may have found out that:</a:t>
            </a:r>
          </a:p>
          <a:p>
            <a:endParaRPr lang="en-US" baseline="0"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137</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baseline="0" dirty="0" smtClean="0"/>
              <a:t>it took much longer for the master agent to converge. </a:t>
            </a:r>
          </a:p>
          <a:p>
            <a:pPr marL="228600" indent="-228600">
              <a:buNone/>
            </a:pPr>
            <a:r>
              <a:rPr lang="en-US" baseline="0" dirty="0" smtClean="0"/>
              <a:t>      (This makes sense since this agent has a much larger state-action state than the second agent)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138</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2) Furthermore, we may have noticed that this trained system is not as precise a driver as an experienced human one.</a:t>
            </a:r>
          </a:p>
          <a:p>
            <a:r>
              <a:rPr lang="en-US" baseline="0" dirty="0" smtClean="0"/>
              <a:t>    (We suspect this may have to do with the coarseness of the information we provide. For instance, we tell the system </a:t>
            </a:r>
          </a:p>
          <a:p>
            <a:r>
              <a:rPr lang="en-US" baseline="0" dirty="0" smtClean="0"/>
              <a:t>    there is an asteroid in certain direction, but this direction may have an error of almost 45 degrees)</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139</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3) Finally we may have noticed that the steering system should be mindful of the current angular acceleration.</a:t>
            </a:r>
          </a:p>
          <a:p>
            <a:r>
              <a:rPr lang="en-US" baseline="0" dirty="0" smtClean="0"/>
              <a:t>    (For example we would need a different reaction if the circular acceleration has different magnitude or has a different sign)</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140</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Therefore, we see at least three things that can be improved in this system after the first iteration:</a:t>
            </a:r>
          </a:p>
          <a:p>
            <a:endParaRPr lang="en-US" baseline="0" dirty="0" smtClean="0"/>
          </a:p>
          <a:p>
            <a:pPr marL="228600" indent="-228600">
              <a:buAutoNum type="arabicParenR"/>
            </a:pPr>
            <a:r>
              <a:rPr lang="en-US" baseline="0" dirty="0" smtClean="0"/>
              <a:t>We probably should simplify the master agent (by either breaking it into several agents, simplifying its state-action space or both).</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lumMod val="75000"/>
                    <a:lumOff val="25000"/>
                  </a:schemeClr>
                </a:solidFill>
              </a:rPr>
              <a:t>FOX </a:t>
            </a:r>
            <a:r>
              <a:rPr lang="en-US" b="0" dirty="0" smtClean="0">
                <a:solidFill>
                  <a:srgbClr val="000000"/>
                </a:solidFill>
              </a:rPr>
              <a:t>improved convergence even</a:t>
            </a:r>
            <a:r>
              <a:rPr lang="en-US" b="0" baseline="0" dirty="0" smtClean="0">
                <a:solidFill>
                  <a:srgbClr val="000000"/>
                </a:solidFill>
              </a:rPr>
              <a:t> more</a:t>
            </a:r>
            <a:r>
              <a:rPr lang="en-US" b="0" dirty="0" smtClean="0">
                <a:solidFill>
                  <a:srgbClr val="000000"/>
                </a:solidFill>
              </a:rPr>
              <a:t> by making use of eligibility vectors</a:t>
            </a:r>
            <a:r>
              <a:rPr lang="en-US" b="0" baseline="0" dirty="0" smtClean="0">
                <a:solidFill>
                  <a:srgbClr val="000000"/>
                </a:solidFill>
              </a:rPr>
              <a:t> (as opposed to eligibility scalars).</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solidFill>
                  <a:srgbClr val="000000"/>
                </a:solidFill>
              </a:rPr>
              <a:t>----------</a:t>
            </a:r>
            <a:endParaRPr lang="en-US" b="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2) We should probably be more precise with respect to the angle to the closest asteroids.</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142</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3) We probably should tell the slave agent what is the current angular velocity of the spacecraft before it selects the appropriate propulsion signal.</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143</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Since</a:t>
            </a:r>
            <a:r>
              <a:rPr lang="en-US" baseline="0" dirty="0" smtClean="0"/>
              <a:t> we </a:t>
            </a:r>
            <a:r>
              <a:rPr lang="en-US" dirty="0" smtClean="0"/>
              <a:t>realized the system is still not optimal enough we decide</a:t>
            </a:r>
            <a:r>
              <a:rPr lang="en-US" baseline="0" dirty="0" smtClean="0"/>
              <a:t> to apply the recipe one more time. </a:t>
            </a:r>
          </a:p>
          <a:p>
            <a:pPr>
              <a:buNone/>
            </a:pPr>
            <a:r>
              <a:rPr lang="en-US" dirty="0" smtClean="0"/>
              <a:t>After some analysis of the problem at hand we find out that</a:t>
            </a:r>
            <a:r>
              <a:rPr lang="en-US" baseline="0" dirty="0" smtClean="0"/>
              <a:t> </a:t>
            </a:r>
            <a:r>
              <a:rPr lang="en-US" dirty="0" smtClean="0"/>
              <a:t>radars are not very precise with respect to predicting distance to target </a:t>
            </a:r>
          </a:p>
          <a:p>
            <a:pPr>
              <a:buNone/>
            </a:pPr>
            <a:r>
              <a:rPr lang="en-US" dirty="0" smtClean="0"/>
              <a:t>(each radar coming 	from the assembly line is a little different). The 	amplitude of the signal generated differs.</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144</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also find out that the speed of the aircraft at any given time is much greater than the speed of the Asteroids,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which implies that the spacecraft will not be caught up by a meteorite and hit from behind.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can now focus on the 30 degrees angle in front of us.</a:t>
            </a:r>
            <a:endParaRPr lang="en-US"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145</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step two we decide to add</a:t>
            </a:r>
            <a:r>
              <a:rPr lang="en-US" baseline="0" dirty="0" smtClean="0"/>
              <a:t> one more factor to the system. Namely “angular velocity” around the azimuth of the spacecraft.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146</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step we decide that this new factor is only associated with a new sensor </a:t>
            </a:r>
          </a:p>
          <a:p>
            <a:r>
              <a:rPr lang="en-US" baseline="0" dirty="0" smtClean="0"/>
              <a:t>(we already have an actuator that modifies angular velocity namely the steering system).</a:t>
            </a:r>
          </a:p>
          <a:p>
            <a:endParaRPr lang="en-US" baseline="0" dirty="0" smtClean="0"/>
          </a:p>
          <a:p>
            <a:r>
              <a:rPr lang="en-US" baseline="0" dirty="0" smtClean="0"/>
              <a:t>We have at least two options with respect to how to implement this sensor.</a:t>
            </a:r>
          </a:p>
          <a:p>
            <a:endParaRPr lang="en-US" baseline="0" dirty="0" smtClean="0"/>
          </a:p>
          <a:p>
            <a:r>
              <a:rPr lang="en-US" baseline="0" dirty="0" smtClean="0"/>
              <a:t>1) We have a mechanical or electronic gyroscopes that can provide this information.</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147</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Furthermore we could use the solar wind detector to come up with this information.</a:t>
            </a:r>
          </a:p>
          <a:p>
            <a:endParaRPr lang="en-US" dirty="0" smtClean="0"/>
          </a:p>
          <a:p>
            <a:r>
              <a:rPr lang="en-US" dirty="0" smtClean="0"/>
              <a:t>In this example we decided using an</a:t>
            </a:r>
            <a:r>
              <a:rPr lang="en-US" baseline="0" dirty="0" smtClean="0"/>
              <a:t> electronic gyroscope.</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148</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our system looks like this.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149</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step 4 we decided to add one more “sanity point”.</a:t>
            </a:r>
          </a:p>
          <a:p>
            <a:r>
              <a:rPr lang="en-US" baseline="0" dirty="0" smtClean="0"/>
              <a:t>(namely one that checks that the predicted position of closest asteroids is correct)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150</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verify this information we decide to make use of a laser pointed with the predicted angles.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151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SpikeFORCE</a:t>
            </a:r>
            <a:r>
              <a:rPr lang="en-US" dirty="0" smtClean="0"/>
              <a:t> and </a:t>
            </a:r>
            <a:r>
              <a:rPr lang="en-US" dirty="0" smtClean="0">
                <a:solidFill>
                  <a:srgbClr val="3366FF"/>
                </a:solidFill>
              </a:rPr>
              <a:t>SENSOPAC </a:t>
            </a:r>
            <a:r>
              <a:rPr lang="en-US" dirty="0" smtClean="0"/>
              <a:t>made good progress </a:t>
            </a:r>
            <a:r>
              <a:rPr lang="en-US" b="0" dirty="0" smtClean="0"/>
              <a:t>towards a better understanding of natural cerebellums.</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the load on the learning agents seem to be much better</a:t>
            </a:r>
            <a:r>
              <a:rPr lang="en-US" baseline="0" dirty="0" smtClean="0"/>
              <a:t> balanced.</a:t>
            </a:r>
          </a:p>
          <a:p>
            <a:endParaRPr lang="en-US" baseline="0" dirty="0" smtClean="0"/>
          </a:p>
          <a:p>
            <a:r>
              <a:rPr lang="en-US" baseline="0" dirty="0" smtClean="0"/>
              <a:t>The slave sensor learning agent has the responsibility to interpret the signals </a:t>
            </a:r>
          </a:p>
          <a:p>
            <a:r>
              <a:rPr lang="en-US" baseline="0" dirty="0" smtClean="0"/>
              <a:t>coming from the radar and find the correct distance to closest asteroids. </a:t>
            </a:r>
          </a:p>
          <a:p>
            <a:endParaRPr lang="en-US" baseline="0" dirty="0" smtClean="0"/>
          </a:p>
          <a:p>
            <a:r>
              <a:rPr lang="en-US" baseline="0" dirty="0" smtClean="0"/>
              <a:t>The master learning agent now has the simpler responsibility of taking the </a:t>
            </a:r>
          </a:p>
          <a:p>
            <a:r>
              <a:rPr lang="en-US" baseline="0" dirty="0" smtClean="0"/>
              <a:t>distance and angle to closest asteroids and angle to goal direction and</a:t>
            </a:r>
          </a:p>
          <a:p>
            <a:r>
              <a:rPr lang="en-US" baseline="0" dirty="0" smtClean="0"/>
              <a:t> generate the appropriate desired delta heading angle.</a:t>
            </a:r>
          </a:p>
          <a:p>
            <a:endParaRPr lang="en-US" dirty="0" smtClean="0"/>
          </a:p>
          <a:p>
            <a:r>
              <a:rPr lang="en-US" dirty="0" smtClean="0"/>
              <a:t>Finally, the slave actuator learning agent has the responsibility of taking the</a:t>
            </a:r>
          </a:p>
          <a:p>
            <a:r>
              <a:rPr lang="en-US" dirty="0" smtClean="0"/>
              <a:t> desired delta heading angle</a:t>
            </a:r>
            <a:r>
              <a:rPr lang="en-US" baseline="0" dirty="0" smtClean="0"/>
              <a:t> and generate the correct steering signal.</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152</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step 6 we use the short hand notation to describe our system.</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153</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we mentioned in step 1. An asteroid will not be able to catch up with the spacecraft.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Therefore we can safely shrink our angle of interest to 30 degrees in front of the spacecraft.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154</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as me mentioned before a radar provides an</a:t>
            </a:r>
            <a:r>
              <a:rPr lang="en-US" baseline="0" dirty="0" smtClean="0"/>
              <a:t> analog signal for its range that may look like this.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155</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probably appropriate to </a:t>
            </a:r>
            <a:r>
              <a:rPr lang="en-US" baseline="0" dirty="0" err="1" smtClean="0"/>
              <a:t>discretize</a:t>
            </a:r>
            <a:r>
              <a:rPr lang="en-US" baseline="0" dirty="0" smtClean="0"/>
              <a:t> the signal into something that looks like this.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156</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perhaps break the angular</a:t>
            </a:r>
            <a:r>
              <a:rPr lang="en-US" baseline="0" dirty="0" smtClean="0"/>
              <a:t> range into areas.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157</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each area we could choose the largest</a:t>
            </a:r>
            <a:r>
              <a:rPr lang="en-US" baseline="0" dirty="0" smtClean="0"/>
              <a:t> of the discrete values.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158</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disregard the other signals.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159</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three signals would represent the closest asteroid in each one of the three angular ranges.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160</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example we decided to have 5 different signals associated with distance to closest asteroid in a given angular range,</a:t>
            </a:r>
          </a:p>
          <a:p>
            <a:r>
              <a:rPr lang="en-US" baseline="0" dirty="0" smtClean="0"/>
              <a:t>Furthermore, we decided to have 5 signals associated with angle to closest asteroid in a given angular range.</a:t>
            </a:r>
          </a:p>
          <a:p>
            <a:r>
              <a:rPr lang="en-US" baseline="0" dirty="0" smtClean="0"/>
              <a:t>These two tables describe the meaning of each one of these signals.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161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Work</a:t>
            </a:r>
            <a:r>
              <a:rPr lang="en-US" b="0" baseline="0" dirty="0" smtClean="0"/>
              <a:t> like the one done by</a:t>
            </a:r>
            <a:r>
              <a:rPr lang="en-US" b="0" dirty="0" smtClean="0"/>
              <a:t> </a:t>
            </a:r>
            <a:r>
              <a:rPr lang="en-US" b="0" dirty="0" err="1" smtClean="0"/>
              <a:t>SpikeFORCE</a:t>
            </a:r>
            <a:r>
              <a:rPr lang="en-US" b="0" dirty="0" smtClean="0"/>
              <a:t> and SENSOPAC may eventually allow us to</a:t>
            </a:r>
          </a:p>
          <a:p>
            <a:r>
              <a:rPr lang="en-US" b="0" dirty="0" smtClean="0"/>
              <a:t>--------</a:t>
            </a:r>
          </a:p>
          <a:p>
            <a:r>
              <a:rPr lang="en-US" b="0" dirty="0" smtClean="0"/>
              <a:t> treat ailments associated with the nervous system and</a:t>
            </a:r>
          </a:p>
          <a:p>
            <a:r>
              <a:rPr lang="en-US" b="0" dirty="0" smtClean="0"/>
              <a:t>--------</a:t>
            </a:r>
          </a:p>
          <a:p>
            <a:r>
              <a:rPr lang="en-US" b="0" dirty="0" smtClean="0"/>
              <a:t> to discover very interesting biological mechanisms</a:t>
            </a:r>
            <a:r>
              <a:rPr lang="en-US" b="0" baseline="0" dirty="0" smtClean="0"/>
              <a:t>.</a:t>
            </a:r>
          </a:p>
          <a:p>
            <a:r>
              <a:rPr lang="en-US" b="0" baseline="0" dirty="0" smtClean="0"/>
              <a:t>--------</a:t>
            </a:r>
            <a:endParaRPr lang="en-US" b="0"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16</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a:t>
            </a:r>
            <a:r>
              <a:rPr lang="en-US" baseline="0" dirty="0" smtClean="0"/>
              <a:t> the distance signals in this case would be 4, 1 and 2.</a:t>
            </a:r>
          </a:p>
          <a:p>
            <a:r>
              <a:rPr lang="en-US" baseline="0" dirty="0" smtClean="0"/>
              <a:t>Which mean that the system is detecting an asteroid further than 79 meters away in the first angular range.</a:t>
            </a:r>
          </a:p>
          <a:p>
            <a:r>
              <a:rPr lang="en-US" baseline="0" dirty="0" smtClean="0"/>
              <a:t>Furthermore it is detecting an asteroid within a distance of 19 and 39 meters in the second angular range.</a:t>
            </a:r>
          </a:p>
          <a:p>
            <a:r>
              <a:rPr lang="en-US" baseline="0" dirty="0" smtClean="0"/>
              <a:t>And finally it is detecting an asteroid within a distance of 39 and 59 meters in the third angular range.</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162</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Furthermore, in this example the angular signals would be 4, 2</a:t>
            </a:r>
            <a:r>
              <a:rPr lang="en-US" baseline="0" dirty="0" smtClean="0"/>
              <a:t> and 1.</a:t>
            </a:r>
          </a:p>
          <a:p>
            <a:r>
              <a:rPr lang="en-US" baseline="0" dirty="0" smtClean="0"/>
              <a:t>Which mean that the system is detecting an asteroid between 8 and 10 degrees right from the beginning of the first angular range.</a:t>
            </a:r>
          </a:p>
          <a:p>
            <a:r>
              <a:rPr lang="en-US" baseline="0" dirty="0" smtClean="0"/>
              <a:t>Furthermore it is detecting an asteroid between 4 and 6 degrees right from the beginning of the second angular range.</a:t>
            </a:r>
          </a:p>
          <a:p>
            <a:r>
              <a:rPr lang="en-US" baseline="0" dirty="0" smtClean="0"/>
              <a:t>And finally it is detecting an asteroid between 2 and 4 degrees right from the beginning of the third angular range.</a:t>
            </a:r>
            <a:endParaRPr lang="en-US" dirty="0" smtClean="0"/>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163</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means</a:t>
            </a:r>
            <a:r>
              <a:rPr lang="en-US" baseline="0" dirty="0" smtClean="0"/>
              <a:t> that our current system now has 125 signals associated with distance to closest asteroids and</a:t>
            </a:r>
          </a:p>
          <a:p>
            <a:r>
              <a:rPr lang="en-US" baseline="0" dirty="0" smtClean="0"/>
              <a:t>125 associated with the angle to the closest asteroids.</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164</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a:t>
            </a:r>
            <a:r>
              <a:rPr lang="en-US" baseline="0" dirty="0" smtClean="0"/>
              <a:t> as we mentioned before the radar sensors are not very consistent with respect to the amplitude of their signals.</a:t>
            </a:r>
          </a:p>
          <a:p>
            <a:r>
              <a:rPr lang="en-US" baseline="0" dirty="0" smtClean="0"/>
              <a:t>That is the reason why we decided to use a sensor learning agent to find the correct interpretation of this amplitude.</a:t>
            </a:r>
          </a:p>
          <a:p>
            <a:r>
              <a:rPr lang="en-US" baseline="0" dirty="0" smtClean="0"/>
              <a:t>We decided to </a:t>
            </a:r>
            <a:r>
              <a:rPr lang="en-US" baseline="0" dirty="0" err="1" smtClean="0"/>
              <a:t>discretize</a:t>
            </a:r>
            <a:r>
              <a:rPr lang="en-US" baseline="0" dirty="0" smtClean="0"/>
              <a:t> the amplitude of the radar into 500 different signals.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165</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table describes more precisely the meaning of each one of these 500 signals.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166</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system now looks like this.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167</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decided to use a gyroscope to calculate the angular</a:t>
            </a:r>
            <a:r>
              <a:rPr lang="en-US" baseline="0" dirty="0" smtClean="0"/>
              <a:t> speed of the spacecraft around its azimuth.</a:t>
            </a:r>
          </a:p>
          <a:p>
            <a:r>
              <a:rPr lang="en-US" baseline="0" dirty="0" smtClean="0"/>
              <a:t>This table describes the meaning of each one of the signals associated with this sensor.</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168</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system is now more balanced and</a:t>
            </a:r>
            <a:r>
              <a:rPr lang="en-US" baseline="0" dirty="0" smtClean="0"/>
              <a:t> at the same time uses more precise angular measurements which will allow it to drive the spacecraft with more dexterity</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169</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no simplifications to do in step</a:t>
            </a:r>
            <a:r>
              <a:rPr lang="en-US" baseline="0" dirty="0" smtClean="0"/>
              <a:t> 7 so we move to the last step.</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170</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step we need to give each agent a reward function.</a:t>
            </a:r>
          </a:p>
          <a:p>
            <a:r>
              <a:rPr lang="en-US" dirty="0" smtClean="0"/>
              <a:t>This</a:t>
            </a:r>
            <a:r>
              <a:rPr lang="en-US" baseline="0" dirty="0" smtClean="0"/>
              <a:t> time we have 3 learning agents</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171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Furthermore, the method </a:t>
            </a:r>
            <a:r>
              <a:rPr lang="en-US" b="0" dirty="0" smtClean="0">
                <a:solidFill>
                  <a:srgbClr val="3366FF"/>
                </a:solidFill>
              </a:rPr>
              <a:t>LWPR</a:t>
            </a:r>
            <a:r>
              <a:rPr lang="en-US" b="0" dirty="0" smtClean="0"/>
              <a:t>, used by </a:t>
            </a:r>
            <a:r>
              <a:rPr lang="en-US" b="0" dirty="0" smtClean="0">
                <a:solidFill>
                  <a:srgbClr val="3366FF"/>
                </a:solidFill>
              </a:rPr>
              <a:t>SENSOPAC</a:t>
            </a:r>
            <a:r>
              <a:rPr lang="en-US" b="0" dirty="0" smtClean="0"/>
              <a:t>, is a step in the right direction towards </a:t>
            </a:r>
          </a:p>
          <a:p>
            <a:r>
              <a:rPr lang="en-US" b="0" dirty="0" smtClean="0"/>
              <a:t>tackling the scalability issue found in artificial neural networks</a:t>
            </a:r>
          </a:p>
          <a:p>
            <a:r>
              <a:rPr lang="en-US" b="0" dirty="0" smtClean="0"/>
              <a:t>------</a:t>
            </a:r>
            <a:endParaRPr lang="en-US" b="0"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17</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first one is a detector learning agent responsible for correctly mapping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amplitude in the radar’s signal to the correct distance to the closest asteroid.</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172</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second one is a master learning agent whose responsibility is to detect the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state of the environment and select the appropriate desired delta heading signal among 21 options.</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173</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third and last agent is a slave actuator agent whose responsibility is to receive a signal that represents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the desired heading and current angular velocity and to select the appropriate propulsion signal (among 101)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turn the spacecraft that many degrees in certain period of time (</a:t>
            </a:r>
            <a:r>
              <a:rPr lang="en-US" baseline="0" dirty="0" err="1" smtClean="0"/>
              <a:t>e,g</a:t>
            </a:r>
            <a:r>
              <a:rPr lang="en-US" baseline="0" dirty="0" smtClean="0"/>
              <a:t>, 1 second).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174</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reward function associated with the first agent will punish the agent if any of the three generated distances is off.</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175</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reward for the second agent will punish the agent if the spacecraft gets too close to an asteroid 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will reward the closer the aircraft follows the desired goal direction.</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176</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Finally the</a:t>
            </a:r>
            <a:r>
              <a:rPr lang="en-US" baseline="0" dirty="0" smtClean="0"/>
              <a:t> reward function associated with the third agent punishes the agent if it not achieves the desired angle.  </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177</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this time we would train the system one more time and evaluate performance to see if it is optimal enough for our application.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it is not, the eight steps are applied one more time.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One thing to notice in this example is that the master learning agent could be reused in another similar spacecraft without modification.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Furthermore, if the propulsion system in this spacecraft is ever modified, only the actuator learning agent would need to be retrained.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a similar way, if the radar is replaced with a similar sensor, only the sensor learning agent would need to be retrained.</a:t>
            </a:r>
          </a:p>
        </p:txBody>
      </p:sp>
      <p:sp>
        <p:nvSpPr>
          <p:cNvPr id="4" name="Slide Number Placeholder 3"/>
          <p:cNvSpPr>
            <a:spLocks noGrp="1"/>
          </p:cNvSpPr>
          <p:nvPr>
            <p:ph type="sldNum" sz="quarter" idx="10"/>
          </p:nvPr>
        </p:nvSpPr>
        <p:spPr/>
        <p:txBody>
          <a:bodyPr/>
          <a:lstStyle/>
          <a:p>
            <a:fld id="{AD274907-E06D-8548-8554-E91C1B67096B}" type="slidenum">
              <a:rPr lang="en-US" smtClean="0"/>
              <a:pPr/>
              <a:t>178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However, these methods have also several shortcomings. </a:t>
            </a:r>
          </a:p>
          <a:p>
            <a:r>
              <a:rPr lang="en-US" sz="1200" kern="1200" dirty="0" smtClean="0">
                <a:solidFill>
                  <a:schemeClr val="tx1"/>
                </a:solidFill>
                <a:latin typeface="+mn-lt"/>
                <a:ea typeface="+mn-ea"/>
                <a:cs typeface="+mn-cs"/>
              </a:rPr>
              <a:t>For instance, the method </a:t>
            </a:r>
            <a:r>
              <a:rPr lang="en-US" sz="1200" kern="1200" dirty="0" err="1" smtClean="0">
                <a:solidFill>
                  <a:schemeClr val="tx1"/>
                </a:solidFill>
                <a:latin typeface="+mn-lt"/>
                <a:ea typeface="+mn-ea"/>
                <a:cs typeface="+mn-cs"/>
              </a:rPr>
              <a:t>Cerebellatron</a:t>
            </a:r>
            <a:r>
              <a:rPr lang="en-US" sz="1200" kern="1200" dirty="0" smtClean="0">
                <a:solidFill>
                  <a:schemeClr val="tx1"/>
                </a:solidFill>
                <a:latin typeface="+mn-lt"/>
                <a:ea typeface="+mn-ea"/>
                <a:cs typeface="+mn-cs"/>
              </a:rPr>
              <a:t> tends to be difficult to use and requires very complicated control input.</a:t>
            </a:r>
            <a:r>
              <a:rPr lang="en-US" dirty="0" smtClean="0"/>
              <a:t> </a:t>
            </a:r>
          </a:p>
          <a:p>
            <a:r>
              <a:rPr lang="en-US"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Furthermore, methods such as CMAC and FOX depend on fixed sized tiles and therefore do not scale well.</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Let me begin this presentation by providing a quick overview of what will be discussed:</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smtClean="0"/>
          </a:p>
          <a:p>
            <a:r>
              <a:rPr lang="en-US" dirty="0" smtClean="0"/>
              <a:t>1)</a:t>
            </a:r>
            <a:r>
              <a:rPr lang="en-US" baseline="0" dirty="0" smtClean="0"/>
              <a:t> For starters I will explain why the development of artificial cerebellums is important.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r>
              <a:rPr lang="en-US" baseline="0" dirty="0" smtClean="0"/>
              <a:t>2) After this I will mention some of the previous work on this field 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r>
              <a:rPr lang="en-US" baseline="0" dirty="0" smtClean="0"/>
              <a:t>3) some of their advantages and shortcomings.</a:t>
            </a:r>
          </a:p>
          <a:p>
            <a:r>
              <a:rPr lang="en-US" baseline="0" dirty="0" smtClean="0"/>
              <a:t>-------</a:t>
            </a:r>
          </a:p>
          <a:p>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addition, methods proposed by SpikeFORCE and SENSOPAC require skills that only</a:t>
            </a:r>
            <a:r>
              <a:rPr lang="en-US" sz="1200" kern="1200" baseline="0" dirty="0" smtClean="0">
                <a:solidFill>
                  <a:schemeClr val="tx1"/>
                </a:solidFill>
                <a:latin typeface="+mn-lt"/>
                <a:ea typeface="+mn-ea"/>
                <a:cs typeface="+mn-cs"/>
              </a:rPr>
              <a:t> a few</a:t>
            </a:r>
            <a:r>
              <a:rPr lang="en-US" sz="1200" kern="1200" dirty="0" smtClean="0">
                <a:solidFill>
                  <a:schemeClr val="tx1"/>
                </a:solidFill>
                <a:latin typeface="+mn-lt"/>
                <a:ea typeface="+mn-ea"/>
                <a:cs typeface="+mn-cs"/>
              </a:rPr>
              <a:t> few scientists have.</a:t>
            </a:r>
          </a:p>
          <a:p>
            <a:r>
              <a:rPr lang="en-US" sz="1200" kern="1200" dirty="0" smtClean="0">
                <a:solidFill>
                  <a:schemeClr val="tx1"/>
                </a:solidFill>
                <a:latin typeface="+mn-lt"/>
                <a:ea typeface="+mn-ea"/>
                <a:cs typeface="+mn-cs"/>
              </a:rPr>
              <a:t>Such</a:t>
            </a:r>
            <a:r>
              <a:rPr lang="en-US" sz="1200" kern="1200" baseline="0" dirty="0" smtClean="0">
                <a:solidFill>
                  <a:schemeClr val="tx1"/>
                </a:solidFill>
                <a:latin typeface="+mn-lt"/>
                <a:ea typeface="+mn-ea"/>
                <a:cs typeface="+mn-cs"/>
              </a:rPr>
              <a:t> as </a:t>
            </a:r>
            <a:r>
              <a:rPr lang="en-US" sz="1200" kern="1200" dirty="0" smtClean="0">
                <a:solidFill>
                  <a:schemeClr val="tx1"/>
                </a:solidFill>
                <a:latin typeface="+mn-lt"/>
                <a:ea typeface="+mn-ea"/>
                <a:cs typeface="+mn-cs"/>
              </a:rPr>
              <a:t>recording information associated with whisking cells in living animals (work done by </a:t>
            </a:r>
            <a:r>
              <a:rPr lang="en-US" dirty="0" smtClean="0"/>
              <a:t>Dr. Daniel </a:t>
            </a:r>
            <a:r>
              <a:rPr lang="en-US" dirty="0" err="1" smtClean="0"/>
              <a:t>Wolpert</a:t>
            </a:r>
            <a:r>
              <a:rPr lang="en-US" dirty="0" smtClean="0"/>
              <a:t> from Cambridge)</a:t>
            </a:r>
          </a:p>
          <a:p>
            <a:r>
              <a:rPr lang="en-US" dirty="0" smtClean="0"/>
              <a:t>and </a:t>
            </a:r>
            <a:r>
              <a:rPr lang="en-US" sz="1200" kern="1200" dirty="0" smtClean="0">
                <a:solidFill>
                  <a:schemeClr val="tx1"/>
                </a:solidFill>
                <a:latin typeface="+mn-lt"/>
                <a:ea typeface="+mn-ea"/>
                <a:cs typeface="+mn-cs"/>
              </a:rPr>
              <a:t>performing electrophysiological recordings on cats</a:t>
            </a:r>
            <a:r>
              <a:rPr lang="en-US" sz="1200" kern="1200" baseline="0" dirty="0" smtClean="0">
                <a:solidFill>
                  <a:schemeClr val="tx1"/>
                </a:solidFill>
                <a:latin typeface="+mn-lt"/>
                <a:ea typeface="+mn-ea"/>
                <a:cs typeface="+mn-cs"/>
              </a:rPr>
              <a:t> (</a:t>
            </a:r>
            <a:r>
              <a:rPr lang="en-US" dirty="0" smtClean="0"/>
              <a:t>Dr. </a:t>
            </a:r>
            <a:r>
              <a:rPr lang="en-US" dirty="0" err="1" smtClean="0"/>
              <a:t>Henrik</a:t>
            </a:r>
            <a:r>
              <a:rPr lang="en-US" dirty="0" smtClean="0"/>
              <a:t> </a:t>
            </a:r>
            <a:r>
              <a:rPr lang="en-US" dirty="0" err="1" smtClean="0"/>
              <a:t>Jörntell</a:t>
            </a:r>
            <a:r>
              <a:rPr lang="en-US" dirty="0" smtClean="0"/>
              <a:t> from Lund</a:t>
            </a:r>
            <a:r>
              <a:rPr lang="en-US" baseline="0" dirty="0" smtClean="0"/>
              <a:t> University).</a:t>
            </a:r>
          </a:p>
          <a:p>
            <a:r>
              <a:rPr lang="en-US" baseline="0" dirty="0" smtClean="0"/>
              <a:t>These complex techniques are performed with the goal of elucidating processes and microcircuits which can then be implemented using artificial neural networks. </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Finally, the method LWPR is only a good choice if the function to be represented </a:t>
            </a:r>
          </a:p>
          <a:p>
            <a:r>
              <a:rPr lang="en-US" sz="1200" kern="1200" dirty="0" smtClean="0">
                <a:solidFill>
                  <a:schemeClr val="tx1"/>
                </a:solidFill>
                <a:latin typeface="+mn-lt"/>
                <a:ea typeface="+mn-ea"/>
                <a:cs typeface="+mn-cs"/>
              </a:rPr>
              <a:t>has very few non-redundant and non-irrelevant dimensions.</a:t>
            </a:r>
          </a:p>
          <a:p>
            <a:r>
              <a:rPr lang="en-US" sz="1200" kern="1200" dirty="0" smtClean="0">
                <a:solidFill>
                  <a:schemeClr val="tx1"/>
                </a:solidFill>
                <a:latin typeface="+mn-lt"/>
                <a:ea typeface="+mn-ea"/>
                <a:cs typeface="+mn-cs"/>
              </a:rPr>
              <a:t>Unfortunately, cerebellums used in real life applications often will have to handle cases</a:t>
            </a:r>
          </a:p>
          <a:p>
            <a:r>
              <a:rPr lang="en-US" sz="1200" kern="1200" dirty="0" smtClean="0">
                <a:solidFill>
                  <a:schemeClr val="tx1"/>
                </a:solidFill>
                <a:latin typeface="+mn-lt"/>
                <a:ea typeface="+mn-ea"/>
                <a:cs typeface="+mn-cs"/>
              </a:rPr>
              <a:t>in which the function will contain a large number of non-redundant and non-irrelevant input dimensions. </a:t>
            </a:r>
          </a:p>
          <a:p>
            <a:r>
              <a:rPr lang="en-US" sz="1200" kern="1200" dirty="0" smtClean="0">
                <a:solidFill>
                  <a:schemeClr val="tx1"/>
                </a:solidFill>
                <a:latin typeface="+mn-lt"/>
                <a:ea typeface="+mn-ea"/>
                <a:cs typeface="+mn-cs"/>
              </a:rPr>
              <a:t>In these cases LWPR does not seem to be a good option</a:t>
            </a:r>
            <a:r>
              <a:rPr lang="en-US" dirty="0" smtClean="0"/>
              <a:t> .</a:t>
            </a:r>
          </a:p>
          <a:p>
            <a:r>
              <a:rPr lang="en-US"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issues found in previous work seem to fall into one of two categories</a:t>
            </a:r>
            <a:r>
              <a:rPr lang="en-US" baseline="0" dirty="0" smtClean="0"/>
              <a:t> </a:t>
            </a:r>
          </a:p>
          <a:p>
            <a:r>
              <a:rPr lang="en-US" baseline="0" dirty="0" smtClean="0"/>
              <a:t>--------</a:t>
            </a:r>
          </a:p>
          <a:p>
            <a:r>
              <a:rPr lang="en-US" baseline="0" dirty="0" smtClean="0"/>
              <a:t>“framework usability issues” or</a:t>
            </a:r>
          </a:p>
          <a:p>
            <a:r>
              <a:rPr lang="en-US" baseline="0" dirty="0" smtClean="0"/>
              <a:t>--------</a:t>
            </a:r>
          </a:p>
          <a:p>
            <a:r>
              <a:rPr lang="en-US" baseline="0" dirty="0" smtClean="0"/>
              <a:t> “building blocks incompatibility issues”.</a:t>
            </a:r>
          </a:p>
          <a:p>
            <a:endParaRPr lang="en-US" baseline="0" dirty="0" smtClean="0"/>
          </a:p>
          <a:p>
            <a:r>
              <a:rPr lang="en-US" baseline="0" dirty="0" smtClean="0"/>
              <a:t>The first category refers to the fact that some of these methods are very difficult to use.</a:t>
            </a:r>
          </a:p>
          <a:p>
            <a:endParaRPr lang="en-US" baseline="0" dirty="0" smtClean="0"/>
          </a:p>
          <a:p>
            <a:r>
              <a:rPr lang="en-US" baseline="0" dirty="0" smtClean="0"/>
              <a:t>The second category refers to the fact that the implementation of some methods seem to </a:t>
            </a:r>
          </a:p>
          <a:p>
            <a:r>
              <a:rPr lang="en-US" baseline="0" dirty="0" smtClean="0"/>
              <a:t>be incompatible with the building blocks we currently have at hand to build artificial cerebellums, </a:t>
            </a:r>
          </a:p>
          <a:p>
            <a:r>
              <a:rPr lang="en-US" baseline="0" dirty="0" smtClean="0"/>
              <a:t>namely modern highly sequential computers.</a:t>
            </a:r>
          </a:p>
          <a:p>
            <a:r>
              <a:rPr lang="en-US" baseline="0" dirty="0" smtClean="0"/>
              <a:t>--------</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For example, </a:t>
            </a:r>
          </a:p>
          <a:p>
            <a:pPr marL="228600" indent="-228600">
              <a:buNone/>
            </a:pPr>
            <a:r>
              <a:rPr lang="en-US" baseline="0" dirty="0" smtClean="0"/>
              <a:t>----------</a:t>
            </a:r>
          </a:p>
          <a:p>
            <a:pPr marL="228600" indent="-228600">
              <a:buNone/>
            </a:pPr>
            <a:r>
              <a:rPr lang="en-US" baseline="0" dirty="0" smtClean="0"/>
              <a:t>methods such as </a:t>
            </a:r>
            <a:r>
              <a:rPr lang="en-US" baseline="0" dirty="0" err="1" smtClean="0"/>
              <a:t>cerebellatron</a:t>
            </a:r>
            <a:r>
              <a:rPr lang="en-US" baseline="0" dirty="0" smtClean="0"/>
              <a:t> are very difficult to use and </a:t>
            </a:r>
          </a:p>
          <a:p>
            <a:pPr marL="228600" indent="-228600">
              <a:buNone/>
            </a:pPr>
            <a:r>
              <a:rPr lang="en-US" baseline="0" dirty="0" smtClean="0"/>
              <a:t>--------</a:t>
            </a:r>
          </a:p>
          <a:p>
            <a:pPr marL="228600" indent="-228600">
              <a:buNone/>
            </a:pPr>
            <a:r>
              <a:rPr lang="en-US" baseline="0" dirty="0" smtClean="0"/>
              <a:t>methods such as </a:t>
            </a:r>
            <a:r>
              <a:rPr lang="en-US" baseline="0" dirty="0" err="1" smtClean="0"/>
              <a:t>SpikeFORCE</a:t>
            </a:r>
            <a:r>
              <a:rPr lang="en-US" baseline="0" dirty="0" smtClean="0"/>
              <a:t> and SENSOPAC require skills that only very few people have.</a:t>
            </a:r>
          </a:p>
          <a:p>
            <a:pPr marL="228600" indent="-228600">
              <a:buNone/>
            </a:pPr>
            <a:endParaRPr lang="en-US" baseline="0" dirty="0" smtClean="0"/>
          </a:p>
          <a:p>
            <a:pPr marL="228600" indent="-228600">
              <a:buNone/>
            </a:pPr>
            <a:r>
              <a:rPr lang="en-US" baseline="0" dirty="0" smtClean="0"/>
              <a:t>This will extremely limit the number of people capable of using these techniques.</a:t>
            </a:r>
          </a:p>
          <a:p>
            <a:pPr marL="228600" indent="-228600">
              <a:buNone/>
            </a:pPr>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Furthermore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way CMAC and FOX make use memory resources 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way LWPR uses processing power seems incompatible with modern sequential computers.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example, CMAC and FOX assume the memory resources available are like the ones found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the mammalian cerebellum, namely sparse coarse-coded associative memory.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the memory resources available in modern computers are much more dynamic and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advantage is not exploited by these techniques.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addition, LWPR cannot be efficiently implemented using modern sequential computers.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Such an algorithm would require a cloud composed of possibly millions of computing units. This may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be currently feasible but it is not yet practical (specially because of price).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ameliorate </a:t>
            </a:r>
            <a:r>
              <a:rPr lang="en-US" baseline="0" dirty="0" smtClean="0"/>
              <a:t>these two issues I propose the use a new technique.</a:t>
            </a:r>
          </a:p>
          <a:p>
            <a:r>
              <a:rPr lang="en-US" baseline="0" dirty="0" smtClean="0"/>
              <a:t>---------</a:t>
            </a:r>
          </a:p>
          <a:p>
            <a:r>
              <a:rPr lang="en-US" baseline="0" dirty="0" smtClean="0"/>
              <a:t>This technique includes a new framework, which can be used to tackle the “Framework usability issues”.</a:t>
            </a:r>
          </a:p>
          <a:p>
            <a:pPr marL="228600" indent="-228600">
              <a:buNone/>
            </a:pPr>
            <a:r>
              <a:rPr lang="en-US" baseline="0" dirty="0" smtClean="0"/>
              <a:t>---------</a:t>
            </a:r>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In addition, </a:t>
            </a:r>
          </a:p>
          <a:p>
            <a:pPr marL="228600" indent="-228600">
              <a:buNone/>
            </a:pPr>
            <a:r>
              <a:rPr lang="en-US" baseline="0" dirty="0" smtClean="0"/>
              <a:t>-------</a:t>
            </a:r>
          </a:p>
          <a:p>
            <a:pPr marL="228600" indent="-228600">
              <a:buNone/>
            </a:pPr>
            <a:r>
              <a:rPr lang="en-US" baseline="0" dirty="0" smtClean="0"/>
              <a:t>this technique includes a new I/O mapping algorithm called Moving Prototypes,</a:t>
            </a:r>
          </a:p>
          <a:p>
            <a:pPr marL="228600" indent="-228600">
              <a:buNone/>
            </a:pPr>
            <a:r>
              <a:rPr lang="en-US" baseline="0" dirty="0" smtClean="0"/>
              <a:t>which tackles the “Building blocks incompatibility” issues.</a:t>
            </a:r>
          </a:p>
          <a:p>
            <a:pPr marL="228600" indent="-228600">
              <a:buNone/>
            </a:pPr>
            <a:r>
              <a:rPr lang="en-US" baseline="0" dirty="0" smtClean="0"/>
              <a:t>-----</a:t>
            </a:r>
          </a:p>
          <a:p>
            <a:pPr marL="228600" indent="-228600">
              <a:buNone/>
            </a:pPr>
            <a:endParaRPr lang="en-US" baseline="0" dirty="0" smtClean="0"/>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new framework we mention as part of the proposed technique provides three things.</a:t>
            </a:r>
          </a:p>
          <a:p>
            <a:r>
              <a:rPr lang="en-US" baseline="0" dirty="0" smtClean="0"/>
              <a:t>The first thing it provides is a way to describe the artificial cerebellum in shorthand notation.</a:t>
            </a:r>
          </a:p>
          <a:p>
            <a:r>
              <a:rPr lang="en-US" baseline="0" dirty="0" smtClean="0"/>
              <a:t>This notation allows the user to have a bird eye’s view of the whole system. </a:t>
            </a:r>
          </a:p>
          <a:p>
            <a:r>
              <a:rPr lang="en-US" baseline="0" dirty="0" smtClean="0"/>
              <a:t>This facilitates the task of finding errors in the system and making improvements.</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addition</a:t>
            </a:r>
            <a:r>
              <a:rPr lang="en-US" dirty="0" smtClean="0"/>
              <a:t>, this framework provides an</a:t>
            </a:r>
            <a:r>
              <a:rPr lang="en-US" baseline="0" dirty="0" smtClean="0"/>
              <a:t> easy to follow recipe that guides the user through the process of building an artificial cerebellum. </a:t>
            </a:r>
          </a:p>
          <a:p>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Furthermore,</a:t>
            </a:r>
            <a:r>
              <a:rPr lang="en-US" baseline="0" dirty="0" smtClean="0"/>
              <a:t> this framework</a:t>
            </a:r>
            <a:r>
              <a:rPr lang="en-US" dirty="0" smtClean="0"/>
              <a:t> provides a</a:t>
            </a:r>
            <a:r>
              <a:rPr lang="en-US" baseline="0" dirty="0" smtClean="0"/>
              <a:t> set of rules that can be used to transform a system</a:t>
            </a:r>
          </a:p>
          <a:p>
            <a:r>
              <a:rPr lang="en-US" baseline="0" dirty="0" smtClean="0"/>
              <a:t> to an equivalent one that is simpler and/or more efficient.</a:t>
            </a:r>
            <a:r>
              <a:rPr lang="en-US" dirty="0" smtClean="0"/>
              <a:t> </a:t>
            </a:r>
          </a:p>
          <a:p>
            <a:r>
              <a:rPr lang="en-US"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a:t>
            </a:r>
          </a:p>
          <a:p>
            <a:r>
              <a:rPr lang="en-US" baseline="0" dirty="0" smtClean="0"/>
              <a:t>4) This will follow the description of a new technique that tries to ameliorate these shortcoming.</a:t>
            </a:r>
          </a:p>
          <a:p>
            <a:r>
              <a:rPr lang="en-US" baseline="0" dirty="0" smtClean="0"/>
              <a:t>------</a:t>
            </a:r>
          </a:p>
          <a:p>
            <a:r>
              <a:rPr lang="en-US" baseline="0" dirty="0" smtClean="0"/>
              <a:t>5) If after this there are still some questions about how this technique is applied, </a:t>
            </a:r>
          </a:p>
          <a:p>
            <a:r>
              <a:rPr lang="en-US" baseline="0" dirty="0" smtClean="0"/>
              <a:t>    I have prepared some slides that illustrate this more in detail. </a:t>
            </a:r>
          </a:p>
          <a:p>
            <a:r>
              <a:rPr lang="en-US" baseline="0" dirty="0" smtClean="0"/>
              <a:t>    However this illustration is completely optional.</a:t>
            </a:r>
          </a:p>
          <a:p>
            <a:r>
              <a:rPr lang="en-US" baseline="0" dirty="0" smtClean="0"/>
              <a:t>-----</a:t>
            </a:r>
          </a:p>
          <a:p>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this technique provides a method to find the optimal</a:t>
            </a:r>
            <a:r>
              <a:rPr lang="en-US" baseline="0" dirty="0" smtClean="0"/>
              <a:t> mapping between input and output signals</a:t>
            </a:r>
          </a:p>
          <a:p>
            <a:r>
              <a:rPr lang="en-US" baseline="0" dirty="0" smtClean="0"/>
              <a:t> that is more compatible with modern serial computers, namely “Moving Prototypes”.</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shorthand notation we mentioned before makes</a:t>
            </a:r>
            <a:r>
              <a:rPr lang="en-US" baseline="0" dirty="0" smtClean="0"/>
              <a:t> use of a set of symbols.</a:t>
            </a:r>
          </a:p>
          <a:p>
            <a:r>
              <a:rPr lang="en-US" dirty="0" smtClean="0"/>
              <a:t>For example this symbol</a:t>
            </a:r>
            <a:r>
              <a:rPr lang="en-US" baseline="0" dirty="0" smtClean="0"/>
              <a:t> represents a sensor, such as a radar or speedometer.</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other symbol represents an actuator, such as jet engine or a stepper motor.</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symbol represents a learning agent.</a:t>
            </a:r>
          </a:p>
          <a:p>
            <a:r>
              <a:rPr lang="en-US" baseline="0" dirty="0" smtClean="0"/>
              <a:t>It is responsibility of this agent to learn an I/O mapping that optimizes certain task.</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Below</a:t>
            </a:r>
            <a:r>
              <a:rPr lang="en-US" baseline="0" dirty="0" smtClean="0"/>
              <a:t> is the shorthand notation of the simplest possible artificial cerebellum.</a:t>
            </a:r>
          </a:p>
          <a:p>
            <a:r>
              <a:rPr lang="en-US" baseline="0" dirty="0" smtClean="0"/>
              <a:t>This cerebellum receives a signal from its only sensor and reacts accordingly by sending its only actuator a command.</a:t>
            </a:r>
          </a:p>
          <a:p>
            <a:endParaRPr lang="en-US" baseline="0" dirty="0" smtClean="0"/>
          </a:p>
          <a:p>
            <a:r>
              <a:rPr lang="en-US" baseline="0" dirty="0" smtClean="0"/>
              <a:t>For example this cerebellum may be in charge for turning on the headlights in a car when it gets dark.</a:t>
            </a:r>
          </a:p>
          <a:p>
            <a:r>
              <a:rPr lang="en-US" baseline="0" dirty="0" smtClean="0"/>
              <a:t>In this case the sensor would detect the current level of illumination outside the car. </a:t>
            </a:r>
          </a:p>
          <a:p>
            <a:r>
              <a:rPr lang="en-US" baseline="0" dirty="0" smtClean="0"/>
              <a:t>Then the learning agent would figure out the appropriate level on illumination needed and </a:t>
            </a:r>
          </a:p>
          <a:p>
            <a:r>
              <a:rPr lang="en-US" baseline="0" dirty="0" smtClean="0"/>
              <a:t>would convey this information to its actuator (in this case a light bulb). </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symbol in this framework looks like this and represents an encoder. </a:t>
            </a:r>
          </a:p>
          <a:p>
            <a:r>
              <a:rPr lang="en-US" baseline="0" dirty="0" smtClean="0"/>
              <a:t>This symbol can be used to feed more than one signal to a learning agent.</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Similarly this symbol</a:t>
            </a:r>
            <a:r>
              <a:rPr lang="en-US" baseline="0" dirty="0" smtClean="0"/>
              <a:t> is called a decoder and can be used to drive more than one actuator from a single learning agent.</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example this</a:t>
            </a:r>
            <a:r>
              <a:rPr lang="en-US" dirty="0" smtClean="0"/>
              <a:t> shorthand notation represents a learning agent receiving signals</a:t>
            </a:r>
            <a:r>
              <a:rPr lang="en-US" baseline="0" dirty="0" smtClean="0"/>
              <a:t> from</a:t>
            </a:r>
            <a:r>
              <a:rPr lang="en-US" dirty="0" smtClean="0"/>
              <a:t> three sensors and</a:t>
            </a:r>
          </a:p>
          <a:p>
            <a:r>
              <a:rPr lang="en-US" dirty="0" smtClean="0"/>
              <a:t>using this information to optimally drive three actuators. </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next symbol is called a sanity point. </a:t>
            </a:r>
          </a:p>
          <a:p>
            <a:r>
              <a:rPr lang="en-US" sz="1200" kern="1200" dirty="0" smtClean="0">
                <a:solidFill>
                  <a:schemeClr val="tx1"/>
                </a:solidFill>
                <a:latin typeface="+mn-lt"/>
                <a:ea typeface="+mn-ea"/>
                <a:cs typeface="+mn-cs"/>
              </a:rPr>
              <a:t>The main idea behind this new concept is to be able to open windows at different points in the system. </a:t>
            </a:r>
          </a:p>
          <a:p>
            <a:r>
              <a:rPr lang="en-US" sz="1200" kern="1200" dirty="0" smtClean="0">
                <a:solidFill>
                  <a:schemeClr val="tx1"/>
                </a:solidFill>
                <a:latin typeface="+mn-lt"/>
                <a:ea typeface="+mn-ea"/>
                <a:cs typeface="+mn-cs"/>
              </a:rPr>
              <a:t>These windows can be used to check things and add alarms. </a:t>
            </a:r>
          </a:p>
          <a:p>
            <a:r>
              <a:rPr lang="en-US" sz="1200" kern="1200" dirty="0" smtClean="0">
                <a:solidFill>
                  <a:schemeClr val="tx1"/>
                </a:solidFill>
                <a:latin typeface="+mn-lt"/>
                <a:ea typeface="+mn-ea"/>
                <a:cs typeface="+mn-cs"/>
              </a:rPr>
              <a:t>Sanity points can be used to detect if a policy is not behaving, as it should.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addition, the use of sanity points allow us to break a big black box system </a:t>
            </a:r>
          </a:p>
          <a:p>
            <a:r>
              <a:rPr lang="en-US" sz="1200" kern="1200" dirty="0" smtClean="0">
                <a:solidFill>
                  <a:schemeClr val="tx1"/>
                </a:solidFill>
                <a:latin typeface="+mn-lt"/>
                <a:ea typeface="+mn-ea"/>
                <a:cs typeface="+mn-cs"/>
              </a:rPr>
              <a:t>into smaller and simpler components that are easier to comprehend, manage and eventually reuse.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Furthermore, these simpler components can be trained in parallel and often completely independently of each other.</a:t>
            </a:r>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sanity point can be placed at any signal that can be corroborated independently</a:t>
            </a:r>
            <a:r>
              <a:rPr lang="en-US" dirty="0" smtClean="0"/>
              <a:t> .</a:t>
            </a:r>
          </a:p>
          <a:p>
            <a:endParaRPr lang="en-US" baseline="0" dirty="0" smtClean="0"/>
          </a:p>
          <a:p>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proposed technique also has a symbol that represents a slave sensors learning agent.</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p>
          <a:p>
            <a:r>
              <a:rPr lang="en-US" baseline="0" dirty="0" smtClean="0"/>
              <a:t>6) Once the proposed technique is described and clarified,</a:t>
            </a:r>
          </a:p>
          <a:p>
            <a:r>
              <a:rPr lang="en-US" baseline="0" dirty="0" smtClean="0"/>
              <a:t>    I will mention one more issue associated with the development of artificial cerebellums,</a:t>
            </a:r>
          </a:p>
          <a:p>
            <a:r>
              <a:rPr lang="en-US" baseline="0" dirty="0" smtClean="0"/>
              <a:t>   namely the “Centralized Learning Agent Issue”.</a:t>
            </a:r>
          </a:p>
          <a:p>
            <a:r>
              <a:rPr lang="en-US" baseline="0" dirty="0" smtClean="0"/>
              <a:t>-------</a:t>
            </a:r>
          </a:p>
          <a:p>
            <a:r>
              <a:rPr lang="en-US" baseline="0" dirty="0" smtClean="0"/>
              <a:t>7) Once more I will provide an analysis of the issue and will propose a set on new techniques to ameliorate this problem.</a:t>
            </a:r>
          </a:p>
          <a:p>
            <a:r>
              <a:rPr lang="en-US" baseline="0" dirty="0" smtClean="0"/>
              <a:t>-------</a:t>
            </a:r>
          </a:p>
          <a:p>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a symbol that represents a slave actuator learning agent.</a:t>
            </a:r>
          </a:p>
          <a:p>
            <a:endParaRPr lang="en-US" baseline="0" dirty="0" smtClean="0"/>
          </a:p>
          <a:p>
            <a:r>
              <a:rPr lang="en-US" baseline="0" dirty="0" smtClean="0"/>
              <a:t>Internally a master and a slave learning agent are identical.</a:t>
            </a:r>
          </a:p>
          <a:p>
            <a:endParaRPr lang="en-US" baseline="0" dirty="0" smtClean="0"/>
          </a:p>
          <a:p>
            <a:r>
              <a:rPr lang="en-US" sz="1200" kern="1200" dirty="0" smtClean="0">
                <a:solidFill>
                  <a:schemeClr val="tx1"/>
                </a:solidFill>
                <a:latin typeface="+mn-lt"/>
                <a:ea typeface="+mn-ea"/>
                <a:cs typeface="+mn-cs"/>
              </a:rPr>
              <a:t>The reason why this formalism differentiates between </a:t>
            </a:r>
            <a:r>
              <a:rPr lang="en-US" sz="1200" i="1" kern="1200" dirty="0" smtClean="0">
                <a:solidFill>
                  <a:schemeClr val="tx1"/>
                </a:solidFill>
                <a:latin typeface="+mn-lt"/>
                <a:ea typeface="+mn-ea"/>
                <a:cs typeface="+mn-cs"/>
              </a:rPr>
              <a:t>master</a:t>
            </a:r>
            <a:r>
              <a:rPr lang="en-US" sz="1200" kern="1200" dirty="0" smtClean="0">
                <a:solidFill>
                  <a:schemeClr val="tx1"/>
                </a:solidFill>
                <a:latin typeface="+mn-lt"/>
                <a:ea typeface="+mn-ea"/>
                <a:cs typeface="+mn-cs"/>
              </a:rPr>
              <a:t> and </a:t>
            </a:r>
            <a:r>
              <a:rPr lang="en-US" sz="1200" i="1" kern="1200" dirty="0" smtClean="0">
                <a:solidFill>
                  <a:schemeClr val="tx1"/>
                </a:solidFill>
                <a:latin typeface="+mn-lt"/>
                <a:ea typeface="+mn-ea"/>
                <a:cs typeface="+mn-cs"/>
              </a:rPr>
              <a:t>slave learning agents</a:t>
            </a:r>
            <a:r>
              <a:rPr lang="en-US" sz="1200" kern="1200" dirty="0" smtClean="0">
                <a:solidFill>
                  <a:schemeClr val="tx1"/>
                </a:solidFill>
                <a:latin typeface="+mn-lt"/>
                <a:ea typeface="+mn-ea"/>
                <a:cs typeface="+mn-cs"/>
              </a:rPr>
              <a:t>  is to keep track of learning dependencies.</a:t>
            </a:r>
          </a:p>
          <a:p>
            <a:r>
              <a:rPr lang="en-US" sz="1200" kern="1200" dirty="0" smtClean="0">
                <a:solidFill>
                  <a:schemeClr val="tx1"/>
                </a:solidFill>
                <a:latin typeface="+mn-lt"/>
                <a:ea typeface="+mn-ea"/>
                <a:cs typeface="+mn-cs"/>
              </a:rPr>
              <a:t>This formalism depicts systems</a:t>
            </a:r>
            <a:r>
              <a:rPr lang="en-US" sz="1200" kern="1200" baseline="0" dirty="0" smtClean="0">
                <a:solidFill>
                  <a:schemeClr val="tx1"/>
                </a:solidFill>
                <a:latin typeface="+mn-lt"/>
                <a:ea typeface="+mn-ea"/>
                <a:cs typeface="+mn-cs"/>
              </a:rPr>
              <a:t> as trees. The agent at the trunk of this tree is denoted the master learning agent </a:t>
            </a:r>
          </a:p>
          <a:p>
            <a:r>
              <a:rPr lang="en-US" sz="1200" kern="1200" baseline="0" dirty="0" smtClean="0">
                <a:solidFill>
                  <a:schemeClr val="tx1"/>
                </a:solidFill>
                <a:latin typeface="+mn-lt"/>
                <a:ea typeface="+mn-ea"/>
                <a:cs typeface="+mn-cs"/>
              </a:rPr>
              <a:t>while the other agents are denoted slave learning agents. A master agent uses the slave agents to come up with its optimal policy.</a:t>
            </a:r>
          </a:p>
          <a:p>
            <a:r>
              <a:rPr lang="en-US" sz="1200" kern="1200" baseline="0" dirty="0" smtClean="0">
                <a:solidFill>
                  <a:schemeClr val="tx1"/>
                </a:solidFill>
                <a:latin typeface="+mn-lt"/>
                <a:ea typeface="+mn-ea"/>
                <a:cs typeface="+mn-cs"/>
              </a:rPr>
              <a:t>Therefore a master agent will not be able to converge until the slave agents have converged.</a:t>
            </a:r>
          </a:p>
          <a:p>
            <a:r>
              <a:rPr lang="en-US" sz="1200" kern="1200" baseline="0" dirty="0" smtClean="0">
                <a:solidFill>
                  <a:schemeClr val="tx1"/>
                </a:solidFill>
                <a:latin typeface="+mn-lt"/>
                <a:ea typeface="+mn-ea"/>
                <a:cs typeface="+mn-cs"/>
              </a:rPr>
              <a:t>This hierarchy is used in this formalism to remind the user of this dependency.</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a:t>
            </a:r>
            <a:r>
              <a:rPr lang="en-US" baseline="0" dirty="0" smtClean="0"/>
              <a:t> this formalism provides a recipe that can be used to build artificial cerebellums.</a:t>
            </a:r>
          </a:p>
          <a:p>
            <a:r>
              <a:rPr lang="en-US" baseline="0" dirty="0" smtClean="0"/>
              <a:t>This recipe is composed of 8 steps.</a:t>
            </a:r>
          </a:p>
          <a:p>
            <a:r>
              <a:rPr lang="en-US" baseline="0" dirty="0" smtClean="0"/>
              <a:t>----------</a:t>
            </a:r>
          </a:p>
          <a:p>
            <a:r>
              <a:rPr lang="en-US" baseline="0" dirty="0" smtClean="0"/>
              <a:t>The first step is to become familiar with the problem at hand. </a:t>
            </a:r>
          </a:p>
          <a:p>
            <a:r>
              <a:rPr lang="en-US" baseline="0" dirty="0" smtClean="0"/>
              <a:t>This step is optional but following it may allow the user to make huge simplifications to the system.</a:t>
            </a:r>
          </a:p>
          <a:p>
            <a:r>
              <a:rPr lang="en-US" baseline="0" dirty="0" smtClean="0"/>
              <a:t>---------</a:t>
            </a:r>
          </a:p>
          <a:p>
            <a:r>
              <a:rPr lang="en-US" baseline="0" dirty="0" smtClean="0"/>
              <a:t>The second step is to enumerate factor that seem significant to the problem (such as speed, vehicle direction, etc).</a:t>
            </a:r>
          </a:p>
          <a:p>
            <a:r>
              <a:rPr lang="en-US" baseline="0" dirty="0" smtClean="0"/>
              <a:t>----------</a:t>
            </a:r>
          </a:p>
          <a:p>
            <a:r>
              <a:rPr lang="en-US" baseline="0" dirty="0" smtClean="0"/>
              <a:t>The third step is to categorize factors as either sensors, actuator or both.</a:t>
            </a:r>
          </a:p>
          <a:p>
            <a:r>
              <a:rPr lang="en-US" baseline="0" dirty="0" smtClean="0"/>
              <a:t>---------</a:t>
            </a:r>
          </a:p>
          <a:p>
            <a:r>
              <a:rPr lang="en-US" baseline="0" dirty="0" smtClean="0"/>
              <a:t>In the fourth step we specify sanity points if any. This step is optional but can make the system faster to train and more reliable.</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p>
          <a:p>
            <a:r>
              <a:rPr lang="en-US" dirty="0" smtClean="0"/>
              <a:t>In the 5</a:t>
            </a:r>
            <a:r>
              <a:rPr lang="en-US" baseline="30000" dirty="0" smtClean="0"/>
              <a:t>th</a:t>
            </a:r>
            <a:r>
              <a:rPr lang="en-US" dirty="0" smtClean="0"/>
              <a:t> step we look for</a:t>
            </a:r>
            <a:r>
              <a:rPr lang="en-US" baseline="0" dirty="0" smtClean="0"/>
              <a:t> overloaded agents when compared to other agents. </a:t>
            </a:r>
          </a:p>
          <a:p>
            <a:r>
              <a:rPr lang="en-US" baseline="0" dirty="0" smtClean="0"/>
              <a:t>The system will train as fast as the slowest component.</a:t>
            </a:r>
          </a:p>
          <a:p>
            <a:r>
              <a:rPr lang="en-US" baseline="0" dirty="0" smtClean="0"/>
              <a:t> It is not advisable to have a very large agent and several small ones if they will be trained in </a:t>
            </a:r>
          </a:p>
          <a:p>
            <a:r>
              <a:rPr lang="en-US" baseline="0" dirty="0" smtClean="0"/>
              <a:t>parallel because overall learning will take as long as it takes the big agent to converge.</a:t>
            </a:r>
          </a:p>
          <a:p>
            <a:r>
              <a:rPr lang="en-US" baseline="0" dirty="0" smtClean="0"/>
              <a:t>--------</a:t>
            </a:r>
          </a:p>
          <a:p>
            <a:r>
              <a:rPr lang="en-US" baseline="0" dirty="0" smtClean="0"/>
              <a:t>In the 6</a:t>
            </a:r>
            <a:r>
              <a:rPr lang="en-US" baseline="30000" dirty="0" smtClean="0"/>
              <a:t>th</a:t>
            </a:r>
            <a:r>
              <a:rPr lang="en-US" baseline="0" dirty="0" smtClean="0"/>
              <a:t> step we describe the system using the proposed shorthand notation</a:t>
            </a:r>
          </a:p>
          <a:p>
            <a:r>
              <a:rPr lang="en-US" baseline="0" dirty="0" smtClean="0"/>
              <a:t>---------</a:t>
            </a:r>
          </a:p>
          <a:p>
            <a:r>
              <a:rPr lang="en-US" baseline="0" dirty="0" smtClean="0"/>
              <a:t>In the 7</a:t>
            </a:r>
            <a:r>
              <a:rPr lang="en-US" baseline="30000" dirty="0" smtClean="0"/>
              <a:t>th</a:t>
            </a:r>
            <a:r>
              <a:rPr lang="en-US" baseline="0" dirty="0" smtClean="0"/>
              <a:t> step we apply the simplification rules on the system.</a:t>
            </a:r>
          </a:p>
          <a:p>
            <a:r>
              <a:rPr lang="en-US" baseline="0" dirty="0" smtClean="0"/>
              <a:t>---------</a:t>
            </a:r>
          </a:p>
          <a:p>
            <a:r>
              <a:rPr lang="en-US" baseline="0" dirty="0" smtClean="0"/>
              <a:t>In the 8</a:t>
            </a:r>
            <a:r>
              <a:rPr lang="en-US" baseline="30000" dirty="0" smtClean="0"/>
              <a:t>th</a:t>
            </a:r>
            <a:r>
              <a:rPr lang="en-US" baseline="0" dirty="0" smtClean="0"/>
              <a:t> step we specify a reward function for each agent.</a:t>
            </a:r>
          </a:p>
          <a:p>
            <a:endParaRPr lang="en-US" baseline="0" dirty="0" smtClean="0"/>
          </a:p>
          <a:p>
            <a:r>
              <a:rPr lang="en-US" baseline="0" dirty="0" smtClean="0"/>
              <a:t>At this time everything is ready to train our system. These 8 steps can be applied again and again until the system performs as desired.</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framework also provides a</a:t>
            </a:r>
            <a:r>
              <a:rPr lang="en-US" baseline="0" dirty="0" smtClean="0"/>
              <a:t> set of rules that can be used to transform a system </a:t>
            </a:r>
          </a:p>
          <a:p>
            <a:r>
              <a:rPr lang="en-US" baseline="0" dirty="0" smtClean="0"/>
              <a:t>to an equivalent one that is simpler and/or more efficient.</a:t>
            </a:r>
            <a:r>
              <a:rPr lang="en-US" dirty="0" smtClean="0"/>
              <a:t> </a:t>
            </a:r>
          </a:p>
          <a:p>
            <a:r>
              <a:rPr lang="en-US" dirty="0" smtClean="0"/>
              <a:t>----------</a:t>
            </a:r>
          </a:p>
          <a:p>
            <a:r>
              <a:rPr lang="en-US" dirty="0" smtClean="0"/>
              <a:t>For example, two learning agents in series can be merged into one.</a:t>
            </a:r>
          </a:p>
          <a:p>
            <a:r>
              <a:rPr lang="en-US"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p>
          <a:p>
            <a:r>
              <a:rPr lang="en-US" dirty="0" smtClean="0"/>
              <a:t>However, we should not apply a</a:t>
            </a:r>
            <a:r>
              <a:rPr lang="en-US" baseline="0" dirty="0" smtClean="0"/>
              <a:t> </a:t>
            </a:r>
            <a:r>
              <a:rPr lang="en-US" dirty="0" smtClean="0"/>
              <a:t>simplification</a:t>
            </a:r>
            <a:r>
              <a:rPr lang="en-US" baseline="0" dirty="0" smtClean="0"/>
              <a:t> rules if it destroys a sanity point.</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p>
          <a:p>
            <a:r>
              <a:rPr lang="en-US" dirty="0" smtClean="0"/>
              <a:t>Another rule</a:t>
            </a:r>
            <a:r>
              <a:rPr lang="en-US" baseline="0" dirty="0" smtClean="0"/>
              <a:t> allows the destruction of a decoder and an encoder as long as they </a:t>
            </a:r>
          </a:p>
          <a:p>
            <a:r>
              <a:rPr lang="en-US" baseline="0" dirty="0" smtClean="0"/>
              <a:t>are connected in series and all output signal of the decoder are the same that the signals of the encoder.</a:t>
            </a:r>
          </a:p>
          <a:p>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p>
          <a:p>
            <a:r>
              <a:rPr lang="en-US" dirty="0" smtClean="0"/>
              <a:t>A</a:t>
            </a:r>
            <a:r>
              <a:rPr lang="en-US" baseline="0" dirty="0" smtClean="0"/>
              <a:t> decoder with a single output signal can also be destroyed.</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p>
          <a:p>
            <a:r>
              <a:rPr lang="en-US" dirty="0" smtClean="0"/>
              <a:t>This is also true in the case of an encoder with a single signal.</a:t>
            </a:r>
          </a:p>
          <a:p>
            <a:r>
              <a:rPr lang="en-US"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if several agents receive signals from a single decoder and send their signals to a single encoder,</a:t>
            </a:r>
          </a:p>
          <a:p>
            <a:r>
              <a:rPr lang="en-US" dirty="0" smtClean="0"/>
              <a:t>------</a:t>
            </a:r>
          </a:p>
          <a:p>
            <a:r>
              <a:rPr lang="en-US" dirty="0" smtClean="0"/>
              <a:t>this</a:t>
            </a:r>
            <a:r>
              <a:rPr lang="en-US" baseline="0" dirty="0" smtClean="0"/>
              <a:t> system can be simplified by replacing all the agents with a single agent.</a:t>
            </a:r>
          </a:p>
          <a:p>
            <a:r>
              <a:rPr lang="en-US" baseline="0" dirty="0" smtClean="0"/>
              <a:t>This will not only simplify the system but it will also allow it to learn faster.</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Now let’s talk about the last component of our new technique. </a:t>
            </a:r>
          </a:p>
          <a:p>
            <a:r>
              <a:rPr lang="en-US" dirty="0" smtClean="0"/>
              <a:t>Namely the use of the</a:t>
            </a:r>
            <a:r>
              <a:rPr lang="en-US" baseline="0" dirty="0" smtClean="0"/>
              <a:t> method “Moving Prototypes” to implement a more compatible I/O function.</a:t>
            </a:r>
          </a:p>
          <a:p>
            <a:endParaRPr lang="en-US" dirty="0" smtClean="0"/>
          </a:p>
          <a:p>
            <a:r>
              <a:rPr lang="en-US" dirty="0" smtClean="0"/>
              <a:t>In order to understand the</a:t>
            </a:r>
            <a:r>
              <a:rPr lang="en-US" baseline="0" dirty="0" smtClean="0"/>
              <a:t> method “Moving Prototypes” we need to talk about the method from which it derived, namely the Q-learning method.</a:t>
            </a:r>
          </a:p>
          <a:p>
            <a:r>
              <a:rPr lang="en-US" baseline="0" dirty="0" smtClean="0"/>
              <a:t>-----</a:t>
            </a:r>
          </a:p>
          <a:p>
            <a:r>
              <a:rPr lang="en-US" baseline="0" dirty="0" smtClean="0"/>
              <a:t>Q-learning is an off-policy control algorithm.</a:t>
            </a:r>
          </a:p>
          <a:p>
            <a:endParaRPr lang="en-US" baseline="0" dirty="0" smtClean="0"/>
          </a:p>
          <a:p>
            <a:r>
              <a:rPr lang="en-US" baseline="0" dirty="0" smtClean="0"/>
              <a:t>      By this we mean that this algorithm is able to learn the optimal policy while following a slightly randomized policy that ensures exploration.</a:t>
            </a:r>
          </a:p>
          <a:p>
            <a:r>
              <a:rPr lang="en-US" baseline="0" dirty="0" smtClean="0"/>
              <a:t>-------</a:t>
            </a:r>
          </a:p>
          <a:p>
            <a:r>
              <a:rPr lang="en-US" baseline="0" dirty="0" smtClean="0"/>
              <a:t>It is also a temporary-difference control algorithm</a:t>
            </a:r>
          </a:p>
          <a:p>
            <a:endParaRPr lang="en-US" baseline="0" dirty="0" smtClean="0"/>
          </a:p>
          <a:p>
            <a:r>
              <a:rPr lang="en-US" baseline="0" dirty="0" smtClean="0"/>
              <a:t>       This means that this algorithm approximates the current estimate based on previous learned estimates. This process is also called “bootstrapping”.</a:t>
            </a:r>
          </a:p>
          <a:p>
            <a:r>
              <a:rPr lang="en-US" baseline="0" dirty="0" smtClean="0"/>
              <a:t>-------</a:t>
            </a:r>
          </a:p>
          <a:p>
            <a:r>
              <a:rPr lang="en-US" dirty="0" smtClean="0"/>
              <a:t>Furthermore, this algorithm can be applied</a:t>
            </a:r>
            <a:r>
              <a:rPr lang="en-US" baseline="0" dirty="0" smtClean="0"/>
              <a:t> online</a:t>
            </a:r>
          </a:p>
          <a:p>
            <a:endParaRPr lang="en-US" baseline="0" dirty="0" smtClean="0"/>
          </a:p>
          <a:p>
            <a:r>
              <a:rPr lang="en-US" baseline="0" dirty="0" smtClean="0"/>
              <a:t>       Meaning that the learning agent using this method can</a:t>
            </a:r>
            <a:r>
              <a:rPr lang="en-US" sz="1200" kern="1200" dirty="0" smtClean="0">
                <a:solidFill>
                  <a:schemeClr val="tx1"/>
                </a:solidFill>
                <a:latin typeface="+mn-lt"/>
                <a:ea typeface="+mn-ea"/>
                <a:cs typeface="+mn-cs"/>
              </a:rPr>
              <a:t> learn by moving about the real environment and observing results.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Note:</a:t>
            </a:r>
          </a:p>
          <a:p>
            <a:r>
              <a:rPr lang="en-US" sz="1200" kern="1200" dirty="0" smtClean="0">
                <a:solidFill>
                  <a:schemeClr val="tx1"/>
                </a:solidFill>
                <a:latin typeface="+mn-lt"/>
                <a:ea typeface="+mn-ea"/>
                <a:cs typeface="+mn-cs"/>
              </a:rPr>
              <a:t>         In contrast, offline learning requires typically large sets of training examples. Once the training session is over, the offline </a:t>
            </a:r>
          </a:p>
          <a:p>
            <a:r>
              <a:rPr lang="en-US" sz="1200" kern="1200" dirty="0" smtClean="0">
                <a:solidFill>
                  <a:schemeClr val="tx1"/>
                </a:solidFill>
                <a:latin typeface="+mn-lt"/>
                <a:ea typeface="+mn-ea"/>
                <a:cs typeface="+mn-cs"/>
              </a:rPr>
              <a:t>         learning agent no longer changes its approximation to the target function. Offline learning methods bet that this set of </a:t>
            </a:r>
          </a:p>
          <a:p>
            <a:r>
              <a:rPr lang="en-US" sz="1200" kern="1200" dirty="0" smtClean="0">
                <a:solidFill>
                  <a:schemeClr val="tx1"/>
                </a:solidFill>
                <a:latin typeface="+mn-lt"/>
                <a:ea typeface="+mn-ea"/>
                <a:cs typeface="+mn-cs"/>
              </a:rPr>
              <a:t>         training examples would be enough to handle any situation the system may encounter in the future. Unfortunately,</a:t>
            </a:r>
          </a:p>
          <a:p>
            <a:r>
              <a:rPr lang="en-US" sz="1200" kern="1200" dirty="0" smtClean="0">
                <a:solidFill>
                  <a:schemeClr val="tx1"/>
                </a:solidFill>
                <a:latin typeface="+mn-lt"/>
                <a:ea typeface="+mn-ea"/>
                <a:cs typeface="+mn-cs"/>
              </a:rPr>
              <a:t>         offline learning agents are generally unable to provide good local approximations to the target function. On the other </a:t>
            </a:r>
          </a:p>
          <a:p>
            <a:r>
              <a:rPr lang="en-US" sz="1200" kern="1200" dirty="0" smtClean="0">
                <a:solidFill>
                  <a:schemeClr val="tx1"/>
                </a:solidFill>
                <a:latin typeface="+mn-lt"/>
                <a:ea typeface="+mn-ea"/>
                <a:cs typeface="+mn-cs"/>
              </a:rPr>
              <a:t>         hand, online learning can continue to refine the prediction hypothesis as is being used. Furthermore, online learning </a:t>
            </a:r>
          </a:p>
          <a:p>
            <a:r>
              <a:rPr lang="en-US" sz="1200" kern="1200" dirty="0" smtClean="0">
                <a:solidFill>
                  <a:schemeClr val="tx1"/>
                </a:solidFill>
                <a:latin typeface="+mn-lt"/>
                <a:ea typeface="+mn-ea"/>
                <a:cs typeface="+mn-cs"/>
              </a:rPr>
              <a:t>         tends to require less memory resources than offline learning, since offline learning often processes training examples</a:t>
            </a:r>
          </a:p>
          <a:p>
            <a:r>
              <a:rPr lang="en-US" sz="1200" kern="1200" dirty="0" smtClean="0">
                <a:solidFill>
                  <a:schemeClr val="tx1"/>
                </a:solidFill>
                <a:latin typeface="+mn-lt"/>
                <a:ea typeface="+mn-ea"/>
                <a:cs typeface="+mn-cs"/>
              </a:rPr>
              <a:t>         in batches, which can be very numerous.</a:t>
            </a:r>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a:t>
            </a:r>
          </a:p>
          <a:p>
            <a:r>
              <a:rPr lang="en-US" baseline="0" dirty="0" smtClean="0"/>
              <a:t>8) In addition, I will mention a set of experiments used to evaluate the performance of these techniques and will share the results.</a:t>
            </a:r>
          </a:p>
          <a:p>
            <a:r>
              <a:rPr lang="en-US" baseline="0" dirty="0" smtClean="0"/>
              <a:t>-------</a:t>
            </a:r>
          </a:p>
          <a:p>
            <a:r>
              <a:rPr lang="en-US" baseline="0" dirty="0" smtClean="0"/>
              <a:t>9) To wrap things up I will provide a summary of the contributions offered by this study</a:t>
            </a:r>
          </a:p>
          <a:p>
            <a:r>
              <a:rPr lang="en-US" baseline="0" dirty="0" smtClean="0"/>
              <a:t>------</a:t>
            </a:r>
          </a:p>
          <a:p>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its simplest form, the main goal of a Q-learning agent is to map any signal coming from a</a:t>
            </a:r>
            <a:r>
              <a:rPr lang="en-US" baseline="0" dirty="0" smtClean="0"/>
              <a:t> sensor </a:t>
            </a:r>
          </a:p>
          <a:p>
            <a:r>
              <a:rPr lang="en-US" baseline="0" dirty="0" smtClean="0"/>
              <a:t>to a signal going to an actuator </a:t>
            </a:r>
          </a:p>
          <a:p>
            <a:r>
              <a:rPr lang="en-US" baseline="0" dirty="0" smtClean="0"/>
              <a:t>such that it maximizes the long term reward provided by a function called “reward function”. </a:t>
            </a:r>
          </a:p>
          <a:p>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Q-learning achieves that by learning an estimate of the long-term expected reward for any space-action pair. </a:t>
            </a:r>
          </a:p>
          <a:p>
            <a:r>
              <a:rPr lang="en-US" dirty="0" smtClean="0"/>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set of all these long term expected rewards is what</a:t>
            </a:r>
            <a:r>
              <a:rPr lang="en-US" baseline="0" dirty="0" smtClean="0"/>
              <a:t> is called the “Q-function”. Also called the “Value function”.</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ultimate</a:t>
            </a:r>
            <a:r>
              <a:rPr lang="en-US" baseline="0" dirty="0" smtClean="0"/>
              <a:t> goal of a Q-learning agent is to come up with an optimal control policy.</a:t>
            </a:r>
          </a:p>
          <a:p>
            <a:endParaRPr lang="en-US" baseline="0" dirty="0" smtClean="0"/>
          </a:p>
          <a:p>
            <a:r>
              <a:rPr lang="en-US" baseline="0" dirty="0" smtClean="0"/>
              <a:t>This policy consists of state-action pairs. </a:t>
            </a:r>
            <a:r>
              <a:rPr lang="en-US" sz="1200" kern="1200" dirty="0" smtClean="0">
                <a:solidFill>
                  <a:schemeClr val="tx1"/>
                </a:solidFill>
                <a:latin typeface="+mn-lt"/>
                <a:ea typeface="+mn-ea"/>
                <a:cs typeface="+mn-cs"/>
              </a:rPr>
              <a:t>In its most basic form, this policy has a state-action pair for each possible state.</a:t>
            </a:r>
          </a:p>
          <a:p>
            <a:r>
              <a:rPr lang="en-US" sz="1200" kern="1200" dirty="0" smtClean="0">
                <a:solidFill>
                  <a:schemeClr val="tx1"/>
                </a:solidFill>
                <a:latin typeface="+mn-lt"/>
                <a:ea typeface="+mn-ea"/>
                <a:cs typeface="+mn-cs"/>
              </a:rPr>
              <a:t>The action associated with each state represents the “best” action that can be taken from that state.</a:t>
            </a:r>
          </a:p>
          <a:p>
            <a:r>
              <a:rPr lang="en-US" sz="1200" kern="1200" dirty="0" smtClean="0">
                <a:solidFill>
                  <a:schemeClr val="tx1"/>
                </a:solidFill>
                <a:latin typeface="+mn-lt"/>
                <a:ea typeface="+mn-ea"/>
                <a:cs typeface="+mn-cs"/>
              </a:rPr>
              <a:t>By “best” action we mean the action that is expected to provide the largest reward in the long run. </a:t>
            </a:r>
          </a:p>
          <a:p>
            <a:r>
              <a:rPr lang="en-US" sz="1200" kern="1200" dirty="0" smtClean="0">
                <a:solidFill>
                  <a:schemeClr val="tx1"/>
                </a:solidFill>
                <a:latin typeface="+mn-lt"/>
                <a:ea typeface="+mn-ea"/>
                <a:cs typeface="+mn-cs"/>
              </a:rPr>
              <a:t>in a more sophisticated form, this policy has only some examples of state-action pairs and the other </a:t>
            </a:r>
          </a:p>
          <a:p>
            <a:r>
              <a:rPr lang="en-US" sz="1200" kern="1200" dirty="0" smtClean="0">
                <a:solidFill>
                  <a:schemeClr val="tx1"/>
                </a:solidFill>
                <a:latin typeface="+mn-lt"/>
                <a:ea typeface="+mn-ea"/>
                <a:cs typeface="+mn-cs"/>
              </a:rPr>
              <a:t>pairs are inferred from these examples. Once Q-learning generates a Q-function, it is very simple to </a:t>
            </a:r>
          </a:p>
          <a:p>
            <a:r>
              <a:rPr lang="en-US" sz="1200" kern="1200" dirty="0" smtClean="0">
                <a:solidFill>
                  <a:schemeClr val="tx1"/>
                </a:solidFill>
                <a:latin typeface="+mn-lt"/>
                <a:ea typeface="+mn-ea"/>
                <a:cs typeface="+mn-cs"/>
              </a:rPr>
              <a:t>come up with its associated control policy. All that needs to be done is to analyze each state in </a:t>
            </a:r>
          </a:p>
          <a:p>
            <a:r>
              <a:rPr lang="en-US" sz="1200" kern="1200" dirty="0" smtClean="0">
                <a:solidFill>
                  <a:schemeClr val="tx1"/>
                </a:solidFill>
                <a:latin typeface="+mn-lt"/>
                <a:ea typeface="+mn-ea"/>
                <a:cs typeface="+mn-cs"/>
              </a:rPr>
              <a:t>the Q-function and select the action that maximizes the expected reward.</a:t>
            </a:r>
          </a:p>
          <a:p>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in this specific case, this</a:t>
            </a:r>
            <a:r>
              <a:rPr lang="en-US" baseline="0" dirty="0" smtClean="0"/>
              <a:t> table represents the optimal control policy.</a:t>
            </a:r>
          </a:p>
          <a:p>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the control policy is not always that simple. </a:t>
            </a:r>
          </a:p>
          <a:p>
            <a:r>
              <a:rPr lang="en-US" dirty="0" smtClean="0"/>
              <a:t>In more complex value functions like this the optimal control policy does not follow a straight line.</a:t>
            </a:r>
          </a:p>
          <a:p>
            <a:r>
              <a:rPr lang="en-US"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Q-function is</a:t>
            </a:r>
            <a:r>
              <a:rPr lang="en-US" baseline="0" dirty="0" smtClean="0"/>
              <a:t> generated by</a:t>
            </a:r>
            <a:r>
              <a:rPr lang="en-US" dirty="0" smtClean="0"/>
              <a:t> following</a:t>
            </a:r>
            <a:r>
              <a:rPr lang="en-US" baseline="0" dirty="0" smtClean="0"/>
              <a:t> this algorithm.</a:t>
            </a:r>
          </a:p>
          <a:p>
            <a:r>
              <a:rPr lang="en-US" baseline="0" dirty="0" smtClean="0"/>
              <a:t>----</a:t>
            </a:r>
            <a:endParaRPr lang="en-US" b="0" baseline="0" dirty="0" smtClean="0">
              <a:latin typeface="Times New Roman"/>
              <a:cs typeface="Times New Roman"/>
            </a:endParaRPr>
          </a:p>
          <a:p>
            <a:r>
              <a:rPr lang="en-US" b="0" baseline="0" dirty="0" smtClean="0">
                <a:latin typeface="Times New Roman"/>
                <a:cs typeface="Times New Roman"/>
              </a:rPr>
              <a:t>In this case “</a:t>
            </a:r>
            <a:r>
              <a:rPr kumimoji="0" lang="en-US" b="0" i="0" u="none" strike="noStrike" cap="none" normalizeH="0" baseline="0" dirty="0" err="1" smtClean="0">
                <a:ln>
                  <a:noFill/>
                </a:ln>
                <a:solidFill>
                  <a:schemeClr val="tx1"/>
                </a:solidFill>
                <a:effectLst/>
                <a:latin typeface="Times New Roman"/>
                <a:ea typeface="Times New Roman" charset="0"/>
                <a:cs typeface="Times New Roman"/>
                <a:sym typeface="Symbol" charset="2"/>
              </a:rPr>
              <a:t></a:t>
            </a:r>
            <a:r>
              <a:rPr lang="en-US" b="0" baseline="0" dirty="0" err="1" smtClean="0">
                <a:latin typeface="Times New Roman"/>
                <a:cs typeface="Times New Roman"/>
              </a:rPr>
              <a:t>”(alpha</a:t>
            </a:r>
            <a:r>
              <a:rPr lang="en-US" b="0" baseline="0" dirty="0" smtClean="0">
                <a:latin typeface="Times New Roman"/>
                <a:cs typeface="Times New Roman"/>
              </a:rPr>
              <a:t>)  is called the “step size” and it is used to control how fast </a:t>
            </a:r>
            <a:r>
              <a:rPr lang="en-US" b="0" baseline="0" dirty="0" err="1" smtClean="0">
                <a:latin typeface="Times New Roman"/>
                <a:cs typeface="Times New Roman"/>
              </a:rPr>
              <a:t>Q(s,a</a:t>
            </a:r>
            <a:r>
              <a:rPr lang="en-US" b="0" baseline="0" dirty="0" smtClean="0">
                <a:latin typeface="Times New Roman"/>
                <a:cs typeface="Times New Roman"/>
              </a:rPr>
              <a:t>) converges to the recently found </a:t>
            </a:r>
            <a:r>
              <a:rPr lang="en-US" b="0" baseline="0" dirty="0" err="1" smtClean="0">
                <a:latin typeface="Times New Roman"/>
                <a:cs typeface="Times New Roman"/>
              </a:rPr>
              <a:t>Q(s,a</a:t>
            </a:r>
            <a:r>
              <a:rPr lang="en-US" b="0" baseline="0" dirty="0" smtClean="0">
                <a:latin typeface="Times New Roman"/>
                <a:cs typeface="Times New Roman"/>
              </a:rPr>
              <a:t>).</a:t>
            </a:r>
          </a:p>
          <a:p>
            <a:r>
              <a:rPr lang="en-US" b="0" baseline="0" dirty="0" smtClean="0">
                <a:latin typeface="Times New Roman"/>
                <a:cs typeface="Times New Roman"/>
              </a:rPr>
              <a:t>-----</a:t>
            </a:r>
          </a:p>
          <a:p>
            <a:r>
              <a:rPr lang="en-US" b="0" baseline="0" dirty="0" smtClean="0">
                <a:latin typeface="Times New Roman"/>
                <a:cs typeface="Times New Roman"/>
              </a:rPr>
              <a:t>The symbol “</a:t>
            </a:r>
            <a:r>
              <a:rPr lang="en-US" b="0" dirty="0" err="1" smtClean="0">
                <a:latin typeface="Times New Roman"/>
                <a:cs typeface="Times New Roman"/>
              </a:rPr>
              <a:t>”(gamma</a:t>
            </a:r>
            <a:r>
              <a:rPr lang="en-US" b="0" dirty="0" smtClean="0">
                <a:latin typeface="Times New Roman"/>
                <a:cs typeface="Times New Roman"/>
              </a:rPr>
              <a:t>) is</a:t>
            </a:r>
            <a:r>
              <a:rPr lang="en-US" baseline="0" dirty="0" smtClean="0"/>
              <a:t> typically called the “discount rate” and used to determine the present value of future rewards. </a:t>
            </a:r>
          </a:p>
          <a:p>
            <a:r>
              <a:rPr lang="en-US" baseline="0" dirty="0" smtClean="0"/>
              <a:t>Notice that the smaller</a:t>
            </a:r>
            <a:r>
              <a:rPr lang="en-US" b="0" baseline="0" dirty="0" smtClean="0"/>
              <a:t> “</a:t>
            </a:r>
            <a:r>
              <a:rPr lang="en-US" b="0" dirty="0" err="1" smtClean="0"/>
              <a:t>”(gamma</a:t>
            </a:r>
            <a:r>
              <a:rPr lang="en-US" b="0" dirty="0" smtClean="0"/>
              <a:t>) is the more </a:t>
            </a:r>
            <a:r>
              <a:rPr lang="en-US" b="0" dirty="0" err="1" smtClean="0"/>
              <a:t>miopic</a:t>
            </a:r>
            <a:r>
              <a:rPr lang="en-US" b="0" baseline="0" dirty="0" smtClean="0"/>
              <a:t> our learning agent becomes.</a:t>
            </a:r>
          </a:p>
          <a:p>
            <a:r>
              <a:rPr lang="en-US" b="0"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its most basic form Q-learning uses a table with an entry for every state-action </a:t>
            </a:r>
            <a:r>
              <a:rPr lang="en-US" sz="1200" kern="1200" dirty="0" err="1" smtClean="0">
                <a:solidFill>
                  <a:schemeClr val="tx1"/>
                </a:solidFill>
                <a:latin typeface="+mn-lt"/>
                <a:ea typeface="+mn-ea"/>
                <a:cs typeface="+mn-cs"/>
              </a:rPr>
              <a:t>tuple</a:t>
            </a:r>
            <a:r>
              <a:rPr lang="en-US" sz="1200" kern="1200" dirty="0" smtClean="0">
                <a:solidFill>
                  <a:schemeClr val="tx1"/>
                </a:solidFill>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Unfortunately, in many problems we have an infinite number of state-action </a:t>
            </a:r>
            <a:r>
              <a:rPr lang="en-US" sz="1200" kern="1200" dirty="0" err="1" smtClean="0">
                <a:solidFill>
                  <a:schemeClr val="tx1"/>
                </a:solidFill>
                <a:latin typeface="+mn-lt"/>
                <a:ea typeface="+mn-ea"/>
                <a:cs typeface="+mn-cs"/>
              </a:rPr>
              <a:t>tuples</a:t>
            </a:r>
            <a:r>
              <a:rPr lang="en-US" sz="1200" kern="1200" dirty="0" smtClean="0">
                <a:solidFill>
                  <a:schemeClr val="tx1"/>
                </a:solidFill>
                <a:latin typeface="+mn-lt"/>
                <a:ea typeface="+mn-ea"/>
                <a:cs typeface="+mn-cs"/>
              </a:rPr>
              <a:t> and, therefore, using a table is no longer feasible.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Other methods such as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Tile coding and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Kanerva</a:t>
            </a:r>
            <a:r>
              <a:rPr lang="en-US" sz="1200" kern="1200" dirty="0" smtClean="0">
                <a:solidFill>
                  <a:schemeClr val="tx1"/>
                </a:solidFill>
                <a:latin typeface="+mn-lt"/>
                <a:ea typeface="+mn-ea"/>
                <a:cs typeface="+mn-cs"/>
              </a:rPr>
              <a:t> coding have been proposed to alleviate this problem.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However, these methods distribute memory resources more or less evenly throughout the state-action space.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approach runs the risk of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underutilizing memory resources in certain areas of the state-action space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While memory resources in others areas may end up being insufficient to represent the desired function.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problem was the inspiration for the method Moving Prototypes.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10) Finally I will end this discussion by suggesting the creation of a software tool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that implements the proposed techniques to build artificial cerebellums.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 will argue that such a tool will accelerate the creation of artificial cerebellums for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 large number of applications and will make this development less risky, faster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and cheaper than currently achieved by other proposed techniques.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problem with methods</a:t>
            </a:r>
            <a:r>
              <a:rPr lang="en-US" sz="1200" kern="1200" baseline="0" dirty="0" smtClean="0">
                <a:solidFill>
                  <a:schemeClr val="tx1"/>
                </a:solidFill>
                <a:latin typeface="+mn-lt"/>
                <a:ea typeface="+mn-ea"/>
                <a:cs typeface="+mn-cs"/>
              </a:rPr>
              <a:t> such as </a:t>
            </a:r>
            <a:r>
              <a:rPr lang="en-US" sz="1200" kern="1200" dirty="0" smtClean="0">
                <a:solidFill>
                  <a:schemeClr val="tx1"/>
                </a:solidFill>
                <a:latin typeface="+mn-lt"/>
                <a:ea typeface="+mn-ea"/>
                <a:cs typeface="+mn-cs"/>
              </a:rPr>
              <a:t>Tiling and </a:t>
            </a:r>
            <a:r>
              <a:rPr lang="en-US" sz="1200" kern="1200" dirty="0" err="1" smtClean="0">
                <a:solidFill>
                  <a:schemeClr val="tx1"/>
                </a:solidFill>
                <a:latin typeface="+mn-lt"/>
                <a:ea typeface="+mn-ea"/>
                <a:cs typeface="+mn-cs"/>
              </a:rPr>
              <a:t>Kenerva</a:t>
            </a:r>
            <a:r>
              <a:rPr lang="en-US" sz="1200" kern="1200" dirty="0" smtClean="0">
                <a:solidFill>
                  <a:schemeClr val="tx1"/>
                </a:solidFill>
                <a:latin typeface="+mn-lt"/>
                <a:ea typeface="+mn-ea"/>
                <a:cs typeface="+mn-cs"/>
              </a:rPr>
              <a:t> coding is that they allocate memory resources before </a:t>
            </a:r>
          </a:p>
          <a:p>
            <a:r>
              <a:rPr lang="en-US" sz="1200" kern="1200" dirty="0" smtClean="0">
                <a:solidFill>
                  <a:schemeClr val="tx1"/>
                </a:solidFill>
                <a:latin typeface="+mn-lt"/>
                <a:ea typeface="+mn-ea"/>
                <a:cs typeface="+mn-cs"/>
              </a:rPr>
              <a:t>the agent has a good idea of what the final function will look like and these memory resources are not re-arranged </a:t>
            </a:r>
          </a:p>
          <a:p>
            <a:r>
              <a:rPr lang="en-US" sz="1200" kern="1200" dirty="0" smtClean="0">
                <a:solidFill>
                  <a:schemeClr val="tx1"/>
                </a:solidFill>
                <a:latin typeface="+mn-lt"/>
                <a:ea typeface="+mn-ea"/>
                <a:cs typeface="+mn-cs"/>
              </a:rPr>
              <a:t>as this function is converging to its final shape.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new method Moving Prototypes tackles this issue. This method uses a tree-like </a:t>
            </a:r>
          </a:p>
          <a:p>
            <a:r>
              <a:rPr lang="en-US" sz="1200" kern="1200" dirty="0" smtClean="0">
                <a:solidFill>
                  <a:schemeClr val="tx1"/>
                </a:solidFill>
                <a:latin typeface="+mn-lt"/>
                <a:ea typeface="+mn-ea"/>
                <a:cs typeface="+mn-cs"/>
              </a:rPr>
              <a:t>data structure to store the value function in a piecewise manner. The leaves of this tree represent certain zones of </a:t>
            </a:r>
          </a:p>
          <a:p>
            <a:r>
              <a:rPr lang="en-US" sz="1200" kern="1200" dirty="0" smtClean="0">
                <a:solidFill>
                  <a:schemeClr val="tx1"/>
                </a:solidFill>
                <a:latin typeface="+mn-lt"/>
                <a:ea typeface="+mn-ea"/>
                <a:cs typeface="+mn-cs"/>
              </a:rPr>
              <a:t>the function we are trying to represent. These sections of the function can be generated out of a few values, also </a:t>
            </a:r>
          </a:p>
          <a:p>
            <a:r>
              <a:rPr lang="en-US" sz="1200" kern="1200" dirty="0" smtClean="0">
                <a:solidFill>
                  <a:schemeClr val="tx1"/>
                </a:solidFill>
                <a:latin typeface="+mn-lt"/>
                <a:ea typeface="+mn-ea"/>
                <a:cs typeface="+mn-cs"/>
              </a:rPr>
              <a:t>called prototypes. As you may expect, leaves associated with areas in which the function is very simple will cover </a:t>
            </a:r>
          </a:p>
          <a:p>
            <a:r>
              <a:rPr lang="en-US" sz="1200" kern="1200" dirty="0" smtClean="0">
                <a:solidFill>
                  <a:schemeClr val="tx1"/>
                </a:solidFill>
                <a:latin typeface="+mn-lt"/>
                <a:ea typeface="+mn-ea"/>
                <a:cs typeface="+mn-cs"/>
              </a:rPr>
              <a:t>large areas of the state space. On the other hand, areas where the function is more complex will be represented</a:t>
            </a:r>
          </a:p>
          <a:p>
            <a:r>
              <a:rPr lang="en-US" sz="1200" kern="1200" dirty="0" smtClean="0">
                <a:solidFill>
                  <a:schemeClr val="tx1"/>
                </a:solidFill>
                <a:latin typeface="+mn-lt"/>
                <a:ea typeface="+mn-ea"/>
                <a:cs typeface="+mn-cs"/>
              </a:rPr>
              <a:t> by leaves, which cover small areas of the state space of the function. The picture shows a sample Moving Prototypes</a:t>
            </a:r>
          </a:p>
          <a:p>
            <a:r>
              <a:rPr lang="en-US" sz="1200" kern="1200" dirty="0" smtClean="0">
                <a:solidFill>
                  <a:schemeClr val="tx1"/>
                </a:solidFill>
                <a:latin typeface="+mn-lt"/>
                <a:ea typeface="+mn-ea"/>
                <a:cs typeface="+mn-cs"/>
              </a:rPr>
              <a:t> tree used to represent a Value function.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main advantage of using Moving Prototypes is that this algorithm automatically moves prototypes around the </a:t>
            </a:r>
          </a:p>
          <a:p>
            <a:r>
              <a:rPr lang="en-US" sz="1200" kern="1200" dirty="0" smtClean="0">
                <a:solidFill>
                  <a:schemeClr val="tx1"/>
                </a:solidFill>
                <a:latin typeface="+mn-lt"/>
                <a:ea typeface="+mn-ea"/>
                <a:cs typeface="+mn-cs"/>
              </a:rPr>
              <a:t>state space of the function to areas where they are needed the most. This allows this algorithm to make a better use </a:t>
            </a:r>
          </a:p>
          <a:p>
            <a:r>
              <a:rPr lang="en-US" sz="1200" kern="1200" dirty="0" smtClean="0">
                <a:solidFill>
                  <a:schemeClr val="tx1"/>
                </a:solidFill>
                <a:latin typeface="+mn-lt"/>
                <a:ea typeface="+mn-ea"/>
                <a:cs typeface="+mn-cs"/>
              </a:rPr>
              <a:t>of memory resources and therefore be able to tackle bigger problems than Tile or </a:t>
            </a:r>
            <a:r>
              <a:rPr lang="en-US" sz="1200" kern="1200" dirty="0" err="1" smtClean="0">
                <a:solidFill>
                  <a:schemeClr val="tx1"/>
                </a:solidFill>
                <a:latin typeface="+mn-lt"/>
                <a:ea typeface="+mn-ea"/>
                <a:cs typeface="+mn-cs"/>
              </a:rPr>
              <a:t>Kanerva</a:t>
            </a:r>
            <a:r>
              <a:rPr lang="en-US" sz="1200" kern="1200" dirty="0" smtClean="0">
                <a:solidFill>
                  <a:schemeClr val="tx1"/>
                </a:solidFill>
                <a:latin typeface="+mn-lt"/>
                <a:ea typeface="+mn-ea"/>
                <a:cs typeface="+mn-cs"/>
              </a:rPr>
              <a:t> coding.</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As we mentioned earlier in this paper, CMAC and FOX are two methods that have been used to create artificial cerebellums. </a:t>
            </a:r>
          </a:p>
          <a:p>
            <a:r>
              <a:rPr lang="en-US" sz="1200" kern="1200" dirty="0" smtClean="0">
                <a:solidFill>
                  <a:schemeClr val="tx1"/>
                </a:solidFill>
                <a:latin typeface="+mn-lt"/>
                <a:ea typeface="+mn-ea"/>
                <a:cs typeface="+mn-cs"/>
              </a:rPr>
              <a:t>unfortunately, their memory requirements grow exponentially </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as we add more and more input dimensions.</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mn-lt"/>
                <a:ea typeface="+mn-ea"/>
                <a:cs typeface="+mn-cs"/>
              </a:rPr>
              <a:t>On the other hand, Moving Prototypes does not have this problem. </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Memory requirements only grow with the complexity of the function that needs to be represented not with its dimensionality. </a:t>
            </a:r>
          </a:p>
          <a:p>
            <a:r>
              <a:rPr lang="en-US" sz="1200" kern="1200" dirty="0" smtClean="0">
                <a:solidFill>
                  <a:schemeClr val="tx1"/>
                </a:solidFill>
                <a:latin typeface="+mn-lt"/>
                <a:ea typeface="+mn-ea"/>
                <a:cs typeface="+mn-cs"/>
              </a:rPr>
              <a:t>In this method memory resources are automatically shifted from areas where the function is simpler to areas </a:t>
            </a:r>
          </a:p>
          <a:p>
            <a:r>
              <a:rPr lang="en-US" sz="1200" kern="1200" dirty="0" smtClean="0">
                <a:solidFill>
                  <a:schemeClr val="tx1"/>
                </a:solidFill>
                <a:latin typeface="+mn-lt"/>
                <a:ea typeface="+mn-ea"/>
                <a:cs typeface="+mn-cs"/>
              </a:rPr>
              <a:t>where the function is more complex. This is especially important since the learning process often goes through a series of very different functions before convergence. Knowing the shape of the final function may help methods such as CMAC and FOX to allocate resources efficiently to represent this function. However, this allocation may be inappropriate to represent intermediate functions and therefore learning may be slowed down.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Furthermore, Moving Prototypes has the added benefit that it can be allocated a fixed amount of memory resources and</a:t>
            </a:r>
          </a:p>
          <a:p>
            <a:r>
              <a:rPr lang="en-US" sz="1200" kern="1200" dirty="0" smtClean="0">
                <a:solidFill>
                  <a:schemeClr val="tx1"/>
                </a:solidFill>
                <a:latin typeface="+mn-lt"/>
                <a:ea typeface="+mn-ea"/>
                <a:cs typeface="+mn-cs"/>
              </a:rPr>
              <a:t>can be asked to do the best it can with these resources. </a:t>
            </a:r>
          </a:p>
          <a:p>
            <a:r>
              <a:rPr lang="en-US" sz="1200" kern="1200" dirty="0" smtClean="0">
                <a:solidFill>
                  <a:schemeClr val="tx1"/>
                </a:solidFill>
                <a:latin typeface="+mn-lt"/>
                <a:ea typeface="+mn-ea"/>
                <a:cs typeface="+mn-cs"/>
              </a:rPr>
              <a:t>This last feature is especially beneficial if we want to make sure that the memory requirements will never grow beyond </a:t>
            </a:r>
          </a:p>
          <a:p>
            <a:r>
              <a:rPr lang="en-US" sz="1200" kern="1200" dirty="0" smtClean="0">
                <a:solidFill>
                  <a:schemeClr val="tx1"/>
                </a:solidFill>
                <a:latin typeface="+mn-lt"/>
                <a:ea typeface="+mn-ea"/>
                <a:cs typeface="+mn-cs"/>
              </a:rPr>
              <a:t>what the system can provide.</a:t>
            </a:r>
          </a:p>
          <a:p>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As we mentioned before </a:t>
            </a:r>
            <a:r>
              <a:rPr lang="en-US" sz="1200" kern="1200" dirty="0" err="1" smtClean="0">
                <a:solidFill>
                  <a:schemeClr val="tx1"/>
                </a:solidFill>
                <a:latin typeface="+mn-lt"/>
                <a:ea typeface="+mn-ea"/>
                <a:cs typeface="+mn-cs"/>
              </a:rPr>
              <a:t>SENSOPAC’s</a:t>
            </a:r>
            <a:r>
              <a:rPr lang="en-US" sz="1200" kern="1200" dirty="0" smtClean="0">
                <a:solidFill>
                  <a:schemeClr val="tx1"/>
                </a:solidFill>
                <a:latin typeface="+mn-lt"/>
                <a:ea typeface="+mn-ea"/>
                <a:cs typeface="+mn-cs"/>
              </a:rPr>
              <a:t> solution to the problem of high dimensionality is a method called LWPR. This method is a</a:t>
            </a:r>
          </a:p>
          <a:p>
            <a:r>
              <a:rPr lang="en-US" sz="1200" kern="1200" dirty="0" smtClean="0">
                <a:solidFill>
                  <a:schemeClr val="tx1"/>
                </a:solidFill>
                <a:latin typeface="+mn-lt"/>
                <a:ea typeface="+mn-ea"/>
                <a:cs typeface="+mn-cs"/>
              </a:rPr>
              <a:t>step in the right direction. </a:t>
            </a:r>
          </a:p>
          <a:p>
            <a:r>
              <a:rPr lang="en-US" sz="1200" kern="1200" dirty="0" smtClean="0">
                <a:solidFill>
                  <a:schemeClr val="tx1"/>
                </a:solidFill>
                <a:latin typeface="+mn-lt"/>
                <a:ea typeface="+mn-ea"/>
                <a:cs typeface="+mn-cs"/>
              </a:rPr>
              <a:t>Unfortunately, LWPR only works efficiently if the artificial neural network has only a handful of non-redundant and non-irrelevant</a:t>
            </a:r>
          </a:p>
          <a:p>
            <a:r>
              <a:rPr lang="en-US" sz="1200" kern="1200" dirty="0" smtClean="0">
                <a:solidFill>
                  <a:schemeClr val="tx1"/>
                </a:solidFill>
                <a:latin typeface="+mn-lt"/>
                <a:ea typeface="+mn-ea"/>
                <a:cs typeface="+mn-cs"/>
              </a:rPr>
              <a:t>input dimensions. Once this number becomes large, the regression algorithm used by LWPR becomes too inefficient to be used. </a:t>
            </a:r>
          </a:p>
        </p:txBody>
      </p:sp>
      <p:sp>
        <p:nvSpPr>
          <p:cNvPr id="4" name="Slide Number Placeholder 3"/>
          <p:cNvSpPr>
            <a:spLocks noGrp="1"/>
          </p:cNvSpPr>
          <p:nvPr>
            <p:ph type="sldNum" sz="quarter" idx="10"/>
          </p:nvPr>
        </p:nvSpPr>
        <p:spPr/>
        <p:txBody>
          <a:bodyPr/>
          <a:lstStyle/>
          <a:p>
            <a:fld id="{AD274907-E06D-8548-8554-E91C1B67096B}"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Before we can compare regression on </a:t>
            </a:r>
            <a:r>
              <a:rPr lang="en-US" sz="1200" kern="1200" dirty="0" err="1" smtClean="0">
                <a:solidFill>
                  <a:schemeClr val="tx1"/>
                </a:solidFill>
                <a:latin typeface="+mn-lt"/>
                <a:ea typeface="+mn-ea"/>
                <a:cs typeface="+mn-cs"/>
              </a:rPr>
              <a:t>ANNs</a:t>
            </a:r>
            <a:r>
              <a:rPr lang="en-US" sz="1200" kern="1200" dirty="0" smtClean="0">
                <a:solidFill>
                  <a:schemeClr val="tx1"/>
                </a:solidFill>
                <a:latin typeface="+mn-lt"/>
                <a:ea typeface="+mn-ea"/>
                <a:cs typeface="+mn-cs"/>
              </a:rPr>
              <a:t> and Moving Prototypes </a:t>
            </a:r>
          </a:p>
          <a:p>
            <a:r>
              <a:rPr lang="en-US" sz="1200" kern="1200" dirty="0" smtClean="0">
                <a:solidFill>
                  <a:schemeClr val="tx1"/>
                </a:solidFill>
                <a:latin typeface="+mn-lt"/>
                <a:ea typeface="+mn-ea"/>
                <a:cs typeface="+mn-cs"/>
              </a:rPr>
              <a:t>we need to recognize that these two methods work very differently. </a:t>
            </a:r>
          </a:p>
          <a:p>
            <a:r>
              <a:rPr lang="en-US" sz="1200" kern="1200" dirty="0" smtClean="0">
                <a:solidFill>
                  <a:schemeClr val="tx1"/>
                </a:solidFill>
                <a:latin typeface="+mn-lt"/>
                <a:ea typeface="+mn-ea"/>
                <a:cs typeface="+mn-cs"/>
              </a:rPr>
              <a:t>Therefore, it is impossible to compare their performance apples to apples.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However, both methods have a single type of parameter they modify in order to describe their function. </a:t>
            </a:r>
          </a:p>
          <a:p>
            <a:r>
              <a:rPr lang="en-US" sz="1200" kern="1200" dirty="0" smtClean="0">
                <a:solidFill>
                  <a:schemeClr val="tx1"/>
                </a:solidFill>
                <a:latin typeface="+mn-lt"/>
                <a:ea typeface="+mn-ea"/>
                <a:cs typeface="+mn-cs"/>
              </a:rPr>
              <a:t>In the case of </a:t>
            </a:r>
            <a:r>
              <a:rPr lang="en-US" sz="1200" kern="1200" dirty="0" err="1" smtClean="0">
                <a:solidFill>
                  <a:schemeClr val="tx1"/>
                </a:solidFill>
                <a:latin typeface="+mn-lt"/>
                <a:ea typeface="+mn-ea"/>
                <a:cs typeface="+mn-cs"/>
              </a:rPr>
              <a:t>ANNs</a:t>
            </a:r>
            <a:r>
              <a:rPr lang="en-US" sz="1200" kern="1200" dirty="0" smtClean="0">
                <a:solidFill>
                  <a:schemeClr val="tx1"/>
                </a:solidFill>
                <a:latin typeface="+mn-lt"/>
                <a:ea typeface="+mn-ea"/>
                <a:cs typeface="+mn-cs"/>
              </a:rPr>
              <a:t> this type of parameter is the weight</a:t>
            </a:r>
            <a:r>
              <a:rPr lang="en-US" sz="1200" kern="1200" baseline="0" dirty="0" smtClean="0">
                <a:solidFill>
                  <a:schemeClr val="tx1"/>
                </a:solidFill>
                <a:latin typeface="+mn-lt"/>
                <a:ea typeface="+mn-ea"/>
                <a:cs typeface="+mn-cs"/>
              </a:rPr>
              <a:t> in each arc</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In the case of Moving Prototypes, this</a:t>
            </a:r>
            <a:r>
              <a:rPr lang="en-US" sz="1200" kern="1200" baseline="0" dirty="0" smtClean="0">
                <a:solidFill>
                  <a:schemeClr val="tx1"/>
                </a:solidFill>
                <a:latin typeface="+mn-lt"/>
                <a:ea typeface="+mn-ea"/>
                <a:cs typeface="+mn-cs"/>
              </a:rPr>
              <a:t> type of</a:t>
            </a:r>
            <a:r>
              <a:rPr lang="en-US" sz="1200" kern="1200" dirty="0" smtClean="0">
                <a:solidFill>
                  <a:schemeClr val="tx1"/>
                </a:solidFill>
                <a:latin typeface="+mn-lt"/>
                <a:ea typeface="+mn-ea"/>
                <a:cs typeface="+mn-cs"/>
              </a:rPr>
              <a:t> parameter is</a:t>
            </a:r>
            <a:r>
              <a:rPr lang="en-US" sz="1200" kern="1200" baseline="0" dirty="0" smtClean="0">
                <a:solidFill>
                  <a:schemeClr val="tx1"/>
                </a:solidFill>
                <a:latin typeface="+mn-lt"/>
                <a:ea typeface="+mn-ea"/>
                <a:cs typeface="+mn-cs"/>
              </a:rPr>
              <a:t> the</a:t>
            </a:r>
            <a:r>
              <a:rPr lang="en-US" sz="1200" kern="1200" dirty="0" smtClean="0">
                <a:solidFill>
                  <a:schemeClr val="tx1"/>
                </a:solidFill>
                <a:latin typeface="+mn-lt"/>
                <a:ea typeface="+mn-ea"/>
                <a:cs typeface="+mn-cs"/>
              </a:rPr>
              <a:t> prototype at the leaves of the tree. </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Weights and Prototypes are not so different. They are both associated with a specific </a:t>
            </a:r>
          </a:p>
          <a:p>
            <a:r>
              <a:rPr lang="en-US" sz="1200" kern="1200" dirty="0" smtClean="0">
                <a:solidFill>
                  <a:schemeClr val="tx1"/>
                </a:solidFill>
                <a:latin typeface="+mn-lt"/>
                <a:ea typeface="+mn-ea"/>
                <a:cs typeface="+mn-cs"/>
              </a:rPr>
              <a:t>section of their basic data structure, both can be implemented as a simple floating number and</a:t>
            </a:r>
          </a:p>
          <a:p>
            <a:r>
              <a:rPr lang="en-US" sz="1200" kern="1200" dirty="0" smtClean="0">
                <a:solidFill>
                  <a:schemeClr val="tx1"/>
                </a:solidFill>
                <a:latin typeface="+mn-lt"/>
                <a:ea typeface="+mn-ea"/>
                <a:cs typeface="+mn-cs"/>
              </a:rPr>
              <a:t>both of them are used to generalize from encountered learning experiences to new experiences not yet encountered. </a:t>
            </a:r>
          </a:p>
          <a:p>
            <a:r>
              <a:rPr lang="en-US" sz="1200" kern="1200" dirty="0" smtClean="0">
                <a:solidFill>
                  <a:schemeClr val="tx1"/>
                </a:solidFill>
                <a:latin typeface="+mn-lt"/>
                <a:ea typeface="+mn-ea"/>
                <a:cs typeface="+mn-cs"/>
              </a:rPr>
              <a:t>If we allow ourselves to compare </a:t>
            </a:r>
            <a:r>
              <a:rPr lang="en-US" sz="1200" kern="1200" dirty="0" err="1" smtClean="0">
                <a:solidFill>
                  <a:schemeClr val="tx1"/>
                </a:solidFill>
                <a:latin typeface="+mn-lt"/>
                <a:ea typeface="+mn-ea"/>
                <a:cs typeface="+mn-cs"/>
              </a:rPr>
              <a:t>ANNs</a:t>
            </a:r>
            <a:r>
              <a:rPr lang="en-US" sz="1200" kern="1200" dirty="0" smtClean="0">
                <a:solidFill>
                  <a:schemeClr val="tx1"/>
                </a:solidFill>
                <a:latin typeface="+mn-lt"/>
                <a:ea typeface="+mn-ea"/>
                <a:cs typeface="+mn-cs"/>
              </a:rPr>
              <a:t> and Moving Prototypes in the way they interact with these weights and </a:t>
            </a:r>
          </a:p>
          <a:p>
            <a:r>
              <a:rPr lang="en-US" sz="1200" kern="1200" dirty="0" smtClean="0">
                <a:solidFill>
                  <a:schemeClr val="tx1"/>
                </a:solidFill>
                <a:latin typeface="+mn-lt"/>
                <a:ea typeface="+mn-ea"/>
                <a:cs typeface="+mn-cs"/>
              </a:rPr>
              <a:t>prototypes we believe that Moving Prototypes is a more efficient method, when ran in a modern sequential computer.</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illustrate this point, let us compare an ANN whose function is described using </a:t>
            </a:r>
            <a:r>
              <a:rPr lang="en-US" sz="1200" kern="1200" dirty="0" err="1" smtClean="0">
                <a:solidFill>
                  <a:schemeClr val="tx1"/>
                </a:solidFill>
                <a:latin typeface="+mn-lt"/>
                <a:ea typeface="+mn-ea"/>
                <a:cs typeface="+mn-cs"/>
              </a:rPr>
              <a:t>n</a:t>
            </a:r>
            <a:r>
              <a:rPr lang="en-US" sz="1200" kern="1200" dirty="0" smtClean="0">
                <a:solidFill>
                  <a:schemeClr val="tx1"/>
                </a:solidFill>
                <a:latin typeface="+mn-lt"/>
                <a:ea typeface="+mn-ea"/>
                <a:cs typeface="+mn-cs"/>
              </a:rPr>
              <a:t> weights and</a:t>
            </a:r>
          </a:p>
          <a:p>
            <a:r>
              <a:rPr lang="en-US" sz="1200" kern="1200" dirty="0" smtClean="0">
                <a:solidFill>
                  <a:schemeClr val="tx1"/>
                </a:solidFill>
                <a:latin typeface="+mn-lt"/>
                <a:ea typeface="+mn-ea"/>
                <a:cs typeface="+mn-cs"/>
              </a:rPr>
              <a:t>a Moving Prototypes setup whose function is described by </a:t>
            </a:r>
            <a:r>
              <a:rPr lang="en-US" sz="1200" kern="1200" dirty="0" err="1" smtClean="0">
                <a:solidFill>
                  <a:schemeClr val="tx1"/>
                </a:solidFill>
                <a:latin typeface="+mn-lt"/>
                <a:ea typeface="+mn-ea"/>
                <a:cs typeface="+mn-cs"/>
              </a:rPr>
              <a:t>n</a:t>
            </a:r>
            <a:r>
              <a:rPr lang="en-US" sz="1200" kern="1200" dirty="0" smtClean="0">
                <a:solidFill>
                  <a:schemeClr val="tx1"/>
                </a:solidFill>
                <a:latin typeface="+mn-lt"/>
                <a:ea typeface="+mn-ea"/>
                <a:cs typeface="+mn-cs"/>
              </a:rPr>
              <a:t> prototypes.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Furthermore, consider a problem in which none of the input dimensions are redundant. Now let us assume </a:t>
            </a:r>
          </a:p>
          <a:p>
            <a:r>
              <a:rPr lang="en-US" sz="1200" kern="1200" dirty="0" smtClean="0">
                <a:solidFill>
                  <a:schemeClr val="tx1"/>
                </a:solidFill>
                <a:latin typeface="+mn-lt"/>
                <a:ea typeface="+mn-ea"/>
                <a:cs typeface="+mn-cs"/>
              </a:rPr>
              <a:t>the artificial neural network is asked to update its function given a training example. In this case, since all the</a:t>
            </a:r>
          </a:p>
          <a:p>
            <a:r>
              <a:rPr lang="en-US" sz="1200" kern="1200" dirty="0" smtClean="0">
                <a:solidFill>
                  <a:schemeClr val="tx1"/>
                </a:solidFill>
                <a:latin typeface="+mn-lt"/>
                <a:ea typeface="+mn-ea"/>
                <a:cs typeface="+mn-cs"/>
              </a:rPr>
              <a:t> input dimensions are relevant, the regression algorithm will need to be applied to all the </a:t>
            </a:r>
            <a:r>
              <a:rPr lang="en-US" sz="1200" kern="1200" dirty="0" err="1" smtClean="0">
                <a:solidFill>
                  <a:schemeClr val="tx1"/>
                </a:solidFill>
                <a:latin typeface="+mn-lt"/>
                <a:ea typeface="+mn-ea"/>
                <a:cs typeface="+mn-cs"/>
              </a:rPr>
              <a:t>n</a:t>
            </a:r>
            <a:r>
              <a:rPr lang="en-US" sz="1200" kern="1200" dirty="0" smtClean="0">
                <a:solidFill>
                  <a:schemeClr val="tx1"/>
                </a:solidFill>
                <a:latin typeface="+mn-lt"/>
                <a:ea typeface="+mn-ea"/>
                <a:cs typeface="+mn-cs"/>
              </a:rPr>
              <a:t> weights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the network.</a:t>
            </a:r>
          </a:p>
          <a:p>
            <a:r>
              <a:rPr lang="en-US" sz="1200" kern="1200" dirty="0" smtClean="0">
                <a:solidFill>
                  <a:schemeClr val="tx1"/>
                </a:solidFill>
                <a:latin typeface="+mn-lt"/>
                <a:ea typeface="+mn-ea"/>
                <a:cs typeface="+mn-cs"/>
              </a:rPr>
              <a:t>Therefore updating the function will require a computational complexity of </a:t>
            </a:r>
            <a:r>
              <a:rPr lang="en-US" sz="1200" kern="1200" dirty="0" err="1" smtClean="0">
                <a:solidFill>
                  <a:schemeClr val="tx1"/>
                </a:solidFill>
                <a:latin typeface="+mn-lt"/>
                <a:ea typeface="+mn-ea"/>
                <a:cs typeface="+mn-cs"/>
              </a:rPr>
              <a:t>O(n</a:t>
            </a:r>
            <a:r>
              <a:rPr lang="en-US" sz="1200" kern="1200" dirty="0" smtClean="0">
                <a:solidFill>
                  <a:schemeClr val="tx1"/>
                </a:solidFill>
                <a:latin typeface="+mn-lt"/>
                <a:ea typeface="+mn-ea"/>
                <a:cs typeface="+mn-cs"/>
              </a:rPr>
              <a:t>) in a modern serial computer.  </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On the other hand, Moving Prototypes keeps its prototypes in a tree like structure. Therefore, updating this function </a:t>
            </a:r>
          </a:p>
          <a:p>
            <a:r>
              <a:rPr lang="en-US" sz="1200" kern="1200" dirty="0" smtClean="0">
                <a:solidFill>
                  <a:schemeClr val="tx1"/>
                </a:solidFill>
                <a:latin typeface="+mn-lt"/>
                <a:ea typeface="+mn-ea"/>
                <a:cs typeface="+mn-cs"/>
              </a:rPr>
              <a:t>will require a computational complexity of just </a:t>
            </a:r>
            <a:r>
              <a:rPr lang="en-US" sz="1200" kern="1200" dirty="0" err="1" smtClean="0">
                <a:solidFill>
                  <a:schemeClr val="tx1"/>
                </a:solidFill>
                <a:latin typeface="+mn-lt"/>
                <a:ea typeface="+mn-ea"/>
                <a:cs typeface="+mn-cs"/>
              </a:rPr>
              <a:t>O(log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This may not seem to be a big difference on performance if we talk about a few hundreds weights or prototypes.</a:t>
            </a:r>
          </a:p>
          <a:p>
            <a:r>
              <a:rPr lang="en-US" sz="1200" kern="1200" dirty="0" smtClean="0">
                <a:solidFill>
                  <a:schemeClr val="tx1"/>
                </a:solidFill>
                <a:latin typeface="+mn-lt"/>
                <a:ea typeface="+mn-ea"/>
                <a:cs typeface="+mn-cs"/>
              </a:rPr>
              <a:t> However, the human cerebellum has hundreds of millions of neurons and each one of these neurons may</a:t>
            </a:r>
          </a:p>
          <a:p>
            <a:r>
              <a:rPr lang="en-US" sz="1200" kern="1200" dirty="0" smtClean="0">
                <a:solidFill>
                  <a:schemeClr val="tx1"/>
                </a:solidFill>
                <a:latin typeface="+mn-lt"/>
                <a:ea typeface="+mn-ea"/>
                <a:cs typeface="+mn-cs"/>
              </a:rPr>
              <a:t> interact with hundreds or even thousands of other neurons. At this scale, a performance difference between </a:t>
            </a:r>
          </a:p>
          <a:p>
            <a:r>
              <a:rPr lang="en-US" sz="1200" kern="1200" dirty="0" err="1" smtClean="0">
                <a:solidFill>
                  <a:schemeClr val="tx1"/>
                </a:solidFill>
                <a:latin typeface="+mn-lt"/>
                <a:ea typeface="+mn-ea"/>
                <a:cs typeface="+mn-cs"/>
              </a:rPr>
              <a:t>O(log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a:t>
            </a:r>
            <a:r>
              <a:rPr lang="en-US" sz="1200" kern="1200" dirty="0" smtClean="0">
                <a:solidFill>
                  <a:schemeClr val="tx1"/>
                </a:solidFill>
                <a:latin typeface="+mn-lt"/>
                <a:ea typeface="+mn-ea"/>
                <a:cs typeface="+mn-cs"/>
              </a:rPr>
              <a:t>) and O(n) can be huge. </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smtClean="0">
                <a:solidFill>
                  <a:schemeClr val="tx1"/>
                </a:solidFill>
                <a:latin typeface="+mn-lt"/>
                <a:ea typeface="+mn-ea"/>
                <a:cs typeface="+mn-cs"/>
              </a:rPr>
              <a:t>Just for illustration purposes, let’s assume that we have one system with one trillion weights and another system with one trillion prototypes. </a:t>
            </a:r>
          </a:p>
          <a:p>
            <a:r>
              <a:rPr lang="en-US" sz="1200" kern="1200" dirty="0" smtClean="0">
                <a:solidFill>
                  <a:schemeClr val="tx1"/>
                </a:solidFill>
                <a:latin typeface="+mn-lt"/>
                <a:ea typeface="+mn-ea"/>
                <a:cs typeface="+mn-cs"/>
              </a:rPr>
              <a:t>Updating the ANN would require interacting with one trillion weights</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while updating the Moving Prototypes may only require interacting </a:t>
            </a:r>
          </a:p>
          <a:p>
            <a:r>
              <a:rPr lang="en-US" sz="1200" kern="1200" dirty="0" smtClean="0">
                <a:solidFill>
                  <a:schemeClr val="tx1"/>
                </a:solidFill>
                <a:latin typeface="+mn-lt"/>
                <a:ea typeface="+mn-ea"/>
                <a:cs typeface="+mn-cs"/>
              </a:rPr>
              <a:t>with a few dozen prototypes. </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AD274907-E06D-8548-8554-E91C1B67096B}"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 us talk</a:t>
            </a:r>
            <a:r>
              <a:rPr lang="en-US" baseline="0" dirty="0" smtClean="0"/>
              <a:t> about one more issue related to development of artificial cerebellums, namely the centralized L.A. issue.</a:t>
            </a:r>
            <a:endParaRPr lang="en-US" dirty="0" smtClean="0"/>
          </a:p>
          <a:p>
            <a:endParaRPr lang="en-US" dirty="0" smtClean="0"/>
          </a:p>
          <a:p>
            <a:r>
              <a:rPr lang="en-US" dirty="0" smtClean="0"/>
              <a:t>To better understand this issue let me begin by mentioning that artificial</a:t>
            </a:r>
            <a:r>
              <a:rPr lang="en-US" baseline="0" dirty="0" smtClean="0"/>
              <a:t> cerebellums built using my </a:t>
            </a:r>
          </a:p>
          <a:p>
            <a:r>
              <a:rPr lang="en-US" baseline="0" dirty="0" smtClean="0"/>
              <a:t>proposed formalism will look like a set of one or more trees.</a:t>
            </a:r>
          </a:p>
          <a:p>
            <a:endParaRPr lang="en-US" baseline="0" dirty="0" smtClean="0"/>
          </a:p>
          <a:p>
            <a:r>
              <a:rPr lang="en-US" baseline="0" dirty="0" smtClean="0"/>
              <a:t>For instance, a simple cerebellum would look this this in which signals are passed from one agent to another one.</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the option of implementing this system using a single computing unit.</a:t>
            </a:r>
          </a:p>
          <a:p>
            <a:r>
              <a:rPr lang="en-US"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 we could choose to train</a:t>
            </a:r>
            <a:r>
              <a:rPr lang="en-US" baseline="0" dirty="0" smtClean="0"/>
              <a:t> and run each learning agent in its own computing unit.</a:t>
            </a:r>
          </a:p>
          <a:p>
            <a:r>
              <a:rPr lang="en-US" baseline="0" dirty="0" smtClean="0"/>
              <a:t>The second option is probably more expensive but it would allow the system to train in parallel.</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Millions</a:t>
            </a:r>
            <a:r>
              <a:rPr lang="en-US" baseline="0" dirty="0" smtClean="0"/>
              <a:t> of years ago, sensorimotor neural networks consisted of direct connections of receptors to motor executors.</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this lead us to one more issue. What happens when a computing unit does not have</a:t>
            </a:r>
          </a:p>
          <a:p>
            <a:r>
              <a:rPr lang="en-US" dirty="0" smtClean="0"/>
              <a:t>either</a:t>
            </a:r>
            <a:r>
              <a:rPr lang="en-US" baseline="0" dirty="0" smtClean="0"/>
              <a:t> the memory or computing resources to implement a learning agent and the designer</a:t>
            </a:r>
          </a:p>
          <a:p>
            <a:r>
              <a:rPr lang="en-US" baseline="0" dirty="0" smtClean="0"/>
              <a:t> of the system has ran out of ideas of how to break this agent into smaller agents.</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solve this issue I propose to implement the learning agent as a distributed learning agent.</a:t>
            </a:r>
          </a:p>
          <a:p>
            <a:r>
              <a:rPr lang="en-US" dirty="0" smtClean="0"/>
              <a:t> In this system the value function associated with a learning agent would</a:t>
            </a:r>
            <a:r>
              <a:rPr lang="en-US" baseline="0" dirty="0" smtClean="0"/>
              <a:t> be broken up into sections. </a:t>
            </a:r>
          </a:p>
          <a:p>
            <a:r>
              <a:rPr lang="en-US" baseline="0" dirty="0" smtClean="0"/>
              <a:t>and one learning agent would be assigned to each section. </a:t>
            </a:r>
          </a:p>
          <a:p>
            <a:r>
              <a:rPr lang="en-US" baseline="0" dirty="0" smtClean="0"/>
              <a:t>Finally all these agents would work together and share information until all the sections converge.</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I came up with this idea I believed it would work.</a:t>
            </a:r>
          </a:p>
          <a:p>
            <a:r>
              <a:rPr lang="en-US" baseline="0" dirty="0" smtClean="0"/>
              <a:t>However I was not sure if a distributed system would be an efficient way to train a learning agent.</a:t>
            </a:r>
          </a:p>
          <a:p>
            <a:r>
              <a:rPr lang="en-US" baseline="0" dirty="0" smtClean="0"/>
              <a:t>Therefore I decided to:</a:t>
            </a:r>
          </a:p>
          <a:p>
            <a:r>
              <a:rPr lang="en-US" baseline="0" dirty="0" smtClean="0"/>
              <a:t>-----</a:t>
            </a:r>
          </a:p>
          <a:p>
            <a:r>
              <a:rPr lang="en-US" baseline="0" dirty="0" smtClean="0"/>
              <a:t> analyze this type of system,</a:t>
            </a:r>
          </a:p>
          <a:p>
            <a:r>
              <a:rPr lang="en-US" baseline="0" dirty="0" smtClean="0"/>
              <a:t>------</a:t>
            </a:r>
          </a:p>
          <a:p>
            <a:r>
              <a:rPr lang="en-US" baseline="0" dirty="0" smtClean="0"/>
              <a:t>identify some of its most important bottlenecks, </a:t>
            </a:r>
          </a:p>
          <a:p>
            <a:r>
              <a:rPr lang="en-US" baseline="0" dirty="0" smtClean="0"/>
              <a:t>-----</a:t>
            </a:r>
          </a:p>
          <a:p>
            <a:r>
              <a:rPr lang="en-US" baseline="0" dirty="0" smtClean="0"/>
              <a:t>propose techniques that would ameliorate these bottlenecks and</a:t>
            </a:r>
          </a:p>
          <a:p>
            <a:r>
              <a:rPr lang="en-US" baseline="0" dirty="0" smtClean="0"/>
              <a:t>-----</a:t>
            </a:r>
          </a:p>
          <a:p>
            <a:r>
              <a:rPr lang="en-US" baseline="0" dirty="0" smtClean="0"/>
              <a:t>evaluate their performance.</a:t>
            </a:r>
          </a:p>
          <a:p>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To accomplish this analysis and</a:t>
            </a:r>
            <a:r>
              <a:rPr lang="en-US" sz="1200" kern="1200" baseline="0" dirty="0" smtClean="0">
                <a:solidFill>
                  <a:schemeClr val="tx1"/>
                </a:solidFill>
                <a:latin typeface="+mn-lt"/>
                <a:ea typeface="+mn-ea"/>
                <a:cs typeface="+mn-cs"/>
              </a:rPr>
              <a:t> evaluation I</a:t>
            </a:r>
            <a:r>
              <a:rPr lang="en-US" sz="1200" kern="1200" dirty="0" smtClean="0">
                <a:solidFill>
                  <a:schemeClr val="tx1"/>
                </a:solidFill>
                <a:latin typeface="+mn-lt"/>
                <a:ea typeface="+mn-ea"/>
                <a:cs typeface="+mn-cs"/>
              </a:rPr>
              <a:t> decided to use DEVS Java.</a:t>
            </a:r>
          </a:p>
          <a:p>
            <a:r>
              <a:rPr lang="en-US" sz="1200" kern="1200" dirty="0" smtClean="0">
                <a:solidFill>
                  <a:schemeClr val="tx1"/>
                </a:solidFill>
                <a:latin typeface="+mn-lt"/>
                <a:ea typeface="+mn-ea"/>
                <a:cs typeface="+mn-cs"/>
              </a:rPr>
              <a:t>DEVS Java is a practical and easy to use simulation tool that allows the user to model and perform discrete simulations. </a:t>
            </a:r>
          </a:p>
          <a:p>
            <a:r>
              <a:rPr lang="en-US" sz="1200" kern="1200" dirty="0" smtClean="0">
                <a:solidFill>
                  <a:schemeClr val="tx1"/>
                </a:solidFill>
                <a:latin typeface="+mn-lt"/>
                <a:ea typeface="+mn-ea"/>
                <a:cs typeface="+mn-cs"/>
              </a:rPr>
              <a:t>This tool is based on Discrete </a:t>
            </a:r>
            <a:r>
              <a:rPr lang="en-US" sz="1200" kern="1200" dirty="0" err="1" smtClean="0">
                <a:solidFill>
                  <a:schemeClr val="tx1"/>
                </a:solidFill>
                <a:latin typeface="+mn-lt"/>
                <a:ea typeface="+mn-ea"/>
                <a:cs typeface="+mn-cs"/>
              </a:rPr>
              <a:t>EVent</a:t>
            </a:r>
            <a:r>
              <a:rPr lang="en-US" sz="1200" kern="1200" dirty="0" smtClean="0">
                <a:solidFill>
                  <a:schemeClr val="tx1"/>
                </a:solidFill>
                <a:latin typeface="+mn-lt"/>
                <a:ea typeface="+mn-ea"/>
                <a:cs typeface="+mn-cs"/>
              </a:rPr>
              <a:t> System specification (DEVS), which is a well-defined mathematical formalism.</a:t>
            </a:r>
          </a:p>
          <a:p>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274907-E06D-8548-8554-E91C1B67096B}"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kern="1200" dirty="0" smtClean="0">
                <a:solidFill>
                  <a:schemeClr val="tx1"/>
                </a:solidFill>
                <a:latin typeface="+mn-lt"/>
                <a:ea typeface="+mn-ea"/>
                <a:cs typeface="+mn-cs"/>
              </a:rPr>
              <a:t>DEVS Java</a:t>
            </a:r>
            <a:r>
              <a:rPr lang="en-US" sz="1200" b="0" kern="1200" baseline="0" dirty="0" smtClean="0">
                <a:solidFill>
                  <a:schemeClr val="tx1"/>
                </a:solidFill>
                <a:latin typeface="+mn-lt"/>
                <a:ea typeface="+mn-ea"/>
                <a:cs typeface="+mn-cs"/>
              </a:rPr>
              <a:t> provided some very nice features:</a:t>
            </a:r>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t>
            </a:r>
          </a:p>
          <a:p>
            <a:pPr marL="228600" indent="-228600">
              <a:buAutoNum type="arabicParenR"/>
            </a:pP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starters it provided continuous time support (in spite of what the name Discrete Event System specification may suggest).</a:t>
            </a:r>
          </a:p>
          <a:p>
            <a:pPr marL="228600" indent="-228600">
              <a:buNone/>
            </a:pPr>
            <a:r>
              <a:rPr lang="en-US" sz="1200" b="0" kern="1200" baseline="0" dirty="0" smtClean="0">
                <a:solidFill>
                  <a:schemeClr val="tx1"/>
                </a:solidFill>
                <a:latin typeface="+mn-lt"/>
                <a:ea typeface="+mn-ea"/>
                <a:cs typeface="+mn-cs"/>
              </a:rPr>
              <a:t>	This was a must as events in this system could occur at any time (not only at discrete times).</a:t>
            </a:r>
          </a:p>
          <a:p>
            <a:pPr marL="228600" indent="-228600">
              <a:buNone/>
            </a:pPr>
            <a:r>
              <a:rPr lang="en-US" sz="1200" b="0" kern="1200" baseline="0" dirty="0" smtClean="0">
                <a:solidFill>
                  <a:schemeClr val="tx1"/>
                </a:solidFill>
                <a:latin typeface="+mn-lt"/>
                <a:ea typeface="+mn-ea"/>
                <a:cs typeface="+mn-cs"/>
              </a:rPr>
              <a:t>-------</a:t>
            </a:r>
          </a:p>
          <a:p>
            <a:pPr marL="228600" indent="-228600">
              <a:buAutoNum type="arabicParenR" startAt="2"/>
            </a:pPr>
            <a:r>
              <a:rPr lang="en-US" sz="1200" b="0" kern="1200" baseline="0" dirty="0" smtClean="0">
                <a:solidFill>
                  <a:schemeClr val="tx1"/>
                </a:solidFill>
                <a:latin typeface="+mn-lt"/>
                <a:ea typeface="+mn-ea"/>
                <a:cs typeface="+mn-cs"/>
              </a:rPr>
              <a:t>Furthermore, this tool provided a simple way to describe the models of the entities associated with a distributed system (such as an agent, etc).</a:t>
            </a:r>
          </a:p>
          <a:p>
            <a:pPr marL="228600" indent="-228600">
              <a:buNone/>
            </a:pPr>
            <a:r>
              <a:rPr lang="en-US" sz="1200" b="0" kern="1200" baseline="0" dirty="0" smtClean="0">
                <a:solidFill>
                  <a:schemeClr val="tx1"/>
                </a:solidFill>
                <a:latin typeface="+mn-lt"/>
                <a:ea typeface="+mn-ea"/>
                <a:cs typeface="+mn-cs"/>
              </a:rPr>
              <a:t>-------</a:t>
            </a:r>
          </a:p>
          <a:p>
            <a:pPr marL="228600" indent="-228600">
              <a:buNone/>
            </a:pPr>
            <a:r>
              <a:rPr lang="en-US" sz="1200" b="0" kern="1200" baseline="0" dirty="0" smtClean="0">
                <a:solidFill>
                  <a:schemeClr val="tx1"/>
                </a:solidFill>
                <a:latin typeface="+mn-lt"/>
                <a:ea typeface="+mn-ea"/>
                <a:cs typeface="+mn-cs"/>
              </a:rPr>
              <a:t>3) In addition, this tool provided a simulator, which we did not have to configure or try to understand. I just had to describe the models and run.</a:t>
            </a:r>
          </a:p>
          <a:p>
            <a:pPr marL="228600" indent="-228600">
              <a:buNone/>
            </a:pPr>
            <a:r>
              <a:rPr lang="en-US" sz="1200" b="0" kern="1200" baseline="0" dirty="0" smtClean="0">
                <a:solidFill>
                  <a:schemeClr val="tx1"/>
                </a:solidFill>
                <a:latin typeface="+mn-lt"/>
                <a:ea typeface="+mn-ea"/>
                <a:cs typeface="+mn-cs"/>
              </a:rPr>
              <a:t>--------</a:t>
            </a:r>
          </a:p>
          <a:p>
            <a:pPr marL="228600" indent="-228600">
              <a:buNone/>
            </a:pPr>
            <a:r>
              <a:rPr lang="en-US" sz="1200" b="0" kern="1200" baseline="0" dirty="0" smtClean="0">
                <a:solidFill>
                  <a:schemeClr val="tx1"/>
                </a:solidFill>
                <a:latin typeface="+mn-lt"/>
                <a:ea typeface="+mn-ea"/>
                <a:cs typeface="+mn-cs"/>
              </a:rPr>
              <a:t>4) Finally, this tool allowed me to handle concurrency. In other words it allowed me to specify how events that occur at the same time should be handled.</a:t>
            </a:r>
          </a:p>
          <a:p>
            <a:pPr marL="228600" indent="-228600">
              <a:buNone/>
            </a:pPr>
            <a:endParaRPr lang="en-US" sz="1200" b="0" kern="1200" baseline="0" dirty="0" smtClean="0">
              <a:solidFill>
                <a:schemeClr val="tx1"/>
              </a:solidFill>
              <a:latin typeface="+mn-lt"/>
              <a:ea typeface="+mn-ea"/>
              <a:cs typeface="+mn-cs"/>
            </a:endParaRPr>
          </a:p>
          <a:p>
            <a:pPr marL="228600" indent="-228600">
              <a:buNone/>
            </a:pPr>
            <a:r>
              <a:rPr lang="en-US" sz="1200" b="0" kern="1200" baseline="0" dirty="0" smtClean="0">
                <a:solidFill>
                  <a:schemeClr val="tx1"/>
                </a:solidFill>
                <a:latin typeface="+mn-lt"/>
                <a:ea typeface="+mn-ea"/>
                <a:cs typeface="+mn-cs"/>
              </a:rPr>
              <a:t>-----</a:t>
            </a:r>
          </a:p>
          <a:p>
            <a:pPr marL="228600" indent="-228600">
              <a:buNone/>
            </a:pPr>
            <a:endParaRPr lang="en-US" sz="1200" b="0" kern="1200" baseline="0" dirty="0" smtClean="0">
              <a:solidFill>
                <a:schemeClr val="tx1"/>
              </a:solidFill>
              <a:latin typeface="+mn-lt"/>
              <a:ea typeface="+mn-ea"/>
              <a:cs typeface="+mn-cs"/>
            </a:endParaRPr>
          </a:p>
          <a:p>
            <a:pPr marL="228600" indent="-228600">
              <a:buNone/>
            </a:pPr>
            <a:endParaRPr lang="en-US" sz="1200" b="0" kern="1200" baseline="0" dirty="0" smtClean="0">
              <a:solidFill>
                <a:schemeClr val="tx1"/>
              </a:solidFill>
              <a:latin typeface="+mn-lt"/>
              <a:ea typeface="+mn-ea"/>
              <a:cs typeface="+mn-cs"/>
            </a:endParaRPr>
          </a:p>
          <a:p>
            <a:pPr marL="228600" indent="-228600">
              <a:buNone/>
            </a:pPr>
            <a:r>
              <a:rPr lang="en-US" sz="1200" b="0" kern="1200" baseline="0" dirty="0" smtClean="0">
                <a:solidFill>
                  <a:schemeClr val="tx1"/>
                </a:solidFill>
                <a:latin typeface="+mn-lt"/>
                <a:ea typeface="+mn-ea"/>
                <a:cs typeface="+mn-cs"/>
              </a:rPr>
              <a:t>---------------------------------</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6.3.1 Continuous Time Support: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DEVS Java is a tool that is based on the Discrete </a:t>
            </a:r>
            <a:r>
              <a:rPr lang="en-US" sz="1200" b="1" kern="1200" dirty="0" err="1" smtClean="0">
                <a:solidFill>
                  <a:schemeClr val="tx1"/>
                </a:solidFill>
                <a:latin typeface="+mn-lt"/>
                <a:ea typeface="+mn-ea"/>
                <a:cs typeface="+mn-cs"/>
              </a:rPr>
              <a:t>EVent</a:t>
            </a:r>
            <a:r>
              <a:rPr lang="en-US" sz="1200" b="1" kern="1200" dirty="0" smtClean="0">
                <a:solidFill>
                  <a:schemeClr val="tx1"/>
                </a:solidFill>
                <a:latin typeface="+mn-lt"/>
                <a:ea typeface="+mn-ea"/>
                <a:cs typeface="+mn-cs"/>
              </a:rPr>
              <a:t> System specification. This does not mean that this mathematical formalism is only applicable to scenarios in which time is</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discrete. As a matter of fact, DEVS assumes that the time base is continuous. The type of scenarios we would like to simulate requires that the used time base be continuous. The way DEVS accomplishes this is by assuming that state variables remain constant for variable periods of time. These state changes are called </a:t>
            </a:r>
            <a:r>
              <a:rPr lang="en-US" sz="1200" b="1" i="1" kern="1200" dirty="0" smtClean="0">
                <a:solidFill>
                  <a:schemeClr val="tx1"/>
                </a:solidFill>
                <a:latin typeface="+mn-lt"/>
                <a:ea typeface="+mn-ea"/>
                <a:cs typeface="+mn-cs"/>
              </a:rPr>
              <a:t>events. This assumption is valid for our scenarios since modules can only be in a small number of states (e.g. “waiting for largest value function entry”, “waiting for simulator response”, “calculating new reward”, “forwarding a message”, etc). Furthermore, the modules in these scenarios stay in these states for variable periods of time.</a:t>
            </a:r>
          </a:p>
          <a:p>
            <a:endParaRPr lang="en-US" sz="1200" b="1" i="1"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6.3.2 Appropriate Modeling Paradigm</a:t>
            </a:r>
          </a:p>
          <a:p>
            <a:endParaRPr lang="en-US" sz="1200" b="1" i="1"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Under the DEVS formalism, the models specify how events are scheduled and what state transitions they cause. This perfectly satisfies our requirements since we are looking for a tool that allows us to model modules such as a “learning agent”, a “hub”, a “simulator” etc, for which we have a very clear idea of what states they go through, and what events trigger changes on these states. This formalism makes it very easy for us to model the components associated with the scenarios we want to simulate. Furthermore, DEVS Java supports object-oriented modeling which facilitates the modeling of very complex modules.</a:t>
            </a:r>
          </a:p>
          <a:p>
            <a:endParaRPr lang="en-US" sz="1200" b="1" i="1"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6.3.3 Do not Worry About the Simulator:</a:t>
            </a:r>
          </a:p>
          <a:p>
            <a:endParaRPr lang="en-US" sz="1200" b="1" i="1"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DEVS Java has an associated simulator that handles the processing of events as dictated by the models. This is very convenient, since we do not have to worry about implementing a simulator. We only have to concern ourselves with modeling the components and plugging them together. The provided simulator will take care of processing the events as dictated by our models.</a:t>
            </a:r>
          </a:p>
          <a:p>
            <a:endParaRPr lang="en-US" sz="1200" b="1" i="1"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6.3.4 Concurrency Support:</a:t>
            </a:r>
          </a:p>
          <a:p>
            <a:r>
              <a:rPr lang="en-US" sz="1200" b="1" i="1" kern="1200" dirty="0" smtClean="0">
                <a:solidFill>
                  <a:schemeClr val="tx1"/>
                </a:solidFill>
                <a:latin typeface="+mn-lt"/>
                <a:ea typeface="+mn-ea"/>
                <a:cs typeface="+mn-cs"/>
              </a:rPr>
              <a:t>DEVS and therefore DEVS Java support concurrency among the interacting simulation modules. This is a very important feature since concurrent events will often occur in the scenarios we would like to simulate. For instance, we need to be able to properly handle the case in which we are ready to start a new learning cycle but at the same time we receive a request for information from another learning agent. DEVS allows us to easily specify what to do in such cases.</a:t>
            </a:r>
          </a:p>
          <a:p>
            <a:endParaRPr lang="en-US" sz="1200" b="1"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274907-E06D-8548-8554-E91C1B67096B}"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After using DEVS Java</a:t>
            </a:r>
            <a:r>
              <a:rPr lang="en-US" sz="1200" b="0" kern="1200" baseline="0" dirty="0" smtClean="0">
                <a:solidFill>
                  <a:schemeClr val="tx1"/>
                </a:solidFill>
                <a:latin typeface="+mn-lt"/>
                <a:ea typeface="+mn-ea"/>
                <a:cs typeface="+mn-cs"/>
              </a:rPr>
              <a:t> to analyze this type of system I came up with a set of techniques to tackle some of the found bottlenecks.</a:t>
            </a:r>
          </a:p>
          <a:p>
            <a:endParaRPr lang="en-US" dirty="0" smtClean="0"/>
          </a:p>
          <a:p>
            <a:r>
              <a:rPr lang="en-US" dirty="0" smtClean="0"/>
              <a:t>The first technique proposed to break the value function along</a:t>
            </a:r>
            <a:r>
              <a:rPr lang="en-US" baseline="0" dirty="0" smtClean="0"/>
              <a:t> the “actions axis” instead of the “state axis”</a:t>
            </a:r>
          </a:p>
          <a:p>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 experiments showed that this technique alone could shrink learning time by about 50%.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 second technique proposed to do some load balancing during training.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t>
            </a:r>
            <a:endParaRPr lang="en-US" baseline="0"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Some experiments showed that load balancing could shrink learning time by about 20%.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 third</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technique proposed to give</a:t>
            </a:r>
            <a:r>
              <a:rPr lang="en-US" sz="1200" b="0" kern="1200" baseline="0" dirty="0" smtClean="0">
                <a:solidFill>
                  <a:schemeClr val="tx1"/>
                </a:solidFill>
                <a:latin typeface="+mn-lt"/>
                <a:ea typeface="+mn-ea"/>
                <a:cs typeface="+mn-cs"/>
              </a:rPr>
              <a:t> each agent its own local simulator as opposed to using a single global simulator</a:t>
            </a:r>
            <a:r>
              <a:rPr lang="en-US" sz="1200" b="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around 400 million years ago a separate co-processor appeared between the sensory and motor system.</a:t>
            </a:r>
            <a:r>
              <a:rPr lang="en-US" baseline="0" dirty="0" smtClean="0"/>
              <a:t> </a:t>
            </a:r>
          </a:p>
          <a:p>
            <a:r>
              <a:rPr lang="en-US" baseline="0" dirty="0" smtClean="0"/>
              <a:t>This co-processor is what we, nowadays, call the cerebellum.</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time the proposed technique improved learning performance by about 50%</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fourth technique proposed to use a “Push policy” instead of a “Poll policy” to propagate max-values among the learning agents.</a:t>
            </a:r>
          </a:p>
          <a:p>
            <a:r>
              <a:rPr lang="en-US"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time the proposed technique improved learning performance by about 60%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Finally we decided to answer the question “how does the “Push Policy” scale?”.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other words how significant is the “Push policy” overhead as we add more and more agents.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results to this experiment seemed to confirm our hypothesis that using twice as many learning agents would cut the learning time by about half.</a:t>
            </a:r>
          </a:p>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appeared to indicate that the overhead associated with the </a:t>
            </a:r>
            <a:r>
              <a:rPr lang="en-US" sz="1200" kern="1200" dirty="0" smtClean="0">
                <a:solidFill>
                  <a:schemeClr val="tx1"/>
                </a:solidFill>
                <a:latin typeface="+mn-lt"/>
                <a:ea typeface="+mn-ea"/>
                <a:cs typeface="+mn-cs"/>
              </a:rPr>
              <a:t>push policy was not very significant.</a:t>
            </a:r>
          </a:p>
          <a:p>
            <a:r>
              <a:rPr lang="en-US" sz="1200" kern="1200" dirty="0" smtClean="0">
                <a:solidFill>
                  <a:schemeClr val="tx1"/>
                </a:solidFill>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These results </a:t>
            </a:r>
            <a:r>
              <a:rPr lang="en-US" sz="1200" kern="1200" baseline="0" dirty="0" smtClean="0">
                <a:solidFill>
                  <a:schemeClr val="tx1"/>
                </a:solidFill>
                <a:latin typeface="+mn-lt"/>
                <a:ea typeface="+mn-ea"/>
                <a:cs typeface="+mn-cs"/>
              </a:rPr>
              <a:t>suggested the use of distributed system with the following characteristics:</a:t>
            </a:r>
          </a:p>
          <a:p>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First of all, the distributed system should divide the value function in slices along the action axis,</a:t>
            </a:r>
          </a:p>
          <a:p>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Furthermore it may be a good idea to allow “slow agents” to pass some of their load to “speedy agents”.</a:t>
            </a:r>
          </a:p>
          <a:p>
            <a:r>
              <a:rPr lang="en-US" sz="1200" kern="1200" baseline="0" dirty="0" smtClean="0">
                <a:solidFill>
                  <a:schemeClr val="tx1"/>
                </a:solidFill>
                <a:latin typeface="+mn-lt"/>
                <a:ea typeface="+mn-ea"/>
                <a:cs typeface="+mn-cs"/>
              </a:rPr>
              <a:t>(however, the user should also consider the extra complexity of the system and make a decision whether it is worth it or not).</a:t>
            </a:r>
          </a:p>
          <a:p>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In addition, the results suggest that, if at all possible, the system should provide each learning agent with its own local simulator.</a:t>
            </a:r>
          </a:p>
          <a:p>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Finally, the results strongly suggest using a Push policy, instead of a Poll policy, to propagate </a:t>
            </a:r>
            <a:r>
              <a:rPr lang="en-US" sz="1200" kern="1200" baseline="0" dirty="0" err="1" smtClean="0">
                <a:solidFill>
                  <a:schemeClr val="tx1"/>
                </a:solidFill>
                <a:latin typeface="+mn-lt"/>
                <a:ea typeface="+mn-ea"/>
                <a:cs typeface="+mn-cs"/>
              </a:rPr>
              <a:t>maxQ(s,a</a:t>
            </a:r>
            <a:r>
              <a:rPr lang="en-US" sz="1200" kern="1200" baseline="0" dirty="0" smtClean="0">
                <a:solidFill>
                  <a:schemeClr val="tx1"/>
                </a:solidFill>
                <a:latin typeface="+mn-lt"/>
                <a:ea typeface="+mn-ea"/>
                <a:cs typeface="+mn-cs"/>
              </a:rPr>
              <a:t>) information among all the learning agents.</a:t>
            </a:r>
          </a:p>
          <a:p>
            <a:r>
              <a:rPr lang="en-US" sz="1200"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To wrap up this presentation let me mention some of the main contributions associated with my dissertation.</a:t>
            </a:r>
          </a:p>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study explained why building artificial cerebellums was important.</a:t>
            </a:r>
          </a:p>
          <a:p>
            <a:r>
              <a:rPr lang="en-US" sz="1200" kern="1200" dirty="0" smtClean="0">
                <a:solidFill>
                  <a:schemeClr val="tx1"/>
                </a:solidFill>
                <a:latin typeface="+mn-lt"/>
                <a:ea typeface="+mn-ea"/>
                <a:cs typeface="+mn-cs"/>
              </a:rPr>
              <a:t>To</a:t>
            </a:r>
            <a:r>
              <a:rPr lang="en-US" sz="1200" kern="1200" baseline="0" dirty="0" smtClean="0">
                <a:solidFill>
                  <a:schemeClr val="tx1"/>
                </a:solidFill>
                <a:latin typeface="+mn-lt"/>
                <a:ea typeface="+mn-ea"/>
                <a:cs typeface="+mn-cs"/>
              </a:rPr>
              <a:t> recap animals with cerebellums are better coordinated and more successful.</a:t>
            </a:r>
          </a:p>
          <a:p>
            <a:r>
              <a:rPr lang="en-US" sz="1200" kern="1200" baseline="0" dirty="0" smtClean="0">
                <a:solidFill>
                  <a:schemeClr val="tx1"/>
                </a:solidFill>
                <a:latin typeface="+mn-lt"/>
                <a:ea typeface="+mn-ea"/>
                <a:cs typeface="+mn-cs"/>
              </a:rPr>
              <a:t>In addition I mentioned that current robots lack the dexterity observed in animals. </a:t>
            </a:r>
          </a:p>
          <a:p>
            <a:r>
              <a:rPr lang="en-US" sz="1200" kern="1200" baseline="0" dirty="0" smtClean="0">
                <a:solidFill>
                  <a:schemeClr val="tx1"/>
                </a:solidFill>
                <a:latin typeface="+mn-lt"/>
                <a:ea typeface="+mn-ea"/>
                <a:cs typeface="+mn-cs"/>
              </a:rPr>
              <a:t>The hope is that the development of artificial cerebellums will narrow the gap between the dexterity observed in animals and in robots.</a:t>
            </a:r>
          </a:p>
          <a:p>
            <a:r>
              <a:rPr lang="en-US" sz="1200" kern="1200" baseline="0" dirty="0" smtClean="0">
                <a:solidFill>
                  <a:schemeClr val="tx1"/>
                </a:solidFill>
                <a:latin typeface="+mn-lt"/>
                <a:ea typeface="+mn-ea"/>
                <a:cs typeface="+mn-cs"/>
              </a:rPr>
              <a:t>Artificial cerebellums could potentially increase the use of robots in areas that range from care givers to automatic mining robots.</a:t>
            </a:r>
          </a:p>
          <a:p>
            <a:r>
              <a:rPr lang="en-US" sz="1200" kern="1200" baseline="0" dirty="0" smtClean="0">
                <a:solidFill>
                  <a:schemeClr val="tx1"/>
                </a:solidFill>
                <a:latin typeface="+mn-lt"/>
                <a:ea typeface="+mn-ea"/>
                <a:cs typeface="+mn-cs"/>
              </a:rPr>
              <a:t>All areas in which I see a lot of growth in the near future.</a:t>
            </a:r>
          </a:p>
          <a:p>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274907-E06D-8548-8554-E91C1B67096B}"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addition,</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his study provided an analysis of the most significant work on the field</a:t>
            </a:r>
            <a:r>
              <a:rPr lang="en-US" sz="1200" kern="1200" baseline="0" dirty="0" smtClean="0">
                <a:solidFill>
                  <a:schemeClr val="tx1"/>
                </a:solidFill>
                <a:latin typeface="+mn-lt"/>
                <a:ea typeface="+mn-ea"/>
                <a:cs typeface="+mn-cs"/>
              </a:rPr>
              <a:t> of artificial cerebellums.</a:t>
            </a:r>
          </a:p>
          <a:p>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D274907-E06D-8548-8554-E91C1B67096B}"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analysis allowed the</a:t>
            </a:r>
            <a:r>
              <a:rPr lang="en-US" baseline="0" dirty="0" smtClean="0"/>
              <a:t> elucidation of what I consider the two most important shortcoming on the current treatment of artificial cerebellums.</a:t>
            </a:r>
          </a:p>
          <a:p>
            <a:r>
              <a:rPr lang="en-US" dirty="0" smtClean="0"/>
              <a:t>Namely “framework usability” and “building blocks incompatibility”.</a:t>
            </a:r>
          </a:p>
          <a:p>
            <a:r>
              <a:rPr lang="en-US"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 tackle the “framework usability” issue I</a:t>
            </a:r>
            <a:r>
              <a:rPr lang="en-US" baseline="0" dirty="0" smtClean="0"/>
              <a:t> developed </a:t>
            </a:r>
            <a:r>
              <a:rPr lang="en-US" dirty="0" smtClean="0"/>
              <a:t>a simple but powerful new framework to create artificial cerebellums.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new framework provided three things: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a shorthand notation to be used to describe an artificial cerebellum,</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a set of iterative steps that guide the user through the process of designing an artificial cerebellum.</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A set of rules that can be used to simplify the system and/or make it more efficient. </a:t>
            </a:r>
          </a:p>
          <a:p>
            <a:pPr marL="228600" marR="0" indent="-228600" algn="l" defTabSz="457200" rtl="0" eaLnBrk="1" fontAlgn="auto" latinLnBrk="0" hangingPunct="1">
              <a:lnSpc>
                <a:spcPct val="100000"/>
              </a:lnSpc>
              <a:spcBef>
                <a:spcPts val="0"/>
              </a:spcBef>
              <a:spcAft>
                <a:spcPts val="0"/>
              </a:spcAft>
              <a:buClrTx/>
              <a:buSzTx/>
              <a:buFontTx/>
              <a:buNone/>
              <a:tabLst/>
              <a:defRPr/>
            </a:pPr>
            <a:r>
              <a:rPr lang="en-US" baseline="0" dirty="0" smtClean="0"/>
              <a: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happened</a:t>
            </a:r>
            <a:r>
              <a:rPr lang="en-US" baseline="0" dirty="0" smtClean="0"/>
              <a:t> at the time of the emergence of sharks, </a:t>
            </a:r>
          </a:p>
          <a:p>
            <a:r>
              <a:rPr lang="en-US" baseline="0" dirty="0" smtClean="0"/>
              <a:t>------</a:t>
            </a:r>
          </a:p>
          <a:p>
            <a:r>
              <a:rPr lang="en-US" baseline="0" dirty="0" smtClean="0"/>
              <a:t>-------</a:t>
            </a:r>
          </a:p>
          <a:p>
            <a:r>
              <a:rPr lang="en-US" baseline="0" dirty="0" smtClean="0"/>
              <a:t>this co-processor made sharks faster and more precisely synchronized. </a:t>
            </a:r>
          </a:p>
          <a:p>
            <a:r>
              <a:rPr lang="en-US" baseline="0" dirty="0" smtClean="0"/>
              <a:t>The cerebellum allowed sharks to outperform their peers and survive as one of the fittest.</a:t>
            </a:r>
          </a:p>
          <a:p>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AD274907-E06D-8548-8554-E91C1B67096B}"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tackle the “building</a:t>
            </a:r>
            <a:r>
              <a:rPr lang="en-US" baseline="0" dirty="0" smtClean="0"/>
              <a:t> blocks incompatibility</a:t>
            </a:r>
            <a:r>
              <a:rPr lang="en-US" dirty="0" smtClean="0"/>
              <a:t>” issue I proposed the use of Moving Prototypes to implement the I/0 mapping of a learning agent.</a:t>
            </a:r>
          </a:p>
          <a:p>
            <a:r>
              <a:rPr lang="en-US" dirty="0" smtClean="0"/>
              <a:t>I showed how Moving Prototypes makes better use of the available memory resources when compared to other methods such </a:t>
            </a:r>
          </a:p>
          <a:p>
            <a:r>
              <a:rPr lang="en-US" dirty="0" smtClean="0"/>
              <a:t>as CMAC,</a:t>
            </a:r>
            <a:r>
              <a:rPr lang="en-US" baseline="0" dirty="0" smtClean="0"/>
              <a:t> FOX, which use tiling.</a:t>
            </a:r>
          </a:p>
          <a:p>
            <a:r>
              <a:rPr lang="en-US" baseline="0"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addition, I showed how Moving Prototypes can access and update its I/O function much faster than LWPR using modern sequential computers. </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Furthermore, in my dissertation,</a:t>
            </a:r>
            <a:r>
              <a:rPr lang="en-US" baseline="0" dirty="0" smtClean="0"/>
              <a:t> I</a:t>
            </a:r>
            <a:r>
              <a:rPr lang="en-US" dirty="0" smtClean="0"/>
              <a:t> illustrated the use of the proposed framework by tackling a real life problem.</a:t>
            </a:r>
          </a:p>
          <a:p>
            <a:pPr>
              <a:buFontTx/>
              <a:buNone/>
            </a:pPr>
            <a:r>
              <a:rPr lang="en-US" dirty="0" smtClean="0"/>
              <a:t>Namely the control of a mining equipment called a front end loader.</a:t>
            </a:r>
          </a:p>
          <a:p>
            <a:pPr>
              <a:buFontTx/>
              <a:buNone/>
            </a:pPr>
            <a:r>
              <a:rPr lang="en-US" dirty="0" smtClean="0"/>
              <a:t>The resulting system was able to optimize the control policy as to minimize the tear and wear of expensive mining tires, or fuel or a mixture of these two factors while avoiding collisions with walls or other equipments.</a:t>
            </a:r>
          </a:p>
          <a:p>
            <a:pPr>
              <a:buFontTx/>
              <a:buNone/>
            </a:pPr>
            <a:r>
              <a:rPr lang="en-US" dirty="0" smtClean="0"/>
              <a:t>------- </a:t>
            </a:r>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In addition, I recognized that in some situations a single computer may not feasibly implement one of the components associated with the resulting artificial cerebellum (one of its learning agents). This may be caused by memory or training time constraints.</a:t>
            </a:r>
          </a:p>
          <a:p>
            <a:pPr>
              <a:buFontTx/>
              <a:buNone/>
            </a:pPr>
            <a:r>
              <a:rPr lang="en-US" dirty="0" smtClean="0"/>
              <a:t>To tackle this issue I proposed to break this complex agent into a distributed agent system and train each one of its parts in parallel in separate computers.</a:t>
            </a:r>
          </a:p>
          <a:p>
            <a:pPr>
              <a:buFontTx/>
              <a:buNone/>
            </a:pPr>
            <a:r>
              <a:rPr lang="en-US"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Furthermore, I recognized that</a:t>
            </a:r>
            <a:r>
              <a:rPr lang="en-US" baseline="0" dirty="0" smtClean="0"/>
              <a:t> such distributed learning system may have several bottlenecks.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made use of DEVS Java to identify these bottlenecks and to test different optimization techniques.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At the end of this analysis I proposed a set of techniques to </a:t>
            </a:r>
            <a:r>
              <a:rPr lang="en-US" dirty="0" smtClean="0"/>
              <a:t>tackle some of the bottlenecks associated with this type of distributed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techniques shortened very significantly the training time of a distributed learning agent, when evaluated using DEVS Java.</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addition, the</a:t>
            </a:r>
            <a:r>
              <a:rPr lang="en-US" baseline="0" dirty="0" smtClean="0"/>
              <a:t> proposed Push Policy</a:t>
            </a:r>
            <a:r>
              <a:rPr lang="en-US" dirty="0" smtClean="0"/>
              <a:t> technique appeared to scale very well.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 respect to future</a:t>
            </a:r>
            <a:r>
              <a:rPr lang="en-US" sz="1200" kern="1200" baseline="0" dirty="0" smtClean="0">
                <a:solidFill>
                  <a:schemeClr val="tx1"/>
                </a:solidFill>
                <a:latin typeface="+mn-lt"/>
                <a:ea typeface="+mn-ea"/>
                <a:cs typeface="+mn-cs"/>
              </a:rPr>
              <a:t> work,</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 believe that the framework proposed in this dissertation could be used to build a development tool that </a:t>
            </a:r>
          </a:p>
          <a:p>
            <a:r>
              <a:rPr lang="en-US" sz="1200" kern="1200" dirty="0" smtClean="0">
                <a:solidFill>
                  <a:schemeClr val="tx1"/>
                </a:solidFill>
                <a:latin typeface="+mn-lt"/>
                <a:ea typeface="+mn-ea"/>
                <a:cs typeface="+mn-cs"/>
              </a:rPr>
              <a:t>would provide people with the ability to quickly design and implement customized cerebellums for a wide range of applications.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development tool would be easy to use and would not require its users to be experts in the area of Artificial Intelligence, </a:t>
            </a:r>
          </a:p>
          <a:p>
            <a:r>
              <a:rPr lang="en-US" sz="1200" kern="1200" dirty="0" smtClean="0">
                <a:solidFill>
                  <a:schemeClr val="tx1"/>
                </a:solidFill>
                <a:latin typeface="+mn-lt"/>
                <a:ea typeface="+mn-ea"/>
                <a:cs typeface="+mn-cs"/>
              </a:rPr>
              <a:t>Machine Learning or Neuroscience as many of the currently available frameworks do. </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development tool could </a:t>
            </a:r>
            <a:r>
              <a:rPr lang="en-US" dirty="0" err="1" smtClean="0"/>
              <a:t>automatize</a:t>
            </a:r>
            <a:r>
              <a:rPr lang="en-US" dirty="0" smtClean="0"/>
              <a:t> some of the most complex and tedious steps associated with the proposed formalism,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such as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training and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optimal policy extraction.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would allow humans to place our efforts on what we are really good at (i.e. look at a problem and extract from it factors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which may be significant to its solution and disregard others which are probably not helpful).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p:txBody>
      </p:sp>
      <p:sp>
        <p:nvSpPr>
          <p:cNvPr id="4" name="Slide Number Placeholder 3"/>
          <p:cNvSpPr>
            <a:spLocks noGrp="1"/>
          </p:cNvSpPr>
          <p:nvPr>
            <p:ph type="sldNum" sz="quarter" idx="10"/>
          </p:nvPr>
        </p:nvSpPr>
        <p:spPr/>
        <p:txBody>
          <a:bodyPr/>
          <a:lstStyle/>
          <a:p>
            <a:fld id="{AD274907-E06D-8548-8554-E91C1B67096B}"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propose to put extra effort on making this development tool very easy to use and very intuitive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a:t>
            </a:r>
            <a:r>
              <a:rPr lang="en-US" baseline="0" dirty="0" smtClean="0"/>
              <a:t> example the </a:t>
            </a:r>
            <a:r>
              <a:rPr lang="en-US" dirty="0" smtClean="0"/>
              <a:t>user should be able to drag and drop components such as sensors, actuators, agents, etc to a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canvas and then join these components any way the user wants to as long as the resulting system is well formed).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addition it may be a good idea for this tool to allow the user to double click on a sensor or actuator and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a new window in which the details associated with this component are specified and can be modified.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(For</a:t>
            </a:r>
            <a:r>
              <a:rPr lang="en-US" baseline="0" dirty="0" smtClean="0"/>
              <a:t> example, the user would be allowed</a:t>
            </a:r>
            <a:r>
              <a:rPr lang="en-US" dirty="0" smtClean="0"/>
              <a:t> to specify what type of hardware is used to implement this sensor or actuator and what the signal table looks like).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Furthermore, we suggest to link this tool to a powerful simulator that can be used to train the system before it is installed in a real life scenario.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Using a simulator to provide an initial training to our artificial cerebellum will most likely lower the cost of development and shrink the time needed to train it.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Once the initial training using a simulator has taken place, the system could be placed on a real environment to fine-tune its control policy.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AD274907-E06D-8548-8554-E91C1B67096B}"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33DB08A-FCB6-9A4F-87A1-CE7703F35B3B}" type="datetimeFigureOut">
              <a:rPr lang="en-US" smtClean="0"/>
              <a:pPr/>
              <a:t>11/21/10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10B4A76D-9AB1-984E-BF1D-F6CA00BD9FC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3DB08A-FCB6-9A4F-87A1-CE7703F35B3B}" type="datetimeFigureOut">
              <a:rPr lang="en-US" smtClean="0"/>
              <a:pPr/>
              <a:t>11/21/10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B4A76D-9AB1-984E-BF1D-F6CA00BD9F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3DB08A-FCB6-9A4F-87A1-CE7703F35B3B}" type="datetimeFigureOut">
              <a:rPr lang="en-US" smtClean="0"/>
              <a:pPr/>
              <a:t>11/21/10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B4A76D-9AB1-984E-BF1D-F6CA00BD9F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3DB08A-FCB6-9A4F-87A1-CE7703F35B3B}" type="datetimeFigureOut">
              <a:rPr lang="en-US" smtClean="0"/>
              <a:pPr/>
              <a:t>11/21/10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B4A76D-9AB1-984E-BF1D-F6CA00BD9F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33DB08A-FCB6-9A4F-87A1-CE7703F35B3B}" type="datetimeFigureOut">
              <a:rPr lang="en-US" smtClean="0"/>
              <a:pPr/>
              <a:t>11/21/10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B4A76D-9AB1-984E-BF1D-F6CA00BD9FC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3DB08A-FCB6-9A4F-87A1-CE7703F35B3B}" type="datetimeFigureOut">
              <a:rPr lang="en-US" smtClean="0"/>
              <a:pPr/>
              <a:t>11/21/10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B4A76D-9AB1-984E-BF1D-F6CA00BD9F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33DB08A-FCB6-9A4F-87A1-CE7703F35B3B}" type="datetimeFigureOut">
              <a:rPr lang="en-US" smtClean="0"/>
              <a:pPr/>
              <a:t>11/21/10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B4A76D-9AB1-984E-BF1D-F6CA00BD9F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33DB08A-FCB6-9A4F-87A1-CE7703F35B3B}" type="datetimeFigureOut">
              <a:rPr lang="en-US" smtClean="0"/>
              <a:pPr/>
              <a:t>11/21/10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B4A76D-9AB1-984E-BF1D-F6CA00BD9F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DB08A-FCB6-9A4F-87A1-CE7703F35B3B}" type="datetimeFigureOut">
              <a:rPr lang="en-US" smtClean="0"/>
              <a:pPr/>
              <a:t>11/21/10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B4A76D-9AB1-984E-BF1D-F6CA00BD9F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33DB08A-FCB6-9A4F-87A1-CE7703F35B3B}" type="datetimeFigureOut">
              <a:rPr lang="en-US" smtClean="0"/>
              <a:pPr/>
              <a:t>11/21/10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B4A76D-9AB1-984E-BF1D-F6CA00BD9F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33DB08A-FCB6-9A4F-87A1-CE7703F35B3B}" type="datetimeFigureOut">
              <a:rPr lang="en-US" smtClean="0"/>
              <a:pPr/>
              <a:t>11/21/10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10B4A76D-9AB1-984E-BF1D-F6CA00BD9FC9}"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33DB08A-FCB6-9A4F-87A1-CE7703F35B3B}" type="datetimeFigureOut">
              <a:rPr lang="en-US" smtClean="0"/>
              <a:pPr/>
              <a:t>11/21/10</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0B4A76D-9AB1-984E-BF1D-F6CA00BD9FC9}"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3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0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27.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2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12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 Id="rId3" Type="http://schemas.openxmlformats.org/officeDocument/2006/relationships/image" Target="../media/image2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 Id="rId3" Type="http://schemas.openxmlformats.org/officeDocument/2006/relationships/image" Target="../media/image27.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 Id="rId3" Type="http://schemas.openxmlformats.org/officeDocument/2006/relationships/image" Target="../media/image27.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 Id="rId3" Type="http://schemas.openxmlformats.org/officeDocument/2006/relationships/image" Target="../media/image27.png"/></Relationships>
</file>

<file path=ppt/slides/_rels/slide136.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40.png"/></Relationships>
</file>

<file path=ppt/slides/_rels/slide13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 Id="rId3" Type="http://schemas.openxmlformats.org/officeDocument/2006/relationships/image" Target="../media/image27.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 Id="rId3" Type="http://schemas.openxmlformats.org/officeDocument/2006/relationships/image" Target="../media/image27.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2.xml"/><Relationship Id="rId3" Type="http://schemas.openxmlformats.org/officeDocument/2006/relationships/image" Target="../media/image43.png"/></Relationships>
</file>

<file path=ppt/slides/_rels/slide14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4.xml"/><Relationship Id="rId3" Type="http://schemas.openxmlformats.org/officeDocument/2006/relationships/image" Target="../media/image27.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 Id="rId3" Type="http://schemas.openxmlformats.org/officeDocument/2006/relationships/image" Target="../media/image44.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 Id="rId3" Type="http://schemas.openxmlformats.org/officeDocument/2006/relationships/image" Target="../media/image45.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5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1.xml"/></Relationships>
</file>

<file path=ppt/slides/_rels/slide15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2.xml"/></Relationships>
</file>

<file path=ppt/slides/_rels/slide15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3.xml"/></Relationships>
</file>

<file path=ppt/slides/_rels/slide15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15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5.xml"/></Relationships>
</file>

<file path=ppt/slides/_rels/slide15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15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6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8.xml"/></Relationships>
</file>

<file path=ppt/slides/_rels/slide16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16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60.xml"/></Relationships>
</file>

<file path=ppt/slides/_rels/slide16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s>
</file>

<file path=ppt/slides/_rels/slide16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63.xml"/></Relationships>
</file>

<file path=ppt/slides/_rels/slide16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7.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6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 Id="rId3" Type="http://schemas.openxmlformats.org/officeDocument/2006/relationships/image" Target="../media/image44.pn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0.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 TargetMode="External"/><Relationship Id="rId5"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 TargetMode="External"/><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oleObject" Target="???" TargetMode="External"/><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 TargetMode="External"/><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oleObject" Target="???" TargetMode="External"/><Relationship Id="rId5" Type="http://schemas.openxmlformats.org/officeDocument/2006/relationships/image" Target="../media/image20.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oleObject" Target="???" TargetMode="External"/><Relationship Id="rId5" Type="http://schemas.openxmlformats.org/officeDocument/2006/relationships/image" Target="../media/image20.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 TargetMode="External"/><Relationship Id="rId5" Type="http://schemas.openxmlformats.org/officeDocument/2006/relationships/image" Target="../media/image20.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4" Type="http://schemas.openxmlformats.org/officeDocument/2006/relationships/oleObject" Target="???" TargetMode="External"/><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 TargetMode="External"/><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 TargetMode="External"/><Relationship Id="rId5" Type="http://schemas.openxmlformats.org/officeDocument/2006/relationships/image" Target="../media/image23.jpe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4" Type="http://schemas.openxmlformats.org/officeDocument/2006/relationships/oleObject" Target="???" TargetMode="External"/><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 TargetMode="External"/><Relationship Id="rId5" Type="http://schemas.openxmlformats.org/officeDocument/2006/relationships/oleObject" Target="Macintosh%20HD:Users:msoto:Desktop:FirstPaper.doc!OLE_LINK2" TargetMode="External"/><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 TargetMode="External"/><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 TargetMode="External"/><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 TargetMode="External"/><Relationship Id="rId5" Type="http://schemas.openxmlformats.org/officeDocument/2006/relationships/image" Target="../media/image25.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oleObject" Target="???" TargetMode="External"/><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4" Type="http://schemas.openxmlformats.org/officeDocument/2006/relationships/oleObject" Target="???" TargetMode="External"/><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4" Type="http://schemas.openxmlformats.org/officeDocument/2006/relationships/oleObject" Target="???" TargetMode="External"/><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oleObject" Target="???" TargetMode="External"/><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4" Type="http://schemas.openxmlformats.org/officeDocument/2006/relationships/image" Target="../media/image31.png"/><Relationship Id="rId5" Type="http://schemas.openxmlformats.org/officeDocument/2006/relationships/oleObject" Target="???" TargetMode="External"/><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4" Type="http://schemas.openxmlformats.org/officeDocument/2006/relationships/image" Target="../media/image31.png"/><Relationship Id="rId5" Type="http://schemas.openxmlformats.org/officeDocument/2006/relationships/oleObject" Target="???" TargetMode="External"/><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4" Type="http://schemas.openxmlformats.org/officeDocument/2006/relationships/oleObject" Target="???" TargetMode="External"/><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4" Type="http://schemas.openxmlformats.org/officeDocument/2006/relationships/oleObject" Target="???" TargetMode="External"/><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3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3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3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34.png"/></Relationships>
</file>

<file path=ppt/slides/_rels/slide9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4765"/>
            <a:ext cx="7772400" cy="1470025"/>
          </a:xfrm>
        </p:spPr>
        <p:txBody>
          <a:bodyPr>
            <a:noAutofit/>
          </a:bodyPr>
          <a:lstStyle/>
          <a:p>
            <a:pPr algn="ctr"/>
            <a:r>
              <a:rPr lang="en-US" sz="4000" dirty="0" smtClean="0">
                <a:solidFill>
                  <a:schemeClr val="tx1"/>
                </a:solidFill>
              </a:rPr>
              <a:t>Building an Artificial Cerebellum </a:t>
            </a:r>
            <a:br>
              <a:rPr lang="en-US" sz="4000" dirty="0" smtClean="0">
                <a:solidFill>
                  <a:schemeClr val="tx1"/>
                </a:solidFill>
              </a:rPr>
            </a:br>
            <a:r>
              <a:rPr lang="en-US" sz="4000" dirty="0" smtClean="0">
                <a:solidFill>
                  <a:schemeClr val="tx1"/>
                </a:solidFill>
              </a:rPr>
              <a:t>using a System of </a:t>
            </a:r>
            <a:br>
              <a:rPr lang="en-US" sz="4000" dirty="0" smtClean="0">
                <a:solidFill>
                  <a:schemeClr val="tx1"/>
                </a:solidFill>
              </a:rPr>
            </a:br>
            <a:r>
              <a:rPr lang="en-US" sz="4000" dirty="0" smtClean="0">
                <a:solidFill>
                  <a:schemeClr val="tx1"/>
                </a:solidFill>
              </a:rPr>
              <a:t>Distributed Q-Learning Agents</a:t>
            </a:r>
            <a:endParaRPr lang="en-US" sz="4000" dirty="0">
              <a:solidFill>
                <a:schemeClr val="tx1"/>
              </a:solidFill>
            </a:endParaRPr>
          </a:p>
        </p:txBody>
      </p:sp>
      <p:sp>
        <p:nvSpPr>
          <p:cNvPr id="3" name="Subtitle 2"/>
          <p:cNvSpPr>
            <a:spLocks noGrp="1"/>
          </p:cNvSpPr>
          <p:nvPr>
            <p:ph type="subTitle" idx="1"/>
          </p:nvPr>
        </p:nvSpPr>
        <p:spPr/>
        <p:txBody>
          <a:bodyPr/>
          <a:lstStyle/>
          <a:p>
            <a:endParaRPr lang="en-US" dirty="0" smtClean="0"/>
          </a:p>
          <a:p>
            <a:pPr algn="ctr"/>
            <a:r>
              <a:rPr lang="en-US" sz="2000" dirty="0" smtClean="0"/>
              <a:t>Miguel Angel Soto Santibanez</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29272"/>
          </a:xfrm>
        </p:spPr>
        <p:txBody>
          <a:bodyPr>
            <a:normAutofit/>
          </a:bodyPr>
          <a:lstStyle/>
          <a:p>
            <a:pPr algn="ctr"/>
            <a:r>
              <a:rPr lang="en-US" dirty="0" smtClean="0"/>
              <a:t>Artificial Cerebellum</a:t>
            </a:r>
            <a:endParaRPr lang="en-US" dirty="0"/>
          </a:p>
        </p:txBody>
      </p:sp>
      <p:pic>
        <p:nvPicPr>
          <p:cNvPr id="4" name="Picture 3"/>
          <p:cNvPicPr>
            <a:picLocks noChangeAspect="1"/>
          </p:cNvPicPr>
          <p:nvPr/>
        </p:nvPicPr>
        <p:blipFill>
          <a:blip r:embed="rId3"/>
          <a:stretch>
            <a:fillRect/>
          </a:stretch>
        </p:blipFill>
        <p:spPr>
          <a:xfrm>
            <a:off x="489192" y="1533360"/>
            <a:ext cx="8184240" cy="4579937"/>
          </a:xfrm>
          <a:prstGeom prst="rect">
            <a:avLst/>
          </a:prstGeo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000" y="2519823"/>
            <a:ext cx="6172200" cy="3804777"/>
          </a:xfrm>
          <a:prstGeom prst="rect">
            <a:avLst/>
          </a:prstGeom>
        </p:spPr>
      </p:pic>
      <p:grpSp>
        <p:nvGrpSpPr>
          <p:cNvPr id="5" name="Group 4"/>
          <p:cNvGrpSpPr/>
          <p:nvPr/>
        </p:nvGrpSpPr>
        <p:grpSpPr>
          <a:xfrm>
            <a:off x="3214602" y="4080540"/>
            <a:ext cx="2728997" cy="1508969"/>
            <a:chOff x="1246102" y="2480340"/>
            <a:chExt cx="6463355" cy="3266639"/>
          </a:xfrm>
        </p:grpSpPr>
        <p:sp>
          <p:nvSpPr>
            <p:cNvPr id="6" name="AutoShape 12"/>
            <p:cNvSpPr>
              <a:spLocks noChangeArrowheads="1"/>
            </p:cNvSpPr>
            <p:nvPr/>
          </p:nvSpPr>
          <p:spPr bwMode="auto">
            <a:xfrm rot="13413539">
              <a:off x="3692159" y="27997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22"/>
            <p:cNvGrpSpPr>
              <a:grpSpLocks/>
            </p:cNvGrpSpPr>
            <p:nvPr/>
          </p:nvGrpSpPr>
          <p:grpSpPr bwMode="auto">
            <a:xfrm rot="21513539">
              <a:off x="4157395" y="2541331"/>
              <a:ext cx="315396" cy="281354"/>
              <a:chOff x="2886" y="10564"/>
              <a:chExt cx="315" cy="315"/>
            </a:xfrm>
          </p:grpSpPr>
          <p:sp>
            <p:nvSpPr>
              <p:cNvPr id="77"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31"/>
            <p:cNvGrpSpPr>
              <a:grpSpLocks/>
            </p:cNvGrpSpPr>
            <p:nvPr/>
          </p:nvGrpSpPr>
          <p:grpSpPr bwMode="auto">
            <a:xfrm>
              <a:off x="3621753" y="3656971"/>
              <a:ext cx="402759" cy="277123"/>
              <a:chOff x="2781" y="2824"/>
              <a:chExt cx="403" cy="310"/>
            </a:xfrm>
          </p:grpSpPr>
          <p:sp>
            <p:nvSpPr>
              <p:cNvPr id="72" name="Line 32"/>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33"/>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36"/>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Oval 37"/>
            <p:cNvSpPr>
              <a:spLocks noChangeArrowheads="1"/>
            </p:cNvSpPr>
            <p:nvPr/>
          </p:nvSpPr>
          <p:spPr bwMode="auto">
            <a:xfrm>
              <a:off x="4404723" y="2480340"/>
              <a:ext cx="123025" cy="12058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50"/>
            <p:cNvGrpSpPr>
              <a:grpSpLocks/>
            </p:cNvGrpSpPr>
            <p:nvPr/>
          </p:nvGrpSpPr>
          <p:grpSpPr bwMode="auto">
            <a:xfrm rot="5365897">
              <a:off x="4506136" y="2564646"/>
              <a:ext cx="315999" cy="322941"/>
              <a:chOff x="2886" y="10564"/>
              <a:chExt cx="315" cy="315"/>
            </a:xfrm>
          </p:grpSpPr>
          <p:sp>
            <p:nvSpPr>
              <p:cNvPr id="70" name="Line 5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1" name="Line 5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66"/>
            <p:cNvGrpSpPr/>
            <p:nvPr/>
          </p:nvGrpSpPr>
          <p:grpSpPr>
            <a:xfrm>
              <a:off x="6151319" y="4127851"/>
              <a:ext cx="1558138" cy="1544397"/>
              <a:chOff x="5770319" y="3188051"/>
              <a:chExt cx="1558138" cy="1544397"/>
            </a:xfrm>
          </p:grpSpPr>
          <p:grpSp>
            <p:nvGrpSpPr>
              <p:cNvPr id="14" name="Group 56"/>
              <p:cNvGrpSpPr>
                <a:grpSpLocks/>
              </p:cNvGrpSpPr>
              <p:nvPr/>
            </p:nvGrpSpPr>
            <p:grpSpPr bwMode="auto">
              <a:xfrm>
                <a:off x="6692098" y="4371413"/>
                <a:ext cx="636359" cy="361035"/>
                <a:chOff x="2781" y="4864"/>
                <a:chExt cx="621" cy="360"/>
              </a:xfrm>
            </p:grpSpPr>
            <p:sp>
              <p:nvSpPr>
                <p:cNvPr id="68" name="Rectangle 57"/>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58"/>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65"/>
              <p:cNvGrpSpPr/>
              <p:nvPr/>
            </p:nvGrpSpPr>
            <p:grpSpPr>
              <a:xfrm>
                <a:off x="5770319" y="3188051"/>
                <a:ext cx="1031962" cy="1056446"/>
                <a:chOff x="4996004" y="2757446"/>
                <a:chExt cx="1031962" cy="1056446"/>
              </a:xfrm>
            </p:grpSpPr>
            <p:grpSp>
              <p:nvGrpSpPr>
                <p:cNvPr id="16" name="Group 44"/>
                <p:cNvGrpSpPr>
                  <a:grpSpLocks/>
                </p:cNvGrpSpPr>
                <p:nvPr/>
              </p:nvGrpSpPr>
              <p:grpSpPr bwMode="auto">
                <a:xfrm rot="5365897">
                  <a:off x="4999475" y="2753975"/>
                  <a:ext cx="315999" cy="322941"/>
                  <a:chOff x="2886" y="10564"/>
                  <a:chExt cx="315" cy="315"/>
                </a:xfrm>
              </p:grpSpPr>
              <p:sp>
                <p:nvSpPr>
                  <p:cNvPr id="66" name="Line 45"/>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7" name="Line 46"/>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47"/>
                <p:cNvGrpSpPr>
                  <a:grpSpLocks/>
                </p:cNvGrpSpPr>
                <p:nvPr/>
              </p:nvGrpSpPr>
              <p:grpSpPr bwMode="auto">
                <a:xfrm rot="5365897">
                  <a:off x="5708496" y="3494422"/>
                  <a:ext cx="315999" cy="322941"/>
                  <a:chOff x="2886" y="10564"/>
                  <a:chExt cx="315" cy="315"/>
                </a:xfrm>
              </p:grpSpPr>
              <p:sp>
                <p:nvSpPr>
                  <p:cNvPr id="64"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5"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Rectangle 62"/>
                <p:cNvSpPr/>
                <p:nvPr/>
              </p:nvSpPr>
              <p:spPr>
                <a:xfrm rot="19050621">
                  <a:off x="5245100" y="3021258"/>
                  <a:ext cx="534599" cy="50479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2" name="Oval 34"/>
            <p:cNvSpPr/>
            <p:nvPr/>
          </p:nvSpPr>
          <p:spPr>
            <a:xfrm>
              <a:off x="4732019" y="2827021"/>
              <a:ext cx="576579" cy="60199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2995521" y="3128015"/>
              <a:ext cx="576579" cy="60199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sp>
        <p:grpSp>
          <p:nvGrpSpPr>
            <p:cNvPr id="19" name="Group 13"/>
            <p:cNvGrpSpPr>
              <a:grpSpLocks/>
            </p:cNvGrpSpPr>
            <p:nvPr/>
          </p:nvGrpSpPr>
          <p:grpSpPr bwMode="auto">
            <a:xfrm rot="20262898">
              <a:off x="3784693" y="3262630"/>
              <a:ext cx="315396" cy="281354"/>
              <a:chOff x="2886" y="10564"/>
              <a:chExt cx="315" cy="315"/>
            </a:xfrm>
          </p:grpSpPr>
          <p:sp>
            <p:nvSpPr>
              <p:cNvPr id="57"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3"/>
            <p:cNvGrpSpPr>
              <a:grpSpLocks/>
            </p:cNvGrpSpPr>
            <p:nvPr/>
          </p:nvGrpSpPr>
          <p:grpSpPr bwMode="auto">
            <a:xfrm rot="21513539">
              <a:off x="3441793" y="2932430"/>
              <a:ext cx="315396" cy="281354"/>
              <a:chOff x="2886" y="10564"/>
              <a:chExt cx="315" cy="315"/>
            </a:xfrm>
          </p:grpSpPr>
          <p:sp>
            <p:nvSpPr>
              <p:cNvPr id="55"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6"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13"/>
            <p:cNvGrpSpPr>
              <a:grpSpLocks/>
            </p:cNvGrpSpPr>
            <p:nvPr/>
          </p:nvGrpSpPr>
          <p:grpSpPr bwMode="auto">
            <a:xfrm rot="21513539">
              <a:off x="2759640" y="3648821"/>
              <a:ext cx="315396" cy="281354"/>
              <a:chOff x="2886" y="10564"/>
              <a:chExt cx="315" cy="315"/>
            </a:xfrm>
          </p:grpSpPr>
          <p:sp>
            <p:nvSpPr>
              <p:cNvPr id="53"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4"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AutoShape 12"/>
            <p:cNvSpPr>
              <a:spLocks noChangeArrowheads="1"/>
            </p:cNvSpPr>
            <p:nvPr/>
          </p:nvSpPr>
          <p:spPr bwMode="auto">
            <a:xfrm rot="19997259">
              <a:off x="5780795" y="38488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113"/>
            <p:cNvGrpSpPr>
              <a:grpSpLocks/>
            </p:cNvGrpSpPr>
            <p:nvPr/>
          </p:nvGrpSpPr>
          <p:grpSpPr bwMode="auto">
            <a:xfrm rot="4551157" flipV="1">
              <a:off x="6026772" y="3460563"/>
              <a:ext cx="446278" cy="132765"/>
              <a:chOff x="2886" y="10564"/>
              <a:chExt cx="315" cy="315"/>
            </a:xfrm>
          </p:grpSpPr>
          <p:sp>
            <p:nvSpPr>
              <p:cNvPr id="51"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2"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2"/>
            <p:cNvGrpSpPr>
              <a:grpSpLocks/>
            </p:cNvGrpSpPr>
            <p:nvPr/>
          </p:nvGrpSpPr>
          <p:grpSpPr bwMode="auto">
            <a:xfrm rot="5400000">
              <a:off x="5223582" y="3374329"/>
              <a:ext cx="587764" cy="646328"/>
              <a:chOff x="2886" y="10564"/>
              <a:chExt cx="315" cy="315"/>
            </a:xfrm>
          </p:grpSpPr>
          <p:sp>
            <p:nvSpPr>
              <p:cNvPr id="49"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0"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31"/>
            <p:cNvGrpSpPr>
              <a:grpSpLocks/>
            </p:cNvGrpSpPr>
            <p:nvPr/>
          </p:nvGrpSpPr>
          <p:grpSpPr bwMode="auto">
            <a:xfrm>
              <a:off x="6183681" y="2999488"/>
              <a:ext cx="402759" cy="277123"/>
              <a:chOff x="2781" y="2824"/>
              <a:chExt cx="403" cy="310"/>
            </a:xfrm>
          </p:grpSpPr>
          <p:sp>
            <p:nvSpPr>
              <p:cNvPr id="44" name="Line 32"/>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33"/>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6"/>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5"/>
            <p:cNvGrpSpPr>
              <a:grpSpLocks/>
            </p:cNvGrpSpPr>
            <p:nvPr/>
          </p:nvGrpSpPr>
          <p:grpSpPr bwMode="auto">
            <a:xfrm>
              <a:off x="1246102" y="5469856"/>
              <a:ext cx="403492" cy="277123"/>
              <a:chOff x="2781" y="2824"/>
              <a:chExt cx="403" cy="310"/>
            </a:xfrm>
          </p:grpSpPr>
          <p:sp>
            <p:nvSpPr>
              <p:cNvPr id="39" name="Line 6"/>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7"/>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10"/>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47"/>
            <p:cNvGrpSpPr>
              <a:grpSpLocks/>
            </p:cNvGrpSpPr>
            <p:nvPr/>
          </p:nvGrpSpPr>
          <p:grpSpPr bwMode="auto">
            <a:xfrm>
              <a:off x="1685406" y="5051388"/>
              <a:ext cx="314342" cy="314916"/>
              <a:chOff x="2886" y="10564"/>
              <a:chExt cx="315" cy="315"/>
            </a:xfrm>
          </p:grpSpPr>
          <p:sp>
            <p:nvSpPr>
              <p:cNvPr id="37"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Diamond 22"/>
            <p:cNvSpPr/>
            <p:nvPr/>
          </p:nvSpPr>
          <p:spPr>
            <a:xfrm rot="2156838">
              <a:off x="1822027" y="4557838"/>
              <a:ext cx="654816" cy="600676"/>
            </a:xfrm>
            <a:prstGeom prst="diamond">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13"/>
            <p:cNvGrpSpPr>
              <a:grpSpLocks/>
            </p:cNvGrpSpPr>
            <p:nvPr/>
          </p:nvGrpSpPr>
          <p:grpSpPr bwMode="auto">
            <a:xfrm rot="21513539">
              <a:off x="2340540" y="4321921"/>
              <a:ext cx="315396" cy="281354"/>
              <a:chOff x="2886" y="10564"/>
              <a:chExt cx="315" cy="315"/>
            </a:xfrm>
          </p:grpSpPr>
          <p:sp>
            <p:nvSpPr>
              <p:cNvPr id="35"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AutoShape 12"/>
            <p:cNvSpPr>
              <a:spLocks noChangeArrowheads="1"/>
            </p:cNvSpPr>
            <p:nvPr/>
          </p:nvSpPr>
          <p:spPr bwMode="auto">
            <a:xfrm rot="13413539">
              <a:off x="2307859" y="38919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1" name="Group 13"/>
            <p:cNvGrpSpPr>
              <a:grpSpLocks/>
            </p:cNvGrpSpPr>
            <p:nvPr/>
          </p:nvGrpSpPr>
          <p:grpSpPr bwMode="auto">
            <a:xfrm rot="21513539">
              <a:off x="2035740" y="4017121"/>
              <a:ext cx="315396" cy="281354"/>
              <a:chOff x="2886" y="10564"/>
              <a:chExt cx="315" cy="315"/>
            </a:xfrm>
          </p:grpSpPr>
          <p:sp>
            <p:nvSpPr>
              <p:cNvPr id="33"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5"/>
            <p:cNvGrpSpPr>
              <a:grpSpLocks/>
            </p:cNvGrpSpPr>
            <p:nvPr/>
          </p:nvGrpSpPr>
          <p:grpSpPr bwMode="auto">
            <a:xfrm>
              <a:off x="1512802" y="4237956"/>
              <a:ext cx="403492" cy="277123"/>
              <a:chOff x="2781" y="2824"/>
              <a:chExt cx="403" cy="310"/>
            </a:xfrm>
          </p:grpSpPr>
          <p:sp>
            <p:nvSpPr>
              <p:cNvPr id="28" name="Line 6"/>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7"/>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10"/>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9" name="TextBox 78"/>
          <p:cNvSpPr txBox="1"/>
          <p:nvPr/>
        </p:nvSpPr>
        <p:spPr>
          <a:xfrm>
            <a:off x="2501900" y="2768600"/>
            <a:ext cx="1646784" cy="369332"/>
          </a:xfrm>
          <a:prstGeom prst="rect">
            <a:avLst/>
          </a:prstGeom>
          <a:solidFill>
            <a:schemeClr val="bg1"/>
          </a:solidFill>
          <a:ln w="50800">
            <a:solidFill>
              <a:srgbClr val="FF6600"/>
            </a:solidFill>
          </a:ln>
        </p:spPr>
        <p:txBody>
          <a:bodyPr wrap="square" rtlCol="0">
            <a:spAutoFit/>
          </a:bodyPr>
          <a:lstStyle/>
          <a:p>
            <a:r>
              <a:rPr lang="en-US" dirty="0" smtClean="0"/>
              <a:t> Extract Policy</a:t>
            </a:r>
            <a:endParaRPr lang="en-US" dirty="0"/>
          </a:p>
        </p:txBody>
      </p:sp>
      <p:sp>
        <p:nvSpPr>
          <p:cNvPr id="80" name="TextBox 79"/>
          <p:cNvSpPr txBox="1"/>
          <p:nvPr/>
        </p:nvSpPr>
        <p:spPr>
          <a:xfrm>
            <a:off x="1587500" y="2755900"/>
            <a:ext cx="774700" cy="369332"/>
          </a:xfrm>
          <a:prstGeom prst="rect">
            <a:avLst/>
          </a:prstGeom>
          <a:solidFill>
            <a:schemeClr val="bg1"/>
          </a:solidFill>
          <a:ln w="50800">
            <a:solidFill>
              <a:srgbClr val="FF6600"/>
            </a:solidFill>
          </a:ln>
        </p:spPr>
        <p:txBody>
          <a:bodyPr wrap="square" rtlCol="0">
            <a:spAutoFit/>
          </a:bodyPr>
          <a:lstStyle/>
          <a:p>
            <a:r>
              <a:rPr lang="en-US" dirty="0" smtClean="0"/>
              <a:t> Train</a:t>
            </a:r>
            <a:endParaRPr lang="en-US" dirty="0"/>
          </a:p>
        </p:txBody>
      </p:sp>
      <p:sp>
        <p:nvSpPr>
          <p:cNvPr id="82" name="TextBox 81"/>
          <p:cNvSpPr txBox="1"/>
          <p:nvPr/>
        </p:nvSpPr>
        <p:spPr>
          <a:xfrm>
            <a:off x="4254500" y="2768600"/>
            <a:ext cx="1646784" cy="369332"/>
          </a:xfrm>
          <a:prstGeom prst="rect">
            <a:avLst/>
          </a:prstGeom>
          <a:solidFill>
            <a:schemeClr val="bg1"/>
          </a:solidFill>
          <a:ln w="50800">
            <a:solidFill>
              <a:srgbClr val="FF6600"/>
            </a:solidFill>
          </a:ln>
        </p:spPr>
        <p:txBody>
          <a:bodyPr wrap="square" rtlCol="0">
            <a:spAutoFit/>
          </a:bodyPr>
          <a:lstStyle/>
          <a:p>
            <a:r>
              <a:rPr lang="en-US" dirty="0" smtClean="0"/>
              <a:t> Components</a:t>
            </a:r>
            <a:endParaRPr lang="en-US" dirty="0"/>
          </a:p>
        </p:txBody>
      </p:sp>
      <p:sp>
        <p:nvSpPr>
          <p:cNvPr id="83" name="TextBox 82"/>
          <p:cNvSpPr txBox="1"/>
          <p:nvPr/>
        </p:nvSpPr>
        <p:spPr>
          <a:xfrm>
            <a:off x="6019800" y="2755900"/>
            <a:ext cx="1003300" cy="369332"/>
          </a:xfrm>
          <a:prstGeom prst="rect">
            <a:avLst/>
          </a:prstGeom>
          <a:solidFill>
            <a:schemeClr val="bg1"/>
          </a:solidFill>
          <a:ln w="50800">
            <a:solidFill>
              <a:srgbClr val="FF6600"/>
            </a:solidFill>
          </a:ln>
        </p:spPr>
        <p:txBody>
          <a:bodyPr wrap="square" rtlCol="0">
            <a:spAutoFit/>
          </a:bodyPr>
          <a:lstStyle/>
          <a:p>
            <a:r>
              <a:rPr lang="en-US" dirty="0" smtClean="0"/>
              <a:t> Library</a:t>
            </a:r>
            <a:endParaRPr lang="en-US" dirty="0"/>
          </a:p>
        </p:txBody>
      </p:sp>
      <p:grpSp>
        <p:nvGrpSpPr>
          <p:cNvPr id="91" name="Group 90"/>
          <p:cNvGrpSpPr/>
          <p:nvPr/>
        </p:nvGrpSpPr>
        <p:grpSpPr>
          <a:xfrm>
            <a:off x="4686446" y="3137932"/>
            <a:ext cx="2349354" cy="2408892"/>
            <a:chOff x="4686446" y="3137932"/>
            <a:chExt cx="2349354" cy="2408892"/>
          </a:xfrm>
        </p:grpSpPr>
        <p:sp>
          <p:nvSpPr>
            <p:cNvPr id="84" name="Rectangle 83"/>
            <p:cNvSpPr/>
            <p:nvPr/>
          </p:nvSpPr>
          <p:spPr>
            <a:xfrm>
              <a:off x="4686446" y="3137932"/>
              <a:ext cx="2349353" cy="2275730"/>
            </a:xfrm>
            <a:prstGeom prst="rect">
              <a:avLst/>
            </a:prstGeom>
            <a:solidFill>
              <a:schemeClr val="bg1">
                <a:lumMod val="7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TextBox 84"/>
            <p:cNvSpPr txBox="1"/>
            <p:nvPr/>
          </p:nvSpPr>
          <p:spPr>
            <a:xfrm>
              <a:off x="4726684" y="3238500"/>
              <a:ext cx="2144016" cy="2308324"/>
            </a:xfrm>
            <a:prstGeom prst="rect">
              <a:avLst/>
            </a:prstGeom>
            <a:noFill/>
          </p:spPr>
          <p:txBody>
            <a:bodyPr wrap="square" rtlCol="0">
              <a:spAutoFit/>
            </a:bodyPr>
            <a:lstStyle/>
            <a:p>
              <a:r>
                <a:rPr lang="en-US" dirty="0" smtClean="0"/>
                <a:t>Water Components</a:t>
              </a:r>
            </a:p>
            <a:p>
              <a:endParaRPr lang="en-US" dirty="0" smtClean="0"/>
            </a:p>
            <a:p>
              <a:r>
                <a:rPr lang="en-US" dirty="0" smtClean="0"/>
                <a:t>Space Components</a:t>
              </a:r>
            </a:p>
            <a:p>
              <a:endParaRPr lang="en-US" dirty="0" smtClean="0"/>
            </a:p>
            <a:p>
              <a:r>
                <a:rPr lang="en-US" dirty="0" smtClean="0"/>
                <a:t>Land Components</a:t>
              </a:r>
            </a:p>
            <a:p>
              <a:endParaRPr lang="en-US" dirty="0" smtClean="0"/>
            </a:p>
            <a:p>
              <a:r>
                <a:rPr lang="en-US" dirty="0" smtClean="0"/>
                <a:t>Air Components</a:t>
              </a:r>
            </a:p>
            <a:p>
              <a:endParaRPr lang="en-US" dirty="0"/>
            </a:p>
          </p:txBody>
        </p:sp>
        <p:cxnSp>
          <p:nvCxnSpPr>
            <p:cNvPr id="86" name="Straight Connector 85"/>
            <p:cNvCxnSpPr/>
            <p:nvPr/>
          </p:nvCxnSpPr>
          <p:spPr>
            <a:xfrm>
              <a:off x="4686446" y="4840507"/>
              <a:ext cx="2349354"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686446" y="4269007"/>
              <a:ext cx="2349354"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686446" y="3710207"/>
              <a:ext cx="2349354"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Available library:</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9180"/>
            <a:ext cx="8229600" cy="4389120"/>
          </a:xfrm>
        </p:spPr>
        <p:txBody>
          <a:bodyPr>
            <a:normAutofit/>
          </a:bodyPr>
          <a:lstStyle/>
          <a:p>
            <a:pPr algn="ctr">
              <a:buNone/>
            </a:pPr>
            <a:endParaRPr lang="en-US" sz="4000" dirty="0" smtClean="0"/>
          </a:p>
          <a:p>
            <a:pPr algn="ctr">
              <a:buNone/>
            </a:pPr>
            <a:endParaRPr lang="en-US" sz="4000" dirty="0" smtClean="0"/>
          </a:p>
          <a:p>
            <a:pPr algn="ctr">
              <a:buNone/>
            </a:pPr>
            <a:r>
              <a:rPr lang="en-US" sz="4000" b="1" dirty="0" smtClean="0">
                <a:latin typeface="Goudy Old Style"/>
                <a:cs typeface="Goudy Old Style"/>
              </a:rPr>
              <a:t>Questions</a:t>
            </a:r>
          </a:p>
          <a:p>
            <a:pPr algn="ctr">
              <a:buNone/>
            </a:pPr>
            <a:r>
              <a:rPr lang="en-US" sz="4000" b="1" dirty="0" smtClean="0">
                <a:latin typeface="Goudy Old Style"/>
                <a:cs typeface="Goudy Old Style"/>
              </a:rPr>
              <a:t>or</a:t>
            </a:r>
          </a:p>
          <a:p>
            <a:pPr algn="ctr">
              <a:buNone/>
            </a:pPr>
            <a:r>
              <a:rPr lang="en-US" sz="4000" b="1" dirty="0" smtClean="0">
                <a:latin typeface="Goudy Old Style"/>
                <a:cs typeface="Goudy Old Style"/>
              </a:rPr>
              <a:t>Comments</a:t>
            </a:r>
            <a:endParaRPr lang="en-US" sz="4000" b="1" dirty="0">
              <a:latin typeface="Goudy Old Style"/>
              <a:cs typeface="Goudy Old Style"/>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a:t>
            </a:r>
            <a:endParaRPr lang="en-US" dirty="0"/>
          </a:p>
        </p:txBody>
      </p:sp>
      <p:grpSp>
        <p:nvGrpSpPr>
          <p:cNvPr id="25" name="Group 24"/>
          <p:cNvGrpSpPr/>
          <p:nvPr/>
        </p:nvGrpSpPr>
        <p:grpSpPr>
          <a:xfrm>
            <a:off x="1494589" y="2483184"/>
            <a:ext cx="6577264" cy="3066716"/>
            <a:chOff x="1494589" y="2013284"/>
            <a:chExt cx="6577264" cy="3066716"/>
          </a:xfrm>
        </p:grpSpPr>
        <p:pic>
          <p:nvPicPr>
            <p:cNvPr id="4" name="Picture 3"/>
            <p:cNvPicPr>
              <a:picLocks noChangeAspect="1"/>
            </p:cNvPicPr>
            <p:nvPr/>
          </p:nvPicPr>
          <p:blipFill>
            <a:blip r:embed="rId3">
              <a:alphaModFix amt="20000"/>
            </a:blip>
            <a:stretch>
              <a:fillRect/>
            </a:stretch>
          </p:blipFill>
          <p:spPr>
            <a:xfrm>
              <a:off x="4125495" y="4470400"/>
              <a:ext cx="406400" cy="406400"/>
            </a:xfrm>
            <a:prstGeom prst="rect">
              <a:avLst/>
            </a:prstGeom>
          </p:spPr>
        </p:pic>
        <p:pic>
          <p:nvPicPr>
            <p:cNvPr id="5" name="Picture 4"/>
            <p:cNvPicPr>
              <a:picLocks noChangeAspect="1"/>
            </p:cNvPicPr>
            <p:nvPr/>
          </p:nvPicPr>
          <p:blipFill>
            <a:blip r:embed="rId4"/>
            <a:stretch>
              <a:fillRect/>
            </a:stretch>
          </p:blipFill>
          <p:spPr>
            <a:xfrm>
              <a:off x="6176211" y="3981116"/>
              <a:ext cx="406400" cy="406400"/>
            </a:xfrm>
            <a:prstGeom prst="rect">
              <a:avLst/>
            </a:prstGeom>
          </p:spPr>
        </p:pic>
        <p:pic>
          <p:nvPicPr>
            <p:cNvPr id="6" name="Picture 5"/>
            <p:cNvPicPr>
              <a:picLocks noChangeAspect="1"/>
            </p:cNvPicPr>
            <p:nvPr/>
          </p:nvPicPr>
          <p:blipFill>
            <a:blip r:embed="rId5"/>
            <a:stretch>
              <a:fillRect/>
            </a:stretch>
          </p:blipFill>
          <p:spPr>
            <a:xfrm>
              <a:off x="5219032" y="3371516"/>
              <a:ext cx="406400" cy="406400"/>
            </a:xfrm>
            <a:prstGeom prst="rect">
              <a:avLst/>
            </a:prstGeom>
          </p:spPr>
        </p:pic>
        <p:pic>
          <p:nvPicPr>
            <p:cNvPr id="8" name="Picture 7"/>
            <p:cNvPicPr>
              <a:picLocks noChangeAspect="1"/>
            </p:cNvPicPr>
            <p:nvPr/>
          </p:nvPicPr>
          <p:blipFill>
            <a:blip r:embed="rId4"/>
            <a:stretch>
              <a:fillRect/>
            </a:stretch>
          </p:blipFill>
          <p:spPr>
            <a:xfrm>
              <a:off x="1900989" y="4673600"/>
              <a:ext cx="406400" cy="406400"/>
            </a:xfrm>
            <a:prstGeom prst="rect">
              <a:avLst/>
            </a:prstGeom>
          </p:spPr>
        </p:pic>
        <p:pic>
          <p:nvPicPr>
            <p:cNvPr id="9" name="Picture 8"/>
            <p:cNvPicPr>
              <a:picLocks noChangeAspect="1"/>
            </p:cNvPicPr>
            <p:nvPr/>
          </p:nvPicPr>
          <p:blipFill>
            <a:blip r:embed="rId6"/>
            <a:stretch>
              <a:fillRect/>
            </a:stretch>
          </p:blipFill>
          <p:spPr>
            <a:xfrm>
              <a:off x="3010568" y="4064000"/>
              <a:ext cx="406400" cy="406400"/>
            </a:xfrm>
            <a:prstGeom prst="rect">
              <a:avLst/>
            </a:prstGeom>
          </p:spPr>
        </p:pic>
        <p:pic>
          <p:nvPicPr>
            <p:cNvPr id="10" name="Picture 9"/>
            <p:cNvPicPr>
              <a:picLocks noChangeAspect="1"/>
            </p:cNvPicPr>
            <p:nvPr/>
          </p:nvPicPr>
          <p:blipFill>
            <a:blip r:embed="rId5"/>
            <a:stretch>
              <a:fillRect/>
            </a:stretch>
          </p:blipFill>
          <p:spPr>
            <a:xfrm>
              <a:off x="7259053" y="2457116"/>
              <a:ext cx="406400" cy="406400"/>
            </a:xfrm>
            <a:prstGeom prst="rect">
              <a:avLst/>
            </a:prstGeom>
          </p:spPr>
        </p:pic>
        <p:pic>
          <p:nvPicPr>
            <p:cNvPr id="12" name="Picture 11"/>
            <p:cNvPicPr>
              <a:picLocks noChangeAspect="1"/>
            </p:cNvPicPr>
            <p:nvPr/>
          </p:nvPicPr>
          <p:blipFill>
            <a:blip r:embed="rId5"/>
            <a:stretch>
              <a:fillRect/>
            </a:stretch>
          </p:blipFill>
          <p:spPr>
            <a:xfrm>
              <a:off x="6852653" y="4572000"/>
              <a:ext cx="406400" cy="406400"/>
            </a:xfrm>
            <a:prstGeom prst="rect">
              <a:avLst/>
            </a:prstGeom>
          </p:spPr>
        </p:pic>
        <p:pic>
          <p:nvPicPr>
            <p:cNvPr id="13" name="Picture 12"/>
            <p:cNvPicPr>
              <a:picLocks noChangeAspect="1"/>
            </p:cNvPicPr>
            <p:nvPr/>
          </p:nvPicPr>
          <p:blipFill>
            <a:blip r:embed="rId5"/>
            <a:stretch>
              <a:fillRect/>
            </a:stretch>
          </p:blipFill>
          <p:spPr>
            <a:xfrm>
              <a:off x="2807368" y="2050716"/>
              <a:ext cx="406400" cy="406400"/>
            </a:xfrm>
            <a:prstGeom prst="rect">
              <a:avLst/>
            </a:prstGeom>
          </p:spPr>
        </p:pic>
        <p:pic>
          <p:nvPicPr>
            <p:cNvPr id="15" name="Picture 14"/>
            <p:cNvPicPr>
              <a:picLocks noChangeAspect="1"/>
            </p:cNvPicPr>
            <p:nvPr/>
          </p:nvPicPr>
          <p:blipFill>
            <a:blip r:embed="rId4"/>
            <a:stretch>
              <a:fillRect/>
            </a:stretch>
          </p:blipFill>
          <p:spPr>
            <a:xfrm>
              <a:off x="4328695" y="2660316"/>
              <a:ext cx="406400" cy="406400"/>
            </a:xfrm>
            <a:prstGeom prst="rect">
              <a:avLst/>
            </a:prstGeom>
          </p:spPr>
        </p:pic>
        <p:pic>
          <p:nvPicPr>
            <p:cNvPr id="17" name="Picture 16"/>
            <p:cNvPicPr>
              <a:picLocks noChangeAspect="1"/>
            </p:cNvPicPr>
            <p:nvPr/>
          </p:nvPicPr>
          <p:blipFill>
            <a:blip r:embed="rId4"/>
            <a:stretch>
              <a:fillRect/>
            </a:stretch>
          </p:blipFill>
          <p:spPr>
            <a:xfrm>
              <a:off x="1494589" y="3015916"/>
              <a:ext cx="406400" cy="406400"/>
            </a:xfrm>
            <a:prstGeom prst="rect">
              <a:avLst/>
            </a:prstGeom>
          </p:spPr>
        </p:pic>
        <p:pic>
          <p:nvPicPr>
            <p:cNvPr id="19" name="Picture 18"/>
            <p:cNvPicPr>
              <a:picLocks noChangeAspect="1"/>
            </p:cNvPicPr>
            <p:nvPr/>
          </p:nvPicPr>
          <p:blipFill>
            <a:blip r:embed="rId6"/>
            <a:stretch>
              <a:fillRect/>
            </a:stretch>
          </p:blipFill>
          <p:spPr>
            <a:xfrm>
              <a:off x="7665453" y="3828716"/>
              <a:ext cx="406400" cy="406400"/>
            </a:xfrm>
            <a:prstGeom prst="rect">
              <a:avLst/>
            </a:prstGeom>
          </p:spPr>
        </p:pic>
        <p:pic>
          <p:nvPicPr>
            <p:cNvPr id="20" name="Picture 19"/>
            <p:cNvPicPr>
              <a:picLocks noChangeAspect="1"/>
            </p:cNvPicPr>
            <p:nvPr/>
          </p:nvPicPr>
          <p:blipFill>
            <a:blip r:embed="rId6"/>
            <a:stretch>
              <a:fillRect/>
            </a:stretch>
          </p:blipFill>
          <p:spPr>
            <a:xfrm>
              <a:off x="5973011" y="2013284"/>
              <a:ext cx="406400" cy="406400"/>
            </a:xfrm>
            <a:prstGeom prst="rect">
              <a:avLst/>
            </a:prstGeom>
          </p:spPr>
        </p:pic>
        <p:pic>
          <p:nvPicPr>
            <p:cNvPr id="21" name="Picture 20"/>
            <p:cNvPicPr>
              <a:picLocks noChangeAspect="1"/>
            </p:cNvPicPr>
            <p:nvPr/>
          </p:nvPicPr>
          <p:blipFill>
            <a:blip r:embed="rId3">
              <a:alphaModFix amt="40000"/>
            </a:blip>
            <a:stretch>
              <a:fillRect/>
            </a:stretch>
          </p:blipFill>
          <p:spPr>
            <a:xfrm>
              <a:off x="4117479" y="3941032"/>
              <a:ext cx="406400" cy="406400"/>
            </a:xfrm>
            <a:prstGeom prst="rect">
              <a:avLst/>
            </a:prstGeom>
          </p:spPr>
        </p:pic>
        <p:pic>
          <p:nvPicPr>
            <p:cNvPr id="22" name="Picture 21"/>
            <p:cNvPicPr>
              <a:picLocks noChangeAspect="1"/>
            </p:cNvPicPr>
            <p:nvPr/>
          </p:nvPicPr>
          <p:blipFill>
            <a:blip r:embed="rId3">
              <a:alphaModFix amt="60000"/>
            </a:blip>
            <a:stretch>
              <a:fillRect/>
            </a:stretch>
          </p:blipFill>
          <p:spPr>
            <a:xfrm rot="20523233">
              <a:off x="4010535" y="3352840"/>
              <a:ext cx="406400" cy="406400"/>
            </a:xfrm>
            <a:prstGeom prst="rect">
              <a:avLst/>
            </a:prstGeom>
          </p:spPr>
        </p:pic>
        <p:pic>
          <p:nvPicPr>
            <p:cNvPr id="23" name="Picture 22"/>
            <p:cNvPicPr>
              <a:picLocks noChangeAspect="1"/>
            </p:cNvPicPr>
            <p:nvPr/>
          </p:nvPicPr>
          <p:blipFill>
            <a:blip r:embed="rId3">
              <a:alphaModFix amt="80000"/>
            </a:blip>
            <a:stretch>
              <a:fillRect/>
            </a:stretch>
          </p:blipFill>
          <p:spPr>
            <a:xfrm rot="20688523">
              <a:off x="3788631" y="2783368"/>
              <a:ext cx="406400" cy="406400"/>
            </a:xfrm>
            <a:prstGeom prst="rect">
              <a:avLst/>
            </a:prstGeom>
          </p:spPr>
        </p:pic>
        <p:pic>
          <p:nvPicPr>
            <p:cNvPr id="24" name="Picture 23"/>
            <p:cNvPicPr>
              <a:picLocks noChangeAspect="1"/>
            </p:cNvPicPr>
            <p:nvPr/>
          </p:nvPicPr>
          <p:blipFill>
            <a:blip r:embed="rId3"/>
            <a:stretch>
              <a:fillRect/>
            </a:stretch>
          </p:blipFill>
          <p:spPr>
            <a:xfrm>
              <a:off x="3727143" y="2120320"/>
              <a:ext cx="406400" cy="406400"/>
            </a:xfrm>
            <a:prstGeom prst="rect">
              <a:avLst/>
            </a:prstGeom>
          </p:spPr>
        </p:pic>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1)</a:t>
            </a:r>
            <a:endParaRPr lang="en-US" dirty="0"/>
          </a:p>
        </p:txBody>
      </p:sp>
      <p:grpSp>
        <p:nvGrpSpPr>
          <p:cNvPr id="47" name="Group 46"/>
          <p:cNvGrpSpPr/>
          <p:nvPr/>
        </p:nvGrpSpPr>
        <p:grpSpPr>
          <a:xfrm>
            <a:off x="1011989" y="2432384"/>
            <a:ext cx="7301164" cy="3066716"/>
            <a:chOff x="770689" y="2013284"/>
            <a:chExt cx="7301164" cy="3066716"/>
          </a:xfrm>
        </p:grpSpPr>
        <p:pic>
          <p:nvPicPr>
            <p:cNvPr id="5" name="Picture 4"/>
            <p:cNvPicPr>
              <a:picLocks noChangeAspect="1"/>
            </p:cNvPicPr>
            <p:nvPr/>
          </p:nvPicPr>
          <p:blipFill>
            <a:blip r:embed="rId3"/>
            <a:stretch>
              <a:fillRect/>
            </a:stretch>
          </p:blipFill>
          <p:spPr>
            <a:xfrm>
              <a:off x="6176211" y="3981116"/>
              <a:ext cx="406400" cy="406400"/>
            </a:xfrm>
            <a:prstGeom prst="rect">
              <a:avLst/>
            </a:prstGeom>
          </p:spPr>
        </p:pic>
        <p:pic>
          <p:nvPicPr>
            <p:cNvPr id="6" name="Picture 5"/>
            <p:cNvPicPr>
              <a:picLocks noChangeAspect="1"/>
            </p:cNvPicPr>
            <p:nvPr/>
          </p:nvPicPr>
          <p:blipFill>
            <a:blip r:embed="rId4"/>
            <a:stretch>
              <a:fillRect/>
            </a:stretch>
          </p:blipFill>
          <p:spPr>
            <a:xfrm>
              <a:off x="5219032" y="3371516"/>
              <a:ext cx="406400" cy="406400"/>
            </a:xfrm>
            <a:prstGeom prst="rect">
              <a:avLst/>
            </a:prstGeom>
          </p:spPr>
        </p:pic>
        <p:pic>
          <p:nvPicPr>
            <p:cNvPr id="8" name="Picture 7"/>
            <p:cNvPicPr>
              <a:picLocks noChangeAspect="1"/>
            </p:cNvPicPr>
            <p:nvPr/>
          </p:nvPicPr>
          <p:blipFill>
            <a:blip r:embed="rId3"/>
            <a:stretch>
              <a:fillRect/>
            </a:stretch>
          </p:blipFill>
          <p:spPr>
            <a:xfrm>
              <a:off x="1900989" y="4673600"/>
              <a:ext cx="406400" cy="406400"/>
            </a:xfrm>
            <a:prstGeom prst="rect">
              <a:avLst/>
            </a:prstGeom>
          </p:spPr>
        </p:pic>
        <p:pic>
          <p:nvPicPr>
            <p:cNvPr id="9" name="Picture 8"/>
            <p:cNvPicPr>
              <a:picLocks noChangeAspect="1"/>
            </p:cNvPicPr>
            <p:nvPr/>
          </p:nvPicPr>
          <p:blipFill>
            <a:blip r:embed="rId5"/>
            <a:stretch>
              <a:fillRect/>
            </a:stretch>
          </p:blipFill>
          <p:spPr>
            <a:xfrm>
              <a:off x="3010568" y="4064000"/>
              <a:ext cx="406400" cy="406400"/>
            </a:xfrm>
            <a:prstGeom prst="rect">
              <a:avLst/>
            </a:prstGeom>
          </p:spPr>
        </p:pic>
        <p:pic>
          <p:nvPicPr>
            <p:cNvPr id="10" name="Picture 9"/>
            <p:cNvPicPr>
              <a:picLocks noChangeAspect="1"/>
            </p:cNvPicPr>
            <p:nvPr/>
          </p:nvPicPr>
          <p:blipFill>
            <a:blip r:embed="rId4"/>
            <a:stretch>
              <a:fillRect/>
            </a:stretch>
          </p:blipFill>
          <p:spPr>
            <a:xfrm>
              <a:off x="7259053" y="2457116"/>
              <a:ext cx="406400" cy="406400"/>
            </a:xfrm>
            <a:prstGeom prst="rect">
              <a:avLst/>
            </a:prstGeom>
          </p:spPr>
        </p:pic>
        <p:pic>
          <p:nvPicPr>
            <p:cNvPr id="12" name="Picture 11"/>
            <p:cNvPicPr>
              <a:picLocks noChangeAspect="1"/>
            </p:cNvPicPr>
            <p:nvPr/>
          </p:nvPicPr>
          <p:blipFill>
            <a:blip r:embed="rId4"/>
            <a:stretch>
              <a:fillRect/>
            </a:stretch>
          </p:blipFill>
          <p:spPr>
            <a:xfrm>
              <a:off x="6852653" y="4572000"/>
              <a:ext cx="406400" cy="406400"/>
            </a:xfrm>
            <a:prstGeom prst="rect">
              <a:avLst/>
            </a:prstGeom>
          </p:spPr>
        </p:pic>
        <p:pic>
          <p:nvPicPr>
            <p:cNvPr id="13" name="Picture 12"/>
            <p:cNvPicPr>
              <a:picLocks noChangeAspect="1"/>
            </p:cNvPicPr>
            <p:nvPr/>
          </p:nvPicPr>
          <p:blipFill>
            <a:blip r:embed="rId4"/>
            <a:stretch>
              <a:fillRect/>
            </a:stretch>
          </p:blipFill>
          <p:spPr>
            <a:xfrm>
              <a:off x="2807368" y="2050716"/>
              <a:ext cx="406400" cy="406400"/>
            </a:xfrm>
            <a:prstGeom prst="rect">
              <a:avLst/>
            </a:prstGeom>
          </p:spPr>
        </p:pic>
        <p:pic>
          <p:nvPicPr>
            <p:cNvPr id="15" name="Picture 14"/>
            <p:cNvPicPr>
              <a:picLocks noChangeAspect="1"/>
            </p:cNvPicPr>
            <p:nvPr/>
          </p:nvPicPr>
          <p:blipFill>
            <a:blip r:embed="rId3"/>
            <a:stretch>
              <a:fillRect/>
            </a:stretch>
          </p:blipFill>
          <p:spPr>
            <a:xfrm>
              <a:off x="4328695" y="2660316"/>
              <a:ext cx="406400" cy="406400"/>
            </a:xfrm>
            <a:prstGeom prst="rect">
              <a:avLst/>
            </a:prstGeom>
          </p:spPr>
        </p:pic>
        <p:pic>
          <p:nvPicPr>
            <p:cNvPr id="17" name="Picture 16"/>
            <p:cNvPicPr>
              <a:picLocks noChangeAspect="1"/>
            </p:cNvPicPr>
            <p:nvPr/>
          </p:nvPicPr>
          <p:blipFill>
            <a:blip r:embed="rId3"/>
            <a:stretch>
              <a:fillRect/>
            </a:stretch>
          </p:blipFill>
          <p:spPr>
            <a:xfrm>
              <a:off x="1494589" y="3015916"/>
              <a:ext cx="406400" cy="406400"/>
            </a:xfrm>
            <a:prstGeom prst="rect">
              <a:avLst/>
            </a:prstGeom>
          </p:spPr>
        </p:pic>
        <p:pic>
          <p:nvPicPr>
            <p:cNvPr id="19" name="Picture 18"/>
            <p:cNvPicPr>
              <a:picLocks noChangeAspect="1"/>
            </p:cNvPicPr>
            <p:nvPr/>
          </p:nvPicPr>
          <p:blipFill>
            <a:blip r:embed="rId5"/>
            <a:stretch>
              <a:fillRect/>
            </a:stretch>
          </p:blipFill>
          <p:spPr>
            <a:xfrm>
              <a:off x="7665453" y="3828716"/>
              <a:ext cx="406400" cy="406400"/>
            </a:xfrm>
            <a:prstGeom prst="rect">
              <a:avLst/>
            </a:prstGeom>
          </p:spPr>
        </p:pic>
        <p:pic>
          <p:nvPicPr>
            <p:cNvPr id="20" name="Picture 19"/>
            <p:cNvPicPr>
              <a:picLocks noChangeAspect="1"/>
            </p:cNvPicPr>
            <p:nvPr/>
          </p:nvPicPr>
          <p:blipFill>
            <a:blip r:embed="rId5"/>
            <a:stretch>
              <a:fillRect/>
            </a:stretch>
          </p:blipFill>
          <p:spPr>
            <a:xfrm>
              <a:off x="5973011" y="2013284"/>
              <a:ext cx="406400" cy="406400"/>
            </a:xfrm>
            <a:prstGeom prst="rect">
              <a:avLst/>
            </a:prstGeom>
          </p:spPr>
        </p:pic>
        <p:pic>
          <p:nvPicPr>
            <p:cNvPr id="25" name="Picture 24"/>
            <p:cNvPicPr>
              <a:picLocks noChangeAspect="1"/>
            </p:cNvPicPr>
            <p:nvPr/>
          </p:nvPicPr>
          <p:blipFill>
            <a:blip r:embed="rId4">
              <a:alphaModFix amt="60000"/>
            </a:blip>
            <a:stretch>
              <a:fillRect/>
            </a:stretch>
          </p:blipFill>
          <p:spPr>
            <a:xfrm>
              <a:off x="2337468" y="2063416"/>
              <a:ext cx="406400" cy="406400"/>
            </a:xfrm>
            <a:prstGeom prst="rect">
              <a:avLst/>
            </a:prstGeom>
          </p:spPr>
        </p:pic>
        <p:pic>
          <p:nvPicPr>
            <p:cNvPr id="26" name="Picture 25"/>
            <p:cNvPicPr>
              <a:picLocks noChangeAspect="1"/>
            </p:cNvPicPr>
            <p:nvPr/>
          </p:nvPicPr>
          <p:blipFill>
            <a:blip r:embed="rId4">
              <a:alphaModFix amt="20000"/>
            </a:blip>
            <a:stretch>
              <a:fillRect/>
            </a:stretch>
          </p:blipFill>
          <p:spPr>
            <a:xfrm>
              <a:off x="1892968" y="2063416"/>
              <a:ext cx="406400" cy="406400"/>
            </a:xfrm>
            <a:prstGeom prst="rect">
              <a:avLst/>
            </a:prstGeom>
          </p:spPr>
        </p:pic>
        <p:pic>
          <p:nvPicPr>
            <p:cNvPr id="27" name="Picture 26"/>
            <p:cNvPicPr>
              <a:picLocks noChangeAspect="1"/>
            </p:cNvPicPr>
            <p:nvPr/>
          </p:nvPicPr>
          <p:blipFill>
            <a:blip r:embed="rId3">
              <a:alphaModFix amt="60000"/>
            </a:blip>
            <a:stretch>
              <a:fillRect/>
            </a:stretch>
          </p:blipFill>
          <p:spPr>
            <a:xfrm>
              <a:off x="3973095" y="2660316"/>
              <a:ext cx="406400" cy="406400"/>
            </a:xfrm>
            <a:prstGeom prst="rect">
              <a:avLst/>
            </a:prstGeom>
          </p:spPr>
        </p:pic>
        <p:pic>
          <p:nvPicPr>
            <p:cNvPr id="28" name="Picture 27"/>
            <p:cNvPicPr>
              <a:picLocks noChangeAspect="1"/>
            </p:cNvPicPr>
            <p:nvPr/>
          </p:nvPicPr>
          <p:blipFill>
            <a:blip r:embed="rId3">
              <a:alphaModFix amt="20000"/>
            </a:blip>
            <a:stretch>
              <a:fillRect/>
            </a:stretch>
          </p:blipFill>
          <p:spPr>
            <a:xfrm>
              <a:off x="3617495" y="2660316"/>
              <a:ext cx="406400" cy="406400"/>
            </a:xfrm>
            <a:prstGeom prst="rect">
              <a:avLst/>
            </a:prstGeom>
          </p:spPr>
        </p:pic>
        <p:pic>
          <p:nvPicPr>
            <p:cNvPr id="29" name="Picture 28"/>
            <p:cNvPicPr>
              <a:picLocks noChangeAspect="1"/>
            </p:cNvPicPr>
            <p:nvPr/>
          </p:nvPicPr>
          <p:blipFill>
            <a:blip r:embed="rId4">
              <a:alphaModFix amt="60000"/>
            </a:blip>
            <a:stretch>
              <a:fillRect/>
            </a:stretch>
          </p:blipFill>
          <p:spPr>
            <a:xfrm>
              <a:off x="4799932" y="3384216"/>
              <a:ext cx="406400" cy="406400"/>
            </a:xfrm>
            <a:prstGeom prst="rect">
              <a:avLst/>
            </a:prstGeom>
          </p:spPr>
        </p:pic>
        <p:pic>
          <p:nvPicPr>
            <p:cNvPr id="30" name="Picture 29"/>
            <p:cNvPicPr>
              <a:picLocks noChangeAspect="1"/>
            </p:cNvPicPr>
            <p:nvPr/>
          </p:nvPicPr>
          <p:blipFill>
            <a:blip r:embed="rId4">
              <a:alphaModFix amt="20000"/>
            </a:blip>
            <a:stretch>
              <a:fillRect/>
            </a:stretch>
          </p:blipFill>
          <p:spPr>
            <a:xfrm>
              <a:off x="4368132" y="3396916"/>
              <a:ext cx="406400" cy="406400"/>
            </a:xfrm>
            <a:prstGeom prst="rect">
              <a:avLst/>
            </a:prstGeom>
          </p:spPr>
        </p:pic>
        <p:pic>
          <p:nvPicPr>
            <p:cNvPr id="31" name="Picture 30"/>
            <p:cNvPicPr>
              <a:picLocks noChangeAspect="1"/>
            </p:cNvPicPr>
            <p:nvPr/>
          </p:nvPicPr>
          <p:blipFill>
            <a:blip r:embed="rId5">
              <a:alphaModFix amt="60000"/>
            </a:blip>
            <a:stretch>
              <a:fillRect/>
            </a:stretch>
          </p:blipFill>
          <p:spPr>
            <a:xfrm>
              <a:off x="5617411" y="2013284"/>
              <a:ext cx="406400" cy="406400"/>
            </a:xfrm>
            <a:prstGeom prst="rect">
              <a:avLst/>
            </a:prstGeom>
          </p:spPr>
        </p:pic>
        <p:pic>
          <p:nvPicPr>
            <p:cNvPr id="32" name="Picture 31"/>
            <p:cNvPicPr>
              <a:picLocks noChangeAspect="1"/>
            </p:cNvPicPr>
            <p:nvPr/>
          </p:nvPicPr>
          <p:blipFill>
            <a:blip r:embed="rId5">
              <a:alphaModFix amt="20000"/>
            </a:blip>
            <a:stretch>
              <a:fillRect/>
            </a:stretch>
          </p:blipFill>
          <p:spPr>
            <a:xfrm>
              <a:off x="5261811" y="2013284"/>
              <a:ext cx="406400" cy="406400"/>
            </a:xfrm>
            <a:prstGeom prst="rect">
              <a:avLst/>
            </a:prstGeom>
          </p:spPr>
        </p:pic>
        <p:pic>
          <p:nvPicPr>
            <p:cNvPr id="33" name="Picture 32"/>
            <p:cNvPicPr>
              <a:picLocks noChangeAspect="1"/>
            </p:cNvPicPr>
            <p:nvPr/>
          </p:nvPicPr>
          <p:blipFill>
            <a:blip r:embed="rId4">
              <a:alphaModFix amt="60000"/>
            </a:blip>
            <a:stretch>
              <a:fillRect/>
            </a:stretch>
          </p:blipFill>
          <p:spPr>
            <a:xfrm>
              <a:off x="6827253" y="2457116"/>
              <a:ext cx="406400" cy="406400"/>
            </a:xfrm>
            <a:prstGeom prst="rect">
              <a:avLst/>
            </a:prstGeom>
          </p:spPr>
        </p:pic>
        <p:pic>
          <p:nvPicPr>
            <p:cNvPr id="34" name="Picture 33"/>
            <p:cNvPicPr>
              <a:picLocks noChangeAspect="1"/>
            </p:cNvPicPr>
            <p:nvPr/>
          </p:nvPicPr>
          <p:blipFill>
            <a:blip r:embed="rId4">
              <a:alphaModFix amt="20000"/>
            </a:blip>
            <a:stretch>
              <a:fillRect/>
            </a:stretch>
          </p:blipFill>
          <p:spPr>
            <a:xfrm>
              <a:off x="6420853" y="2444416"/>
              <a:ext cx="406400" cy="406400"/>
            </a:xfrm>
            <a:prstGeom prst="rect">
              <a:avLst/>
            </a:prstGeom>
          </p:spPr>
        </p:pic>
        <p:pic>
          <p:nvPicPr>
            <p:cNvPr id="35" name="Picture 34"/>
            <p:cNvPicPr>
              <a:picLocks noChangeAspect="1"/>
            </p:cNvPicPr>
            <p:nvPr/>
          </p:nvPicPr>
          <p:blipFill>
            <a:blip r:embed="rId3">
              <a:alphaModFix amt="60000"/>
            </a:blip>
            <a:stretch>
              <a:fillRect/>
            </a:stretch>
          </p:blipFill>
          <p:spPr>
            <a:xfrm>
              <a:off x="5820611" y="3981116"/>
              <a:ext cx="406400" cy="406400"/>
            </a:xfrm>
            <a:prstGeom prst="rect">
              <a:avLst/>
            </a:prstGeom>
          </p:spPr>
        </p:pic>
        <p:pic>
          <p:nvPicPr>
            <p:cNvPr id="36" name="Picture 35"/>
            <p:cNvPicPr>
              <a:picLocks noChangeAspect="1"/>
            </p:cNvPicPr>
            <p:nvPr/>
          </p:nvPicPr>
          <p:blipFill>
            <a:blip r:embed="rId3">
              <a:alphaModFix amt="20000"/>
            </a:blip>
            <a:stretch>
              <a:fillRect/>
            </a:stretch>
          </p:blipFill>
          <p:spPr>
            <a:xfrm>
              <a:off x="5465011" y="3981116"/>
              <a:ext cx="406400" cy="406400"/>
            </a:xfrm>
            <a:prstGeom prst="rect">
              <a:avLst/>
            </a:prstGeom>
          </p:spPr>
        </p:pic>
        <p:pic>
          <p:nvPicPr>
            <p:cNvPr id="37" name="Picture 36"/>
            <p:cNvPicPr>
              <a:picLocks noChangeAspect="1"/>
            </p:cNvPicPr>
            <p:nvPr/>
          </p:nvPicPr>
          <p:blipFill>
            <a:blip r:embed="rId5">
              <a:alphaModFix amt="60000"/>
            </a:blip>
            <a:stretch>
              <a:fillRect/>
            </a:stretch>
          </p:blipFill>
          <p:spPr>
            <a:xfrm>
              <a:off x="7309853" y="3828716"/>
              <a:ext cx="406400" cy="406400"/>
            </a:xfrm>
            <a:prstGeom prst="rect">
              <a:avLst/>
            </a:prstGeom>
          </p:spPr>
        </p:pic>
        <p:pic>
          <p:nvPicPr>
            <p:cNvPr id="38" name="Picture 37"/>
            <p:cNvPicPr>
              <a:picLocks noChangeAspect="1"/>
            </p:cNvPicPr>
            <p:nvPr/>
          </p:nvPicPr>
          <p:blipFill>
            <a:blip r:embed="rId5">
              <a:alphaModFix amt="20000"/>
            </a:blip>
            <a:stretch>
              <a:fillRect/>
            </a:stretch>
          </p:blipFill>
          <p:spPr>
            <a:xfrm>
              <a:off x="6966953" y="3828716"/>
              <a:ext cx="406400" cy="406400"/>
            </a:xfrm>
            <a:prstGeom prst="rect">
              <a:avLst/>
            </a:prstGeom>
          </p:spPr>
        </p:pic>
        <p:pic>
          <p:nvPicPr>
            <p:cNvPr id="39" name="Picture 38"/>
            <p:cNvPicPr>
              <a:picLocks noChangeAspect="1"/>
            </p:cNvPicPr>
            <p:nvPr/>
          </p:nvPicPr>
          <p:blipFill>
            <a:blip r:embed="rId4">
              <a:alphaModFix amt="60000"/>
            </a:blip>
            <a:stretch>
              <a:fillRect/>
            </a:stretch>
          </p:blipFill>
          <p:spPr>
            <a:xfrm>
              <a:off x="6420853" y="4584700"/>
              <a:ext cx="406400" cy="406400"/>
            </a:xfrm>
            <a:prstGeom prst="rect">
              <a:avLst/>
            </a:prstGeom>
          </p:spPr>
        </p:pic>
        <p:pic>
          <p:nvPicPr>
            <p:cNvPr id="40" name="Picture 39"/>
            <p:cNvPicPr>
              <a:picLocks noChangeAspect="1"/>
            </p:cNvPicPr>
            <p:nvPr/>
          </p:nvPicPr>
          <p:blipFill>
            <a:blip r:embed="rId4">
              <a:alphaModFix amt="20000"/>
            </a:blip>
            <a:stretch>
              <a:fillRect/>
            </a:stretch>
          </p:blipFill>
          <p:spPr>
            <a:xfrm>
              <a:off x="6001753" y="4584700"/>
              <a:ext cx="406400" cy="406400"/>
            </a:xfrm>
            <a:prstGeom prst="rect">
              <a:avLst/>
            </a:prstGeom>
          </p:spPr>
        </p:pic>
        <p:pic>
          <p:nvPicPr>
            <p:cNvPr id="41" name="Picture 40"/>
            <p:cNvPicPr>
              <a:picLocks noChangeAspect="1"/>
            </p:cNvPicPr>
            <p:nvPr/>
          </p:nvPicPr>
          <p:blipFill>
            <a:blip r:embed="rId5">
              <a:alphaModFix amt="60000"/>
            </a:blip>
            <a:stretch>
              <a:fillRect/>
            </a:stretch>
          </p:blipFill>
          <p:spPr>
            <a:xfrm>
              <a:off x="2667668" y="4064000"/>
              <a:ext cx="406400" cy="406400"/>
            </a:xfrm>
            <a:prstGeom prst="rect">
              <a:avLst/>
            </a:prstGeom>
          </p:spPr>
        </p:pic>
        <p:pic>
          <p:nvPicPr>
            <p:cNvPr id="42" name="Picture 41"/>
            <p:cNvPicPr>
              <a:picLocks noChangeAspect="1"/>
            </p:cNvPicPr>
            <p:nvPr/>
          </p:nvPicPr>
          <p:blipFill>
            <a:blip r:embed="rId5">
              <a:alphaModFix amt="20000"/>
            </a:blip>
            <a:stretch>
              <a:fillRect/>
            </a:stretch>
          </p:blipFill>
          <p:spPr>
            <a:xfrm>
              <a:off x="2312068" y="4064000"/>
              <a:ext cx="406400" cy="406400"/>
            </a:xfrm>
            <a:prstGeom prst="rect">
              <a:avLst/>
            </a:prstGeom>
          </p:spPr>
        </p:pic>
        <p:pic>
          <p:nvPicPr>
            <p:cNvPr id="43" name="Picture 42"/>
            <p:cNvPicPr>
              <a:picLocks noChangeAspect="1"/>
            </p:cNvPicPr>
            <p:nvPr/>
          </p:nvPicPr>
          <p:blipFill>
            <a:blip r:embed="rId3">
              <a:alphaModFix amt="60000"/>
            </a:blip>
            <a:stretch>
              <a:fillRect/>
            </a:stretch>
          </p:blipFill>
          <p:spPr>
            <a:xfrm>
              <a:off x="1126289" y="3015916"/>
              <a:ext cx="406400" cy="406400"/>
            </a:xfrm>
            <a:prstGeom prst="rect">
              <a:avLst/>
            </a:prstGeom>
          </p:spPr>
        </p:pic>
        <p:pic>
          <p:nvPicPr>
            <p:cNvPr id="44" name="Picture 43"/>
            <p:cNvPicPr>
              <a:picLocks noChangeAspect="1"/>
            </p:cNvPicPr>
            <p:nvPr/>
          </p:nvPicPr>
          <p:blipFill>
            <a:blip r:embed="rId3">
              <a:alphaModFix amt="20000"/>
            </a:blip>
            <a:stretch>
              <a:fillRect/>
            </a:stretch>
          </p:blipFill>
          <p:spPr>
            <a:xfrm>
              <a:off x="770689" y="3015916"/>
              <a:ext cx="406400" cy="406400"/>
            </a:xfrm>
            <a:prstGeom prst="rect">
              <a:avLst/>
            </a:prstGeom>
          </p:spPr>
        </p:pic>
        <p:pic>
          <p:nvPicPr>
            <p:cNvPr id="45" name="Picture 44"/>
            <p:cNvPicPr>
              <a:picLocks noChangeAspect="1"/>
            </p:cNvPicPr>
            <p:nvPr/>
          </p:nvPicPr>
          <p:blipFill>
            <a:blip r:embed="rId3">
              <a:alphaModFix amt="60000"/>
            </a:blip>
            <a:stretch>
              <a:fillRect/>
            </a:stretch>
          </p:blipFill>
          <p:spPr>
            <a:xfrm>
              <a:off x="1532689" y="4673600"/>
              <a:ext cx="406400" cy="406400"/>
            </a:xfrm>
            <a:prstGeom prst="rect">
              <a:avLst/>
            </a:prstGeom>
          </p:spPr>
        </p:pic>
        <p:pic>
          <p:nvPicPr>
            <p:cNvPr id="46" name="Picture 45"/>
            <p:cNvPicPr>
              <a:picLocks noChangeAspect="1"/>
            </p:cNvPicPr>
            <p:nvPr/>
          </p:nvPicPr>
          <p:blipFill>
            <a:blip r:embed="rId3">
              <a:alphaModFix amt="20000"/>
            </a:blip>
            <a:stretch>
              <a:fillRect/>
            </a:stretch>
          </p:blipFill>
          <p:spPr>
            <a:xfrm>
              <a:off x="1151689" y="4673600"/>
              <a:ext cx="406400" cy="406400"/>
            </a:xfrm>
            <a:prstGeom prst="rect">
              <a:avLst/>
            </a:prstGeom>
          </p:spPr>
        </p:pic>
      </p:grpSp>
      <p:sp>
        <p:nvSpPr>
          <p:cNvPr id="49" name="Up Arrow 48"/>
          <p:cNvSpPr/>
          <p:nvPr/>
        </p:nvSpPr>
        <p:spPr>
          <a:xfrm>
            <a:off x="4214395" y="2838784"/>
            <a:ext cx="840232" cy="2350008"/>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1)</a:t>
            </a:r>
            <a:endParaRPr lang="en-US" dirty="0"/>
          </a:p>
        </p:txBody>
      </p:sp>
      <p:grpSp>
        <p:nvGrpSpPr>
          <p:cNvPr id="95" name="Group 94"/>
          <p:cNvGrpSpPr/>
          <p:nvPr/>
        </p:nvGrpSpPr>
        <p:grpSpPr>
          <a:xfrm>
            <a:off x="1257299" y="2064084"/>
            <a:ext cx="6814553" cy="4190332"/>
            <a:chOff x="1257299" y="1911684"/>
            <a:chExt cx="6814553" cy="4190332"/>
          </a:xfrm>
        </p:grpSpPr>
        <p:grpSp>
          <p:nvGrpSpPr>
            <p:cNvPr id="25" name="Group 24"/>
            <p:cNvGrpSpPr/>
            <p:nvPr/>
          </p:nvGrpSpPr>
          <p:grpSpPr>
            <a:xfrm>
              <a:off x="4698999" y="3257884"/>
              <a:ext cx="3144253" cy="1409032"/>
              <a:chOff x="1494589" y="2013284"/>
              <a:chExt cx="6577264" cy="3066716"/>
            </a:xfrm>
          </p:grpSpPr>
          <p:pic>
            <p:nvPicPr>
              <p:cNvPr id="4" name="Picture 3"/>
              <p:cNvPicPr>
                <a:picLocks noChangeAspect="1"/>
              </p:cNvPicPr>
              <p:nvPr/>
            </p:nvPicPr>
            <p:blipFill>
              <a:blip r:embed="rId3">
                <a:alphaModFix amt="20000"/>
              </a:blip>
              <a:stretch>
                <a:fillRect/>
              </a:stretch>
            </p:blipFill>
            <p:spPr>
              <a:xfrm>
                <a:off x="4125495" y="4470400"/>
                <a:ext cx="406400" cy="406400"/>
              </a:xfrm>
              <a:prstGeom prst="rect">
                <a:avLst/>
              </a:prstGeom>
            </p:spPr>
          </p:pic>
          <p:pic>
            <p:nvPicPr>
              <p:cNvPr id="5" name="Picture 4"/>
              <p:cNvPicPr>
                <a:picLocks noChangeAspect="1"/>
              </p:cNvPicPr>
              <p:nvPr/>
            </p:nvPicPr>
            <p:blipFill>
              <a:blip r:embed="rId4"/>
              <a:stretch>
                <a:fillRect/>
              </a:stretch>
            </p:blipFill>
            <p:spPr>
              <a:xfrm>
                <a:off x="6176211" y="3981116"/>
                <a:ext cx="406400" cy="406400"/>
              </a:xfrm>
              <a:prstGeom prst="rect">
                <a:avLst/>
              </a:prstGeom>
            </p:spPr>
          </p:pic>
          <p:pic>
            <p:nvPicPr>
              <p:cNvPr id="6" name="Picture 5"/>
              <p:cNvPicPr>
                <a:picLocks noChangeAspect="1"/>
              </p:cNvPicPr>
              <p:nvPr/>
            </p:nvPicPr>
            <p:blipFill>
              <a:blip r:embed="rId5"/>
              <a:stretch>
                <a:fillRect/>
              </a:stretch>
            </p:blipFill>
            <p:spPr>
              <a:xfrm>
                <a:off x="5219032" y="3371516"/>
                <a:ext cx="406400" cy="406400"/>
              </a:xfrm>
              <a:prstGeom prst="rect">
                <a:avLst/>
              </a:prstGeom>
            </p:spPr>
          </p:pic>
          <p:pic>
            <p:nvPicPr>
              <p:cNvPr id="8" name="Picture 7"/>
              <p:cNvPicPr>
                <a:picLocks noChangeAspect="1"/>
              </p:cNvPicPr>
              <p:nvPr/>
            </p:nvPicPr>
            <p:blipFill>
              <a:blip r:embed="rId4"/>
              <a:stretch>
                <a:fillRect/>
              </a:stretch>
            </p:blipFill>
            <p:spPr>
              <a:xfrm>
                <a:off x="1900989" y="4673600"/>
                <a:ext cx="406400" cy="406400"/>
              </a:xfrm>
              <a:prstGeom prst="rect">
                <a:avLst/>
              </a:prstGeom>
            </p:spPr>
          </p:pic>
          <p:pic>
            <p:nvPicPr>
              <p:cNvPr id="9" name="Picture 8"/>
              <p:cNvPicPr>
                <a:picLocks noChangeAspect="1"/>
              </p:cNvPicPr>
              <p:nvPr/>
            </p:nvPicPr>
            <p:blipFill>
              <a:blip r:embed="rId6"/>
              <a:stretch>
                <a:fillRect/>
              </a:stretch>
            </p:blipFill>
            <p:spPr>
              <a:xfrm>
                <a:off x="3010568" y="4064000"/>
                <a:ext cx="406400" cy="406400"/>
              </a:xfrm>
              <a:prstGeom prst="rect">
                <a:avLst/>
              </a:prstGeom>
            </p:spPr>
          </p:pic>
          <p:pic>
            <p:nvPicPr>
              <p:cNvPr id="10" name="Picture 9"/>
              <p:cNvPicPr>
                <a:picLocks noChangeAspect="1"/>
              </p:cNvPicPr>
              <p:nvPr/>
            </p:nvPicPr>
            <p:blipFill>
              <a:blip r:embed="rId5"/>
              <a:stretch>
                <a:fillRect/>
              </a:stretch>
            </p:blipFill>
            <p:spPr>
              <a:xfrm>
                <a:off x="7259053" y="2457116"/>
                <a:ext cx="406400" cy="406400"/>
              </a:xfrm>
              <a:prstGeom prst="rect">
                <a:avLst/>
              </a:prstGeom>
            </p:spPr>
          </p:pic>
          <p:pic>
            <p:nvPicPr>
              <p:cNvPr id="12" name="Picture 11"/>
              <p:cNvPicPr>
                <a:picLocks noChangeAspect="1"/>
              </p:cNvPicPr>
              <p:nvPr/>
            </p:nvPicPr>
            <p:blipFill>
              <a:blip r:embed="rId5"/>
              <a:stretch>
                <a:fillRect/>
              </a:stretch>
            </p:blipFill>
            <p:spPr>
              <a:xfrm>
                <a:off x="6852653" y="4572000"/>
                <a:ext cx="406400" cy="406400"/>
              </a:xfrm>
              <a:prstGeom prst="rect">
                <a:avLst/>
              </a:prstGeom>
            </p:spPr>
          </p:pic>
          <p:pic>
            <p:nvPicPr>
              <p:cNvPr id="13" name="Picture 12"/>
              <p:cNvPicPr>
                <a:picLocks noChangeAspect="1"/>
              </p:cNvPicPr>
              <p:nvPr/>
            </p:nvPicPr>
            <p:blipFill>
              <a:blip r:embed="rId5"/>
              <a:stretch>
                <a:fillRect/>
              </a:stretch>
            </p:blipFill>
            <p:spPr>
              <a:xfrm>
                <a:off x="2807368" y="2050716"/>
                <a:ext cx="406400" cy="406400"/>
              </a:xfrm>
              <a:prstGeom prst="rect">
                <a:avLst/>
              </a:prstGeom>
            </p:spPr>
          </p:pic>
          <p:pic>
            <p:nvPicPr>
              <p:cNvPr id="15" name="Picture 14"/>
              <p:cNvPicPr>
                <a:picLocks noChangeAspect="1"/>
              </p:cNvPicPr>
              <p:nvPr/>
            </p:nvPicPr>
            <p:blipFill>
              <a:blip r:embed="rId4"/>
              <a:stretch>
                <a:fillRect/>
              </a:stretch>
            </p:blipFill>
            <p:spPr>
              <a:xfrm>
                <a:off x="4328695" y="2660316"/>
                <a:ext cx="406400" cy="406400"/>
              </a:xfrm>
              <a:prstGeom prst="rect">
                <a:avLst/>
              </a:prstGeom>
            </p:spPr>
          </p:pic>
          <p:pic>
            <p:nvPicPr>
              <p:cNvPr id="17" name="Picture 16"/>
              <p:cNvPicPr>
                <a:picLocks noChangeAspect="1"/>
              </p:cNvPicPr>
              <p:nvPr/>
            </p:nvPicPr>
            <p:blipFill>
              <a:blip r:embed="rId4"/>
              <a:stretch>
                <a:fillRect/>
              </a:stretch>
            </p:blipFill>
            <p:spPr>
              <a:xfrm>
                <a:off x="1494589" y="3015916"/>
                <a:ext cx="406400" cy="406400"/>
              </a:xfrm>
              <a:prstGeom prst="rect">
                <a:avLst/>
              </a:prstGeom>
            </p:spPr>
          </p:pic>
          <p:pic>
            <p:nvPicPr>
              <p:cNvPr id="19" name="Picture 18"/>
              <p:cNvPicPr>
                <a:picLocks noChangeAspect="1"/>
              </p:cNvPicPr>
              <p:nvPr/>
            </p:nvPicPr>
            <p:blipFill>
              <a:blip r:embed="rId6"/>
              <a:stretch>
                <a:fillRect/>
              </a:stretch>
            </p:blipFill>
            <p:spPr>
              <a:xfrm>
                <a:off x="7665453" y="3828716"/>
                <a:ext cx="406400" cy="406400"/>
              </a:xfrm>
              <a:prstGeom prst="rect">
                <a:avLst/>
              </a:prstGeom>
            </p:spPr>
          </p:pic>
          <p:pic>
            <p:nvPicPr>
              <p:cNvPr id="20" name="Picture 19"/>
              <p:cNvPicPr>
                <a:picLocks noChangeAspect="1"/>
              </p:cNvPicPr>
              <p:nvPr/>
            </p:nvPicPr>
            <p:blipFill>
              <a:blip r:embed="rId6"/>
              <a:stretch>
                <a:fillRect/>
              </a:stretch>
            </p:blipFill>
            <p:spPr>
              <a:xfrm>
                <a:off x="5973011" y="2013284"/>
                <a:ext cx="406400" cy="406400"/>
              </a:xfrm>
              <a:prstGeom prst="rect">
                <a:avLst/>
              </a:prstGeom>
            </p:spPr>
          </p:pic>
          <p:pic>
            <p:nvPicPr>
              <p:cNvPr id="21" name="Picture 20"/>
              <p:cNvPicPr>
                <a:picLocks noChangeAspect="1"/>
              </p:cNvPicPr>
              <p:nvPr/>
            </p:nvPicPr>
            <p:blipFill>
              <a:blip r:embed="rId3">
                <a:alphaModFix amt="40000"/>
              </a:blip>
              <a:stretch>
                <a:fillRect/>
              </a:stretch>
            </p:blipFill>
            <p:spPr>
              <a:xfrm>
                <a:off x="4117479" y="3941032"/>
                <a:ext cx="406400" cy="406400"/>
              </a:xfrm>
              <a:prstGeom prst="rect">
                <a:avLst/>
              </a:prstGeom>
            </p:spPr>
          </p:pic>
          <p:pic>
            <p:nvPicPr>
              <p:cNvPr id="22" name="Picture 21"/>
              <p:cNvPicPr>
                <a:picLocks noChangeAspect="1"/>
              </p:cNvPicPr>
              <p:nvPr/>
            </p:nvPicPr>
            <p:blipFill>
              <a:blip r:embed="rId3">
                <a:alphaModFix amt="60000"/>
              </a:blip>
              <a:stretch>
                <a:fillRect/>
              </a:stretch>
            </p:blipFill>
            <p:spPr>
              <a:xfrm rot="20523233">
                <a:off x="4010535" y="3352840"/>
                <a:ext cx="406400" cy="406400"/>
              </a:xfrm>
              <a:prstGeom prst="rect">
                <a:avLst/>
              </a:prstGeom>
            </p:spPr>
          </p:pic>
          <p:pic>
            <p:nvPicPr>
              <p:cNvPr id="23" name="Picture 22"/>
              <p:cNvPicPr>
                <a:picLocks noChangeAspect="1"/>
              </p:cNvPicPr>
              <p:nvPr/>
            </p:nvPicPr>
            <p:blipFill>
              <a:blip r:embed="rId3">
                <a:alphaModFix amt="80000"/>
              </a:blip>
              <a:stretch>
                <a:fillRect/>
              </a:stretch>
            </p:blipFill>
            <p:spPr>
              <a:xfrm rot="20688523">
                <a:off x="3788631" y="2783368"/>
                <a:ext cx="406400" cy="406400"/>
              </a:xfrm>
              <a:prstGeom prst="rect">
                <a:avLst/>
              </a:prstGeom>
            </p:spPr>
          </p:pic>
          <p:pic>
            <p:nvPicPr>
              <p:cNvPr id="24" name="Picture 23"/>
              <p:cNvPicPr>
                <a:picLocks noChangeAspect="1"/>
              </p:cNvPicPr>
              <p:nvPr/>
            </p:nvPicPr>
            <p:blipFill>
              <a:blip r:embed="rId3"/>
              <a:stretch>
                <a:fillRect/>
              </a:stretch>
            </p:blipFill>
            <p:spPr>
              <a:xfrm>
                <a:off x="3727143" y="2120320"/>
                <a:ext cx="406400" cy="406400"/>
              </a:xfrm>
              <a:prstGeom prst="rect">
                <a:avLst/>
              </a:prstGeom>
            </p:spPr>
          </p:pic>
        </p:grpSp>
        <p:sp>
          <p:nvSpPr>
            <p:cNvPr id="26" name="Oval 25"/>
            <p:cNvSpPr/>
            <p:nvPr/>
          </p:nvSpPr>
          <p:spPr>
            <a:xfrm>
              <a:off x="5642578" y="3162300"/>
              <a:ext cx="433293" cy="471187"/>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5400000" flipH="1" flipV="1">
              <a:off x="4837404" y="3839649"/>
              <a:ext cx="1141263" cy="5723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1257299" y="1911684"/>
              <a:ext cx="3144253" cy="1409032"/>
              <a:chOff x="3225799" y="3727784"/>
              <a:chExt cx="3144253" cy="1409032"/>
            </a:xfrm>
          </p:grpSpPr>
          <p:pic>
            <p:nvPicPr>
              <p:cNvPr id="31" name="Picture 30"/>
              <p:cNvPicPr>
                <a:picLocks noChangeAspect="1"/>
              </p:cNvPicPr>
              <p:nvPr/>
            </p:nvPicPr>
            <p:blipFill>
              <a:blip r:embed="rId4"/>
              <a:stretch>
                <a:fillRect/>
              </a:stretch>
            </p:blipFill>
            <p:spPr>
              <a:xfrm>
                <a:off x="5463843" y="4631923"/>
                <a:ext cx="194279" cy="186724"/>
              </a:xfrm>
              <a:prstGeom prst="rect">
                <a:avLst/>
              </a:prstGeom>
            </p:spPr>
          </p:pic>
          <p:pic>
            <p:nvPicPr>
              <p:cNvPr id="32" name="Picture 31"/>
              <p:cNvPicPr>
                <a:picLocks noChangeAspect="1"/>
              </p:cNvPicPr>
              <p:nvPr/>
            </p:nvPicPr>
            <p:blipFill>
              <a:blip r:embed="rId5"/>
              <a:stretch>
                <a:fillRect/>
              </a:stretch>
            </p:blipFill>
            <p:spPr>
              <a:xfrm>
                <a:off x="5006264" y="4351837"/>
                <a:ext cx="194279" cy="186724"/>
              </a:xfrm>
              <a:prstGeom prst="rect">
                <a:avLst/>
              </a:prstGeom>
            </p:spPr>
          </p:pic>
          <p:pic>
            <p:nvPicPr>
              <p:cNvPr id="33" name="Picture 32"/>
              <p:cNvPicPr>
                <a:picLocks noChangeAspect="1"/>
              </p:cNvPicPr>
              <p:nvPr/>
            </p:nvPicPr>
            <p:blipFill>
              <a:blip r:embed="rId4"/>
              <a:stretch>
                <a:fillRect/>
              </a:stretch>
            </p:blipFill>
            <p:spPr>
              <a:xfrm>
                <a:off x="3420078" y="4950092"/>
                <a:ext cx="194279" cy="186724"/>
              </a:xfrm>
              <a:prstGeom prst="rect">
                <a:avLst/>
              </a:prstGeom>
            </p:spPr>
          </p:pic>
          <p:pic>
            <p:nvPicPr>
              <p:cNvPr id="34" name="Picture 33"/>
              <p:cNvPicPr>
                <a:picLocks noChangeAspect="1"/>
              </p:cNvPicPr>
              <p:nvPr/>
            </p:nvPicPr>
            <p:blipFill>
              <a:blip r:embed="rId6"/>
              <a:stretch>
                <a:fillRect/>
              </a:stretch>
            </p:blipFill>
            <p:spPr>
              <a:xfrm>
                <a:off x="3950511" y="4670005"/>
                <a:ext cx="194279" cy="186724"/>
              </a:xfrm>
              <a:prstGeom prst="rect">
                <a:avLst/>
              </a:prstGeom>
            </p:spPr>
          </p:pic>
          <p:pic>
            <p:nvPicPr>
              <p:cNvPr id="35" name="Picture 34"/>
              <p:cNvPicPr>
                <a:picLocks noChangeAspect="1"/>
              </p:cNvPicPr>
              <p:nvPr/>
            </p:nvPicPr>
            <p:blipFill>
              <a:blip r:embed="rId5"/>
              <a:stretch>
                <a:fillRect/>
              </a:stretch>
            </p:blipFill>
            <p:spPr>
              <a:xfrm>
                <a:off x="5981494" y="3931707"/>
                <a:ext cx="194279" cy="186724"/>
              </a:xfrm>
              <a:prstGeom prst="rect">
                <a:avLst/>
              </a:prstGeom>
            </p:spPr>
          </p:pic>
          <p:pic>
            <p:nvPicPr>
              <p:cNvPr id="36" name="Picture 35"/>
              <p:cNvPicPr>
                <a:picLocks noChangeAspect="1"/>
              </p:cNvPicPr>
              <p:nvPr/>
            </p:nvPicPr>
            <p:blipFill>
              <a:blip r:embed="rId5"/>
              <a:stretch>
                <a:fillRect/>
              </a:stretch>
            </p:blipFill>
            <p:spPr>
              <a:xfrm>
                <a:off x="5787215" y="4903411"/>
                <a:ext cx="194279" cy="186724"/>
              </a:xfrm>
              <a:prstGeom prst="rect">
                <a:avLst/>
              </a:prstGeom>
            </p:spPr>
          </p:pic>
          <p:pic>
            <p:nvPicPr>
              <p:cNvPr id="37" name="Picture 36"/>
              <p:cNvPicPr>
                <a:picLocks noChangeAspect="1"/>
              </p:cNvPicPr>
              <p:nvPr/>
            </p:nvPicPr>
            <p:blipFill>
              <a:blip r:embed="rId5"/>
              <a:stretch>
                <a:fillRect/>
              </a:stretch>
            </p:blipFill>
            <p:spPr>
              <a:xfrm>
                <a:off x="3853371" y="3744982"/>
                <a:ext cx="194279" cy="186724"/>
              </a:xfrm>
              <a:prstGeom prst="rect">
                <a:avLst/>
              </a:prstGeom>
            </p:spPr>
          </p:pic>
          <p:pic>
            <p:nvPicPr>
              <p:cNvPr id="38" name="Picture 37"/>
              <p:cNvPicPr>
                <a:picLocks noChangeAspect="1"/>
              </p:cNvPicPr>
              <p:nvPr/>
            </p:nvPicPr>
            <p:blipFill>
              <a:blip r:embed="rId4"/>
              <a:stretch>
                <a:fillRect/>
              </a:stretch>
            </p:blipFill>
            <p:spPr>
              <a:xfrm>
                <a:off x="4580640" y="4025069"/>
                <a:ext cx="194279" cy="186724"/>
              </a:xfrm>
              <a:prstGeom prst="rect">
                <a:avLst/>
              </a:prstGeom>
            </p:spPr>
          </p:pic>
          <p:pic>
            <p:nvPicPr>
              <p:cNvPr id="39" name="Picture 38"/>
              <p:cNvPicPr>
                <a:picLocks noChangeAspect="1"/>
              </p:cNvPicPr>
              <p:nvPr/>
            </p:nvPicPr>
            <p:blipFill>
              <a:blip r:embed="rId4"/>
              <a:stretch>
                <a:fillRect/>
              </a:stretch>
            </p:blipFill>
            <p:spPr>
              <a:xfrm>
                <a:off x="3225799" y="4188453"/>
                <a:ext cx="194279" cy="186724"/>
              </a:xfrm>
              <a:prstGeom prst="rect">
                <a:avLst/>
              </a:prstGeom>
            </p:spPr>
          </p:pic>
          <p:pic>
            <p:nvPicPr>
              <p:cNvPr id="40" name="Picture 39"/>
              <p:cNvPicPr>
                <a:picLocks noChangeAspect="1"/>
              </p:cNvPicPr>
              <p:nvPr/>
            </p:nvPicPr>
            <p:blipFill>
              <a:blip r:embed="rId6"/>
              <a:stretch>
                <a:fillRect/>
              </a:stretch>
            </p:blipFill>
            <p:spPr>
              <a:xfrm>
                <a:off x="6175773" y="4561902"/>
                <a:ext cx="194279" cy="186724"/>
              </a:xfrm>
              <a:prstGeom prst="rect">
                <a:avLst/>
              </a:prstGeom>
            </p:spPr>
          </p:pic>
          <p:pic>
            <p:nvPicPr>
              <p:cNvPr id="41" name="Picture 40"/>
              <p:cNvPicPr>
                <a:picLocks noChangeAspect="1"/>
              </p:cNvPicPr>
              <p:nvPr/>
            </p:nvPicPr>
            <p:blipFill>
              <a:blip r:embed="rId6"/>
              <a:stretch>
                <a:fillRect/>
              </a:stretch>
            </p:blipFill>
            <p:spPr>
              <a:xfrm>
                <a:off x="5366703" y="3727784"/>
                <a:ext cx="194279" cy="186724"/>
              </a:xfrm>
              <a:prstGeom prst="rect">
                <a:avLst/>
              </a:prstGeom>
            </p:spPr>
          </p:pic>
        </p:grpSp>
        <p:grpSp>
          <p:nvGrpSpPr>
            <p:cNvPr id="47" name="Group 46"/>
            <p:cNvGrpSpPr/>
            <p:nvPr/>
          </p:nvGrpSpPr>
          <p:grpSpPr>
            <a:xfrm>
              <a:off x="1409699" y="3334084"/>
              <a:ext cx="3144253" cy="1409032"/>
              <a:chOff x="3225799" y="3727784"/>
              <a:chExt cx="3144253" cy="1409032"/>
            </a:xfrm>
          </p:grpSpPr>
          <p:pic>
            <p:nvPicPr>
              <p:cNvPr id="48" name="Picture 47"/>
              <p:cNvPicPr>
                <a:picLocks noChangeAspect="1"/>
              </p:cNvPicPr>
              <p:nvPr/>
            </p:nvPicPr>
            <p:blipFill>
              <a:blip r:embed="rId4"/>
              <a:stretch>
                <a:fillRect/>
              </a:stretch>
            </p:blipFill>
            <p:spPr>
              <a:xfrm>
                <a:off x="5463843" y="4631923"/>
                <a:ext cx="194279" cy="186724"/>
              </a:xfrm>
              <a:prstGeom prst="rect">
                <a:avLst/>
              </a:prstGeom>
            </p:spPr>
          </p:pic>
          <p:pic>
            <p:nvPicPr>
              <p:cNvPr id="49" name="Picture 48"/>
              <p:cNvPicPr>
                <a:picLocks noChangeAspect="1"/>
              </p:cNvPicPr>
              <p:nvPr/>
            </p:nvPicPr>
            <p:blipFill>
              <a:blip r:embed="rId5"/>
              <a:stretch>
                <a:fillRect/>
              </a:stretch>
            </p:blipFill>
            <p:spPr>
              <a:xfrm>
                <a:off x="5006264" y="4351837"/>
                <a:ext cx="194279" cy="186724"/>
              </a:xfrm>
              <a:prstGeom prst="rect">
                <a:avLst/>
              </a:prstGeom>
            </p:spPr>
          </p:pic>
          <p:pic>
            <p:nvPicPr>
              <p:cNvPr id="50" name="Picture 49"/>
              <p:cNvPicPr>
                <a:picLocks noChangeAspect="1"/>
              </p:cNvPicPr>
              <p:nvPr/>
            </p:nvPicPr>
            <p:blipFill>
              <a:blip r:embed="rId4"/>
              <a:stretch>
                <a:fillRect/>
              </a:stretch>
            </p:blipFill>
            <p:spPr>
              <a:xfrm>
                <a:off x="3420078" y="4950092"/>
                <a:ext cx="194279" cy="186724"/>
              </a:xfrm>
              <a:prstGeom prst="rect">
                <a:avLst/>
              </a:prstGeom>
            </p:spPr>
          </p:pic>
          <p:pic>
            <p:nvPicPr>
              <p:cNvPr id="51" name="Picture 50"/>
              <p:cNvPicPr>
                <a:picLocks noChangeAspect="1"/>
              </p:cNvPicPr>
              <p:nvPr/>
            </p:nvPicPr>
            <p:blipFill>
              <a:blip r:embed="rId6"/>
              <a:stretch>
                <a:fillRect/>
              </a:stretch>
            </p:blipFill>
            <p:spPr>
              <a:xfrm>
                <a:off x="3950511" y="4670005"/>
                <a:ext cx="194279" cy="186724"/>
              </a:xfrm>
              <a:prstGeom prst="rect">
                <a:avLst/>
              </a:prstGeom>
            </p:spPr>
          </p:pic>
          <p:pic>
            <p:nvPicPr>
              <p:cNvPr id="52" name="Picture 51"/>
              <p:cNvPicPr>
                <a:picLocks noChangeAspect="1"/>
              </p:cNvPicPr>
              <p:nvPr/>
            </p:nvPicPr>
            <p:blipFill>
              <a:blip r:embed="rId5"/>
              <a:stretch>
                <a:fillRect/>
              </a:stretch>
            </p:blipFill>
            <p:spPr>
              <a:xfrm>
                <a:off x="5981494" y="3931707"/>
                <a:ext cx="194279" cy="186724"/>
              </a:xfrm>
              <a:prstGeom prst="rect">
                <a:avLst/>
              </a:prstGeom>
            </p:spPr>
          </p:pic>
          <p:pic>
            <p:nvPicPr>
              <p:cNvPr id="53" name="Picture 52"/>
              <p:cNvPicPr>
                <a:picLocks noChangeAspect="1"/>
              </p:cNvPicPr>
              <p:nvPr/>
            </p:nvPicPr>
            <p:blipFill>
              <a:blip r:embed="rId5"/>
              <a:stretch>
                <a:fillRect/>
              </a:stretch>
            </p:blipFill>
            <p:spPr>
              <a:xfrm>
                <a:off x="5787215" y="4903411"/>
                <a:ext cx="194279" cy="186724"/>
              </a:xfrm>
              <a:prstGeom prst="rect">
                <a:avLst/>
              </a:prstGeom>
            </p:spPr>
          </p:pic>
          <p:pic>
            <p:nvPicPr>
              <p:cNvPr id="54" name="Picture 53"/>
              <p:cNvPicPr>
                <a:picLocks noChangeAspect="1"/>
              </p:cNvPicPr>
              <p:nvPr/>
            </p:nvPicPr>
            <p:blipFill>
              <a:blip r:embed="rId5"/>
              <a:stretch>
                <a:fillRect/>
              </a:stretch>
            </p:blipFill>
            <p:spPr>
              <a:xfrm>
                <a:off x="3853371" y="3744982"/>
                <a:ext cx="194279" cy="186724"/>
              </a:xfrm>
              <a:prstGeom prst="rect">
                <a:avLst/>
              </a:prstGeom>
            </p:spPr>
          </p:pic>
          <p:pic>
            <p:nvPicPr>
              <p:cNvPr id="55" name="Picture 54"/>
              <p:cNvPicPr>
                <a:picLocks noChangeAspect="1"/>
              </p:cNvPicPr>
              <p:nvPr/>
            </p:nvPicPr>
            <p:blipFill>
              <a:blip r:embed="rId4"/>
              <a:stretch>
                <a:fillRect/>
              </a:stretch>
            </p:blipFill>
            <p:spPr>
              <a:xfrm>
                <a:off x="4580640" y="4025069"/>
                <a:ext cx="194279" cy="186724"/>
              </a:xfrm>
              <a:prstGeom prst="rect">
                <a:avLst/>
              </a:prstGeom>
            </p:spPr>
          </p:pic>
          <p:pic>
            <p:nvPicPr>
              <p:cNvPr id="56" name="Picture 55"/>
              <p:cNvPicPr>
                <a:picLocks noChangeAspect="1"/>
              </p:cNvPicPr>
              <p:nvPr/>
            </p:nvPicPr>
            <p:blipFill>
              <a:blip r:embed="rId4"/>
              <a:stretch>
                <a:fillRect/>
              </a:stretch>
            </p:blipFill>
            <p:spPr>
              <a:xfrm>
                <a:off x="3225799" y="4188453"/>
                <a:ext cx="194279" cy="186724"/>
              </a:xfrm>
              <a:prstGeom prst="rect">
                <a:avLst/>
              </a:prstGeom>
            </p:spPr>
          </p:pic>
          <p:pic>
            <p:nvPicPr>
              <p:cNvPr id="57" name="Picture 56"/>
              <p:cNvPicPr>
                <a:picLocks noChangeAspect="1"/>
              </p:cNvPicPr>
              <p:nvPr/>
            </p:nvPicPr>
            <p:blipFill>
              <a:blip r:embed="rId6"/>
              <a:stretch>
                <a:fillRect/>
              </a:stretch>
            </p:blipFill>
            <p:spPr>
              <a:xfrm>
                <a:off x="6175773" y="4561902"/>
                <a:ext cx="194279" cy="186724"/>
              </a:xfrm>
              <a:prstGeom prst="rect">
                <a:avLst/>
              </a:prstGeom>
            </p:spPr>
          </p:pic>
          <p:pic>
            <p:nvPicPr>
              <p:cNvPr id="58" name="Picture 57"/>
              <p:cNvPicPr>
                <a:picLocks noChangeAspect="1"/>
              </p:cNvPicPr>
              <p:nvPr/>
            </p:nvPicPr>
            <p:blipFill>
              <a:blip r:embed="rId6"/>
              <a:stretch>
                <a:fillRect/>
              </a:stretch>
            </p:blipFill>
            <p:spPr>
              <a:xfrm>
                <a:off x="5366703" y="3727784"/>
                <a:ext cx="194279" cy="186724"/>
              </a:xfrm>
              <a:prstGeom prst="rect">
                <a:avLst/>
              </a:prstGeom>
            </p:spPr>
          </p:pic>
        </p:grpSp>
        <p:grpSp>
          <p:nvGrpSpPr>
            <p:cNvPr id="59" name="Group 58"/>
            <p:cNvGrpSpPr/>
            <p:nvPr/>
          </p:nvGrpSpPr>
          <p:grpSpPr>
            <a:xfrm>
              <a:off x="4775199" y="1937084"/>
              <a:ext cx="3144253" cy="1409032"/>
              <a:chOff x="3225799" y="3727784"/>
              <a:chExt cx="3144253" cy="1409032"/>
            </a:xfrm>
          </p:grpSpPr>
          <p:pic>
            <p:nvPicPr>
              <p:cNvPr id="60" name="Picture 59"/>
              <p:cNvPicPr>
                <a:picLocks noChangeAspect="1"/>
              </p:cNvPicPr>
              <p:nvPr/>
            </p:nvPicPr>
            <p:blipFill>
              <a:blip r:embed="rId4"/>
              <a:stretch>
                <a:fillRect/>
              </a:stretch>
            </p:blipFill>
            <p:spPr>
              <a:xfrm>
                <a:off x="5463843" y="4631923"/>
                <a:ext cx="194279" cy="186724"/>
              </a:xfrm>
              <a:prstGeom prst="rect">
                <a:avLst/>
              </a:prstGeom>
            </p:spPr>
          </p:pic>
          <p:pic>
            <p:nvPicPr>
              <p:cNvPr id="61" name="Picture 60"/>
              <p:cNvPicPr>
                <a:picLocks noChangeAspect="1"/>
              </p:cNvPicPr>
              <p:nvPr/>
            </p:nvPicPr>
            <p:blipFill>
              <a:blip r:embed="rId5"/>
              <a:stretch>
                <a:fillRect/>
              </a:stretch>
            </p:blipFill>
            <p:spPr>
              <a:xfrm>
                <a:off x="5006264" y="4351837"/>
                <a:ext cx="194279" cy="186724"/>
              </a:xfrm>
              <a:prstGeom prst="rect">
                <a:avLst/>
              </a:prstGeom>
            </p:spPr>
          </p:pic>
          <p:pic>
            <p:nvPicPr>
              <p:cNvPr id="62" name="Picture 61"/>
              <p:cNvPicPr>
                <a:picLocks noChangeAspect="1"/>
              </p:cNvPicPr>
              <p:nvPr/>
            </p:nvPicPr>
            <p:blipFill>
              <a:blip r:embed="rId4"/>
              <a:stretch>
                <a:fillRect/>
              </a:stretch>
            </p:blipFill>
            <p:spPr>
              <a:xfrm>
                <a:off x="3420078" y="4950092"/>
                <a:ext cx="194279" cy="186724"/>
              </a:xfrm>
              <a:prstGeom prst="rect">
                <a:avLst/>
              </a:prstGeom>
            </p:spPr>
          </p:pic>
          <p:pic>
            <p:nvPicPr>
              <p:cNvPr id="63" name="Picture 62"/>
              <p:cNvPicPr>
                <a:picLocks noChangeAspect="1"/>
              </p:cNvPicPr>
              <p:nvPr/>
            </p:nvPicPr>
            <p:blipFill>
              <a:blip r:embed="rId6"/>
              <a:stretch>
                <a:fillRect/>
              </a:stretch>
            </p:blipFill>
            <p:spPr>
              <a:xfrm>
                <a:off x="3950511" y="4670005"/>
                <a:ext cx="194279" cy="186724"/>
              </a:xfrm>
              <a:prstGeom prst="rect">
                <a:avLst/>
              </a:prstGeom>
            </p:spPr>
          </p:pic>
          <p:pic>
            <p:nvPicPr>
              <p:cNvPr id="64" name="Picture 63"/>
              <p:cNvPicPr>
                <a:picLocks noChangeAspect="1"/>
              </p:cNvPicPr>
              <p:nvPr/>
            </p:nvPicPr>
            <p:blipFill>
              <a:blip r:embed="rId5"/>
              <a:stretch>
                <a:fillRect/>
              </a:stretch>
            </p:blipFill>
            <p:spPr>
              <a:xfrm>
                <a:off x="5981494" y="3931707"/>
                <a:ext cx="194279" cy="186724"/>
              </a:xfrm>
              <a:prstGeom prst="rect">
                <a:avLst/>
              </a:prstGeom>
            </p:spPr>
          </p:pic>
          <p:pic>
            <p:nvPicPr>
              <p:cNvPr id="65" name="Picture 64"/>
              <p:cNvPicPr>
                <a:picLocks noChangeAspect="1"/>
              </p:cNvPicPr>
              <p:nvPr/>
            </p:nvPicPr>
            <p:blipFill>
              <a:blip r:embed="rId5"/>
              <a:stretch>
                <a:fillRect/>
              </a:stretch>
            </p:blipFill>
            <p:spPr>
              <a:xfrm>
                <a:off x="5787215" y="4903411"/>
                <a:ext cx="194279" cy="186724"/>
              </a:xfrm>
              <a:prstGeom prst="rect">
                <a:avLst/>
              </a:prstGeom>
            </p:spPr>
          </p:pic>
          <p:pic>
            <p:nvPicPr>
              <p:cNvPr id="66" name="Picture 65"/>
              <p:cNvPicPr>
                <a:picLocks noChangeAspect="1"/>
              </p:cNvPicPr>
              <p:nvPr/>
            </p:nvPicPr>
            <p:blipFill>
              <a:blip r:embed="rId5"/>
              <a:stretch>
                <a:fillRect/>
              </a:stretch>
            </p:blipFill>
            <p:spPr>
              <a:xfrm>
                <a:off x="3853371" y="3744982"/>
                <a:ext cx="194279" cy="186724"/>
              </a:xfrm>
              <a:prstGeom prst="rect">
                <a:avLst/>
              </a:prstGeom>
            </p:spPr>
          </p:pic>
          <p:pic>
            <p:nvPicPr>
              <p:cNvPr id="67" name="Picture 66"/>
              <p:cNvPicPr>
                <a:picLocks noChangeAspect="1"/>
              </p:cNvPicPr>
              <p:nvPr/>
            </p:nvPicPr>
            <p:blipFill>
              <a:blip r:embed="rId4"/>
              <a:stretch>
                <a:fillRect/>
              </a:stretch>
            </p:blipFill>
            <p:spPr>
              <a:xfrm>
                <a:off x="4580640" y="4025069"/>
                <a:ext cx="194279" cy="186724"/>
              </a:xfrm>
              <a:prstGeom prst="rect">
                <a:avLst/>
              </a:prstGeom>
            </p:spPr>
          </p:pic>
          <p:pic>
            <p:nvPicPr>
              <p:cNvPr id="68" name="Picture 67"/>
              <p:cNvPicPr>
                <a:picLocks noChangeAspect="1"/>
              </p:cNvPicPr>
              <p:nvPr/>
            </p:nvPicPr>
            <p:blipFill>
              <a:blip r:embed="rId4"/>
              <a:stretch>
                <a:fillRect/>
              </a:stretch>
            </p:blipFill>
            <p:spPr>
              <a:xfrm>
                <a:off x="3225799" y="4188453"/>
                <a:ext cx="194279" cy="186724"/>
              </a:xfrm>
              <a:prstGeom prst="rect">
                <a:avLst/>
              </a:prstGeom>
            </p:spPr>
          </p:pic>
          <p:pic>
            <p:nvPicPr>
              <p:cNvPr id="69" name="Picture 68"/>
              <p:cNvPicPr>
                <a:picLocks noChangeAspect="1"/>
              </p:cNvPicPr>
              <p:nvPr/>
            </p:nvPicPr>
            <p:blipFill>
              <a:blip r:embed="rId6"/>
              <a:stretch>
                <a:fillRect/>
              </a:stretch>
            </p:blipFill>
            <p:spPr>
              <a:xfrm>
                <a:off x="6175773" y="4561902"/>
                <a:ext cx="194279" cy="186724"/>
              </a:xfrm>
              <a:prstGeom prst="rect">
                <a:avLst/>
              </a:prstGeom>
            </p:spPr>
          </p:pic>
          <p:pic>
            <p:nvPicPr>
              <p:cNvPr id="70" name="Picture 69"/>
              <p:cNvPicPr>
                <a:picLocks noChangeAspect="1"/>
              </p:cNvPicPr>
              <p:nvPr/>
            </p:nvPicPr>
            <p:blipFill>
              <a:blip r:embed="rId6"/>
              <a:stretch>
                <a:fillRect/>
              </a:stretch>
            </p:blipFill>
            <p:spPr>
              <a:xfrm>
                <a:off x="5366703" y="3727784"/>
                <a:ext cx="194279" cy="186724"/>
              </a:xfrm>
              <a:prstGeom prst="rect">
                <a:avLst/>
              </a:prstGeom>
            </p:spPr>
          </p:pic>
        </p:grpSp>
        <p:grpSp>
          <p:nvGrpSpPr>
            <p:cNvPr id="71" name="Group 70"/>
            <p:cNvGrpSpPr/>
            <p:nvPr/>
          </p:nvGrpSpPr>
          <p:grpSpPr>
            <a:xfrm>
              <a:off x="4927599" y="4692984"/>
              <a:ext cx="3144253" cy="1409032"/>
              <a:chOff x="3225799" y="3727784"/>
              <a:chExt cx="3144253" cy="1409032"/>
            </a:xfrm>
          </p:grpSpPr>
          <p:pic>
            <p:nvPicPr>
              <p:cNvPr id="72" name="Picture 71"/>
              <p:cNvPicPr>
                <a:picLocks noChangeAspect="1"/>
              </p:cNvPicPr>
              <p:nvPr/>
            </p:nvPicPr>
            <p:blipFill>
              <a:blip r:embed="rId4"/>
              <a:stretch>
                <a:fillRect/>
              </a:stretch>
            </p:blipFill>
            <p:spPr>
              <a:xfrm>
                <a:off x="5463843" y="4631923"/>
                <a:ext cx="194279" cy="186724"/>
              </a:xfrm>
              <a:prstGeom prst="rect">
                <a:avLst/>
              </a:prstGeom>
            </p:spPr>
          </p:pic>
          <p:pic>
            <p:nvPicPr>
              <p:cNvPr id="73" name="Picture 72"/>
              <p:cNvPicPr>
                <a:picLocks noChangeAspect="1"/>
              </p:cNvPicPr>
              <p:nvPr/>
            </p:nvPicPr>
            <p:blipFill>
              <a:blip r:embed="rId5"/>
              <a:stretch>
                <a:fillRect/>
              </a:stretch>
            </p:blipFill>
            <p:spPr>
              <a:xfrm>
                <a:off x="5006264" y="4351837"/>
                <a:ext cx="194279" cy="186724"/>
              </a:xfrm>
              <a:prstGeom prst="rect">
                <a:avLst/>
              </a:prstGeom>
            </p:spPr>
          </p:pic>
          <p:pic>
            <p:nvPicPr>
              <p:cNvPr id="74" name="Picture 73"/>
              <p:cNvPicPr>
                <a:picLocks noChangeAspect="1"/>
              </p:cNvPicPr>
              <p:nvPr/>
            </p:nvPicPr>
            <p:blipFill>
              <a:blip r:embed="rId4"/>
              <a:stretch>
                <a:fillRect/>
              </a:stretch>
            </p:blipFill>
            <p:spPr>
              <a:xfrm>
                <a:off x="3420078" y="4950092"/>
                <a:ext cx="194279" cy="186724"/>
              </a:xfrm>
              <a:prstGeom prst="rect">
                <a:avLst/>
              </a:prstGeom>
            </p:spPr>
          </p:pic>
          <p:pic>
            <p:nvPicPr>
              <p:cNvPr id="75" name="Picture 74"/>
              <p:cNvPicPr>
                <a:picLocks noChangeAspect="1"/>
              </p:cNvPicPr>
              <p:nvPr/>
            </p:nvPicPr>
            <p:blipFill>
              <a:blip r:embed="rId6"/>
              <a:stretch>
                <a:fillRect/>
              </a:stretch>
            </p:blipFill>
            <p:spPr>
              <a:xfrm>
                <a:off x="3950511" y="4670005"/>
                <a:ext cx="194279" cy="186724"/>
              </a:xfrm>
              <a:prstGeom prst="rect">
                <a:avLst/>
              </a:prstGeom>
            </p:spPr>
          </p:pic>
          <p:pic>
            <p:nvPicPr>
              <p:cNvPr id="76" name="Picture 75"/>
              <p:cNvPicPr>
                <a:picLocks noChangeAspect="1"/>
              </p:cNvPicPr>
              <p:nvPr/>
            </p:nvPicPr>
            <p:blipFill>
              <a:blip r:embed="rId5"/>
              <a:stretch>
                <a:fillRect/>
              </a:stretch>
            </p:blipFill>
            <p:spPr>
              <a:xfrm>
                <a:off x="5981494" y="3931707"/>
                <a:ext cx="194279" cy="186724"/>
              </a:xfrm>
              <a:prstGeom prst="rect">
                <a:avLst/>
              </a:prstGeom>
            </p:spPr>
          </p:pic>
          <p:pic>
            <p:nvPicPr>
              <p:cNvPr id="77" name="Picture 76"/>
              <p:cNvPicPr>
                <a:picLocks noChangeAspect="1"/>
              </p:cNvPicPr>
              <p:nvPr/>
            </p:nvPicPr>
            <p:blipFill>
              <a:blip r:embed="rId5"/>
              <a:stretch>
                <a:fillRect/>
              </a:stretch>
            </p:blipFill>
            <p:spPr>
              <a:xfrm>
                <a:off x="5787215" y="4903411"/>
                <a:ext cx="194279" cy="186724"/>
              </a:xfrm>
              <a:prstGeom prst="rect">
                <a:avLst/>
              </a:prstGeom>
            </p:spPr>
          </p:pic>
          <p:pic>
            <p:nvPicPr>
              <p:cNvPr id="78" name="Picture 77"/>
              <p:cNvPicPr>
                <a:picLocks noChangeAspect="1"/>
              </p:cNvPicPr>
              <p:nvPr/>
            </p:nvPicPr>
            <p:blipFill>
              <a:blip r:embed="rId5"/>
              <a:stretch>
                <a:fillRect/>
              </a:stretch>
            </p:blipFill>
            <p:spPr>
              <a:xfrm>
                <a:off x="3853371" y="3744982"/>
                <a:ext cx="194279" cy="186724"/>
              </a:xfrm>
              <a:prstGeom prst="rect">
                <a:avLst/>
              </a:prstGeom>
            </p:spPr>
          </p:pic>
          <p:pic>
            <p:nvPicPr>
              <p:cNvPr id="79" name="Picture 78"/>
              <p:cNvPicPr>
                <a:picLocks noChangeAspect="1"/>
              </p:cNvPicPr>
              <p:nvPr/>
            </p:nvPicPr>
            <p:blipFill>
              <a:blip r:embed="rId4"/>
              <a:stretch>
                <a:fillRect/>
              </a:stretch>
            </p:blipFill>
            <p:spPr>
              <a:xfrm>
                <a:off x="4580640" y="4025069"/>
                <a:ext cx="194279" cy="186724"/>
              </a:xfrm>
              <a:prstGeom prst="rect">
                <a:avLst/>
              </a:prstGeom>
            </p:spPr>
          </p:pic>
          <p:pic>
            <p:nvPicPr>
              <p:cNvPr id="80" name="Picture 79"/>
              <p:cNvPicPr>
                <a:picLocks noChangeAspect="1"/>
              </p:cNvPicPr>
              <p:nvPr/>
            </p:nvPicPr>
            <p:blipFill>
              <a:blip r:embed="rId4"/>
              <a:stretch>
                <a:fillRect/>
              </a:stretch>
            </p:blipFill>
            <p:spPr>
              <a:xfrm>
                <a:off x="3225799" y="4188453"/>
                <a:ext cx="194279" cy="186724"/>
              </a:xfrm>
              <a:prstGeom prst="rect">
                <a:avLst/>
              </a:prstGeom>
            </p:spPr>
          </p:pic>
          <p:pic>
            <p:nvPicPr>
              <p:cNvPr id="81" name="Picture 80"/>
              <p:cNvPicPr>
                <a:picLocks noChangeAspect="1"/>
              </p:cNvPicPr>
              <p:nvPr/>
            </p:nvPicPr>
            <p:blipFill>
              <a:blip r:embed="rId6"/>
              <a:stretch>
                <a:fillRect/>
              </a:stretch>
            </p:blipFill>
            <p:spPr>
              <a:xfrm>
                <a:off x="6175773" y="4561902"/>
                <a:ext cx="194279" cy="186724"/>
              </a:xfrm>
              <a:prstGeom prst="rect">
                <a:avLst/>
              </a:prstGeom>
            </p:spPr>
          </p:pic>
          <p:pic>
            <p:nvPicPr>
              <p:cNvPr id="82" name="Picture 81"/>
              <p:cNvPicPr>
                <a:picLocks noChangeAspect="1"/>
              </p:cNvPicPr>
              <p:nvPr/>
            </p:nvPicPr>
            <p:blipFill>
              <a:blip r:embed="rId6"/>
              <a:stretch>
                <a:fillRect/>
              </a:stretch>
            </p:blipFill>
            <p:spPr>
              <a:xfrm>
                <a:off x="5366703" y="3727784"/>
                <a:ext cx="194279" cy="186724"/>
              </a:xfrm>
              <a:prstGeom prst="rect">
                <a:avLst/>
              </a:prstGeom>
            </p:spPr>
          </p:pic>
        </p:grpSp>
        <p:grpSp>
          <p:nvGrpSpPr>
            <p:cNvPr id="83" name="Group 82"/>
            <p:cNvGrpSpPr/>
            <p:nvPr/>
          </p:nvGrpSpPr>
          <p:grpSpPr>
            <a:xfrm>
              <a:off x="1549399" y="4654884"/>
              <a:ext cx="3144253" cy="1409032"/>
              <a:chOff x="3225799" y="3727784"/>
              <a:chExt cx="3144253" cy="1409032"/>
            </a:xfrm>
          </p:grpSpPr>
          <p:pic>
            <p:nvPicPr>
              <p:cNvPr id="84" name="Picture 83"/>
              <p:cNvPicPr>
                <a:picLocks noChangeAspect="1"/>
              </p:cNvPicPr>
              <p:nvPr/>
            </p:nvPicPr>
            <p:blipFill>
              <a:blip r:embed="rId4"/>
              <a:stretch>
                <a:fillRect/>
              </a:stretch>
            </p:blipFill>
            <p:spPr>
              <a:xfrm>
                <a:off x="5463843" y="4631923"/>
                <a:ext cx="194279" cy="186724"/>
              </a:xfrm>
              <a:prstGeom prst="rect">
                <a:avLst/>
              </a:prstGeom>
            </p:spPr>
          </p:pic>
          <p:pic>
            <p:nvPicPr>
              <p:cNvPr id="85" name="Picture 84"/>
              <p:cNvPicPr>
                <a:picLocks noChangeAspect="1"/>
              </p:cNvPicPr>
              <p:nvPr/>
            </p:nvPicPr>
            <p:blipFill>
              <a:blip r:embed="rId5"/>
              <a:stretch>
                <a:fillRect/>
              </a:stretch>
            </p:blipFill>
            <p:spPr>
              <a:xfrm>
                <a:off x="5006264" y="4351837"/>
                <a:ext cx="194279" cy="186724"/>
              </a:xfrm>
              <a:prstGeom prst="rect">
                <a:avLst/>
              </a:prstGeom>
            </p:spPr>
          </p:pic>
          <p:pic>
            <p:nvPicPr>
              <p:cNvPr id="86" name="Picture 85"/>
              <p:cNvPicPr>
                <a:picLocks noChangeAspect="1"/>
              </p:cNvPicPr>
              <p:nvPr/>
            </p:nvPicPr>
            <p:blipFill>
              <a:blip r:embed="rId4"/>
              <a:stretch>
                <a:fillRect/>
              </a:stretch>
            </p:blipFill>
            <p:spPr>
              <a:xfrm>
                <a:off x="3420078" y="4950092"/>
                <a:ext cx="194279" cy="186724"/>
              </a:xfrm>
              <a:prstGeom prst="rect">
                <a:avLst/>
              </a:prstGeom>
            </p:spPr>
          </p:pic>
          <p:pic>
            <p:nvPicPr>
              <p:cNvPr id="87" name="Picture 86"/>
              <p:cNvPicPr>
                <a:picLocks noChangeAspect="1"/>
              </p:cNvPicPr>
              <p:nvPr/>
            </p:nvPicPr>
            <p:blipFill>
              <a:blip r:embed="rId6"/>
              <a:stretch>
                <a:fillRect/>
              </a:stretch>
            </p:blipFill>
            <p:spPr>
              <a:xfrm>
                <a:off x="3950511" y="4670005"/>
                <a:ext cx="194279" cy="186724"/>
              </a:xfrm>
              <a:prstGeom prst="rect">
                <a:avLst/>
              </a:prstGeom>
            </p:spPr>
          </p:pic>
          <p:pic>
            <p:nvPicPr>
              <p:cNvPr id="88" name="Picture 87"/>
              <p:cNvPicPr>
                <a:picLocks noChangeAspect="1"/>
              </p:cNvPicPr>
              <p:nvPr/>
            </p:nvPicPr>
            <p:blipFill>
              <a:blip r:embed="rId5"/>
              <a:stretch>
                <a:fillRect/>
              </a:stretch>
            </p:blipFill>
            <p:spPr>
              <a:xfrm>
                <a:off x="5981494" y="3931707"/>
                <a:ext cx="194279" cy="186724"/>
              </a:xfrm>
              <a:prstGeom prst="rect">
                <a:avLst/>
              </a:prstGeom>
            </p:spPr>
          </p:pic>
          <p:pic>
            <p:nvPicPr>
              <p:cNvPr id="89" name="Picture 88"/>
              <p:cNvPicPr>
                <a:picLocks noChangeAspect="1"/>
              </p:cNvPicPr>
              <p:nvPr/>
            </p:nvPicPr>
            <p:blipFill>
              <a:blip r:embed="rId5"/>
              <a:stretch>
                <a:fillRect/>
              </a:stretch>
            </p:blipFill>
            <p:spPr>
              <a:xfrm>
                <a:off x="5787215" y="4903411"/>
                <a:ext cx="194279" cy="186724"/>
              </a:xfrm>
              <a:prstGeom prst="rect">
                <a:avLst/>
              </a:prstGeom>
            </p:spPr>
          </p:pic>
          <p:pic>
            <p:nvPicPr>
              <p:cNvPr id="90" name="Picture 89"/>
              <p:cNvPicPr>
                <a:picLocks noChangeAspect="1"/>
              </p:cNvPicPr>
              <p:nvPr/>
            </p:nvPicPr>
            <p:blipFill>
              <a:blip r:embed="rId5"/>
              <a:stretch>
                <a:fillRect/>
              </a:stretch>
            </p:blipFill>
            <p:spPr>
              <a:xfrm>
                <a:off x="3853371" y="3744982"/>
                <a:ext cx="194279" cy="186724"/>
              </a:xfrm>
              <a:prstGeom prst="rect">
                <a:avLst/>
              </a:prstGeom>
            </p:spPr>
          </p:pic>
          <p:pic>
            <p:nvPicPr>
              <p:cNvPr id="91" name="Picture 90"/>
              <p:cNvPicPr>
                <a:picLocks noChangeAspect="1"/>
              </p:cNvPicPr>
              <p:nvPr/>
            </p:nvPicPr>
            <p:blipFill>
              <a:blip r:embed="rId4"/>
              <a:stretch>
                <a:fillRect/>
              </a:stretch>
            </p:blipFill>
            <p:spPr>
              <a:xfrm>
                <a:off x="4580640" y="4025069"/>
                <a:ext cx="194279" cy="186724"/>
              </a:xfrm>
              <a:prstGeom prst="rect">
                <a:avLst/>
              </a:prstGeom>
            </p:spPr>
          </p:pic>
          <p:pic>
            <p:nvPicPr>
              <p:cNvPr id="92" name="Picture 91"/>
              <p:cNvPicPr>
                <a:picLocks noChangeAspect="1"/>
              </p:cNvPicPr>
              <p:nvPr/>
            </p:nvPicPr>
            <p:blipFill>
              <a:blip r:embed="rId4"/>
              <a:stretch>
                <a:fillRect/>
              </a:stretch>
            </p:blipFill>
            <p:spPr>
              <a:xfrm>
                <a:off x="3225799" y="4188453"/>
                <a:ext cx="194279" cy="186724"/>
              </a:xfrm>
              <a:prstGeom prst="rect">
                <a:avLst/>
              </a:prstGeom>
            </p:spPr>
          </p:pic>
          <p:pic>
            <p:nvPicPr>
              <p:cNvPr id="93" name="Picture 92"/>
              <p:cNvPicPr>
                <a:picLocks noChangeAspect="1"/>
              </p:cNvPicPr>
              <p:nvPr/>
            </p:nvPicPr>
            <p:blipFill>
              <a:blip r:embed="rId6"/>
              <a:stretch>
                <a:fillRect/>
              </a:stretch>
            </p:blipFill>
            <p:spPr>
              <a:xfrm>
                <a:off x="6175773" y="4561902"/>
                <a:ext cx="194279" cy="186724"/>
              </a:xfrm>
              <a:prstGeom prst="rect">
                <a:avLst/>
              </a:prstGeom>
            </p:spPr>
          </p:pic>
          <p:pic>
            <p:nvPicPr>
              <p:cNvPr id="94" name="Picture 93"/>
              <p:cNvPicPr>
                <a:picLocks noChangeAspect="1"/>
              </p:cNvPicPr>
              <p:nvPr/>
            </p:nvPicPr>
            <p:blipFill>
              <a:blip r:embed="rId6"/>
              <a:stretch>
                <a:fillRect/>
              </a:stretch>
            </p:blipFill>
            <p:spPr>
              <a:xfrm>
                <a:off x="5366703" y="3727784"/>
                <a:ext cx="194279" cy="186724"/>
              </a:xfrm>
              <a:prstGeom prst="rect">
                <a:avLst/>
              </a:prstGeom>
            </p:spPr>
          </p:pic>
        </p:grpSp>
        <p:sp>
          <p:nvSpPr>
            <p:cNvPr id="110" name="TextBox 109"/>
            <p:cNvSpPr txBox="1"/>
            <p:nvPr/>
          </p:nvSpPr>
          <p:spPr>
            <a:xfrm>
              <a:off x="4553952" y="4527216"/>
              <a:ext cx="1373040" cy="369332"/>
            </a:xfrm>
            <a:prstGeom prst="rect">
              <a:avLst/>
            </a:prstGeom>
            <a:solidFill>
              <a:schemeClr val="bg1"/>
            </a:solidFill>
          </p:spPr>
          <p:txBody>
            <a:bodyPr wrap="square" rtlCol="0">
              <a:spAutoFit/>
            </a:bodyPr>
            <a:lstStyle/>
            <a:p>
              <a:r>
                <a:rPr lang="en-US" dirty="0" smtClean="0"/>
                <a:t>spacecraft</a:t>
              </a:r>
              <a:endParaRPr lang="en-US" dirty="0"/>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1)</a:t>
            </a:r>
            <a:endParaRPr lang="en-US" dirty="0"/>
          </a:p>
        </p:txBody>
      </p:sp>
      <p:grpSp>
        <p:nvGrpSpPr>
          <p:cNvPr id="16" name="Group 15"/>
          <p:cNvGrpSpPr/>
          <p:nvPr/>
        </p:nvGrpSpPr>
        <p:grpSpPr>
          <a:xfrm>
            <a:off x="2522220" y="2324101"/>
            <a:ext cx="3383280" cy="3543299"/>
            <a:chOff x="2509520" y="1460501"/>
            <a:chExt cx="4284980" cy="4457699"/>
          </a:xfrm>
        </p:grpSpPr>
        <p:sp>
          <p:nvSpPr>
            <p:cNvPr id="25" name="Oval 24"/>
            <p:cNvSpPr/>
            <p:nvPr/>
          </p:nvSpPr>
          <p:spPr>
            <a:xfrm>
              <a:off x="4381500" y="3492500"/>
              <a:ext cx="596900" cy="609600"/>
            </a:xfrm>
            <a:prstGeom prst="ellipse">
              <a:avLst/>
            </a:prstGeom>
            <a:solidFill>
              <a:srgbClr val="FFEE41"/>
            </a:solidFill>
            <a:ln w="1016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2509520" y="1557020"/>
              <a:ext cx="4284980" cy="4361180"/>
            </a:xfrm>
            <a:prstGeom prst="ellipse">
              <a:avLst/>
            </a:prstGeom>
            <a:noFill/>
            <a:ln w="76200">
              <a:solidFill>
                <a:schemeClr val="accent6"/>
              </a:solidFill>
            </a:ln>
          </p:spPr>
          <p:style>
            <a:lnRef idx="1">
              <a:schemeClr val="accent1"/>
            </a:lnRef>
            <a:fillRef idx="3">
              <a:schemeClr val="accent1"/>
            </a:fillRef>
            <a:effectRef idx="2">
              <a:schemeClr val="accent1"/>
            </a:effectRef>
            <a:fontRef idx="minor">
              <a:schemeClr val="lt1"/>
            </a:fontRef>
          </p:style>
        </p:sp>
        <p:sp>
          <p:nvSpPr>
            <p:cNvPr id="28" name="Oval 27"/>
            <p:cNvSpPr/>
            <p:nvPr/>
          </p:nvSpPr>
          <p:spPr>
            <a:xfrm>
              <a:off x="4372579" y="1460501"/>
              <a:ext cx="182880" cy="18542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rot="5400000" flipH="1" flipV="1">
              <a:off x="4252328" y="1728870"/>
              <a:ext cx="246379" cy="820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784599" y="1893097"/>
              <a:ext cx="2044815" cy="464644"/>
            </a:xfrm>
            <a:prstGeom prst="rect">
              <a:avLst/>
            </a:prstGeom>
            <a:noFill/>
          </p:spPr>
          <p:txBody>
            <a:bodyPr wrap="square" rtlCol="0">
              <a:spAutoFit/>
            </a:bodyPr>
            <a:lstStyle/>
            <a:p>
              <a:r>
                <a:rPr lang="en-US" dirty="0" smtClean="0"/>
                <a:t>spacecraft</a:t>
              </a:r>
              <a:endParaRPr lang="en-US" dirty="0"/>
            </a:p>
          </p:txBody>
        </p:sp>
        <p:cxnSp>
          <p:nvCxnSpPr>
            <p:cNvPr id="34" name="Straight Connector 33"/>
            <p:cNvCxnSpPr/>
            <p:nvPr/>
          </p:nvCxnSpPr>
          <p:spPr>
            <a:xfrm rot="5400000" flipH="1" flipV="1">
              <a:off x="4453462" y="3111103"/>
              <a:ext cx="457994" cy="158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flipH="1" flipV="1">
              <a:off x="4466162" y="4482703"/>
              <a:ext cx="457994" cy="158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flipH="1" flipV="1">
              <a:off x="5075762" y="3771503"/>
              <a:ext cx="457994" cy="158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flipH="1" flipV="1">
              <a:off x="3805762" y="3784203"/>
              <a:ext cx="457994" cy="158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5003800" y="3124200"/>
              <a:ext cx="381000" cy="305594"/>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3975100" y="4127500"/>
              <a:ext cx="381000" cy="305594"/>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041900" y="4102100"/>
              <a:ext cx="381000" cy="305594"/>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975100" y="3149600"/>
              <a:ext cx="381000" cy="305594"/>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2)</a:t>
            </a:r>
            <a:endParaRPr lang="en-US" dirty="0"/>
          </a:p>
        </p:txBody>
      </p:sp>
      <p:sp>
        <p:nvSpPr>
          <p:cNvPr id="17" name="TextBox 16"/>
          <p:cNvSpPr txBox="1"/>
          <p:nvPr/>
        </p:nvSpPr>
        <p:spPr>
          <a:xfrm>
            <a:off x="787400" y="2260600"/>
            <a:ext cx="7594600" cy="3385542"/>
          </a:xfrm>
          <a:prstGeom prst="rect">
            <a:avLst/>
          </a:prstGeom>
          <a:noFill/>
        </p:spPr>
        <p:txBody>
          <a:bodyPr wrap="square" rtlCol="0">
            <a:spAutoFit/>
          </a:bodyPr>
          <a:lstStyle/>
          <a:p>
            <a:pPr marL="514350" indent="-514350">
              <a:buAutoNum type="arabicParenR"/>
            </a:pPr>
            <a:r>
              <a:rPr lang="en-US" sz="2800" dirty="0" smtClean="0"/>
              <a:t>Distance to nearby Asteroids</a:t>
            </a:r>
          </a:p>
          <a:p>
            <a:pPr marL="514350" indent="-514350"/>
            <a:endParaRPr lang="en-US" sz="2800" dirty="0" smtClean="0"/>
          </a:p>
          <a:p>
            <a:pPr marL="514350" indent="-514350"/>
            <a:endParaRPr lang="en-US" sz="2800" dirty="0" smtClean="0"/>
          </a:p>
          <a:p>
            <a:pPr marL="514350" indent="-514350">
              <a:buAutoNum type="arabicParenR"/>
            </a:pPr>
            <a:r>
              <a:rPr lang="en-US" sz="2800" dirty="0" smtClean="0"/>
              <a:t>Angle to nearby Asteroids</a:t>
            </a:r>
          </a:p>
          <a:p>
            <a:pPr marL="514350" indent="-514350"/>
            <a:endParaRPr lang="en-US" sz="2800" dirty="0" smtClean="0"/>
          </a:p>
          <a:p>
            <a:pPr marL="514350" indent="-514350"/>
            <a:endParaRPr lang="en-US" sz="2800" dirty="0" smtClean="0"/>
          </a:p>
          <a:p>
            <a:pPr marL="514350" indent="-514350">
              <a:buAutoNum type="arabicParenR"/>
            </a:pPr>
            <a:r>
              <a:rPr lang="en-US" sz="2800" dirty="0" smtClean="0"/>
              <a:t>Angle to goal direction</a:t>
            </a:r>
          </a:p>
          <a:p>
            <a:pPr>
              <a:buFontTx/>
              <a:buChar char="•"/>
            </a:pPr>
            <a:endParaRPr lang="en-US" b="1" dirty="0"/>
          </a:p>
        </p:txBody>
      </p:sp>
      <p:grpSp>
        <p:nvGrpSpPr>
          <p:cNvPr id="13" name="Group 12"/>
          <p:cNvGrpSpPr/>
          <p:nvPr/>
        </p:nvGrpSpPr>
        <p:grpSpPr>
          <a:xfrm>
            <a:off x="6305243" y="2533316"/>
            <a:ext cx="1823425" cy="901788"/>
            <a:chOff x="6305243" y="2533316"/>
            <a:chExt cx="1823425" cy="901788"/>
          </a:xfrm>
        </p:grpSpPr>
        <p:pic>
          <p:nvPicPr>
            <p:cNvPr id="4" name="Picture 3"/>
            <p:cNvPicPr>
              <a:picLocks noChangeAspect="1"/>
            </p:cNvPicPr>
            <p:nvPr/>
          </p:nvPicPr>
          <p:blipFill>
            <a:blip r:embed="rId3"/>
            <a:stretch>
              <a:fillRect/>
            </a:stretch>
          </p:blipFill>
          <p:spPr>
            <a:xfrm>
              <a:off x="7722268" y="2533316"/>
              <a:ext cx="406400" cy="406400"/>
            </a:xfrm>
            <a:prstGeom prst="rect">
              <a:avLst/>
            </a:prstGeom>
          </p:spPr>
        </p:pic>
        <p:pic>
          <p:nvPicPr>
            <p:cNvPr id="5" name="Picture 4"/>
            <p:cNvPicPr>
              <a:picLocks noChangeAspect="1"/>
            </p:cNvPicPr>
            <p:nvPr/>
          </p:nvPicPr>
          <p:blipFill>
            <a:blip r:embed="rId4"/>
            <a:stretch>
              <a:fillRect/>
            </a:stretch>
          </p:blipFill>
          <p:spPr>
            <a:xfrm rot="5400000">
              <a:off x="6305243" y="3028704"/>
              <a:ext cx="406400" cy="406400"/>
            </a:xfrm>
            <a:prstGeom prst="rect">
              <a:avLst/>
            </a:prstGeom>
          </p:spPr>
        </p:pic>
        <p:cxnSp>
          <p:nvCxnSpPr>
            <p:cNvPr id="7" name="Straight Connector 6"/>
            <p:cNvCxnSpPr>
              <a:stCxn id="5" idx="0"/>
            </p:cNvCxnSpPr>
            <p:nvPr/>
          </p:nvCxnSpPr>
          <p:spPr>
            <a:xfrm flipV="1">
              <a:off x="6711643" y="2812716"/>
              <a:ext cx="1036025" cy="419188"/>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965643" y="2584116"/>
              <a:ext cx="565457" cy="369332"/>
            </a:xfrm>
            <a:prstGeom prst="rect">
              <a:avLst/>
            </a:prstGeom>
            <a:noFill/>
          </p:spPr>
          <p:txBody>
            <a:bodyPr wrap="square" rtlCol="0">
              <a:spAutoFit/>
            </a:bodyPr>
            <a:lstStyle/>
            <a:p>
              <a:r>
                <a:rPr lang="en-US" dirty="0" err="1" smtClean="0"/>
                <a:t>d</a:t>
              </a:r>
              <a:endParaRPr lang="en-US" dirty="0"/>
            </a:p>
          </p:txBody>
        </p:sp>
        <p:cxnSp>
          <p:nvCxnSpPr>
            <p:cNvPr id="12" name="Straight Connector 11"/>
            <p:cNvCxnSpPr>
              <a:stCxn id="5" idx="0"/>
            </p:cNvCxnSpPr>
            <p:nvPr/>
          </p:nvCxnSpPr>
          <p:spPr>
            <a:xfrm>
              <a:off x="6711643" y="3231904"/>
              <a:ext cx="1417025" cy="15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sp>
        <p:nvSpPr>
          <p:cNvPr id="21" name="Arc 20"/>
          <p:cNvSpPr/>
          <p:nvPr/>
        </p:nvSpPr>
        <p:spPr>
          <a:xfrm rot="1163571">
            <a:off x="6813243" y="4260604"/>
            <a:ext cx="565457" cy="914400"/>
          </a:xfrm>
          <a:prstGeom prst="arc">
            <a:avLst>
              <a:gd name="adj1" fmla="val 16200000"/>
              <a:gd name="adj2" fmla="val 1856834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3" name="Group 22"/>
          <p:cNvGrpSpPr/>
          <p:nvPr/>
        </p:nvGrpSpPr>
        <p:grpSpPr>
          <a:xfrm>
            <a:off x="6330643" y="3816016"/>
            <a:ext cx="1823425" cy="901788"/>
            <a:chOff x="6330643" y="3816016"/>
            <a:chExt cx="1823425" cy="901788"/>
          </a:xfrm>
        </p:grpSpPr>
        <p:pic>
          <p:nvPicPr>
            <p:cNvPr id="15" name="Picture 14"/>
            <p:cNvPicPr>
              <a:picLocks noChangeAspect="1"/>
            </p:cNvPicPr>
            <p:nvPr/>
          </p:nvPicPr>
          <p:blipFill>
            <a:blip r:embed="rId3"/>
            <a:stretch>
              <a:fillRect/>
            </a:stretch>
          </p:blipFill>
          <p:spPr>
            <a:xfrm>
              <a:off x="7747668" y="3816016"/>
              <a:ext cx="406400" cy="406400"/>
            </a:xfrm>
            <a:prstGeom prst="rect">
              <a:avLst/>
            </a:prstGeom>
          </p:spPr>
        </p:pic>
        <p:pic>
          <p:nvPicPr>
            <p:cNvPr id="16" name="Picture 15"/>
            <p:cNvPicPr>
              <a:picLocks noChangeAspect="1"/>
            </p:cNvPicPr>
            <p:nvPr/>
          </p:nvPicPr>
          <p:blipFill>
            <a:blip r:embed="rId4"/>
            <a:stretch>
              <a:fillRect/>
            </a:stretch>
          </p:blipFill>
          <p:spPr>
            <a:xfrm rot="5400000">
              <a:off x="6330643" y="4311404"/>
              <a:ext cx="406400" cy="406400"/>
            </a:xfrm>
            <a:prstGeom prst="rect">
              <a:avLst/>
            </a:prstGeom>
          </p:spPr>
        </p:pic>
        <p:cxnSp>
          <p:nvCxnSpPr>
            <p:cNvPr id="18" name="Straight Connector 17"/>
            <p:cNvCxnSpPr>
              <a:stCxn id="16" idx="0"/>
            </p:cNvCxnSpPr>
            <p:nvPr/>
          </p:nvCxnSpPr>
          <p:spPr>
            <a:xfrm flipV="1">
              <a:off x="6737043" y="4095416"/>
              <a:ext cx="1036025" cy="419188"/>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511743" y="4108116"/>
              <a:ext cx="565457" cy="369332"/>
            </a:xfrm>
            <a:prstGeom prst="rect">
              <a:avLst/>
            </a:prstGeom>
            <a:noFill/>
          </p:spPr>
          <p:txBody>
            <a:bodyPr wrap="square" rtlCol="0">
              <a:spAutoFit/>
            </a:bodyPr>
            <a:lstStyle/>
            <a:p>
              <a:r>
                <a:rPr lang="en-US" dirty="0" err="1" smtClean="0"/>
                <a:t>a</a:t>
              </a:r>
              <a:endParaRPr lang="en-US" dirty="0"/>
            </a:p>
          </p:txBody>
        </p:sp>
        <p:cxnSp>
          <p:nvCxnSpPr>
            <p:cNvPr id="20" name="Straight Connector 19"/>
            <p:cNvCxnSpPr>
              <a:stCxn id="16" idx="0"/>
            </p:cNvCxnSpPr>
            <p:nvPr/>
          </p:nvCxnSpPr>
          <p:spPr>
            <a:xfrm>
              <a:off x="6737043" y="4514604"/>
              <a:ext cx="1417025" cy="15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5985889" y="5076861"/>
            <a:ext cx="2142113" cy="799971"/>
            <a:chOff x="5985889" y="5076861"/>
            <a:chExt cx="2142113" cy="799971"/>
          </a:xfrm>
        </p:grpSpPr>
        <p:grpSp>
          <p:nvGrpSpPr>
            <p:cNvPr id="34" name="Group 33"/>
            <p:cNvGrpSpPr/>
            <p:nvPr/>
          </p:nvGrpSpPr>
          <p:grpSpPr>
            <a:xfrm>
              <a:off x="5985889" y="5089210"/>
              <a:ext cx="691584" cy="640690"/>
              <a:chOff x="3545690" y="3454726"/>
              <a:chExt cx="1364368" cy="1454292"/>
            </a:xfrm>
          </p:grpSpPr>
          <p:sp>
            <p:nvSpPr>
              <p:cNvPr id="25" name="Oval 24"/>
              <p:cNvSpPr/>
              <p:nvPr/>
            </p:nvSpPr>
            <p:spPr>
              <a:xfrm>
                <a:off x="4000274" y="3939280"/>
                <a:ext cx="471293" cy="484554"/>
              </a:xfrm>
              <a:prstGeom prst="ellipse">
                <a:avLst/>
              </a:prstGeom>
              <a:solidFill>
                <a:srgbClr val="FFEE41"/>
              </a:solidFill>
              <a:ln w="1016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rot="5400000" flipH="1" flipV="1">
                <a:off x="4055878" y="3636122"/>
                <a:ext cx="364046" cy="1254"/>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065906" y="4726368"/>
                <a:ext cx="364046" cy="1254"/>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flipH="1" flipV="1">
                <a:off x="4548441" y="4161051"/>
                <a:ext cx="361617" cy="1262"/>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flipH="1" flipV="1">
                <a:off x="3545690" y="4171146"/>
                <a:ext cx="361617" cy="1262"/>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4491622" y="3646528"/>
                <a:ext cx="300825" cy="24290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679394" y="4444023"/>
                <a:ext cx="300825" cy="24290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521704" y="4423833"/>
                <a:ext cx="300825" cy="24290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679394" y="3666718"/>
                <a:ext cx="300825" cy="24290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grpSp>
        <p:cxnSp>
          <p:nvCxnSpPr>
            <p:cNvPr id="36" name="Straight Arrow Connector 35"/>
            <p:cNvCxnSpPr/>
            <p:nvPr/>
          </p:nvCxnSpPr>
          <p:spPr>
            <a:xfrm flipV="1">
              <a:off x="6767561" y="5382324"/>
              <a:ext cx="1360441" cy="219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a:blip r:embed="rId4"/>
            <a:stretch>
              <a:fillRect/>
            </a:stretch>
          </p:blipFill>
          <p:spPr>
            <a:xfrm rot="7089762">
              <a:off x="6906687" y="5076861"/>
              <a:ext cx="406400" cy="406400"/>
            </a:xfrm>
            <a:prstGeom prst="rect">
              <a:avLst/>
            </a:prstGeom>
          </p:spPr>
        </p:pic>
        <p:cxnSp>
          <p:nvCxnSpPr>
            <p:cNvPr id="38" name="Straight Connector 37"/>
            <p:cNvCxnSpPr/>
            <p:nvPr/>
          </p:nvCxnSpPr>
          <p:spPr>
            <a:xfrm>
              <a:off x="7295843" y="5403604"/>
              <a:ext cx="749300" cy="32629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43" name="Arc 42"/>
            <p:cNvSpPr/>
            <p:nvPr/>
          </p:nvSpPr>
          <p:spPr>
            <a:xfrm rot="3665623">
              <a:off x="7245043" y="5136904"/>
              <a:ext cx="565457" cy="914400"/>
            </a:xfrm>
            <a:prstGeom prst="arc">
              <a:avLst>
                <a:gd name="adj1" fmla="val 16200000"/>
                <a:gd name="adj2" fmla="val 1856834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4" name="TextBox 43"/>
          <p:cNvSpPr txBox="1"/>
          <p:nvPr/>
        </p:nvSpPr>
        <p:spPr>
          <a:xfrm>
            <a:off x="8045143" y="5340016"/>
            <a:ext cx="565457" cy="369332"/>
          </a:xfrm>
          <a:prstGeom prst="rect">
            <a:avLst/>
          </a:prstGeom>
          <a:noFill/>
        </p:spPr>
        <p:txBody>
          <a:bodyPr wrap="square" rtlCol="0">
            <a:spAutoFit/>
          </a:bodyPr>
          <a:lstStyle/>
          <a:p>
            <a:r>
              <a:rPr lang="en-US" dirty="0" err="1" smtClean="0"/>
              <a:t>g</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3)</a:t>
            </a:r>
            <a:endParaRPr lang="en-US" dirty="0"/>
          </a:p>
        </p:txBody>
      </p:sp>
      <p:sp>
        <p:nvSpPr>
          <p:cNvPr id="17" name="TextBox 16"/>
          <p:cNvSpPr txBox="1"/>
          <p:nvPr/>
        </p:nvSpPr>
        <p:spPr>
          <a:xfrm>
            <a:off x="787400" y="2286000"/>
            <a:ext cx="7594600" cy="1661993"/>
          </a:xfrm>
          <a:prstGeom prst="rect">
            <a:avLst/>
          </a:prstGeom>
          <a:noFill/>
        </p:spPr>
        <p:txBody>
          <a:bodyPr wrap="square" rtlCol="0">
            <a:spAutoFit/>
          </a:bodyPr>
          <a:lstStyle/>
          <a:p>
            <a:pPr marL="514350" indent="-514350">
              <a:buAutoNum type="arabicParenR"/>
            </a:pPr>
            <a:r>
              <a:rPr lang="en-US" sz="2800" dirty="0" smtClean="0"/>
              <a:t>Distance to nearby Asteroids </a:t>
            </a:r>
            <a:r>
              <a:rPr lang="en-US" sz="2800" dirty="0" err="1" smtClean="0">
                <a:sym typeface="Wingdings"/>
              </a:rPr>
              <a:t></a:t>
            </a:r>
            <a:r>
              <a:rPr lang="en-US" sz="2800" dirty="0" smtClean="0">
                <a:sym typeface="Wingdings"/>
              </a:rPr>
              <a:t> Sensor</a:t>
            </a:r>
            <a:endParaRPr lang="en-US" sz="2800" dirty="0" smtClean="0"/>
          </a:p>
          <a:p>
            <a:pPr marL="514350" indent="-514350"/>
            <a:endParaRPr lang="en-US" sz="2800" dirty="0" smtClean="0"/>
          </a:p>
          <a:p>
            <a:pPr marL="514350" indent="-514350"/>
            <a:endParaRPr lang="en-US" sz="2800" dirty="0" smtClean="0"/>
          </a:p>
          <a:p>
            <a:pPr>
              <a:buFontTx/>
              <a:buChar char="•"/>
            </a:pPr>
            <a:endParaRPr lang="en-US" dirty="0"/>
          </a:p>
        </p:txBody>
      </p:sp>
      <p:grpSp>
        <p:nvGrpSpPr>
          <p:cNvPr id="4" name="Group 3"/>
          <p:cNvGrpSpPr/>
          <p:nvPr/>
        </p:nvGrpSpPr>
        <p:grpSpPr>
          <a:xfrm>
            <a:off x="2634943" y="3487492"/>
            <a:ext cx="3384857" cy="1643308"/>
            <a:chOff x="6305243" y="2533316"/>
            <a:chExt cx="1823425" cy="901788"/>
          </a:xfrm>
        </p:grpSpPr>
        <p:pic>
          <p:nvPicPr>
            <p:cNvPr id="5" name="Picture 4"/>
            <p:cNvPicPr>
              <a:picLocks noChangeAspect="1"/>
            </p:cNvPicPr>
            <p:nvPr/>
          </p:nvPicPr>
          <p:blipFill>
            <a:blip r:embed="rId3"/>
            <a:stretch>
              <a:fillRect/>
            </a:stretch>
          </p:blipFill>
          <p:spPr>
            <a:xfrm>
              <a:off x="7722268" y="2533316"/>
              <a:ext cx="406400" cy="406400"/>
            </a:xfrm>
            <a:prstGeom prst="rect">
              <a:avLst/>
            </a:prstGeom>
          </p:spPr>
        </p:pic>
        <p:pic>
          <p:nvPicPr>
            <p:cNvPr id="6" name="Picture 5"/>
            <p:cNvPicPr>
              <a:picLocks noChangeAspect="1"/>
            </p:cNvPicPr>
            <p:nvPr/>
          </p:nvPicPr>
          <p:blipFill>
            <a:blip r:embed="rId4"/>
            <a:stretch>
              <a:fillRect/>
            </a:stretch>
          </p:blipFill>
          <p:spPr>
            <a:xfrm rot="5400000">
              <a:off x="6305243" y="3028704"/>
              <a:ext cx="406400" cy="406400"/>
            </a:xfrm>
            <a:prstGeom prst="rect">
              <a:avLst/>
            </a:prstGeom>
          </p:spPr>
        </p:pic>
        <p:cxnSp>
          <p:nvCxnSpPr>
            <p:cNvPr id="7" name="Straight Connector 6"/>
            <p:cNvCxnSpPr>
              <a:stCxn id="6" idx="0"/>
            </p:cNvCxnSpPr>
            <p:nvPr/>
          </p:nvCxnSpPr>
          <p:spPr>
            <a:xfrm flipV="1">
              <a:off x="6711643" y="2812716"/>
              <a:ext cx="1036025" cy="419188"/>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102473" y="2786226"/>
              <a:ext cx="565457" cy="202676"/>
            </a:xfrm>
            <a:prstGeom prst="rect">
              <a:avLst/>
            </a:prstGeom>
            <a:noFill/>
          </p:spPr>
          <p:txBody>
            <a:bodyPr wrap="square" rtlCol="0">
              <a:spAutoFit/>
            </a:bodyPr>
            <a:lstStyle/>
            <a:p>
              <a:r>
                <a:rPr lang="en-US" b="1" dirty="0" err="1" smtClean="0"/>
                <a:t>d</a:t>
              </a:r>
              <a:endParaRPr lang="en-US" b="1" dirty="0"/>
            </a:p>
          </p:txBody>
        </p:sp>
        <p:cxnSp>
          <p:nvCxnSpPr>
            <p:cNvPr id="9" name="Straight Connector 8"/>
            <p:cNvCxnSpPr>
              <a:stCxn id="6" idx="0"/>
            </p:cNvCxnSpPr>
            <p:nvPr/>
          </p:nvCxnSpPr>
          <p:spPr>
            <a:xfrm>
              <a:off x="6711643" y="3231904"/>
              <a:ext cx="1417025" cy="15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a:t>
            </a:r>
            <a:endParaRPr lang="en-US" dirty="0"/>
          </a:p>
        </p:txBody>
      </p:sp>
      <p:sp>
        <p:nvSpPr>
          <p:cNvPr id="3" name="Content Placeholder 2"/>
          <p:cNvSpPr>
            <a:spLocks noGrp="1"/>
          </p:cNvSpPr>
          <p:nvPr>
            <p:ph idx="1"/>
          </p:nvPr>
        </p:nvSpPr>
        <p:spPr>
          <a:xfrm>
            <a:off x="939800" y="2176780"/>
            <a:ext cx="7086600" cy="3284220"/>
          </a:xfrm>
        </p:spPr>
        <p:txBody>
          <a:bodyPr/>
          <a:lstStyle/>
          <a:p>
            <a:r>
              <a:rPr lang="en-US" sz="3000" b="1" dirty="0" smtClean="0">
                <a:solidFill>
                  <a:srgbClr val="008000"/>
                </a:solidFill>
              </a:rPr>
              <a:t>Cerebellatron</a:t>
            </a:r>
          </a:p>
          <a:p>
            <a:r>
              <a:rPr lang="en-US" sz="3000" b="1" dirty="0" smtClean="0">
                <a:solidFill>
                  <a:srgbClr val="FF6600"/>
                </a:solidFill>
              </a:rPr>
              <a:t>CMAC</a:t>
            </a:r>
          </a:p>
          <a:p>
            <a:r>
              <a:rPr lang="en-US" sz="3000" b="1" dirty="0" smtClean="0">
                <a:solidFill>
                  <a:srgbClr val="7B0D7F"/>
                </a:solidFill>
              </a:rPr>
              <a:t>FOX</a:t>
            </a:r>
          </a:p>
          <a:p>
            <a:r>
              <a:rPr lang="en-US" sz="3000" b="1" dirty="0" smtClean="0">
                <a:solidFill>
                  <a:srgbClr val="FF0000"/>
                </a:solidFill>
              </a:rPr>
              <a:t>SpikeFORCE</a:t>
            </a:r>
          </a:p>
          <a:p>
            <a:r>
              <a:rPr lang="en-US" sz="3000" b="1" dirty="0" smtClean="0">
                <a:solidFill>
                  <a:schemeClr val="accent1"/>
                </a:solidFill>
              </a:rPr>
              <a:t>SENSOPAC</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3)</a:t>
            </a:r>
            <a:endParaRPr lang="en-US" dirty="0"/>
          </a:p>
        </p:txBody>
      </p:sp>
      <p:sp>
        <p:nvSpPr>
          <p:cNvPr id="17" name="TextBox 16"/>
          <p:cNvSpPr txBox="1"/>
          <p:nvPr/>
        </p:nvSpPr>
        <p:spPr>
          <a:xfrm>
            <a:off x="787400" y="2324100"/>
            <a:ext cx="7594600" cy="1231106"/>
          </a:xfrm>
          <a:prstGeom prst="rect">
            <a:avLst/>
          </a:prstGeom>
          <a:noFill/>
        </p:spPr>
        <p:txBody>
          <a:bodyPr wrap="square" rtlCol="0">
            <a:spAutoFit/>
          </a:bodyPr>
          <a:lstStyle/>
          <a:p>
            <a:pPr marL="514350" indent="-514350"/>
            <a:r>
              <a:rPr lang="en-US" sz="2800" dirty="0" smtClean="0"/>
              <a:t>2)	Angle to nearby Asteroids </a:t>
            </a:r>
            <a:r>
              <a:rPr lang="en-US" sz="2800" dirty="0" err="1" smtClean="0">
                <a:sym typeface="Wingdings"/>
              </a:rPr>
              <a:t></a:t>
            </a:r>
            <a:r>
              <a:rPr lang="en-US" sz="2800" dirty="0" smtClean="0">
                <a:sym typeface="Wingdings"/>
              </a:rPr>
              <a:t> Sensor</a:t>
            </a:r>
          </a:p>
          <a:p>
            <a:pPr marL="514350" indent="-514350"/>
            <a:r>
              <a:rPr lang="en-US" sz="2800" dirty="0" smtClean="0">
                <a:sym typeface="Wingdings"/>
              </a:rPr>
              <a:t>										</a:t>
            </a:r>
            <a:r>
              <a:rPr lang="en-US" sz="2800" dirty="0" err="1" smtClean="0">
                <a:sym typeface="Wingdings"/>
              </a:rPr>
              <a:t></a:t>
            </a:r>
            <a:r>
              <a:rPr lang="en-US" sz="2800" dirty="0" smtClean="0">
                <a:sym typeface="Wingdings"/>
              </a:rPr>
              <a:t> Actuator</a:t>
            </a:r>
            <a:endParaRPr lang="en-US" sz="2800" dirty="0" smtClean="0"/>
          </a:p>
          <a:p>
            <a:pPr>
              <a:buFontTx/>
              <a:buChar char="•"/>
            </a:pPr>
            <a:endParaRPr lang="en-US" dirty="0"/>
          </a:p>
        </p:txBody>
      </p:sp>
      <p:grpSp>
        <p:nvGrpSpPr>
          <p:cNvPr id="11" name="Group 10"/>
          <p:cNvGrpSpPr/>
          <p:nvPr/>
        </p:nvGrpSpPr>
        <p:grpSpPr>
          <a:xfrm>
            <a:off x="2641600" y="4095416"/>
            <a:ext cx="3162300" cy="1772442"/>
            <a:chOff x="2641600" y="4235116"/>
            <a:chExt cx="3594100" cy="1772442"/>
          </a:xfrm>
        </p:grpSpPr>
        <p:grpSp>
          <p:nvGrpSpPr>
            <p:cNvPr id="4" name="Group 3"/>
            <p:cNvGrpSpPr/>
            <p:nvPr/>
          </p:nvGrpSpPr>
          <p:grpSpPr>
            <a:xfrm>
              <a:off x="2641600" y="4235116"/>
              <a:ext cx="3594100" cy="1378284"/>
              <a:chOff x="6330643" y="3816016"/>
              <a:chExt cx="1823425" cy="901788"/>
            </a:xfrm>
          </p:grpSpPr>
          <p:pic>
            <p:nvPicPr>
              <p:cNvPr id="5" name="Picture 4"/>
              <p:cNvPicPr>
                <a:picLocks noChangeAspect="1"/>
              </p:cNvPicPr>
              <p:nvPr/>
            </p:nvPicPr>
            <p:blipFill>
              <a:blip r:embed="rId3"/>
              <a:stretch>
                <a:fillRect/>
              </a:stretch>
            </p:blipFill>
            <p:spPr>
              <a:xfrm>
                <a:off x="7747668" y="3816016"/>
                <a:ext cx="406400" cy="406400"/>
              </a:xfrm>
              <a:prstGeom prst="rect">
                <a:avLst/>
              </a:prstGeom>
            </p:spPr>
          </p:pic>
          <p:pic>
            <p:nvPicPr>
              <p:cNvPr id="6" name="Picture 5"/>
              <p:cNvPicPr>
                <a:picLocks noChangeAspect="1"/>
              </p:cNvPicPr>
              <p:nvPr/>
            </p:nvPicPr>
            <p:blipFill>
              <a:blip r:embed="rId4"/>
              <a:stretch>
                <a:fillRect/>
              </a:stretch>
            </p:blipFill>
            <p:spPr>
              <a:xfrm rot="5400000">
                <a:off x="6330643" y="4311404"/>
                <a:ext cx="406400" cy="406400"/>
              </a:xfrm>
              <a:prstGeom prst="rect">
                <a:avLst/>
              </a:prstGeom>
            </p:spPr>
          </p:pic>
          <p:cxnSp>
            <p:nvCxnSpPr>
              <p:cNvPr id="7" name="Straight Connector 6"/>
              <p:cNvCxnSpPr>
                <a:stCxn id="6" idx="0"/>
              </p:cNvCxnSpPr>
              <p:nvPr/>
            </p:nvCxnSpPr>
            <p:spPr>
              <a:xfrm flipV="1">
                <a:off x="6737043" y="4095416"/>
                <a:ext cx="1036025" cy="419188"/>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11743" y="4199519"/>
                <a:ext cx="565457" cy="241648"/>
              </a:xfrm>
              <a:prstGeom prst="rect">
                <a:avLst/>
              </a:prstGeom>
              <a:noFill/>
            </p:spPr>
            <p:txBody>
              <a:bodyPr wrap="square" rtlCol="0">
                <a:spAutoFit/>
              </a:bodyPr>
              <a:lstStyle/>
              <a:p>
                <a:r>
                  <a:rPr lang="en-US" b="1" dirty="0" err="1" smtClean="0"/>
                  <a:t>a</a:t>
                </a:r>
                <a:endParaRPr lang="en-US" b="1" dirty="0"/>
              </a:p>
            </p:txBody>
          </p:sp>
          <p:cxnSp>
            <p:nvCxnSpPr>
              <p:cNvPr id="9" name="Straight Connector 8"/>
              <p:cNvCxnSpPr>
                <a:stCxn id="6" idx="0"/>
              </p:cNvCxnSpPr>
              <p:nvPr/>
            </p:nvCxnSpPr>
            <p:spPr>
              <a:xfrm>
                <a:off x="6737043" y="4514604"/>
                <a:ext cx="1417025" cy="158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sp>
          <p:nvSpPr>
            <p:cNvPr id="10" name="Arc 9"/>
            <p:cNvSpPr/>
            <p:nvPr/>
          </p:nvSpPr>
          <p:spPr>
            <a:xfrm rot="1163571">
              <a:off x="4144397" y="4935150"/>
              <a:ext cx="601161" cy="1072408"/>
            </a:xfrm>
            <a:prstGeom prst="arc">
              <a:avLst>
                <a:gd name="adj1" fmla="val 16200000"/>
                <a:gd name="adj2" fmla="val 1856834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3)</a:t>
            </a:r>
            <a:endParaRPr lang="en-US" dirty="0"/>
          </a:p>
        </p:txBody>
      </p:sp>
      <p:sp>
        <p:nvSpPr>
          <p:cNvPr id="17" name="TextBox 16"/>
          <p:cNvSpPr txBox="1"/>
          <p:nvPr/>
        </p:nvSpPr>
        <p:spPr>
          <a:xfrm>
            <a:off x="787400" y="2286000"/>
            <a:ext cx="7594600" cy="1231106"/>
          </a:xfrm>
          <a:prstGeom prst="rect">
            <a:avLst/>
          </a:prstGeom>
          <a:noFill/>
        </p:spPr>
        <p:txBody>
          <a:bodyPr wrap="square" rtlCol="0">
            <a:spAutoFit/>
          </a:bodyPr>
          <a:lstStyle/>
          <a:p>
            <a:r>
              <a:rPr lang="en-US" sz="2800" dirty="0" smtClean="0"/>
              <a:t>3)	Angle to goal direction </a:t>
            </a:r>
            <a:r>
              <a:rPr lang="en-US" sz="2800" dirty="0" err="1" smtClean="0">
                <a:sym typeface="Wingdings"/>
              </a:rPr>
              <a:t></a:t>
            </a:r>
            <a:r>
              <a:rPr lang="en-US" sz="2800" dirty="0" smtClean="0">
                <a:sym typeface="Wingdings"/>
              </a:rPr>
              <a:t> Sensor</a:t>
            </a:r>
          </a:p>
          <a:p>
            <a:r>
              <a:rPr lang="en-US" sz="2800" dirty="0" smtClean="0">
                <a:sym typeface="Wingdings"/>
              </a:rPr>
              <a:t>								     </a:t>
            </a:r>
            <a:r>
              <a:rPr lang="en-US" sz="2800" dirty="0" err="1" smtClean="0">
                <a:sym typeface="Wingdings"/>
              </a:rPr>
              <a:t></a:t>
            </a:r>
            <a:r>
              <a:rPr lang="en-US" sz="2800" dirty="0" smtClean="0">
                <a:sym typeface="Wingdings"/>
              </a:rPr>
              <a:t> Actuator</a:t>
            </a:r>
            <a:endParaRPr lang="en-US" sz="2800" dirty="0" smtClean="0"/>
          </a:p>
          <a:p>
            <a:pPr>
              <a:buFontTx/>
              <a:buChar char="•"/>
            </a:pPr>
            <a:endParaRPr lang="en-US" dirty="0"/>
          </a:p>
        </p:txBody>
      </p:sp>
      <p:grpSp>
        <p:nvGrpSpPr>
          <p:cNvPr id="4" name="Group 3"/>
          <p:cNvGrpSpPr/>
          <p:nvPr/>
        </p:nvGrpSpPr>
        <p:grpSpPr>
          <a:xfrm>
            <a:off x="2235201" y="3791773"/>
            <a:ext cx="3911602" cy="1678659"/>
            <a:chOff x="5985889" y="5076861"/>
            <a:chExt cx="2142113" cy="799971"/>
          </a:xfrm>
        </p:grpSpPr>
        <p:grpSp>
          <p:nvGrpSpPr>
            <p:cNvPr id="5" name="Group 33"/>
            <p:cNvGrpSpPr/>
            <p:nvPr/>
          </p:nvGrpSpPr>
          <p:grpSpPr>
            <a:xfrm>
              <a:off x="5985892" y="5089212"/>
              <a:ext cx="691585" cy="640691"/>
              <a:chOff x="3545690" y="3454726"/>
              <a:chExt cx="1364368" cy="1454292"/>
            </a:xfrm>
          </p:grpSpPr>
          <p:sp>
            <p:nvSpPr>
              <p:cNvPr id="10" name="Oval 9"/>
              <p:cNvSpPr/>
              <p:nvPr/>
            </p:nvSpPr>
            <p:spPr>
              <a:xfrm>
                <a:off x="4000274" y="3939280"/>
                <a:ext cx="471293" cy="484554"/>
              </a:xfrm>
              <a:prstGeom prst="ellipse">
                <a:avLst/>
              </a:prstGeom>
              <a:solidFill>
                <a:srgbClr val="FFEE41"/>
              </a:solidFill>
              <a:ln w="1016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5400000" flipH="1" flipV="1">
                <a:off x="4055878" y="3636122"/>
                <a:ext cx="364046" cy="1254"/>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4065906" y="4726368"/>
                <a:ext cx="364046" cy="1254"/>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0800000" flipH="1" flipV="1">
                <a:off x="4548441" y="4161051"/>
                <a:ext cx="361617" cy="1262"/>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flipH="1" flipV="1">
                <a:off x="3545690" y="4171146"/>
                <a:ext cx="361617" cy="1262"/>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491622" y="3646528"/>
                <a:ext cx="300825" cy="24290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679394" y="4444023"/>
                <a:ext cx="300825" cy="24290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21704" y="4423833"/>
                <a:ext cx="300825" cy="24290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679394" y="3666718"/>
                <a:ext cx="300825" cy="24290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grpSp>
        <p:cxnSp>
          <p:nvCxnSpPr>
            <p:cNvPr id="6" name="Straight Arrow Connector 5"/>
            <p:cNvCxnSpPr/>
            <p:nvPr/>
          </p:nvCxnSpPr>
          <p:spPr>
            <a:xfrm flipV="1">
              <a:off x="6767561" y="5382324"/>
              <a:ext cx="1360441" cy="2195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tretch>
              <a:fillRect/>
            </a:stretch>
          </p:blipFill>
          <p:spPr>
            <a:xfrm rot="7089762">
              <a:off x="6906687" y="5076861"/>
              <a:ext cx="406400" cy="406400"/>
            </a:xfrm>
            <a:prstGeom prst="rect">
              <a:avLst/>
            </a:prstGeom>
          </p:spPr>
        </p:pic>
        <p:cxnSp>
          <p:nvCxnSpPr>
            <p:cNvPr id="8" name="Straight Connector 7"/>
            <p:cNvCxnSpPr/>
            <p:nvPr/>
          </p:nvCxnSpPr>
          <p:spPr>
            <a:xfrm>
              <a:off x="7295843" y="5403604"/>
              <a:ext cx="749300" cy="32629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9" name="Arc 8"/>
            <p:cNvSpPr/>
            <p:nvPr/>
          </p:nvSpPr>
          <p:spPr>
            <a:xfrm rot="3665623">
              <a:off x="7245043" y="5136904"/>
              <a:ext cx="565457" cy="914400"/>
            </a:xfrm>
            <a:prstGeom prst="arc">
              <a:avLst>
                <a:gd name="adj1" fmla="val 16200000"/>
                <a:gd name="adj2" fmla="val 1856834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3)</a:t>
            </a:r>
            <a:endParaRPr lang="en-US" dirty="0"/>
          </a:p>
        </p:txBody>
      </p:sp>
      <p:sp>
        <p:nvSpPr>
          <p:cNvPr id="17" name="TextBox 16"/>
          <p:cNvSpPr txBox="1"/>
          <p:nvPr/>
        </p:nvSpPr>
        <p:spPr>
          <a:xfrm>
            <a:off x="711200" y="2235200"/>
            <a:ext cx="7899400" cy="2954655"/>
          </a:xfrm>
          <a:prstGeom prst="rect">
            <a:avLst/>
          </a:prstGeom>
          <a:noFill/>
        </p:spPr>
        <p:txBody>
          <a:bodyPr wrap="square" rtlCol="0">
            <a:spAutoFit/>
          </a:bodyPr>
          <a:lstStyle/>
          <a:p>
            <a:pPr marL="514350" indent="-514350"/>
            <a:r>
              <a:rPr lang="en-US" sz="2800" dirty="0" smtClean="0">
                <a:sym typeface="Wingdings"/>
              </a:rPr>
              <a:t>Sensor 1 </a:t>
            </a:r>
            <a:r>
              <a:rPr lang="en-US" sz="2800" dirty="0" err="1" smtClean="0">
                <a:sym typeface="Wingdings"/>
              </a:rPr>
              <a:t></a:t>
            </a:r>
            <a:r>
              <a:rPr lang="en-US" sz="2800" dirty="0" smtClean="0">
                <a:sym typeface="Wingdings"/>
              </a:rPr>
              <a:t> find distance to nearby Asteroids</a:t>
            </a:r>
          </a:p>
          <a:p>
            <a:pPr marL="514350" indent="-514350"/>
            <a:r>
              <a:rPr lang="en-US" sz="2800" dirty="0" smtClean="0">
                <a:sym typeface="Wingdings"/>
              </a:rPr>
              <a:t>Sensor 2 </a:t>
            </a:r>
            <a:r>
              <a:rPr lang="en-US" sz="2800" dirty="0" err="1" smtClean="0">
                <a:sym typeface="Wingdings"/>
              </a:rPr>
              <a:t></a:t>
            </a:r>
            <a:r>
              <a:rPr lang="en-US" sz="2800" dirty="0" smtClean="0">
                <a:sym typeface="Wingdings"/>
              </a:rPr>
              <a:t> find angle to nearby Asteroids</a:t>
            </a:r>
          </a:p>
          <a:p>
            <a:pPr marL="514350" indent="-514350"/>
            <a:r>
              <a:rPr lang="en-US" sz="2800" dirty="0" smtClean="0">
                <a:sym typeface="Wingdings"/>
              </a:rPr>
              <a:t>Sensor 3 </a:t>
            </a:r>
            <a:r>
              <a:rPr lang="en-US" sz="2800" dirty="0" err="1" smtClean="0">
                <a:sym typeface="Wingdings"/>
              </a:rPr>
              <a:t></a:t>
            </a:r>
            <a:r>
              <a:rPr lang="en-US" sz="2800" dirty="0" smtClean="0">
                <a:sym typeface="Wingdings"/>
              </a:rPr>
              <a:t> find angle to goal direction</a:t>
            </a:r>
            <a:endParaRPr lang="en-US" sz="2800" dirty="0" smtClean="0"/>
          </a:p>
          <a:p>
            <a:pPr marL="514350" indent="-514350"/>
            <a:endParaRPr lang="en-US" sz="2800" dirty="0" smtClean="0"/>
          </a:p>
          <a:p>
            <a:pPr marL="514350" indent="-514350"/>
            <a:r>
              <a:rPr lang="en-US" sz="2800" dirty="0" smtClean="0"/>
              <a:t>Actuator 1 </a:t>
            </a:r>
            <a:r>
              <a:rPr lang="en-US" sz="2800" dirty="0" err="1" smtClean="0">
                <a:sym typeface="Wingdings"/>
              </a:rPr>
              <a:t></a:t>
            </a:r>
            <a:r>
              <a:rPr lang="en-US" sz="2800" dirty="0" smtClean="0">
                <a:sym typeface="Wingdings"/>
              </a:rPr>
              <a:t> Steer spacecraft (to avoid collision)</a:t>
            </a:r>
          </a:p>
          <a:p>
            <a:pPr marL="514350" indent="-514350"/>
            <a:r>
              <a:rPr lang="en-US" sz="2800" dirty="0" smtClean="0">
                <a:sym typeface="Wingdings"/>
              </a:rPr>
              <a:t>Actuator 2 </a:t>
            </a:r>
            <a:r>
              <a:rPr lang="en-US" sz="2800" dirty="0" err="1" smtClean="0">
                <a:sym typeface="Wingdings"/>
              </a:rPr>
              <a:t></a:t>
            </a:r>
            <a:r>
              <a:rPr lang="en-US" sz="2800" dirty="0" smtClean="0">
                <a:sym typeface="Wingdings"/>
              </a:rPr>
              <a:t> Steer spacecraft (to match goal)</a:t>
            </a:r>
            <a:endParaRPr lang="en-US" sz="2800" dirty="0" smtClean="0"/>
          </a:p>
          <a:p>
            <a:pPr>
              <a:buFontTx/>
              <a:buChar char="•"/>
            </a:pP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3)</a:t>
            </a:r>
            <a:endParaRPr lang="en-US" dirty="0"/>
          </a:p>
        </p:txBody>
      </p:sp>
      <p:sp>
        <p:nvSpPr>
          <p:cNvPr id="17" name="TextBox 16"/>
          <p:cNvSpPr txBox="1"/>
          <p:nvPr/>
        </p:nvSpPr>
        <p:spPr>
          <a:xfrm>
            <a:off x="787400" y="2235200"/>
            <a:ext cx="7594600" cy="2954655"/>
          </a:xfrm>
          <a:prstGeom prst="rect">
            <a:avLst/>
          </a:prstGeom>
          <a:noFill/>
        </p:spPr>
        <p:txBody>
          <a:bodyPr wrap="square" rtlCol="0">
            <a:spAutoFit/>
          </a:bodyPr>
          <a:lstStyle/>
          <a:p>
            <a:pPr marL="514350" indent="-514350"/>
            <a:r>
              <a:rPr lang="en-US" sz="2800" dirty="0" smtClean="0">
                <a:sym typeface="Wingdings"/>
              </a:rPr>
              <a:t>Sensor 1 </a:t>
            </a:r>
            <a:r>
              <a:rPr lang="en-US" sz="2800" dirty="0" err="1" smtClean="0">
                <a:sym typeface="Wingdings"/>
              </a:rPr>
              <a:t></a:t>
            </a:r>
            <a:r>
              <a:rPr lang="en-US" sz="2800" dirty="0" smtClean="0">
                <a:sym typeface="Wingdings"/>
              </a:rPr>
              <a:t> find distance to nearby Asteroids</a:t>
            </a:r>
          </a:p>
          <a:p>
            <a:pPr marL="514350" indent="-514350"/>
            <a:r>
              <a:rPr lang="en-US" sz="2800" dirty="0" smtClean="0">
                <a:sym typeface="Wingdings"/>
              </a:rPr>
              <a:t>Sensor 2 </a:t>
            </a:r>
            <a:r>
              <a:rPr lang="en-US" sz="2800" dirty="0" err="1" smtClean="0">
                <a:sym typeface="Wingdings"/>
              </a:rPr>
              <a:t></a:t>
            </a:r>
            <a:r>
              <a:rPr lang="en-US" sz="2800" dirty="0" smtClean="0">
                <a:sym typeface="Wingdings"/>
              </a:rPr>
              <a:t> find angle to nearby Asteroids</a:t>
            </a:r>
          </a:p>
          <a:p>
            <a:pPr marL="514350" indent="-514350"/>
            <a:r>
              <a:rPr lang="en-US" sz="2800" dirty="0" smtClean="0">
                <a:sym typeface="Wingdings"/>
              </a:rPr>
              <a:t>Sensor 3 </a:t>
            </a:r>
            <a:r>
              <a:rPr lang="en-US" sz="2800" dirty="0" err="1" smtClean="0">
                <a:sym typeface="Wingdings"/>
              </a:rPr>
              <a:t></a:t>
            </a:r>
            <a:r>
              <a:rPr lang="en-US" sz="2800" dirty="0" smtClean="0">
                <a:sym typeface="Wingdings"/>
              </a:rPr>
              <a:t> find angle to goal direction</a:t>
            </a:r>
            <a:endParaRPr lang="en-US" sz="2800" dirty="0" smtClean="0"/>
          </a:p>
          <a:p>
            <a:pPr marL="514350" indent="-514350"/>
            <a:endParaRPr lang="en-US" sz="2800" dirty="0" smtClean="0"/>
          </a:p>
          <a:p>
            <a:pPr marL="514350" indent="-514350"/>
            <a:r>
              <a:rPr lang="en-US" sz="2800" dirty="0" smtClean="0"/>
              <a:t>Actuator 1 </a:t>
            </a:r>
            <a:r>
              <a:rPr lang="en-US" sz="2800" dirty="0" err="1" smtClean="0">
                <a:sym typeface="Wingdings"/>
              </a:rPr>
              <a:t></a:t>
            </a:r>
            <a:r>
              <a:rPr lang="en-US" sz="2800" dirty="0" smtClean="0">
                <a:sym typeface="Wingdings"/>
              </a:rPr>
              <a:t> Steer spacecraft (to avoid collision 								    and to match goal)</a:t>
            </a:r>
          </a:p>
          <a:p>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3)</a:t>
            </a:r>
            <a:endParaRPr lang="en-US" dirty="0"/>
          </a:p>
        </p:txBody>
      </p:sp>
      <p:grpSp>
        <p:nvGrpSpPr>
          <p:cNvPr id="614402" name="Group 2"/>
          <p:cNvGrpSpPr>
            <a:grpSpLocks/>
          </p:cNvGrpSpPr>
          <p:nvPr/>
        </p:nvGrpSpPr>
        <p:grpSpPr bwMode="auto">
          <a:xfrm>
            <a:off x="2540000" y="2517775"/>
            <a:ext cx="3530600" cy="2613025"/>
            <a:chOff x="4221" y="7744"/>
            <a:chExt cx="4440" cy="2040"/>
          </a:xfrm>
        </p:grpSpPr>
        <p:sp>
          <p:nvSpPr>
            <p:cNvPr id="614403" name="Rectangle 3"/>
            <p:cNvSpPr>
              <a:spLocks noChangeArrowheads="1"/>
            </p:cNvSpPr>
            <p:nvPr/>
          </p:nvSpPr>
          <p:spPr bwMode="auto">
            <a:xfrm>
              <a:off x="4221" y="7744"/>
              <a:ext cx="4440" cy="1960"/>
            </a:xfrm>
            <a:prstGeom prst="rect">
              <a:avLst/>
            </a:prstGeom>
            <a:solidFill>
              <a:srgbClr val="FF9725"/>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614404" name="Text Box 4"/>
            <p:cNvSpPr txBox="1">
              <a:spLocks noChangeArrowheads="1"/>
            </p:cNvSpPr>
            <p:nvPr/>
          </p:nvSpPr>
          <p:spPr bwMode="auto">
            <a:xfrm>
              <a:off x="4445" y="7856"/>
              <a:ext cx="4000" cy="192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algn="ctr" defTabSz="914400" fontAlgn="base">
                <a:spcBef>
                  <a:spcPct val="0"/>
                </a:spcBef>
                <a:spcAft>
                  <a:spcPct val="0"/>
                </a:spcAft>
              </a:pPr>
              <a:r>
                <a:rPr lang="en-US" sz="2000" b="1" dirty="0" smtClean="0">
                  <a:latin typeface="Cambria" charset="0"/>
                  <a:ea typeface="Times New Roman" charset="0"/>
                </a:rPr>
                <a:t>L</a:t>
              </a:r>
              <a:r>
                <a:rPr kumimoji="0" lang="en-US" sz="2000" b="1" i="0" u="none" strike="noStrike" cap="none" normalizeH="0" baseline="0" dirty="0" smtClean="0">
                  <a:ln>
                    <a:noFill/>
                  </a:ln>
                  <a:solidFill>
                    <a:schemeClr val="tx1"/>
                  </a:solidFill>
                  <a:effectLst/>
                  <a:latin typeface="Cambria" charset="0"/>
                  <a:ea typeface="Times New Roman" charset="0"/>
                </a:rPr>
                <a:t>earning </a:t>
              </a:r>
              <a:r>
                <a:rPr kumimoji="0" lang="en-US" sz="2000" b="1" i="0" u="none" strike="noStrike" cap="none" normalizeH="0" baseline="0" dirty="0">
                  <a:ln>
                    <a:noFill/>
                  </a:ln>
                  <a:solidFill>
                    <a:schemeClr val="tx1"/>
                  </a:solidFill>
                  <a:effectLst/>
                  <a:latin typeface="Cambria" charset="0"/>
                  <a:ea typeface="Times New Roman" charset="0"/>
                </a:rPr>
                <a:t>agent receives information about the environment from sensors </a:t>
              </a:r>
              <a:r>
                <a:rPr kumimoji="0" lang="en-US" sz="2000" b="1" i="0" u="none" strike="noStrike" cap="none" normalizeH="0" baseline="0" dirty="0" smtClean="0">
                  <a:ln>
                    <a:noFill/>
                  </a:ln>
                  <a:solidFill>
                    <a:schemeClr val="tx1"/>
                  </a:solidFill>
                  <a:effectLst/>
                  <a:latin typeface="Cambria" charset="0"/>
                  <a:ea typeface="Times New Roman" charset="0"/>
                </a:rPr>
                <a:t>S</a:t>
              </a:r>
              <a:r>
                <a:rPr kumimoji="0" lang="en-US" sz="2000" b="1" i="0" u="none" strike="noStrike" cap="none" normalizeH="0" baseline="-25000" dirty="0" smtClean="0">
                  <a:ln>
                    <a:noFill/>
                  </a:ln>
                  <a:solidFill>
                    <a:schemeClr val="tx1"/>
                  </a:solidFill>
                  <a:effectLst/>
                  <a:latin typeface="Cambria" charset="0"/>
                  <a:ea typeface="Times New Roman" charset="0"/>
                </a:rPr>
                <a:t>1, </a:t>
              </a:r>
              <a:r>
                <a:rPr lang="en-US" sz="2000" b="1" dirty="0" smtClean="0">
                  <a:latin typeface="Cambria" charset="0"/>
                  <a:ea typeface="Times New Roman" charset="0"/>
                </a:rPr>
                <a:t>S</a:t>
              </a:r>
              <a:r>
                <a:rPr lang="en-US" sz="2000" b="1" baseline="-25000" dirty="0" smtClean="0">
                  <a:latin typeface="Cambria" charset="0"/>
                  <a:ea typeface="Times New Roman" charset="0"/>
                </a:rPr>
                <a:t>2</a:t>
              </a:r>
              <a:r>
                <a:rPr kumimoji="0" lang="en-US" sz="2000" b="1" i="0" u="none" strike="noStrike" cap="none" normalizeH="0" baseline="0" dirty="0" smtClean="0">
                  <a:ln>
                    <a:noFill/>
                  </a:ln>
                  <a:solidFill>
                    <a:schemeClr val="tx1"/>
                  </a:solidFill>
                  <a:effectLst/>
                  <a:latin typeface="Cambria" charset="0"/>
                  <a:ea typeface="Times New Roman" charset="0"/>
                </a:rPr>
                <a:t> </a:t>
              </a:r>
              <a:r>
                <a:rPr kumimoji="0" lang="en-US" sz="2000" b="1" i="0" u="none" strike="noStrike" cap="none" normalizeH="0" baseline="0" dirty="0">
                  <a:ln>
                    <a:noFill/>
                  </a:ln>
                  <a:solidFill>
                    <a:schemeClr val="tx1"/>
                  </a:solidFill>
                  <a:effectLst/>
                  <a:latin typeface="Cambria" charset="0"/>
                  <a:ea typeface="Times New Roman" charset="0"/>
                </a:rPr>
                <a:t>and </a:t>
              </a:r>
              <a:r>
                <a:rPr kumimoji="0" lang="en-US" sz="2000" b="1" i="0" u="none" strike="noStrike" cap="none" normalizeH="0" baseline="0" dirty="0" smtClean="0">
                  <a:ln>
                    <a:noFill/>
                  </a:ln>
                  <a:solidFill>
                    <a:schemeClr val="tx1"/>
                  </a:solidFill>
                  <a:effectLst/>
                  <a:latin typeface="Cambria" charset="0"/>
                  <a:ea typeface="Times New Roman" charset="0"/>
                </a:rPr>
                <a:t>S</a:t>
              </a:r>
              <a:r>
                <a:rPr lang="en-US" sz="2000" b="1" baseline="-25000" dirty="0">
                  <a:latin typeface="Cambria" charset="0"/>
                  <a:ea typeface="Times New Roman" charset="0"/>
                </a:rPr>
                <a:t>3</a:t>
              </a:r>
              <a:r>
                <a:rPr kumimoji="0" lang="en-US" sz="2000" b="1" i="0" u="none" strike="noStrike" cap="none" normalizeH="0" baseline="0" dirty="0" smtClean="0">
                  <a:ln>
                    <a:noFill/>
                  </a:ln>
                  <a:solidFill>
                    <a:schemeClr val="tx1"/>
                  </a:solidFill>
                  <a:effectLst/>
                  <a:latin typeface="Cambria" charset="0"/>
                  <a:ea typeface="Times New Roman" charset="0"/>
                </a:rPr>
                <a:t> </a:t>
              </a:r>
              <a:r>
                <a:rPr kumimoji="0" lang="en-US" sz="2000" b="1" i="0" u="none" strike="noStrike" cap="none" normalizeH="0" baseline="0" dirty="0">
                  <a:ln>
                    <a:noFill/>
                  </a:ln>
                  <a:solidFill>
                    <a:schemeClr val="tx1"/>
                  </a:solidFill>
                  <a:effectLst/>
                  <a:latin typeface="Cambria" charset="0"/>
                  <a:ea typeface="Times New Roman" charset="0"/>
                </a:rPr>
                <a:t>and instruct the actuators </a:t>
              </a:r>
              <a:r>
                <a:rPr kumimoji="0" lang="en-US" sz="2000" b="1" i="0" u="none" strike="noStrike" cap="none" normalizeH="0" baseline="0" dirty="0" smtClean="0">
                  <a:ln>
                    <a:noFill/>
                  </a:ln>
                  <a:solidFill>
                    <a:schemeClr val="tx1"/>
                  </a:solidFill>
                  <a:effectLst/>
                  <a:latin typeface="Cambria" charset="0"/>
                  <a:ea typeface="Times New Roman" charset="0"/>
                </a:rPr>
                <a:t>A</a:t>
              </a:r>
              <a:r>
                <a:rPr kumimoji="0" lang="en-US" sz="2000" b="1" i="0" u="none" strike="noStrike" cap="none" normalizeH="0" baseline="-25000" dirty="0" smtClean="0">
                  <a:ln>
                    <a:noFill/>
                  </a:ln>
                  <a:solidFill>
                    <a:schemeClr val="tx1"/>
                  </a:solidFill>
                  <a:effectLst/>
                  <a:latin typeface="Cambria" charset="0"/>
                  <a:ea typeface="Times New Roman" charset="0"/>
                </a:rPr>
                <a:t>1</a:t>
              </a:r>
              <a:r>
                <a:rPr kumimoji="0" lang="en-US" sz="2000" b="1" i="0" u="none" strike="noStrike" cap="none" normalizeH="0" dirty="0" smtClean="0">
                  <a:ln>
                    <a:noFill/>
                  </a:ln>
                  <a:solidFill>
                    <a:schemeClr val="tx1"/>
                  </a:solidFill>
                  <a:effectLst/>
                  <a:latin typeface="Cambria" charset="0"/>
                  <a:ea typeface="Times New Roman" charset="0"/>
                </a:rPr>
                <a:t> </a:t>
              </a:r>
              <a:r>
                <a:rPr kumimoji="0" lang="en-US" sz="2000" b="1" i="0" u="none" strike="noStrike" cap="none" normalizeH="0" baseline="0" dirty="0" smtClean="0">
                  <a:ln>
                    <a:noFill/>
                  </a:ln>
                  <a:solidFill>
                    <a:schemeClr val="tx1"/>
                  </a:solidFill>
                  <a:effectLst/>
                  <a:latin typeface="Cambria" charset="0"/>
                  <a:ea typeface="Times New Roman" charset="0"/>
                </a:rPr>
                <a:t>what </a:t>
              </a:r>
              <a:r>
                <a:rPr kumimoji="0" lang="en-US" sz="2000" b="1" i="0" u="none" strike="noStrike" cap="none" normalizeH="0" baseline="0" dirty="0">
                  <a:ln>
                    <a:noFill/>
                  </a:ln>
                  <a:solidFill>
                    <a:schemeClr val="tx1"/>
                  </a:solidFill>
                  <a:effectLst/>
                  <a:latin typeface="Cambria" charset="0"/>
                  <a:ea typeface="Times New Roman" charset="0"/>
                </a:rPr>
                <a:t>to do</a:t>
              </a:r>
              <a:r>
                <a:rPr kumimoji="0" lang="en-US" sz="2000" b="1" i="0" u="none" strike="noStrike" cap="none" normalizeH="0" baseline="0" dirty="0" smtClean="0">
                  <a:ln>
                    <a:noFill/>
                  </a:ln>
                  <a:solidFill>
                    <a:schemeClr val="tx1"/>
                  </a:solidFill>
                  <a:effectLst/>
                  <a:latin typeface="Cambria" charset="0"/>
                  <a:ea typeface="Times New Roman" charset="0"/>
                </a:rPr>
                <a:t> in this case</a:t>
              </a:r>
              <a:endParaRPr kumimoji="0" lang="en-US" sz="2000" b="1" i="0" u="none" strike="noStrike" cap="none" normalizeH="0" baseline="0" dirty="0">
                <a:ln>
                  <a:noFill/>
                </a:ln>
                <a:solidFill>
                  <a:schemeClr val="tx1"/>
                </a:solidFill>
                <a:effectLst/>
                <a:latin typeface="Cambria" charset="0"/>
                <a:ea typeface="Times New Roman" charset="0"/>
              </a:endParaRP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4)</a:t>
            </a:r>
            <a:endParaRPr lang="en-US" dirty="0"/>
          </a:p>
        </p:txBody>
      </p:sp>
      <p:grpSp>
        <p:nvGrpSpPr>
          <p:cNvPr id="18" name="Group 17"/>
          <p:cNvGrpSpPr/>
          <p:nvPr/>
        </p:nvGrpSpPr>
        <p:grpSpPr>
          <a:xfrm>
            <a:off x="1130300" y="1933575"/>
            <a:ext cx="6794500" cy="4098925"/>
            <a:chOff x="1130300" y="1933575"/>
            <a:chExt cx="6794500" cy="4098925"/>
          </a:xfrm>
        </p:grpSpPr>
        <p:grpSp>
          <p:nvGrpSpPr>
            <p:cNvPr id="3" name="Group 2"/>
            <p:cNvGrpSpPr>
              <a:grpSpLocks/>
            </p:cNvGrpSpPr>
            <p:nvPr/>
          </p:nvGrpSpPr>
          <p:grpSpPr bwMode="auto">
            <a:xfrm>
              <a:off x="1130300" y="1933575"/>
              <a:ext cx="2489200" cy="4098925"/>
              <a:chOff x="4221" y="7744"/>
              <a:chExt cx="4440" cy="2040"/>
            </a:xfrm>
          </p:grpSpPr>
          <p:sp>
            <p:nvSpPr>
              <p:cNvPr id="614403" name="Rectangle 3"/>
              <p:cNvSpPr>
                <a:spLocks noChangeArrowheads="1"/>
              </p:cNvSpPr>
              <p:nvPr/>
            </p:nvSpPr>
            <p:spPr bwMode="auto">
              <a:xfrm>
                <a:off x="4221" y="7744"/>
                <a:ext cx="4440" cy="1960"/>
              </a:xfrm>
              <a:prstGeom prst="rect">
                <a:avLst/>
              </a:prstGeom>
              <a:solidFill>
                <a:srgbClr val="FF9725"/>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614404" name="Text Box 4"/>
              <p:cNvSpPr txBox="1">
                <a:spLocks noChangeArrowheads="1"/>
              </p:cNvSpPr>
              <p:nvPr/>
            </p:nvSpPr>
            <p:spPr bwMode="auto">
              <a:xfrm>
                <a:off x="4445" y="7856"/>
                <a:ext cx="4000" cy="192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algn="ctr" defTabSz="914400" fontAlgn="base">
                  <a:spcBef>
                    <a:spcPct val="0"/>
                  </a:spcBef>
                  <a:spcAft>
                    <a:spcPct val="0"/>
                  </a:spcAft>
                </a:pPr>
                <a:r>
                  <a:rPr lang="en-US" sz="2000" b="1" dirty="0" smtClean="0">
                    <a:latin typeface="Cambria" charset="0"/>
                    <a:ea typeface="Times New Roman" charset="0"/>
                  </a:rPr>
                  <a:t>L</a:t>
                </a:r>
                <a:r>
                  <a:rPr kumimoji="0" lang="en-US" sz="2000" b="1" i="0" u="none" strike="noStrike" cap="none" normalizeH="0" baseline="0" dirty="0" smtClean="0">
                    <a:ln>
                      <a:noFill/>
                    </a:ln>
                    <a:solidFill>
                      <a:schemeClr val="tx1"/>
                    </a:solidFill>
                    <a:effectLst/>
                    <a:latin typeface="Cambria" charset="0"/>
                    <a:ea typeface="Times New Roman" charset="0"/>
                  </a:rPr>
                  <a:t>earning </a:t>
                </a:r>
                <a:r>
                  <a:rPr kumimoji="0" lang="en-US" sz="2000" b="1" i="0" u="none" strike="noStrike" cap="none" normalizeH="0" baseline="0" dirty="0">
                    <a:ln>
                      <a:noFill/>
                    </a:ln>
                    <a:solidFill>
                      <a:schemeClr val="tx1"/>
                    </a:solidFill>
                    <a:effectLst/>
                    <a:latin typeface="Cambria" charset="0"/>
                    <a:ea typeface="Times New Roman" charset="0"/>
                  </a:rPr>
                  <a:t>agent receives information about the environment from sensors </a:t>
                </a:r>
                <a:r>
                  <a:rPr kumimoji="0" lang="en-US" sz="2000" b="1" i="0" u="none" strike="noStrike" cap="none" normalizeH="0" baseline="0" dirty="0" smtClean="0">
                    <a:ln>
                      <a:noFill/>
                    </a:ln>
                    <a:solidFill>
                      <a:schemeClr val="tx1"/>
                    </a:solidFill>
                    <a:effectLst/>
                    <a:latin typeface="Cambria" charset="0"/>
                    <a:ea typeface="Times New Roman" charset="0"/>
                  </a:rPr>
                  <a:t>S</a:t>
                </a:r>
                <a:r>
                  <a:rPr kumimoji="0" lang="en-US" sz="2000" b="1" i="0" u="none" strike="noStrike" cap="none" normalizeH="0" baseline="-25000" dirty="0" smtClean="0">
                    <a:ln>
                      <a:noFill/>
                    </a:ln>
                    <a:solidFill>
                      <a:schemeClr val="tx1"/>
                    </a:solidFill>
                    <a:effectLst/>
                    <a:latin typeface="Cambria" charset="0"/>
                    <a:ea typeface="Times New Roman" charset="0"/>
                  </a:rPr>
                  <a:t>1, </a:t>
                </a:r>
                <a:r>
                  <a:rPr lang="en-US" sz="2000" b="1" dirty="0" smtClean="0">
                    <a:latin typeface="Cambria" charset="0"/>
                    <a:ea typeface="Times New Roman" charset="0"/>
                  </a:rPr>
                  <a:t>S</a:t>
                </a:r>
                <a:r>
                  <a:rPr lang="en-US" sz="2000" b="1" baseline="-25000" dirty="0" smtClean="0">
                    <a:latin typeface="Cambria" charset="0"/>
                    <a:ea typeface="Times New Roman" charset="0"/>
                  </a:rPr>
                  <a:t>2</a:t>
                </a:r>
                <a:r>
                  <a:rPr kumimoji="0" lang="en-US" sz="2000" b="1" i="0" u="none" strike="noStrike" cap="none" normalizeH="0" baseline="0" dirty="0" smtClean="0">
                    <a:ln>
                      <a:noFill/>
                    </a:ln>
                    <a:solidFill>
                      <a:schemeClr val="tx1"/>
                    </a:solidFill>
                    <a:effectLst/>
                    <a:latin typeface="Cambria" charset="0"/>
                    <a:ea typeface="Times New Roman" charset="0"/>
                  </a:rPr>
                  <a:t> </a:t>
                </a:r>
                <a:r>
                  <a:rPr kumimoji="0" lang="en-US" sz="2000" b="1" i="0" u="none" strike="noStrike" cap="none" normalizeH="0" baseline="0" dirty="0">
                    <a:ln>
                      <a:noFill/>
                    </a:ln>
                    <a:solidFill>
                      <a:schemeClr val="tx1"/>
                    </a:solidFill>
                    <a:effectLst/>
                    <a:latin typeface="Cambria" charset="0"/>
                    <a:ea typeface="Times New Roman" charset="0"/>
                  </a:rPr>
                  <a:t>and </a:t>
                </a:r>
                <a:r>
                  <a:rPr kumimoji="0" lang="en-US" sz="2000" b="1" i="0" u="none" strike="noStrike" cap="none" normalizeH="0" baseline="0" dirty="0" smtClean="0">
                    <a:ln>
                      <a:noFill/>
                    </a:ln>
                    <a:solidFill>
                      <a:schemeClr val="tx1"/>
                    </a:solidFill>
                    <a:effectLst/>
                    <a:latin typeface="Cambria" charset="0"/>
                    <a:ea typeface="Times New Roman" charset="0"/>
                  </a:rPr>
                  <a:t>S</a:t>
                </a:r>
                <a:r>
                  <a:rPr lang="en-US" sz="2000" b="1" baseline="-25000" dirty="0">
                    <a:latin typeface="Cambria" charset="0"/>
                    <a:ea typeface="Times New Roman" charset="0"/>
                  </a:rPr>
                  <a:t>3</a:t>
                </a:r>
                <a:r>
                  <a:rPr kumimoji="0" lang="en-US" sz="2000" b="1" i="0" u="none" strike="noStrike" cap="none" normalizeH="0" baseline="0" dirty="0" smtClean="0">
                    <a:ln>
                      <a:noFill/>
                    </a:ln>
                    <a:solidFill>
                      <a:schemeClr val="tx1"/>
                    </a:solidFill>
                    <a:effectLst/>
                    <a:latin typeface="Cambria" charset="0"/>
                    <a:ea typeface="Times New Roman" charset="0"/>
                  </a:rPr>
                  <a:t> and generates</a:t>
                </a:r>
                <a:r>
                  <a:rPr kumimoji="0" lang="en-US" sz="2000" b="1" i="0" u="none" strike="noStrike" cap="none" normalizeH="0" dirty="0" smtClean="0">
                    <a:ln>
                      <a:noFill/>
                    </a:ln>
                    <a:solidFill>
                      <a:schemeClr val="tx1"/>
                    </a:solidFill>
                    <a:effectLst/>
                    <a:latin typeface="Cambria" charset="0"/>
                    <a:ea typeface="Times New Roman" charset="0"/>
                  </a:rPr>
                  <a:t> the “desired heading angle” signa</a:t>
                </a:r>
                <a:r>
                  <a:rPr lang="en-US" sz="2000" b="1" dirty="0" smtClean="0">
                    <a:latin typeface="Cambria" charset="0"/>
                    <a:ea typeface="Times New Roman" charset="0"/>
                  </a:rPr>
                  <a:t>l</a:t>
                </a:r>
                <a:endParaRPr kumimoji="0" lang="en-US" sz="2000" b="1" i="0" u="none" strike="noStrike" cap="none" normalizeH="0" baseline="0" dirty="0">
                  <a:ln>
                    <a:noFill/>
                  </a:ln>
                  <a:solidFill>
                    <a:schemeClr val="tx1"/>
                  </a:solidFill>
                  <a:effectLst/>
                  <a:latin typeface="Cambria" charset="0"/>
                  <a:ea typeface="Times New Roman" charset="0"/>
                </a:endParaRPr>
              </a:p>
            </p:txBody>
          </p:sp>
        </p:grpSp>
        <p:grpSp>
          <p:nvGrpSpPr>
            <p:cNvPr id="6" name="Group 5"/>
            <p:cNvGrpSpPr>
              <a:grpSpLocks/>
            </p:cNvGrpSpPr>
            <p:nvPr/>
          </p:nvGrpSpPr>
          <p:grpSpPr bwMode="auto">
            <a:xfrm>
              <a:off x="5892800" y="2085975"/>
              <a:ext cx="2032000" cy="3785783"/>
              <a:chOff x="4221" y="7744"/>
              <a:chExt cx="4440" cy="2040"/>
            </a:xfrm>
          </p:grpSpPr>
          <p:sp>
            <p:nvSpPr>
              <p:cNvPr id="7" name="Rectangle 3"/>
              <p:cNvSpPr>
                <a:spLocks noChangeArrowheads="1"/>
              </p:cNvSpPr>
              <p:nvPr/>
            </p:nvSpPr>
            <p:spPr bwMode="auto">
              <a:xfrm>
                <a:off x="4221" y="7744"/>
                <a:ext cx="4440" cy="1960"/>
              </a:xfrm>
              <a:prstGeom prst="rect">
                <a:avLst/>
              </a:prstGeom>
              <a:solidFill>
                <a:srgbClr val="FF9725"/>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8" name="Text Box 4"/>
              <p:cNvSpPr txBox="1">
                <a:spLocks noChangeArrowheads="1"/>
              </p:cNvSpPr>
              <p:nvPr/>
            </p:nvSpPr>
            <p:spPr bwMode="auto">
              <a:xfrm>
                <a:off x="4445" y="7856"/>
                <a:ext cx="4000" cy="192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algn="ctr" defTabSz="914400" fontAlgn="base">
                  <a:spcBef>
                    <a:spcPct val="0"/>
                  </a:spcBef>
                  <a:spcAft>
                    <a:spcPct val="0"/>
                  </a:spcAft>
                </a:pPr>
                <a:r>
                  <a:rPr lang="en-US" sz="2000" b="1" dirty="0" smtClean="0">
                    <a:latin typeface="Cambria" charset="0"/>
                    <a:ea typeface="Times New Roman" charset="0"/>
                  </a:rPr>
                  <a:t>L</a:t>
                </a:r>
                <a:r>
                  <a:rPr kumimoji="0" lang="en-US" sz="2000" b="1" i="0" u="none" strike="noStrike" cap="none" normalizeH="0" baseline="0" dirty="0" smtClean="0">
                    <a:ln>
                      <a:noFill/>
                    </a:ln>
                    <a:solidFill>
                      <a:schemeClr val="tx1"/>
                    </a:solidFill>
                    <a:effectLst/>
                    <a:latin typeface="Cambria" charset="0"/>
                    <a:ea typeface="Times New Roman" charset="0"/>
                  </a:rPr>
                  <a:t>earning </a:t>
                </a:r>
                <a:r>
                  <a:rPr kumimoji="0" lang="en-US" sz="2000" b="1" i="0" u="none" strike="noStrike" cap="none" normalizeH="0" baseline="0" dirty="0">
                    <a:ln>
                      <a:noFill/>
                    </a:ln>
                    <a:solidFill>
                      <a:schemeClr val="tx1"/>
                    </a:solidFill>
                    <a:effectLst/>
                    <a:latin typeface="Cambria" charset="0"/>
                    <a:ea typeface="Times New Roman" charset="0"/>
                  </a:rPr>
                  <a:t>agent </a:t>
                </a:r>
                <a:r>
                  <a:rPr kumimoji="0" lang="en-US" sz="2000" b="1" i="0" u="none" strike="noStrike" cap="none" normalizeH="0" baseline="0" dirty="0" smtClean="0">
                    <a:ln>
                      <a:noFill/>
                    </a:ln>
                    <a:solidFill>
                      <a:schemeClr val="tx1"/>
                    </a:solidFill>
                    <a:effectLst/>
                    <a:latin typeface="Cambria" charset="0"/>
                    <a:ea typeface="Times New Roman" charset="0"/>
                  </a:rPr>
                  <a:t>receives “desired</a:t>
                </a:r>
                <a:r>
                  <a:rPr kumimoji="0" lang="en-US" sz="2000" b="1" i="0" u="none" strike="noStrike" cap="none" normalizeH="0" dirty="0" smtClean="0">
                    <a:ln>
                      <a:noFill/>
                    </a:ln>
                    <a:solidFill>
                      <a:schemeClr val="tx1"/>
                    </a:solidFill>
                    <a:effectLst/>
                    <a:latin typeface="Cambria" charset="0"/>
                    <a:ea typeface="Times New Roman" charset="0"/>
                  </a:rPr>
                  <a:t> delta heading angle” signal and i</a:t>
                </a:r>
                <a:r>
                  <a:rPr kumimoji="0" lang="en-US" sz="2000" b="1" i="0" u="none" strike="noStrike" cap="none" normalizeH="0" baseline="0" dirty="0" smtClean="0">
                    <a:ln>
                      <a:noFill/>
                    </a:ln>
                    <a:solidFill>
                      <a:schemeClr val="tx1"/>
                    </a:solidFill>
                    <a:effectLst/>
                    <a:latin typeface="Cambria" charset="0"/>
                    <a:ea typeface="Times New Roman" charset="0"/>
                  </a:rPr>
                  <a:t>nstruct </a:t>
                </a:r>
                <a:r>
                  <a:rPr kumimoji="0" lang="en-US" sz="2000" b="1" i="0" u="none" strike="noStrike" cap="none" normalizeH="0" baseline="0" dirty="0">
                    <a:ln>
                      <a:noFill/>
                    </a:ln>
                    <a:solidFill>
                      <a:schemeClr val="tx1"/>
                    </a:solidFill>
                    <a:effectLst/>
                    <a:latin typeface="Cambria" charset="0"/>
                    <a:ea typeface="Times New Roman" charset="0"/>
                  </a:rPr>
                  <a:t>the actuators </a:t>
                </a:r>
                <a:r>
                  <a:rPr kumimoji="0" lang="en-US" sz="2000" b="1" i="0" u="none" strike="noStrike" cap="none" normalizeH="0" baseline="0" dirty="0" smtClean="0">
                    <a:ln>
                      <a:noFill/>
                    </a:ln>
                    <a:solidFill>
                      <a:schemeClr val="tx1"/>
                    </a:solidFill>
                    <a:effectLst/>
                    <a:latin typeface="Cambria" charset="0"/>
                    <a:ea typeface="Times New Roman" charset="0"/>
                  </a:rPr>
                  <a:t>A</a:t>
                </a:r>
                <a:r>
                  <a:rPr kumimoji="0" lang="en-US" sz="2000" b="1" i="0" u="none" strike="noStrike" cap="none" normalizeH="0" baseline="-25000" dirty="0" smtClean="0">
                    <a:ln>
                      <a:noFill/>
                    </a:ln>
                    <a:solidFill>
                      <a:schemeClr val="tx1"/>
                    </a:solidFill>
                    <a:effectLst/>
                    <a:latin typeface="Cambria" charset="0"/>
                    <a:ea typeface="Times New Roman" charset="0"/>
                  </a:rPr>
                  <a:t>1</a:t>
                </a:r>
                <a:r>
                  <a:rPr kumimoji="0" lang="en-US" sz="2000" b="1" i="0" u="none" strike="noStrike" cap="none" normalizeH="0" dirty="0" smtClean="0">
                    <a:ln>
                      <a:noFill/>
                    </a:ln>
                    <a:solidFill>
                      <a:schemeClr val="tx1"/>
                    </a:solidFill>
                    <a:effectLst/>
                    <a:latin typeface="Cambria" charset="0"/>
                    <a:ea typeface="Times New Roman" charset="0"/>
                  </a:rPr>
                  <a:t> </a:t>
                </a:r>
                <a:r>
                  <a:rPr kumimoji="0" lang="en-US" sz="2000" b="1" i="0" u="none" strike="noStrike" cap="none" normalizeH="0" baseline="0" dirty="0" smtClean="0">
                    <a:ln>
                      <a:noFill/>
                    </a:ln>
                    <a:solidFill>
                      <a:schemeClr val="tx1"/>
                    </a:solidFill>
                    <a:effectLst/>
                    <a:latin typeface="Cambria" charset="0"/>
                    <a:ea typeface="Times New Roman" charset="0"/>
                  </a:rPr>
                  <a:t>what </a:t>
                </a:r>
                <a:r>
                  <a:rPr kumimoji="0" lang="en-US" sz="2000" b="1" i="0" u="none" strike="noStrike" cap="none" normalizeH="0" baseline="0" dirty="0">
                    <a:ln>
                      <a:noFill/>
                    </a:ln>
                    <a:solidFill>
                      <a:schemeClr val="tx1"/>
                    </a:solidFill>
                    <a:effectLst/>
                    <a:latin typeface="Cambria" charset="0"/>
                    <a:ea typeface="Times New Roman" charset="0"/>
                  </a:rPr>
                  <a:t>to do</a:t>
                </a:r>
                <a:r>
                  <a:rPr kumimoji="0" lang="en-US" sz="2000" b="1" i="0" u="none" strike="noStrike" cap="none" normalizeH="0" baseline="0" dirty="0" smtClean="0">
                    <a:ln>
                      <a:noFill/>
                    </a:ln>
                    <a:solidFill>
                      <a:schemeClr val="tx1"/>
                    </a:solidFill>
                    <a:effectLst/>
                    <a:latin typeface="Cambria" charset="0"/>
                    <a:ea typeface="Times New Roman" charset="0"/>
                  </a:rPr>
                  <a:t> in this case</a:t>
                </a:r>
                <a:endParaRPr kumimoji="0" lang="en-US" sz="2000" b="1" i="0" u="none" strike="noStrike" cap="none" normalizeH="0" baseline="0" dirty="0">
                  <a:ln>
                    <a:noFill/>
                  </a:ln>
                  <a:solidFill>
                    <a:schemeClr val="tx1"/>
                  </a:solidFill>
                  <a:effectLst/>
                  <a:latin typeface="Cambria" charset="0"/>
                  <a:ea typeface="Times New Roman" charset="0"/>
                </a:endParaRPr>
              </a:p>
            </p:txBody>
          </p:sp>
        </p:grpSp>
        <p:cxnSp>
          <p:nvCxnSpPr>
            <p:cNvPr id="12" name="Straight Arrow Connector 11"/>
            <p:cNvCxnSpPr/>
            <p:nvPr/>
          </p:nvCxnSpPr>
          <p:spPr>
            <a:xfrm>
              <a:off x="3784600" y="3898900"/>
              <a:ext cx="431800" cy="635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4343400" y="3543300"/>
              <a:ext cx="711200" cy="723900"/>
              <a:chOff x="4292600" y="3543300"/>
              <a:chExt cx="711200" cy="723900"/>
            </a:xfrm>
          </p:grpSpPr>
          <p:sp>
            <p:nvSpPr>
              <p:cNvPr id="10" name="Oval 9"/>
              <p:cNvSpPr/>
              <p:nvPr/>
            </p:nvSpPr>
            <p:spPr>
              <a:xfrm>
                <a:off x="4292600" y="3543300"/>
                <a:ext cx="711200" cy="723900"/>
              </a:xfrm>
              <a:prstGeom prst="ellipse">
                <a:avLst/>
              </a:prstGeom>
              <a:solidFill>
                <a:srgbClr val="FFEE4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457700" y="3695700"/>
                <a:ext cx="381000" cy="400110"/>
              </a:xfrm>
              <a:prstGeom prst="rect">
                <a:avLst/>
              </a:prstGeom>
              <a:noFill/>
            </p:spPr>
            <p:txBody>
              <a:bodyPr wrap="square" rtlCol="0">
                <a:spAutoFit/>
              </a:bodyPr>
              <a:lstStyle/>
              <a:p>
                <a:r>
                  <a:rPr lang="en-US" sz="2000" b="1" dirty="0" smtClean="0"/>
                  <a:t> S</a:t>
                </a:r>
                <a:endParaRPr lang="en-US" sz="2000" b="1" dirty="0"/>
              </a:p>
            </p:txBody>
          </p:sp>
        </p:grpSp>
        <p:cxnSp>
          <p:nvCxnSpPr>
            <p:cNvPr id="16" name="Straight Arrow Connector 15"/>
            <p:cNvCxnSpPr/>
            <p:nvPr/>
          </p:nvCxnSpPr>
          <p:spPr>
            <a:xfrm>
              <a:off x="5194300" y="3924300"/>
              <a:ext cx="431800" cy="635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949368" y="2326501"/>
              <a:ext cx="1535893" cy="1200329"/>
            </a:xfrm>
            <a:prstGeom prst="rect">
              <a:avLst/>
            </a:prstGeom>
            <a:noFill/>
          </p:spPr>
          <p:txBody>
            <a:bodyPr wrap="square" rtlCol="0">
              <a:spAutoFit/>
            </a:bodyPr>
            <a:lstStyle/>
            <a:p>
              <a:pPr algn="ctr"/>
              <a:r>
                <a:rPr lang="en-US" b="1" dirty="0" smtClean="0"/>
                <a:t>desired delta heading angle</a:t>
              </a:r>
              <a:endParaRPr lang="en-US" b="1" dirty="0"/>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5)</a:t>
            </a:r>
            <a:endParaRPr lang="en-US" dirty="0"/>
          </a:p>
        </p:txBody>
      </p:sp>
      <p:grpSp>
        <p:nvGrpSpPr>
          <p:cNvPr id="18" name="Group 17"/>
          <p:cNvGrpSpPr/>
          <p:nvPr/>
        </p:nvGrpSpPr>
        <p:grpSpPr>
          <a:xfrm>
            <a:off x="1130300" y="1933575"/>
            <a:ext cx="6794500" cy="4098925"/>
            <a:chOff x="1130300" y="1933575"/>
            <a:chExt cx="6794500" cy="4098925"/>
          </a:xfrm>
        </p:grpSpPr>
        <p:grpSp>
          <p:nvGrpSpPr>
            <p:cNvPr id="19" name="Group 18"/>
            <p:cNvGrpSpPr>
              <a:grpSpLocks/>
            </p:cNvGrpSpPr>
            <p:nvPr/>
          </p:nvGrpSpPr>
          <p:grpSpPr bwMode="auto">
            <a:xfrm>
              <a:off x="1130300" y="1933575"/>
              <a:ext cx="2489200" cy="4098925"/>
              <a:chOff x="4221" y="7744"/>
              <a:chExt cx="4440" cy="2040"/>
            </a:xfrm>
          </p:grpSpPr>
          <p:sp>
            <p:nvSpPr>
              <p:cNvPr id="29" name="Rectangle 3"/>
              <p:cNvSpPr>
                <a:spLocks noChangeArrowheads="1"/>
              </p:cNvSpPr>
              <p:nvPr/>
            </p:nvSpPr>
            <p:spPr bwMode="auto">
              <a:xfrm>
                <a:off x="4221" y="7744"/>
                <a:ext cx="4440" cy="1960"/>
              </a:xfrm>
              <a:prstGeom prst="rect">
                <a:avLst/>
              </a:prstGeom>
              <a:solidFill>
                <a:srgbClr val="FF9725"/>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30" name="Text Box 4"/>
              <p:cNvSpPr txBox="1">
                <a:spLocks noChangeArrowheads="1"/>
              </p:cNvSpPr>
              <p:nvPr/>
            </p:nvSpPr>
            <p:spPr bwMode="auto">
              <a:xfrm>
                <a:off x="4445" y="7856"/>
                <a:ext cx="4000" cy="192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algn="ctr" defTabSz="914400" fontAlgn="base">
                  <a:spcBef>
                    <a:spcPct val="0"/>
                  </a:spcBef>
                  <a:spcAft>
                    <a:spcPct val="0"/>
                  </a:spcAft>
                </a:pPr>
                <a:r>
                  <a:rPr lang="en-US" sz="2000" b="1" dirty="0" smtClean="0">
                    <a:latin typeface="Cambria" charset="0"/>
                    <a:ea typeface="Times New Roman" charset="0"/>
                  </a:rPr>
                  <a:t>L</a:t>
                </a:r>
                <a:r>
                  <a:rPr kumimoji="0" lang="en-US" sz="2000" b="1" i="0" u="none" strike="noStrike" cap="none" normalizeH="0" baseline="0" dirty="0" smtClean="0">
                    <a:ln>
                      <a:noFill/>
                    </a:ln>
                    <a:solidFill>
                      <a:schemeClr val="tx1"/>
                    </a:solidFill>
                    <a:effectLst/>
                    <a:latin typeface="Cambria" charset="0"/>
                    <a:ea typeface="Times New Roman" charset="0"/>
                  </a:rPr>
                  <a:t>earning </a:t>
                </a:r>
                <a:r>
                  <a:rPr kumimoji="0" lang="en-US" sz="2000" b="1" i="0" u="none" strike="noStrike" cap="none" normalizeH="0" baseline="0" dirty="0">
                    <a:ln>
                      <a:noFill/>
                    </a:ln>
                    <a:solidFill>
                      <a:schemeClr val="tx1"/>
                    </a:solidFill>
                    <a:effectLst/>
                    <a:latin typeface="Cambria" charset="0"/>
                    <a:ea typeface="Times New Roman" charset="0"/>
                  </a:rPr>
                  <a:t>agent receives information about the environment from sensors </a:t>
                </a:r>
                <a:r>
                  <a:rPr kumimoji="0" lang="en-US" sz="2000" b="1" i="0" u="none" strike="noStrike" cap="none" normalizeH="0" baseline="0" dirty="0" smtClean="0">
                    <a:ln>
                      <a:noFill/>
                    </a:ln>
                    <a:solidFill>
                      <a:schemeClr val="tx1"/>
                    </a:solidFill>
                    <a:effectLst/>
                    <a:latin typeface="Cambria" charset="0"/>
                    <a:ea typeface="Times New Roman" charset="0"/>
                  </a:rPr>
                  <a:t>S</a:t>
                </a:r>
                <a:r>
                  <a:rPr kumimoji="0" lang="en-US" sz="2000" b="1" i="0" u="none" strike="noStrike" cap="none" normalizeH="0" baseline="-25000" dirty="0" smtClean="0">
                    <a:ln>
                      <a:noFill/>
                    </a:ln>
                    <a:solidFill>
                      <a:schemeClr val="tx1"/>
                    </a:solidFill>
                    <a:effectLst/>
                    <a:latin typeface="Cambria" charset="0"/>
                    <a:ea typeface="Times New Roman" charset="0"/>
                  </a:rPr>
                  <a:t>1, </a:t>
                </a:r>
                <a:r>
                  <a:rPr lang="en-US" sz="2000" b="1" dirty="0" smtClean="0">
                    <a:latin typeface="Cambria" charset="0"/>
                    <a:ea typeface="Times New Roman" charset="0"/>
                  </a:rPr>
                  <a:t>S</a:t>
                </a:r>
                <a:r>
                  <a:rPr lang="en-US" sz="2000" b="1" baseline="-25000" dirty="0" smtClean="0">
                    <a:latin typeface="Cambria" charset="0"/>
                    <a:ea typeface="Times New Roman" charset="0"/>
                  </a:rPr>
                  <a:t>2</a:t>
                </a:r>
                <a:r>
                  <a:rPr kumimoji="0" lang="en-US" sz="2000" b="1" i="0" u="none" strike="noStrike" cap="none" normalizeH="0" baseline="0" dirty="0" smtClean="0">
                    <a:ln>
                      <a:noFill/>
                    </a:ln>
                    <a:solidFill>
                      <a:schemeClr val="tx1"/>
                    </a:solidFill>
                    <a:effectLst/>
                    <a:latin typeface="Cambria" charset="0"/>
                    <a:ea typeface="Times New Roman" charset="0"/>
                  </a:rPr>
                  <a:t> </a:t>
                </a:r>
                <a:r>
                  <a:rPr kumimoji="0" lang="en-US" sz="2000" b="1" i="0" u="none" strike="noStrike" cap="none" normalizeH="0" baseline="0" dirty="0">
                    <a:ln>
                      <a:noFill/>
                    </a:ln>
                    <a:solidFill>
                      <a:schemeClr val="tx1"/>
                    </a:solidFill>
                    <a:effectLst/>
                    <a:latin typeface="Cambria" charset="0"/>
                    <a:ea typeface="Times New Roman" charset="0"/>
                  </a:rPr>
                  <a:t>and </a:t>
                </a:r>
                <a:r>
                  <a:rPr kumimoji="0" lang="en-US" sz="2000" b="1" i="0" u="none" strike="noStrike" cap="none" normalizeH="0" baseline="0" dirty="0" smtClean="0">
                    <a:ln>
                      <a:noFill/>
                    </a:ln>
                    <a:solidFill>
                      <a:schemeClr val="tx1"/>
                    </a:solidFill>
                    <a:effectLst/>
                    <a:latin typeface="Cambria" charset="0"/>
                    <a:ea typeface="Times New Roman" charset="0"/>
                  </a:rPr>
                  <a:t>S</a:t>
                </a:r>
                <a:r>
                  <a:rPr lang="en-US" sz="2000" b="1" baseline="-25000" dirty="0">
                    <a:latin typeface="Cambria" charset="0"/>
                    <a:ea typeface="Times New Roman" charset="0"/>
                  </a:rPr>
                  <a:t>3</a:t>
                </a:r>
                <a:r>
                  <a:rPr kumimoji="0" lang="en-US" sz="2000" b="1" i="0" u="none" strike="noStrike" cap="none" normalizeH="0" baseline="0" dirty="0" smtClean="0">
                    <a:ln>
                      <a:noFill/>
                    </a:ln>
                    <a:solidFill>
                      <a:schemeClr val="tx1"/>
                    </a:solidFill>
                    <a:effectLst/>
                    <a:latin typeface="Cambria" charset="0"/>
                    <a:ea typeface="Times New Roman" charset="0"/>
                  </a:rPr>
                  <a:t> and generates</a:t>
                </a:r>
                <a:r>
                  <a:rPr kumimoji="0" lang="en-US" sz="2000" b="1" i="0" u="none" strike="noStrike" cap="none" normalizeH="0" dirty="0" smtClean="0">
                    <a:ln>
                      <a:noFill/>
                    </a:ln>
                    <a:solidFill>
                      <a:schemeClr val="tx1"/>
                    </a:solidFill>
                    <a:effectLst/>
                    <a:latin typeface="Cambria" charset="0"/>
                    <a:ea typeface="Times New Roman" charset="0"/>
                  </a:rPr>
                  <a:t> the “desired heading angle” signa</a:t>
                </a:r>
                <a:r>
                  <a:rPr lang="en-US" sz="2000" b="1" dirty="0" smtClean="0">
                    <a:latin typeface="Cambria" charset="0"/>
                    <a:ea typeface="Times New Roman" charset="0"/>
                  </a:rPr>
                  <a:t>l</a:t>
                </a:r>
                <a:endParaRPr kumimoji="0" lang="en-US" sz="2000" b="1" i="0" u="none" strike="noStrike" cap="none" normalizeH="0" baseline="0" dirty="0">
                  <a:ln>
                    <a:noFill/>
                  </a:ln>
                  <a:solidFill>
                    <a:schemeClr val="tx1"/>
                  </a:solidFill>
                  <a:effectLst/>
                  <a:latin typeface="Cambria" charset="0"/>
                  <a:ea typeface="Times New Roman" charset="0"/>
                </a:endParaRPr>
              </a:p>
            </p:txBody>
          </p:sp>
        </p:grpSp>
        <p:grpSp>
          <p:nvGrpSpPr>
            <p:cNvPr id="20" name="Group 5"/>
            <p:cNvGrpSpPr>
              <a:grpSpLocks/>
            </p:cNvGrpSpPr>
            <p:nvPr/>
          </p:nvGrpSpPr>
          <p:grpSpPr bwMode="auto">
            <a:xfrm>
              <a:off x="5892800" y="2085975"/>
              <a:ext cx="2032000" cy="3785783"/>
              <a:chOff x="4221" y="7744"/>
              <a:chExt cx="4440" cy="2040"/>
            </a:xfrm>
          </p:grpSpPr>
          <p:sp>
            <p:nvSpPr>
              <p:cNvPr id="27" name="Rectangle 3"/>
              <p:cNvSpPr>
                <a:spLocks noChangeArrowheads="1"/>
              </p:cNvSpPr>
              <p:nvPr/>
            </p:nvSpPr>
            <p:spPr bwMode="auto">
              <a:xfrm>
                <a:off x="4221" y="7744"/>
                <a:ext cx="4440" cy="1960"/>
              </a:xfrm>
              <a:prstGeom prst="rect">
                <a:avLst/>
              </a:prstGeom>
              <a:solidFill>
                <a:srgbClr val="FF9725"/>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8" name="Text Box 4"/>
              <p:cNvSpPr txBox="1">
                <a:spLocks noChangeArrowheads="1"/>
              </p:cNvSpPr>
              <p:nvPr/>
            </p:nvSpPr>
            <p:spPr bwMode="auto">
              <a:xfrm>
                <a:off x="4445" y="7856"/>
                <a:ext cx="4000" cy="192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algn="ctr" defTabSz="914400" fontAlgn="base">
                  <a:spcBef>
                    <a:spcPct val="0"/>
                  </a:spcBef>
                  <a:spcAft>
                    <a:spcPct val="0"/>
                  </a:spcAft>
                </a:pPr>
                <a:r>
                  <a:rPr lang="en-US" sz="2000" b="1" dirty="0" smtClean="0">
                    <a:latin typeface="Cambria" charset="0"/>
                    <a:ea typeface="Times New Roman" charset="0"/>
                  </a:rPr>
                  <a:t>L</a:t>
                </a:r>
                <a:r>
                  <a:rPr kumimoji="0" lang="en-US" sz="2000" b="1" i="0" u="none" strike="noStrike" cap="none" normalizeH="0" baseline="0" dirty="0" smtClean="0">
                    <a:ln>
                      <a:noFill/>
                    </a:ln>
                    <a:solidFill>
                      <a:schemeClr val="tx1"/>
                    </a:solidFill>
                    <a:effectLst/>
                    <a:latin typeface="Cambria" charset="0"/>
                    <a:ea typeface="Times New Roman" charset="0"/>
                  </a:rPr>
                  <a:t>earning </a:t>
                </a:r>
                <a:r>
                  <a:rPr kumimoji="0" lang="en-US" sz="2000" b="1" i="0" u="none" strike="noStrike" cap="none" normalizeH="0" baseline="0" dirty="0">
                    <a:ln>
                      <a:noFill/>
                    </a:ln>
                    <a:solidFill>
                      <a:schemeClr val="tx1"/>
                    </a:solidFill>
                    <a:effectLst/>
                    <a:latin typeface="Cambria" charset="0"/>
                    <a:ea typeface="Times New Roman" charset="0"/>
                  </a:rPr>
                  <a:t>agent </a:t>
                </a:r>
                <a:r>
                  <a:rPr kumimoji="0" lang="en-US" sz="2000" b="1" i="0" u="none" strike="noStrike" cap="none" normalizeH="0" baseline="0" dirty="0" smtClean="0">
                    <a:ln>
                      <a:noFill/>
                    </a:ln>
                    <a:solidFill>
                      <a:schemeClr val="tx1"/>
                    </a:solidFill>
                    <a:effectLst/>
                    <a:latin typeface="Cambria" charset="0"/>
                    <a:ea typeface="Times New Roman" charset="0"/>
                  </a:rPr>
                  <a:t>receives “desired</a:t>
                </a:r>
                <a:r>
                  <a:rPr kumimoji="0" lang="en-US" sz="2000" b="1" i="0" u="none" strike="noStrike" cap="none" normalizeH="0" dirty="0" smtClean="0">
                    <a:ln>
                      <a:noFill/>
                    </a:ln>
                    <a:solidFill>
                      <a:schemeClr val="tx1"/>
                    </a:solidFill>
                    <a:effectLst/>
                    <a:latin typeface="Cambria" charset="0"/>
                    <a:ea typeface="Times New Roman" charset="0"/>
                  </a:rPr>
                  <a:t> delta heading angle” signal and i</a:t>
                </a:r>
                <a:r>
                  <a:rPr kumimoji="0" lang="en-US" sz="2000" b="1" i="0" u="none" strike="noStrike" cap="none" normalizeH="0" baseline="0" dirty="0" smtClean="0">
                    <a:ln>
                      <a:noFill/>
                    </a:ln>
                    <a:solidFill>
                      <a:schemeClr val="tx1"/>
                    </a:solidFill>
                    <a:effectLst/>
                    <a:latin typeface="Cambria" charset="0"/>
                    <a:ea typeface="Times New Roman" charset="0"/>
                  </a:rPr>
                  <a:t>nstruct </a:t>
                </a:r>
                <a:r>
                  <a:rPr kumimoji="0" lang="en-US" sz="2000" b="1" i="0" u="none" strike="noStrike" cap="none" normalizeH="0" baseline="0" dirty="0">
                    <a:ln>
                      <a:noFill/>
                    </a:ln>
                    <a:solidFill>
                      <a:schemeClr val="tx1"/>
                    </a:solidFill>
                    <a:effectLst/>
                    <a:latin typeface="Cambria" charset="0"/>
                    <a:ea typeface="Times New Roman" charset="0"/>
                  </a:rPr>
                  <a:t>the actuators </a:t>
                </a:r>
                <a:r>
                  <a:rPr kumimoji="0" lang="en-US" sz="2000" b="1" i="0" u="none" strike="noStrike" cap="none" normalizeH="0" baseline="0" dirty="0" smtClean="0">
                    <a:ln>
                      <a:noFill/>
                    </a:ln>
                    <a:solidFill>
                      <a:schemeClr val="tx1"/>
                    </a:solidFill>
                    <a:effectLst/>
                    <a:latin typeface="Cambria" charset="0"/>
                    <a:ea typeface="Times New Roman" charset="0"/>
                  </a:rPr>
                  <a:t>A</a:t>
                </a:r>
                <a:r>
                  <a:rPr kumimoji="0" lang="en-US" sz="2000" b="1" i="0" u="none" strike="noStrike" cap="none" normalizeH="0" baseline="-25000" dirty="0" smtClean="0">
                    <a:ln>
                      <a:noFill/>
                    </a:ln>
                    <a:solidFill>
                      <a:schemeClr val="tx1"/>
                    </a:solidFill>
                    <a:effectLst/>
                    <a:latin typeface="Cambria" charset="0"/>
                    <a:ea typeface="Times New Roman" charset="0"/>
                  </a:rPr>
                  <a:t>1</a:t>
                </a:r>
                <a:r>
                  <a:rPr kumimoji="0" lang="en-US" sz="2000" b="1" i="0" u="none" strike="noStrike" cap="none" normalizeH="0" dirty="0" smtClean="0">
                    <a:ln>
                      <a:noFill/>
                    </a:ln>
                    <a:solidFill>
                      <a:schemeClr val="tx1"/>
                    </a:solidFill>
                    <a:effectLst/>
                    <a:latin typeface="Cambria" charset="0"/>
                    <a:ea typeface="Times New Roman" charset="0"/>
                  </a:rPr>
                  <a:t> </a:t>
                </a:r>
                <a:r>
                  <a:rPr kumimoji="0" lang="en-US" sz="2000" b="1" i="0" u="none" strike="noStrike" cap="none" normalizeH="0" baseline="0" dirty="0" smtClean="0">
                    <a:ln>
                      <a:noFill/>
                    </a:ln>
                    <a:solidFill>
                      <a:schemeClr val="tx1"/>
                    </a:solidFill>
                    <a:effectLst/>
                    <a:latin typeface="Cambria" charset="0"/>
                    <a:ea typeface="Times New Roman" charset="0"/>
                  </a:rPr>
                  <a:t>what </a:t>
                </a:r>
                <a:r>
                  <a:rPr kumimoji="0" lang="en-US" sz="2000" b="1" i="0" u="none" strike="noStrike" cap="none" normalizeH="0" baseline="0" dirty="0">
                    <a:ln>
                      <a:noFill/>
                    </a:ln>
                    <a:solidFill>
                      <a:schemeClr val="tx1"/>
                    </a:solidFill>
                    <a:effectLst/>
                    <a:latin typeface="Cambria" charset="0"/>
                    <a:ea typeface="Times New Roman" charset="0"/>
                  </a:rPr>
                  <a:t>to do</a:t>
                </a:r>
                <a:r>
                  <a:rPr kumimoji="0" lang="en-US" sz="2000" b="1" i="0" u="none" strike="noStrike" cap="none" normalizeH="0" baseline="0" dirty="0" smtClean="0">
                    <a:ln>
                      <a:noFill/>
                    </a:ln>
                    <a:solidFill>
                      <a:schemeClr val="tx1"/>
                    </a:solidFill>
                    <a:effectLst/>
                    <a:latin typeface="Cambria" charset="0"/>
                    <a:ea typeface="Times New Roman" charset="0"/>
                  </a:rPr>
                  <a:t> in this case</a:t>
                </a:r>
                <a:endParaRPr kumimoji="0" lang="en-US" sz="2000" b="1" i="0" u="none" strike="noStrike" cap="none" normalizeH="0" baseline="0" dirty="0">
                  <a:ln>
                    <a:noFill/>
                  </a:ln>
                  <a:solidFill>
                    <a:schemeClr val="tx1"/>
                  </a:solidFill>
                  <a:effectLst/>
                  <a:latin typeface="Cambria" charset="0"/>
                  <a:ea typeface="Times New Roman" charset="0"/>
                </a:endParaRPr>
              </a:p>
            </p:txBody>
          </p:sp>
        </p:grpSp>
        <p:cxnSp>
          <p:nvCxnSpPr>
            <p:cNvPr id="21" name="Straight Arrow Connector 20"/>
            <p:cNvCxnSpPr/>
            <p:nvPr/>
          </p:nvCxnSpPr>
          <p:spPr>
            <a:xfrm>
              <a:off x="3784600" y="3898900"/>
              <a:ext cx="431800" cy="635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2" name="Group 14"/>
            <p:cNvGrpSpPr/>
            <p:nvPr/>
          </p:nvGrpSpPr>
          <p:grpSpPr>
            <a:xfrm>
              <a:off x="4343400" y="3543300"/>
              <a:ext cx="711200" cy="723900"/>
              <a:chOff x="4292600" y="3543300"/>
              <a:chExt cx="711200" cy="723900"/>
            </a:xfrm>
          </p:grpSpPr>
          <p:sp>
            <p:nvSpPr>
              <p:cNvPr id="25" name="Oval 24"/>
              <p:cNvSpPr/>
              <p:nvPr/>
            </p:nvSpPr>
            <p:spPr>
              <a:xfrm>
                <a:off x="4292600" y="3543300"/>
                <a:ext cx="711200" cy="723900"/>
              </a:xfrm>
              <a:prstGeom prst="ellipse">
                <a:avLst/>
              </a:prstGeom>
              <a:solidFill>
                <a:srgbClr val="FFEE4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4457700" y="3695700"/>
                <a:ext cx="381000" cy="400110"/>
              </a:xfrm>
              <a:prstGeom prst="rect">
                <a:avLst/>
              </a:prstGeom>
              <a:noFill/>
            </p:spPr>
            <p:txBody>
              <a:bodyPr wrap="square" rtlCol="0">
                <a:spAutoFit/>
              </a:bodyPr>
              <a:lstStyle/>
              <a:p>
                <a:r>
                  <a:rPr lang="en-US" sz="2000" b="1" dirty="0" smtClean="0"/>
                  <a:t> S</a:t>
                </a:r>
                <a:endParaRPr lang="en-US" sz="2000" b="1" dirty="0"/>
              </a:p>
            </p:txBody>
          </p:sp>
        </p:grpSp>
        <p:cxnSp>
          <p:nvCxnSpPr>
            <p:cNvPr id="23" name="Straight Arrow Connector 22"/>
            <p:cNvCxnSpPr/>
            <p:nvPr/>
          </p:nvCxnSpPr>
          <p:spPr>
            <a:xfrm>
              <a:off x="5194300" y="3924300"/>
              <a:ext cx="431800" cy="635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949368" y="2326501"/>
              <a:ext cx="1535893" cy="1200329"/>
            </a:xfrm>
            <a:prstGeom prst="rect">
              <a:avLst/>
            </a:prstGeom>
            <a:noFill/>
          </p:spPr>
          <p:txBody>
            <a:bodyPr wrap="square" rtlCol="0">
              <a:spAutoFit/>
            </a:bodyPr>
            <a:lstStyle/>
            <a:p>
              <a:pPr algn="ctr"/>
              <a:r>
                <a:rPr lang="en-US" b="1" dirty="0" smtClean="0"/>
                <a:t>desired delta heading angle</a:t>
              </a:r>
              <a:endParaRPr lang="en-US" b="1" dirty="0"/>
            </a:p>
          </p:txBody>
        </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77" name="Group 76"/>
          <p:cNvGrpSpPr/>
          <p:nvPr/>
        </p:nvGrpSpPr>
        <p:grpSpPr>
          <a:xfrm>
            <a:off x="2400300" y="2560043"/>
            <a:ext cx="4458263" cy="2965489"/>
            <a:chOff x="2400300" y="1950443"/>
            <a:chExt cx="4458263" cy="2965489"/>
          </a:xfrm>
        </p:grpSpPr>
        <p:grpSp>
          <p:nvGrpSpPr>
            <p:cNvPr id="73" name="Group 72"/>
            <p:cNvGrpSpPr/>
            <p:nvPr/>
          </p:nvGrpSpPr>
          <p:grpSpPr>
            <a:xfrm>
              <a:off x="2899136" y="2004814"/>
              <a:ext cx="3832427" cy="2448234"/>
              <a:chOff x="2899136" y="2004814"/>
              <a:chExt cx="3832427" cy="2448234"/>
            </a:xfrm>
          </p:grpSpPr>
          <p:grpSp>
            <p:nvGrpSpPr>
              <p:cNvPr id="5" name="Group 3"/>
              <p:cNvGrpSpPr>
                <a:grpSpLocks/>
              </p:cNvGrpSpPr>
              <p:nvPr/>
            </p:nvGrpSpPr>
            <p:grpSpPr bwMode="auto">
              <a:xfrm>
                <a:off x="2899136" y="2004814"/>
                <a:ext cx="1628612" cy="1460359"/>
                <a:chOff x="3862" y="4825"/>
                <a:chExt cx="2224" cy="2071"/>
              </a:xfrm>
            </p:grpSpPr>
            <p:grpSp>
              <p:nvGrpSpPr>
                <p:cNvPr id="31" name="Group 4"/>
                <p:cNvGrpSpPr>
                  <a:grpSpLocks/>
                </p:cNvGrpSpPr>
                <p:nvPr/>
              </p:nvGrpSpPr>
              <p:grpSpPr bwMode="auto">
                <a:xfrm>
                  <a:off x="3862" y="4825"/>
                  <a:ext cx="2120" cy="2071"/>
                  <a:chOff x="3862" y="4825"/>
                  <a:chExt cx="2120" cy="2071"/>
                </a:xfrm>
              </p:grpSpPr>
              <p:grpSp>
                <p:nvGrpSpPr>
                  <p:cNvPr id="33" name="Group 5"/>
                  <p:cNvGrpSpPr>
                    <a:grpSpLocks/>
                  </p:cNvGrpSpPr>
                  <p:nvPr/>
                </p:nvGrpSpPr>
                <p:grpSpPr bwMode="auto">
                  <a:xfrm>
                    <a:off x="3862" y="5635"/>
                    <a:ext cx="551" cy="393"/>
                    <a:chOff x="2781" y="2824"/>
                    <a:chExt cx="403" cy="310"/>
                  </a:xfrm>
                </p:grpSpPr>
                <p:sp>
                  <p:nvSpPr>
                    <p:cNvPr id="60"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11"/>
                  <p:cNvGrpSpPr>
                    <a:grpSpLocks/>
                  </p:cNvGrpSpPr>
                  <p:nvPr/>
                </p:nvGrpSpPr>
                <p:grpSpPr bwMode="auto">
                  <a:xfrm rot="-2786461">
                    <a:off x="4726" y="4994"/>
                    <a:ext cx="1425" cy="1087"/>
                    <a:chOff x="2376" y="8886"/>
                    <a:chExt cx="1125" cy="795"/>
                  </a:xfrm>
                </p:grpSpPr>
                <p:sp>
                  <p:nvSpPr>
                    <p:cNvPr id="47" name="AutoShape 12"/>
                    <p:cNvSpPr>
                      <a:spLocks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8" name="Group 13"/>
                    <p:cNvGrpSpPr>
                      <a:grpSpLocks/>
                    </p:cNvGrpSpPr>
                    <p:nvPr/>
                  </p:nvGrpSpPr>
                  <p:grpSpPr bwMode="auto">
                    <a:xfrm rot="24300000">
                      <a:off x="2391" y="8886"/>
                      <a:ext cx="315" cy="315"/>
                      <a:chOff x="2886" y="10564"/>
                      <a:chExt cx="315" cy="315"/>
                    </a:xfrm>
                  </p:grpSpPr>
                  <p:sp>
                    <p:nvSpPr>
                      <p:cNvPr id="58"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9"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 name="Group 16"/>
                    <p:cNvGrpSpPr>
                      <a:grpSpLocks/>
                    </p:cNvGrpSpPr>
                    <p:nvPr/>
                  </p:nvGrpSpPr>
                  <p:grpSpPr bwMode="auto">
                    <a:xfrm rot="24300000">
                      <a:off x="2376" y="9126"/>
                      <a:ext cx="315" cy="315"/>
                      <a:chOff x="2886" y="10564"/>
                      <a:chExt cx="315" cy="315"/>
                    </a:xfrm>
                  </p:grpSpPr>
                  <p:sp>
                    <p:nvSpPr>
                      <p:cNvPr id="56" name="Line 17"/>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 name="Line 18"/>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19"/>
                    <p:cNvGrpSpPr>
                      <a:grpSpLocks/>
                    </p:cNvGrpSpPr>
                    <p:nvPr/>
                  </p:nvGrpSpPr>
                  <p:grpSpPr bwMode="auto">
                    <a:xfrm rot="24300000">
                      <a:off x="2376" y="9366"/>
                      <a:ext cx="315" cy="315"/>
                      <a:chOff x="2886" y="10564"/>
                      <a:chExt cx="315" cy="315"/>
                    </a:xfrm>
                  </p:grpSpPr>
                  <p:sp>
                    <p:nvSpPr>
                      <p:cNvPr id="54" name="Line 20"/>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5" name="Line 21"/>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22"/>
                    <p:cNvGrpSpPr>
                      <a:grpSpLocks/>
                    </p:cNvGrpSpPr>
                    <p:nvPr/>
                  </p:nvGrpSpPr>
                  <p:grpSpPr bwMode="auto">
                    <a:xfrm rot="24300000">
                      <a:off x="3186" y="9111"/>
                      <a:ext cx="315" cy="315"/>
                      <a:chOff x="2886" y="10564"/>
                      <a:chExt cx="315" cy="315"/>
                    </a:xfrm>
                  </p:grpSpPr>
                  <p:sp>
                    <p:nvSpPr>
                      <p:cNvPr id="52"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25"/>
                  <p:cNvGrpSpPr>
                    <a:grpSpLocks/>
                  </p:cNvGrpSpPr>
                  <p:nvPr/>
                </p:nvGrpSpPr>
                <p:grpSpPr bwMode="auto">
                  <a:xfrm>
                    <a:off x="4179" y="6113"/>
                    <a:ext cx="550" cy="393"/>
                    <a:chOff x="2781" y="2824"/>
                    <a:chExt cx="403" cy="310"/>
                  </a:xfrm>
                </p:grpSpPr>
                <p:sp>
                  <p:nvSpPr>
                    <p:cNvPr id="42" name="Line 2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2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Arc 2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Arc 2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3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 name="Group 31"/>
                  <p:cNvGrpSpPr>
                    <a:grpSpLocks/>
                  </p:cNvGrpSpPr>
                  <p:nvPr/>
                </p:nvGrpSpPr>
                <p:grpSpPr bwMode="auto">
                  <a:xfrm>
                    <a:off x="4548" y="6503"/>
                    <a:ext cx="550" cy="393"/>
                    <a:chOff x="2781" y="2824"/>
                    <a:chExt cx="403" cy="310"/>
                  </a:xfrm>
                </p:grpSpPr>
                <p:sp>
                  <p:nvSpPr>
                    <p:cNvPr id="3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 name="Oval 37"/>
                <p:cNvSpPr>
                  <a:spLocks noChangeArrowheads="1"/>
                </p:cNvSpPr>
                <p:nvPr/>
              </p:nvSpPr>
              <p:spPr bwMode="auto">
                <a:xfrm>
                  <a:off x="5918" y="4869"/>
                  <a:ext cx="168" cy="171"/>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p:nvPr/>
            </p:nvGrpSpPr>
            <p:grpSpPr>
              <a:xfrm>
                <a:off x="4502700" y="2123616"/>
                <a:ext cx="2228863" cy="2329432"/>
                <a:chOff x="5201200" y="2745916"/>
                <a:chExt cx="2228863" cy="2329432"/>
              </a:xfrm>
            </p:grpSpPr>
            <p:grpSp>
              <p:nvGrpSpPr>
                <p:cNvPr id="19" name="Group 50"/>
                <p:cNvGrpSpPr>
                  <a:grpSpLocks/>
                </p:cNvGrpSpPr>
                <p:nvPr/>
              </p:nvGrpSpPr>
              <p:grpSpPr bwMode="auto">
                <a:xfrm rot="5365897">
                  <a:off x="5204670" y="2742446"/>
                  <a:ext cx="315999" cy="322940"/>
                  <a:chOff x="2886" y="10564"/>
                  <a:chExt cx="315" cy="315"/>
                </a:xfrm>
              </p:grpSpPr>
              <p:sp>
                <p:nvSpPr>
                  <p:cNvPr id="23"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5430520" y="3004820"/>
                  <a:ext cx="1999543" cy="2070528"/>
                  <a:chOff x="5430520" y="3004820"/>
                  <a:chExt cx="1999543" cy="2070528"/>
                </a:xfrm>
              </p:grpSpPr>
              <p:grpSp>
                <p:nvGrpSpPr>
                  <p:cNvPr id="67" name="Group 66"/>
                  <p:cNvGrpSpPr/>
                  <p:nvPr/>
                </p:nvGrpSpPr>
                <p:grpSpPr>
                  <a:xfrm>
                    <a:off x="5871954" y="3530950"/>
                    <a:ext cx="1558109" cy="1544398"/>
                    <a:chOff x="5770354" y="3188050"/>
                    <a:chExt cx="1558109" cy="1544398"/>
                  </a:xfrm>
                </p:grpSpPr>
                <p:grpSp>
                  <p:nvGrpSpPr>
                    <p:cNvPr id="9" name="Group 56"/>
                    <p:cNvGrpSpPr>
                      <a:grpSpLocks/>
                    </p:cNvGrpSpPr>
                    <p:nvPr/>
                  </p:nvGrpSpPr>
                  <p:grpSpPr bwMode="auto">
                    <a:xfrm>
                      <a:off x="6692103" y="4371413"/>
                      <a:ext cx="636360" cy="361035"/>
                      <a:chOff x="2781" y="4864"/>
                      <a:chExt cx="621" cy="360"/>
                    </a:xfrm>
                  </p:grpSpPr>
                  <p:sp>
                    <p:nvSpPr>
                      <p:cNvPr id="13"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p:cNvGrpSpPr/>
                    <p:nvPr/>
                  </p:nvGrpSpPr>
                  <p:grpSpPr>
                    <a:xfrm>
                      <a:off x="5770354" y="3188050"/>
                      <a:ext cx="1031961" cy="1056446"/>
                      <a:chOff x="4996039" y="2757445"/>
                      <a:chExt cx="1031961" cy="1056446"/>
                    </a:xfrm>
                  </p:grpSpPr>
                  <p:grpSp>
                    <p:nvGrpSpPr>
                      <p:cNvPr id="16" name="Group 44"/>
                      <p:cNvGrpSpPr>
                        <a:grpSpLocks/>
                      </p:cNvGrpSpPr>
                      <p:nvPr/>
                    </p:nvGrpSpPr>
                    <p:grpSpPr bwMode="auto">
                      <a:xfrm rot="5365897">
                        <a:off x="4999509" y="2753975"/>
                        <a:ext cx="315999" cy="322940"/>
                        <a:chOff x="2886" y="10564"/>
                        <a:chExt cx="315" cy="315"/>
                      </a:xfrm>
                    </p:grpSpPr>
                    <p:sp>
                      <p:nvSpPr>
                        <p:cNvPr id="27"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47"/>
                      <p:cNvGrpSpPr>
                        <a:grpSpLocks/>
                      </p:cNvGrpSpPr>
                      <p:nvPr/>
                    </p:nvGrpSpPr>
                    <p:grpSpPr bwMode="auto">
                      <a:xfrm rot="5365897">
                        <a:off x="5708530" y="3494422"/>
                        <a:ext cx="315999" cy="322940"/>
                        <a:chOff x="2886" y="10564"/>
                        <a:chExt cx="315" cy="315"/>
                      </a:xfrm>
                    </p:grpSpPr>
                    <p:sp>
                      <p:nvSpPr>
                        <p:cNvPr id="25"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0" name="Group 69"/>
                  <p:cNvGrpSpPr/>
                  <p:nvPr/>
                </p:nvGrpSpPr>
                <p:grpSpPr>
                  <a:xfrm>
                    <a:off x="5430520" y="3004820"/>
                    <a:ext cx="626233" cy="601991"/>
                    <a:chOff x="6548120" y="2014220"/>
                    <a:chExt cx="626233" cy="601991"/>
                  </a:xfrm>
                </p:grpSpPr>
                <p:sp>
                  <p:nvSpPr>
                    <p:cNvPr id="68" name="Oval 67"/>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69" name="TextBox 68"/>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grpSp>
        </p:grpSp>
        <p:sp>
          <p:nvSpPr>
            <p:cNvPr id="74" name="TextBox 73"/>
            <p:cNvSpPr txBox="1"/>
            <p:nvPr/>
          </p:nvSpPr>
          <p:spPr>
            <a:xfrm>
              <a:off x="2400300" y="2583784"/>
              <a:ext cx="546100" cy="369332"/>
            </a:xfrm>
            <a:prstGeom prst="rect">
              <a:avLst/>
            </a:prstGeom>
            <a:noFill/>
          </p:spPr>
          <p:txBody>
            <a:bodyPr wrap="square" rtlCol="0">
              <a:spAutoFit/>
            </a:bodyPr>
            <a:lstStyle/>
            <a:p>
              <a:r>
                <a:rPr lang="en-US" dirty="0" smtClean="0"/>
                <a:t>S1</a:t>
              </a:r>
              <a:endParaRPr lang="en-US" dirty="0"/>
            </a:p>
          </p:txBody>
        </p:sp>
        <p:sp>
          <p:nvSpPr>
            <p:cNvPr id="75" name="TextBox 74"/>
            <p:cNvSpPr txBox="1"/>
            <p:nvPr/>
          </p:nvSpPr>
          <p:spPr>
            <a:xfrm>
              <a:off x="2705100" y="2952084"/>
              <a:ext cx="546100" cy="369332"/>
            </a:xfrm>
            <a:prstGeom prst="rect">
              <a:avLst/>
            </a:prstGeom>
            <a:noFill/>
          </p:spPr>
          <p:txBody>
            <a:bodyPr wrap="square" rtlCol="0">
              <a:spAutoFit/>
            </a:bodyPr>
            <a:lstStyle/>
            <a:p>
              <a:r>
                <a:rPr lang="en-US" dirty="0" smtClean="0"/>
                <a:t>S2</a:t>
              </a:r>
              <a:endParaRPr lang="en-US" dirty="0"/>
            </a:p>
          </p:txBody>
        </p:sp>
        <p:sp>
          <p:nvSpPr>
            <p:cNvPr id="76" name="TextBox 75"/>
            <p:cNvSpPr txBox="1"/>
            <p:nvPr/>
          </p:nvSpPr>
          <p:spPr>
            <a:xfrm>
              <a:off x="2971800" y="3256884"/>
              <a:ext cx="546100" cy="369332"/>
            </a:xfrm>
            <a:prstGeom prst="rect">
              <a:avLst/>
            </a:prstGeom>
            <a:noFill/>
          </p:spPr>
          <p:txBody>
            <a:bodyPr wrap="square" rtlCol="0">
              <a:spAutoFit/>
            </a:bodyPr>
            <a:lstStyle/>
            <a:p>
              <a:r>
                <a:rPr lang="en-US" dirty="0" smtClean="0"/>
                <a:t>S3</a:t>
              </a:r>
              <a:endParaRPr lang="en-US" dirty="0"/>
            </a:p>
          </p:txBody>
        </p:sp>
        <p:sp>
          <p:nvSpPr>
            <p:cNvPr id="78" name="TextBox 77"/>
            <p:cNvSpPr txBox="1"/>
            <p:nvPr/>
          </p:nvSpPr>
          <p:spPr>
            <a:xfrm>
              <a:off x="6129342" y="4546600"/>
              <a:ext cx="602222" cy="369332"/>
            </a:xfrm>
            <a:prstGeom prst="rect">
              <a:avLst/>
            </a:prstGeom>
            <a:noFill/>
          </p:spPr>
          <p:txBody>
            <a:bodyPr wrap="square" rtlCol="0">
              <a:spAutoFit/>
            </a:bodyPr>
            <a:lstStyle/>
            <a:p>
              <a:r>
                <a:rPr lang="en-US" dirty="0" smtClean="0"/>
                <a:t>A1</a:t>
              </a:r>
              <a:endParaRPr lang="en-US" dirty="0"/>
            </a:p>
          </p:txBody>
        </p:sp>
        <p:sp>
          <p:nvSpPr>
            <p:cNvPr id="79" name="TextBox 78"/>
            <p:cNvSpPr txBox="1"/>
            <p:nvPr/>
          </p:nvSpPr>
          <p:spPr>
            <a:xfrm>
              <a:off x="5168900" y="1950443"/>
              <a:ext cx="1689663" cy="646331"/>
            </a:xfrm>
            <a:prstGeom prst="rect">
              <a:avLst/>
            </a:prstGeom>
            <a:noFill/>
          </p:spPr>
          <p:txBody>
            <a:bodyPr wrap="square" rtlCol="0">
              <a:spAutoFit/>
            </a:bodyPr>
            <a:lstStyle/>
            <a:p>
              <a:pPr algn="ctr"/>
              <a:r>
                <a:rPr lang="en-US" dirty="0" smtClean="0"/>
                <a:t>desired delta heading angle</a:t>
              </a:r>
              <a:endParaRPr lang="en-US" dirty="0"/>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72" name="Group 71"/>
          <p:cNvGrpSpPr/>
          <p:nvPr/>
        </p:nvGrpSpPr>
        <p:grpSpPr>
          <a:xfrm>
            <a:off x="1701800" y="2267943"/>
            <a:ext cx="5359963" cy="3155989"/>
            <a:chOff x="1498600" y="1950443"/>
            <a:chExt cx="5359963" cy="3155989"/>
          </a:xfrm>
        </p:grpSpPr>
        <p:grpSp>
          <p:nvGrpSpPr>
            <p:cNvPr id="3" name="Group 93"/>
            <p:cNvGrpSpPr/>
            <p:nvPr/>
          </p:nvGrpSpPr>
          <p:grpSpPr>
            <a:xfrm>
              <a:off x="2041071" y="2004815"/>
              <a:ext cx="4690492" cy="2659613"/>
              <a:chOff x="2041071" y="2004815"/>
              <a:chExt cx="4690492" cy="2659613"/>
            </a:xfrm>
          </p:grpSpPr>
          <p:grpSp>
            <p:nvGrpSpPr>
              <p:cNvPr id="4" name="Group 5"/>
              <p:cNvGrpSpPr>
                <a:grpSpLocks/>
              </p:cNvGrpSpPr>
              <p:nvPr/>
            </p:nvGrpSpPr>
            <p:grpSpPr bwMode="auto">
              <a:xfrm>
                <a:off x="2041071" y="4387305"/>
                <a:ext cx="403492" cy="277123"/>
                <a:chOff x="2781" y="2824"/>
                <a:chExt cx="403" cy="310"/>
              </a:xfrm>
            </p:grpSpPr>
            <p:sp>
              <p:nvSpPr>
                <p:cNvPr id="60"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11"/>
              <p:cNvGrpSpPr>
                <a:grpSpLocks/>
              </p:cNvGrpSpPr>
              <p:nvPr/>
            </p:nvGrpSpPr>
            <p:grpSpPr bwMode="auto">
              <a:xfrm rot="18813539">
                <a:off x="3551174" y="2109232"/>
                <a:ext cx="1004834" cy="795999"/>
                <a:chOff x="2376" y="8886"/>
                <a:chExt cx="1125" cy="795"/>
              </a:xfrm>
            </p:grpSpPr>
            <p:sp>
              <p:nvSpPr>
                <p:cNvPr id="47" name="AutoShape 12"/>
                <p:cNvSpPr>
                  <a:spLocks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13"/>
                <p:cNvGrpSpPr>
                  <a:grpSpLocks/>
                </p:cNvGrpSpPr>
                <p:nvPr/>
              </p:nvGrpSpPr>
              <p:grpSpPr bwMode="auto">
                <a:xfrm rot="24300000">
                  <a:off x="2391" y="8886"/>
                  <a:ext cx="315" cy="315"/>
                  <a:chOff x="2886" y="10564"/>
                  <a:chExt cx="315" cy="315"/>
                </a:xfrm>
              </p:grpSpPr>
              <p:sp>
                <p:nvSpPr>
                  <p:cNvPr id="58"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9"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6"/>
                <p:cNvGrpSpPr>
                  <a:grpSpLocks/>
                </p:cNvGrpSpPr>
                <p:nvPr/>
              </p:nvGrpSpPr>
              <p:grpSpPr bwMode="auto">
                <a:xfrm rot="24300000">
                  <a:off x="2376" y="9126"/>
                  <a:ext cx="315" cy="315"/>
                  <a:chOff x="2886" y="10564"/>
                  <a:chExt cx="315" cy="315"/>
                </a:xfrm>
              </p:grpSpPr>
              <p:sp>
                <p:nvSpPr>
                  <p:cNvPr id="56" name="Line 17"/>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 name="Line 18"/>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9"/>
                <p:cNvGrpSpPr>
                  <a:grpSpLocks/>
                </p:cNvGrpSpPr>
                <p:nvPr/>
              </p:nvGrpSpPr>
              <p:grpSpPr bwMode="auto">
                <a:xfrm rot="24300000">
                  <a:off x="2376" y="9366"/>
                  <a:ext cx="315" cy="315"/>
                  <a:chOff x="2886" y="10564"/>
                  <a:chExt cx="315" cy="315"/>
                </a:xfrm>
              </p:grpSpPr>
              <p:sp>
                <p:nvSpPr>
                  <p:cNvPr id="54" name="Line 20"/>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5" name="Line 21"/>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22"/>
                <p:cNvGrpSpPr>
                  <a:grpSpLocks/>
                </p:cNvGrpSpPr>
                <p:nvPr/>
              </p:nvGrpSpPr>
              <p:grpSpPr bwMode="auto">
                <a:xfrm rot="24300000">
                  <a:off x="3186" y="9111"/>
                  <a:ext cx="315" cy="315"/>
                  <a:chOff x="2886" y="10564"/>
                  <a:chExt cx="315" cy="315"/>
                </a:xfrm>
              </p:grpSpPr>
              <p:sp>
                <p:nvSpPr>
                  <p:cNvPr id="52"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31"/>
              <p:cNvGrpSpPr>
                <a:grpSpLocks/>
              </p:cNvGrpSpPr>
              <p:nvPr/>
            </p:nvGrpSpPr>
            <p:grpSpPr bwMode="auto">
              <a:xfrm>
                <a:off x="3621753" y="3212471"/>
                <a:ext cx="402759" cy="277123"/>
                <a:chOff x="2781" y="2824"/>
                <a:chExt cx="403" cy="310"/>
              </a:xfrm>
            </p:grpSpPr>
            <p:sp>
              <p:nvSpPr>
                <p:cNvPr id="3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71"/>
              <p:cNvGrpSpPr/>
              <p:nvPr/>
            </p:nvGrpSpPr>
            <p:grpSpPr>
              <a:xfrm>
                <a:off x="4502700" y="2123616"/>
                <a:ext cx="2228863" cy="2329432"/>
                <a:chOff x="5201200" y="2745916"/>
                <a:chExt cx="2228863" cy="2329432"/>
              </a:xfrm>
            </p:grpSpPr>
            <p:grpSp>
              <p:nvGrpSpPr>
                <p:cNvPr id="12" name="Group 50"/>
                <p:cNvGrpSpPr>
                  <a:grpSpLocks/>
                </p:cNvGrpSpPr>
                <p:nvPr/>
              </p:nvGrpSpPr>
              <p:grpSpPr bwMode="auto">
                <a:xfrm rot="5365897">
                  <a:off x="5204670" y="2742446"/>
                  <a:ext cx="315999" cy="322940"/>
                  <a:chOff x="2886" y="10564"/>
                  <a:chExt cx="315" cy="315"/>
                </a:xfrm>
              </p:grpSpPr>
              <p:sp>
                <p:nvSpPr>
                  <p:cNvPr id="23"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70"/>
                <p:cNvGrpSpPr/>
                <p:nvPr/>
              </p:nvGrpSpPr>
              <p:grpSpPr>
                <a:xfrm>
                  <a:off x="5430520" y="3004820"/>
                  <a:ext cx="1999543" cy="2070528"/>
                  <a:chOff x="5430520" y="3004820"/>
                  <a:chExt cx="1999543" cy="2070528"/>
                </a:xfrm>
              </p:grpSpPr>
              <p:grpSp>
                <p:nvGrpSpPr>
                  <p:cNvPr id="16" name="Group 66"/>
                  <p:cNvGrpSpPr/>
                  <p:nvPr/>
                </p:nvGrpSpPr>
                <p:grpSpPr>
                  <a:xfrm>
                    <a:off x="5871954" y="3530950"/>
                    <a:ext cx="1558109" cy="1544398"/>
                    <a:chOff x="5770354" y="3188050"/>
                    <a:chExt cx="1558109" cy="1544398"/>
                  </a:xfrm>
                </p:grpSpPr>
                <p:grpSp>
                  <p:nvGrpSpPr>
                    <p:cNvPr id="17" name="Group 56"/>
                    <p:cNvGrpSpPr>
                      <a:grpSpLocks/>
                    </p:cNvGrpSpPr>
                    <p:nvPr/>
                  </p:nvGrpSpPr>
                  <p:grpSpPr bwMode="auto">
                    <a:xfrm>
                      <a:off x="6692103" y="4371413"/>
                      <a:ext cx="636360" cy="361035"/>
                      <a:chOff x="2781" y="4864"/>
                      <a:chExt cx="621" cy="360"/>
                    </a:xfrm>
                  </p:grpSpPr>
                  <p:sp>
                    <p:nvSpPr>
                      <p:cNvPr id="13"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65"/>
                    <p:cNvGrpSpPr/>
                    <p:nvPr/>
                  </p:nvGrpSpPr>
                  <p:grpSpPr>
                    <a:xfrm>
                      <a:off x="5770354" y="3188050"/>
                      <a:ext cx="1031961" cy="1056446"/>
                      <a:chOff x="4996039" y="2757445"/>
                      <a:chExt cx="1031961" cy="1056446"/>
                    </a:xfrm>
                  </p:grpSpPr>
                  <p:grpSp>
                    <p:nvGrpSpPr>
                      <p:cNvPr id="19" name="Group 44"/>
                      <p:cNvGrpSpPr>
                        <a:grpSpLocks/>
                      </p:cNvGrpSpPr>
                      <p:nvPr/>
                    </p:nvGrpSpPr>
                    <p:grpSpPr bwMode="auto">
                      <a:xfrm rot="5365897">
                        <a:off x="4999509" y="2753975"/>
                        <a:ext cx="315999" cy="322940"/>
                        <a:chOff x="2886" y="10564"/>
                        <a:chExt cx="315" cy="315"/>
                      </a:xfrm>
                    </p:grpSpPr>
                    <p:sp>
                      <p:nvSpPr>
                        <p:cNvPr id="27"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47"/>
                      <p:cNvGrpSpPr>
                        <a:grpSpLocks/>
                      </p:cNvGrpSpPr>
                      <p:nvPr/>
                    </p:nvGrpSpPr>
                    <p:grpSpPr bwMode="auto">
                      <a:xfrm rot="5365897">
                        <a:off x="5708530" y="3494422"/>
                        <a:ext cx="315999" cy="322940"/>
                        <a:chOff x="2886" y="10564"/>
                        <a:chExt cx="315" cy="315"/>
                      </a:xfrm>
                    </p:grpSpPr>
                    <p:sp>
                      <p:nvSpPr>
                        <p:cNvPr id="25"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 name="Group 69"/>
                  <p:cNvGrpSpPr/>
                  <p:nvPr/>
                </p:nvGrpSpPr>
                <p:grpSpPr>
                  <a:xfrm>
                    <a:off x="5430520" y="3004820"/>
                    <a:ext cx="626233" cy="601991"/>
                    <a:chOff x="6548120" y="2014220"/>
                    <a:chExt cx="626233" cy="601991"/>
                  </a:xfrm>
                </p:grpSpPr>
                <p:sp>
                  <p:nvSpPr>
                    <p:cNvPr id="68" name="Oval 67"/>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69" name="TextBox 68"/>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grpSp>
          <p:sp>
            <p:nvSpPr>
              <p:cNvPr id="67" name="AutoShape 43"/>
              <p:cNvSpPr>
                <a:spLocks noChangeArrowheads="1"/>
              </p:cNvSpPr>
              <p:nvPr/>
            </p:nvSpPr>
            <p:spPr bwMode="auto">
              <a:xfrm rot="2594670" flipH="1">
                <a:off x="2480918" y="3672774"/>
                <a:ext cx="658622" cy="3599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762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47"/>
              <p:cNvGrpSpPr>
                <a:grpSpLocks/>
              </p:cNvGrpSpPr>
              <p:nvPr/>
            </p:nvGrpSpPr>
            <p:grpSpPr bwMode="auto">
              <a:xfrm rot="20411401">
                <a:off x="2994701" y="2990875"/>
                <a:ext cx="846501" cy="772168"/>
                <a:chOff x="2886" y="10564"/>
                <a:chExt cx="315" cy="315"/>
              </a:xfrm>
            </p:grpSpPr>
            <p:sp>
              <p:nvSpPr>
                <p:cNvPr id="83"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4"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up 47"/>
              <p:cNvGrpSpPr>
                <a:grpSpLocks/>
              </p:cNvGrpSpPr>
              <p:nvPr/>
            </p:nvGrpSpPr>
            <p:grpSpPr bwMode="auto">
              <a:xfrm rot="21390298">
                <a:off x="2677201" y="2749575"/>
                <a:ext cx="846501" cy="772168"/>
                <a:chOff x="2886" y="10564"/>
                <a:chExt cx="315" cy="315"/>
              </a:xfrm>
            </p:grpSpPr>
            <p:sp>
              <p:nvSpPr>
                <p:cNvPr id="89"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0"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47"/>
              <p:cNvGrpSpPr>
                <a:grpSpLocks/>
              </p:cNvGrpSpPr>
              <p:nvPr/>
            </p:nvGrpSpPr>
            <p:grpSpPr bwMode="auto">
              <a:xfrm>
                <a:off x="2413842" y="3965590"/>
                <a:ext cx="314342" cy="314916"/>
                <a:chOff x="2886" y="10564"/>
                <a:chExt cx="315" cy="315"/>
              </a:xfrm>
            </p:grpSpPr>
            <p:sp>
              <p:nvSpPr>
                <p:cNvPr id="92"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3"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5" name="TextBox 94"/>
            <p:cNvSpPr txBox="1"/>
            <p:nvPr/>
          </p:nvSpPr>
          <p:spPr>
            <a:xfrm>
              <a:off x="1498600" y="4737100"/>
              <a:ext cx="1719678" cy="369332"/>
            </a:xfrm>
            <a:prstGeom prst="rect">
              <a:avLst/>
            </a:prstGeom>
            <a:noFill/>
          </p:spPr>
          <p:txBody>
            <a:bodyPr wrap="square" rtlCol="0">
              <a:spAutoFit/>
            </a:bodyPr>
            <a:lstStyle/>
            <a:p>
              <a:r>
                <a:rPr lang="en-US" dirty="0" smtClean="0"/>
                <a:t>        radar </a:t>
              </a:r>
              <a:endParaRPr lang="en-US" dirty="0"/>
            </a:p>
          </p:txBody>
        </p:sp>
        <p:sp>
          <p:nvSpPr>
            <p:cNvPr id="66" name="TextBox 65"/>
            <p:cNvSpPr txBox="1"/>
            <p:nvPr/>
          </p:nvSpPr>
          <p:spPr>
            <a:xfrm>
              <a:off x="1498601" y="2440447"/>
              <a:ext cx="1579923" cy="923330"/>
            </a:xfrm>
            <a:prstGeom prst="rect">
              <a:avLst/>
            </a:prstGeom>
            <a:noFill/>
          </p:spPr>
          <p:txBody>
            <a:bodyPr wrap="square" rtlCol="0">
              <a:spAutoFit/>
            </a:bodyPr>
            <a:lstStyle/>
            <a:p>
              <a:pPr algn="ctr"/>
              <a:r>
                <a:rPr lang="en-US" dirty="0" smtClean="0"/>
                <a:t>angles to nearby asteroids</a:t>
              </a:r>
              <a:endParaRPr lang="en-US" dirty="0"/>
            </a:p>
          </p:txBody>
        </p:sp>
        <p:sp>
          <p:nvSpPr>
            <p:cNvPr id="71" name="TextBox 70"/>
            <p:cNvSpPr txBox="1"/>
            <p:nvPr/>
          </p:nvSpPr>
          <p:spPr>
            <a:xfrm>
              <a:off x="3022601" y="3583447"/>
              <a:ext cx="1579923" cy="923330"/>
            </a:xfrm>
            <a:prstGeom prst="rect">
              <a:avLst/>
            </a:prstGeom>
            <a:noFill/>
          </p:spPr>
          <p:txBody>
            <a:bodyPr wrap="square" rtlCol="0">
              <a:spAutoFit/>
            </a:bodyPr>
            <a:lstStyle/>
            <a:p>
              <a:pPr algn="ctr"/>
              <a:r>
                <a:rPr lang="en-US" dirty="0" smtClean="0"/>
                <a:t>distances</a:t>
              </a:r>
            </a:p>
            <a:p>
              <a:pPr algn="ctr"/>
              <a:r>
                <a:rPr lang="en-US" dirty="0" smtClean="0"/>
                <a:t> to nearby asteroids</a:t>
              </a:r>
              <a:endParaRPr lang="en-US" dirty="0"/>
            </a:p>
          </p:txBody>
        </p:sp>
        <p:sp>
          <p:nvSpPr>
            <p:cNvPr id="70" name="TextBox 69"/>
            <p:cNvSpPr txBox="1"/>
            <p:nvPr/>
          </p:nvSpPr>
          <p:spPr>
            <a:xfrm>
              <a:off x="5168900" y="1950443"/>
              <a:ext cx="1689663" cy="646331"/>
            </a:xfrm>
            <a:prstGeom prst="rect">
              <a:avLst/>
            </a:prstGeom>
            <a:noFill/>
          </p:spPr>
          <p:txBody>
            <a:bodyPr wrap="square" rtlCol="0">
              <a:spAutoFit/>
            </a:bodyPr>
            <a:lstStyle/>
            <a:p>
              <a:pPr algn="ctr"/>
              <a:r>
                <a:rPr lang="en-US" dirty="0" smtClean="0"/>
                <a:t>desired delta heading angle</a:t>
              </a:r>
              <a:endParaRPr lang="en-US" dirty="0"/>
            </a:p>
          </p:txBody>
        </p:sp>
      </p:grpSp>
      <p:sp>
        <p:nvSpPr>
          <p:cNvPr id="73" name="TextBox 72"/>
          <p:cNvSpPr txBox="1"/>
          <p:nvPr/>
        </p:nvSpPr>
        <p:spPr>
          <a:xfrm>
            <a:off x="4102102" y="3100846"/>
            <a:ext cx="1042598" cy="646331"/>
          </a:xfrm>
          <a:prstGeom prst="rect">
            <a:avLst/>
          </a:prstGeom>
          <a:noFill/>
        </p:spPr>
        <p:txBody>
          <a:bodyPr wrap="square" rtlCol="0">
            <a:spAutoFit/>
          </a:bodyPr>
          <a:lstStyle/>
          <a:p>
            <a:pPr algn="ctr"/>
            <a:r>
              <a:rPr lang="en-US" dirty="0" smtClean="0"/>
              <a:t>angle</a:t>
            </a:r>
          </a:p>
          <a:p>
            <a:pPr algn="ctr"/>
            <a:r>
              <a:rPr lang="en-US" dirty="0" smtClean="0"/>
              <a:t> to goal</a:t>
            </a:r>
            <a:endParaRPr lang="en-US" dirty="0"/>
          </a:p>
        </p:txBody>
      </p:sp>
      <p:sp>
        <p:nvSpPr>
          <p:cNvPr id="74" name="Oval 73"/>
          <p:cNvSpPr/>
          <p:nvPr/>
        </p:nvSpPr>
        <p:spPr>
          <a:xfrm>
            <a:off x="1854200" y="4984205"/>
            <a:ext cx="1217859" cy="769927"/>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pic>
        <p:nvPicPr>
          <p:cNvPr id="6" name="Picture 5"/>
          <p:cNvPicPr>
            <a:picLocks noChangeAspect="1"/>
          </p:cNvPicPr>
          <p:nvPr/>
        </p:nvPicPr>
        <p:blipFill>
          <a:blip r:embed="rId3"/>
          <a:stretch>
            <a:fillRect/>
          </a:stretch>
        </p:blipFill>
        <p:spPr>
          <a:xfrm>
            <a:off x="2307983" y="1827182"/>
            <a:ext cx="4301863" cy="4301863"/>
          </a:xfrm>
          <a:prstGeom prst="rect">
            <a:avLst/>
          </a:prstGeom>
        </p:spPr>
      </p:pic>
      <p:pic>
        <p:nvPicPr>
          <p:cNvPr id="4" name="Picture 3"/>
          <p:cNvPicPr>
            <a:picLocks noChangeAspect="1"/>
          </p:cNvPicPr>
          <p:nvPr/>
        </p:nvPicPr>
        <p:blipFill>
          <a:blip r:embed="rId4"/>
          <a:stretch>
            <a:fillRect/>
          </a:stretch>
        </p:blipFill>
        <p:spPr>
          <a:xfrm>
            <a:off x="4063439" y="3802980"/>
            <a:ext cx="863610" cy="738058"/>
          </a:xfrm>
          <a:prstGeom prst="rect">
            <a:avLst/>
          </a:prstGeom>
        </p:spPr>
      </p:pic>
      <p:pic>
        <p:nvPicPr>
          <p:cNvPr id="7" name="Picture 6"/>
          <p:cNvPicPr>
            <a:picLocks noChangeAspect="1"/>
          </p:cNvPicPr>
          <p:nvPr/>
        </p:nvPicPr>
        <p:blipFill>
          <a:blip r:embed="rId5"/>
          <a:stretch>
            <a:fillRect/>
          </a:stretch>
        </p:blipFill>
        <p:spPr>
          <a:xfrm>
            <a:off x="4695919" y="2774026"/>
            <a:ext cx="406400" cy="406400"/>
          </a:xfrm>
          <a:prstGeom prst="rect">
            <a:avLst/>
          </a:prstGeom>
        </p:spPr>
      </p:pic>
      <p:pic>
        <p:nvPicPr>
          <p:cNvPr id="9" name="Picture 8"/>
          <p:cNvPicPr>
            <a:picLocks noChangeAspect="1"/>
          </p:cNvPicPr>
          <p:nvPr/>
        </p:nvPicPr>
        <p:blipFill>
          <a:blip r:embed="rId6"/>
          <a:stretch>
            <a:fillRect/>
          </a:stretch>
        </p:blipFill>
        <p:spPr>
          <a:xfrm>
            <a:off x="4306866" y="2011436"/>
            <a:ext cx="406400" cy="406400"/>
          </a:xfrm>
          <a:prstGeom prst="rect">
            <a:avLst/>
          </a:prstGeom>
        </p:spPr>
      </p:pic>
      <p:pic>
        <p:nvPicPr>
          <p:cNvPr id="10" name="Picture 9"/>
          <p:cNvPicPr>
            <a:picLocks noChangeAspect="1"/>
          </p:cNvPicPr>
          <p:nvPr/>
        </p:nvPicPr>
        <p:blipFill>
          <a:blip r:embed="rId7"/>
          <a:stretch>
            <a:fillRect/>
          </a:stretch>
        </p:blipFill>
        <p:spPr>
          <a:xfrm>
            <a:off x="3331889" y="4804969"/>
            <a:ext cx="406400" cy="406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strengths</a:t>
            </a:r>
            <a:endParaRPr lang="en-US" dirty="0"/>
          </a:p>
        </p:txBody>
      </p:sp>
      <p:pic>
        <p:nvPicPr>
          <p:cNvPr id="4" name="Picture 3"/>
          <p:cNvPicPr>
            <a:picLocks noChangeAspect="1"/>
          </p:cNvPicPr>
          <p:nvPr/>
        </p:nvPicPr>
        <p:blipFill>
          <a:blip r:embed="rId3"/>
          <a:stretch>
            <a:fillRect/>
          </a:stretch>
        </p:blipFill>
        <p:spPr>
          <a:xfrm>
            <a:off x="2660650" y="3276600"/>
            <a:ext cx="3492500" cy="2324100"/>
          </a:xfrm>
          <a:prstGeom prst="rect">
            <a:avLst/>
          </a:prstGeom>
        </p:spPr>
      </p:pic>
      <p:sp>
        <p:nvSpPr>
          <p:cNvPr id="5" name="Content Placeholder 2"/>
          <p:cNvSpPr txBox="1">
            <a:spLocks/>
          </p:cNvSpPr>
          <p:nvPr/>
        </p:nvSpPr>
        <p:spPr>
          <a:xfrm>
            <a:off x="863600" y="2087880"/>
            <a:ext cx="7670800" cy="706120"/>
          </a:xfrm>
          <a:prstGeom prst="rect">
            <a:avLst/>
          </a:prstGeom>
        </p:spPr>
        <p:txBody>
          <a:bodyPr vert="horz">
            <a:normAutofit fontScale="85000" lnSpcReduction="20000"/>
          </a:bodyPr>
          <a:lstStyle/>
          <a:p>
            <a:pPr marL="274320" indent="-274320" defTabSz="914400">
              <a:spcBef>
                <a:spcPct val="20000"/>
              </a:spcBef>
              <a:buClr>
                <a:schemeClr val="accent3"/>
              </a:buClr>
              <a:buSzPct val="95000"/>
              <a:buFont typeface="Wingdings 2"/>
              <a:buChar char=""/>
            </a:pPr>
            <a:r>
              <a:rPr lang="en-US" sz="2800" dirty="0" smtClean="0">
                <a:solidFill>
                  <a:srgbClr val="008000"/>
                </a:solidFill>
              </a:rPr>
              <a:t>Cerebellatron </a:t>
            </a:r>
            <a:r>
              <a:rPr lang="en-US" sz="2800" dirty="0" smtClean="0"/>
              <a:t>improved movement smoothness in robots.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18" name="Group 17"/>
          <p:cNvGrpSpPr/>
          <p:nvPr/>
        </p:nvGrpSpPr>
        <p:grpSpPr>
          <a:xfrm>
            <a:off x="2161109" y="1684339"/>
            <a:ext cx="4640261" cy="4640261"/>
            <a:chOff x="2161109" y="1417639"/>
            <a:chExt cx="4640261" cy="4640261"/>
          </a:xfrm>
        </p:grpSpPr>
        <p:grpSp>
          <p:nvGrpSpPr>
            <p:cNvPr id="17" name="Group 16"/>
            <p:cNvGrpSpPr/>
            <p:nvPr/>
          </p:nvGrpSpPr>
          <p:grpSpPr>
            <a:xfrm>
              <a:off x="2161109" y="1417639"/>
              <a:ext cx="4640261" cy="4640261"/>
              <a:chOff x="2161109" y="1417639"/>
              <a:chExt cx="4640261" cy="4640261"/>
            </a:xfrm>
          </p:grpSpPr>
          <p:pic>
            <p:nvPicPr>
              <p:cNvPr id="6" name="Picture 5"/>
              <p:cNvPicPr>
                <a:picLocks noChangeAspect="1"/>
              </p:cNvPicPr>
              <p:nvPr/>
            </p:nvPicPr>
            <p:blipFill>
              <a:blip r:embed="rId3"/>
              <a:stretch>
                <a:fillRect/>
              </a:stretch>
            </p:blipFill>
            <p:spPr>
              <a:xfrm>
                <a:off x="2307983" y="1563148"/>
                <a:ext cx="4301863" cy="4301863"/>
              </a:xfrm>
              <a:prstGeom prst="rect">
                <a:avLst/>
              </a:prstGeom>
            </p:spPr>
          </p:pic>
          <p:grpSp>
            <p:nvGrpSpPr>
              <p:cNvPr id="37" name="Group 36"/>
              <p:cNvGrpSpPr/>
              <p:nvPr/>
            </p:nvGrpSpPr>
            <p:grpSpPr>
              <a:xfrm>
                <a:off x="2161109" y="1417639"/>
                <a:ext cx="4640261" cy="4640261"/>
                <a:chOff x="2161109" y="1417639"/>
                <a:chExt cx="4640261" cy="4640261"/>
              </a:xfrm>
            </p:grpSpPr>
            <p:cxnSp>
              <p:nvCxnSpPr>
                <p:cNvPr id="11" name="Straight Connector 10"/>
                <p:cNvCxnSpPr/>
                <p:nvPr/>
              </p:nvCxnSpPr>
              <p:spPr>
                <a:xfrm>
                  <a:off x="2307983" y="15631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479683" y="37348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492383" y="15758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307983" y="37348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H="1">
                  <a:off x="3316809" y="25757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3329509" y="48998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4485209" y="37314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2161109" y="37314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grpSp>
        <p:pic>
          <p:nvPicPr>
            <p:cNvPr id="7" name="Picture 6"/>
            <p:cNvPicPr>
              <a:picLocks noChangeAspect="1"/>
            </p:cNvPicPr>
            <p:nvPr/>
          </p:nvPicPr>
          <p:blipFill>
            <a:blip r:embed="rId4"/>
            <a:stretch>
              <a:fillRect/>
            </a:stretch>
          </p:blipFill>
          <p:spPr>
            <a:xfrm>
              <a:off x="4695919" y="2507326"/>
              <a:ext cx="406400" cy="406400"/>
            </a:xfrm>
            <a:prstGeom prst="rect">
              <a:avLst/>
            </a:prstGeom>
          </p:spPr>
        </p:pic>
        <p:pic>
          <p:nvPicPr>
            <p:cNvPr id="9" name="Picture 8"/>
            <p:cNvPicPr>
              <a:picLocks noChangeAspect="1"/>
            </p:cNvPicPr>
            <p:nvPr/>
          </p:nvPicPr>
          <p:blipFill>
            <a:blip r:embed="rId5"/>
            <a:stretch>
              <a:fillRect/>
            </a:stretch>
          </p:blipFill>
          <p:spPr>
            <a:xfrm>
              <a:off x="4306866" y="1744736"/>
              <a:ext cx="406400" cy="406400"/>
            </a:xfrm>
            <a:prstGeom prst="rect">
              <a:avLst/>
            </a:prstGeom>
          </p:spPr>
        </p:pic>
        <p:pic>
          <p:nvPicPr>
            <p:cNvPr id="10" name="Picture 9"/>
            <p:cNvPicPr>
              <a:picLocks noChangeAspect="1"/>
            </p:cNvPicPr>
            <p:nvPr/>
          </p:nvPicPr>
          <p:blipFill>
            <a:blip r:embed="rId6"/>
            <a:stretch>
              <a:fillRect/>
            </a:stretch>
          </p:blipFill>
          <p:spPr>
            <a:xfrm>
              <a:off x="3331889" y="4538269"/>
              <a:ext cx="406400" cy="406400"/>
            </a:xfrm>
            <a:prstGeom prst="rect">
              <a:avLst/>
            </a:prstGeom>
          </p:spPr>
        </p:pic>
        <p:pic>
          <p:nvPicPr>
            <p:cNvPr id="4" name="Picture 3"/>
            <p:cNvPicPr>
              <a:picLocks noChangeAspect="1"/>
            </p:cNvPicPr>
            <p:nvPr/>
          </p:nvPicPr>
          <p:blipFill>
            <a:blip r:embed="rId7"/>
            <a:stretch>
              <a:fillRect/>
            </a:stretch>
          </p:blipFill>
          <p:spPr>
            <a:xfrm>
              <a:off x="4063439" y="3536280"/>
              <a:ext cx="863610" cy="738058"/>
            </a:xfrm>
            <a:prstGeom prst="rect">
              <a:avLst/>
            </a:prstGeom>
          </p:spPr>
        </p:pic>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a:t>
            </a:r>
            <a:endParaRPr lang="en-US" dirty="0"/>
          </a:p>
        </p:txBody>
      </p:sp>
      <p:sp>
        <p:nvSpPr>
          <p:cNvPr id="29" name="TextBox 28"/>
          <p:cNvSpPr txBox="1"/>
          <p:nvPr/>
        </p:nvSpPr>
        <p:spPr>
          <a:xfrm>
            <a:off x="5516288" y="1440526"/>
            <a:ext cx="2319612" cy="3416320"/>
          </a:xfrm>
          <a:prstGeom prst="rect">
            <a:avLst/>
          </a:prstGeom>
          <a:noFill/>
        </p:spPr>
        <p:txBody>
          <a:bodyPr wrap="square" rtlCol="0">
            <a:spAutoFit/>
          </a:bodyPr>
          <a:lstStyle/>
          <a:p>
            <a:r>
              <a:rPr lang="en-US" dirty="0" smtClean="0"/>
              <a:t>[0,4] distance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[0,0] angle</a:t>
            </a:r>
          </a:p>
          <a:p>
            <a:r>
              <a:rPr lang="en-US" dirty="0" smtClean="0"/>
              <a:t>  </a:t>
            </a:r>
          </a:p>
        </p:txBody>
      </p:sp>
      <p:grpSp>
        <p:nvGrpSpPr>
          <p:cNvPr id="18" name="Group 17"/>
          <p:cNvGrpSpPr/>
          <p:nvPr/>
        </p:nvGrpSpPr>
        <p:grpSpPr>
          <a:xfrm>
            <a:off x="624409" y="1684339"/>
            <a:ext cx="4640261" cy="4640261"/>
            <a:chOff x="2161109" y="1417639"/>
            <a:chExt cx="4640261" cy="4640261"/>
          </a:xfrm>
        </p:grpSpPr>
        <p:grpSp>
          <p:nvGrpSpPr>
            <p:cNvPr id="19" name="Group 16"/>
            <p:cNvGrpSpPr/>
            <p:nvPr/>
          </p:nvGrpSpPr>
          <p:grpSpPr>
            <a:xfrm>
              <a:off x="2161109" y="1417639"/>
              <a:ext cx="4640261" cy="4640261"/>
              <a:chOff x="2161109" y="1417639"/>
              <a:chExt cx="4640261" cy="4640261"/>
            </a:xfrm>
          </p:grpSpPr>
          <p:pic>
            <p:nvPicPr>
              <p:cNvPr id="24" name="Picture 23"/>
              <p:cNvPicPr>
                <a:picLocks noChangeAspect="1"/>
              </p:cNvPicPr>
              <p:nvPr/>
            </p:nvPicPr>
            <p:blipFill>
              <a:blip r:embed="rId3"/>
              <a:stretch>
                <a:fillRect/>
              </a:stretch>
            </p:blipFill>
            <p:spPr>
              <a:xfrm>
                <a:off x="2307983" y="1563148"/>
                <a:ext cx="4301863" cy="4301863"/>
              </a:xfrm>
              <a:prstGeom prst="rect">
                <a:avLst/>
              </a:prstGeom>
            </p:spPr>
          </p:pic>
          <p:grpSp>
            <p:nvGrpSpPr>
              <p:cNvPr id="25" name="Group 36"/>
              <p:cNvGrpSpPr/>
              <p:nvPr/>
            </p:nvGrpSpPr>
            <p:grpSpPr>
              <a:xfrm>
                <a:off x="2161109" y="1417639"/>
                <a:ext cx="4640261" cy="4640261"/>
                <a:chOff x="2161109" y="1417639"/>
                <a:chExt cx="4640261" cy="4640261"/>
              </a:xfrm>
            </p:grpSpPr>
            <p:cxnSp>
              <p:nvCxnSpPr>
                <p:cNvPr id="26" name="Straight Connector 10"/>
                <p:cNvCxnSpPr/>
                <p:nvPr/>
              </p:nvCxnSpPr>
              <p:spPr>
                <a:xfrm>
                  <a:off x="2307983" y="15631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479683" y="37348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4492383" y="15758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2307983" y="37348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6200000" flipH="1">
                  <a:off x="3316809" y="25757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3329509" y="48998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4485209" y="37314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161109" y="37314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grpSp>
        <p:pic>
          <p:nvPicPr>
            <p:cNvPr id="20" name="Picture 19"/>
            <p:cNvPicPr>
              <a:picLocks noChangeAspect="1"/>
            </p:cNvPicPr>
            <p:nvPr/>
          </p:nvPicPr>
          <p:blipFill>
            <a:blip r:embed="rId4"/>
            <a:stretch>
              <a:fillRect/>
            </a:stretch>
          </p:blipFill>
          <p:spPr>
            <a:xfrm>
              <a:off x="4695919" y="2507326"/>
              <a:ext cx="406400" cy="406400"/>
            </a:xfrm>
            <a:prstGeom prst="rect">
              <a:avLst/>
            </a:prstGeom>
          </p:spPr>
        </p:pic>
        <p:pic>
          <p:nvPicPr>
            <p:cNvPr id="21" name="Picture 20"/>
            <p:cNvPicPr>
              <a:picLocks noChangeAspect="1"/>
            </p:cNvPicPr>
            <p:nvPr/>
          </p:nvPicPr>
          <p:blipFill>
            <a:blip r:embed="rId5"/>
            <a:stretch>
              <a:fillRect/>
            </a:stretch>
          </p:blipFill>
          <p:spPr>
            <a:xfrm>
              <a:off x="4306866" y="1744736"/>
              <a:ext cx="406400" cy="406400"/>
            </a:xfrm>
            <a:prstGeom prst="rect">
              <a:avLst/>
            </a:prstGeom>
          </p:spPr>
        </p:pic>
        <p:pic>
          <p:nvPicPr>
            <p:cNvPr id="22" name="Picture 21"/>
            <p:cNvPicPr>
              <a:picLocks noChangeAspect="1"/>
            </p:cNvPicPr>
            <p:nvPr/>
          </p:nvPicPr>
          <p:blipFill>
            <a:blip r:embed="rId6"/>
            <a:stretch>
              <a:fillRect/>
            </a:stretch>
          </p:blipFill>
          <p:spPr>
            <a:xfrm>
              <a:off x="3331889" y="4538269"/>
              <a:ext cx="406400" cy="406400"/>
            </a:xfrm>
            <a:prstGeom prst="rect">
              <a:avLst/>
            </a:prstGeom>
          </p:spPr>
        </p:pic>
        <p:pic>
          <p:nvPicPr>
            <p:cNvPr id="23" name="Picture 22"/>
            <p:cNvPicPr>
              <a:picLocks noChangeAspect="1"/>
            </p:cNvPicPr>
            <p:nvPr/>
          </p:nvPicPr>
          <p:blipFill>
            <a:blip r:embed="rId7"/>
            <a:stretch>
              <a:fillRect/>
            </a:stretch>
          </p:blipFill>
          <p:spPr>
            <a:xfrm>
              <a:off x="4063439" y="3536280"/>
              <a:ext cx="863610" cy="738058"/>
            </a:xfrm>
            <a:prstGeom prst="rect">
              <a:avLst/>
            </a:prstGeom>
          </p:spPr>
        </p:pic>
      </p:grpSp>
      <p:graphicFrame>
        <p:nvGraphicFramePr>
          <p:cNvPr id="30" name="Table 29"/>
          <p:cNvGraphicFramePr>
            <a:graphicFrameLocks noGrp="1"/>
          </p:cNvGraphicFramePr>
          <p:nvPr/>
        </p:nvGraphicFramePr>
        <p:xfrm>
          <a:off x="5757589" y="1866901"/>
          <a:ext cx="2662511" cy="2358526"/>
        </p:xfrm>
        <a:graphic>
          <a:graphicData uri="http://schemas.openxmlformats.org/drawingml/2006/table">
            <a:tbl>
              <a:tblPr firstRow="1" bandRow="1">
                <a:tableStyleId>{5C22544A-7EE6-4342-B048-85BDC9FD1C3A}</a:tableStyleId>
              </a:tblPr>
              <a:tblGrid>
                <a:gridCol w="838508"/>
                <a:gridCol w="1824003"/>
              </a:tblGrid>
              <a:tr h="529726">
                <a:tc>
                  <a:txBody>
                    <a:bodyPr/>
                    <a:lstStyle/>
                    <a:p>
                      <a:pPr algn="ctr"/>
                      <a:r>
                        <a:rPr lang="en-US" dirty="0" smtClean="0"/>
                        <a:t>signal</a:t>
                      </a:r>
                      <a:endParaRPr lang="en-US" dirty="0"/>
                    </a:p>
                  </a:txBody>
                  <a:tcPr/>
                </a:tc>
                <a:tc>
                  <a:txBody>
                    <a:bodyPr/>
                    <a:lstStyle/>
                    <a:p>
                      <a:pPr algn="ctr"/>
                      <a:r>
                        <a:rPr lang="en-US" dirty="0" smtClean="0"/>
                        <a:t>distance (</a:t>
                      </a:r>
                      <a:r>
                        <a:rPr lang="en-US" dirty="0" err="1" smtClean="0"/>
                        <a:t>m</a:t>
                      </a:r>
                      <a:r>
                        <a:rPr lang="en-US" dirty="0" smtClean="0"/>
                        <a:t>)</a:t>
                      </a:r>
                      <a:endParaRPr lang="en-US" dirty="0"/>
                    </a:p>
                  </a:txBody>
                  <a:tcPr/>
                </a:tc>
              </a:tr>
              <a:tr h="310615">
                <a:tc>
                  <a:txBody>
                    <a:bodyPr/>
                    <a:lstStyle/>
                    <a:p>
                      <a:pPr algn="ctr"/>
                      <a:r>
                        <a:rPr lang="en-US" dirty="0" smtClean="0"/>
                        <a:t>0</a:t>
                      </a:r>
                      <a:endParaRPr lang="en-US" dirty="0"/>
                    </a:p>
                  </a:txBody>
                  <a:tcPr/>
                </a:tc>
                <a:tc>
                  <a:txBody>
                    <a:bodyPr/>
                    <a:lstStyle/>
                    <a:p>
                      <a:pPr algn="ctr"/>
                      <a:r>
                        <a:rPr lang="en-US" dirty="0" smtClean="0"/>
                        <a:t>[0,19)</a:t>
                      </a:r>
                      <a:endParaRPr lang="en-US" dirty="0"/>
                    </a:p>
                  </a:txBody>
                  <a:tcPr/>
                </a:tc>
              </a:tr>
              <a:tr h="310615">
                <a:tc>
                  <a:txBody>
                    <a:bodyPr/>
                    <a:lstStyle/>
                    <a:p>
                      <a:pPr algn="ctr"/>
                      <a:r>
                        <a:rPr lang="en-US" dirty="0" smtClean="0"/>
                        <a:t>1</a:t>
                      </a:r>
                      <a:endParaRPr lang="en-US" dirty="0"/>
                    </a:p>
                  </a:txBody>
                  <a:tcPr/>
                </a:tc>
                <a:tc>
                  <a:txBody>
                    <a:bodyPr/>
                    <a:lstStyle/>
                    <a:p>
                      <a:pPr algn="ctr"/>
                      <a:r>
                        <a:rPr lang="en-US" dirty="0" smtClean="0"/>
                        <a:t>[19,39)</a:t>
                      </a:r>
                      <a:endParaRPr lang="en-US" dirty="0"/>
                    </a:p>
                  </a:txBody>
                  <a:tcPr/>
                </a:tc>
              </a:tr>
              <a:tr h="310615">
                <a:tc>
                  <a:txBody>
                    <a:bodyPr/>
                    <a:lstStyle/>
                    <a:p>
                      <a:pPr algn="ctr"/>
                      <a:r>
                        <a:rPr lang="en-US" dirty="0" smtClean="0"/>
                        <a:t>2</a:t>
                      </a:r>
                      <a:endParaRPr lang="en-US" dirty="0"/>
                    </a:p>
                  </a:txBody>
                  <a:tcPr/>
                </a:tc>
                <a:tc>
                  <a:txBody>
                    <a:bodyPr/>
                    <a:lstStyle/>
                    <a:p>
                      <a:pPr algn="ctr"/>
                      <a:r>
                        <a:rPr lang="en-US" dirty="0" smtClean="0"/>
                        <a:t>[39,59)</a:t>
                      </a:r>
                      <a:endParaRPr lang="en-US" dirty="0"/>
                    </a:p>
                  </a:txBody>
                  <a:tcPr/>
                </a:tc>
              </a:tr>
              <a:tr h="310615">
                <a:tc>
                  <a:txBody>
                    <a:bodyPr/>
                    <a:lstStyle/>
                    <a:p>
                      <a:pPr algn="ctr"/>
                      <a:r>
                        <a:rPr lang="en-US" dirty="0" smtClean="0"/>
                        <a:t>3</a:t>
                      </a:r>
                      <a:endParaRPr lang="en-US" dirty="0"/>
                    </a:p>
                  </a:txBody>
                  <a:tcPr/>
                </a:tc>
                <a:tc>
                  <a:txBody>
                    <a:bodyPr/>
                    <a:lstStyle/>
                    <a:p>
                      <a:pPr algn="ctr"/>
                      <a:r>
                        <a:rPr lang="en-US" dirty="0" smtClean="0"/>
                        <a:t>[59,79)</a:t>
                      </a:r>
                      <a:endParaRPr lang="en-US" dirty="0"/>
                    </a:p>
                  </a:txBody>
                  <a:tcPr/>
                </a:tc>
              </a:tr>
              <a:tr h="310615">
                <a:tc>
                  <a:txBody>
                    <a:bodyPr/>
                    <a:lstStyle/>
                    <a:p>
                      <a:pPr algn="ctr"/>
                      <a:r>
                        <a:rPr lang="en-US" dirty="0" smtClean="0"/>
                        <a:t>4</a:t>
                      </a:r>
                      <a:endParaRPr lang="en-US" dirty="0"/>
                    </a:p>
                  </a:txBody>
                  <a:tcPr/>
                </a:tc>
                <a:tc>
                  <a:txBody>
                    <a:bodyPr/>
                    <a:lstStyle/>
                    <a:p>
                      <a:pPr algn="ctr"/>
                      <a:r>
                        <a:rPr lang="en-US" dirty="0" smtClean="0"/>
                        <a:t>[79,∞)</a:t>
                      </a:r>
                      <a:endParaRPr lang="en-US" dirty="0"/>
                    </a:p>
                  </a:txBody>
                  <a:tcPr/>
                </a:tc>
              </a:tr>
            </a:tbl>
          </a:graphicData>
        </a:graphic>
      </p:graphicFrame>
      <p:graphicFrame>
        <p:nvGraphicFramePr>
          <p:cNvPr id="31" name="Table 30"/>
          <p:cNvGraphicFramePr>
            <a:graphicFrameLocks noGrp="1"/>
          </p:cNvGraphicFramePr>
          <p:nvPr/>
        </p:nvGraphicFramePr>
        <p:xfrm>
          <a:off x="5753100" y="4671060"/>
          <a:ext cx="2667000" cy="731520"/>
        </p:xfrm>
        <a:graphic>
          <a:graphicData uri="http://schemas.openxmlformats.org/drawingml/2006/table">
            <a:tbl>
              <a:tblPr firstRow="1" bandRow="1">
                <a:tableStyleId>{5C22544A-7EE6-4342-B048-85BDC9FD1C3A}</a:tableStyleId>
              </a:tblPr>
              <a:tblGrid>
                <a:gridCol w="876300"/>
                <a:gridCol w="1790700"/>
              </a:tblGrid>
              <a:tr h="0">
                <a:tc>
                  <a:txBody>
                    <a:bodyPr/>
                    <a:lstStyle/>
                    <a:p>
                      <a:pPr algn="ctr"/>
                      <a:r>
                        <a:rPr lang="en-US" dirty="0" smtClean="0"/>
                        <a:t>signal</a:t>
                      </a:r>
                      <a:endParaRPr lang="en-US" dirty="0"/>
                    </a:p>
                  </a:txBody>
                  <a:tcPr/>
                </a:tc>
                <a:tc>
                  <a:txBody>
                    <a:bodyPr/>
                    <a:lstStyle/>
                    <a:p>
                      <a:pPr algn="ctr"/>
                      <a:r>
                        <a:rPr lang="en-US" dirty="0" smtClean="0"/>
                        <a:t>Angle (°)</a:t>
                      </a:r>
                      <a:endParaRPr lang="en-US" dirty="0"/>
                    </a:p>
                  </a:txBody>
                  <a:tcPr/>
                </a:tc>
              </a:tr>
              <a:tr h="0">
                <a:tc>
                  <a:txBody>
                    <a:bodyPr/>
                    <a:lstStyle/>
                    <a:p>
                      <a:pPr algn="ctr"/>
                      <a:r>
                        <a:rPr lang="en-US" dirty="0" smtClean="0"/>
                        <a:t>0</a:t>
                      </a:r>
                      <a:endParaRPr lang="en-US" dirty="0"/>
                    </a:p>
                  </a:txBody>
                  <a:tcPr/>
                </a:tc>
                <a:tc>
                  <a:txBody>
                    <a:bodyPr/>
                    <a:lstStyle/>
                    <a:p>
                      <a:pPr algn="ctr"/>
                      <a:r>
                        <a:rPr lang="en-US" dirty="0" smtClean="0"/>
                        <a:t>[0,22.5)</a:t>
                      </a:r>
                      <a:endParaRPr lang="en-US" dirty="0"/>
                    </a:p>
                  </a:txBody>
                  <a:tcPr/>
                </a:tc>
              </a:tr>
            </a:tbl>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72" name="Group 71"/>
          <p:cNvGrpSpPr/>
          <p:nvPr/>
        </p:nvGrpSpPr>
        <p:grpSpPr>
          <a:xfrm>
            <a:off x="1905000" y="2407643"/>
            <a:ext cx="5359963" cy="3155989"/>
            <a:chOff x="1498600" y="1950443"/>
            <a:chExt cx="5359963" cy="3155989"/>
          </a:xfrm>
        </p:grpSpPr>
        <p:grpSp>
          <p:nvGrpSpPr>
            <p:cNvPr id="94" name="Group 93"/>
            <p:cNvGrpSpPr/>
            <p:nvPr/>
          </p:nvGrpSpPr>
          <p:grpSpPr>
            <a:xfrm>
              <a:off x="2041071" y="2004815"/>
              <a:ext cx="4690492" cy="2659613"/>
              <a:chOff x="2041071" y="2004815"/>
              <a:chExt cx="4690492" cy="2659613"/>
            </a:xfrm>
          </p:grpSpPr>
          <p:grpSp>
            <p:nvGrpSpPr>
              <p:cNvPr id="6" name="Group 5"/>
              <p:cNvGrpSpPr>
                <a:grpSpLocks/>
              </p:cNvGrpSpPr>
              <p:nvPr/>
            </p:nvGrpSpPr>
            <p:grpSpPr bwMode="auto">
              <a:xfrm>
                <a:off x="2041071" y="4387305"/>
                <a:ext cx="403492" cy="277123"/>
                <a:chOff x="2781" y="2824"/>
                <a:chExt cx="403" cy="310"/>
              </a:xfrm>
            </p:grpSpPr>
            <p:sp>
              <p:nvSpPr>
                <p:cNvPr id="60"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1"/>
              <p:cNvGrpSpPr>
                <a:grpSpLocks/>
              </p:cNvGrpSpPr>
              <p:nvPr/>
            </p:nvGrpSpPr>
            <p:grpSpPr bwMode="auto">
              <a:xfrm rot="18813539">
                <a:off x="3551174" y="2109232"/>
                <a:ext cx="1004834" cy="795999"/>
                <a:chOff x="2376" y="8886"/>
                <a:chExt cx="1125" cy="795"/>
              </a:xfrm>
            </p:grpSpPr>
            <p:sp>
              <p:nvSpPr>
                <p:cNvPr id="47" name="AutoShape 12"/>
                <p:cNvSpPr>
                  <a:spLocks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13"/>
                <p:cNvGrpSpPr>
                  <a:grpSpLocks/>
                </p:cNvGrpSpPr>
                <p:nvPr/>
              </p:nvGrpSpPr>
              <p:grpSpPr bwMode="auto">
                <a:xfrm rot="24300000">
                  <a:off x="2391" y="8886"/>
                  <a:ext cx="315" cy="315"/>
                  <a:chOff x="2886" y="10564"/>
                  <a:chExt cx="315" cy="315"/>
                </a:xfrm>
              </p:grpSpPr>
              <p:sp>
                <p:nvSpPr>
                  <p:cNvPr id="58"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9"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16"/>
                <p:cNvGrpSpPr>
                  <a:grpSpLocks/>
                </p:cNvGrpSpPr>
                <p:nvPr/>
              </p:nvGrpSpPr>
              <p:grpSpPr bwMode="auto">
                <a:xfrm rot="24300000">
                  <a:off x="2376" y="9126"/>
                  <a:ext cx="315" cy="315"/>
                  <a:chOff x="2886" y="10564"/>
                  <a:chExt cx="315" cy="315"/>
                </a:xfrm>
              </p:grpSpPr>
              <p:sp>
                <p:nvSpPr>
                  <p:cNvPr id="56" name="Line 17"/>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 name="Line 18"/>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19"/>
                <p:cNvGrpSpPr>
                  <a:grpSpLocks/>
                </p:cNvGrpSpPr>
                <p:nvPr/>
              </p:nvGrpSpPr>
              <p:grpSpPr bwMode="auto">
                <a:xfrm rot="24300000">
                  <a:off x="2376" y="9366"/>
                  <a:ext cx="315" cy="315"/>
                  <a:chOff x="2886" y="10564"/>
                  <a:chExt cx="315" cy="315"/>
                </a:xfrm>
              </p:grpSpPr>
              <p:sp>
                <p:nvSpPr>
                  <p:cNvPr id="54" name="Line 20"/>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5" name="Line 21"/>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22"/>
                <p:cNvGrpSpPr>
                  <a:grpSpLocks/>
                </p:cNvGrpSpPr>
                <p:nvPr/>
              </p:nvGrpSpPr>
              <p:grpSpPr bwMode="auto">
                <a:xfrm rot="24300000">
                  <a:off x="3186" y="9111"/>
                  <a:ext cx="315" cy="315"/>
                  <a:chOff x="2886" y="10564"/>
                  <a:chExt cx="315" cy="315"/>
                </a:xfrm>
              </p:grpSpPr>
              <p:sp>
                <p:nvSpPr>
                  <p:cNvPr id="52"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5" name="Group 31"/>
              <p:cNvGrpSpPr>
                <a:grpSpLocks/>
              </p:cNvGrpSpPr>
              <p:nvPr/>
            </p:nvGrpSpPr>
            <p:grpSpPr bwMode="auto">
              <a:xfrm>
                <a:off x="3621753" y="3212471"/>
                <a:ext cx="402759" cy="277123"/>
                <a:chOff x="2781" y="2824"/>
                <a:chExt cx="403" cy="310"/>
              </a:xfrm>
            </p:grpSpPr>
            <p:sp>
              <p:nvSpPr>
                <p:cNvPr id="3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 name="Group 71"/>
              <p:cNvGrpSpPr/>
              <p:nvPr/>
            </p:nvGrpSpPr>
            <p:grpSpPr>
              <a:xfrm>
                <a:off x="4502700" y="2123616"/>
                <a:ext cx="2228863" cy="2329432"/>
                <a:chOff x="5201200" y="2745916"/>
                <a:chExt cx="2228863" cy="2329432"/>
              </a:xfrm>
            </p:grpSpPr>
            <p:grpSp>
              <p:nvGrpSpPr>
                <p:cNvPr id="17" name="Group 50"/>
                <p:cNvGrpSpPr>
                  <a:grpSpLocks/>
                </p:cNvGrpSpPr>
                <p:nvPr/>
              </p:nvGrpSpPr>
              <p:grpSpPr bwMode="auto">
                <a:xfrm rot="5365897">
                  <a:off x="5204670" y="2742446"/>
                  <a:ext cx="315999" cy="322940"/>
                  <a:chOff x="2886" y="10564"/>
                  <a:chExt cx="315" cy="315"/>
                </a:xfrm>
              </p:grpSpPr>
              <p:sp>
                <p:nvSpPr>
                  <p:cNvPr id="23"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70"/>
                <p:cNvGrpSpPr/>
                <p:nvPr/>
              </p:nvGrpSpPr>
              <p:grpSpPr>
                <a:xfrm>
                  <a:off x="5430520" y="3004820"/>
                  <a:ext cx="1999543" cy="2070528"/>
                  <a:chOff x="5430520" y="3004820"/>
                  <a:chExt cx="1999543" cy="2070528"/>
                </a:xfrm>
              </p:grpSpPr>
              <p:grpSp>
                <p:nvGrpSpPr>
                  <p:cNvPr id="19" name="Group 66"/>
                  <p:cNvGrpSpPr/>
                  <p:nvPr/>
                </p:nvGrpSpPr>
                <p:grpSpPr>
                  <a:xfrm>
                    <a:off x="5871954" y="3530950"/>
                    <a:ext cx="1558109" cy="1544398"/>
                    <a:chOff x="5770354" y="3188050"/>
                    <a:chExt cx="1558109" cy="1544398"/>
                  </a:xfrm>
                </p:grpSpPr>
                <p:grpSp>
                  <p:nvGrpSpPr>
                    <p:cNvPr id="20" name="Group 56"/>
                    <p:cNvGrpSpPr>
                      <a:grpSpLocks/>
                    </p:cNvGrpSpPr>
                    <p:nvPr/>
                  </p:nvGrpSpPr>
                  <p:grpSpPr bwMode="auto">
                    <a:xfrm>
                      <a:off x="6692103" y="4371413"/>
                      <a:ext cx="636360" cy="361035"/>
                      <a:chOff x="2781" y="4864"/>
                      <a:chExt cx="621" cy="360"/>
                    </a:xfrm>
                  </p:grpSpPr>
                  <p:sp>
                    <p:nvSpPr>
                      <p:cNvPr id="13"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65"/>
                    <p:cNvGrpSpPr/>
                    <p:nvPr/>
                  </p:nvGrpSpPr>
                  <p:grpSpPr>
                    <a:xfrm>
                      <a:off x="5770354" y="3188050"/>
                      <a:ext cx="1031961" cy="1056446"/>
                      <a:chOff x="4996039" y="2757445"/>
                      <a:chExt cx="1031961" cy="1056446"/>
                    </a:xfrm>
                  </p:grpSpPr>
                  <p:grpSp>
                    <p:nvGrpSpPr>
                      <p:cNvPr id="22" name="Group 44"/>
                      <p:cNvGrpSpPr>
                        <a:grpSpLocks/>
                      </p:cNvGrpSpPr>
                      <p:nvPr/>
                    </p:nvGrpSpPr>
                    <p:grpSpPr bwMode="auto">
                      <a:xfrm rot="5365897">
                        <a:off x="4999509" y="2753975"/>
                        <a:ext cx="315999" cy="322940"/>
                        <a:chOff x="2886" y="10564"/>
                        <a:chExt cx="315" cy="315"/>
                      </a:xfrm>
                    </p:grpSpPr>
                    <p:sp>
                      <p:nvSpPr>
                        <p:cNvPr id="27"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up 47"/>
                      <p:cNvGrpSpPr>
                        <a:grpSpLocks/>
                      </p:cNvGrpSpPr>
                      <p:nvPr/>
                    </p:nvGrpSpPr>
                    <p:grpSpPr bwMode="auto">
                      <a:xfrm rot="5365897">
                        <a:off x="5708530" y="3494422"/>
                        <a:ext cx="315999" cy="322940"/>
                        <a:chOff x="2886" y="10564"/>
                        <a:chExt cx="315" cy="315"/>
                      </a:xfrm>
                    </p:grpSpPr>
                    <p:sp>
                      <p:nvSpPr>
                        <p:cNvPr id="25"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0" name="Group 69"/>
                  <p:cNvGrpSpPr/>
                  <p:nvPr/>
                </p:nvGrpSpPr>
                <p:grpSpPr>
                  <a:xfrm>
                    <a:off x="5430520" y="3004820"/>
                    <a:ext cx="626233" cy="601991"/>
                    <a:chOff x="6548120" y="2014220"/>
                    <a:chExt cx="626233" cy="601991"/>
                  </a:xfrm>
                </p:grpSpPr>
                <p:sp>
                  <p:nvSpPr>
                    <p:cNvPr id="68" name="Oval 67"/>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69" name="TextBox 68"/>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grpSp>
          <p:sp>
            <p:nvSpPr>
              <p:cNvPr id="67" name="AutoShape 43"/>
              <p:cNvSpPr>
                <a:spLocks noChangeArrowheads="1"/>
              </p:cNvSpPr>
              <p:nvPr/>
            </p:nvSpPr>
            <p:spPr bwMode="auto">
              <a:xfrm rot="2594670" flipH="1">
                <a:off x="2480918" y="3672774"/>
                <a:ext cx="658622" cy="3599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762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2" name="Group 47"/>
              <p:cNvGrpSpPr>
                <a:grpSpLocks/>
              </p:cNvGrpSpPr>
              <p:nvPr/>
            </p:nvGrpSpPr>
            <p:grpSpPr bwMode="auto">
              <a:xfrm rot="20411401">
                <a:off x="2994701" y="2990875"/>
                <a:ext cx="846501" cy="772168"/>
                <a:chOff x="2886" y="10564"/>
                <a:chExt cx="315" cy="315"/>
              </a:xfrm>
            </p:grpSpPr>
            <p:sp>
              <p:nvSpPr>
                <p:cNvPr id="83"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4"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8" name="Group 47"/>
              <p:cNvGrpSpPr>
                <a:grpSpLocks/>
              </p:cNvGrpSpPr>
              <p:nvPr/>
            </p:nvGrpSpPr>
            <p:grpSpPr bwMode="auto">
              <a:xfrm rot="21390298">
                <a:off x="2677201" y="2749575"/>
                <a:ext cx="846501" cy="772168"/>
                <a:chOff x="2886" y="10564"/>
                <a:chExt cx="315" cy="315"/>
              </a:xfrm>
            </p:grpSpPr>
            <p:sp>
              <p:nvSpPr>
                <p:cNvPr id="89"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0"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 name="Group 47"/>
              <p:cNvGrpSpPr>
                <a:grpSpLocks/>
              </p:cNvGrpSpPr>
              <p:nvPr/>
            </p:nvGrpSpPr>
            <p:grpSpPr bwMode="auto">
              <a:xfrm>
                <a:off x="2413842" y="3965590"/>
                <a:ext cx="314342" cy="314916"/>
                <a:chOff x="2886" y="10564"/>
                <a:chExt cx="315" cy="315"/>
              </a:xfrm>
            </p:grpSpPr>
            <p:sp>
              <p:nvSpPr>
                <p:cNvPr id="92"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3"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5" name="TextBox 94"/>
            <p:cNvSpPr txBox="1"/>
            <p:nvPr/>
          </p:nvSpPr>
          <p:spPr>
            <a:xfrm>
              <a:off x="1498600" y="4737100"/>
              <a:ext cx="1719678" cy="369332"/>
            </a:xfrm>
            <a:prstGeom prst="rect">
              <a:avLst/>
            </a:prstGeom>
            <a:noFill/>
          </p:spPr>
          <p:txBody>
            <a:bodyPr wrap="square" rtlCol="0">
              <a:spAutoFit/>
            </a:bodyPr>
            <a:lstStyle/>
            <a:p>
              <a:r>
                <a:rPr lang="en-US" dirty="0" smtClean="0"/>
                <a:t>        Radar </a:t>
              </a:r>
              <a:endParaRPr lang="en-US" dirty="0"/>
            </a:p>
          </p:txBody>
        </p:sp>
        <p:sp>
          <p:nvSpPr>
            <p:cNvPr id="66" name="TextBox 65"/>
            <p:cNvSpPr txBox="1"/>
            <p:nvPr/>
          </p:nvSpPr>
          <p:spPr>
            <a:xfrm>
              <a:off x="1917701" y="1957847"/>
              <a:ext cx="1579923" cy="1200329"/>
            </a:xfrm>
            <a:prstGeom prst="rect">
              <a:avLst/>
            </a:prstGeom>
            <a:noFill/>
          </p:spPr>
          <p:txBody>
            <a:bodyPr wrap="square" rtlCol="0">
              <a:spAutoFit/>
            </a:bodyPr>
            <a:lstStyle/>
            <a:p>
              <a:pPr algn="ctr"/>
              <a:r>
                <a:rPr lang="en-US" dirty="0" smtClean="0"/>
                <a:t>angles to nearby asteroids</a:t>
              </a:r>
            </a:p>
            <a:p>
              <a:pPr algn="ctr"/>
              <a:r>
                <a:rPr lang="en-US" dirty="0" smtClean="0"/>
                <a:t>[0,7]</a:t>
              </a:r>
              <a:endParaRPr lang="en-US" dirty="0"/>
            </a:p>
          </p:txBody>
        </p:sp>
        <p:sp>
          <p:nvSpPr>
            <p:cNvPr id="70" name="TextBox 69"/>
            <p:cNvSpPr txBox="1"/>
            <p:nvPr/>
          </p:nvSpPr>
          <p:spPr>
            <a:xfrm>
              <a:off x="3937002" y="2948446"/>
              <a:ext cx="1042598" cy="646331"/>
            </a:xfrm>
            <a:prstGeom prst="rect">
              <a:avLst/>
            </a:prstGeom>
            <a:noFill/>
          </p:spPr>
          <p:txBody>
            <a:bodyPr wrap="square" rtlCol="0">
              <a:spAutoFit/>
            </a:bodyPr>
            <a:lstStyle/>
            <a:p>
              <a:pPr algn="ctr"/>
              <a:r>
                <a:rPr lang="en-US" dirty="0" smtClean="0"/>
                <a:t>angle to goal</a:t>
              </a:r>
              <a:endParaRPr lang="en-US" dirty="0"/>
            </a:p>
          </p:txBody>
        </p:sp>
        <p:sp>
          <p:nvSpPr>
            <p:cNvPr id="71" name="TextBox 70"/>
            <p:cNvSpPr txBox="1"/>
            <p:nvPr/>
          </p:nvSpPr>
          <p:spPr>
            <a:xfrm>
              <a:off x="3086101" y="3697747"/>
              <a:ext cx="1579923" cy="1200329"/>
            </a:xfrm>
            <a:prstGeom prst="rect">
              <a:avLst/>
            </a:prstGeom>
            <a:noFill/>
          </p:spPr>
          <p:txBody>
            <a:bodyPr wrap="square" rtlCol="0">
              <a:spAutoFit/>
            </a:bodyPr>
            <a:lstStyle/>
            <a:p>
              <a:pPr algn="ctr"/>
              <a:r>
                <a:rPr lang="en-US" dirty="0" smtClean="0"/>
                <a:t>distances to nearby asteroids</a:t>
              </a:r>
            </a:p>
            <a:p>
              <a:pPr algn="ctr"/>
              <a:r>
                <a:rPr lang="en-US" dirty="0" smtClean="0"/>
                <a:t>[0,390624]</a:t>
              </a:r>
              <a:endParaRPr lang="en-US" dirty="0"/>
            </a:p>
          </p:txBody>
        </p:sp>
        <p:sp>
          <p:nvSpPr>
            <p:cNvPr id="73" name="TextBox 72"/>
            <p:cNvSpPr txBox="1"/>
            <p:nvPr/>
          </p:nvSpPr>
          <p:spPr>
            <a:xfrm>
              <a:off x="5168900" y="1950443"/>
              <a:ext cx="1689663" cy="646331"/>
            </a:xfrm>
            <a:prstGeom prst="rect">
              <a:avLst/>
            </a:prstGeom>
            <a:noFill/>
          </p:spPr>
          <p:txBody>
            <a:bodyPr wrap="square" rtlCol="0">
              <a:spAutoFit/>
            </a:bodyPr>
            <a:lstStyle/>
            <a:p>
              <a:pPr algn="ctr"/>
              <a:r>
                <a:rPr lang="en-US" dirty="0" smtClean="0"/>
                <a:t>desired delta heading angle</a:t>
              </a:r>
              <a:endParaRPr lang="en-US" dirty="0"/>
            </a:p>
          </p:txBody>
        </p:sp>
      </p:grpSp>
      <p:sp>
        <p:nvSpPr>
          <p:cNvPr id="74" name="Oval 73"/>
          <p:cNvSpPr/>
          <p:nvPr/>
        </p:nvSpPr>
        <p:spPr>
          <a:xfrm>
            <a:off x="2697473" y="3200400"/>
            <a:ext cx="914400" cy="554676"/>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3700772" y="4737100"/>
            <a:ext cx="1233375" cy="9144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16" name="Group 15"/>
          <p:cNvGrpSpPr/>
          <p:nvPr/>
        </p:nvGrpSpPr>
        <p:grpSpPr>
          <a:xfrm>
            <a:off x="2509520" y="2095501"/>
            <a:ext cx="3383280" cy="3543299"/>
            <a:chOff x="2509520" y="1460501"/>
            <a:chExt cx="4284980" cy="4457699"/>
          </a:xfrm>
        </p:grpSpPr>
        <p:sp>
          <p:nvSpPr>
            <p:cNvPr id="17" name="Oval 16"/>
            <p:cNvSpPr/>
            <p:nvPr/>
          </p:nvSpPr>
          <p:spPr>
            <a:xfrm>
              <a:off x="4381500" y="3492500"/>
              <a:ext cx="596900" cy="609600"/>
            </a:xfrm>
            <a:prstGeom prst="ellipse">
              <a:avLst/>
            </a:prstGeom>
            <a:solidFill>
              <a:srgbClr val="FFEE41"/>
            </a:solidFill>
            <a:ln w="10160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509520" y="1557020"/>
              <a:ext cx="4284980" cy="4361180"/>
            </a:xfrm>
            <a:prstGeom prst="ellipse">
              <a:avLst/>
            </a:prstGeom>
            <a:noFill/>
            <a:ln w="76200">
              <a:solidFill>
                <a:schemeClr val="accent6"/>
              </a:solidFill>
            </a:ln>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4372579" y="1460501"/>
              <a:ext cx="182880" cy="18542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rot="5400000" flipH="1" flipV="1">
              <a:off x="4252328" y="1728870"/>
              <a:ext cx="246379" cy="820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784599" y="1893097"/>
              <a:ext cx="2044815" cy="464644"/>
            </a:xfrm>
            <a:prstGeom prst="rect">
              <a:avLst/>
            </a:prstGeom>
            <a:noFill/>
          </p:spPr>
          <p:txBody>
            <a:bodyPr wrap="square" rtlCol="0">
              <a:spAutoFit/>
            </a:bodyPr>
            <a:lstStyle/>
            <a:p>
              <a:r>
                <a:rPr lang="en-US" dirty="0" smtClean="0"/>
                <a:t>spacecraft</a:t>
              </a:r>
              <a:endParaRPr lang="en-US" dirty="0"/>
            </a:p>
          </p:txBody>
        </p:sp>
        <p:cxnSp>
          <p:nvCxnSpPr>
            <p:cNvPr id="22" name="Straight Connector 21"/>
            <p:cNvCxnSpPr/>
            <p:nvPr/>
          </p:nvCxnSpPr>
          <p:spPr>
            <a:xfrm rot="5400000" flipH="1" flipV="1">
              <a:off x="4453462" y="3111103"/>
              <a:ext cx="457994" cy="158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4466162" y="4482703"/>
              <a:ext cx="457994" cy="158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flipH="1" flipV="1">
              <a:off x="5075762" y="3771503"/>
              <a:ext cx="457994" cy="158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flipH="1" flipV="1">
              <a:off x="3805762" y="3784203"/>
              <a:ext cx="457994" cy="1588"/>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5003800" y="3124200"/>
              <a:ext cx="381000" cy="305594"/>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975100" y="4127500"/>
              <a:ext cx="381000" cy="305594"/>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041900" y="4102100"/>
              <a:ext cx="381000" cy="305594"/>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975100" y="3149600"/>
              <a:ext cx="381000" cy="305594"/>
            </a:xfrm>
            <a:prstGeom prst="line">
              <a:avLst/>
            </a:prstGeom>
            <a:ln>
              <a:solidFill>
                <a:srgbClr val="FFEE4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72" name="Group 71"/>
          <p:cNvGrpSpPr/>
          <p:nvPr/>
        </p:nvGrpSpPr>
        <p:grpSpPr>
          <a:xfrm>
            <a:off x="1739900" y="2255243"/>
            <a:ext cx="5359963" cy="3155989"/>
            <a:chOff x="1498600" y="1950443"/>
            <a:chExt cx="5359963" cy="3155989"/>
          </a:xfrm>
        </p:grpSpPr>
        <p:grpSp>
          <p:nvGrpSpPr>
            <p:cNvPr id="3" name="Group 93"/>
            <p:cNvGrpSpPr/>
            <p:nvPr/>
          </p:nvGrpSpPr>
          <p:grpSpPr>
            <a:xfrm>
              <a:off x="2041071" y="2004815"/>
              <a:ext cx="4690492" cy="2659613"/>
              <a:chOff x="2041071" y="2004815"/>
              <a:chExt cx="4690492" cy="2659613"/>
            </a:xfrm>
          </p:grpSpPr>
          <p:grpSp>
            <p:nvGrpSpPr>
              <p:cNvPr id="4" name="Group 5"/>
              <p:cNvGrpSpPr>
                <a:grpSpLocks/>
              </p:cNvGrpSpPr>
              <p:nvPr/>
            </p:nvGrpSpPr>
            <p:grpSpPr bwMode="auto">
              <a:xfrm>
                <a:off x="2041071" y="4387305"/>
                <a:ext cx="403492" cy="277123"/>
                <a:chOff x="2781" y="2824"/>
                <a:chExt cx="403" cy="310"/>
              </a:xfrm>
            </p:grpSpPr>
            <p:sp>
              <p:nvSpPr>
                <p:cNvPr id="60"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11"/>
              <p:cNvGrpSpPr>
                <a:grpSpLocks/>
              </p:cNvGrpSpPr>
              <p:nvPr/>
            </p:nvGrpSpPr>
            <p:grpSpPr bwMode="auto">
              <a:xfrm rot="18813539">
                <a:off x="3551174" y="2109232"/>
                <a:ext cx="1004834" cy="795999"/>
                <a:chOff x="2376" y="8886"/>
                <a:chExt cx="1125" cy="795"/>
              </a:xfrm>
            </p:grpSpPr>
            <p:sp>
              <p:nvSpPr>
                <p:cNvPr id="47" name="AutoShape 12"/>
                <p:cNvSpPr>
                  <a:spLocks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13"/>
                <p:cNvGrpSpPr>
                  <a:grpSpLocks/>
                </p:cNvGrpSpPr>
                <p:nvPr/>
              </p:nvGrpSpPr>
              <p:grpSpPr bwMode="auto">
                <a:xfrm rot="24300000">
                  <a:off x="2391" y="8886"/>
                  <a:ext cx="315" cy="315"/>
                  <a:chOff x="2886" y="10564"/>
                  <a:chExt cx="315" cy="315"/>
                </a:xfrm>
              </p:grpSpPr>
              <p:sp>
                <p:nvSpPr>
                  <p:cNvPr id="58"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9"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6"/>
                <p:cNvGrpSpPr>
                  <a:grpSpLocks/>
                </p:cNvGrpSpPr>
                <p:nvPr/>
              </p:nvGrpSpPr>
              <p:grpSpPr bwMode="auto">
                <a:xfrm rot="24300000">
                  <a:off x="2376" y="9126"/>
                  <a:ext cx="315" cy="315"/>
                  <a:chOff x="2886" y="10564"/>
                  <a:chExt cx="315" cy="315"/>
                </a:xfrm>
              </p:grpSpPr>
              <p:sp>
                <p:nvSpPr>
                  <p:cNvPr id="56" name="Line 17"/>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 name="Line 18"/>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9"/>
                <p:cNvGrpSpPr>
                  <a:grpSpLocks/>
                </p:cNvGrpSpPr>
                <p:nvPr/>
              </p:nvGrpSpPr>
              <p:grpSpPr bwMode="auto">
                <a:xfrm rot="24300000">
                  <a:off x="2376" y="9366"/>
                  <a:ext cx="315" cy="315"/>
                  <a:chOff x="2886" y="10564"/>
                  <a:chExt cx="315" cy="315"/>
                </a:xfrm>
              </p:grpSpPr>
              <p:sp>
                <p:nvSpPr>
                  <p:cNvPr id="54" name="Line 20"/>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5" name="Line 21"/>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22"/>
                <p:cNvGrpSpPr>
                  <a:grpSpLocks/>
                </p:cNvGrpSpPr>
                <p:nvPr/>
              </p:nvGrpSpPr>
              <p:grpSpPr bwMode="auto">
                <a:xfrm rot="24300000">
                  <a:off x="3186" y="9111"/>
                  <a:ext cx="315" cy="315"/>
                  <a:chOff x="2886" y="10564"/>
                  <a:chExt cx="315" cy="315"/>
                </a:xfrm>
              </p:grpSpPr>
              <p:sp>
                <p:nvSpPr>
                  <p:cNvPr id="52"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31"/>
              <p:cNvGrpSpPr>
                <a:grpSpLocks/>
              </p:cNvGrpSpPr>
              <p:nvPr/>
            </p:nvGrpSpPr>
            <p:grpSpPr bwMode="auto">
              <a:xfrm>
                <a:off x="3621753" y="3212471"/>
                <a:ext cx="402759" cy="277123"/>
                <a:chOff x="2781" y="2824"/>
                <a:chExt cx="403" cy="310"/>
              </a:xfrm>
            </p:grpSpPr>
            <p:sp>
              <p:nvSpPr>
                <p:cNvPr id="3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71"/>
              <p:cNvGrpSpPr/>
              <p:nvPr/>
            </p:nvGrpSpPr>
            <p:grpSpPr>
              <a:xfrm>
                <a:off x="4502700" y="2123616"/>
                <a:ext cx="2228863" cy="2329432"/>
                <a:chOff x="5201200" y="2745916"/>
                <a:chExt cx="2228863" cy="2329432"/>
              </a:xfrm>
            </p:grpSpPr>
            <p:grpSp>
              <p:nvGrpSpPr>
                <p:cNvPr id="12" name="Group 50"/>
                <p:cNvGrpSpPr>
                  <a:grpSpLocks/>
                </p:cNvGrpSpPr>
                <p:nvPr/>
              </p:nvGrpSpPr>
              <p:grpSpPr bwMode="auto">
                <a:xfrm rot="5365897">
                  <a:off x="5204670" y="2742446"/>
                  <a:ext cx="315999" cy="322940"/>
                  <a:chOff x="2886" y="10564"/>
                  <a:chExt cx="315" cy="315"/>
                </a:xfrm>
              </p:grpSpPr>
              <p:sp>
                <p:nvSpPr>
                  <p:cNvPr id="23"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70"/>
                <p:cNvGrpSpPr/>
                <p:nvPr/>
              </p:nvGrpSpPr>
              <p:grpSpPr>
                <a:xfrm>
                  <a:off x="5430520" y="3004820"/>
                  <a:ext cx="1999543" cy="2070528"/>
                  <a:chOff x="5430520" y="3004820"/>
                  <a:chExt cx="1999543" cy="2070528"/>
                </a:xfrm>
              </p:grpSpPr>
              <p:grpSp>
                <p:nvGrpSpPr>
                  <p:cNvPr id="16" name="Group 66"/>
                  <p:cNvGrpSpPr/>
                  <p:nvPr/>
                </p:nvGrpSpPr>
                <p:grpSpPr>
                  <a:xfrm>
                    <a:off x="5871954" y="3530950"/>
                    <a:ext cx="1558109" cy="1544398"/>
                    <a:chOff x="5770354" y="3188050"/>
                    <a:chExt cx="1558109" cy="1544398"/>
                  </a:xfrm>
                </p:grpSpPr>
                <p:grpSp>
                  <p:nvGrpSpPr>
                    <p:cNvPr id="17" name="Group 56"/>
                    <p:cNvGrpSpPr>
                      <a:grpSpLocks/>
                    </p:cNvGrpSpPr>
                    <p:nvPr/>
                  </p:nvGrpSpPr>
                  <p:grpSpPr bwMode="auto">
                    <a:xfrm>
                      <a:off x="6692103" y="4371413"/>
                      <a:ext cx="636360" cy="361035"/>
                      <a:chOff x="2781" y="4864"/>
                      <a:chExt cx="621" cy="360"/>
                    </a:xfrm>
                  </p:grpSpPr>
                  <p:sp>
                    <p:nvSpPr>
                      <p:cNvPr id="13"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65"/>
                    <p:cNvGrpSpPr/>
                    <p:nvPr/>
                  </p:nvGrpSpPr>
                  <p:grpSpPr>
                    <a:xfrm>
                      <a:off x="5770354" y="3188050"/>
                      <a:ext cx="1031961" cy="1056446"/>
                      <a:chOff x="4996039" y="2757445"/>
                      <a:chExt cx="1031961" cy="1056446"/>
                    </a:xfrm>
                  </p:grpSpPr>
                  <p:grpSp>
                    <p:nvGrpSpPr>
                      <p:cNvPr id="19" name="Group 44"/>
                      <p:cNvGrpSpPr>
                        <a:grpSpLocks/>
                      </p:cNvGrpSpPr>
                      <p:nvPr/>
                    </p:nvGrpSpPr>
                    <p:grpSpPr bwMode="auto">
                      <a:xfrm rot="5365897">
                        <a:off x="4999509" y="2753975"/>
                        <a:ext cx="315999" cy="322940"/>
                        <a:chOff x="2886" y="10564"/>
                        <a:chExt cx="315" cy="315"/>
                      </a:xfrm>
                    </p:grpSpPr>
                    <p:sp>
                      <p:nvSpPr>
                        <p:cNvPr id="27"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47"/>
                      <p:cNvGrpSpPr>
                        <a:grpSpLocks/>
                      </p:cNvGrpSpPr>
                      <p:nvPr/>
                    </p:nvGrpSpPr>
                    <p:grpSpPr bwMode="auto">
                      <a:xfrm rot="5365897">
                        <a:off x="5708530" y="3494422"/>
                        <a:ext cx="315999" cy="322940"/>
                        <a:chOff x="2886" y="10564"/>
                        <a:chExt cx="315" cy="315"/>
                      </a:xfrm>
                    </p:grpSpPr>
                    <p:sp>
                      <p:nvSpPr>
                        <p:cNvPr id="25"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 name="Group 69"/>
                  <p:cNvGrpSpPr/>
                  <p:nvPr/>
                </p:nvGrpSpPr>
                <p:grpSpPr>
                  <a:xfrm>
                    <a:off x="5430520" y="3004820"/>
                    <a:ext cx="626233" cy="601991"/>
                    <a:chOff x="6548120" y="2014220"/>
                    <a:chExt cx="626233" cy="601991"/>
                  </a:xfrm>
                </p:grpSpPr>
                <p:sp>
                  <p:nvSpPr>
                    <p:cNvPr id="68" name="Oval 67"/>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69" name="TextBox 68"/>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grpSp>
          <p:sp>
            <p:nvSpPr>
              <p:cNvPr id="67" name="AutoShape 43"/>
              <p:cNvSpPr>
                <a:spLocks noChangeArrowheads="1"/>
              </p:cNvSpPr>
              <p:nvPr/>
            </p:nvSpPr>
            <p:spPr bwMode="auto">
              <a:xfrm rot="2594670" flipH="1">
                <a:off x="2480918" y="3672774"/>
                <a:ext cx="658622" cy="3599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762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47"/>
              <p:cNvGrpSpPr>
                <a:grpSpLocks/>
              </p:cNvGrpSpPr>
              <p:nvPr/>
            </p:nvGrpSpPr>
            <p:grpSpPr bwMode="auto">
              <a:xfrm rot="20411401">
                <a:off x="2994701" y="2990875"/>
                <a:ext cx="846501" cy="772168"/>
                <a:chOff x="2886" y="10564"/>
                <a:chExt cx="315" cy="315"/>
              </a:xfrm>
            </p:grpSpPr>
            <p:sp>
              <p:nvSpPr>
                <p:cNvPr id="83"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4"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up 47"/>
              <p:cNvGrpSpPr>
                <a:grpSpLocks/>
              </p:cNvGrpSpPr>
              <p:nvPr/>
            </p:nvGrpSpPr>
            <p:grpSpPr bwMode="auto">
              <a:xfrm rot="21390298">
                <a:off x="2677201" y="2749575"/>
                <a:ext cx="846501" cy="772168"/>
                <a:chOff x="2886" y="10564"/>
                <a:chExt cx="315" cy="315"/>
              </a:xfrm>
            </p:grpSpPr>
            <p:sp>
              <p:nvSpPr>
                <p:cNvPr id="89"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0"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47"/>
              <p:cNvGrpSpPr>
                <a:grpSpLocks/>
              </p:cNvGrpSpPr>
              <p:nvPr/>
            </p:nvGrpSpPr>
            <p:grpSpPr bwMode="auto">
              <a:xfrm>
                <a:off x="2413842" y="3965590"/>
                <a:ext cx="314342" cy="314916"/>
                <a:chOff x="2886" y="10564"/>
                <a:chExt cx="315" cy="315"/>
              </a:xfrm>
            </p:grpSpPr>
            <p:sp>
              <p:nvSpPr>
                <p:cNvPr id="92"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3"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5" name="TextBox 94"/>
            <p:cNvSpPr txBox="1"/>
            <p:nvPr/>
          </p:nvSpPr>
          <p:spPr>
            <a:xfrm>
              <a:off x="1498600" y="4737100"/>
              <a:ext cx="1719678" cy="369332"/>
            </a:xfrm>
            <a:prstGeom prst="rect">
              <a:avLst/>
            </a:prstGeom>
            <a:noFill/>
          </p:spPr>
          <p:txBody>
            <a:bodyPr wrap="square" rtlCol="0">
              <a:spAutoFit/>
            </a:bodyPr>
            <a:lstStyle/>
            <a:p>
              <a:r>
                <a:rPr lang="en-US" dirty="0" smtClean="0"/>
                <a:t>        Radar </a:t>
              </a:r>
              <a:endParaRPr lang="en-US" dirty="0"/>
            </a:p>
          </p:txBody>
        </p:sp>
        <p:sp>
          <p:nvSpPr>
            <p:cNvPr id="66" name="TextBox 65"/>
            <p:cNvSpPr txBox="1"/>
            <p:nvPr/>
          </p:nvSpPr>
          <p:spPr>
            <a:xfrm>
              <a:off x="1498601" y="2440447"/>
              <a:ext cx="1579923" cy="1200329"/>
            </a:xfrm>
            <a:prstGeom prst="rect">
              <a:avLst/>
            </a:prstGeom>
            <a:noFill/>
          </p:spPr>
          <p:txBody>
            <a:bodyPr wrap="square" rtlCol="0">
              <a:spAutoFit/>
            </a:bodyPr>
            <a:lstStyle/>
            <a:p>
              <a:pPr algn="ctr"/>
              <a:r>
                <a:rPr lang="en-US" dirty="0" smtClean="0"/>
                <a:t>angles to nearby asteroids</a:t>
              </a:r>
            </a:p>
            <a:p>
              <a:pPr algn="ctr"/>
              <a:r>
                <a:rPr lang="en-US" dirty="0" smtClean="0"/>
                <a:t>[0,7]</a:t>
              </a:r>
              <a:endParaRPr lang="en-US" dirty="0"/>
            </a:p>
          </p:txBody>
        </p:sp>
        <p:sp>
          <p:nvSpPr>
            <p:cNvPr id="70" name="TextBox 69"/>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71" name="TextBox 70"/>
            <p:cNvSpPr txBox="1"/>
            <p:nvPr/>
          </p:nvSpPr>
          <p:spPr>
            <a:xfrm>
              <a:off x="3022601" y="3697747"/>
              <a:ext cx="1579923" cy="1200329"/>
            </a:xfrm>
            <a:prstGeom prst="rect">
              <a:avLst/>
            </a:prstGeom>
            <a:noFill/>
          </p:spPr>
          <p:txBody>
            <a:bodyPr wrap="square" rtlCol="0">
              <a:spAutoFit/>
            </a:bodyPr>
            <a:lstStyle/>
            <a:p>
              <a:pPr algn="ctr"/>
              <a:r>
                <a:rPr lang="en-US" dirty="0" smtClean="0"/>
                <a:t>distances to nearby asteroids</a:t>
              </a:r>
            </a:p>
            <a:p>
              <a:pPr algn="ctr"/>
              <a:r>
                <a:rPr lang="en-US" dirty="0" smtClean="0"/>
                <a:t>[0,390624]</a:t>
              </a:r>
              <a:endParaRPr lang="en-US" dirty="0"/>
            </a:p>
          </p:txBody>
        </p:sp>
        <p:sp>
          <p:nvSpPr>
            <p:cNvPr id="74" name="TextBox 73"/>
            <p:cNvSpPr txBox="1"/>
            <p:nvPr/>
          </p:nvSpPr>
          <p:spPr>
            <a:xfrm>
              <a:off x="5168900" y="1950443"/>
              <a:ext cx="1689663" cy="646331"/>
            </a:xfrm>
            <a:prstGeom prst="rect">
              <a:avLst/>
            </a:prstGeom>
            <a:noFill/>
          </p:spPr>
          <p:txBody>
            <a:bodyPr wrap="square" rtlCol="0">
              <a:spAutoFit/>
            </a:bodyPr>
            <a:lstStyle/>
            <a:p>
              <a:pPr algn="ctr"/>
              <a:r>
                <a:rPr lang="en-US" dirty="0" smtClean="0"/>
                <a:t>desired delta heading angle</a:t>
              </a:r>
              <a:endParaRPr lang="en-US" dirty="0"/>
            </a:p>
          </p:txBody>
        </p:sp>
      </p:grpSp>
      <p:sp>
        <p:nvSpPr>
          <p:cNvPr id="73" name="Oval 72"/>
          <p:cNvSpPr/>
          <p:nvPr/>
        </p:nvSpPr>
        <p:spPr>
          <a:xfrm>
            <a:off x="4305870" y="3691590"/>
            <a:ext cx="915030" cy="5788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73" name="Group 72"/>
          <p:cNvGrpSpPr/>
          <p:nvPr/>
        </p:nvGrpSpPr>
        <p:grpSpPr>
          <a:xfrm>
            <a:off x="787400" y="2133600"/>
            <a:ext cx="5359963" cy="3341132"/>
            <a:chOff x="1498600" y="1765300"/>
            <a:chExt cx="5359963" cy="3341132"/>
          </a:xfrm>
        </p:grpSpPr>
        <p:grpSp>
          <p:nvGrpSpPr>
            <p:cNvPr id="3" name="Group 93"/>
            <p:cNvGrpSpPr/>
            <p:nvPr/>
          </p:nvGrpSpPr>
          <p:grpSpPr>
            <a:xfrm>
              <a:off x="2041071" y="2004815"/>
              <a:ext cx="4690492" cy="2659613"/>
              <a:chOff x="2041071" y="2004815"/>
              <a:chExt cx="4690492" cy="2659613"/>
            </a:xfrm>
          </p:grpSpPr>
          <p:grpSp>
            <p:nvGrpSpPr>
              <p:cNvPr id="4" name="Group 5"/>
              <p:cNvGrpSpPr>
                <a:grpSpLocks/>
              </p:cNvGrpSpPr>
              <p:nvPr/>
            </p:nvGrpSpPr>
            <p:grpSpPr bwMode="auto">
              <a:xfrm>
                <a:off x="2041071" y="4387305"/>
                <a:ext cx="403492" cy="277123"/>
                <a:chOff x="2781" y="2824"/>
                <a:chExt cx="403" cy="310"/>
              </a:xfrm>
            </p:grpSpPr>
            <p:sp>
              <p:nvSpPr>
                <p:cNvPr id="60"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11"/>
              <p:cNvGrpSpPr>
                <a:grpSpLocks/>
              </p:cNvGrpSpPr>
              <p:nvPr/>
            </p:nvGrpSpPr>
            <p:grpSpPr bwMode="auto">
              <a:xfrm rot="18813539">
                <a:off x="3551174" y="2109232"/>
                <a:ext cx="1004834" cy="795999"/>
                <a:chOff x="2376" y="8886"/>
                <a:chExt cx="1125" cy="795"/>
              </a:xfrm>
            </p:grpSpPr>
            <p:sp>
              <p:nvSpPr>
                <p:cNvPr id="47" name="AutoShape 12"/>
                <p:cNvSpPr>
                  <a:spLocks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13"/>
                <p:cNvGrpSpPr>
                  <a:grpSpLocks/>
                </p:cNvGrpSpPr>
                <p:nvPr/>
              </p:nvGrpSpPr>
              <p:grpSpPr bwMode="auto">
                <a:xfrm rot="24300000">
                  <a:off x="2391" y="8886"/>
                  <a:ext cx="315" cy="315"/>
                  <a:chOff x="2886" y="10564"/>
                  <a:chExt cx="315" cy="315"/>
                </a:xfrm>
              </p:grpSpPr>
              <p:sp>
                <p:nvSpPr>
                  <p:cNvPr id="58"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9"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6"/>
                <p:cNvGrpSpPr>
                  <a:grpSpLocks/>
                </p:cNvGrpSpPr>
                <p:nvPr/>
              </p:nvGrpSpPr>
              <p:grpSpPr bwMode="auto">
                <a:xfrm rot="24300000">
                  <a:off x="2376" y="9126"/>
                  <a:ext cx="315" cy="315"/>
                  <a:chOff x="2886" y="10564"/>
                  <a:chExt cx="315" cy="315"/>
                </a:xfrm>
              </p:grpSpPr>
              <p:sp>
                <p:nvSpPr>
                  <p:cNvPr id="56" name="Line 17"/>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 name="Line 18"/>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9"/>
                <p:cNvGrpSpPr>
                  <a:grpSpLocks/>
                </p:cNvGrpSpPr>
                <p:nvPr/>
              </p:nvGrpSpPr>
              <p:grpSpPr bwMode="auto">
                <a:xfrm rot="24300000">
                  <a:off x="2376" y="9366"/>
                  <a:ext cx="315" cy="315"/>
                  <a:chOff x="2886" y="10564"/>
                  <a:chExt cx="315" cy="315"/>
                </a:xfrm>
              </p:grpSpPr>
              <p:sp>
                <p:nvSpPr>
                  <p:cNvPr id="54" name="Line 20"/>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5" name="Line 21"/>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22"/>
                <p:cNvGrpSpPr>
                  <a:grpSpLocks/>
                </p:cNvGrpSpPr>
                <p:nvPr/>
              </p:nvGrpSpPr>
              <p:grpSpPr bwMode="auto">
                <a:xfrm rot="24300000">
                  <a:off x="3186" y="9111"/>
                  <a:ext cx="315" cy="315"/>
                  <a:chOff x="2886" y="10564"/>
                  <a:chExt cx="315" cy="315"/>
                </a:xfrm>
              </p:grpSpPr>
              <p:sp>
                <p:nvSpPr>
                  <p:cNvPr id="52"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31"/>
              <p:cNvGrpSpPr>
                <a:grpSpLocks/>
              </p:cNvGrpSpPr>
              <p:nvPr/>
            </p:nvGrpSpPr>
            <p:grpSpPr bwMode="auto">
              <a:xfrm>
                <a:off x="3621753" y="3212471"/>
                <a:ext cx="402759" cy="277123"/>
                <a:chOff x="2781" y="2824"/>
                <a:chExt cx="403" cy="310"/>
              </a:xfrm>
            </p:grpSpPr>
            <p:sp>
              <p:nvSpPr>
                <p:cNvPr id="3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71"/>
              <p:cNvGrpSpPr/>
              <p:nvPr/>
            </p:nvGrpSpPr>
            <p:grpSpPr>
              <a:xfrm>
                <a:off x="4502700" y="2123616"/>
                <a:ext cx="2228863" cy="2329432"/>
                <a:chOff x="5201200" y="2745916"/>
                <a:chExt cx="2228863" cy="2329432"/>
              </a:xfrm>
            </p:grpSpPr>
            <p:grpSp>
              <p:nvGrpSpPr>
                <p:cNvPr id="12" name="Group 50"/>
                <p:cNvGrpSpPr>
                  <a:grpSpLocks/>
                </p:cNvGrpSpPr>
                <p:nvPr/>
              </p:nvGrpSpPr>
              <p:grpSpPr bwMode="auto">
                <a:xfrm rot="5365897">
                  <a:off x="5204670" y="2742446"/>
                  <a:ext cx="315999" cy="322940"/>
                  <a:chOff x="2886" y="10564"/>
                  <a:chExt cx="315" cy="315"/>
                </a:xfrm>
              </p:grpSpPr>
              <p:sp>
                <p:nvSpPr>
                  <p:cNvPr id="23"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70"/>
                <p:cNvGrpSpPr/>
                <p:nvPr/>
              </p:nvGrpSpPr>
              <p:grpSpPr>
                <a:xfrm>
                  <a:off x="5430520" y="3004820"/>
                  <a:ext cx="1999543" cy="2070528"/>
                  <a:chOff x="5430520" y="3004820"/>
                  <a:chExt cx="1999543" cy="2070528"/>
                </a:xfrm>
              </p:grpSpPr>
              <p:grpSp>
                <p:nvGrpSpPr>
                  <p:cNvPr id="16" name="Group 66"/>
                  <p:cNvGrpSpPr/>
                  <p:nvPr/>
                </p:nvGrpSpPr>
                <p:grpSpPr>
                  <a:xfrm>
                    <a:off x="5871954" y="3530950"/>
                    <a:ext cx="1558109" cy="1544398"/>
                    <a:chOff x="5770354" y="3188050"/>
                    <a:chExt cx="1558109" cy="1544398"/>
                  </a:xfrm>
                </p:grpSpPr>
                <p:grpSp>
                  <p:nvGrpSpPr>
                    <p:cNvPr id="17" name="Group 56"/>
                    <p:cNvGrpSpPr>
                      <a:grpSpLocks/>
                    </p:cNvGrpSpPr>
                    <p:nvPr/>
                  </p:nvGrpSpPr>
                  <p:grpSpPr bwMode="auto">
                    <a:xfrm>
                      <a:off x="6692103" y="4371413"/>
                      <a:ext cx="636360" cy="361035"/>
                      <a:chOff x="2781" y="4864"/>
                      <a:chExt cx="621" cy="360"/>
                    </a:xfrm>
                  </p:grpSpPr>
                  <p:sp>
                    <p:nvSpPr>
                      <p:cNvPr id="13"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65"/>
                    <p:cNvGrpSpPr/>
                    <p:nvPr/>
                  </p:nvGrpSpPr>
                  <p:grpSpPr>
                    <a:xfrm>
                      <a:off x="5770354" y="3188050"/>
                      <a:ext cx="1031961" cy="1056446"/>
                      <a:chOff x="4996039" y="2757445"/>
                      <a:chExt cx="1031961" cy="1056446"/>
                    </a:xfrm>
                  </p:grpSpPr>
                  <p:grpSp>
                    <p:nvGrpSpPr>
                      <p:cNvPr id="19" name="Group 44"/>
                      <p:cNvGrpSpPr>
                        <a:grpSpLocks/>
                      </p:cNvGrpSpPr>
                      <p:nvPr/>
                    </p:nvGrpSpPr>
                    <p:grpSpPr bwMode="auto">
                      <a:xfrm rot="5365897">
                        <a:off x="4999509" y="2753975"/>
                        <a:ext cx="315999" cy="322940"/>
                        <a:chOff x="2886" y="10564"/>
                        <a:chExt cx="315" cy="315"/>
                      </a:xfrm>
                    </p:grpSpPr>
                    <p:sp>
                      <p:nvSpPr>
                        <p:cNvPr id="27"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47"/>
                      <p:cNvGrpSpPr>
                        <a:grpSpLocks/>
                      </p:cNvGrpSpPr>
                      <p:nvPr/>
                    </p:nvGrpSpPr>
                    <p:grpSpPr bwMode="auto">
                      <a:xfrm rot="5365897">
                        <a:off x="5708530" y="3494422"/>
                        <a:ext cx="315999" cy="322940"/>
                        <a:chOff x="2886" y="10564"/>
                        <a:chExt cx="315" cy="315"/>
                      </a:xfrm>
                    </p:grpSpPr>
                    <p:sp>
                      <p:nvSpPr>
                        <p:cNvPr id="25"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 name="Group 69"/>
                  <p:cNvGrpSpPr/>
                  <p:nvPr/>
                </p:nvGrpSpPr>
                <p:grpSpPr>
                  <a:xfrm>
                    <a:off x="5430520" y="3004820"/>
                    <a:ext cx="626233" cy="601991"/>
                    <a:chOff x="6548120" y="2014220"/>
                    <a:chExt cx="626233" cy="601991"/>
                  </a:xfrm>
                </p:grpSpPr>
                <p:sp>
                  <p:nvSpPr>
                    <p:cNvPr id="68" name="Oval 67"/>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69" name="TextBox 68"/>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grpSp>
          <p:sp>
            <p:nvSpPr>
              <p:cNvPr id="67" name="AutoShape 43"/>
              <p:cNvSpPr>
                <a:spLocks noChangeArrowheads="1"/>
              </p:cNvSpPr>
              <p:nvPr/>
            </p:nvSpPr>
            <p:spPr bwMode="auto">
              <a:xfrm rot="2594670" flipH="1">
                <a:off x="2480918" y="3672774"/>
                <a:ext cx="658622" cy="3599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762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47"/>
              <p:cNvGrpSpPr>
                <a:grpSpLocks/>
              </p:cNvGrpSpPr>
              <p:nvPr/>
            </p:nvGrpSpPr>
            <p:grpSpPr bwMode="auto">
              <a:xfrm rot="20411401">
                <a:off x="2994701" y="2990875"/>
                <a:ext cx="846501" cy="772168"/>
                <a:chOff x="2886" y="10564"/>
                <a:chExt cx="315" cy="315"/>
              </a:xfrm>
            </p:grpSpPr>
            <p:sp>
              <p:nvSpPr>
                <p:cNvPr id="83"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4"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up 47"/>
              <p:cNvGrpSpPr>
                <a:grpSpLocks/>
              </p:cNvGrpSpPr>
              <p:nvPr/>
            </p:nvGrpSpPr>
            <p:grpSpPr bwMode="auto">
              <a:xfrm rot="21390298">
                <a:off x="2677201" y="2749575"/>
                <a:ext cx="846501" cy="772168"/>
                <a:chOff x="2886" y="10564"/>
                <a:chExt cx="315" cy="315"/>
              </a:xfrm>
            </p:grpSpPr>
            <p:sp>
              <p:nvSpPr>
                <p:cNvPr id="89"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0"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47"/>
              <p:cNvGrpSpPr>
                <a:grpSpLocks/>
              </p:cNvGrpSpPr>
              <p:nvPr/>
            </p:nvGrpSpPr>
            <p:grpSpPr bwMode="auto">
              <a:xfrm>
                <a:off x="2413842" y="3965590"/>
                <a:ext cx="314342" cy="314916"/>
                <a:chOff x="2886" y="10564"/>
                <a:chExt cx="315" cy="315"/>
              </a:xfrm>
            </p:grpSpPr>
            <p:sp>
              <p:nvSpPr>
                <p:cNvPr id="92"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3"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5" name="TextBox 94"/>
            <p:cNvSpPr txBox="1"/>
            <p:nvPr/>
          </p:nvSpPr>
          <p:spPr>
            <a:xfrm>
              <a:off x="1498600" y="4737100"/>
              <a:ext cx="1719678" cy="369332"/>
            </a:xfrm>
            <a:prstGeom prst="rect">
              <a:avLst/>
            </a:prstGeom>
            <a:noFill/>
          </p:spPr>
          <p:txBody>
            <a:bodyPr wrap="square" rtlCol="0">
              <a:spAutoFit/>
            </a:bodyPr>
            <a:lstStyle/>
            <a:p>
              <a:r>
                <a:rPr lang="en-US" dirty="0" smtClean="0"/>
                <a:t>        Radar </a:t>
              </a:r>
              <a:endParaRPr lang="en-US" dirty="0"/>
            </a:p>
          </p:txBody>
        </p:sp>
        <p:sp>
          <p:nvSpPr>
            <p:cNvPr id="66" name="TextBox 65"/>
            <p:cNvSpPr txBox="1"/>
            <p:nvPr/>
          </p:nvSpPr>
          <p:spPr>
            <a:xfrm>
              <a:off x="1498601" y="2440447"/>
              <a:ext cx="1579923" cy="1200329"/>
            </a:xfrm>
            <a:prstGeom prst="rect">
              <a:avLst/>
            </a:prstGeom>
            <a:noFill/>
          </p:spPr>
          <p:txBody>
            <a:bodyPr wrap="square" rtlCol="0">
              <a:spAutoFit/>
            </a:bodyPr>
            <a:lstStyle/>
            <a:p>
              <a:pPr algn="ctr"/>
              <a:r>
                <a:rPr lang="en-US" dirty="0" smtClean="0"/>
                <a:t>angles to nearby asteroids</a:t>
              </a:r>
            </a:p>
            <a:p>
              <a:pPr algn="ctr"/>
              <a:r>
                <a:rPr lang="en-US" dirty="0" smtClean="0"/>
                <a:t>[0,7]</a:t>
              </a:r>
              <a:endParaRPr lang="en-US" dirty="0"/>
            </a:p>
          </p:txBody>
        </p:sp>
        <p:sp>
          <p:nvSpPr>
            <p:cNvPr id="70" name="TextBox 69"/>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71" name="TextBox 70"/>
            <p:cNvSpPr txBox="1"/>
            <p:nvPr/>
          </p:nvSpPr>
          <p:spPr>
            <a:xfrm>
              <a:off x="3022601" y="3697747"/>
              <a:ext cx="1579923" cy="1200329"/>
            </a:xfrm>
            <a:prstGeom prst="rect">
              <a:avLst/>
            </a:prstGeom>
            <a:noFill/>
          </p:spPr>
          <p:txBody>
            <a:bodyPr wrap="square" rtlCol="0">
              <a:spAutoFit/>
            </a:bodyPr>
            <a:lstStyle/>
            <a:p>
              <a:pPr algn="ctr"/>
              <a:r>
                <a:rPr lang="en-US" dirty="0" smtClean="0"/>
                <a:t>distances to nearby asteroids</a:t>
              </a:r>
            </a:p>
            <a:p>
              <a:pPr algn="ctr"/>
              <a:r>
                <a:rPr lang="en-US" dirty="0" smtClean="0"/>
                <a:t>[0,390624]</a:t>
              </a:r>
              <a:endParaRPr lang="en-US" dirty="0"/>
            </a:p>
          </p:txBody>
        </p:sp>
        <p:sp>
          <p:nvSpPr>
            <p:cNvPr id="72" name="TextBox 71"/>
            <p:cNvSpPr txBox="1"/>
            <p:nvPr/>
          </p:nvSpPr>
          <p:spPr>
            <a:xfrm>
              <a:off x="2980459" y="1765300"/>
              <a:ext cx="1617511" cy="369332"/>
            </a:xfrm>
            <a:prstGeom prst="rect">
              <a:avLst/>
            </a:prstGeom>
            <a:noFill/>
          </p:spPr>
          <p:txBody>
            <a:bodyPr wrap="square" rtlCol="0">
              <a:spAutoFit/>
            </a:bodyPr>
            <a:lstStyle/>
            <a:p>
              <a:r>
                <a:rPr lang="en-US" dirty="0" smtClean="0"/>
                <a:t>[0,24999999]</a:t>
              </a:r>
              <a:endParaRPr lang="en-US" dirty="0"/>
            </a:p>
          </p:txBody>
        </p:sp>
        <p:sp>
          <p:nvSpPr>
            <p:cNvPr id="74" name="TextBox 73"/>
            <p:cNvSpPr txBox="1"/>
            <p:nvPr/>
          </p:nvSpPr>
          <p:spPr>
            <a:xfrm>
              <a:off x="4591185" y="1765300"/>
              <a:ext cx="857115" cy="369332"/>
            </a:xfrm>
            <a:prstGeom prst="rect">
              <a:avLst/>
            </a:prstGeom>
            <a:noFill/>
          </p:spPr>
          <p:txBody>
            <a:bodyPr wrap="square" rtlCol="0">
              <a:spAutoFit/>
            </a:bodyPr>
            <a:lstStyle/>
            <a:p>
              <a:r>
                <a:rPr lang="en-US" dirty="0" smtClean="0"/>
                <a:t>[0,20]</a:t>
              </a:r>
              <a:endParaRPr lang="en-US" dirty="0"/>
            </a:p>
          </p:txBody>
        </p:sp>
        <p:sp>
          <p:nvSpPr>
            <p:cNvPr id="76" name="TextBox 75"/>
            <p:cNvSpPr txBox="1"/>
            <p:nvPr/>
          </p:nvSpPr>
          <p:spPr>
            <a:xfrm>
              <a:off x="5168900" y="1950443"/>
              <a:ext cx="1689663" cy="646331"/>
            </a:xfrm>
            <a:prstGeom prst="rect">
              <a:avLst/>
            </a:prstGeom>
            <a:noFill/>
          </p:spPr>
          <p:txBody>
            <a:bodyPr wrap="square" rtlCol="0">
              <a:spAutoFit/>
            </a:bodyPr>
            <a:lstStyle/>
            <a:p>
              <a:pPr algn="ctr"/>
              <a:r>
                <a:rPr lang="en-US" dirty="0" smtClean="0"/>
                <a:t>desired delta heading angle</a:t>
              </a:r>
              <a:endParaRPr lang="en-US" dirty="0"/>
            </a:p>
          </p:txBody>
        </p:sp>
      </p:grpSp>
      <p:graphicFrame>
        <p:nvGraphicFramePr>
          <p:cNvPr id="77" name="Table 76"/>
          <p:cNvGraphicFramePr>
            <a:graphicFrameLocks noGrp="1"/>
          </p:cNvGraphicFramePr>
          <p:nvPr/>
        </p:nvGraphicFramePr>
        <p:xfrm>
          <a:off x="6400800" y="2311396"/>
          <a:ext cx="1739900" cy="3063320"/>
        </p:xfrm>
        <a:graphic>
          <a:graphicData uri="http://schemas.openxmlformats.org/drawingml/2006/table">
            <a:tbl>
              <a:tblPr firstRow="1" bandRow="1">
                <a:tableStyleId>{5C22544A-7EE6-4342-B048-85BDC9FD1C3A}</a:tableStyleId>
              </a:tblPr>
              <a:tblGrid>
                <a:gridCol w="869950"/>
                <a:gridCol w="869950"/>
              </a:tblGrid>
              <a:tr h="382915">
                <a:tc>
                  <a:txBody>
                    <a:bodyPr/>
                    <a:lstStyle/>
                    <a:p>
                      <a:pPr algn="ctr"/>
                      <a:r>
                        <a:rPr lang="en-US" dirty="0" smtClean="0"/>
                        <a:t>Signal</a:t>
                      </a:r>
                      <a:endParaRPr lang="en-US" dirty="0"/>
                    </a:p>
                  </a:txBody>
                  <a:tcPr/>
                </a:tc>
                <a:tc>
                  <a:txBody>
                    <a:bodyPr/>
                    <a:lstStyle/>
                    <a:p>
                      <a:pPr algn="ctr"/>
                      <a:r>
                        <a:rPr lang="en-US" dirty="0" smtClean="0"/>
                        <a:t>Angle</a:t>
                      </a:r>
                      <a:endParaRPr lang="en-US" dirty="0"/>
                    </a:p>
                  </a:txBody>
                  <a:tcPr/>
                </a:tc>
              </a:tr>
              <a:tr h="382915">
                <a:tc>
                  <a:txBody>
                    <a:bodyPr/>
                    <a:lstStyle/>
                    <a:p>
                      <a:pPr algn="ctr"/>
                      <a:r>
                        <a:rPr lang="en-US" dirty="0" smtClean="0"/>
                        <a:t>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p>
                  </a:txBody>
                  <a:tcPr/>
                </a:tc>
              </a:tr>
              <a:tr h="382915">
                <a:tc>
                  <a:txBody>
                    <a:bodyPr/>
                    <a:lstStyle/>
                    <a:p>
                      <a:pPr algn="ctr"/>
                      <a:r>
                        <a:rPr lang="en-US" dirty="0" smtClean="0"/>
                        <a:t>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a:t>
                      </a:r>
                    </a:p>
                  </a:txBody>
                  <a:tcPr/>
                </a:tc>
              </a:tr>
              <a:tr h="382915">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82915">
                <a:tc>
                  <a:txBody>
                    <a:bodyPr/>
                    <a:lstStyle/>
                    <a:p>
                      <a:pPr algn="ctr"/>
                      <a:r>
                        <a:rPr lang="en-US" dirty="0" smtClean="0"/>
                        <a:t>10</a:t>
                      </a:r>
                      <a:endParaRPr lang="en-US" dirty="0"/>
                    </a:p>
                  </a:txBody>
                  <a:tcPr/>
                </a:tc>
                <a:tc>
                  <a:txBody>
                    <a:bodyPr/>
                    <a:lstStyle/>
                    <a:p>
                      <a:pPr algn="ctr"/>
                      <a:r>
                        <a:rPr lang="en-US" dirty="0" smtClean="0"/>
                        <a:t>0°</a:t>
                      </a:r>
                      <a:endParaRPr lang="en-US" dirty="0"/>
                    </a:p>
                  </a:txBody>
                  <a:tcPr/>
                </a:tc>
              </a:tr>
              <a:tr h="3829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382915">
                <a:tc>
                  <a:txBody>
                    <a:bodyPr/>
                    <a:lstStyle/>
                    <a:p>
                      <a:pPr algn="ctr"/>
                      <a:r>
                        <a:rPr lang="en-US" dirty="0" smtClean="0"/>
                        <a:t>19</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9°</a:t>
                      </a:r>
                    </a:p>
                  </a:txBody>
                  <a:tcPr/>
                </a:tc>
              </a:tr>
              <a:tr h="382915">
                <a:tc>
                  <a:txBody>
                    <a:bodyPr/>
                    <a:lstStyle/>
                    <a:p>
                      <a:pPr algn="ctr"/>
                      <a:r>
                        <a:rPr lang="en-US" dirty="0" smtClean="0"/>
                        <a:t>20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10°</a:t>
                      </a:r>
                    </a:p>
                  </a:txBody>
                  <a:tcPr/>
                </a:tc>
              </a:tr>
            </a:tbl>
          </a:graphicData>
        </a:graphic>
      </p:graphicFrame>
      <p:sp>
        <p:nvSpPr>
          <p:cNvPr id="78" name="Oval 77"/>
          <p:cNvSpPr/>
          <p:nvPr/>
        </p:nvSpPr>
        <p:spPr>
          <a:xfrm>
            <a:off x="3867572" y="1993900"/>
            <a:ext cx="779481" cy="675147"/>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2169825" y="1955800"/>
            <a:ext cx="1619848" cy="761084"/>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5" grpId="0" animBg="1"/>
    </p:bld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7" name="Group 6"/>
          <p:cNvGrpSpPr/>
          <p:nvPr/>
        </p:nvGrpSpPr>
        <p:grpSpPr>
          <a:xfrm>
            <a:off x="2984501" y="2298700"/>
            <a:ext cx="3187700" cy="2946400"/>
            <a:chOff x="2984501" y="2298700"/>
            <a:chExt cx="3187700" cy="2946400"/>
          </a:xfrm>
        </p:grpSpPr>
        <p:pic>
          <p:nvPicPr>
            <p:cNvPr id="4" name="Picture 3"/>
            <p:cNvPicPr>
              <a:picLocks noChangeAspect="1"/>
            </p:cNvPicPr>
            <p:nvPr/>
          </p:nvPicPr>
          <p:blipFill>
            <a:blip r:embed="rId3"/>
            <a:stretch>
              <a:fillRect/>
            </a:stretch>
          </p:blipFill>
          <p:spPr>
            <a:xfrm>
              <a:off x="2984501" y="2298700"/>
              <a:ext cx="3187700" cy="2724272"/>
            </a:xfrm>
            <a:prstGeom prst="rect">
              <a:avLst/>
            </a:prstGeom>
          </p:spPr>
        </p:pic>
        <p:sp>
          <p:nvSpPr>
            <p:cNvPr id="5" name="Down Arrow 4"/>
            <p:cNvSpPr/>
            <p:nvPr/>
          </p:nvSpPr>
          <p:spPr>
            <a:xfrm>
              <a:off x="3543300" y="4813300"/>
              <a:ext cx="45719" cy="431800"/>
            </a:xfrm>
            <a:prstGeom prst="downArrow">
              <a:avLst/>
            </a:prstGeom>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5461000" y="4813300"/>
              <a:ext cx="45719" cy="431800"/>
            </a:xfrm>
            <a:prstGeom prst="downArrow">
              <a:avLst/>
            </a:prstGeom>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rot="20825308">
            <a:off x="2908301" y="2159000"/>
            <a:ext cx="3187700" cy="3175000"/>
            <a:chOff x="2984502" y="2298700"/>
            <a:chExt cx="3187700" cy="3175000"/>
          </a:xfrm>
        </p:grpSpPr>
        <p:pic>
          <p:nvPicPr>
            <p:cNvPr id="9" name="Picture 8"/>
            <p:cNvPicPr>
              <a:picLocks noChangeAspect="1"/>
            </p:cNvPicPr>
            <p:nvPr/>
          </p:nvPicPr>
          <p:blipFill>
            <a:blip r:embed="rId3"/>
            <a:stretch>
              <a:fillRect/>
            </a:stretch>
          </p:blipFill>
          <p:spPr>
            <a:xfrm>
              <a:off x="2984502" y="2298700"/>
              <a:ext cx="3187700" cy="2724272"/>
            </a:xfrm>
            <a:prstGeom prst="rect">
              <a:avLst/>
            </a:prstGeom>
          </p:spPr>
        </p:pic>
        <p:sp>
          <p:nvSpPr>
            <p:cNvPr id="10" name="Down Arrow 9"/>
            <p:cNvSpPr/>
            <p:nvPr/>
          </p:nvSpPr>
          <p:spPr>
            <a:xfrm>
              <a:off x="3543300" y="4813300"/>
              <a:ext cx="45719" cy="209672"/>
            </a:xfrm>
            <a:prstGeom prst="downArrow">
              <a:avLst/>
            </a:prstGeom>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5461000" y="4813300"/>
              <a:ext cx="45719" cy="660400"/>
            </a:xfrm>
            <a:prstGeom prst="downArrow">
              <a:avLst/>
            </a:prstGeom>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Asteroids Problem (step 6)</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 name="Group 5"/>
          <p:cNvGrpSpPr/>
          <p:nvPr/>
        </p:nvGrpSpPr>
        <p:grpSpPr>
          <a:xfrm>
            <a:off x="2948074" y="2162537"/>
            <a:ext cx="3187700" cy="2985329"/>
            <a:chOff x="2948074" y="2162537"/>
            <a:chExt cx="3187700" cy="2985329"/>
          </a:xfrm>
        </p:grpSpPr>
        <p:pic>
          <p:nvPicPr>
            <p:cNvPr id="9" name="Picture 8"/>
            <p:cNvPicPr>
              <a:picLocks noChangeAspect="1"/>
            </p:cNvPicPr>
            <p:nvPr/>
          </p:nvPicPr>
          <p:blipFill>
            <a:blip r:embed="rId3"/>
            <a:stretch>
              <a:fillRect/>
            </a:stretch>
          </p:blipFill>
          <p:spPr>
            <a:xfrm rot="609899">
              <a:off x="2948074" y="2162537"/>
              <a:ext cx="3187700" cy="2724272"/>
            </a:xfrm>
            <a:prstGeom prst="rect">
              <a:avLst/>
            </a:prstGeom>
          </p:spPr>
        </p:pic>
        <p:sp>
          <p:nvSpPr>
            <p:cNvPr id="10" name="Down Arrow 9"/>
            <p:cNvSpPr/>
            <p:nvPr/>
          </p:nvSpPr>
          <p:spPr>
            <a:xfrm rot="609899">
              <a:off x="5205868" y="4808968"/>
              <a:ext cx="45719" cy="209672"/>
            </a:xfrm>
            <a:prstGeom prst="downArrow">
              <a:avLst/>
            </a:prstGeom>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609899">
              <a:off x="3259866" y="4487466"/>
              <a:ext cx="45719" cy="660400"/>
            </a:xfrm>
            <a:prstGeom prst="downArrow">
              <a:avLst/>
            </a:prstGeom>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Asteroids Problem (step 6)</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73" name="Group 72"/>
          <p:cNvGrpSpPr/>
          <p:nvPr/>
        </p:nvGrpSpPr>
        <p:grpSpPr>
          <a:xfrm>
            <a:off x="1625600" y="2159000"/>
            <a:ext cx="6019800" cy="3376831"/>
            <a:chOff x="1498600" y="1765300"/>
            <a:chExt cx="6019800" cy="3376831"/>
          </a:xfrm>
        </p:grpSpPr>
        <p:grpSp>
          <p:nvGrpSpPr>
            <p:cNvPr id="3" name="Group 93"/>
            <p:cNvGrpSpPr/>
            <p:nvPr/>
          </p:nvGrpSpPr>
          <p:grpSpPr>
            <a:xfrm>
              <a:off x="2041071" y="2004815"/>
              <a:ext cx="4690492" cy="2659613"/>
              <a:chOff x="2041071" y="2004815"/>
              <a:chExt cx="4690492" cy="2659613"/>
            </a:xfrm>
          </p:grpSpPr>
          <p:grpSp>
            <p:nvGrpSpPr>
              <p:cNvPr id="4" name="Group 5"/>
              <p:cNvGrpSpPr>
                <a:grpSpLocks/>
              </p:cNvGrpSpPr>
              <p:nvPr/>
            </p:nvGrpSpPr>
            <p:grpSpPr bwMode="auto">
              <a:xfrm>
                <a:off x="2041071" y="4387305"/>
                <a:ext cx="403492" cy="277123"/>
                <a:chOff x="2781" y="2824"/>
                <a:chExt cx="403" cy="310"/>
              </a:xfrm>
            </p:grpSpPr>
            <p:sp>
              <p:nvSpPr>
                <p:cNvPr id="60"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11"/>
              <p:cNvGrpSpPr>
                <a:grpSpLocks/>
              </p:cNvGrpSpPr>
              <p:nvPr/>
            </p:nvGrpSpPr>
            <p:grpSpPr bwMode="auto">
              <a:xfrm rot="18813539">
                <a:off x="3551174" y="2109232"/>
                <a:ext cx="1004834" cy="795999"/>
                <a:chOff x="2376" y="8886"/>
                <a:chExt cx="1125" cy="795"/>
              </a:xfrm>
            </p:grpSpPr>
            <p:sp>
              <p:nvSpPr>
                <p:cNvPr id="47" name="AutoShape 12"/>
                <p:cNvSpPr>
                  <a:spLocks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13"/>
                <p:cNvGrpSpPr>
                  <a:grpSpLocks/>
                </p:cNvGrpSpPr>
                <p:nvPr/>
              </p:nvGrpSpPr>
              <p:grpSpPr bwMode="auto">
                <a:xfrm rot="24300000">
                  <a:off x="2391" y="8886"/>
                  <a:ext cx="315" cy="315"/>
                  <a:chOff x="2886" y="10564"/>
                  <a:chExt cx="315" cy="315"/>
                </a:xfrm>
              </p:grpSpPr>
              <p:sp>
                <p:nvSpPr>
                  <p:cNvPr id="58"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9"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6"/>
                <p:cNvGrpSpPr>
                  <a:grpSpLocks/>
                </p:cNvGrpSpPr>
                <p:nvPr/>
              </p:nvGrpSpPr>
              <p:grpSpPr bwMode="auto">
                <a:xfrm rot="24300000">
                  <a:off x="2376" y="9126"/>
                  <a:ext cx="315" cy="315"/>
                  <a:chOff x="2886" y="10564"/>
                  <a:chExt cx="315" cy="315"/>
                </a:xfrm>
              </p:grpSpPr>
              <p:sp>
                <p:nvSpPr>
                  <p:cNvPr id="56" name="Line 17"/>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 name="Line 18"/>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9"/>
                <p:cNvGrpSpPr>
                  <a:grpSpLocks/>
                </p:cNvGrpSpPr>
                <p:nvPr/>
              </p:nvGrpSpPr>
              <p:grpSpPr bwMode="auto">
                <a:xfrm rot="24300000">
                  <a:off x="2376" y="9366"/>
                  <a:ext cx="315" cy="315"/>
                  <a:chOff x="2886" y="10564"/>
                  <a:chExt cx="315" cy="315"/>
                </a:xfrm>
              </p:grpSpPr>
              <p:sp>
                <p:nvSpPr>
                  <p:cNvPr id="54" name="Line 20"/>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5" name="Line 21"/>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22"/>
                <p:cNvGrpSpPr>
                  <a:grpSpLocks/>
                </p:cNvGrpSpPr>
                <p:nvPr/>
              </p:nvGrpSpPr>
              <p:grpSpPr bwMode="auto">
                <a:xfrm rot="24300000">
                  <a:off x="3186" y="9111"/>
                  <a:ext cx="315" cy="315"/>
                  <a:chOff x="2886" y="10564"/>
                  <a:chExt cx="315" cy="315"/>
                </a:xfrm>
              </p:grpSpPr>
              <p:sp>
                <p:nvSpPr>
                  <p:cNvPr id="52"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 name="Group 31"/>
              <p:cNvGrpSpPr>
                <a:grpSpLocks/>
              </p:cNvGrpSpPr>
              <p:nvPr/>
            </p:nvGrpSpPr>
            <p:grpSpPr bwMode="auto">
              <a:xfrm>
                <a:off x="3621753" y="3212471"/>
                <a:ext cx="402759" cy="277123"/>
                <a:chOff x="2781" y="2824"/>
                <a:chExt cx="403" cy="310"/>
              </a:xfrm>
            </p:grpSpPr>
            <p:sp>
              <p:nvSpPr>
                <p:cNvPr id="3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71"/>
              <p:cNvGrpSpPr/>
              <p:nvPr/>
            </p:nvGrpSpPr>
            <p:grpSpPr>
              <a:xfrm>
                <a:off x="4502700" y="2123616"/>
                <a:ext cx="2228863" cy="2329432"/>
                <a:chOff x="5201200" y="2745916"/>
                <a:chExt cx="2228863" cy="2329432"/>
              </a:xfrm>
            </p:grpSpPr>
            <p:grpSp>
              <p:nvGrpSpPr>
                <p:cNvPr id="12" name="Group 50"/>
                <p:cNvGrpSpPr>
                  <a:grpSpLocks/>
                </p:cNvGrpSpPr>
                <p:nvPr/>
              </p:nvGrpSpPr>
              <p:grpSpPr bwMode="auto">
                <a:xfrm rot="5365897">
                  <a:off x="5204670" y="2742446"/>
                  <a:ext cx="315999" cy="322940"/>
                  <a:chOff x="2886" y="10564"/>
                  <a:chExt cx="315" cy="315"/>
                </a:xfrm>
              </p:grpSpPr>
              <p:sp>
                <p:nvSpPr>
                  <p:cNvPr id="23"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70"/>
                <p:cNvGrpSpPr/>
                <p:nvPr/>
              </p:nvGrpSpPr>
              <p:grpSpPr>
                <a:xfrm>
                  <a:off x="5430520" y="3004820"/>
                  <a:ext cx="1999543" cy="2070528"/>
                  <a:chOff x="5430520" y="3004820"/>
                  <a:chExt cx="1999543" cy="2070528"/>
                </a:xfrm>
              </p:grpSpPr>
              <p:grpSp>
                <p:nvGrpSpPr>
                  <p:cNvPr id="16" name="Group 66"/>
                  <p:cNvGrpSpPr/>
                  <p:nvPr/>
                </p:nvGrpSpPr>
                <p:grpSpPr>
                  <a:xfrm>
                    <a:off x="5871954" y="3530950"/>
                    <a:ext cx="1558109" cy="1544398"/>
                    <a:chOff x="5770354" y="3188050"/>
                    <a:chExt cx="1558109" cy="1544398"/>
                  </a:xfrm>
                </p:grpSpPr>
                <p:grpSp>
                  <p:nvGrpSpPr>
                    <p:cNvPr id="17" name="Group 56"/>
                    <p:cNvGrpSpPr>
                      <a:grpSpLocks/>
                    </p:cNvGrpSpPr>
                    <p:nvPr/>
                  </p:nvGrpSpPr>
                  <p:grpSpPr bwMode="auto">
                    <a:xfrm>
                      <a:off x="6692103" y="4371413"/>
                      <a:ext cx="636360" cy="361035"/>
                      <a:chOff x="2781" y="4864"/>
                      <a:chExt cx="621" cy="360"/>
                    </a:xfrm>
                  </p:grpSpPr>
                  <p:sp>
                    <p:nvSpPr>
                      <p:cNvPr id="13"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65"/>
                    <p:cNvGrpSpPr/>
                    <p:nvPr/>
                  </p:nvGrpSpPr>
                  <p:grpSpPr>
                    <a:xfrm>
                      <a:off x="5770354" y="3188050"/>
                      <a:ext cx="1031961" cy="1056446"/>
                      <a:chOff x="4996039" y="2757445"/>
                      <a:chExt cx="1031961" cy="1056446"/>
                    </a:xfrm>
                  </p:grpSpPr>
                  <p:grpSp>
                    <p:nvGrpSpPr>
                      <p:cNvPr id="19" name="Group 44"/>
                      <p:cNvGrpSpPr>
                        <a:grpSpLocks/>
                      </p:cNvGrpSpPr>
                      <p:nvPr/>
                    </p:nvGrpSpPr>
                    <p:grpSpPr bwMode="auto">
                      <a:xfrm rot="5365897">
                        <a:off x="4999509" y="2753975"/>
                        <a:ext cx="315999" cy="322940"/>
                        <a:chOff x="2886" y="10564"/>
                        <a:chExt cx="315" cy="315"/>
                      </a:xfrm>
                    </p:grpSpPr>
                    <p:sp>
                      <p:nvSpPr>
                        <p:cNvPr id="27"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47"/>
                      <p:cNvGrpSpPr>
                        <a:grpSpLocks/>
                      </p:cNvGrpSpPr>
                      <p:nvPr/>
                    </p:nvGrpSpPr>
                    <p:grpSpPr bwMode="auto">
                      <a:xfrm rot="5365897">
                        <a:off x="5708530" y="3494422"/>
                        <a:ext cx="315999" cy="322940"/>
                        <a:chOff x="2886" y="10564"/>
                        <a:chExt cx="315" cy="315"/>
                      </a:xfrm>
                    </p:grpSpPr>
                    <p:sp>
                      <p:nvSpPr>
                        <p:cNvPr id="25"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1" name="Group 69"/>
                  <p:cNvGrpSpPr/>
                  <p:nvPr/>
                </p:nvGrpSpPr>
                <p:grpSpPr>
                  <a:xfrm>
                    <a:off x="5430520" y="3004820"/>
                    <a:ext cx="626233" cy="601991"/>
                    <a:chOff x="6548120" y="2014220"/>
                    <a:chExt cx="626233" cy="601991"/>
                  </a:xfrm>
                </p:grpSpPr>
                <p:sp>
                  <p:nvSpPr>
                    <p:cNvPr id="68" name="Oval 67"/>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69" name="TextBox 68"/>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grpSp>
          <p:sp>
            <p:nvSpPr>
              <p:cNvPr id="67" name="AutoShape 43"/>
              <p:cNvSpPr>
                <a:spLocks noChangeArrowheads="1"/>
              </p:cNvSpPr>
              <p:nvPr/>
            </p:nvSpPr>
            <p:spPr bwMode="auto">
              <a:xfrm rot="2594670" flipH="1">
                <a:off x="2480918" y="3672774"/>
                <a:ext cx="658622" cy="3599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762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47"/>
              <p:cNvGrpSpPr>
                <a:grpSpLocks/>
              </p:cNvGrpSpPr>
              <p:nvPr/>
            </p:nvGrpSpPr>
            <p:grpSpPr bwMode="auto">
              <a:xfrm rot="20411401">
                <a:off x="2994701" y="2990875"/>
                <a:ext cx="846501" cy="772168"/>
                <a:chOff x="2886" y="10564"/>
                <a:chExt cx="315" cy="315"/>
              </a:xfrm>
            </p:grpSpPr>
            <p:sp>
              <p:nvSpPr>
                <p:cNvPr id="83"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4"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up 47"/>
              <p:cNvGrpSpPr>
                <a:grpSpLocks/>
              </p:cNvGrpSpPr>
              <p:nvPr/>
            </p:nvGrpSpPr>
            <p:grpSpPr bwMode="auto">
              <a:xfrm rot="21390298">
                <a:off x="2677201" y="2749575"/>
                <a:ext cx="846501" cy="772168"/>
                <a:chOff x="2886" y="10564"/>
                <a:chExt cx="315" cy="315"/>
              </a:xfrm>
            </p:grpSpPr>
            <p:sp>
              <p:nvSpPr>
                <p:cNvPr id="89"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0"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47"/>
              <p:cNvGrpSpPr>
                <a:grpSpLocks/>
              </p:cNvGrpSpPr>
              <p:nvPr/>
            </p:nvGrpSpPr>
            <p:grpSpPr bwMode="auto">
              <a:xfrm>
                <a:off x="2413842" y="3965590"/>
                <a:ext cx="314342" cy="314916"/>
                <a:chOff x="2886" y="10564"/>
                <a:chExt cx="315" cy="315"/>
              </a:xfrm>
            </p:grpSpPr>
            <p:sp>
              <p:nvSpPr>
                <p:cNvPr id="92"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3"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95" name="TextBox 94"/>
            <p:cNvSpPr txBox="1"/>
            <p:nvPr/>
          </p:nvSpPr>
          <p:spPr>
            <a:xfrm>
              <a:off x="1498600" y="4737100"/>
              <a:ext cx="1719678" cy="369332"/>
            </a:xfrm>
            <a:prstGeom prst="rect">
              <a:avLst/>
            </a:prstGeom>
            <a:noFill/>
          </p:spPr>
          <p:txBody>
            <a:bodyPr wrap="square" rtlCol="0">
              <a:spAutoFit/>
            </a:bodyPr>
            <a:lstStyle/>
            <a:p>
              <a:r>
                <a:rPr lang="en-US" dirty="0" smtClean="0"/>
                <a:t>        Radar </a:t>
              </a:r>
              <a:endParaRPr lang="en-US" dirty="0"/>
            </a:p>
          </p:txBody>
        </p:sp>
        <p:sp>
          <p:nvSpPr>
            <p:cNvPr id="66" name="TextBox 65"/>
            <p:cNvSpPr txBox="1"/>
            <p:nvPr/>
          </p:nvSpPr>
          <p:spPr>
            <a:xfrm>
              <a:off x="1498601" y="2440447"/>
              <a:ext cx="1579923" cy="1200329"/>
            </a:xfrm>
            <a:prstGeom prst="rect">
              <a:avLst/>
            </a:prstGeom>
            <a:noFill/>
          </p:spPr>
          <p:txBody>
            <a:bodyPr wrap="square" rtlCol="0">
              <a:spAutoFit/>
            </a:bodyPr>
            <a:lstStyle/>
            <a:p>
              <a:pPr algn="ctr"/>
              <a:r>
                <a:rPr lang="en-US" dirty="0" smtClean="0"/>
                <a:t>angles to nearby asteroids</a:t>
              </a:r>
            </a:p>
            <a:p>
              <a:pPr algn="ctr"/>
              <a:r>
                <a:rPr lang="en-US" dirty="0" smtClean="0"/>
                <a:t>[0,7]</a:t>
              </a:r>
              <a:endParaRPr lang="en-US" dirty="0"/>
            </a:p>
          </p:txBody>
        </p:sp>
        <p:sp>
          <p:nvSpPr>
            <p:cNvPr id="70" name="TextBox 69"/>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71" name="TextBox 70"/>
            <p:cNvSpPr txBox="1"/>
            <p:nvPr/>
          </p:nvSpPr>
          <p:spPr>
            <a:xfrm>
              <a:off x="3022601" y="3697747"/>
              <a:ext cx="1579923" cy="1200329"/>
            </a:xfrm>
            <a:prstGeom prst="rect">
              <a:avLst/>
            </a:prstGeom>
            <a:noFill/>
          </p:spPr>
          <p:txBody>
            <a:bodyPr wrap="square" rtlCol="0">
              <a:spAutoFit/>
            </a:bodyPr>
            <a:lstStyle/>
            <a:p>
              <a:pPr algn="ctr"/>
              <a:r>
                <a:rPr lang="en-US" dirty="0" smtClean="0"/>
                <a:t>distances to nearby asteroids</a:t>
              </a:r>
            </a:p>
            <a:p>
              <a:pPr algn="ctr"/>
              <a:r>
                <a:rPr lang="en-US" dirty="0" smtClean="0"/>
                <a:t>[0,390624]</a:t>
              </a:r>
              <a:endParaRPr lang="en-US" dirty="0"/>
            </a:p>
          </p:txBody>
        </p:sp>
        <p:sp>
          <p:nvSpPr>
            <p:cNvPr id="72" name="TextBox 71"/>
            <p:cNvSpPr txBox="1"/>
            <p:nvPr/>
          </p:nvSpPr>
          <p:spPr>
            <a:xfrm>
              <a:off x="2980459" y="1765300"/>
              <a:ext cx="1617511" cy="369332"/>
            </a:xfrm>
            <a:prstGeom prst="rect">
              <a:avLst/>
            </a:prstGeom>
            <a:noFill/>
          </p:spPr>
          <p:txBody>
            <a:bodyPr wrap="square" rtlCol="0">
              <a:spAutoFit/>
            </a:bodyPr>
            <a:lstStyle/>
            <a:p>
              <a:r>
                <a:rPr lang="en-US" dirty="0" smtClean="0"/>
                <a:t>[0,24999999]</a:t>
              </a:r>
              <a:endParaRPr lang="en-US" dirty="0"/>
            </a:p>
          </p:txBody>
        </p:sp>
        <p:sp>
          <p:nvSpPr>
            <p:cNvPr id="74" name="TextBox 73"/>
            <p:cNvSpPr txBox="1"/>
            <p:nvPr/>
          </p:nvSpPr>
          <p:spPr>
            <a:xfrm>
              <a:off x="4591185" y="1765300"/>
              <a:ext cx="857115" cy="369332"/>
            </a:xfrm>
            <a:prstGeom prst="rect">
              <a:avLst/>
            </a:prstGeom>
            <a:noFill/>
          </p:spPr>
          <p:txBody>
            <a:bodyPr wrap="square" rtlCol="0">
              <a:spAutoFit/>
            </a:bodyPr>
            <a:lstStyle/>
            <a:p>
              <a:r>
                <a:rPr lang="en-US" dirty="0" smtClean="0"/>
                <a:t>[0,20]</a:t>
              </a:r>
              <a:endParaRPr lang="en-US" dirty="0"/>
            </a:p>
          </p:txBody>
        </p:sp>
        <p:sp>
          <p:nvSpPr>
            <p:cNvPr id="75" name="TextBox 74"/>
            <p:cNvSpPr txBox="1"/>
            <p:nvPr/>
          </p:nvSpPr>
          <p:spPr>
            <a:xfrm>
              <a:off x="5474514" y="4495800"/>
              <a:ext cx="1777186" cy="646331"/>
            </a:xfrm>
            <a:prstGeom prst="rect">
              <a:avLst/>
            </a:prstGeom>
            <a:noFill/>
          </p:spPr>
          <p:txBody>
            <a:bodyPr wrap="square" rtlCol="0">
              <a:spAutoFit/>
            </a:bodyPr>
            <a:lstStyle/>
            <a:p>
              <a:pPr algn="ctr"/>
              <a:r>
                <a:rPr lang="en-US" dirty="0" smtClean="0"/>
                <a:t>propulsion system</a:t>
              </a:r>
            </a:p>
          </p:txBody>
        </p:sp>
        <p:sp>
          <p:nvSpPr>
            <p:cNvPr id="76" name="TextBox 75"/>
            <p:cNvSpPr txBox="1"/>
            <p:nvPr/>
          </p:nvSpPr>
          <p:spPr>
            <a:xfrm>
              <a:off x="6079075" y="3111556"/>
              <a:ext cx="1439325" cy="923330"/>
            </a:xfrm>
            <a:prstGeom prst="rect">
              <a:avLst/>
            </a:prstGeom>
            <a:noFill/>
          </p:spPr>
          <p:txBody>
            <a:bodyPr wrap="square" rtlCol="0">
              <a:spAutoFit/>
            </a:bodyPr>
            <a:lstStyle/>
            <a:p>
              <a:pPr algn="ctr"/>
              <a:r>
                <a:rPr lang="en-US" dirty="0" smtClean="0"/>
                <a:t>propulsion signal</a:t>
              </a:r>
            </a:p>
            <a:p>
              <a:pPr algn="ctr"/>
              <a:r>
                <a:rPr lang="en-US" dirty="0" smtClean="0"/>
                <a:t>[0,100]</a:t>
              </a:r>
              <a:endParaRPr lang="en-US" dirty="0"/>
            </a:p>
          </p:txBody>
        </p:sp>
        <p:sp>
          <p:nvSpPr>
            <p:cNvPr id="77" name="TextBox 76"/>
            <p:cNvSpPr txBox="1"/>
            <p:nvPr/>
          </p:nvSpPr>
          <p:spPr>
            <a:xfrm>
              <a:off x="5444974" y="2695973"/>
              <a:ext cx="1044726" cy="369332"/>
            </a:xfrm>
            <a:prstGeom prst="rect">
              <a:avLst/>
            </a:prstGeom>
            <a:noFill/>
          </p:spPr>
          <p:txBody>
            <a:bodyPr wrap="square" rtlCol="0">
              <a:spAutoFit/>
            </a:bodyPr>
            <a:lstStyle/>
            <a:p>
              <a:r>
                <a:rPr lang="en-US" dirty="0" smtClean="0"/>
                <a:t>[0,20]</a:t>
              </a:r>
              <a:endParaRPr lang="en-US" dirty="0"/>
            </a:p>
          </p:txBody>
        </p:sp>
        <p:sp>
          <p:nvSpPr>
            <p:cNvPr id="79" name="TextBox 78"/>
            <p:cNvSpPr txBox="1"/>
            <p:nvPr/>
          </p:nvSpPr>
          <p:spPr>
            <a:xfrm>
              <a:off x="5168900" y="1950443"/>
              <a:ext cx="1689663" cy="646331"/>
            </a:xfrm>
            <a:prstGeom prst="rect">
              <a:avLst/>
            </a:prstGeom>
            <a:noFill/>
          </p:spPr>
          <p:txBody>
            <a:bodyPr wrap="square" rtlCol="0">
              <a:spAutoFit/>
            </a:bodyPr>
            <a:lstStyle/>
            <a:p>
              <a:pPr algn="ctr"/>
              <a:r>
                <a:rPr lang="en-US" dirty="0" smtClean="0"/>
                <a:t>desired delta heading angle</a:t>
              </a:r>
              <a:endParaRPr lang="en-US" dirty="0"/>
            </a:p>
          </p:txBody>
        </p:sp>
      </p:grpSp>
      <p:sp>
        <p:nvSpPr>
          <p:cNvPr id="80" name="Oval 79"/>
          <p:cNvSpPr/>
          <p:nvPr/>
        </p:nvSpPr>
        <p:spPr>
          <a:xfrm>
            <a:off x="6431273" y="4000500"/>
            <a:ext cx="914400" cy="52211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strengths</a:t>
            </a:r>
            <a:endParaRPr lang="en-US" dirty="0"/>
          </a:p>
        </p:txBody>
      </p:sp>
      <p:pic>
        <p:nvPicPr>
          <p:cNvPr id="6" name="Picture 5"/>
          <p:cNvPicPr>
            <a:picLocks noChangeAspect="1"/>
          </p:cNvPicPr>
          <p:nvPr/>
        </p:nvPicPr>
        <p:blipFill>
          <a:blip r:embed="rId3"/>
          <a:stretch>
            <a:fillRect/>
          </a:stretch>
        </p:blipFill>
        <p:spPr>
          <a:xfrm flipH="1">
            <a:off x="3206750" y="3111499"/>
            <a:ext cx="2317750" cy="2104057"/>
          </a:xfrm>
          <a:prstGeom prst="rect">
            <a:avLst/>
          </a:prstGeom>
        </p:spPr>
      </p:pic>
      <p:sp>
        <p:nvSpPr>
          <p:cNvPr id="5" name="Content Placeholder 2"/>
          <p:cNvSpPr txBox="1">
            <a:spLocks/>
          </p:cNvSpPr>
          <p:nvPr/>
        </p:nvSpPr>
        <p:spPr>
          <a:xfrm>
            <a:off x="863600" y="2138680"/>
            <a:ext cx="7670800" cy="706120"/>
          </a:xfrm>
          <a:prstGeom prst="rect">
            <a:avLst/>
          </a:prstGeom>
        </p:spPr>
        <p:txBody>
          <a:bodyPr vert="horz">
            <a:normAutofit fontScale="85000" lnSpcReduction="20000"/>
          </a:bodyPr>
          <a:lstStyle/>
          <a:p>
            <a:pPr marL="274320" indent="-274320" defTabSz="914400">
              <a:spcBef>
                <a:spcPct val="20000"/>
              </a:spcBef>
              <a:buClr>
                <a:schemeClr val="accent3"/>
              </a:buClr>
              <a:buSzPct val="95000"/>
              <a:buFont typeface="Wingdings 2"/>
              <a:buChar char=""/>
            </a:pPr>
            <a:r>
              <a:rPr lang="en-US" sz="2800" dirty="0" smtClean="0">
                <a:solidFill>
                  <a:srgbClr val="FF6600"/>
                </a:solidFill>
              </a:rPr>
              <a:t>CMAC</a:t>
            </a:r>
            <a:r>
              <a:rPr lang="en-US" sz="2800" dirty="0" smtClean="0">
                <a:solidFill>
                  <a:srgbClr val="008000"/>
                </a:solidFill>
              </a:rPr>
              <a:t> </a:t>
            </a:r>
            <a:r>
              <a:rPr lang="en-US" sz="2800" dirty="0" smtClean="0"/>
              <a:t>provided function approximation with fast convergence.</a:t>
            </a:r>
          </a:p>
          <a:p>
            <a:pPr marL="274320" indent="-274320" defTabSz="914400">
              <a:spcBef>
                <a:spcPct val="20000"/>
              </a:spcBef>
              <a:buClr>
                <a:schemeClr val="accent3"/>
              </a:buClr>
              <a:buSzPct val="95000"/>
            </a:pPr>
            <a:endParaRPr lang="en-US" sz="28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7)</a:t>
            </a:r>
            <a:endParaRPr lang="en-US" dirty="0"/>
          </a:p>
        </p:txBody>
      </p:sp>
      <p:grpSp>
        <p:nvGrpSpPr>
          <p:cNvPr id="73" name="Group 72"/>
          <p:cNvGrpSpPr/>
          <p:nvPr/>
        </p:nvGrpSpPr>
        <p:grpSpPr>
          <a:xfrm>
            <a:off x="1625600" y="2159000"/>
            <a:ext cx="5981700" cy="3376831"/>
            <a:chOff x="1498600" y="1765300"/>
            <a:chExt cx="5981700" cy="3376831"/>
          </a:xfrm>
        </p:grpSpPr>
        <p:grpSp>
          <p:nvGrpSpPr>
            <p:cNvPr id="79" name="Group 93"/>
            <p:cNvGrpSpPr/>
            <p:nvPr/>
          </p:nvGrpSpPr>
          <p:grpSpPr>
            <a:xfrm>
              <a:off x="2041071" y="2006200"/>
              <a:ext cx="4690486" cy="2658228"/>
              <a:chOff x="2041071" y="2006200"/>
              <a:chExt cx="4690486" cy="2658228"/>
            </a:xfrm>
          </p:grpSpPr>
          <p:grpSp>
            <p:nvGrpSpPr>
              <p:cNvPr id="97" name="Group 5"/>
              <p:cNvGrpSpPr>
                <a:grpSpLocks/>
              </p:cNvGrpSpPr>
              <p:nvPr/>
            </p:nvGrpSpPr>
            <p:grpSpPr bwMode="auto">
              <a:xfrm>
                <a:off x="2041071" y="4387305"/>
                <a:ext cx="403492" cy="277123"/>
                <a:chOff x="2781" y="2824"/>
                <a:chExt cx="403" cy="310"/>
              </a:xfrm>
            </p:grpSpPr>
            <p:sp>
              <p:nvSpPr>
                <p:cNvPr id="149"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11"/>
              <p:cNvGrpSpPr>
                <a:grpSpLocks/>
              </p:cNvGrpSpPr>
              <p:nvPr/>
            </p:nvGrpSpPr>
            <p:grpSpPr bwMode="auto">
              <a:xfrm rot="18813539">
                <a:off x="3552631" y="2110618"/>
                <a:ext cx="1004835" cy="796000"/>
                <a:chOff x="2376" y="8888"/>
                <a:chExt cx="1125" cy="795"/>
              </a:xfrm>
            </p:grpSpPr>
            <p:sp>
              <p:nvSpPr>
                <p:cNvPr id="136" name="AutoShape 12"/>
                <p:cNvSpPr>
                  <a:spLocks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37" name="Group 13"/>
                <p:cNvGrpSpPr>
                  <a:grpSpLocks/>
                </p:cNvGrpSpPr>
                <p:nvPr/>
              </p:nvGrpSpPr>
              <p:grpSpPr bwMode="auto">
                <a:xfrm rot="24300000">
                  <a:off x="2391" y="8888"/>
                  <a:ext cx="315" cy="315"/>
                  <a:chOff x="2886" y="10564"/>
                  <a:chExt cx="315" cy="315"/>
                </a:xfrm>
              </p:grpSpPr>
              <p:sp>
                <p:nvSpPr>
                  <p:cNvPr id="147"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8"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8" name="Group 16"/>
                <p:cNvGrpSpPr>
                  <a:grpSpLocks/>
                </p:cNvGrpSpPr>
                <p:nvPr/>
              </p:nvGrpSpPr>
              <p:grpSpPr bwMode="auto">
                <a:xfrm rot="24300000">
                  <a:off x="2376" y="9128"/>
                  <a:ext cx="315" cy="315"/>
                  <a:chOff x="2886" y="10564"/>
                  <a:chExt cx="315" cy="315"/>
                </a:xfrm>
              </p:grpSpPr>
              <p:sp>
                <p:nvSpPr>
                  <p:cNvPr id="145" name="Line 17"/>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6" name="Line 18"/>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9" name="Group 19"/>
                <p:cNvGrpSpPr>
                  <a:grpSpLocks/>
                </p:cNvGrpSpPr>
                <p:nvPr/>
              </p:nvGrpSpPr>
              <p:grpSpPr bwMode="auto">
                <a:xfrm rot="24300000">
                  <a:off x="2376" y="9368"/>
                  <a:ext cx="315" cy="315"/>
                  <a:chOff x="2886" y="10564"/>
                  <a:chExt cx="315" cy="315"/>
                </a:xfrm>
              </p:grpSpPr>
              <p:sp>
                <p:nvSpPr>
                  <p:cNvPr id="143" name="Line 20"/>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4" name="Line 21"/>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0" name="Group 22"/>
                <p:cNvGrpSpPr>
                  <a:grpSpLocks/>
                </p:cNvGrpSpPr>
                <p:nvPr/>
              </p:nvGrpSpPr>
              <p:grpSpPr bwMode="auto">
                <a:xfrm rot="24300000">
                  <a:off x="3186" y="9113"/>
                  <a:ext cx="315" cy="315"/>
                  <a:chOff x="2886" y="10564"/>
                  <a:chExt cx="315" cy="315"/>
                </a:xfrm>
              </p:grpSpPr>
              <p:sp>
                <p:nvSpPr>
                  <p:cNvPr id="141"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2"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99" name="Group 31"/>
              <p:cNvGrpSpPr>
                <a:grpSpLocks/>
              </p:cNvGrpSpPr>
              <p:nvPr/>
            </p:nvGrpSpPr>
            <p:grpSpPr bwMode="auto">
              <a:xfrm>
                <a:off x="3621753" y="3212471"/>
                <a:ext cx="402759" cy="277123"/>
                <a:chOff x="2781" y="2824"/>
                <a:chExt cx="403" cy="310"/>
              </a:xfrm>
            </p:grpSpPr>
            <p:sp>
              <p:nvSpPr>
                <p:cNvPr id="131"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0"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1" name="Group 71"/>
              <p:cNvGrpSpPr/>
              <p:nvPr/>
            </p:nvGrpSpPr>
            <p:grpSpPr>
              <a:xfrm>
                <a:off x="4502665" y="2123617"/>
                <a:ext cx="2228892" cy="2329431"/>
                <a:chOff x="5201165" y="2745917"/>
                <a:chExt cx="2228892" cy="2329431"/>
              </a:xfrm>
            </p:grpSpPr>
            <p:grpSp>
              <p:nvGrpSpPr>
                <p:cNvPr id="112" name="Group 50"/>
                <p:cNvGrpSpPr>
                  <a:grpSpLocks/>
                </p:cNvGrpSpPr>
                <p:nvPr/>
              </p:nvGrpSpPr>
              <p:grpSpPr bwMode="auto">
                <a:xfrm rot="5365897">
                  <a:off x="5204636" y="2742446"/>
                  <a:ext cx="315999" cy="322941"/>
                  <a:chOff x="2886" y="10564"/>
                  <a:chExt cx="315" cy="315"/>
                </a:xfrm>
              </p:grpSpPr>
              <p:sp>
                <p:nvSpPr>
                  <p:cNvPr id="129"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0"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3" name="Group 70"/>
                <p:cNvGrpSpPr/>
                <p:nvPr/>
              </p:nvGrpSpPr>
              <p:grpSpPr>
                <a:xfrm>
                  <a:off x="5430520" y="3004820"/>
                  <a:ext cx="1999537" cy="2070528"/>
                  <a:chOff x="5430520" y="3004820"/>
                  <a:chExt cx="1999537" cy="2070528"/>
                </a:xfrm>
              </p:grpSpPr>
              <p:grpSp>
                <p:nvGrpSpPr>
                  <p:cNvPr id="114" name="Group 66"/>
                  <p:cNvGrpSpPr/>
                  <p:nvPr/>
                </p:nvGrpSpPr>
                <p:grpSpPr>
                  <a:xfrm>
                    <a:off x="5871919" y="3530951"/>
                    <a:ext cx="1558138" cy="1544397"/>
                    <a:chOff x="5770319" y="3188051"/>
                    <a:chExt cx="1558138" cy="1544397"/>
                  </a:xfrm>
                </p:grpSpPr>
                <p:grpSp>
                  <p:nvGrpSpPr>
                    <p:cNvPr id="118" name="Group 56"/>
                    <p:cNvGrpSpPr>
                      <a:grpSpLocks/>
                    </p:cNvGrpSpPr>
                    <p:nvPr/>
                  </p:nvGrpSpPr>
                  <p:grpSpPr bwMode="auto">
                    <a:xfrm>
                      <a:off x="6692098" y="4371413"/>
                      <a:ext cx="636359" cy="361035"/>
                      <a:chOff x="2781" y="4864"/>
                      <a:chExt cx="621" cy="360"/>
                    </a:xfrm>
                  </p:grpSpPr>
                  <p:sp>
                    <p:nvSpPr>
                      <p:cNvPr id="127"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8"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9" name="Group 65"/>
                    <p:cNvGrpSpPr/>
                    <p:nvPr/>
                  </p:nvGrpSpPr>
                  <p:grpSpPr>
                    <a:xfrm>
                      <a:off x="5770319" y="3188051"/>
                      <a:ext cx="1031962" cy="1056446"/>
                      <a:chOff x="4996004" y="2757446"/>
                      <a:chExt cx="1031962" cy="1056446"/>
                    </a:xfrm>
                  </p:grpSpPr>
                  <p:grpSp>
                    <p:nvGrpSpPr>
                      <p:cNvPr id="120" name="Group 44"/>
                      <p:cNvGrpSpPr>
                        <a:grpSpLocks/>
                      </p:cNvGrpSpPr>
                      <p:nvPr/>
                    </p:nvGrpSpPr>
                    <p:grpSpPr bwMode="auto">
                      <a:xfrm rot="5365897">
                        <a:off x="4999475" y="2753975"/>
                        <a:ext cx="315999" cy="322941"/>
                        <a:chOff x="2886" y="10564"/>
                        <a:chExt cx="315" cy="315"/>
                      </a:xfrm>
                    </p:grpSpPr>
                    <p:sp>
                      <p:nvSpPr>
                        <p:cNvPr id="125"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6"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1" name="Group 47"/>
                      <p:cNvGrpSpPr>
                        <a:grpSpLocks/>
                      </p:cNvGrpSpPr>
                      <p:nvPr/>
                    </p:nvGrpSpPr>
                    <p:grpSpPr bwMode="auto">
                      <a:xfrm rot="5365897">
                        <a:off x="5708496" y="3494422"/>
                        <a:ext cx="315999" cy="322941"/>
                        <a:chOff x="2886" y="10564"/>
                        <a:chExt cx="315" cy="315"/>
                      </a:xfrm>
                    </p:grpSpPr>
                    <p:sp>
                      <p:nvSpPr>
                        <p:cNvPr id="123"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4"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2" name="Rectangle 121"/>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5" name="Group 69"/>
                  <p:cNvGrpSpPr/>
                  <p:nvPr/>
                </p:nvGrpSpPr>
                <p:grpSpPr>
                  <a:xfrm>
                    <a:off x="5430520" y="3004820"/>
                    <a:ext cx="626233" cy="601991"/>
                    <a:chOff x="6548120" y="2014220"/>
                    <a:chExt cx="626233" cy="601991"/>
                  </a:xfrm>
                </p:grpSpPr>
                <p:sp>
                  <p:nvSpPr>
                    <p:cNvPr id="116" name="Oval 115"/>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117" name="TextBox 116"/>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grpSp>
          <p:sp>
            <p:nvSpPr>
              <p:cNvPr id="102" name="AutoShape 43"/>
              <p:cNvSpPr>
                <a:spLocks noChangeArrowheads="1"/>
              </p:cNvSpPr>
              <p:nvPr/>
            </p:nvSpPr>
            <p:spPr bwMode="auto">
              <a:xfrm rot="2594670" flipH="1">
                <a:off x="2480918" y="3672774"/>
                <a:ext cx="658622" cy="3599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762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3" name="Group 47"/>
              <p:cNvGrpSpPr>
                <a:grpSpLocks/>
              </p:cNvGrpSpPr>
              <p:nvPr/>
            </p:nvGrpSpPr>
            <p:grpSpPr bwMode="auto">
              <a:xfrm rot="20411401">
                <a:off x="2994689" y="2990844"/>
                <a:ext cx="846501" cy="772167"/>
                <a:chOff x="2886" y="10564"/>
                <a:chExt cx="315" cy="315"/>
              </a:xfrm>
            </p:grpSpPr>
            <p:sp>
              <p:nvSpPr>
                <p:cNvPr id="110"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1"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 name="Group 47"/>
              <p:cNvGrpSpPr>
                <a:grpSpLocks/>
              </p:cNvGrpSpPr>
              <p:nvPr/>
            </p:nvGrpSpPr>
            <p:grpSpPr bwMode="auto">
              <a:xfrm rot="21390298">
                <a:off x="2677199" y="2749542"/>
                <a:ext cx="846501" cy="772167"/>
                <a:chOff x="2886" y="10564"/>
                <a:chExt cx="315" cy="315"/>
              </a:xfrm>
            </p:grpSpPr>
            <p:sp>
              <p:nvSpPr>
                <p:cNvPr id="108"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9"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5" name="Group 47"/>
              <p:cNvGrpSpPr>
                <a:grpSpLocks/>
              </p:cNvGrpSpPr>
              <p:nvPr/>
            </p:nvGrpSpPr>
            <p:grpSpPr bwMode="auto">
              <a:xfrm>
                <a:off x="2413842" y="3965590"/>
                <a:ext cx="314342" cy="314916"/>
                <a:chOff x="2886" y="10564"/>
                <a:chExt cx="315" cy="315"/>
              </a:xfrm>
            </p:grpSpPr>
            <p:sp>
              <p:nvSpPr>
                <p:cNvPr id="106"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0" name="TextBox 79"/>
            <p:cNvSpPr txBox="1"/>
            <p:nvPr/>
          </p:nvSpPr>
          <p:spPr>
            <a:xfrm>
              <a:off x="1498600" y="4737100"/>
              <a:ext cx="1719678" cy="369332"/>
            </a:xfrm>
            <a:prstGeom prst="rect">
              <a:avLst/>
            </a:prstGeom>
            <a:noFill/>
          </p:spPr>
          <p:txBody>
            <a:bodyPr wrap="square" rtlCol="0">
              <a:spAutoFit/>
            </a:bodyPr>
            <a:lstStyle/>
            <a:p>
              <a:r>
                <a:rPr lang="en-US" dirty="0" smtClean="0"/>
                <a:t>        Radar </a:t>
              </a:r>
              <a:endParaRPr lang="en-US" dirty="0"/>
            </a:p>
          </p:txBody>
        </p:sp>
        <p:sp>
          <p:nvSpPr>
            <p:cNvPr id="81" name="TextBox 80"/>
            <p:cNvSpPr txBox="1"/>
            <p:nvPr/>
          </p:nvSpPr>
          <p:spPr>
            <a:xfrm>
              <a:off x="1498601" y="2440447"/>
              <a:ext cx="1579923" cy="1200329"/>
            </a:xfrm>
            <a:prstGeom prst="rect">
              <a:avLst/>
            </a:prstGeom>
            <a:noFill/>
          </p:spPr>
          <p:txBody>
            <a:bodyPr wrap="square" rtlCol="0">
              <a:spAutoFit/>
            </a:bodyPr>
            <a:lstStyle/>
            <a:p>
              <a:pPr algn="ctr"/>
              <a:r>
                <a:rPr lang="en-US" dirty="0" smtClean="0"/>
                <a:t>angles to nearby asteroids</a:t>
              </a:r>
            </a:p>
            <a:p>
              <a:pPr algn="ctr"/>
              <a:r>
                <a:rPr lang="en-US" dirty="0" smtClean="0"/>
                <a:t>[0,7]</a:t>
              </a:r>
              <a:endParaRPr lang="en-US" dirty="0"/>
            </a:p>
          </p:txBody>
        </p:sp>
        <p:sp>
          <p:nvSpPr>
            <p:cNvPr id="82" name="TextBox 81"/>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85" name="TextBox 84"/>
            <p:cNvSpPr txBox="1"/>
            <p:nvPr/>
          </p:nvSpPr>
          <p:spPr>
            <a:xfrm>
              <a:off x="3022601" y="3697747"/>
              <a:ext cx="1579923" cy="1200329"/>
            </a:xfrm>
            <a:prstGeom prst="rect">
              <a:avLst/>
            </a:prstGeom>
            <a:noFill/>
          </p:spPr>
          <p:txBody>
            <a:bodyPr wrap="square" rtlCol="0">
              <a:spAutoFit/>
            </a:bodyPr>
            <a:lstStyle/>
            <a:p>
              <a:pPr algn="ctr"/>
              <a:r>
                <a:rPr lang="en-US" dirty="0" smtClean="0"/>
                <a:t>distances to nearby asteroids</a:t>
              </a:r>
            </a:p>
            <a:p>
              <a:pPr algn="ctr"/>
              <a:r>
                <a:rPr lang="en-US" dirty="0" smtClean="0"/>
                <a:t>[0,390624]</a:t>
              </a:r>
              <a:endParaRPr lang="en-US" dirty="0"/>
            </a:p>
          </p:txBody>
        </p:sp>
        <p:sp>
          <p:nvSpPr>
            <p:cNvPr id="86" name="TextBox 85"/>
            <p:cNvSpPr txBox="1"/>
            <p:nvPr/>
          </p:nvSpPr>
          <p:spPr>
            <a:xfrm>
              <a:off x="2980459" y="1765300"/>
              <a:ext cx="1617511" cy="369332"/>
            </a:xfrm>
            <a:prstGeom prst="rect">
              <a:avLst/>
            </a:prstGeom>
            <a:noFill/>
          </p:spPr>
          <p:txBody>
            <a:bodyPr wrap="square" rtlCol="0">
              <a:spAutoFit/>
            </a:bodyPr>
            <a:lstStyle/>
            <a:p>
              <a:r>
                <a:rPr lang="en-US" dirty="0" smtClean="0"/>
                <a:t>[0,24999999]</a:t>
              </a:r>
              <a:endParaRPr lang="en-US" dirty="0"/>
            </a:p>
          </p:txBody>
        </p:sp>
        <p:sp>
          <p:nvSpPr>
            <p:cNvPr id="87" name="TextBox 86"/>
            <p:cNvSpPr txBox="1"/>
            <p:nvPr/>
          </p:nvSpPr>
          <p:spPr>
            <a:xfrm>
              <a:off x="4591185" y="1765300"/>
              <a:ext cx="857115" cy="369332"/>
            </a:xfrm>
            <a:prstGeom prst="rect">
              <a:avLst/>
            </a:prstGeom>
            <a:noFill/>
          </p:spPr>
          <p:txBody>
            <a:bodyPr wrap="square" rtlCol="0">
              <a:spAutoFit/>
            </a:bodyPr>
            <a:lstStyle/>
            <a:p>
              <a:r>
                <a:rPr lang="en-US" dirty="0" smtClean="0"/>
                <a:t>[0,20]</a:t>
              </a:r>
              <a:endParaRPr lang="en-US" dirty="0"/>
            </a:p>
          </p:txBody>
        </p:sp>
        <p:sp>
          <p:nvSpPr>
            <p:cNvPr id="88" name="TextBox 87"/>
            <p:cNvSpPr txBox="1"/>
            <p:nvPr/>
          </p:nvSpPr>
          <p:spPr>
            <a:xfrm>
              <a:off x="5474514" y="4495800"/>
              <a:ext cx="1777186" cy="646331"/>
            </a:xfrm>
            <a:prstGeom prst="rect">
              <a:avLst/>
            </a:prstGeom>
            <a:noFill/>
          </p:spPr>
          <p:txBody>
            <a:bodyPr wrap="square" rtlCol="0">
              <a:spAutoFit/>
            </a:bodyPr>
            <a:lstStyle/>
            <a:p>
              <a:pPr algn="ctr"/>
              <a:r>
                <a:rPr lang="en-US" dirty="0" smtClean="0"/>
                <a:t>propulsion system</a:t>
              </a:r>
            </a:p>
          </p:txBody>
        </p:sp>
        <p:sp>
          <p:nvSpPr>
            <p:cNvPr id="91" name="TextBox 90"/>
            <p:cNvSpPr txBox="1"/>
            <p:nvPr/>
          </p:nvSpPr>
          <p:spPr>
            <a:xfrm>
              <a:off x="6079075" y="3111556"/>
              <a:ext cx="1401225" cy="923330"/>
            </a:xfrm>
            <a:prstGeom prst="rect">
              <a:avLst/>
            </a:prstGeom>
            <a:noFill/>
          </p:spPr>
          <p:txBody>
            <a:bodyPr wrap="square" rtlCol="0">
              <a:spAutoFit/>
            </a:bodyPr>
            <a:lstStyle/>
            <a:p>
              <a:pPr algn="ctr"/>
              <a:r>
                <a:rPr lang="en-US" dirty="0" smtClean="0"/>
                <a:t>propulsion signal</a:t>
              </a:r>
            </a:p>
            <a:p>
              <a:pPr algn="ctr"/>
              <a:r>
                <a:rPr lang="en-US" dirty="0" smtClean="0"/>
                <a:t>[0,100]</a:t>
              </a:r>
              <a:endParaRPr lang="en-US" dirty="0"/>
            </a:p>
          </p:txBody>
        </p:sp>
        <p:sp>
          <p:nvSpPr>
            <p:cNvPr id="94" name="TextBox 93"/>
            <p:cNvSpPr txBox="1"/>
            <p:nvPr/>
          </p:nvSpPr>
          <p:spPr>
            <a:xfrm>
              <a:off x="5444974" y="2695973"/>
              <a:ext cx="1044726" cy="369332"/>
            </a:xfrm>
            <a:prstGeom prst="rect">
              <a:avLst/>
            </a:prstGeom>
            <a:noFill/>
          </p:spPr>
          <p:txBody>
            <a:bodyPr wrap="square" rtlCol="0">
              <a:spAutoFit/>
            </a:bodyPr>
            <a:lstStyle/>
            <a:p>
              <a:r>
                <a:rPr lang="en-US" dirty="0" smtClean="0"/>
                <a:t>[0,20]</a:t>
              </a:r>
              <a:endParaRPr lang="en-US" dirty="0"/>
            </a:p>
          </p:txBody>
        </p:sp>
        <p:sp>
          <p:nvSpPr>
            <p:cNvPr id="96" name="TextBox 95"/>
            <p:cNvSpPr txBox="1"/>
            <p:nvPr/>
          </p:nvSpPr>
          <p:spPr>
            <a:xfrm>
              <a:off x="5168900" y="1950443"/>
              <a:ext cx="1689663" cy="646331"/>
            </a:xfrm>
            <a:prstGeom prst="rect">
              <a:avLst/>
            </a:prstGeom>
            <a:noFill/>
          </p:spPr>
          <p:txBody>
            <a:bodyPr wrap="square" rtlCol="0">
              <a:spAutoFit/>
            </a:bodyPr>
            <a:lstStyle/>
            <a:p>
              <a:pPr algn="ctr"/>
              <a:r>
                <a:rPr lang="en-US" dirty="0" smtClean="0"/>
                <a:t>desired delta heading angle</a:t>
              </a:r>
              <a:endParaRPr lang="en-US" dirty="0"/>
            </a:p>
          </p:txBody>
        </p:sp>
      </p:gr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8)</a:t>
            </a:r>
            <a:endParaRPr lang="en-US" dirty="0"/>
          </a:p>
        </p:txBody>
      </p:sp>
      <p:grpSp>
        <p:nvGrpSpPr>
          <p:cNvPr id="79" name="Group 78"/>
          <p:cNvGrpSpPr/>
          <p:nvPr/>
        </p:nvGrpSpPr>
        <p:grpSpPr>
          <a:xfrm>
            <a:off x="1625600" y="2159000"/>
            <a:ext cx="5981700" cy="3376831"/>
            <a:chOff x="1498600" y="1765300"/>
            <a:chExt cx="5981700" cy="3376831"/>
          </a:xfrm>
        </p:grpSpPr>
        <p:grpSp>
          <p:nvGrpSpPr>
            <p:cNvPr id="80" name="Group 93"/>
            <p:cNvGrpSpPr/>
            <p:nvPr/>
          </p:nvGrpSpPr>
          <p:grpSpPr>
            <a:xfrm>
              <a:off x="2041071" y="2007580"/>
              <a:ext cx="4690486" cy="2656848"/>
              <a:chOff x="2041071" y="2007580"/>
              <a:chExt cx="4690486" cy="2656848"/>
            </a:xfrm>
          </p:grpSpPr>
          <p:grpSp>
            <p:nvGrpSpPr>
              <p:cNvPr id="98" name="Group 5"/>
              <p:cNvGrpSpPr>
                <a:grpSpLocks/>
              </p:cNvGrpSpPr>
              <p:nvPr/>
            </p:nvGrpSpPr>
            <p:grpSpPr bwMode="auto">
              <a:xfrm>
                <a:off x="2041071" y="4387305"/>
                <a:ext cx="403492" cy="277123"/>
                <a:chOff x="2781" y="2824"/>
                <a:chExt cx="403" cy="310"/>
              </a:xfrm>
            </p:grpSpPr>
            <p:sp>
              <p:nvSpPr>
                <p:cNvPr id="150"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9" name="Group 11"/>
              <p:cNvGrpSpPr>
                <a:grpSpLocks/>
              </p:cNvGrpSpPr>
              <p:nvPr/>
            </p:nvGrpSpPr>
            <p:grpSpPr bwMode="auto">
              <a:xfrm rot="18813539">
                <a:off x="3554079" y="2111998"/>
                <a:ext cx="1004835" cy="796000"/>
                <a:chOff x="2376" y="8890"/>
                <a:chExt cx="1125" cy="795"/>
              </a:xfrm>
            </p:grpSpPr>
            <p:sp>
              <p:nvSpPr>
                <p:cNvPr id="137" name="AutoShape 12"/>
                <p:cNvSpPr>
                  <a:spLocks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38" name="Group 13"/>
                <p:cNvGrpSpPr>
                  <a:grpSpLocks/>
                </p:cNvGrpSpPr>
                <p:nvPr/>
              </p:nvGrpSpPr>
              <p:grpSpPr bwMode="auto">
                <a:xfrm rot="24300000">
                  <a:off x="2391" y="8890"/>
                  <a:ext cx="315" cy="315"/>
                  <a:chOff x="2886" y="10564"/>
                  <a:chExt cx="315" cy="315"/>
                </a:xfrm>
              </p:grpSpPr>
              <p:sp>
                <p:nvSpPr>
                  <p:cNvPr id="148"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9"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9" name="Group 16"/>
                <p:cNvGrpSpPr>
                  <a:grpSpLocks/>
                </p:cNvGrpSpPr>
                <p:nvPr/>
              </p:nvGrpSpPr>
              <p:grpSpPr bwMode="auto">
                <a:xfrm rot="24300000">
                  <a:off x="2376" y="9130"/>
                  <a:ext cx="315" cy="315"/>
                  <a:chOff x="2886" y="10564"/>
                  <a:chExt cx="315" cy="315"/>
                </a:xfrm>
              </p:grpSpPr>
              <p:sp>
                <p:nvSpPr>
                  <p:cNvPr id="146" name="Line 17"/>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7" name="Line 18"/>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0" name="Group 19"/>
                <p:cNvGrpSpPr>
                  <a:grpSpLocks/>
                </p:cNvGrpSpPr>
                <p:nvPr/>
              </p:nvGrpSpPr>
              <p:grpSpPr bwMode="auto">
                <a:xfrm rot="24300000">
                  <a:off x="2376" y="9370"/>
                  <a:ext cx="315" cy="315"/>
                  <a:chOff x="2886" y="10564"/>
                  <a:chExt cx="315" cy="315"/>
                </a:xfrm>
              </p:grpSpPr>
              <p:sp>
                <p:nvSpPr>
                  <p:cNvPr id="144" name="Line 20"/>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5" name="Line 21"/>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1" name="Group 22"/>
                <p:cNvGrpSpPr>
                  <a:grpSpLocks/>
                </p:cNvGrpSpPr>
                <p:nvPr/>
              </p:nvGrpSpPr>
              <p:grpSpPr bwMode="auto">
                <a:xfrm rot="24300000">
                  <a:off x="3186" y="9115"/>
                  <a:ext cx="315" cy="315"/>
                  <a:chOff x="2886" y="10564"/>
                  <a:chExt cx="315" cy="315"/>
                </a:xfrm>
              </p:grpSpPr>
              <p:sp>
                <p:nvSpPr>
                  <p:cNvPr id="142"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3"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00" name="Group 31"/>
              <p:cNvGrpSpPr>
                <a:grpSpLocks/>
              </p:cNvGrpSpPr>
              <p:nvPr/>
            </p:nvGrpSpPr>
            <p:grpSpPr bwMode="auto">
              <a:xfrm>
                <a:off x="3621753" y="3212471"/>
                <a:ext cx="402759" cy="277123"/>
                <a:chOff x="2781" y="2824"/>
                <a:chExt cx="403" cy="310"/>
              </a:xfrm>
            </p:grpSpPr>
            <p:sp>
              <p:nvSpPr>
                <p:cNvPr id="132"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1"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2" name="Group 71"/>
              <p:cNvGrpSpPr/>
              <p:nvPr/>
            </p:nvGrpSpPr>
            <p:grpSpPr>
              <a:xfrm>
                <a:off x="4502665" y="2123617"/>
                <a:ext cx="2228892" cy="2329431"/>
                <a:chOff x="5201165" y="2745917"/>
                <a:chExt cx="2228892" cy="2329431"/>
              </a:xfrm>
            </p:grpSpPr>
            <p:grpSp>
              <p:nvGrpSpPr>
                <p:cNvPr id="113" name="Group 50"/>
                <p:cNvGrpSpPr>
                  <a:grpSpLocks/>
                </p:cNvGrpSpPr>
                <p:nvPr/>
              </p:nvGrpSpPr>
              <p:grpSpPr bwMode="auto">
                <a:xfrm rot="5365897">
                  <a:off x="5204636" y="2742446"/>
                  <a:ext cx="315999" cy="322941"/>
                  <a:chOff x="2886" y="10564"/>
                  <a:chExt cx="315" cy="315"/>
                </a:xfrm>
              </p:grpSpPr>
              <p:sp>
                <p:nvSpPr>
                  <p:cNvPr id="130"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1"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 name="Group 70"/>
                <p:cNvGrpSpPr/>
                <p:nvPr/>
              </p:nvGrpSpPr>
              <p:grpSpPr>
                <a:xfrm>
                  <a:off x="5430520" y="3004820"/>
                  <a:ext cx="1999537" cy="2070528"/>
                  <a:chOff x="5430520" y="3004820"/>
                  <a:chExt cx="1999537" cy="2070528"/>
                </a:xfrm>
              </p:grpSpPr>
              <p:grpSp>
                <p:nvGrpSpPr>
                  <p:cNvPr id="115" name="Group 66"/>
                  <p:cNvGrpSpPr/>
                  <p:nvPr/>
                </p:nvGrpSpPr>
                <p:grpSpPr>
                  <a:xfrm>
                    <a:off x="5871919" y="3530951"/>
                    <a:ext cx="1558138" cy="1544397"/>
                    <a:chOff x="5770319" y="3188051"/>
                    <a:chExt cx="1558138" cy="1544397"/>
                  </a:xfrm>
                </p:grpSpPr>
                <p:grpSp>
                  <p:nvGrpSpPr>
                    <p:cNvPr id="119" name="Group 56"/>
                    <p:cNvGrpSpPr>
                      <a:grpSpLocks/>
                    </p:cNvGrpSpPr>
                    <p:nvPr/>
                  </p:nvGrpSpPr>
                  <p:grpSpPr bwMode="auto">
                    <a:xfrm>
                      <a:off x="6692098" y="4371413"/>
                      <a:ext cx="636359" cy="361035"/>
                      <a:chOff x="2781" y="4864"/>
                      <a:chExt cx="621" cy="360"/>
                    </a:xfrm>
                  </p:grpSpPr>
                  <p:sp>
                    <p:nvSpPr>
                      <p:cNvPr id="128"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9"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0" name="Group 65"/>
                    <p:cNvGrpSpPr/>
                    <p:nvPr/>
                  </p:nvGrpSpPr>
                  <p:grpSpPr>
                    <a:xfrm>
                      <a:off x="5770319" y="3188051"/>
                      <a:ext cx="1031962" cy="1056446"/>
                      <a:chOff x="4996004" y="2757446"/>
                      <a:chExt cx="1031962" cy="1056446"/>
                    </a:xfrm>
                  </p:grpSpPr>
                  <p:grpSp>
                    <p:nvGrpSpPr>
                      <p:cNvPr id="121" name="Group 44"/>
                      <p:cNvGrpSpPr>
                        <a:grpSpLocks/>
                      </p:cNvGrpSpPr>
                      <p:nvPr/>
                    </p:nvGrpSpPr>
                    <p:grpSpPr bwMode="auto">
                      <a:xfrm rot="5365897">
                        <a:off x="4999475" y="2753975"/>
                        <a:ext cx="315999" cy="322941"/>
                        <a:chOff x="2886" y="10564"/>
                        <a:chExt cx="315" cy="315"/>
                      </a:xfrm>
                    </p:grpSpPr>
                    <p:sp>
                      <p:nvSpPr>
                        <p:cNvPr id="126"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7"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2" name="Group 47"/>
                      <p:cNvGrpSpPr>
                        <a:grpSpLocks/>
                      </p:cNvGrpSpPr>
                      <p:nvPr/>
                    </p:nvGrpSpPr>
                    <p:grpSpPr bwMode="auto">
                      <a:xfrm rot="5365897">
                        <a:off x="5708496" y="3494422"/>
                        <a:ext cx="315999" cy="322941"/>
                        <a:chOff x="2886" y="10564"/>
                        <a:chExt cx="315" cy="315"/>
                      </a:xfrm>
                    </p:grpSpPr>
                    <p:sp>
                      <p:nvSpPr>
                        <p:cNvPr id="124"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5"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 name="Rectangle 122"/>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6" name="Group 69"/>
                  <p:cNvGrpSpPr/>
                  <p:nvPr/>
                </p:nvGrpSpPr>
                <p:grpSpPr>
                  <a:xfrm>
                    <a:off x="5430520" y="3004820"/>
                    <a:ext cx="626233" cy="601991"/>
                    <a:chOff x="6548120" y="2014220"/>
                    <a:chExt cx="626233" cy="601991"/>
                  </a:xfrm>
                </p:grpSpPr>
                <p:sp>
                  <p:nvSpPr>
                    <p:cNvPr id="117" name="Oval 116"/>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118" name="TextBox 117"/>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grpSp>
          <p:sp>
            <p:nvSpPr>
              <p:cNvPr id="103" name="AutoShape 43"/>
              <p:cNvSpPr>
                <a:spLocks noChangeArrowheads="1"/>
              </p:cNvSpPr>
              <p:nvPr/>
            </p:nvSpPr>
            <p:spPr bwMode="auto">
              <a:xfrm rot="2594670" flipH="1">
                <a:off x="2480918" y="3672774"/>
                <a:ext cx="658622" cy="3599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762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4" name="Group 47"/>
              <p:cNvGrpSpPr>
                <a:grpSpLocks/>
              </p:cNvGrpSpPr>
              <p:nvPr/>
            </p:nvGrpSpPr>
            <p:grpSpPr bwMode="auto">
              <a:xfrm rot="20411401">
                <a:off x="2994689" y="2990844"/>
                <a:ext cx="846501" cy="772167"/>
                <a:chOff x="2886" y="10564"/>
                <a:chExt cx="315" cy="315"/>
              </a:xfrm>
            </p:grpSpPr>
            <p:sp>
              <p:nvSpPr>
                <p:cNvPr id="111"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2"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5" name="Group 47"/>
              <p:cNvGrpSpPr>
                <a:grpSpLocks/>
              </p:cNvGrpSpPr>
              <p:nvPr/>
            </p:nvGrpSpPr>
            <p:grpSpPr bwMode="auto">
              <a:xfrm rot="21390298">
                <a:off x="2677199" y="2749542"/>
                <a:ext cx="846501" cy="772167"/>
                <a:chOff x="2886" y="10564"/>
                <a:chExt cx="315" cy="315"/>
              </a:xfrm>
            </p:grpSpPr>
            <p:sp>
              <p:nvSpPr>
                <p:cNvPr id="109"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0"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6" name="Group 47"/>
              <p:cNvGrpSpPr>
                <a:grpSpLocks/>
              </p:cNvGrpSpPr>
              <p:nvPr/>
            </p:nvGrpSpPr>
            <p:grpSpPr bwMode="auto">
              <a:xfrm>
                <a:off x="2413842" y="3965590"/>
                <a:ext cx="314342" cy="314916"/>
                <a:chOff x="2886" y="10564"/>
                <a:chExt cx="315" cy="315"/>
              </a:xfrm>
            </p:grpSpPr>
            <p:sp>
              <p:nvSpPr>
                <p:cNvPr id="107"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8"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1" name="TextBox 80"/>
            <p:cNvSpPr txBox="1"/>
            <p:nvPr/>
          </p:nvSpPr>
          <p:spPr>
            <a:xfrm>
              <a:off x="1498600" y="4737100"/>
              <a:ext cx="1719678" cy="369332"/>
            </a:xfrm>
            <a:prstGeom prst="rect">
              <a:avLst/>
            </a:prstGeom>
            <a:noFill/>
          </p:spPr>
          <p:txBody>
            <a:bodyPr wrap="square" rtlCol="0">
              <a:spAutoFit/>
            </a:bodyPr>
            <a:lstStyle/>
            <a:p>
              <a:r>
                <a:rPr lang="en-US" dirty="0" smtClean="0"/>
                <a:t>        Radar </a:t>
              </a:r>
              <a:endParaRPr lang="en-US" dirty="0"/>
            </a:p>
          </p:txBody>
        </p:sp>
        <p:sp>
          <p:nvSpPr>
            <p:cNvPr id="82" name="TextBox 81"/>
            <p:cNvSpPr txBox="1"/>
            <p:nvPr/>
          </p:nvSpPr>
          <p:spPr>
            <a:xfrm>
              <a:off x="1498601" y="2440447"/>
              <a:ext cx="1579923" cy="1200329"/>
            </a:xfrm>
            <a:prstGeom prst="rect">
              <a:avLst/>
            </a:prstGeom>
            <a:noFill/>
          </p:spPr>
          <p:txBody>
            <a:bodyPr wrap="square" rtlCol="0">
              <a:spAutoFit/>
            </a:bodyPr>
            <a:lstStyle/>
            <a:p>
              <a:pPr algn="ctr"/>
              <a:r>
                <a:rPr lang="en-US" dirty="0" smtClean="0"/>
                <a:t>angles to nearby asteroids</a:t>
              </a:r>
            </a:p>
            <a:p>
              <a:pPr algn="ctr"/>
              <a:r>
                <a:rPr lang="en-US" dirty="0" smtClean="0"/>
                <a:t>[0,7]</a:t>
              </a:r>
              <a:endParaRPr lang="en-US" dirty="0"/>
            </a:p>
          </p:txBody>
        </p:sp>
        <p:sp>
          <p:nvSpPr>
            <p:cNvPr id="85" name="TextBox 84"/>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86" name="TextBox 85"/>
            <p:cNvSpPr txBox="1"/>
            <p:nvPr/>
          </p:nvSpPr>
          <p:spPr>
            <a:xfrm>
              <a:off x="3022601" y="3697747"/>
              <a:ext cx="1579923" cy="1200329"/>
            </a:xfrm>
            <a:prstGeom prst="rect">
              <a:avLst/>
            </a:prstGeom>
            <a:noFill/>
          </p:spPr>
          <p:txBody>
            <a:bodyPr wrap="square" rtlCol="0">
              <a:spAutoFit/>
            </a:bodyPr>
            <a:lstStyle/>
            <a:p>
              <a:pPr algn="ctr"/>
              <a:r>
                <a:rPr lang="en-US" dirty="0" smtClean="0"/>
                <a:t>distances to nearby asteroids</a:t>
              </a:r>
            </a:p>
            <a:p>
              <a:pPr algn="ctr"/>
              <a:r>
                <a:rPr lang="en-US" dirty="0" smtClean="0"/>
                <a:t>[0,390624]</a:t>
              </a:r>
              <a:endParaRPr lang="en-US" dirty="0"/>
            </a:p>
          </p:txBody>
        </p:sp>
        <p:sp>
          <p:nvSpPr>
            <p:cNvPr id="87" name="TextBox 86"/>
            <p:cNvSpPr txBox="1"/>
            <p:nvPr/>
          </p:nvSpPr>
          <p:spPr>
            <a:xfrm>
              <a:off x="2980459" y="1765300"/>
              <a:ext cx="1617511" cy="369332"/>
            </a:xfrm>
            <a:prstGeom prst="rect">
              <a:avLst/>
            </a:prstGeom>
            <a:noFill/>
          </p:spPr>
          <p:txBody>
            <a:bodyPr wrap="square" rtlCol="0">
              <a:spAutoFit/>
            </a:bodyPr>
            <a:lstStyle/>
            <a:p>
              <a:r>
                <a:rPr lang="en-US" dirty="0" smtClean="0"/>
                <a:t>[0,24999999]</a:t>
              </a:r>
              <a:endParaRPr lang="en-US" dirty="0"/>
            </a:p>
          </p:txBody>
        </p:sp>
        <p:sp>
          <p:nvSpPr>
            <p:cNvPr id="88" name="TextBox 87"/>
            <p:cNvSpPr txBox="1"/>
            <p:nvPr/>
          </p:nvSpPr>
          <p:spPr>
            <a:xfrm>
              <a:off x="4591185" y="1765300"/>
              <a:ext cx="857115" cy="369332"/>
            </a:xfrm>
            <a:prstGeom prst="rect">
              <a:avLst/>
            </a:prstGeom>
            <a:noFill/>
          </p:spPr>
          <p:txBody>
            <a:bodyPr wrap="square" rtlCol="0">
              <a:spAutoFit/>
            </a:bodyPr>
            <a:lstStyle/>
            <a:p>
              <a:r>
                <a:rPr lang="en-US" dirty="0" smtClean="0"/>
                <a:t>[0,20]</a:t>
              </a:r>
              <a:endParaRPr lang="en-US" dirty="0"/>
            </a:p>
          </p:txBody>
        </p:sp>
        <p:sp>
          <p:nvSpPr>
            <p:cNvPr id="91" name="TextBox 90"/>
            <p:cNvSpPr txBox="1"/>
            <p:nvPr/>
          </p:nvSpPr>
          <p:spPr>
            <a:xfrm>
              <a:off x="5474514" y="4495800"/>
              <a:ext cx="1777186" cy="646331"/>
            </a:xfrm>
            <a:prstGeom prst="rect">
              <a:avLst/>
            </a:prstGeom>
            <a:noFill/>
          </p:spPr>
          <p:txBody>
            <a:bodyPr wrap="square" rtlCol="0">
              <a:spAutoFit/>
            </a:bodyPr>
            <a:lstStyle/>
            <a:p>
              <a:pPr algn="ctr"/>
              <a:r>
                <a:rPr lang="en-US" dirty="0" smtClean="0"/>
                <a:t>propulsion system</a:t>
              </a:r>
            </a:p>
          </p:txBody>
        </p:sp>
        <p:sp>
          <p:nvSpPr>
            <p:cNvPr id="94" name="TextBox 93"/>
            <p:cNvSpPr txBox="1"/>
            <p:nvPr/>
          </p:nvSpPr>
          <p:spPr>
            <a:xfrm>
              <a:off x="6079075" y="3111556"/>
              <a:ext cx="1401225" cy="923330"/>
            </a:xfrm>
            <a:prstGeom prst="rect">
              <a:avLst/>
            </a:prstGeom>
            <a:noFill/>
          </p:spPr>
          <p:txBody>
            <a:bodyPr wrap="square" rtlCol="0">
              <a:spAutoFit/>
            </a:bodyPr>
            <a:lstStyle/>
            <a:p>
              <a:pPr algn="ctr"/>
              <a:r>
                <a:rPr lang="en-US" dirty="0" smtClean="0"/>
                <a:t>propulsion signal</a:t>
              </a:r>
            </a:p>
            <a:p>
              <a:pPr algn="ctr"/>
              <a:r>
                <a:rPr lang="en-US" dirty="0" smtClean="0"/>
                <a:t>[0,100]</a:t>
              </a:r>
              <a:endParaRPr lang="en-US" dirty="0"/>
            </a:p>
          </p:txBody>
        </p:sp>
        <p:sp>
          <p:nvSpPr>
            <p:cNvPr id="96" name="TextBox 95"/>
            <p:cNvSpPr txBox="1"/>
            <p:nvPr/>
          </p:nvSpPr>
          <p:spPr>
            <a:xfrm>
              <a:off x="5444974" y="2695973"/>
              <a:ext cx="1044726" cy="369332"/>
            </a:xfrm>
            <a:prstGeom prst="rect">
              <a:avLst/>
            </a:prstGeom>
            <a:noFill/>
          </p:spPr>
          <p:txBody>
            <a:bodyPr wrap="square" rtlCol="0">
              <a:spAutoFit/>
            </a:bodyPr>
            <a:lstStyle/>
            <a:p>
              <a:r>
                <a:rPr lang="en-US" dirty="0" smtClean="0"/>
                <a:t>[0,20]</a:t>
              </a:r>
              <a:endParaRPr lang="en-US" dirty="0"/>
            </a:p>
          </p:txBody>
        </p:sp>
        <p:sp>
          <p:nvSpPr>
            <p:cNvPr id="97" name="TextBox 96"/>
            <p:cNvSpPr txBox="1"/>
            <p:nvPr/>
          </p:nvSpPr>
          <p:spPr>
            <a:xfrm>
              <a:off x="5168900" y="1950443"/>
              <a:ext cx="1689663" cy="646331"/>
            </a:xfrm>
            <a:prstGeom prst="rect">
              <a:avLst/>
            </a:prstGeom>
            <a:noFill/>
          </p:spPr>
          <p:txBody>
            <a:bodyPr wrap="square" rtlCol="0">
              <a:spAutoFit/>
            </a:bodyPr>
            <a:lstStyle/>
            <a:p>
              <a:pPr algn="ctr"/>
              <a:r>
                <a:rPr lang="en-US" dirty="0" smtClean="0"/>
                <a:t>desired delta heading angle</a:t>
              </a:r>
              <a:endParaRPr lang="en-US" dirty="0"/>
            </a:p>
          </p:txBody>
        </p:sp>
      </p:grpSp>
      <p:sp>
        <p:nvSpPr>
          <p:cNvPr id="72" name="Oval 71"/>
          <p:cNvSpPr/>
          <p:nvPr/>
        </p:nvSpPr>
        <p:spPr>
          <a:xfrm>
            <a:off x="4145273" y="2120900"/>
            <a:ext cx="914400" cy="9144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5351773" y="3352800"/>
            <a:ext cx="914400" cy="9144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8)</a:t>
            </a:r>
            <a:endParaRPr lang="en-US" dirty="0"/>
          </a:p>
        </p:txBody>
      </p:sp>
      <p:grpSp>
        <p:nvGrpSpPr>
          <p:cNvPr id="86" name="Group 85"/>
          <p:cNvGrpSpPr/>
          <p:nvPr/>
        </p:nvGrpSpPr>
        <p:grpSpPr>
          <a:xfrm>
            <a:off x="1092200" y="3175000"/>
            <a:ext cx="3404163" cy="1301374"/>
            <a:chOff x="1358900" y="3175000"/>
            <a:chExt cx="3404163" cy="1301374"/>
          </a:xfrm>
        </p:grpSpPr>
        <p:sp>
          <p:nvSpPr>
            <p:cNvPr id="79" name="TextBox 78"/>
            <p:cNvSpPr txBox="1"/>
            <p:nvPr/>
          </p:nvSpPr>
          <p:spPr>
            <a:xfrm>
              <a:off x="1358900" y="3799913"/>
              <a:ext cx="1940923" cy="646331"/>
            </a:xfrm>
            <a:prstGeom prst="rect">
              <a:avLst/>
            </a:prstGeom>
            <a:noFill/>
          </p:spPr>
          <p:txBody>
            <a:bodyPr wrap="square" rtlCol="0">
              <a:spAutoFit/>
            </a:bodyPr>
            <a:lstStyle/>
            <a:p>
              <a:pPr algn="ctr"/>
              <a:r>
                <a:rPr lang="en-US" dirty="0" smtClean="0"/>
                <a:t>spacecraft environment</a:t>
              </a:r>
              <a:endParaRPr lang="en-US" dirty="0"/>
            </a:p>
          </p:txBody>
        </p:sp>
        <p:grpSp>
          <p:nvGrpSpPr>
            <p:cNvPr id="82" name="Group 81"/>
            <p:cNvGrpSpPr/>
            <p:nvPr/>
          </p:nvGrpSpPr>
          <p:grpSpPr>
            <a:xfrm>
              <a:off x="1773959" y="3175000"/>
              <a:ext cx="2989104" cy="1301374"/>
              <a:chOff x="1773959" y="3175000"/>
              <a:chExt cx="2989104" cy="1301374"/>
            </a:xfrm>
          </p:grpSpPr>
          <p:grpSp>
            <p:nvGrpSpPr>
              <p:cNvPr id="78" name="Group 77"/>
              <p:cNvGrpSpPr/>
              <p:nvPr/>
            </p:nvGrpSpPr>
            <p:grpSpPr>
              <a:xfrm>
                <a:off x="1773959" y="3175000"/>
                <a:ext cx="2569441" cy="673932"/>
                <a:chOff x="2878859" y="1765300"/>
                <a:chExt cx="2569441" cy="673932"/>
              </a:xfrm>
            </p:grpSpPr>
            <p:sp>
              <p:nvSpPr>
                <p:cNvPr id="52" name="Line 23"/>
                <p:cNvSpPr>
                  <a:spLocks noChangeShapeType="1"/>
                </p:cNvSpPr>
                <p:nvPr/>
              </p:nvSpPr>
              <p:spPr bwMode="auto">
                <a:xfrm rot="21513539" flipV="1">
                  <a:off x="4135139" y="2161988"/>
                  <a:ext cx="240302" cy="214365"/>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 name="Line 24"/>
                <p:cNvSpPr>
                  <a:spLocks noChangeShapeType="1"/>
                </p:cNvSpPr>
                <p:nvPr/>
              </p:nvSpPr>
              <p:spPr bwMode="auto">
                <a:xfrm rot="21513539" flipV="1">
                  <a:off x="4208525" y="2093131"/>
                  <a:ext cx="240302" cy="214365"/>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51"/>
                <p:cNvSpPr>
                  <a:spLocks noChangeShapeType="1"/>
                </p:cNvSpPr>
                <p:nvPr/>
              </p:nvSpPr>
              <p:spPr bwMode="auto">
                <a:xfrm rot="5365897" flipV="1">
                  <a:off x="4504972" y="2121356"/>
                  <a:ext cx="240761" cy="24605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 name="Line 52"/>
                <p:cNvSpPr>
                  <a:spLocks noChangeShapeType="1"/>
                </p:cNvSpPr>
                <p:nvPr/>
              </p:nvSpPr>
              <p:spPr bwMode="auto">
                <a:xfrm rot="5365897" flipV="1">
                  <a:off x="4582605" y="2195827"/>
                  <a:ext cx="240761" cy="24605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878859" y="1765300"/>
                  <a:ext cx="1617511" cy="369332"/>
                </a:xfrm>
                <a:prstGeom prst="rect">
                  <a:avLst/>
                </a:prstGeom>
                <a:noFill/>
              </p:spPr>
              <p:txBody>
                <a:bodyPr wrap="square" rtlCol="0">
                  <a:spAutoFit/>
                </a:bodyPr>
                <a:lstStyle/>
                <a:p>
                  <a:r>
                    <a:rPr lang="en-US" dirty="0" smtClean="0"/>
                    <a:t>[0,24999999]</a:t>
                  </a:r>
                  <a:endParaRPr lang="en-US" dirty="0"/>
                </a:p>
              </p:txBody>
            </p:sp>
            <p:sp>
              <p:nvSpPr>
                <p:cNvPr id="74" name="TextBox 73"/>
                <p:cNvSpPr txBox="1"/>
                <p:nvPr/>
              </p:nvSpPr>
              <p:spPr>
                <a:xfrm>
                  <a:off x="4591185" y="1765300"/>
                  <a:ext cx="857115" cy="369332"/>
                </a:xfrm>
                <a:prstGeom prst="rect">
                  <a:avLst/>
                </a:prstGeom>
                <a:noFill/>
              </p:spPr>
              <p:txBody>
                <a:bodyPr wrap="square" rtlCol="0">
                  <a:spAutoFit/>
                </a:bodyPr>
                <a:lstStyle/>
                <a:p>
                  <a:r>
                    <a:rPr lang="en-US" dirty="0" smtClean="0"/>
                    <a:t>[0,20]</a:t>
                  </a:r>
                  <a:endParaRPr lang="en-US" dirty="0"/>
                </a:p>
              </p:txBody>
            </p:sp>
          </p:grpSp>
          <p:sp>
            <p:nvSpPr>
              <p:cNvPr id="80" name="TextBox 79"/>
              <p:cNvSpPr txBox="1"/>
              <p:nvPr/>
            </p:nvSpPr>
            <p:spPr>
              <a:xfrm>
                <a:off x="3073400" y="3830043"/>
                <a:ext cx="1689663" cy="646331"/>
              </a:xfrm>
              <a:prstGeom prst="rect">
                <a:avLst/>
              </a:prstGeom>
              <a:noFill/>
            </p:spPr>
            <p:txBody>
              <a:bodyPr wrap="square" rtlCol="0">
                <a:spAutoFit/>
              </a:bodyPr>
              <a:lstStyle/>
              <a:p>
                <a:pPr algn="ctr"/>
                <a:r>
                  <a:rPr lang="en-US" dirty="0" smtClean="0"/>
                  <a:t>desired delta heading angle</a:t>
                </a:r>
                <a:endParaRPr lang="en-US" dirty="0"/>
              </a:p>
            </p:txBody>
          </p:sp>
        </p:grpSp>
      </p:grpSp>
      <p:grpSp>
        <p:nvGrpSpPr>
          <p:cNvPr id="85" name="Group 84"/>
          <p:cNvGrpSpPr/>
          <p:nvPr/>
        </p:nvGrpSpPr>
        <p:grpSpPr>
          <a:xfrm>
            <a:off x="5052020" y="3135162"/>
            <a:ext cx="3114080" cy="2821043"/>
            <a:chOff x="4191000" y="2102843"/>
            <a:chExt cx="3114080" cy="2821043"/>
          </a:xfrm>
        </p:grpSpPr>
        <p:grpSp>
          <p:nvGrpSpPr>
            <p:cNvPr id="18" name="Group 65"/>
            <p:cNvGrpSpPr/>
            <p:nvPr/>
          </p:nvGrpSpPr>
          <p:grpSpPr>
            <a:xfrm>
              <a:off x="5173454" y="2908650"/>
              <a:ext cx="1031961" cy="1056446"/>
              <a:chOff x="4996039" y="2757445"/>
              <a:chExt cx="1031961" cy="1056446"/>
            </a:xfrm>
          </p:grpSpPr>
          <p:grpSp>
            <p:nvGrpSpPr>
              <p:cNvPr id="19" name="Group 44"/>
              <p:cNvGrpSpPr>
                <a:grpSpLocks/>
              </p:cNvGrpSpPr>
              <p:nvPr/>
            </p:nvGrpSpPr>
            <p:grpSpPr bwMode="auto">
              <a:xfrm rot="5365897">
                <a:off x="4999509" y="2753975"/>
                <a:ext cx="315999" cy="322940"/>
                <a:chOff x="2886" y="10564"/>
                <a:chExt cx="315" cy="315"/>
              </a:xfrm>
            </p:grpSpPr>
            <p:sp>
              <p:nvSpPr>
                <p:cNvPr id="27"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47"/>
              <p:cNvGrpSpPr>
                <a:grpSpLocks/>
              </p:cNvGrpSpPr>
              <p:nvPr/>
            </p:nvGrpSpPr>
            <p:grpSpPr bwMode="auto">
              <a:xfrm rot="5365897">
                <a:off x="5708530" y="3494422"/>
                <a:ext cx="315999" cy="322940"/>
                <a:chOff x="2886" y="10564"/>
                <a:chExt cx="315" cy="315"/>
              </a:xfrm>
            </p:grpSpPr>
            <p:sp>
              <p:nvSpPr>
                <p:cNvPr id="25"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3" name="TextBox 72"/>
            <p:cNvSpPr txBox="1"/>
            <p:nvPr/>
          </p:nvSpPr>
          <p:spPr>
            <a:xfrm>
              <a:off x="4191000" y="2102843"/>
              <a:ext cx="1689663" cy="646331"/>
            </a:xfrm>
            <a:prstGeom prst="rect">
              <a:avLst/>
            </a:prstGeom>
            <a:noFill/>
          </p:spPr>
          <p:txBody>
            <a:bodyPr wrap="square" rtlCol="0">
              <a:spAutoFit/>
            </a:bodyPr>
            <a:lstStyle/>
            <a:p>
              <a:pPr algn="ctr"/>
              <a:r>
                <a:rPr lang="en-US" dirty="0" smtClean="0"/>
                <a:t>desired delta heading angle</a:t>
              </a:r>
              <a:endParaRPr lang="en-US" dirty="0"/>
            </a:p>
          </p:txBody>
        </p:sp>
        <p:sp>
          <p:nvSpPr>
            <p:cNvPr id="76" name="TextBox 75"/>
            <p:cNvSpPr txBox="1"/>
            <p:nvPr/>
          </p:nvSpPr>
          <p:spPr>
            <a:xfrm>
              <a:off x="5888575" y="4000556"/>
              <a:ext cx="1416505" cy="923330"/>
            </a:xfrm>
            <a:prstGeom prst="rect">
              <a:avLst/>
            </a:prstGeom>
            <a:noFill/>
          </p:spPr>
          <p:txBody>
            <a:bodyPr wrap="square" rtlCol="0">
              <a:spAutoFit/>
            </a:bodyPr>
            <a:lstStyle/>
            <a:p>
              <a:pPr algn="ctr"/>
              <a:r>
                <a:rPr lang="en-US" dirty="0" smtClean="0"/>
                <a:t>propulsion signal</a:t>
              </a:r>
            </a:p>
            <a:p>
              <a:pPr algn="ctr"/>
              <a:endParaRPr lang="en-US" dirty="0"/>
            </a:p>
          </p:txBody>
        </p:sp>
        <p:sp>
          <p:nvSpPr>
            <p:cNvPr id="77" name="TextBox 76"/>
            <p:cNvSpPr txBox="1"/>
            <p:nvPr/>
          </p:nvSpPr>
          <p:spPr>
            <a:xfrm>
              <a:off x="5444974" y="2695973"/>
              <a:ext cx="1044726" cy="369332"/>
            </a:xfrm>
            <a:prstGeom prst="rect">
              <a:avLst/>
            </a:prstGeom>
            <a:noFill/>
          </p:spPr>
          <p:txBody>
            <a:bodyPr wrap="square" rtlCol="0">
              <a:spAutoFit/>
            </a:bodyPr>
            <a:lstStyle/>
            <a:p>
              <a:r>
                <a:rPr lang="en-US" dirty="0" smtClean="0"/>
                <a:t>[0,20]</a:t>
              </a:r>
              <a:endParaRPr lang="en-US" dirty="0"/>
            </a:p>
          </p:txBody>
        </p:sp>
        <p:sp>
          <p:nvSpPr>
            <p:cNvPr id="81" name="TextBox 80"/>
            <p:cNvSpPr txBox="1"/>
            <p:nvPr/>
          </p:nvSpPr>
          <p:spPr>
            <a:xfrm>
              <a:off x="6054574" y="3432573"/>
              <a:ext cx="1044726" cy="369332"/>
            </a:xfrm>
            <a:prstGeom prst="rect">
              <a:avLst/>
            </a:prstGeom>
            <a:noFill/>
          </p:spPr>
          <p:txBody>
            <a:bodyPr wrap="square" rtlCol="0">
              <a:spAutoFit/>
            </a:bodyPr>
            <a:lstStyle/>
            <a:p>
              <a:r>
                <a:rPr lang="en-US" dirty="0" smtClean="0"/>
                <a:t>[0,100]</a:t>
              </a:r>
              <a:endParaRPr lang="en-US" dirty="0"/>
            </a:p>
          </p:txBody>
        </p:sp>
      </p:grpSp>
      <p:sp>
        <p:nvSpPr>
          <p:cNvPr id="87" name="TextBox 86"/>
          <p:cNvSpPr txBox="1"/>
          <p:nvPr/>
        </p:nvSpPr>
        <p:spPr>
          <a:xfrm>
            <a:off x="939800" y="2133600"/>
            <a:ext cx="3556563" cy="523220"/>
          </a:xfrm>
          <a:prstGeom prst="rect">
            <a:avLst/>
          </a:prstGeom>
          <a:noFill/>
        </p:spPr>
        <p:txBody>
          <a:bodyPr wrap="square" rtlCol="0">
            <a:spAutoFit/>
          </a:bodyPr>
          <a:lstStyle/>
          <a:p>
            <a:pPr algn="ctr"/>
            <a:r>
              <a:rPr lang="en-US" sz="2800" b="1" dirty="0" smtClean="0"/>
              <a:t>FIRST AGENT:</a:t>
            </a:r>
            <a:endParaRPr lang="en-US" sz="2800" b="1" dirty="0"/>
          </a:p>
        </p:txBody>
      </p:sp>
      <p:sp>
        <p:nvSpPr>
          <p:cNvPr id="88" name="TextBox 87"/>
          <p:cNvSpPr txBox="1"/>
          <p:nvPr/>
        </p:nvSpPr>
        <p:spPr>
          <a:xfrm>
            <a:off x="4762500" y="2133600"/>
            <a:ext cx="3556563" cy="523220"/>
          </a:xfrm>
          <a:prstGeom prst="rect">
            <a:avLst/>
          </a:prstGeom>
          <a:noFill/>
        </p:spPr>
        <p:txBody>
          <a:bodyPr wrap="square" rtlCol="0">
            <a:spAutoFit/>
          </a:bodyPr>
          <a:lstStyle/>
          <a:p>
            <a:pPr algn="ctr"/>
            <a:r>
              <a:rPr lang="en-US" sz="2800" b="1" dirty="0" smtClean="0"/>
              <a:t>SECOND AGENT:</a:t>
            </a:r>
            <a:endParaRPr lang="en-US" sz="2800" b="1"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8)</a:t>
            </a:r>
            <a:endParaRPr lang="en-US" dirty="0"/>
          </a:p>
        </p:txBody>
      </p:sp>
      <p:grpSp>
        <p:nvGrpSpPr>
          <p:cNvPr id="6" name="Group 5"/>
          <p:cNvGrpSpPr/>
          <p:nvPr/>
        </p:nvGrpSpPr>
        <p:grpSpPr>
          <a:xfrm>
            <a:off x="1206500" y="2146301"/>
            <a:ext cx="7010400" cy="2506979"/>
            <a:chOff x="1206500" y="2146301"/>
            <a:chExt cx="7010400" cy="2506979"/>
          </a:xfrm>
        </p:grpSpPr>
        <p:sp>
          <p:nvSpPr>
            <p:cNvPr id="87" name="TextBox 86"/>
            <p:cNvSpPr txBox="1"/>
            <p:nvPr/>
          </p:nvSpPr>
          <p:spPr>
            <a:xfrm>
              <a:off x="1206500" y="2146301"/>
              <a:ext cx="7010400" cy="2185214"/>
            </a:xfrm>
            <a:prstGeom prst="rect">
              <a:avLst/>
            </a:prstGeom>
            <a:noFill/>
          </p:spPr>
          <p:txBody>
            <a:bodyPr wrap="square" rtlCol="0">
              <a:spAutoFit/>
            </a:bodyPr>
            <a:lstStyle/>
            <a:p>
              <a:r>
                <a:rPr lang="en-US" sz="2800" b="1" dirty="0" smtClean="0"/>
                <a:t>FIRST AGENT:         REWARD FUNCTION:</a:t>
              </a:r>
            </a:p>
            <a:p>
              <a:pPr algn="ctr"/>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0" name="Left Brace 29"/>
            <p:cNvSpPr/>
            <p:nvPr/>
          </p:nvSpPr>
          <p:spPr>
            <a:xfrm>
              <a:off x="5156200" y="3136900"/>
              <a:ext cx="304800" cy="1516380"/>
            </a:xfrm>
            <a:prstGeom prst="leftBrace">
              <a:avLst/>
            </a:prstGeom>
            <a:ln/>
          </p:spPr>
          <p:style>
            <a:lnRef idx="2">
              <a:schemeClr val="accent1"/>
            </a:lnRef>
            <a:fillRef idx="0">
              <a:schemeClr val="accent1"/>
            </a:fillRef>
            <a:effectRef idx="1">
              <a:schemeClr val="accent1"/>
            </a:effectRef>
            <a:fontRef idx="minor">
              <a:schemeClr val="tx1"/>
            </a:fontRef>
          </p:style>
        </p:sp>
      </p:grpSp>
      <p:sp>
        <p:nvSpPr>
          <p:cNvPr id="7" name="TextBox 6"/>
          <p:cNvSpPr txBox="1"/>
          <p:nvPr/>
        </p:nvSpPr>
        <p:spPr>
          <a:xfrm>
            <a:off x="4025900" y="3696514"/>
            <a:ext cx="1384300" cy="369332"/>
          </a:xfrm>
          <a:prstGeom prst="rect">
            <a:avLst/>
          </a:prstGeom>
          <a:noFill/>
        </p:spPr>
        <p:txBody>
          <a:bodyPr wrap="square" rtlCol="0">
            <a:spAutoFit/>
          </a:bodyPr>
          <a:lstStyle/>
          <a:p>
            <a:r>
              <a:rPr lang="en-US" dirty="0" smtClean="0"/>
              <a:t>Reward =</a:t>
            </a:r>
            <a:endParaRPr lang="en-US" dirty="0"/>
          </a:p>
        </p:txBody>
      </p:sp>
      <p:sp>
        <p:nvSpPr>
          <p:cNvPr id="8" name="TextBox 7"/>
          <p:cNvSpPr txBox="1"/>
          <p:nvPr/>
        </p:nvSpPr>
        <p:spPr>
          <a:xfrm>
            <a:off x="5651500" y="3124200"/>
            <a:ext cx="1333500" cy="646331"/>
          </a:xfrm>
          <a:prstGeom prst="rect">
            <a:avLst/>
          </a:prstGeom>
          <a:noFill/>
        </p:spPr>
        <p:txBody>
          <a:bodyPr wrap="square" rtlCol="0">
            <a:spAutoFit/>
          </a:bodyPr>
          <a:lstStyle/>
          <a:p>
            <a:r>
              <a:rPr lang="en-US" dirty="0" smtClean="0"/>
              <a:t>distance to</a:t>
            </a:r>
          </a:p>
          <a:p>
            <a:r>
              <a:rPr lang="en-US" dirty="0" smtClean="0"/>
              <a:t>an asteroid</a:t>
            </a:r>
            <a:endParaRPr lang="en-US" dirty="0"/>
          </a:p>
        </p:txBody>
      </p:sp>
      <p:sp>
        <p:nvSpPr>
          <p:cNvPr id="9" name="TextBox 8"/>
          <p:cNvSpPr txBox="1"/>
          <p:nvPr/>
        </p:nvSpPr>
        <p:spPr>
          <a:xfrm>
            <a:off x="6858000" y="3263900"/>
            <a:ext cx="1879600" cy="369332"/>
          </a:xfrm>
          <a:prstGeom prst="rect">
            <a:avLst/>
          </a:prstGeom>
          <a:noFill/>
        </p:spPr>
        <p:txBody>
          <a:bodyPr wrap="square" rtlCol="0">
            <a:spAutoFit/>
          </a:bodyPr>
          <a:lstStyle/>
          <a:p>
            <a:r>
              <a:rPr lang="en-US" dirty="0" smtClean="0"/>
              <a:t>&lt; 10m </a:t>
            </a:r>
            <a:r>
              <a:rPr lang="en-US" dirty="0" err="1" smtClean="0">
                <a:sym typeface="Wingdings"/>
              </a:rPr>
              <a:t></a:t>
            </a:r>
            <a:r>
              <a:rPr lang="en-US" dirty="0" smtClean="0">
                <a:sym typeface="Wingdings"/>
              </a:rPr>
              <a:t> -10000</a:t>
            </a:r>
            <a:endParaRPr lang="en-US" dirty="0"/>
          </a:p>
        </p:txBody>
      </p:sp>
      <p:sp>
        <p:nvSpPr>
          <p:cNvPr id="11" name="TextBox 10"/>
          <p:cNvSpPr txBox="1"/>
          <p:nvPr/>
        </p:nvSpPr>
        <p:spPr>
          <a:xfrm>
            <a:off x="5359400" y="4126131"/>
            <a:ext cx="3289300" cy="369332"/>
          </a:xfrm>
          <a:prstGeom prst="rect">
            <a:avLst/>
          </a:prstGeom>
          <a:noFill/>
        </p:spPr>
        <p:txBody>
          <a:bodyPr wrap="square" rtlCol="0">
            <a:spAutoFit/>
          </a:bodyPr>
          <a:lstStyle/>
          <a:p>
            <a:r>
              <a:rPr lang="en-US" dirty="0" smtClean="0"/>
              <a:t>else =&gt; (180 – |</a:t>
            </a:r>
            <a:r>
              <a:rPr lang="en-US" dirty="0" err="1" smtClean="0"/>
              <a:t>angleToGoal</a:t>
            </a:r>
            <a:r>
              <a:rPr lang="en-US" dirty="0" smtClean="0"/>
              <a:t>| ) </a:t>
            </a:r>
            <a:endParaRPr lang="en-US" dirty="0"/>
          </a:p>
        </p:txBody>
      </p:sp>
      <p:sp>
        <p:nvSpPr>
          <p:cNvPr id="12" name="TextBox 11"/>
          <p:cNvSpPr txBox="1"/>
          <p:nvPr/>
        </p:nvSpPr>
        <p:spPr>
          <a:xfrm>
            <a:off x="5372100" y="3124200"/>
            <a:ext cx="825500" cy="369332"/>
          </a:xfrm>
          <a:prstGeom prst="rect">
            <a:avLst/>
          </a:prstGeom>
          <a:noFill/>
        </p:spPr>
        <p:txBody>
          <a:bodyPr wrap="square" rtlCol="0">
            <a:spAutoFit/>
          </a:bodyPr>
          <a:lstStyle/>
          <a:p>
            <a:r>
              <a:rPr lang="en-US" dirty="0" smtClean="0"/>
              <a:t>if</a:t>
            </a:r>
            <a:endParaRPr lang="en-US" dirty="0"/>
          </a:p>
        </p:txBody>
      </p:sp>
      <p:grpSp>
        <p:nvGrpSpPr>
          <p:cNvPr id="13" name="Group 12"/>
          <p:cNvGrpSpPr/>
          <p:nvPr/>
        </p:nvGrpSpPr>
        <p:grpSpPr>
          <a:xfrm>
            <a:off x="533400" y="3213100"/>
            <a:ext cx="3404163" cy="1301374"/>
            <a:chOff x="1358900" y="3175000"/>
            <a:chExt cx="3404163" cy="1301374"/>
          </a:xfrm>
        </p:grpSpPr>
        <p:sp>
          <p:nvSpPr>
            <p:cNvPr id="14" name="TextBox 13"/>
            <p:cNvSpPr txBox="1"/>
            <p:nvPr/>
          </p:nvSpPr>
          <p:spPr>
            <a:xfrm>
              <a:off x="1358900" y="3799913"/>
              <a:ext cx="1940923" cy="646331"/>
            </a:xfrm>
            <a:prstGeom prst="rect">
              <a:avLst/>
            </a:prstGeom>
            <a:noFill/>
          </p:spPr>
          <p:txBody>
            <a:bodyPr wrap="square" rtlCol="0">
              <a:spAutoFit/>
            </a:bodyPr>
            <a:lstStyle/>
            <a:p>
              <a:pPr algn="ctr"/>
              <a:r>
                <a:rPr lang="en-US" dirty="0" smtClean="0"/>
                <a:t>Spacecraft environment</a:t>
              </a:r>
              <a:endParaRPr lang="en-US" dirty="0"/>
            </a:p>
          </p:txBody>
        </p:sp>
        <p:grpSp>
          <p:nvGrpSpPr>
            <p:cNvPr id="15" name="Group 81"/>
            <p:cNvGrpSpPr/>
            <p:nvPr/>
          </p:nvGrpSpPr>
          <p:grpSpPr>
            <a:xfrm>
              <a:off x="1875559" y="3175000"/>
              <a:ext cx="2887504" cy="1301374"/>
              <a:chOff x="1875559" y="3175000"/>
              <a:chExt cx="2887504" cy="1301374"/>
            </a:xfrm>
          </p:grpSpPr>
          <p:grpSp>
            <p:nvGrpSpPr>
              <p:cNvPr id="16" name="Group 77"/>
              <p:cNvGrpSpPr/>
              <p:nvPr/>
            </p:nvGrpSpPr>
            <p:grpSpPr>
              <a:xfrm>
                <a:off x="1875559" y="3175000"/>
                <a:ext cx="2467841" cy="673932"/>
                <a:chOff x="2980459" y="1765300"/>
                <a:chExt cx="2467841" cy="673932"/>
              </a:xfrm>
            </p:grpSpPr>
            <p:sp>
              <p:nvSpPr>
                <p:cNvPr id="18" name="Line 23"/>
                <p:cNvSpPr>
                  <a:spLocks noChangeShapeType="1"/>
                </p:cNvSpPr>
                <p:nvPr/>
              </p:nvSpPr>
              <p:spPr bwMode="auto">
                <a:xfrm rot="21513539" flipV="1">
                  <a:off x="4135139" y="2161988"/>
                  <a:ext cx="240302" cy="214365"/>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 name="Line 24"/>
                <p:cNvSpPr>
                  <a:spLocks noChangeShapeType="1"/>
                </p:cNvSpPr>
                <p:nvPr/>
              </p:nvSpPr>
              <p:spPr bwMode="auto">
                <a:xfrm rot="21513539" flipV="1">
                  <a:off x="4208525" y="2093131"/>
                  <a:ext cx="240302" cy="214365"/>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51"/>
                <p:cNvSpPr>
                  <a:spLocks noChangeShapeType="1"/>
                </p:cNvSpPr>
                <p:nvPr/>
              </p:nvSpPr>
              <p:spPr bwMode="auto">
                <a:xfrm rot="5365897" flipV="1">
                  <a:off x="4504972" y="2121356"/>
                  <a:ext cx="240761" cy="24605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 name="Line 52"/>
                <p:cNvSpPr>
                  <a:spLocks noChangeShapeType="1"/>
                </p:cNvSpPr>
                <p:nvPr/>
              </p:nvSpPr>
              <p:spPr bwMode="auto">
                <a:xfrm rot="5365897" flipV="1">
                  <a:off x="4582605" y="2195827"/>
                  <a:ext cx="240761" cy="24605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2980459" y="1765300"/>
                  <a:ext cx="1617511" cy="369332"/>
                </a:xfrm>
                <a:prstGeom prst="rect">
                  <a:avLst/>
                </a:prstGeom>
                <a:noFill/>
              </p:spPr>
              <p:txBody>
                <a:bodyPr wrap="square" rtlCol="0">
                  <a:spAutoFit/>
                </a:bodyPr>
                <a:lstStyle/>
                <a:p>
                  <a:r>
                    <a:rPr lang="en-US" dirty="0" smtClean="0"/>
                    <a:t>[0,24999999]</a:t>
                  </a:r>
                  <a:endParaRPr lang="en-US" dirty="0"/>
                </a:p>
              </p:txBody>
            </p:sp>
            <p:sp>
              <p:nvSpPr>
                <p:cNvPr id="24" name="TextBox 23"/>
                <p:cNvSpPr txBox="1"/>
                <p:nvPr/>
              </p:nvSpPr>
              <p:spPr>
                <a:xfrm>
                  <a:off x="4591185" y="1765300"/>
                  <a:ext cx="857115" cy="369332"/>
                </a:xfrm>
                <a:prstGeom prst="rect">
                  <a:avLst/>
                </a:prstGeom>
                <a:noFill/>
              </p:spPr>
              <p:txBody>
                <a:bodyPr wrap="square" rtlCol="0">
                  <a:spAutoFit/>
                </a:bodyPr>
                <a:lstStyle/>
                <a:p>
                  <a:r>
                    <a:rPr lang="en-US" dirty="0" smtClean="0"/>
                    <a:t>[0,20]</a:t>
                  </a:r>
                  <a:endParaRPr lang="en-US" dirty="0"/>
                </a:p>
              </p:txBody>
            </p:sp>
          </p:grpSp>
          <p:sp>
            <p:nvSpPr>
              <p:cNvPr id="17" name="TextBox 16"/>
              <p:cNvSpPr txBox="1"/>
              <p:nvPr/>
            </p:nvSpPr>
            <p:spPr>
              <a:xfrm>
                <a:off x="3073400" y="3830043"/>
                <a:ext cx="1689663" cy="646331"/>
              </a:xfrm>
              <a:prstGeom prst="rect">
                <a:avLst/>
              </a:prstGeom>
              <a:noFill/>
            </p:spPr>
            <p:txBody>
              <a:bodyPr wrap="square" rtlCol="0">
                <a:spAutoFit/>
              </a:bodyPr>
              <a:lstStyle/>
              <a:p>
                <a:pPr algn="ctr"/>
                <a:r>
                  <a:rPr lang="en-US" dirty="0" smtClean="0"/>
                  <a:t>Desired delta heading angle</a:t>
                </a:r>
                <a:endParaRPr lang="en-US" dirty="0"/>
              </a:p>
            </p:txBody>
          </p:sp>
        </p:grpSp>
      </p:grpSp>
      <p:sp>
        <p:nvSpPr>
          <p:cNvPr id="25" name="Oval 24"/>
          <p:cNvSpPr/>
          <p:nvPr/>
        </p:nvSpPr>
        <p:spPr>
          <a:xfrm>
            <a:off x="5156200" y="2933700"/>
            <a:ext cx="3555999" cy="1043246"/>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194300" y="3746500"/>
            <a:ext cx="3555999" cy="1043246"/>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6" grpId="0" animBg="1"/>
      <p:bldP spid="26" grpId="1" animBg="1"/>
    </p:bld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8)</a:t>
            </a:r>
            <a:endParaRPr lang="en-US" dirty="0"/>
          </a:p>
        </p:txBody>
      </p:sp>
      <p:sp>
        <p:nvSpPr>
          <p:cNvPr id="87" name="TextBox 86"/>
          <p:cNvSpPr txBox="1"/>
          <p:nvPr/>
        </p:nvSpPr>
        <p:spPr>
          <a:xfrm>
            <a:off x="774700" y="2133600"/>
            <a:ext cx="7759700" cy="3016211"/>
          </a:xfrm>
          <a:prstGeom prst="rect">
            <a:avLst/>
          </a:prstGeom>
          <a:noFill/>
        </p:spPr>
        <p:txBody>
          <a:bodyPr wrap="square" rtlCol="0">
            <a:spAutoFit/>
          </a:bodyPr>
          <a:lstStyle/>
          <a:p>
            <a:r>
              <a:rPr lang="en-US" sz="2800" b="1" dirty="0" smtClean="0"/>
              <a:t>SECOND AGENT:        REWARD FUNCTION:</a:t>
            </a:r>
          </a:p>
          <a:p>
            <a:pPr algn="ctr"/>
            <a:endParaRPr lang="en-US" dirty="0" smtClean="0"/>
          </a:p>
          <a:p>
            <a:endParaRPr lang="en-US" dirty="0" smtClean="0"/>
          </a:p>
          <a:p>
            <a:r>
              <a:rPr lang="en-US" dirty="0" smtClean="0"/>
              <a:t>                                                                 Reward =  </a:t>
            </a:r>
          </a:p>
          <a:p>
            <a:r>
              <a:rPr lang="en-US" dirty="0" smtClean="0"/>
              <a:t>                                                                         - |</a:t>
            </a:r>
            <a:r>
              <a:rPr lang="en-US" dirty="0" err="1" smtClean="0"/>
              <a:t>achievedAngle</a:t>
            </a:r>
            <a:r>
              <a:rPr lang="en-US" dirty="0" smtClean="0"/>
              <a:t> – </a:t>
            </a:r>
            <a:r>
              <a:rPr lang="en-US" dirty="0" err="1" smtClean="0"/>
              <a:t>desiredAngle</a:t>
            </a:r>
            <a:r>
              <a:rPr lang="en-US" dirty="0" smtClean="0"/>
              <a:t>|</a:t>
            </a:r>
          </a:p>
          <a:p>
            <a:endParaRPr lang="en-US" dirty="0" smtClean="0"/>
          </a:p>
          <a:p>
            <a:endParaRPr lang="en-US" dirty="0" smtClean="0"/>
          </a:p>
          <a:p>
            <a:endParaRPr lang="en-US" dirty="0" smtClean="0"/>
          </a:p>
          <a:p>
            <a:endParaRPr lang="en-US" dirty="0" smtClean="0"/>
          </a:p>
          <a:p>
            <a:endParaRPr lang="en-US" dirty="0"/>
          </a:p>
        </p:txBody>
      </p:sp>
      <p:grpSp>
        <p:nvGrpSpPr>
          <p:cNvPr id="4" name="Group 3"/>
          <p:cNvGrpSpPr/>
          <p:nvPr/>
        </p:nvGrpSpPr>
        <p:grpSpPr>
          <a:xfrm>
            <a:off x="899120" y="2779562"/>
            <a:ext cx="3152180" cy="2821043"/>
            <a:chOff x="4191000" y="2102843"/>
            <a:chExt cx="3152180" cy="2821043"/>
          </a:xfrm>
        </p:grpSpPr>
        <p:grpSp>
          <p:nvGrpSpPr>
            <p:cNvPr id="5" name="Group 65"/>
            <p:cNvGrpSpPr/>
            <p:nvPr/>
          </p:nvGrpSpPr>
          <p:grpSpPr>
            <a:xfrm>
              <a:off x="5173419" y="2908651"/>
              <a:ext cx="1031962" cy="1056446"/>
              <a:chOff x="4996004" y="2757446"/>
              <a:chExt cx="1031962" cy="1056446"/>
            </a:xfrm>
          </p:grpSpPr>
          <p:grpSp>
            <p:nvGrpSpPr>
              <p:cNvPr id="10" name="Group 44"/>
              <p:cNvGrpSpPr>
                <a:grpSpLocks/>
              </p:cNvGrpSpPr>
              <p:nvPr/>
            </p:nvGrpSpPr>
            <p:grpSpPr bwMode="auto">
              <a:xfrm rot="5365897">
                <a:off x="4999475" y="2753975"/>
                <a:ext cx="315999" cy="322941"/>
                <a:chOff x="2886" y="10564"/>
                <a:chExt cx="315" cy="315"/>
              </a:xfrm>
            </p:grpSpPr>
            <p:sp>
              <p:nvSpPr>
                <p:cNvPr id="15"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47"/>
              <p:cNvGrpSpPr>
                <a:grpSpLocks/>
              </p:cNvGrpSpPr>
              <p:nvPr/>
            </p:nvGrpSpPr>
            <p:grpSpPr bwMode="auto">
              <a:xfrm rot="5365897">
                <a:off x="5708496" y="3494422"/>
                <a:ext cx="315999" cy="322941"/>
                <a:chOff x="2886" y="10564"/>
                <a:chExt cx="315" cy="315"/>
              </a:xfrm>
            </p:grpSpPr>
            <p:sp>
              <p:nvSpPr>
                <p:cNvPr id="13"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Rectangle 11"/>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extBox 5"/>
            <p:cNvSpPr txBox="1"/>
            <p:nvPr/>
          </p:nvSpPr>
          <p:spPr>
            <a:xfrm>
              <a:off x="4191000" y="2102843"/>
              <a:ext cx="1689663" cy="646331"/>
            </a:xfrm>
            <a:prstGeom prst="rect">
              <a:avLst/>
            </a:prstGeom>
            <a:noFill/>
          </p:spPr>
          <p:txBody>
            <a:bodyPr wrap="square" rtlCol="0">
              <a:spAutoFit/>
            </a:bodyPr>
            <a:lstStyle/>
            <a:p>
              <a:pPr algn="ctr"/>
              <a:r>
                <a:rPr lang="en-US" dirty="0" smtClean="0"/>
                <a:t>desired delta heading angle</a:t>
              </a:r>
              <a:endParaRPr lang="en-US" dirty="0"/>
            </a:p>
          </p:txBody>
        </p:sp>
        <p:sp>
          <p:nvSpPr>
            <p:cNvPr id="7" name="TextBox 6"/>
            <p:cNvSpPr txBox="1"/>
            <p:nvPr/>
          </p:nvSpPr>
          <p:spPr>
            <a:xfrm>
              <a:off x="5888575" y="4000556"/>
              <a:ext cx="1454605" cy="923330"/>
            </a:xfrm>
            <a:prstGeom prst="rect">
              <a:avLst/>
            </a:prstGeom>
            <a:noFill/>
          </p:spPr>
          <p:txBody>
            <a:bodyPr wrap="square" rtlCol="0">
              <a:spAutoFit/>
            </a:bodyPr>
            <a:lstStyle/>
            <a:p>
              <a:pPr algn="ctr"/>
              <a:r>
                <a:rPr lang="en-US" dirty="0" smtClean="0"/>
                <a:t>propulsion signal</a:t>
              </a:r>
            </a:p>
            <a:p>
              <a:pPr algn="ctr"/>
              <a:endParaRPr lang="en-US" dirty="0"/>
            </a:p>
          </p:txBody>
        </p:sp>
        <p:sp>
          <p:nvSpPr>
            <p:cNvPr id="8" name="TextBox 7"/>
            <p:cNvSpPr txBox="1"/>
            <p:nvPr/>
          </p:nvSpPr>
          <p:spPr>
            <a:xfrm>
              <a:off x="5444974" y="2695973"/>
              <a:ext cx="1044726" cy="369332"/>
            </a:xfrm>
            <a:prstGeom prst="rect">
              <a:avLst/>
            </a:prstGeom>
            <a:noFill/>
          </p:spPr>
          <p:txBody>
            <a:bodyPr wrap="square" rtlCol="0">
              <a:spAutoFit/>
            </a:bodyPr>
            <a:lstStyle/>
            <a:p>
              <a:r>
                <a:rPr lang="en-US" dirty="0" smtClean="0"/>
                <a:t>[0,20]</a:t>
              </a:r>
              <a:endParaRPr lang="en-US" dirty="0"/>
            </a:p>
          </p:txBody>
        </p:sp>
        <p:sp>
          <p:nvSpPr>
            <p:cNvPr id="9" name="TextBox 8"/>
            <p:cNvSpPr txBox="1"/>
            <p:nvPr/>
          </p:nvSpPr>
          <p:spPr>
            <a:xfrm>
              <a:off x="6054574" y="3432573"/>
              <a:ext cx="1044726" cy="369332"/>
            </a:xfrm>
            <a:prstGeom prst="rect">
              <a:avLst/>
            </a:prstGeom>
            <a:noFill/>
          </p:spPr>
          <p:txBody>
            <a:bodyPr wrap="square" rtlCol="0">
              <a:spAutoFit/>
            </a:bodyPr>
            <a:lstStyle/>
            <a:p>
              <a:r>
                <a:rPr lang="en-US" dirty="0" smtClean="0"/>
                <a:t>[0,100]</a:t>
              </a:r>
              <a:endParaRPr lang="en-US" dirty="0"/>
            </a:p>
          </p:txBody>
        </p:sp>
      </p:grpSp>
      <p:sp>
        <p:nvSpPr>
          <p:cNvPr id="17" name="Oval 16"/>
          <p:cNvSpPr/>
          <p:nvPr/>
        </p:nvSpPr>
        <p:spPr>
          <a:xfrm>
            <a:off x="4914900" y="3048000"/>
            <a:ext cx="3797299" cy="1043246"/>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(training)</a:t>
            </a:r>
            <a:endParaRPr lang="en-US" dirty="0"/>
          </a:p>
        </p:txBody>
      </p:sp>
      <p:grpSp>
        <p:nvGrpSpPr>
          <p:cNvPr id="85" name="Group 84"/>
          <p:cNvGrpSpPr/>
          <p:nvPr/>
        </p:nvGrpSpPr>
        <p:grpSpPr>
          <a:xfrm>
            <a:off x="3479802" y="2209800"/>
            <a:ext cx="1418466" cy="2908300"/>
            <a:chOff x="5766269" y="3307063"/>
            <a:chExt cx="384710" cy="1266490"/>
          </a:xfrm>
        </p:grpSpPr>
        <p:pic>
          <p:nvPicPr>
            <p:cNvPr id="5" name="Picture 4"/>
            <p:cNvPicPr>
              <a:picLocks noChangeAspect="1"/>
            </p:cNvPicPr>
            <p:nvPr/>
          </p:nvPicPr>
          <p:blipFill>
            <a:blip r:embed="rId3">
              <a:alphaModFix amt="20000"/>
            </a:blip>
            <a:stretch>
              <a:fillRect/>
            </a:stretch>
          </p:blipFill>
          <p:spPr>
            <a:xfrm>
              <a:off x="5956700" y="4386829"/>
              <a:ext cx="194279" cy="186724"/>
            </a:xfrm>
            <a:prstGeom prst="rect">
              <a:avLst/>
            </a:prstGeom>
          </p:spPr>
        </p:pic>
        <p:pic>
          <p:nvPicPr>
            <p:cNvPr id="17" name="Picture 16"/>
            <p:cNvPicPr>
              <a:picLocks noChangeAspect="1"/>
            </p:cNvPicPr>
            <p:nvPr/>
          </p:nvPicPr>
          <p:blipFill>
            <a:blip r:embed="rId3">
              <a:alphaModFix amt="40000"/>
            </a:blip>
            <a:stretch>
              <a:fillRect/>
            </a:stretch>
          </p:blipFill>
          <p:spPr>
            <a:xfrm>
              <a:off x="5952868" y="4143606"/>
              <a:ext cx="194279" cy="186724"/>
            </a:xfrm>
            <a:prstGeom prst="rect">
              <a:avLst/>
            </a:prstGeom>
          </p:spPr>
        </p:pic>
        <p:pic>
          <p:nvPicPr>
            <p:cNvPr id="18" name="Picture 17"/>
            <p:cNvPicPr>
              <a:picLocks noChangeAspect="1"/>
            </p:cNvPicPr>
            <p:nvPr/>
          </p:nvPicPr>
          <p:blipFill>
            <a:blip r:embed="rId3">
              <a:alphaModFix amt="60000"/>
            </a:blip>
            <a:stretch>
              <a:fillRect/>
            </a:stretch>
          </p:blipFill>
          <p:spPr>
            <a:xfrm rot="20523233">
              <a:off x="5901744" y="3873356"/>
              <a:ext cx="194279" cy="186724"/>
            </a:xfrm>
            <a:prstGeom prst="rect">
              <a:avLst/>
            </a:prstGeom>
          </p:spPr>
        </p:pic>
        <p:pic>
          <p:nvPicPr>
            <p:cNvPr id="19" name="Picture 18"/>
            <p:cNvPicPr>
              <a:picLocks noChangeAspect="1"/>
            </p:cNvPicPr>
            <p:nvPr/>
          </p:nvPicPr>
          <p:blipFill>
            <a:blip r:embed="rId3">
              <a:alphaModFix amt="80000"/>
            </a:blip>
            <a:stretch>
              <a:fillRect/>
            </a:stretch>
          </p:blipFill>
          <p:spPr>
            <a:xfrm rot="20688523">
              <a:off x="5795663" y="3611706"/>
              <a:ext cx="194279" cy="186724"/>
            </a:xfrm>
            <a:prstGeom prst="rect">
              <a:avLst/>
            </a:prstGeom>
          </p:spPr>
        </p:pic>
        <p:pic>
          <p:nvPicPr>
            <p:cNvPr id="20" name="Picture 19"/>
            <p:cNvPicPr>
              <a:picLocks noChangeAspect="1"/>
            </p:cNvPicPr>
            <p:nvPr/>
          </p:nvPicPr>
          <p:blipFill>
            <a:blip r:embed="rId3"/>
            <a:stretch>
              <a:fillRect/>
            </a:stretch>
          </p:blipFill>
          <p:spPr>
            <a:xfrm>
              <a:off x="5766269" y="3307063"/>
              <a:ext cx="194279" cy="186724"/>
            </a:xfrm>
            <a:prstGeom prst="rect">
              <a:avLst/>
            </a:prstGeom>
          </p:spPr>
        </p:pic>
      </p:gr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(training)</a:t>
            </a:r>
            <a:endParaRPr lang="en-US" dirty="0"/>
          </a:p>
        </p:txBody>
      </p:sp>
      <p:grpSp>
        <p:nvGrpSpPr>
          <p:cNvPr id="84" name="Group 83"/>
          <p:cNvGrpSpPr/>
          <p:nvPr/>
        </p:nvGrpSpPr>
        <p:grpSpPr>
          <a:xfrm>
            <a:off x="1269999" y="2089484"/>
            <a:ext cx="6273595" cy="3764042"/>
            <a:chOff x="1257299" y="1911684"/>
            <a:chExt cx="6814553" cy="4190332"/>
          </a:xfrm>
        </p:grpSpPr>
        <p:grpSp>
          <p:nvGrpSpPr>
            <p:cNvPr id="3" name="Group 3"/>
            <p:cNvGrpSpPr/>
            <p:nvPr/>
          </p:nvGrpSpPr>
          <p:grpSpPr>
            <a:xfrm>
              <a:off x="4698999" y="3257884"/>
              <a:ext cx="3144253" cy="1409032"/>
              <a:chOff x="1494589" y="2013284"/>
              <a:chExt cx="6577264" cy="3066716"/>
            </a:xfrm>
          </p:grpSpPr>
          <p:pic>
            <p:nvPicPr>
              <p:cNvPr id="5" name="Picture 4"/>
              <p:cNvPicPr>
                <a:picLocks noChangeAspect="1"/>
              </p:cNvPicPr>
              <p:nvPr/>
            </p:nvPicPr>
            <p:blipFill>
              <a:blip r:embed="rId3">
                <a:alphaModFix amt="20000"/>
              </a:blip>
              <a:stretch>
                <a:fillRect/>
              </a:stretch>
            </p:blipFill>
            <p:spPr>
              <a:xfrm>
                <a:off x="4125495" y="4470400"/>
                <a:ext cx="406400" cy="406400"/>
              </a:xfrm>
              <a:prstGeom prst="rect">
                <a:avLst/>
              </a:prstGeom>
            </p:spPr>
          </p:pic>
          <p:pic>
            <p:nvPicPr>
              <p:cNvPr id="6" name="Picture 5"/>
              <p:cNvPicPr>
                <a:picLocks noChangeAspect="1"/>
              </p:cNvPicPr>
              <p:nvPr/>
            </p:nvPicPr>
            <p:blipFill>
              <a:blip r:embed="rId4"/>
              <a:stretch>
                <a:fillRect/>
              </a:stretch>
            </p:blipFill>
            <p:spPr>
              <a:xfrm>
                <a:off x="6176211" y="3981116"/>
                <a:ext cx="406400" cy="406400"/>
              </a:xfrm>
              <a:prstGeom prst="rect">
                <a:avLst/>
              </a:prstGeom>
            </p:spPr>
          </p:pic>
          <p:pic>
            <p:nvPicPr>
              <p:cNvPr id="7" name="Picture 6"/>
              <p:cNvPicPr>
                <a:picLocks noChangeAspect="1"/>
              </p:cNvPicPr>
              <p:nvPr/>
            </p:nvPicPr>
            <p:blipFill>
              <a:blip r:embed="rId5"/>
              <a:stretch>
                <a:fillRect/>
              </a:stretch>
            </p:blipFill>
            <p:spPr>
              <a:xfrm>
                <a:off x="5219032" y="3371516"/>
                <a:ext cx="406400" cy="406400"/>
              </a:xfrm>
              <a:prstGeom prst="rect">
                <a:avLst/>
              </a:prstGeom>
            </p:spPr>
          </p:pic>
          <p:pic>
            <p:nvPicPr>
              <p:cNvPr id="8" name="Picture 7"/>
              <p:cNvPicPr>
                <a:picLocks noChangeAspect="1"/>
              </p:cNvPicPr>
              <p:nvPr/>
            </p:nvPicPr>
            <p:blipFill>
              <a:blip r:embed="rId4"/>
              <a:stretch>
                <a:fillRect/>
              </a:stretch>
            </p:blipFill>
            <p:spPr>
              <a:xfrm>
                <a:off x="1900989" y="4673600"/>
                <a:ext cx="406400" cy="406400"/>
              </a:xfrm>
              <a:prstGeom prst="rect">
                <a:avLst/>
              </a:prstGeom>
            </p:spPr>
          </p:pic>
          <p:pic>
            <p:nvPicPr>
              <p:cNvPr id="9" name="Picture 8"/>
              <p:cNvPicPr>
                <a:picLocks noChangeAspect="1"/>
              </p:cNvPicPr>
              <p:nvPr/>
            </p:nvPicPr>
            <p:blipFill>
              <a:blip r:embed="rId6"/>
              <a:stretch>
                <a:fillRect/>
              </a:stretch>
            </p:blipFill>
            <p:spPr>
              <a:xfrm>
                <a:off x="3010568" y="4064000"/>
                <a:ext cx="406400" cy="406400"/>
              </a:xfrm>
              <a:prstGeom prst="rect">
                <a:avLst/>
              </a:prstGeom>
            </p:spPr>
          </p:pic>
          <p:pic>
            <p:nvPicPr>
              <p:cNvPr id="10" name="Picture 9"/>
              <p:cNvPicPr>
                <a:picLocks noChangeAspect="1"/>
              </p:cNvPicPr>
              <p:nvPr/>
            </p:nvPicPr>
            <p:blipFill>
              <a:blip r:embed="rId5"/>
              <a:stretch>
                <a:fillRect/>
              </a:stretch>
            </p:blipFill>
            <p:spPr>
              <a:xfrm>
                <a:off x="7259053" y="2457116"/>
                <a:ext cx="406400" cy="406400"/>
              </a:xfrm>
              <a:prstGeom prst="rect">
                <a:avLst/>
              </a:prstGeom>
            </p:spPr>
          </p:pic>
          <p:pic>
            <p:nvPicPr>
              <p:cNvPr id="11" name="Picture 10"/>
              <p:cNvPicPr>
                <a:picLocks noChangeAspect="1"/>
              </p:cNvPicPr>
              <p:nvPr/>
            </p:nvPicPr>
            <p:blipFill>
              <a:blip r:embed="rId5"/>
              <a:stretch>
                <a:fillRect/>
              </a:stretch>
            </p:blipFill>
            <p:spPr>
              <a:xfrm>
                <a:off x="6852653" y="4572000"/>
                <a:ext cx="406400" cy="406400"/>
              </a:xfrm>
              <a:prstGeom prst="rect">
                <a:avLst/>
              </a:prstGeom>
            </p:spPr>
          </p:pic>
          <p:pic>
            <p:nvPicPr>
              <p:cNvPr id="12" name="Picture 11"/>
              <p:cNvPicPr>
                <a:picLocks noChangeAspect="1"/>
              </p:cNvPicPr>
              <p:nvPr/>
            </p:nvPicPr>
            <p:blipFill>
              <a:blip r:embed="rId5"/>
              <a:stretch>
                <a:fillRect/>
              </a:stretch>
            </p:blipFill>
            <p:spPr>
              <a:xfrm>
                <a:off x="2807368" y="2050716"/>
                <a:ext cx="406400" cy="406400"/>
              </a:xfrm>
              <a:prstGeom prst="rect">
                <a:avLst/>
              </a:prstGeom>
            </p:spPr>
          </p:pic>
          <p:pic>
            <p:nvPicPr>
              <p:cNvPr id="13" name="Picture 12"/>
              <p:cNvPicPr>
                <a:picLocks noChangeAspect="1"/>
              </p:cNvPicPr>
              <p:nvPr/>
            </p:nvPicPr>
            <p:blipFill>
              <a:blip r:embed="rId4"/>
              <a:stretch>
                <a:fillRect/>
              </a:stretch>
            </p:blipFill>
            <p:spPr>
              <a:xfrm>
                <a:off x="4328695" y="2660316"/>
                <a:ext cx="406400" cy="406400"/>
              </a:xfrm>
              <a:prstGeom prst="rect">
                <a:avLst/>
              </a:prstGeom>
            </p:spPr>
          </p:pic>
          <p:pic>
            <p:nvPicPr>
              <p:cNvPr id="14" name="Picture 13"/>
              <p:cNvPicPr>
                <a:picLocks noChangeAspect="1"/>
              </p:cNvPicPr>
              <p:nvPr/>
            </p:nvPicPr>
            <p:blipFill>
              <a:blip r:embed="rId4"/>
              <a:stretch>
                <a:fillRect/>
              </a:stretch>
            </p:blipFill>
            <p:spPr>
              <a:xfrm>
                <a:off x="1494589" y="3015916"/>
                <a:ext cx="406400" cy="406400"/>
              </a:xfrm>
              <a:prstGeom prst="rect">
                <a:avLst/>
              </a:prstGeom>
            </p:spPr>
          </p:pic>
          <p:pic>
            <p:nvPicPr>
              <p:cNvPr id="15" name="Picture 14"/>
              <p:cNvPicPr>
                <a:picLocks noChangeAspect="1"/>
              </p:cNvPicPr>
              <p:nvPr/>
            </p:nvPicPr>
            <p:blipFill>
              <a:blip r:embed="rId6"/>
              <a:stretch>
                <a:fillRect/>
              </a:stretch>
            </p:blipFill>
            <p:spPr>
              <a:xfrm>
                <a:off x="7665453" y="3828716"/>
                <a:ext cx="406400" cy="406400"/>
              </a:xfrm>
              <a:prstGeom prst="rect">
                <a:avLst/>
              </a:prstGeom>
            </p:spPr>
          </p:pic>
          <p:pic>
            <p:nvPicPr>
              <p:cNvPr id="16" name="Picture 15"/>
              <p:cNvPicPr>
                <a:picLocks noChangeAspect="1"/>
              </p:cNvPicPr>
              <p:nvPr/>
            </p:nvPicPr>
            <p:blipFill>
              <a:blip r:embed="rId6"/>
              <a:stretch>
                <a:fillRect/>
              </a:stretch>
            </p:blipFill>
            <p:spPr>
              <a:xfrm>
                <a:off x="5973011" y="2013284"/>
                <a:ext cx="406400" cy="406400"/>
              </a:xfrm>
              <a:prstGeom prst="rect">
                <a:avLst/>
              </a:prstGeom>
            </p:spPr>
          </p:pic>
          <p:pic>
            <p:nvPicPr>
              <p:cNvPr id="17" name="Picture 16"/>
              <p:cNvPicPr>
                <a:picLocks noChangeAspect="1"/>
              </p:cNvPicPr>
              <p:nvPr/>
            </p:nvPicPr>
            <p:blipFill>
              <a:blip r:embed="rId3">
                <a:alphaModFix amt="40000"/>
              </a:blip>
              <a:stretch>
                <a:fillRect/>
              </a:stretch>
            </p:blipFill>
            <p:spPr>
              <a:xfrm>
                <a:off x="4117479" y="3941032"/>
                <a:ext cx="406400" cy="406400"/>
              </a:xfrm>
              <a:prstGeom prst="rect">
                <a:avLst/>
              </a:prstGeom>
            </p:spPr>
          </p:pic>
          <p:pic>
            <p:nvPicPr>
              <p:cNvPr id="18" name="Picture 17"/>
              <p:cNvPicPr>
                <a:picLocks noChangeAspect="1"/>
              </p:cNvPicPr>
              <p:nvPr/>
            </p:nvPicPr>
            <p:blipFill>
              <a:blip r:embed="rId3">
                <a:alphaModFix amt="60000"/>
              </a:blip>
              <a:stretch>
                <a:fillRect/>
              </a:stretch>
            </p:blipFill>
            <p:spPr>
              <a:xfrm rot="20523233">
                <a:off x="4010535" y="3352840"/>
                <a:ext cx="406400" cy="406400"/>
              </a:xfrm>
              <a:prstGeom prst="rect">
                <a:avLst/>
              </a:prstGeom>
            </p:spPr>
          </p:pic>
          <p:pic>
            <p:nvPicPr>
              <p:cNvPr id="19" name="Picture 18"/>
              <p:cNvPicPr>
                <a:picLocks noChangeAspect="1"/>
              </p:cNvPicPr>
              <p:nvPr/>
            </p:nvPicPr>
            <p:blipFill>
              <a:blip r:embed="rId3">
                <a:alphaModFix amt="80000"/>
              </a:blip>
              <a:stretch>
                <a:fillRect/>
              </a:stretch>
            </p:blipFill>
            <p:spPr>
              <a:xfrm rot="20688523">
                <a:off x="3788631" y="2783368"/>
                <a:ext cx="406400" cy="406400"/>
              </a:xfrm>
              <a:prstGeom prst="rect">
                <a:avLst/>
              </a:prstGeom>
            </p:spPr>
          </p:pic>
          <p:pic>
            <p:nvPicPr>
              <p:cNvPr id="20" name="Picture 19"/>
              <p:cNvPicPr>
                <a:picLocks noChangeAspect="1"/>
              </p:cNvPicPr>
              <p:nvPr/>
            </p:nvPicPr>
            <p:blipFill>
              <a:blip r:embed="rId3"/>
              <a:stretch>
                <a:fillRect/>
              </a:stretch>
            </p:blipFill>
            <p:spPr>
              <a:xfrm>
                <a:off x="3727143" y="2120320"/>
                <a:ext cx="406400" cy="406400"/>
              </a:xfrm>
              <a:prstGeom prst="rect">
                <a:avLst/>
              </a:prstGeom>
            </p:spPr>
          </p:pic>
        </p:grpSp>
        <p:sp>
          <p:nvSpPr>
            <p:cNvPr id="21" name="Oval 20"/>
            <p:cNvSpPr/>
            <p:nvPr/>
          </p:nvSpPr>
          <p:spPr>
            <a:xfrm>
              <a:off x="5642578" y="3162300"/>
              <a:ext cx="433293" cy="471187"/>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rot="5400000" flipH="1" flipV="1">
              <a:off x="4837404" y="3839649"/>
              <a:ext cx="1141263" cy="57231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4" name="Group 22"/>
            <p:cNvGrpSpPr/>
            <p:nvPr/>
          </p:nvGrpSpPr>
          <p:grpSpPr>
            <a:xfrm>
              <a:off x="1257299" y="1911684"/>
              <a:ext cx="3144253" cy="1409032"/>
              <a:chOff x="3225799" y="3727784"/>
              <a:chExt cx="3144253" cy="1409032"/>
            </a:xfrm>
          </p:grpSpPr>
          <p:pic>
            <p:nvPicPr>
              <p:cNvPr id="24" name="Picture 23"/>
              <p:cNvPicPr>
                <a:picLocks noChangeAspect="1"/>
              </p:cNvPicPr>
              <p:nvPr/>
            </p:nvPicPr>
            <p:blipFill>
              <a:blip r:embed="rId4"/>
              <a:stretch>
                <a:fillRect/>
              </a:stretch>
            </p:blipFill>
            <p:spPr>
              <a:xfrm>
                <a:off x="5463843" y="4631923"/>
                <a:ext cx="194279" cy="186724"/>
              </a:xfrm>
              <a:prstGeom prst="rect">
                <a:avLst/>
              </a:prstGeom>
            </p:spPr>
          </p:pic>
          <p:pic>
            <p:nvPicPr>
              <p:cNvPr id="25" name="Picture 24"/>
              <p:cNvPicPr>
                <a:picLocks noChangeAspect="1"/>
              </p:cNvPicPr>
              <p:nvPr/>
            </p:nvPicPr>
            <p:blipFill>
              <a:blip r:embed="rId5"/>
              <a:stretch>
                <a:fillRect/>
              </a:stretch>
            </p:blipFill>
            <p:spPr>
              <a:xfrm>
                <a:off x="5006264" y="4351837"/>
                <a:ext cx="194279" cy="186724"/>
              </a:xfrm>
              <a:prstGeom prst="rect">
                <a:avLst/>
              </a:prstGeom>
            </p:spPr>
          </p:pic>
          <p:pic>
            <p:nvPicPr>
              <p:cNvPr id="26" name="Picture 25"/>
              <p:cNvPicPr>
                <a:picLocks noChangeAspect="1"/>
              </p:cNvPicPr>
              <p:nvPr/>
            </p:nvPicPr>
            <p:blipFill>
              <a:blip r:embed="rId4"/>
              <a:stretch>
                <a:fillRect/>
              </a:stretch>
            </p:blipFill>
            <p:spPr>
              <a:xfrm>
                <a:off x="3420078" y="4950092"/>
                <a:ext cx="194279" cy="186724"/>
              </a:xfrm>
              <a:prstGeom prst="rect">
                <a:avLst/>
              </a:prstGeom>
            </p:spPr>
          </p:pic>
          <p:pic>
            <p:nvPicPr>
              <p:cNvPr id="27" name="Picture 26"/>
              <p:cNvPicPr>
                <a:picLocks noChangeAspect="1"/>
              </p:cNvPicPr>
              <p:nvPr/>
            </p:nvPicPr>
            <p:blipFill>
              <a:blip r:embed="rId6"/>
              <a:stretch>
                <a:fillRect/>
              </a:stretch>
            </p:blipFill>
            <p:spPr>
              <a:xfrm>
                <a:off x="3950511" y="4670005"/>
                <a:ext cx="194279" cy="186724"/>
              </a:xfrm>
              <a:prstGeom prst="rect">
                <a:avLst/>
              </a:prstGeom>
            </p:spPr>
          </p:pic>
          <p:pic>
            <p:nvPicPr>
              <p:cNvPr id="28" name="Picture 27"/>
              <p:cNvPicPr>
                <a:picLocks noChangeAspect="1"/>
              </p:cNvPicPr>
              <p:nvPr/>
            </p:nvPicPr>
            <p:blipFill>
              <a:blip r:embed="rId5"/>
              <a:stretch>
                <a:fillRect/>
              </a:stretch>
            </p:blipFill>
            <p:spPr>
              <a:xfrm>
                <a:off x="5981494" y="3931707"/>
                <a:ext cx="194279" cy="186724"/>
              </a:xfrm>
              <a:prstGeom prst="rect">
                <a:avLst/>
              </a:prstGeom>
            </p:spPr>
          </p:pic>
          <p:pic>
            <p:nvPicPr>
              <p:cNvPr id="29" name="Picture 28"/>
              <p:cNvPicPr>
                <a:picLocks noChangeAspect="1"/>
              </p:cNvPicPr>
              <p:nvPr/>
            </p:nvPicPr>
            <p:blipFill>
              <a:blip r:embed="rId5"/>
              <a:stretch>
                <a:fillRect/>
              </a:stretch>
            </p:blipFill>
            <p:spPr>
              <a:xfrm>
                <a:off x="5787215" y="4903411"/>
                <a:ext cx="194279" cy="186724"/>
              </a:xfrm>
              <a:prstGeom prst="rect">
                <a:avLst/>
              </a:prstGeom>
            </p:spPr>
          </p:pic>
          <p:pic>
            <p:nvPicPr>
              <p:cNvPr id="30" name="Picture 29"/>
              <p:cNvPicPr>
                <a:picLocks noChangeAspect="1"/>
              </p:cNvPicPr>
              <p:nvPr/>
            </p:nvPicPr>
            <p:blipFill>
              <a:blip r:embed="rId5"/>
              <a:stretch>
                <a:fillRect/>
              </a:stretch>
            </p:blipFill>
            <p:spPr>
              <a:xfrm>
                <a:off x="3853371" y="3744982"/>
                <a:ext cx="194279" cy="186724"/>
              </a:xfrm>
              <a:prstGeom prst="rect">
                <a:avLst/>
              </a:prstGeom>
            </p:spPr>
          </p:pic>
          <p:pic>
            <p:nvPicPr>
              <p:cNvPr id="31" name="Picture 30"/>
              <p:cNvPicPr>
                <a:picLocks noChangeAspect="1"/>
              </p:cNvPicPr>
              <p:nvPr/>
            </p:nvPicPr>
            <p:blipFill>
              <a:blip r:embed="rId4"/>
              <a:stretch>
                <a:fillRect/>
              </a:stretch>
            </p:blipFill>
            <p:spPr>
              <a:xfrm>
                <a:off x="4580640" y="4025069"/>
                <a:ext cx="194279" cy="186724"/>
              </a:xfrm>
              <a:prstGeom prst="rect">
                <a:avLst/>
              </a:prstGeom>
            </p:spPr>
          </p:pic>
          <p:pic>
            <p:nvPicPr>
              <p:cNvPr id="32" name="Picture 31"/>
              <p:cNvPicPr>
                <a:picLocks noChangeAspect="1"/>
              </p:cNvPicPr>
              <p:nvPr/>
            </p:nvPicPr>
            <p:blipFill>
              <a:blip r:embed="rId4"/>
              <a:stretch>
                <a:fillRect/>
              </a:stretch>
            </p:blipFill>
            <p:spPr>
              <a:xfrm>
                <a:off x="3225799" y="4188453"/>
                <a:ext cx="194279" cy="186724"/>
              </a:xfrm>
              <a:prstGeom prst="rect">
                <a:avLst/>
              </a:prstGeom>
            </p:spPr>
          </p:pic>
          <p:pic>
            <p:nvPicPr>
              <p:cNvPr id="33" name="Picture 32"/>
              <p:cNvPicPr>
                <a:picLocks noChangeAspect="1"/>
              </p:cNvPicPr>
              <p:nvPr/>
            </p:nvPicPr>
            <p:blipFill>
              <a:blip r:embed="rId6"/>
              <a:stretch>
                <a:fillRect/>
              </a:stretch>
            </p:blipFill>
            <p:spPr>
              <a:xfrm>
                <a:off x="6175773" y="4561902"/>
                <a:ext cx="194279" cy="186724"/>
              </a:xfrm>
              <a:prstGeom prst="rect">
                <a:avLst/>
              </a:prstGeom>
            </p:spPr>
          </p:pic>
          <p:pic>
            <p:nvPicPr>
              <p:cNvPr id="34" name="Picture 33"/>
              <p:cNvPicPr>
                <a:picLocks noChangeAspect="1"/>
              </p:cNvPicPr>
              <p:nvPr/>
            </p:nvPicPr>
            <p:blipFill>
              <a:blip r:embed="rId6"/>
              <a:stretch>
                <a:fillRect/>
              </a:stretch>
            </p:blipFill>
            <p:spPr>
              <a:xfrm>
                <a:off x="5366703" y="3727784"/>
                <a:ext cx="194279" cy="186724"/>
              </a:xfrm>
              <a:prstGeom prst="rect">
                <a:avLst/>
              </a:prstGeom>
            </p:spPr>
          </p:pic>
        </p:grpSp>
        <p:grpSp>
          <p:nvGrpSpPr>
            <p:cNvPr id="23" name="Group 34"/>
            <p:cNvGrpSpPr/>
            <p:nvPr/>
          </p:nvGrpSpPr>
          <p:grpSpPr>
            <a:xfrm>
              <a:off x="1409699" y="3334084"/>
              <a:ext cx="3144253" cy="1409032"/>
              <a:chOff x="3225799" y="3727784"/>
              <a:chExt cx="3144253" cy="1409032"/>
            </a:xfrm>
          </p:grpSpPr>
          <p:pic>
            <p:nvPicPr>
              <p:cNvPr id="36" name="Picture 35"/>
              <p:cNvPicPr>
                <a:picLocks noChangeAspect="1"/>
              </p:cNvPicPr>
              <p:nvPr/>
            </p:nvPicPr>
            <p:blipFill>
              <a:blip r:embed="rId4"/>
              <a:stretch>
                <a:fillRect/>
              </a:stretch>
            </p:blipFill>
            <p:spPr>
              <a:xfrm>
                <a:off x="5463843" y="4631923"/>
                <a:ext cx="194279" cy="186724"/>
              </a:xfrm>
              <a:prstGeom prst="rect">
                <a:avLst/>
              </a:prstGeom>
            </p:spPr>
          </p:pic>
          <p:pic>
            <p:nvPicPr>
              <p:cNvPr id="37" name="Picture 36"/>
              <p:cNvPicPr>
                <a:picLocks noChangeAspect="1"/>
              </p:cNvPicPr>
              <p:nvPr/>
            </p:nvPicPr>
            <p:blipFill>
              <a:blip r:embed="rId5"/>
              <a:stretch>
                <a:fillRect/>
              </a:stretch>
            </p:blipFill>
            <p:spPr>
              <a:xfrm>
                <a:off x="5006264" y="4351837"/>
                <a:ext cx="194279" cy="186724"/>
              </a:xfrm>
              <a:prstGeom prst="rect">
                <a:avLst/>
              </a:prstGeom>
            </p:spPr>
          </p:pic>
          <p:pic>
            <p:nvPicPr>
              <p:cNvPr id="38" name="Picture 37"/>
              <p:cNvPicPr>
                <a:picLocks noChangeAspect="1"/>
              </p:cNvPicPr>
              <p:nvPr/>
            </p:nvPicPr>
            <p:blipFill>
              <a:blip r:embed="rId4"/>
              <a:stretch>
                <a:fillRect/>
              </a:stretch>
            </p:blipFill>
            <p:spPr>
              <a:xfrm>
                <a:off x="3420078" y="4950092"/>
                <a:ext cx="194279" cy="186724"/>
              </a:xfrm>
              <a:prstGeom prst="rect">
                <a:avLst/>
              </a:prstGeom>
            </p:spPr>
          </p:pic>
          <p:pic>
            <p:nvPicPr>
              <p:cNvPr id="39" name="Picture 38"/>
              <p:cNvPicPr>
                <a:picLocks noChangeAspect="1"/>
              </p:cNvPicPr>
              <p:nvPr/>
            </p:nvPicPr>
            <p:blipFill>
              <a:blip r:embed="rId6"/>
              <a:stretch>
                <a:fillRect/>
              </a:stretch>
            </p:blipFill>
            <p:spPr>
              <a:xfrm>
                <a:off x="3950511" y="4670005"/>
                <a:ext cx="194279" cy="186724"/>
              </a:xfrm>
              <a:prstGeom prst="rect">
                <a:avLst/>
              </a:prstGeom>
            </p:spPr>
          </p:pic>
          <p:pic>
            <p:nvPicPr>
              <p:cNvPr id="40" name="Picture 39"/>
              <p:cNvPicPr>
                <a:picLocks noChangeAspect="1"/>
              </p:cNvPicPr>
              <p:nvPr/>
            </p:nvPicPr>
            <p:blipFill>
              <a:blip r:embed="rId5"/>
              <a:stretch>
                <a:fillRect/>
              </a:stretch>
            </p:blipFill>
            <p:spPr>
              <a:xfrm>
                <a:off x="5981494" y="3931707"/>
                <a:ext cx="194279" cy="186724"/>
              </a:xfrm>
              <a:prstGeom prst="rect">
                <a:avLst/>
              </a:prstGeom>
            </p:spPr>
          </p:pic>
          <p:pic>
            <p:nvPicPr>
              <p:cNvPr id="41" name="Picture 40"/>
              <p:cNvPicPr>
                <a:picLocks noChangeAspect="1"/>
              </p:cNvPicPr>
              <p:nvPr/>
            </p:nvPicPr>
            <p:blipFill>
              <a:blip r:embed="rId5"/>
              <a:stretch>
                <a:fillRect/>
              </a:stretch>
            </p:blipFill>
            <p:spPr>
              <a:xfrm>
                <a:off x="5787215" y="4903411"/>
                <a:ext cx="194279" cy="186724"/>
              </a:xfrm>
              <a:prstGeom prst="rect">
                <a:avLst/>
              </a:prstGeom>
            </p:spPr>
          </p:pic>
          <p:pic>
            <p:nvPicPr>
              <p:cNvPr id="42" name="Picture 41"/>
              <p:cNvPicPr>
                <a:picLocks noChangeAspect="1"/>
              </p:cNvPicPr>
              <p:nvPr/>
            </p:nvPicPr>
            <p:blipFill>
              <a:blip r:embed="rId5"/>
              <a:stretch>
                <a:fillRect/>
              </a:stretch>
            </p:blipFill>
            <p:spPr>
              <a:xfrm>
                <a:off x="3853371" y="3744982"/>
                <a:ext cx="194279" cy="186724"/>
              </a:xfrm>
              <a:prstGeom prst="rect">
                <a:avLst/>
              </a:prstGeom>
            </p:spPr>
          </p:pic>
          <p:pic>
            <p:nvPicPr>
              <p:cNvPr id="43" name="Picture 42"/>
              <p:cNvPicPr>
                <a:picLocks noChangeAspect="1"/>
              </p:cNvPicPr>
              <p:nvPr/>
            </p:nvPicPr>
            <p:blipFill>
              <a:blip r:embed="rId4"/>
              <a:stretch>
                <a:fillRect/>
              </a:stretch>
            </p:blipFill>
            <p:spPr>
              <a:xfrm>
                <a:off x="4580640" y="4025069"/>
                <a:ext cx="194279" cy="186724"/>
              </a:xfrm>
              <a:prstGeom prst="rect">
                <a:avLst/>
              </a:prstGeom>
            </p:spPr>
          </p:pic>
          <p:pic>
            <p:nvPicPr>
              <p:cNvPr id="44" name="Picture 43"/>
              <p:cNvPicPr>
                <a:picLocks noChangeAspect="1"/>
              </p:cNvPicPr>
              <p:nvPr/>
            </p:nvPicPr>
            <p:blipFill>
              <a:blip r:embed="rId4"/>
              <a:stretch>
                <a:fillRect/>
              </a:stretch>
            </p:blipFill>
            <p:spPr>
              <a:xfrm>
                <a:off x="3225799" y="4188453"/>
                <a:ext cx="194279" cy="186724"/>
              </a:xfrm>
              <a:prstGeom prst="rect">
                <a:avLst/>
              </a:prstGeom>
            </p:spPr>
          </p:pic>
          <p:pic>
            <p:nvPicPr>
              <p:cNvPr id="45" name="Picture 44"/>
              <p:cNvPicPr>
                <a:picLocks noChangeAspect="1"/>
              </p:cNvPicPr>
              <p:nvPr/>
            </p:nvPicPr>
            <p:blipFill>
              <a:blip r:embed="rId6"/>
              <a:stretch>
                <a:fillRect/>
              </a:stretch>
            </p:blipFill>
            <p:spPr>
              <a:xfrm>
                <a:off x="6175773" y="4561902"/>
                <a:ext cx="194279" cy="186724"/>
              </a:xfrm>
              <a:prstGeom prst="rect">
                <a:avLst/>
              </a:prstGeom>
            </p:spPr>
          </p:pic>
          <p:pic>
            <p:nvPicPr>
              <p:cNvPr id="46" name="Picture 45"/>
              <p:cNvPicPr>
                <a:picLocks noChangeAspect="1"/>
              </p:cNvPicPr>
              <p:nvPr/>
            </p:nvPicPr>
            <p:blipFill>
              <a:blip r:embed="rId6"/>
              <a:stretch>
                <a:fillRect/>
              </a:stretch>
            </p:blipFill>
            <p:spPr>
              <a:xfrm>
                <a:off x="5366703" y="3727784"/>
                <a:ext cx="194279" cy="186724"/>
              </a:xfrm>
              <a:prstGeom prst="rect">
                <a:avLst/>
              </a:prstGeom>
            </p:spPr>
          </p:pic>
        </p:grpSp>
        <p:grpSp>
          <p:nvGrpSpPr>
            <p:cNvPr id="35" name="Group 46"/>
            <p:cNvGrpSpPr/>
            <p:nvPr/>
          </p:nvGrpSpPr>
          <p:grpSpPr>
            <a:xfrm>
              <a:off x="4775199" y="1937084"/>
              <a:ext cx="3144253" cy="1409032"/>
              <a:chOff x="3225799" y="3727784"/>
              <a:chExt cx="3144253" cy="1409032"/>
            </a:xfrm>
          </p:grpSpPr>
          <p:pic>
            <p:nvPicPr>
              <p:cNvPr id="48" name="Picture 47"/>
              <p:cNvPicPr>
                <a:picLocks noChangeAspect="1"/>
              </p:cNvPicPr>
              <p:nvPr/>
            </p:nvPicPr>
            <p:blipFill>
              <a:blip r:embed="rId4"/>
              <a:stretch>
                <a:fillRect/>
              </a:stretch>
            </p:blipFill>
            <p:spPr>
              <a:xfrm>
                <a:off x="5463843" y="4631923"/>
                <a:ext cx="194279" cy="186724"/>
              </a:xfrm>
              <a:prstGeom prst="rect">
                <a:avLst/>
              </a:prstGeom>
            </p:spPr>
          </p:pic>
          <p:pic>
            <p:nvPicPr>
              <p:cNvPr id="49" name="Picture 48"/>
              <p:cNvPicPr>
                <a:picLocks noChangeAspect="1"/>
              </p:cNvPicPr>
              <p:nvPr/>
            </p:nvPicPr>
            <p:blipFill>
              <a:blip r:embed="rId5"/>
              <a:stretch>
                <a:fillRect/>
              </a:stretch>
            </p:blipFill>
            <p:spPr>
              <a:xfrm>
                <a:off x="5006264" y="4351837"/>
                <a:ext cx="194279" cy="186724"/>
              </a:xfrm>
              <a:prstGeom prst="rect">
                <a:avLst/>
              </a:prstGeom>
            </p:spPr>
          </p:pic>
          <p:pic>
            <p:nvPicPr>
              <p:cNvPr id="50" name="Picture 49"/>
              <p:cNvPicPr>
                <a:picLocks noChangeAspect="1"/>
              </p:cNvPicPr>
              <p:nvPr/>
            </p:nvPicPr>
            <p:blipFill>
              <a:blip r:embed="rId4"/>
              <a:stretch>
                <a:fillRect/>
              </a:stretch>
            </p:blipFill>
            <p:spPr>
              <a:xfrm>
                <a:off x="3420078" y="4950092"/>
                <a:ext cx="194279" cy="186724"/>
              </a:xfrm>
              <a:prstGeom prst="rect">
                <a:avLst/>
              </a:prstGeom>
            </p:spPr>
          </p:pic>
          <p:pic>
            <p:nvPicPr>
              <p:cNvPr id="51" name="Picture 50"/>
              <p:cNvPicPr>
                <a:picLocks noChangeAspect="1"/>
              </p:cNvPicPr>
              <p:nvPr/>
            </p:nvPicPr>
            <p:blipFill>
              <a:blip r:embed="rId6"/>
              <a:stretch>
                <a:fillRect/>
              </a:stretch>
            </p:blipFill>
            <p:spPr>
              <a:xfrm>
                <a:off x="3950511" y="4670005"/>
                <a:ext cx="194279" cy="186724"/>
              </a:xfrm>
              <a:prstGeom prst="rect">
                <a:avLst/>
              </a:prstGeom>
            </p:spPr>
          </p:pic>
          <p:pic>
            <p:nvPicPr>
              <p:cNvPr id="52" name="Picture 51"/>
              <p:cNvPicPr>
                <a:picLocks noChangeAspect="1"/>
              </p:cNvPicPr>
              <p:nvPr/>
            </p:nvPicPr>
            <p:blipFill>
              <a:blip r:embed="rId5"/>
              <a:stretch>
                <a:fillRect/>
              </a:stretch>
            </p:blipFill>
            <p:spPr>
              <a:xfrm>
                <a:off x="5981494" y="3931707"/>
                <a:ext cx="194279" cy="186724"/>
              </a:xfrm>
              <a:prstGeom prst="rect">
                <a:avLst/>
              </a:prstGeom>
            </p:spPr>
          </p:pic>
          <p:pic>
            <p:nvPicPr>
              <p:cNvPr id="53" name="Picture 52"/>
              <p:cNvPicPr>
                <a:picLocks noChangeAspect="1"/>
              </p:cNvPicPr>
              <p:nvPr/>
            </p:nvPicPr>
            <p:blipFill>
              <a:blip r:embed="rId5"/>
              <a:stretch>
                <a:fillRect/>
              </a:stretch>
            </p:blipFill>
            <p:spPr>
              <a:xfrm>
                <a:off x="5787215" y="4903411"/>
                <a:ext cx="194279" cy="186724"/>
              </a:xfrm>
              <a:prstGeom prst="rect">
                <a:avLst/>
              </a:prstGeom>
            </p:spPr>
          </p:pic>
          <p:pic>
            <p:nvPicPr>
              <p:cNvPr id="54" name="Picture 53"/>
              <p:cNvPicPr>
                <a:picLocks noChangeAspect="1"/>
              </p:cNvPicPr>
              <p:nvPr/>
            </p:nvPicPr>
            <p:blipFill>
              <a:blip r:embed="rId5"/>
              <a:stretch>
                <a:fillRect/>
              </a:stretch>
            </p:blipFill>
            <p:spPr>
              <a:xfrm>
                <a:off x="3853371" y="3744982"/>
                <a:ext cx="194279" cy="186724"/>
              </a:xfrm>
              <a:prstGeom prst="rect">
                <a:avLst/>
              </a:prstGeom>
            </p:spPr>
          </p:pic>
          <p:pic>
            <p:nvPicPr>
              <p:cNvPr id="55" name="Picture 54"/>
              <p:cNvPicPr>
                <a:picLocks noChangeAspect="1"/>
              </p:cNvPicPr>
              <p:nvPr/>
            </p:nvPicPr>
            <p:blipFill>
              <a:blip r:embed="rId4"/>
              <a:stretch>
                <a:fillRect/>
              </a:stretch>
            </p:blipFill>
            <p:spPr>
              <a:xfrm>
                <a:off x="4580640" y="4025069"/>
                <a:ext cx="194279" cy="186724"/>
              </a:xfrm>
              <a:prstGeom prst="rect">
                <a:avLst/>
              </a:prstGeom>
            </p:spPr>
          </p:pic>
          <p:pic>
            <p:nvPicPr>
              <p:cNvPr id="56" name="Picture 55"/>
              <p:cNvPicPr>
                <a:picLocks noChangeAspect="1"/>
              </p:cNvPicPr>
              <p:nvPr/>
            </p:nvPicPr>
            <p:blipFill>
              <a:blip r:embed="rId4"/>
              <a:stretch>
                <a:fillRect/>
              </a:stretch>
            </p:blipFill>
            <p:spPr>
              <a:xfrm>
                <a:off x="3225799" y="4188453"/>
                <a:ext cx="194279" cy="186724"/>
              </a:xfrm>
              <a:prstGeom prst="rect">
                <a:avLst/>
              </a:prstGeom>
            </p:spPr>
          </p:pic>
          <p:pic>
            <p:nvPicPr>
              <p:cNvPr id="57" name="Picture 56"/>
              <p:cNvPicPr>
                <a:picLocks noChangeAspect="1"/>
              </p:cNvPicPr>
              <p:nvPr/>
            </p:nvPicPr>
            <p:blipFill>
              <a:blip r:embed="rId6"/>
              <a:stretch>
                <a:fillRect/>
              </a:stretch>
            </p:blipFill>
            <p:spPr>
              <a:xfrm>
                <a:off x="6175773" y="4561902"/>
                <a:ext cx="194279" cy="186724"/>
              </a:xfrm>
              <a:prstGeom prst="rect">
                <a:avLst/>
              </a:prstGeom>
            </p:spPr>
          </p:pic>
          <p:pic>
            <p:nvPicPr>
              <p:cNvPr id="58" name="Picture 57"/>
              <p:cNvPicPr>
                <a:picLocks noChangeAspect="1"/>
              </p:cNvPicPr>
              <p:nvPr/>
            </p:nvPicPr>
            <p:blipFill>
              <a:blip r:embed="rId6"/>
              <a:stretch>
                <a:fillRect/>
              </a:stretch>
            </p:blipFill>
            <p:spPr>
              <a:xfrm>
                <a:off x="5366703" y="3727784"/>
                <a:ext cx="194279" cy="186724"/>
              </a:xfrm>
              <a:prstGeom prst="rect">
                <a:avLst/>
              </a:prstGeom>
            </p:spPr>
          </p:pic>
        </p:grpSp>
        <p:grpSp>
          <p:nvGrpSpPr>
            <p:cNvPr id="47" name="Group 58"/>
            <p:cNvGrpSpPr/>
            <p:nvPr/>
          </p:nvGrpSpPr>
          <p:grpSpPr>
            <a:xfrm>
              <a:off x="4927599" y="4692984"/>
              <a:ext cx="3144253" cy="1409032"/>
              <a:chOff x="3225799" y="3727784"/>
              <a:chExt cx="3144253" cy="1409032"/>
            </a:xfrm>
          </p:grpSpPr>
          <p:pic>
            <p:nvPicPr>
              <p:cNvPr id="60" name="Picture 59"/>
              <p:cNvPicPr>
                <a:picLocks noChangeAspect="1"/>
              </p:cNvPicPr>
              <p:nvPr/>
            </p:nvPicPr>
            <p:blipFill>
              <a:blip r:embed="rId4"/>
              <a:stretch>
                <a:fillRect/>
              </a:stretch>
            </p:blipFill>
            <p:spPr>
              <a:xfrm>
                <a:off x="5463843" y="4631923"/>
                <a:ext cx="194279" cy="186724"/>
              </a:xfrm>
              <a:prstGeom prst="rect">
                <a:avLst/>
              </a:prstGeom>
            </p:spPr>
          </p:pic>
          <p:pic>
            <p:nvPicPr>
              <p:cNvPr id="61" name="Picture 60"/>
              <p:cNvPicPr>
                <a:picLocks noChangeAspect="1"/>
              </p:cNvPicPr>
              <p:nvPr/>
            </p:nvPicPr>
            <p:blipFill>
              <a:blip r:embed="rId5"/>
              <a:stretch>
                <a:fillRect/>
              </a:stretch>
            </p:blipFill>
            <p:spPr>
              <a:xfrm>
                <a:off x="5006264" y="4351837"/>
                <a:ext cx="194279" cy="186724"/>
              </a:xfrm>
              <a:prstGeom prst="rect">
                <a:avLst/>
              </a:prstGeom>
            </p:spPr>
          </p:pic>
          <p:pic>
            <p:nvPicPr>
              <p:cNvPr id="62" name="Picture 61"/>
              <p:cNvPicPr>
                <a:picLocks noChangeAspect="1"/>
              </p:cNvPicPr>
              <p:nvPr/>
            </p:nvPicPr>
            <p:blipFill>
              <a:blip r:embed="rId4"/>
              <a:stretch>
                <a:fillRect/>
              </a:stretch>
            </p:blipFill>
            <p:spPr>
              <a:xfrm>
                <a:off x="3420078" y="4950092"/>
                <a:ext cx="194279" cy="186724"/>
              </a:xfrm>
              <a:prstGeom prst="rect">
                <a:avLst/>
              </a:prstGeom>
            </p:spPr>
          </p:pic>
          <p:pic>
            <p:nvPicPr>
              <p:cNvPr id="63" name="Picture 62"/>
              <p:cNvPicPr>
                <a:picLocks noChangeAspect="1"/>
              </p:cNvPicPr>
              <p:nvPr/>
            </p:nvPicPr>
            <p:blipFill>
              <a:blip r:embed="rId6"/>
              <a:stretch>
                <a:fillRect/>
              </a:stretch>
            </p:blipFill>
            <p:spPr>
              <a:xfrm>
                <a:off x="3950511" y="4670005"/>
                <a:ext cx="194279" cy="186724"/>
              </a:xfrm>
              <a:prstGeom prst="rect">
                <a:avLst/>
              </a:prstGeom>
            </p:spPr>
          </p:pic>
          <p:pic>
            <p:nvPicPr>
              <p:cNvPr id="64" name="Picture 63"/>
              <p:cNvPicPr>
                <a:picLocks noChangeAspect="1"/>
              </p:cNvPicPr>
              <p:nvPr/>
            </p:nvPicPr>
            <p:blipFill>
              <a:blip r:embed="rId5"/>
              <a:stretch>
                <a:fillRect/>
              </a:stretch>
            </p:blipFill>
            <p:spPr>
              <a:xfrm>
                <a:off x="5981494" y="3931707"/>
                <a:ext cx="194279" cy="186724"/>
              </a:xfrm>
              <a:prstGeom prst="rect">
                <a:avLst/>
              </a:prstGeom>
            </p:spPr>
          </p:pic>
          <p:pic>
            <p:nvPicPr>
              <p:cNvPr id="65" name="Picture 64"/>
              <p:cNvPicPr>
                <a:picLocks noChangeAspect="1"/>
              </p:cNvPicPr>
              <p:nvPr/>
            </p:nvPicPr>
            <p:blipFill>
              <a:blip r:embed="rId5"/>
              <a:stretch>
                <a:fillRect/>
              </a:stretch>
            </p:blipFill>
            <p:spPr>
              <a:xfrm>
                <a:off x="5787215" y="4903411"/>
                <a:ext cx="194279" cy="186724"/>
              </a:xfrm>
              <a:prstGeom prst="rect">
                <a:avLst/>
              </a:prstGeom>
            </p:spPr>
          </p:pic>
          <p:pic>
            <p:nvPicPr>
              <p:cNvPr id="66" name="Picture 65"/>
              <p:cNvPicPr>
                <a:picLocks noChangeAspect="1"/>
              </p:cNvPicPr>
              <p:nvPr/>
            </p:nvPicPr>
            <p:blipFill>
              <a:blip r:embed="rId5"/>
              <a:stretch>
                <a:fillRect/>
              </a:stretch>
            </p:blipFill>
            <p:spPr>
              <a:xfrm>
                <a:off x="3853371" y="3744982"/>
                <a:ext cx="194279" cy="186724"/>
              </a:xfrm>
              <a:prstGeom prst="rect">
                <a:avLst/>
              </a:prstGeom>
            </p:spPr>
          </p:pic>
          <p:pic>
            <p:nvPicPr>
              <p:cNvPr id="67" name="Picture 66"/>
              <p:cNvPicPr>
                <a:picLocks noChangeAspect="1"/>
              </p:cNvPicPr>
              <p:nvPr/>
            </p:nvPicPr>
            <p:blipFill>
              <a:blip r:embed="rId4"/>
              <a:stretch>
                <a:fillRect/>
              </a:stretch>
            </p:blipFill>
            <p:spPr>
              <a:xfrm>
                <a:off x="4580640" y="4025069"/>
                <a:ext cx="194279" cy="186724"/>
              </a:xfrm>
              <a:prstGeom prst="rect">
                <a:avLst/>
              </a:prstGeom>
            </p:spPr>
          </p:pic>
          <p:pic>
            <p:nvPicPr>
              <p:cNvPr id="68" name="Picture 67"/>
              <p:cNvPicPr>
                <a:picLocks noChangeAspect="1"/>
              </p:cNvPicPr>
              <p:nvPr/>
            </p:nvPicPr>
            <p:blipFill>
              <a:blip r:embed="rId4"/>
              <a:stretch>
                <a:fillRect/>
              </a:stretch>
            </p:blipFill>
            <p:spPr>
              <a:xfrm>
                <a:off x="3225799" y="4188453"/>
                <a:ext cx="194279" cy="186724"/>
              </a:xfrm>
              <a:prstGeom prst="rect">
                <a:avLst/>
              </a:prstGeom>
            </p:spPr>
          </p:pic>
          <p:pic>
            <p:nvPicPr>
              <p:cNvPr id="69" name="Picture 68"/>
              <p:cNvPicPr>
                <a:picLocks noChangeAspect="1"/>
              </p:cNvPicPr>
              <p:nvPr/>
            </p:nvPicPr>
            <p:blipFill>
              <a:blip r:embed="rId6"/>
              <a:stretch>
                <a:fillRect/>
              </a:stretch>
            </p:blipFill>
            <p:spPr>
              <a:xfrm>
                <a:off x="6175773" y="4561902"/>
                <a:ext cx="194279" cy="186724"/>
              </a:xfrm>
              <a:prstGeom prst="rect">
                <a:avLst/>
              </a:prstGeom>
            </p:spPr>
          </p:pic>
          <p:pic>
            <p:nvPicPr>
              <p:cNvPr id="70" name="Picture 69"/>
              <p:cNvPicPr>
                <a:picLocks noChangeAspect="1"/>
              </p:cNvPicPr>
              <p:nvPr/>
            </p:nvPicPr>
            <p:blipFill>
              <a:blip r:embed="rId6"/>
              <a:stretch>
                <a:fillRect/>
              </a:stretch>
            </p:blipFill>
            <p:spPr>
              <a:xfrm>
                <a:off x="5366703" y="3727784"/>
                <a:ext cx="194279" cy="186724"/>
              </a:xfrm>
              <a:prstGeom prst="rect">
                <a:avLst/>
              </a:prstGeom>
            </p:spPr>
          </p:pic>
        </p:grpSp>
        <p:grpSp>
          <p:nvGrpSpPr>
            <p:cNvPr id="59" name="Group 70"/>
            <p:cNvGrpSpPr/>
            <p:nvPr/>
          </p:nvGrpSpPr>
          <p:grpSpPr>
            <a:xfrm>
              <a:off x="1549399" y="4654884"/>
              <a:ext cx="3144253" cy="1409032"/>
              <a:chOff x="3225799" y="3727784"/>
              <a:chExt cx="3144253" cy="1409032"/>
            </a:xfrm>
          </p:grpSpPr>
          <p:pic>
            <p:nvPicPr>
              <p:cNvPr id="72" name="Picture 71"/>
              <p:cNvPicPr>
                <a:picLocks noChangeAspect="1"/>
              </p:cNvPicPr>
              <p:nvPr/>
            </p:nvPicPr>
            <p:blipFill>
              <a:blip r:embed="rId4"/>
              <a:stretch>
                <a:fillRect/>
              </a:stretch>
            </p:blipFill>
            <p:spPr>
              <a:xfrm>
                <a:off x="5463843" y="4631923"/>
                <a:ext cx="194279" cy="186724"/>
              </a:xfrm>
              <a:prstGeom prst="rect">
                <a:avLst/>
              </a:prstGeom>
            </p:spPr>
          </p:pic>
          <p:pic>
            <p:nvPicPr>
              <p:cNvPr id="73" name="Picture 72"/>
              <p:cNvPicPr>
                <a:picLocks noChangeAspect="1"/>
              </p:cNvPicPr>
              <p:nvPr/>
            </p:nvPicPr>
            <p:blipFill>
              <a:blip r:embed="rId5"/>
              <a:stretch>
                <a:fillRect/>
              </a:stretch>
            </p:blipFill>
            <p:spPr>
              <a:xfrm>
                <a:off x="5006264" y="4351837"/>
                <a:ext cx="194279" cy="186724"/>
              </a:xfrm>
              <a:prstGeom prst="rect">
                <a:avLst/>
              </a:prstGeom>
            </p:spPr>
          </p:pic>
          <p:pic>
            <p:nvPicPr>
              <p:cNvPr id="74" name="Picture 73"/>
              <p:cNvPicPr>
                <a:picLocks noChangeAspect="1"/>
              </p:cNvPicPr>
              <p:nvPr/>
            </p:nvPicPr>
            <p:blipFill>
              <a:blip r:embed="rId4"/>
              <a:stretch>
                <a:fillRect/>
              </a:stretch>
            </p:blipFill>
            <p:spPr>
              <a:xfrm>
                <a:off x="3420078" y="4950092"/>
                <a:ext cx="194279" cy="186724"/>
              </a:xfrm>
              <a:prstGeom prst="rect">
                <a:avLst/>
              </a:prstGeom>
            </p:spPr>
          </p:pic>
          <p:pic>
            <p:nvPicPr>
              <p:cNvPr id="75" name="Picture 74"/>
              <p:cNvPicPr>
                <a:picLocks noChangeAspect="1"/>
              </p:cNvPicPr>
              <p:nvPr/>
            </p:nvPicPr>
            <p:blipFill>
              <a:blip r:embed="rId6"/>
              <a:stretch>
                <a:fillRect/>
              </a:stretch>
            </p:blipFill>
            <p:spPr>
              <a:xfrm>
                <a:off x="3950511" y="4670005"/>
                <a:ext cx="194279" cy="186724"/>
              </a:xfrm>
              <a:prstGeom prst="rect">
                <a:avLst/>
              </a:prstGeom>
            </p:spPr>
          </p:pic>
          <p:pic>
            <p:nvPicPr>
              <p:cNvPr id="76" name="Picture 75"/>
              <p:cNvPicPr>
                <a:picLocks noChangeAspect="1"/>
              </p:cNvPicPr>
              <p:nvPr/>
            </p:nvPicPr>
            <p:blipFill>
              <a:blip r:embed="rId5"/>
              <a:stretch>
                <a:fillRect/>
              </a:stretch>
            </p:blipFill>
            <p:spPr>
              <a:xfrm>
                <a:off x="5981494" y="3931707"/>
                <a:ext cx="194279" cy="186724"/>
              </a:xfrm>
              <a:prstGeom prst="rect">
                <a:avLst/>
              </a:prstGeom>
            </p:spPr>
          </p:pic>
          <p:pic>
            <p:nvPicPr>
              <p:cNvPr id="77" name="Picture 76"/>
              <p:cNvPicPr>
                <a:picLocks noChangeAspect="1"/>
              </p:cNvPicPr>
              <p:nvPr/>
            </p:nvPicPr>
            <p:blipFill>
              <a:blip r:embed="rId5"/>
              <a:stretch>
                <a:fillRect/>
              </a:stretch>
            </p:blipFill>
            <p:spPr>
              <a:xfrm>
                <a:off x="5787215" y="4903411"/>
                <a:ext cx="194279" cy="186724"/>
              </a:xfrm>
              <a:prstGeom prst="rect">
                <a:avLst/>
              </a:prstGeom>
            </p:spPr>
          </p:pic>
          <p:pic>
            <p:nvPicPr>
              <p:cNvPr id="78" name="Picture 77"/>
              <p:cNvPicPr>
                <a:picLocks noChangeAspect="1"/>
              </p:cNvPicPr>
              <p:nvPr/>
            </p:nvPicPr>
            <p:blipFill>
              <a:blip r:embed="rId5"/>
              <a:stretch>
                <a:fillRect/>
              </a:stretch>
            </p:blipFill>
            <p:spPr>
              <a:xfrm>
                <a:off x="3853371" y="3744982"/>
                <a:ext cx="194279" cy="186724"/>
              </a:xfrm>
              <a:prstGeom prst="rect">
                <a:avLst/>
              </a:prstGeom>
            </p:spPr>
          </p:pic>
          <p:pic>
            <p:nvPicPr>
              <p:cNvPr id="79" name="Picture 78"/>
              <p:cNvPicPr>
                <a:picLocks noChangeAspect="1"/>
              </p:cNvPicPr>
              <p:nvPr/>
            </p:nvPicPr>
            <p:blipFill>
              <a:blip r:embed="rId4"/>
              <a:stretch>
                <a:fillRect/>
              </a:stretch>
            </p:blipFill>
            <p:spPr>
              <a:xfrm>
                <a:off x="4580640" y="4025069"/>
                <a:ext cx="194279" cy="186724"/>
              </a:xfrm>
              <a:prstGeom prst="rect">
                <a:avLst/>
              </a:prstGeom>
            </p:spPr>
          </p:pic>
          <p:pic>
            <p:nvPicPr>
              <p:cNvPr id="80" name="Picture 79"/>
              <p:cNvPicPr>
                <a:picLocks noChangeAspect="1"/>
              </p:cNvPicPr>
              <p:nvPr/>
            </p:nvPicPr>
            <p:blipFill>
              <a:blip r:embed="rId4"/>
              <a:stretch>
                <a:fillRect/>
              </a:stretch>
            </p:blipFill>
            <p:spPr>
              <a:xfrm>
                <a:off x="3225799" y="4188453"/>
                <a:ext cx="194279" cy="186724"/>
              </a:xfrm>
              <a:prstGeom prst="rect">
                <a:avLst/>
              </a:prstGeom>
            </p:spPr>
          </p:pic>
          <p:pic>
            <p:nvPicPr>
              <p:cNvPr id="81" name="Picture 80"/>
              <p:cNvPicPr>
                <a:picLocks noChangeAspect="1"/>
              </p:cNvPicPr>
              <p:nvPr/>
            </p:nvPicPr>
            <p:blipFill>
              <a:blip r:embed="rId6"/>
              <a:stretch>
                <a:fillRect/>
              </a:stretch>
            </p:blipFill>
            <p:spPr>
              <a:xfrm>
                <a:off x="6175773" y="4561902"/>
                <a:ext cx="194279" cy="186724"/>
              </a:xfrm>
              <a:prstGeom prst="rect">
                <a:avLst/>
              </a:prstGeom>
            </p:spPr>
          </p:pic>
          <p:pic>
            <p:nvPicPr>
              <p:cNvPr id="82" name="Picture 81"/>
              <p:cNvPicPr>
                <a:picLocks noChangeAspect="1"/>
              </p:cNvPicPr>
              <p:nvPr/>
            </p:nvPicPr>
            <p:blipFill>
              <a:blip r:embed="rId6"/>
              <a:stretch>
                <a:fillRect/>
              </a:stretch>
            </p:blipFill>
            <p:spPr>
              <a:xfrm>
                <a:off x="5366703" y="3727784"/>
                <a:ext cx="194279" cy="186724"/>
              </a:xfrm>
              <a:prstGeom prst="rect">
                <a:avLst/>
              </a:prstGeom>
            </p:spPr>
          </p:pic>
        </p:grpSp>
        <p:sp>
          <p:nvSpPr>
            <p:cNvPr id="83" name="TextBox 82"/>
            <p:cNvSpPr txBox="1"/>
            <p:nvPr/>
          </p:nvSpPr>
          <p:spPr>
            <a:xfrm>
              <a:off x="4553952" y="4527216"/>
              <a:ext cx="1373040" cy="411160"/>
            </a:xfrm>
            <a:prstGeom prst="rect">
              <a:avLst/>
            </a:prstGeom>
            <a:solidFill>
              <a:schemeClr val="bg1"/>
            </a:solidFill>
          </p:spPr>
          <p:txBody>
            <a:bodyPr wrap="square" rtlCol="0">
              <a:spAutoFit/>
            </a:bodyPr>
            <a:lstStyle/>
            <a:p>
              <a:r>
                <a:rPr lang="en-US" dirty="0" smtClean="0"/>
                <a:t>spacecraft</a:t>
              </a:r>
              <a:endParaRPr lang="en-US" dirty="0"/>
            </a:p>
          </p:txBody>
        </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(issues)</a:t>
            </a:r>
            <a:endParaRPr lang="en-US" dirty="0"/>
          </a:p>
        </p:txBody>
      </p:sp>
      <p:grpSp>
        <p:nvGrpSpPr>
          <p:cNvPr id="14" name="Group 13"/>
          <p:cNvGrpSpPr/>
          <p:nvPr/>
        </p:nvGrpSpPr>
        <p:grpSpPr>
          <a:xfrm>
            <a:off x="1536700" y="2197100"/>
            <a:ext cx="6121400" cy="3376831"/>
            <a:chOff x="1498600" y="1765300"/>
            <a:chExt cx="6121400" cy="3376831"/>
          </a:xfrm>
        </p:grpSpPr>
        <p:grpSp>
          <p:nvGrpSpPr>
            <p:cNvPr id="15" name="Group 93"/>
            <p:cNvGrpSpPr/>
            <p:nvPr/>
          </p:nvGrpSpPr>
          <p:grpSpPr>
            <a:xfrm>
              <a:off x="2041071" y="2006200"/>
              <a:ext cx="4690486" cy="2658228"/>
              <a:chOff x="2041071" y="2006200"/>
              <a:chExt cx="4690486" cy="2658228"/>
            </a:xfrm>
          </p:grpSpPr>
          <p:grpSp>
            <p:nvGrpSpPr>
              <p:cNvPr id="27" name="Group 5"/>
              <p:cNvGrpSpPr>
                <a:grpSpLocks/>
              </p:cNvGrpSpPr>
              <p:nvPr/>
            </p:nvGrpSpPr>
            <p:grpSpPr bwMode="auto">
              <a:xfrm>
                <a:off x="2041071" y="4387305"/>
                <a:ext cx="403492" cy="277123"/>
                <a:chOff x="2781" y="2824"/>
                <a:chExt cx="403" cy="310"/>
              </a:xfrm>
            </p:grpSpPr>
            <p:sp>
              <p:nvSpPr>
                <p:cNvPr id="87"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 name="Group 11"/>
              <p:cNvGrpSpPr>
                <a:grpSpLocks/>
              </p:cNvGrpSpPr>
              <p:nvPr/>
            </p:nvGrpSpPr>
            <p:grpSpPr bwMode="auto">
              <a:xfrm rot="18813539">
                <a:off x="3552631" y="2110618"/>
                <a:ext cx="1004835" cy="796000"/>
                <a:chOff x="2376" y="8888"/>
                <a:chExt cx="1125" cy="795"/>
              </a:xfrm>
            </p:grpSpPr>
            <p:sp>
              <p:nvSpPr>
                <p:cNvPr id="74" name="AutoShape 12"/>
                <p:cNvSpPr>
                  <a:spLocks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5" name="Group 13"/>
                <p:cNvGrpSpPr>
                  <a:grpSpLocks/>
                </p:cNvGrpSpPr>
                <p:nvPr/>
              </p:nvGrpSpPr>
              <p:grpSpPr bwMode="auto">
                <a:xfrm rot="24300000">
                  <a:off x="2391" y="8888"/>
                  <a:ext cx="315" cy="315"/>
                  <a:chOff x="2886" y="10564"/>
                  <a:chExt cx="315" cy="315"/>
                </a:xfrm>
              </p:grpSpPr>
              <p:sp>
                <p:nvSpPr>
                  <p:cNvPr id="85"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6"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 name="Group 16"/>
                <p:cNvGrpSpPr>
                  <a:grpSpLocks/>
                </p:cNvGrpSpPr>
                <p:nvPr/>
              </p:nvGrpSpPr>
              <p:grpSpPr bwMode="auto">
                <a:xfrm rot="24300000">
                  <a:off x="2376" y="9128"/>
                  <a:ext cx="315" cy="315"/>
                  <a:chOff x="2886" y="10564"/>
                  <a:chExt cx="315" cy="315"/>
                </a:xfrm>
              </p:grpSpPr>
              <p:sp>
                <p:nvSpPr>
                  <p:cNvPr id="83" name="Line 17"/>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4" name="Line 18"/>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7" name="Group 19"/>
                <p:cNvGrpSpPr>
                  <a:grpSpLocks/>
                </p:cNvGrpSpPr>
                <p:nvPr/>
              </p:nvGrpSpPr>
              <p:grpSpPr bwMode="auto">
                <a:xfrm rot="24300000">
                  <a:off x="2376" y="9368"/>
                  <a:ext cx="315" cy="315"/>
                  <a:chOff x="2886" y="10564"/>
                  <a:chExt cx="315" cy="315"/>
                </a:xfrm>
              </p:grpSpPr>
              <p:sp>
                <p:nvSpPr>
                  <p:cNvPr id="81" name="Line 20"/>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2" name="Line 21"/>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8" name="Group 22"/>
                <p:cNvGrpSpPr>
                  <a:grpSpLocks/>
                </p:cNvGrpSpPr>
                <p:nvPr/>
              </p:nvGrpSpPr>
              <p:grpSpPr bwMode="auto">
                <a:xfrm rot="24300000">
                  <a:off x="3186" y="9113"/>
                  <a:ext cx="315" cy="315"/>
                  <a:chOff x="2886" y="10564"/>
                  <a:chExt cx="315" cy="315"/>
                </a:xfrm>
              </p:grpSpPr>
              <p:sp>
                <p:nvSpPr>
                  <p:cNvPr id="79"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0"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31"/>
              <p:cNvGrpSpPr>
                <a:grpSpLocks/>
              </p:cNvGrpSpPr>
              <p:nvPr/>
            </p:nvGrpSpPr>
            <p:grpSpPr bwMode="auto">
              <a:xfrm>
                <a:off x="3621753" y="3212471"/>
                <a:ext cx="402759" cy="277123"/>
                <a:chOff x="2781" y="2824"/>
                <a:chExt cx="403" cy="310"/>
              </a:xfrm>
            </p:grpSpPr>
            <p:sp>
              <p:nvSpPr>
                <p:cNvPr id="69"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1" name="Group 71"/>
              <p:cNvGrpSpPr/>
              <p:nvPr/>
            </p:nvGrpSpPr>
            <p:grpSpPr>
              <a:xfrm>
                <a:off x="4502665" y="2123617"/>
                <a:ext cx="2228892" cy="2329431"/>
                <a:chOff x="5201165" y="2745917"/>
                <a:chExt cx="2228892" cy="2329431"/>
              </a:xfrm>
            </p:grpSpPr>
            <p:grpSp>
              <p:nvGrpSpPr>
                <p:cNvPr id="50" name="Group 50"/>
                <p:cNvGrpSpPr>
                  <a:grpSpLocks/>
                </p:cNvGrpSpPr>
                <p:nvPr/>
              </p:nvGrpSpPr>
              <p:grpSpPr bwMode="auto">
                <a:xfrm rot="5365897">
                  <a:off x="5204636" y="2742446"/>
                  <a:ext cx="315999" cy="322941"/>
                  <a:chOff x="2886" y="10564"/>
                  <a:chExt cx="315" cy="315"/>
                </a:xfrm>
              </p:grpSpPr>
              <p:sp>
                <p:nvSpPr>
                  <p:cNvPr id="67"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8"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70"/>
                <p:cNvGrpSpPr/>
                <p:nvPr/>
              </p:nvGrpSpPr>
              <p:grpSpPr>
                <a:xfrm>
                  <a:off x="5430520" y="3004820"/>
                  <a:ext cx="1999537" cy="2070528"/>
                  <a:chOff x="5430520" y="3004820"/>
                  <a:chExt cx="1999537" cy="2070528"/>
                </a:xfrm>
              </p:grpSpPr>
              <p:grpSp>
                <p:nvGrpSpPr>
                  <p:cNvPr id="52" name="Group 66"/>
                  <p:cNvGrpSpPr/>
                  <p:nvPr/>
                </p:nvGrpSpPr>
                <p:grpSpPr>
                  <a:xfrm>
                    <a:off x="5871919" y="3530951"/>
                    <a:ext cx="1558138" cy="1544397"/>
                    <a:chOff x="5770319" y="3188051"/>
                    <a:chExt cx="1558138" cy="1544397"/>
                  </a:xfrm>
                </p:grpSpPr>
                <p:grpSp>
                  <p:nvGrpSpPr>
                    <p:cNvPr id="56" name="Group 56"/>
                    <p:cNvGrpSpPr>
                      <a:grpSpLocks/>
                    </p:cNvGrpSpPr>
                    <p:nvPr/>
                  </p:nvGrpSpPr>
                  <p:grpSpPr bwMode="auto">
                    <a:xfrm>
                      <a:off x="6692098" y="4371413"/>
                      <a:ext cx="636359" cy="361035"/>
                      <a:chOff x="2781" y="4864"/>
                      <a:chExt cx="621" cy="360"/>
                    </a:xfrm>
                  </p:grpSpPr>
                  <p:sp>
                    <p:nvSpPr>
                      <p:cNvPr id="65"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 name="Group 65"/>
                    <p:cNvGrpSpPr/>
                    <p:nvPr/>
                  </p:nvGrpSpPr>
                  <p:grpSpPr>
                    <a:xfrm>
                      <a:off x="5770319" y="3188051"/>
                      <a:ext cx="1031962" cy="1056446"/>
                      <a:chOff x="4996004" y="2757446"/>
                      <a:chExt cx="1031962" cy="1056446"/>
                    </a:xfrm>
                  </p:grpSpPr>
                  <p:grpSp>
                    <p:nvGrpSpPr>
                      <p:cNvPr id="58" name="Group 44"/>
                      <p:cNvGrpSpPr>
                        <a:grpSpLocks/>
                      </p:cNvGrpSpPr>
                      <p:nvPr/>
                    </p:nvGrpSpPr>
                    <p:grpSpPr bwMode="auto">
                      <a:xfrm rot="5365897">
                        <a:off x="4999475" y="2753975"/>
                        <a:ext cx="315999" cy="322941"/>
                        <a:chOff x="2886" y="10564"/>
                        <a:chExt cx="315" cy="315"/>
                      </a:xfrm>
                    </p:grpSpPr>
                    <p:sp>
                      <p:nvSpPr>
                        <p:cNvPr id="63"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4"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47"/>
                      <p:cNvGrpSpPr>
                        <a:grpSpLocks/>
                      </p:cNvGrpSpPr>
                      <p:nvPr/>
                    </p:nvGrpSpPr>
                    <p:grpSpPr bwMode="auto">
                      <a:xfrm rot="5365897">
                        <a:off x="5708496" y="3494422"/>
                        <a:ext cx="315999" cy="322941"/>
                        <a:chOff x="2886" y="10564"/>
                        <a:chExt cx="315" cy="315"/>
                      </a:xfrm>
                    </p:grpSpPr>
                    <p:sp>
                      <p:nvSpPr>
                        <p:cNvPr id="61"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2"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0" name="Rectangle 59"/>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3" name="Group 69"/>
                  <p:cNvGrpSpPr/>
                  <p:nvPr/>
                </p:nvGrpSpPr>
                <p:grpSpPr>
                  <a:xfrm>
                    <a:off x="5430520" y="3004820"/>
                    <a:ext cx="626233" cy="601991"/>
                    <a:chOff x="6548120" y="2014220"/>
                    <a:chExt cx="626233" cy="601991"/>
                  </a:xfrm>
                </p:grpSpPr>
                <p:sp>
                  <p:nvSpPr>
                    <p:cNvPr id="54" name="Oval 53"/>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55" name="TextBox 54"/>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grpSp>
          <p:sp>
            <p:nvSpPr>
              <p:cNvPr id="32" name="AutoShape 43"/>
              <p:cNvSpPr>
                <a:spLocks noChangeArrowheads="1"/>
              </p:cNvSpPr>
              <p:nvPr/>
            </p:nvSpPr>
            <p:spPr bwMode="auto">
              <a:xfrm rot="2594670" flipH="1">
                <a:off x="2480918" y="3672774"/>
                <a:ext cx="658622" cy="35990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762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3" name="Group 47"/>
              <p:cNvGrpSpPr>
                <a:grpSpLocks/>
              </p:cNvGrpSpPr>
              <p:nvPr/>
            </p:nvGrpSpPr>
            <p:grpSpPr bwMode="auto">
              <a:xfrm rot="20411401">
                <a:off x="2994689" y="2990844"/>
                <a:ext cx="846501" cy="772167"/>
                <a:chOff x="2886" y="10564"/>
                <a:chExt cx="315" cy="315"/>
              </a:xfrm>
            </p:grpSpPr>
            <p:sp>
              <p:nvSpPr>
                <p:cNvPr id="48"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47"/>
              <p:cNvGrpSpPr>
                <a:grpSpLocks/>
              </p:cNvGrpSpPr>
              <p:nvPr/>
            </p:nvGrpSpPr>
            <p:grpSpPr bwMode="auto">
              <a:xfrm rot="21390298">
                <a:off x="2677199" y="2749542"/>
                <a:ext cx="846501" cy="772167"/>
                <a:chOff x="2886" y="10564"/>
                <a:chExt cx="315" cy="315"/>
              </a:xfrm>
            </p:grpSpPr>
            <p:sp>
              <p:nvSpPr>
                <p:cNvPr id="46"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 name="Group 47"/>
              <p:cNvGrpSpPr>
                <a:grpSpLocks/>
              </p:cNvGrpSpPr>
              <p:nvPr/>
            </p:nvGrpSpPr>
            <p:grpSpPr bwMode="auto">
              <a:xfrm>
                <a:off x="2413842" y="3965590"/>
                <a:ext cx="314342" cy="314916"/>
                <a:chOff x="2886" y="10564"/>
                <a:chExt cx="315" cy="315"/>
              </a:xfrm>
            </p:grpSpPr>
            <p:sp>
              <p:nvSpPr>
                <p:cNvPr id="41"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7" name="TextBox 16"/>
            <p:cNvSpPr txBox="1"/>
            <p:nvPr/>
          </p:nvSpPr>
          <p:spPr>
            <a:xfrm>
              <a:off x="1498600" y="4737100"/>
              <a:ext cx="1719678" cy="369332"/>
            </a:xfrm>
            <a:prstGeom prst="rect">
              <a:avLst/>
            </a:prstGeom>
            <a:noFill/>
          </p:spPr>
          <p:txBody>
            <a:bodyPr wrap="square" rtlCol="0">
              <a:spAutoFit/>
            </a:bodyPr>
            <a:lstStyle/>
            <a:p>
              <a:r>
                <a:rPr lang="en-US" dirty="0" smtClean="0"/>
                <a:t>        Radar </a:t>
              </a:r>
              <a:endParaRPr lang="en-US" dirty="0"/>
            </a:p>
          </p:txBody>
        </p:sp>
        <p:sp>
          <p:nvSpPr>
            <p:cNvPr id="18" name="TextBox 17"/>
            <p:cNvSpPr txBox="1"/>
            <p:nvPr/>
          </p:nvSpPr>
          <p:spPr>
            <a:xfrm>
              <a:off x="1498601" y="2440447"/>
              <a:ext cx="1579923" cy="1200329"/>
            </a:xfrm>
            <a:prstGeom prst="rect">
              <a:avLst/>
            </a:prstGeom>
            <a:noFill/>
          </p:spPr>
          <p:txBody>
            <a:bodyPr wrap="square" rtlCol="0">
              <a:spAutoFit/>
            </a:bodyPr>
            <a:lstStyle/>
            <a:p>
              <a:pPr algn="ctr"/>
              <a:r>
                <a:rPr lang="en-US" dirty="0" smtClean="0"/>
                <a:t>angles to nearby asteroids</a:t>
              </a:r>
            </a:p>
            <a:p>
              <a:pPr algn="ctr"/>
              <a:r>
                <a:rPr lang="en-US" dirty="0" smtClean="0"/>
                <a:t>[0,7]</a:t>
              </a:r>
              <a:endParaRPr lang="en-US" dirty="0"/>
            </a:p>
          </p:txBody>
        </p:sp>
        <p:sp>
          <p:nvSpPr>
            <p:cNvPr id="19" name="TextBox 18"/>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20" name="TextBox 19"/>
            <p:cNvSpPr txBox="1"/>
            <p:nvPr/>
          </p:nvSpPr>
          <p:spPr>
            <a:xfrm>
              <a:off x="3022601" y="3697747"/>
              <a:ext cx="1579923" cy="1200329"/>
            </a:xfrm>
            <a:prstGeom prst="rect">
              <a:avLst/>
            </a:prstGeom>
            <a:noFill/>
          </p:spPr>
          <p:txBody>
            <a:bodyPr wrap="square" rtlCol="0">
              <a:spAutoFit/>
            </a:bodyPr>
            <a:lstStyle/>
            <a:p>
              <a:pPr algn="ctr"/>
              <a:r>
                <a:rPr lang="en-US" dirty="0" smtClean="0"/>
                <a:t>distances to nearby asteroids</a:t>
              </a:r>
            </a:p>
            <a:p>
              <a:pPr algn="ctr"/>
              <a:r>
                <a:rPr lang="en-US" dirty="0" smtClean="0"/>
                <a:t>[0,390624]</a:t>
              </a:r>
              <a:endParaRPr lang="en-US" dirty="0"/>
            </a:p>
          </p:txBody>
        </p:sp>
        <p:sp>
          <p:nvSpPr>
            <p:cNvPr id="21" name="TextBox 20"/>
            <p:cNvSpPr txBox="1"/>
            <p:nvPr/>
          </p:nvSpPr>
          <p:spPr>
            <a:xfrm>
              <a:off x="2980459" y="1765300"/>
              <a:ext cx="1617511" cy="369332"/>
            </a:xfrm>
            <a:prstGeom prst="rect">
              <a:avLst/>
            </a:prstGeom>
            <a:noFill/>
          </p:spPr>
          <p:txBody>
            <a:bodyPr wrap="square" rtlCol="0">
              <a:spAutoFit/>
            </a:bodyPr>
            <a:lstStyle/>
            <a:p>
              <a:r>
                <a:rPr lang="en-US" dirty="0" smtClean="0"/>
                <a:t>[0,24999999]</a:t>
              </a:r>
              <a:endParaRPr lang="en-US" dirty="0"/>
            </a:p>
          </p:txBody>
        </p:sp>
        <p:sp>
          <p:nvSpPr>
            <p:cNvPr id="22" name="TextBox 21"/>
            <p:cNvSpPr txBox="1"/>
            <p:nvPr/>
          </p:nvSpPr>
          <p:spPr>
            <a:xfrm>
              <a:off x="5168900" y="1950443"/>
              <a:ext cx="1689663" cy="646331"/>
            </a:xfrm>
            <a:prstGeom prst="rect">
              <a:avLst/>
            </a:prstGeom>
            <a:noFill/>
          </p:spPr>
          <p:txBody>
            <a:bodyPr wrap="square" rtlCol="0">
              <a:spAutoFit/>
            </a:bodyPr>
            <a:lstStyle/>
            <a:p>
              <a:pPr algn="ctr"/>
              <a:r>
                <a:rPr lang="en-US" dirty="0" smtClean="0"/>
                <a:t>desired delta heading angle</a:t>
              </a:r>
              <a:endParaRPr lang="en-US" dirty="0"/>
            </a:p>
          </p:txBody>
        </p:sp>
        <p:sp>
          <p:nvSpPr>
            <p:cNvPr id="23" name="TextBox 22"/>
            <p:cNvSpPr txBox="1"/>
            <p:nvPr/>
          </p:nvSpPr>
          <p:spPr>
            <a:xfrm>
              <a:off x="4591185" y="1765300"/>
              <a:ext cx="857115" cy="369332"/>
            </a:xfrm>
            <a:prstGeom prst="rect">
              <a:avLst/>
            </a:prstGeom>
            <a:noFill/>
          </p:spPr>
          <p:txBody>
            <a:bodyPr wrap="square" rtlCol="0">
              <a:spAutoFit/>
            </a:bodyPr>
            <a:lstStyle/>
            <a:p>
              <a:r>
                <a:rPr lang="en-US" dirty="0" smtClean="0"/>
                <a:t>[0,20]</a:t>
              </a:r>
              <a:endParaRPr lang="en-US" dirty="0"/>
            </a:p>
          </p:txBody>
        </p:sp>
        <p:sp>
          <p:nvSpPr>
            <p:cNvPr id="24" name="TextBox 23"/>
            <p:cNvSpPr txBox="1"/>
            <p:nvPr/>
          </p:nvSpPr>
          <p:spPr>
            <a:xfrm>
              <a:off x="5474514" y="4495800"/>
              <a:ext cx="1777186" cy="646331"/>
            </a:xfrm>
            <a:prstGeom prst="rect">
              <a:avLst/>
            </a:prstGeom>
            <a:noFill/>
          </p:spPr>
          <p:txBody>
            <a:bodyPr wrap="square" rtlCol="0">
              <a:spAutoFit/>
            </a:bodyPr>
            <a:lstStyle/>
            <a:p>
              <a:pPr algn="ctr"/>
              <a:r>
                <a:rPr lang="en-US" dirty="0" smtClean="0"/>
                <a:t>propulsion system</a:t>
              </a:r>
            </a:p>
          </p:txBody>
        </p:sp>
        <p:sp>
          <p:nvSpPr>
            <p:cNvPr id="25" name="TextBox 24"/>
            <p:cNvSpPr txBox="1"/>
            <p:nvPr/>
          </p:nvSpPr>
          <p:spPr>
            <a:xfrm>
              <a:off x="6079075" y="3111556"/>
              <a:ext cx="1540925" cy="923330"/>
            </a:xfrm>
            <a:prstGeom prst="rect">
              <a:avLst/>
            </a:prstGeom>
            <a:noFill/>
          </p:spPr>
          <p:txBody>
            <a:bodyPr wrap="square" rtlCol="0">
              <a:spAutoFit/>
            </a:bodyPr>
            <a:lstStyle/>
            <a:p>
              <a:pPr algn="ctr"/>
              <a:r>
                <a:rPr lang="en-US" dirty="0" smtClean="0"/>
                <a:t>propulsion signal</a:t>
              </a:r>
            </a:p>
            <a:p>
              <a:pPr algn="ctr"/>
              <a:r>
                <a:rPr lang="en-US" dirty="0" smtClean="0"/>
                <a:t>[0,100]</a:t>
              </a:r>
              <a:endParaRPr lang="en-US" dirty="0"/>
            </a:p>
          </p:txBody>
        </p:sp>
        <p:sp>
          <p:nvSpPr>
            <p:cNvPr id="26" name="TextBox 25"/>
            <p:cNvSpPr txBox="1"/>
            <p:nvPr/>
          </p:nvSpPr>
          <p:spPr>
            <a:xfrm>
              <a:off x="5444974" y="2695973"/>
              <a:ext cx="1044726" cy="369332"/>
            </a:xfrm>
            <a:prstGeom prst="rect">
              <a:avLst/>
            </a:prstGeom>
            <a:noFill/>
          </p:spPr>
          <p:txBody>
            <a:bodyPr wrap="square" rtlCol="0">
              <a:spAutoFit/>
            </a:bodyPr>
            <a:lstStyle/>
            <a:p>
              <a:r>
                <a:rPr lang="en-US" dirty="0" smtClean="0"/>
                <a:t>[0,20]</a:t>
              </a:r>
              <a:endParaRPr lang="en-US" dirty="0"/>
            </a:p>
          </p:txBody>
        </p:sp>
      </p:gr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(issues)</a:t>
            </a:r>
            <a:endParaRPr lang="en-US" dirty="0"/>
          </a:p>
        </p:txBody>
      </p:sp>
      <p:sp>
        <p:nvSpPr>
          <p:cNvPr id="75" name="TextBox 74"/>
          <p:cNvSpPr txBox="1"/>
          <p:nvPr/>
        </p:nvSpPr>
        <p:spPr>
          <a:xfrm>
            <a:off x="1104900" y="2108200"/>
            <a:ext cx="7366000" cy="1046440"/>
          </a:xfrm>
          <a:prstGeom prst="rect">
            <a:avLst/>
          </a:prstGeom>
          <a:noFill/>
        </p:spPr>
        <p:txBody>
          <a:bodyPr wrap="square" rtlCol="0">
            <a:spAutoFit/>
          </a:bodyPr>
          <a:lstStyle/>
          <a:p>
            <a:pPr marL="342900" indent="-342900">
              <a:buAutoNum type="arabicParenR"/>
            </a:pPr>
            <a:r>
              <a:rPr lang="en-US" sz="2200" dirty="0" smtClean="0"/>
              <a:t>Master L.A. took much longer to converge.</a:t>
            </a:r>
          </a:p>
          <a:p>
            <a:pPr marL="342900" indent="-342900"/>
            <a:endParaRPr lang="en-US" sz="2200" dirty="0" smtClean="0"/>
          </a:p>
          <a:p>
            <a:pPr marL="342900" indent="-342900">
              <a:buAutoNum type="arabicParenR"/>
            </a:pPr>
            <a:endParaRPr lang="en-US" dirty="0"/>
          </a:p>
        </p:txBody>
      </p:sp>
      <p:pic>
        <p:nvPicPr>
          <p:cNvPr id="4" name="Picture 3"/>
          <p:cNvPicPr>
            <a:picLocks noChangeAspect="1"/>
          </p:cNvPicPr>
          <p:nvPr/>
        </p:nvPicPr>
        <p:blipFill>
          <a:blip r:embed="rId3"/>
          <a:stretch>
            <a:fillRect/>
          </a:stretch>
        </p:blipFill>
        <p:spPr>
          <a:xfrm>
            <a:off x="2832100" y="2965450"/>
            <a:ext cx="2489200" cy="2456158"/>
          </a:xfrm>
          <a:prstGeom prst="rect">
            <a:avLst/>
          </a:prstGeom>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(issues)</a:t>
            </a:r>
            <a:endParaRPr lang="en-US" dirty="0"/>
          </a:p>
        </p:txBody>
      </p:sp>
      <p:sp>
        <p:nvSpPr>
          <p:cNvPr id="75" name="TextBox 74"/>
          <p:cNvSpPr txBox="1"/>
          <p:nvPr/>
        </p:nvSpPr>
        <p:spPr>
          <a:xfrm>
            <a:off x="1104900" y="2108200"/>
            <a:ext cx="7366000" cy="769441"/>
          </a:xfrm>
          <a:prstGeom prst="rect">
            <a:avLst/>
          </a:prstGeom>
          <a:noFill/>
        </p:spPr>
        <p:txBody>
          <a:bodyPr wrap="square" rtlCol="0">
            <a:spAutoFit/>
          </a:bodyPr>
          <a:lstStyle/>
          <a:p>
            <a:pPr marL="342900" indent="-342900"/>
            <a:r>
              <a:rPr lang="en-US" sz="2200" dirty="0" smtClean="0"/>
              <a:t>2)	Trained system not as good as experienced human driver.</a:t>
            </a:r>
          </a:p>
        </p:txBody>
      </p:sp>
      <p:pic>
        <p:nvPicPr>
          <p:cNvPr id="4" name="Picture 3"/>
          <p:cNvPicPr>
            <a:picLocks noChangeAspect="1"/>
          </p:cNvPicPr>
          <p:nvPr/>
        </p:nvPicPr>
        <p:blipFill>
          <a:blip r:embed="rId3"/>
          <a:stretch>
            <a:fillRect/>
          </a:stretch>
        </p:blipFill>
        <p:spPr>
          <a:xfrm>
            <a:off x="4991100" y="3651250"/>
            <a:ext cx="1524000" cy="1435100"/>
          </a:xfrm>
          <a:prstGeom prst="rect">
            <a:avLst/>
          </a:prstGeom>
        </p:spPr>
      </p:pic>
      <p:pic>
        <p:nvPicPr>
          <p:cNvPr id="6" name="Picture 5"/>
          <p:cNvPicPr>
            <a:picLocks noChangeAspect="1"/>
          </p:cNvPicPr>
          <p:nvPr/>
        </p:nvPicPr>
        <p:blipFill>
          <a:blip r:embed="rId4"/>
          <a:stretch>
            <a:fillRect/>
          </a:stretch>
        </p:blipFill>
        <p:spPr>
          <a:xfrm>
            <a:off x="2286000" y="3438525"/>
            <a:ext cx="1172389" cy="1784350"/>
          </a:xfrm>
          <a:prstGeom prst="rect">
            <a:avLst/>
          </a:prstGeom>
        </p:spPr>
      </p:pic>
      <p:sp>
        <p:nvSpPr>
          <p:cNvPr id="7" name="Down Arrow 6"/>
          <p:cNvSpPr/>
          <p:nvPr/>
        </p:nvSpPr>
        <p:spPr>
          <a:xfrm>
            <a:off x="3644900" y="3822700"/>
            <a:ext cx="330200" cy="1085850"/>
          </a:xfrm>
          <a:prstGeom prst="down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rot="10800000">
            <a:off x="6591300" y="3784600"/>
            <a:ext cx="330200" cy="1085850"/>
          </a:xfrm>
          <a:prstGeom prst="down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strengths</a:t>
            </a:r>
            <a:endParaRPr lang="en-US" dirty="0"/>
          </a:p>
        </p:txBody>
      </p:sp>
      <p:sp>
        <p:nvSpPr>
          <p:cNvPr id="3" name="Content Placeholder 2"/>
          <p:cNvSpPr>
            <a:spLocks noGrp="1"/>
          </p:cNvSpPr>
          <p:nvPr>
            <p:ph idx="1"/>
          </p:nvPr>
        </p:nvSpPr>
        <p:spPr>
          <a:xfrm>
            <a:off x="914400" y="1998980"/>
            <a:ext cx="8229600" cy="4389120"/>
          </a:xfrm>
        </p:spPr>
        <p:txBody>
          <a:bodyPr/>
          <a:lstStyle/>
          <a:p>
            <a:pPr>
              <a:buFontTx/>
              <a:buChar char="•"/>
            </a:pPr>
            <a:r>
              <a:rPr lang="en-US" dirty="0" smtClean="0">
                <a:solidFill>
                  <a:srgbClr val="7B0D7F"/>
                </a:solidFill>
              </a:rPr>
              <a:t>FOX</a:t>
            </a:r>
            <a:r>
              <a:rPr lang="en-US" dirty="0" smtClean="0">
                <a:solidFill>
                  <a:schemeClr val="tx1">
                    <a:lumMod val="75000"/>
                    <a:lumOff val="25000"/>
                  </a:schemeClr>
                </a:solidFill>
              </a:rPr>
              <a:t> </a:t>
            </a:r>
            <a:r>
              <a:rPr lang="en-US" b="1" dirty="0" smtClean="0">
                <a:solidFill>
                  <a:srgbClr val="000000"/>
                </a:solidFill>
              </a:rPr>
              <a:t>improved convergence </a:t>
            </a:r>
            <a:r>
              <a:rPr lang="en-US" dirty="0" smtClean="0">
                <a:solidFill>
                  <a:srgbClr val="000000"/>
                </a:solidFill>
              </a:rPr>
              <a:t>by making use of eligibility vectors.</a:t>
            </a:r>
          </a:p>
          <a:p>
            <a:pPr>
              <a:buFontTx/>
              <a:buChar char="•"/>
            </a:pPr>
            <a:endParaRPr lang="en-US" dirty="0"/>
          </a:p>
        </p:txBody>
      </p:sp>
      <p:pic>
        <p:nvPicPr>
          <p:cNvPr id="8" name="Picture 7" descr="Eligibility.png"/>
          <p:cNvPicPr>
            <a:picLocks noChangeAspect="1"/>
          </p:cNvPicPr>
          <p:nvPr/>
        </p:nvPicPr>
        <p:blipFill>
          <a:blip r:embed="rId3"/>
          <a:stretch>
            <a:fillRect/>
          </a:stretch>
        </p:blipFill>
        <p:spPr>
          <a:xfrm>
            <a:off x="927100" y="2946400"/>
            <a:ext cx="7188200" cy="3098800"/>
          </a:xfrm>
          <a:prstGeom prst="rect">
            <a:avLst/>
          </a:prstGeo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(issues)</a:t>
            </a:r>
            <a:endParaRPr lang="en-US" dirty="0"/>
          </a:p>
        </p:txBody>
      </p:sp>
      <p:sp>
        <p:nvSpPr>
          <p:cNvPr id="75" name="TextBox 74"/>
          <p:cNvSpPr txBox="1"/>
          <p:nvPr/>
        </p:nvSpPr>
        <p:spPr>
          <a:xfrm>
            <a:off x="1104900" y="2108200"/>
            <a:ext cx="7366000" cy="1384995"/>
          </a:xfrm>
          <a:prstGeom prst="rect">
            <a:avLst/>
          </a:prstGeom>
          <a:noFill/>
        </p:spPr>
        <p:txBody>
          <a:bodyPr wrap="square" rtlCol="0">
            <a:spAutoFit/>
          </a:bodyPr>
          <a:lstStyle/>
          <a:p>
            <a:pPr marL="457200" indent="-457200">
              <a:buAutoNum type="arabicParenR" startAt="3"/>
            </a:pPr>
            <a:r>
              <a:rPr lang="en-US" sz="2200" dirty="0" smtClean="0"/>
              <a:t>Slave L.A. should probably react differently to a given command depending on current angular velocity.</a:t>
            </a:r>
          </a:p>
          <a:p>
            <a:pPr marL="457200" indent="-457200"/>
            <a:r>
              <a:rPr lang="en-US" sz="2200" dirty="0" smtClean="0"/>
              <a:t> </a:t>
            </a:r>
          </a:p>
          <a:p>
            <a:pPr marL="342900" indent="-342900">
              <a:buAutoNum type="arabicParenR"/>
            </a:pPr>
            <a:endParaRPr lang="en-US" dirty="0"/>
          </a:p>
        </p:txBody>
      </p:sp>
      <p:grpSp>
        <p:nvGrpSpPr>
          <p:cNvPr id="9" name="Group 8"/>
          <p:cNvGrpSpPr/>
          <p:nvPr/>
        </p:nvGrpSpPr>
        <p:grpSpPr>
          <a:xfrm>
            <a:off x="3150839" y="3354318"/>
            <a:ext cx="2115343" cy="2125899"/>
            <a:chOff x="3401024" y="3643030"/>
            <a:chExt cx="2115343" cy="2125899"/>
          </a:xfrm>
        </p:grpSpPr>
        <p:pic>
          <p:nvPicPr>
            <p:cNvPr id="10" name="Picture 9"/>
            <p:cNvPicPr>
              <a:picLocks noChangeAspect="1"/>
            </p:cNvPicPr>
            <p:nvPr/>
          </p:nvPicPr>
          <p:blipFill>
            <a:blip r:embed="rId3"/>
            <a:stretch>
              <a:fillRect/>
            </a:stretch>
          </p:blipFill>
          <p:spPr>
            <a:xfrm rot="20825308">
              <a:off x="3920055" y="4110626"/>
              <a:ext cx="1295996" cy="1135852"/>
            </a:xfrm>
            <a:prstGeom prst="rect">
              <a:avLst/>
            </a:prstGeom>
          </p:spPr>
        </p:pic>
        <p:sp>
          <p:nvSpPr>
            <p:cNvPr id="11" name="Oval 10"/>
            <p:cNvSpPr/>
            <p:nvPr/>
          </p:nvSpPr>
          <p:spPr>
            <a:xfrm>
              <a:off x="4483100" y="4660900"/>
              <a:ext cx="1651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ircular Arrow 11"/>
            <p:cNvSpPr/>
            <p:nvPr/>
          </p:nvSpPr>
          <p:spPr>
            <a:xfrm rot="14466928" flipV="1">
              <a:off x="3395746" y="3648308"/>
              <a:ext cx="2125899" cy="2115343"/>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3"/>
          <p:cNvGrpSpPr/>
          <p:nvPr/>
        </p:nvGrpSpPr>
        <p:grpSpPr>
          <a:xfrm>
            <a:off x="1632328" y="3566491"/>
            <a:ext cx="1351237" cy="1249018"/>
            <a:chOff x="2505914" y="3475626"/>
            <a:chExt cx="1351237" cy="1249018"/>
          </a:xfrm>
        </p:grpSpPr>
        <p:grpSp>
          <p:nvGrpSpPr>
            <p:cNvPr id="13" name="Group 12"/>
            <p:cNvGrpSpPr/>
            <p:nvPr/>
          </p:nvGrpSpPr>
          <p:grpSpPr>
            <a:xfrm>
              <a:off x="2505914" y="3475626"/>
              <a:ext cx="1351237" cy="1249018"/>
              <a:chOff x="2505914" y="3920126"/>
              <a:chExt cx="1351237" cy="1249018"/>
            </a:xfrm>
          </p:grpSpPr>
          <p:pic>
            <p:nvPicPr>
              <p:cNvPr id="6" name="Picture 5"/>
              <p:cNvPicPr>
                <a:picLocks noChangeAspect="1"/>
              </p:cNvPicPr>
              <p:nvPr/>
            </p:nvPicPr>
            <p:blipFill>
              <a:blip r:embed="rId3"/>
              <a:stretch>
                <a:fillRect/>
              </a:stretch>
            </p:blipFill>
            <p:spPr>
              <a:xfrm rot="20825308">
                <a:off x="2561155" y="3920126"/>
                <a:ext cx="1295996" cy="1135852"/>
              </a:xfrm>
              <a:prstGeom prst="rect">
                <a:avLst/>
              </a:prstGeom>
            </p:spPr>
          </p:pic>
          <p:sp>
            <p:nvSpPr>
              <p:cNvPr id="8" name="Circular Arrow 7"/>
              <p:cNvSpPr/>
              <p:nvPr/>
            </p:nvSpPr>
            <p:spPr>
              <a:xfrm rot="14466928" flipV="1">
                <a:off x="2579892" y="3939860"/>
                <a:ext cx="1155306" cy="1303261"/>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7" name="Oval 6"/>
            <p:cNvSpPr/>
            <p:nvPr/>
          </p:nvSpPr>
          <p:spPr>
            <a:xfrm>
              <a:off x="3124200" y="4038600"/>
              <a:ext cx="1651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868639" y="3303518"/>
            <a:ext cx="2115343" cy="2125899"/>
            <a:chOff x="5462239" y="3303518"/>
            <a:chExt cx="2115343" cy="2125899"/>
          </a:xfrm>
        </p:grpSpPr>
        <p:pic>
          <p:nvPicPr>
            <p:cNvPr id="16" name="Picture 15"/>
            <p:cNvPicPr>
              <a:picLocks noChangeAspect="1"/>
            </p:cNvPicPr>
            <p:nvPr/>
          </p:nvPicPr>
          <p:blipFill>
            <a:blip r:embed="rId3"/>
            <a:stretch>
              <a:fillRect/>
            </a:stretch>
          </p:blipFill>
          <p:spPr>
            <a:xfrm rot="20825308">
              <a:off x="5762555" y="3771114"/>
              <a:ext cx="1295996" cy="1135852"/>
            </a:xfrm>
            <a:prstGeom prst="rect">
              <a:avLst/>
            </a:prstGeom>
          </p:spPr>
        </p:pic>
        <p:sp>
          <p:nvSpPr>
            <p:cNvPr id="17" name="Oval 16"/>
            <p:cNvSpPr/>
            <p:nvPr/>
          </p:nvSpPr>
          <p:spPr>
            <a:xfrm>
              <a:off x="6330406" y="4321388"/>
              <a:ext cx="1651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ircular Arrow 17"/>
            <p:cNvSpPr/>
            <p:nvPr/>
          </p:nvSpPr>
          <p:spPr>
            <a:xfrm rot="7133072" flipH="1" flipV="1">
              <a:off x="5456961" y="3308796"/>
              <a:ext cx="2125899" cy="2115343"/>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Asteroids Problem (</a:t>
            </a:r>
            <a:r>
              <a:rPr lang="en-US" sz="3889" dirty="0" smtClean="0"/>
              <a:t>possible solutions</a:t>
            </a:r>
            <a:r>
              <a:rPr lang="en-US" dirty="0" smtClean="0"/>
              <a:t>)</a:t>
            </a:r>
            <a:endParaRPr lang="en-US" dirty="0"/>
          </a:p>
        </p:txBody>
      </p:sp>
      <p:sp>
        <p:nvSpPr>
          <p:cNvPr id="75" name="TextBox 74"/>
          <p:cNvSpPr txBox="1"/>
          <p:nvPr/>
        </p:nvSpPr>
        <p:spPr>
          <a:xfrm>
            <a:off x="927100" y="2120900"/>
            <a:ext cx="7264400" cy="430887"/>
          </a:xfrm>
          <a:prstGeom prst="rect">
            <a:avLst/>
          </a:prstGeom>
          <a:noFill/>
        </p:spPr>
        <p:txBody>
          <a:bodyPr wrap="square" rtlCol="0">
            <a:spAutoFit/>
          </a:bodyPr>
          <a:lstStyle/>
          <a:p>
            <a:pPr marL="342900" indent="-342900">
              <a:buAutoNum type="arabicParenR"/>
            </a:pPr>
            <a:r>
              <a:rPr lang="en-US" sz="2200" dirty="0" smtClean="0"/>
              <a:t>Should simplify Master Agent.</a:t>
            </a:r>
          </a:p>
        </p:txBody>
      </p:sp>
      <p:grpSp>
        <p:nvGrpSpPr>
          <p:cNvPr id="45" name="Group 44"/>
          <p:cNvGrpSpPr/>
          <p:nvPr/>
        </p:nvGrpSpPr>
        <p:grpSpPr>
          <a:xfrm>
            <a:off x="1781809" y="3443871"/>
            <a:ext cx="2383791" cy="1814111"/>
            <a:chOff x="1400809" y="3443871"/>
            <a:chExt cx="2383791" cy="1814111"/>
          </a:xfrm>
        </p:grpSpPr>
        <p:grpSp>
          <p:nvGrpSpPr>
            <p:cNvPr id="6" name="Group 5"/>
            <p:cNvGrpSpPr/>
            <p:nvPr/>
          </p:nvGrpSpPr>
          <p:grpSpPr>
            <a:xfrm>
              <a:off x="1400809" y="3697872"/>
              <a:ext cx="868331" cy="972169"/>
              <a:chOff x="1553209" y="3316872"/>
              <a:chExt cx="868331" cy="972169"/>
            </a:xfrm>
          </p:grpSpPr>
          <p:sp>
            <p:nvSpPr>
              <p:cNvPr id="4" name="Rectangle 3"/>
              <p:cNvSpPr/>
              <p:nvPr/>
            </p:nvSpPr>
            <p:spPr>
              <a:xfrm>
                <a:off x="1553209" y="3316872"/>
                <a:ext cx="868331" cy="97216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696008" y="3605950"/>
                <a:ext cx="68743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nvGrpSpPr>
            <p:cNvPr id="7" name="Group 6"/>
            <p:cNvGrpSpPr/>
            <p:nvPr/>
          </p:nvGrpSpPr>
          <p:grpSpPr>
            <a:xfrm>
              <a:off x="2949518" y="3443871"/>
              <a:ext cx="835082" cy="506011"/>
              <a:chOff x="3115833" y="3316871"/>
              <a:chExt cx="1195935" cy="972169"/>
            </a:xfrm>
          </p:grpSpPr>
          <p:sp>
            <p:nvSpPr>
              <p:cNvPr id="8" name="Rectangle 7"/>
              <p:cNvSpPr/>
              <p:nvPr/>
            </p:nvSpPr>
            <p:spPr>
              <a:xfrm>
                <a:off x="3116756" y="3316871"/>
                <a:ext cx="868329" cy="97216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3115833" y="3384430"/>
                <a:ext cx="1195935" cy="7095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nvGrpSpPr>
            <p:cNvPr id="10" name="Group 9"/>
            <p:cNvGrpSpPr/>
            <p:nvPr/>
          </p:nvGrpSpPr>
          <p:grpSpPr>
            <a:xfrm>
              <a:off x="2949518" y="4091571"/>
              <a:ext cx="835082" cy="506011"/>
              <a:chOff x="3115833" y="3316871"/>
              <a:chExt cx="1195935" cy="972169"/>
            </a:xfrm>
          </p:grpSpPr>
          <p:sp>
            <p:nvSpPr>
              <p:cNvPr id="11" name="Rectangle 10"/>
              <p:cNvSpPr/>
              <p:nvPr/>
            </p:nvSpPr>
            <p:spPr>
              <a:xfrm>
                <a:off x="3116756" y="3316871"/>
                <a:ext cx="868329" cy="97216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3115833" y="3384430"/>
                <a:ext cx="1195935" cy="7095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nvGrpSpPr>
            <p:cNvPr id="13" name="Group 12"/>
            <p:cNvGrpSpPr/>
            <p:nvPr/>
          </p:nvGrpSpPr>
          <p:grpSpPr>
            <a:xfrm>
              <a:off x="2949518" y="4751971"/>
              <a:ext cx="835082" cy="506011"/>
              <a:chOff x="3115833" y="3316871"/>
              <a:chExt cx="1195935" cy="972169"/>
            </a:xfrm>
          </p:grpSpPr>
          <p:sp>
            <p:nvSpPr>
              <p:cNvPr id="14" name="Rectangle 13"/>
              <p:cNvSpPr/>
              <p:nvPr/>
            </p:nvSpPr>
            <p:spPr>
              <a:xfrm>
                <a:off x="3116756" y="3316871"/>
                <a:ext cx="868329" cy="97216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3115833" y="3384430"/>
                <a:ext cx="1195935" cy="7095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sp>
          <p:nvSpPr>
            <p:cNvPr id="16" name="Right Arrow 15"/>
            <p:cNvSpPr/>
            <p:nvPr/>
          </p:nvSpPr>
          <p:spPr>
            <a:xfrm>
              <a:off x="2501900" y="4126735"/>
              <a:ext cx="279400" cy="369332"/>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4997790" y="3702499"/>
            <a:ext cx="2531902" cy="1245509"/>
            <a:chOff x="4540590" y="3702499"/>
            <a:chExt cx="2531902" cy="1245509"/>
          </a:xfrm>
        </p:grpSpPr>
        <p:grpSp>
          <p:nvGrpSpPr>
            <p:cNvPr id="17" name="Group 78"/>
            <p:cNvGrpSpPr/>
            <p:nvPr/>
          </p:nvGrpSpPr>
          <p:grpSpPr>
            <a:xfrm>
              <a:off x="4540590" y="3702499"/>
              <a:ext cx="1270864" cy="1245509"/>
              <a:chOff x="3168650" y="2628900"/>
              <a:chExt cx="2686050" cy="2857516"/>
            </a:xfrm>
          </p:grpSpPr>
          <p:sp>
            <p:nvSpPr>
              <p:cNvPr id="18" name="Rectangle 17"/>
              <p:cNvSpPr/>
              <p:nvPr/>
            </p:nvSpPr>
            <p:spPr>
              <a:xfrm>
                <a:off x="3187701" y="2628900"/>
                <a:ext cx="2666999" cy="2857500"/>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flipH="1">
                <a:off x="2063743" y="4057656"/>
                <a:ext cx="285751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H="1">
                <a:off x="2362194" y="4064005"/>
                <a:ext cx="2844814"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2660645" y="4057654"/>
                <a:ext cx="2857512"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2959100" y="4063999"/>
                <a:ext cx="2844803"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H="1">
                <a:off x="3257546" y="4057653"/>
                <a:ext cx="2857510"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H="1">
                <a:off x="3555996" y="4064003"/>
                <a:ext cx="2844808" cy="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3854448" y="4057651"/>
                <a:ext cx="285750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4152899" y="4064000"/>
                <a:ext cx="2844804"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0800000">
                <a:off x="3194050" y="5213350"/>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3181350" y="48704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a:off x="3181350" y="45529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flipV="1">
                <a:off x="3194050" y="4248147"/>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3181350" y="3905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0800000">
                <a:off x="3168650" y="3575050"/>
                <a:ext cx="26860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0800000">
                <a:off x="3181350" y="3270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0800000" flipV="1">
                <a:off x="3168650" y="2927347"/>
                <a:ext cx="26860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6504659" y="4064182"/>
              <a:ext cx="567833" cy="585110"/>
              <a:chOff x="1059246" y="3524244"/>
              <a:chExt cx="1112454" cy="1093112"/>
            </a:xfrm>
          </p:grpSpPr>
          <p:sp>
            <p:nvSpPr>
              <p:cNvPr id="36" name="Rectangle 35"/>
              <p:cNvSpPr/>
              <p:nvPr/>
            </p:nvSpPr>
            <p:spPr>
              <a:xfrm>
                <a:off x="1062250" y="3524244"/>
                <a:ext cx="1109450" cy="1093111"/>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p:cNvCxnSpPr/>
              <p:nvPr/>
            </p:nvCxnSpPr>
            <p:spPr>
              <a:xfrm rot="16200000" flipH="1">
                <a:off x="800876" y="4073566"/>
                <a:ext cx="1087577"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36" idx="2"/>
              </p:cNvCxnSpPr>
              <p:nvPr/>
            </p:nvCxnSpPr>
            <p:spPr>
              <a:xfrm rot="5400000">
                <a:off x="1078239" y="4068516"/>
                <a:ext cx="1087576" cy="101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6200000" flipH="1">
                <a:off x="1365710" y="4073561"/>
                <a:ext cx="108756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a:off x="1059246" y="4362882"/>
                <a:ext cx="1112454" cy="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36" idx="3"/>
              </p:cNvCxnSpPr>
              <p:nvPr/>
            </p:nvCxnSpPr>
            <p:spPr>
              <a:xfrm flipH="1">
                <a:off x="1059246" y="4070800"/>
                <a:ext cx="1112454" cy="97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1059246" y="3803790"/>
                <a:ext cx="1112454"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3" name="Right Arrow 42"/>
            <p:cNvSpPr/>
            <p:nvPr/>
          </p:nvSpPr>
          <p:spPr>
            <a:xfrm>
              <a:off x="6019800" y="4152135"/>
              <a:ext cx="279400" cy="369332"/>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Asteroids Problem (</a:t>
            </a:r>
            <a:r>
              <a:rPr lang="en-US" sz="3889" dirty="0" smtClean="0"/>
              <a:t>possible solutions</a:t>
            </a:r>
            <a:r>
              <a:rPr lang="en-US" dirty="0" smtClean="0"/>
              <a:t>)</a:t>
            </a:r>
            <a:endParaRPr lang="en-US" dirty="0"/>
          </a:p>
        </p:txBody>
      </p:sp>
      <p:sp>
        <p:nvSpPr>
          <p:cNvPr id="75" name="TextBox 74"/>
          <p:cNvSpPr txBox="1"/>
          <p:nvPr/>
        </p:nvSpPr>
        <p:spPr>
          <a:xfrm>
            <a:off x="927100" y="2120900"/>
            <a:ext cx="7264400" cy="769441"/>
          </a:xfrm>
          <a:prstGeom prst="rect">
            <a:avLst/>
          </a:prstGeom>
          <a:noFill/>
        </p:spPr>
        <p:txBody>
          <a:bodyPr wrap="square" rtlCol="0">
            <a:spAutoFit/>
          </a:bodyPr>
          <a:lstStyle/>
          <a:p>
            <a:pPr marL="342900" indent="-342900"/>
            <a:r>
              <a:rPr lang="en-US" sz="2200" dirty="0" smtClean="0"/>
              <a:t>2)	Use more precise angles in order to characterize a nearby asteroid.</a:t>
            </a:r>
          </a:p>
        </p:txBody>
      </p:sp>
      <p:grpSp>
        <p:nvGrpSpPr>
          <p:cNvPr id="4" name="Group 3"/>
          <p:cNvGrpSpPr/>
          <p:nvPr/>
        </p:nvGrpSpPr>
        <p:grpSpPr>
          <a:xfrm>
            <a:off x="1881710" y="3587080"/>
            <a:ext cx="2067990" cy="2051637"/>
            <a:chOff x="2161109" y="1417639"/>
            <a:chExt cx="4640261" cy="4640261"/>
          </a:xfrm>
        </p:grpSpPr>
        <p:grpSp>
          <p:nvGrpSpPr>
            <p:cNvPr id="5" name="Group 16"/>
            <p:cNvGrpSpPr/>
            <p:nvPr/>
          </p:nvGrpSpPr>
          <p:grpSpPr>
            <a:xfrm>
              <a:off x="2161109" y="1417639"/>
              <a:ext cx="4640261" cy="4640261"/>
              <a:chOff x="2161109" y="1417639"/>
              <a:chExt cx="4640261" cy="4640261"/>
            </a:xfrm>
          </p:grpSpPr>
          <p:pic>
            <p:nvPicPr>
              <p:cNvPr id="10" name="Picture 9"/>
              <p:cNvPicPr>
                <a:picLocks noChangeAspect="1"/>
              </p:cNvPicPr>
              <p:nvPr/>
            </p:nvPicPr>
            <p:blipFill>
              <a:blip r:embed="rId3"/>
              <a:stretch>
                <a:fillRect/>
              </a:stretch>
            </p:blipFill>
            <p:spPr>
              <a:xfrm>
                <a:off x="2307983" y="1563148"/>
                <a:ext cx="4301863" cy="4301863"/>
              </a:xfrm>
              <a:prstGeom prst="rect">
                <a:avLst/>
              </a:prstGeom>
            </p:spPr>
          </p:pic>
          <p:grpSp>
            <p:nvGrpSpPr>
              <p:cNvPr id="11" name="Group 36"/>
              <p:cNvGrpSpPr/>
              <p:nvPr/>
            </p:nvGrpSpPr>
            <p:grpSpPr>
              <a:xfrm>
                <a:off x="2161109" y="1417639"/>
                <a:ext cx="4640261" cy="4640261"/>
                <a:chOff x="2161109" y="1417639"/>
                <a:chExt cx="4640261" cy="4640261"/>
              </a:xfrm>
            </p:grpSpPr>
            <p:cxnSp>
              <p:nvCxnSpPr>
                <p:cNvPr id="12" name="Straight Connector 10"/>
                <p:cNvCxnSpPr/>
                <p:nvPr/>
              </p:nvCxnSpPr>
              <p:spPr>
                <a:xfrm>
                  <a:off x="2307983" y="15631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479683" y="37348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492383" y="15758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2307983" y="37348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3316809" y="25757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3329509" y="48998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485209" y="37314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2161109" y="37314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grpSp>
        <p:pic>
          <p:nvPicPr>
            <p:cNvPr id="6" name="Picture 5"/>
            <p:cNvPicPr>
              <a:picLocks noChangeAspect="1"/>
            </p:cNvPicPr>
            <p:nvPr/>
          </p:nvPicPr>
          <p:blipFill>
            <a:blip r:embed="rId4"/>
            <a:stretch>
              <a:fillRect/>
            </a:stretch>
          </p:blipFill>
          <p:spPr>
            <a:xfrm>
              <a:off x="4695919" y="2507326"/>
              <a:ext cx="406400" cy="406400"/>
            </a:xfrm>
            <a:prstGeom prst="rect">
              <a:avLst/>
            </a:prstGeom>
          </p:spPr>
        </p:pic>
        <p:pic>
          <p:nvPicPr>
            <p:cNvPr id="7" name="Picture 6"/>
            <p:cNvPicPr>
              <a:picLocks noChangeAspect="1"/>
            </p:cNvPicPr>
            <p:nvPr/>
          </p:nvPicPr>
          <p:blipFill>
            <a:blip r:embed="rId5"/>
            <a:stretch>
              <a:fillRect/>
            </a:stretch>
          </p:blipFill>
          <p:spPr>
            <a:xfrm>
              <a:off x="4306866" y="1744736"/>
              <a:ext cx="406400" cy="406400"/>
            </a:xfrm>
            <a:prstGeom prst="rect">
              <a:avLst/>
            </a:prstGeom>
          </p:spPr>
        </p:pic>
        <p:pic>
          <p:nvPicPr>
            <p:cNvPr id="8" name="Picture 7"/>
            <p:cNvPicPr>
              <a:picLocks noChangeAspect="1"/>
            </p:cNvPicPr>
            <p:nvPr/>
          </p:nvPicPr>
          <p:blipFill>
            <a:blip r:embed="rId6"/>
            <a:stretch>
              <a:fillRect/>
            </a:stretch>
          </p:blipFill>
          <p:spPr>
            <a:xfrm>
              <a:off x="3331889" y="4538269"/>
              <a:ext cx="406400" cy="406400"/>
            </a:xfrm>
            <a:prstGeom prst="rect">
              <a:avLst/>
            </a:prstGeom>
          </p:spPr>
        </p:pic>
        <p:pic>
          <p:nvPicPr>
            <p:cNvPr id="9" name="Picture 8"/>
            <p:cNvPicPr>
              <a:picLocks noChangeAspect="1"/>
            </p:cNvPicPr>
            <p:nvPr/>
          </p:nvPicPr>
          <p:blipFill>
            <a:blip r:embed="rId7"/>
            <a:stretch>
              <a:fillRect/>
            </a:stretch>
          </p:blipFill>
          <p:spPr>
            <a:xfrm>
              <a:off x="4063439" y="3536280"/>
              <a:ext cx="863610" cy="738058"/>
            </a:xfrm>
            <a:prstGeom prst="rect">
              <a:avLst/>
            </a:prstGeom>
          </p:spPr>
        </p:pic>
      </p:grpSp>
      <p:grpSp>
        <p:nvGrpSpPr>
          <p:cNvPr id="42" name="Group 41"/>
          <p:cNvGrpSpPr/>
          <p:nvPr/>
        </p:nvGrpSpPr>
        <p:grpSpPr>
          <a:xfrm>
            <a:off x="5020972" y="3587079"/>
            <a:ext cx="2115138" cy="2051638"/>
            <a:chOff x="5020972" y="3587079"/>
            <a:chExt cx="2115138" cy="2051638"/>
          </a:xfrm>
        </p:grpSpPr>
        <p:grpSp>
          <p:nvGrpSpPr>
            <p:cNvPr id="21" name="Group 16"/>
            <p:cNvGrpSpPr/>
            <p:nvPr/>
          </p:nvGrpSpPr>
          <p:grpSpPr>
            <a:xfrm>
              <a:off x="5044010" y="3587080"/>
              <a:ext cx="2067990" cy="2051637"/>
              <a:chOff x="2161109" y="1417639"/>
              <a:chExt cx="4640261" cy="4640261"/>
            </a:xfrm>
          </p:grpSpPr>
          <p:pic>
            <p:nvPicPr>
              <p:cNvPr id="26" name="Picture 25"/>
              <p:cNvPicPr>
                <a:picLocks noChangeAspect="1"/>
              </p:cNvPicPr>
              <p:nvPr/>
            </p:nvPicPr>
            <p:blipFill>
              <a:blip r:embed="rId3"/>
              <a:stretch>
                <a:fillRect/>
              </a:stretch>
            </p:blipFill>
            <p:spPr>
              <a:xfrm>
                <a:off x="2307983" y="1563148"/>
                <a:ext cx="4301863" cy="4301863"/>
              </a:xfrm>
              <a:prstGeom prst="rect">
                <a:avLst/>
              </a:prstGeom>
            </p:spPr>
          </p:pic>
          <p:grpSp>
            <p:nvGrpSpPr>
              <p:cNvPr id="27" name="Group 36"/>
              <p:cNvGrpSpPr/>
              <p:nvPr/>
            </p:nvGrpSpPr>
            <p:grpSpPr>
              <a:xfrm>
                <a:off x="2161109" y="1417639"/>
                <a:ext cx="4640261" cy="4640261"/>
                <a:chOff x="2161109" y="1417639"/>
                <a:chExt cx="4640261" cy="4640261"/>
              </a:xfrm>
            </p:grpSpPr>
            <p:cxnSp>
              <p:nvCxnSpPr>
                <p:cNvPr id="28" name="Straight Connector 10"/>
                <p:cNvCxnSpPr/>
                <p:nvPr/>
              </p:nvCxnSpPr>
              <p:spPr>
                <a:xfrm>
                  <a:off x="2307983" y="15631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479683" y="37348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4492383" y="15758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2307983" y="3734848"/>
                  <a:ext cx="2166906" cy="2145252"/>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3316809" y="25757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16200000" flipH="1">
                  <a:off x="3329509" y="48998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4485209" y="37314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2161109" y="3731419"/>
                  <a:ext cx="2316161" cy="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grpSp>
        <p:grpSp>
          <p:nvGrpSpPr>
            <p:cNvPr id="41" name="Group 40"/>
            <p:cNvGrpSpPr/>
            <p:nvPr/>
          </p:nvGrpSpPr>
          <p:grpSpPr>
            <a:xfrm>
              <a:off x="5020972" y="3587079"/>
              <a:ext cx="2115138" cy="2051638"/>
              <a:chOff x="5020972" y="3587079"/>
              <a:chExt cx="2115138" cy="2051638"/>
            </a:xfrm>
          </p:grpSpPr>
          <p:cxnSp>
            <p:nvCxnSpPr>
              <p:cNvPr id="37" name="Straight Connector 36"/>
              <p:cNvCxnSpPr/>
              <p:nvPr/>
            </p:nvCxnSpPr>
            <p:spPr>
              <a:xfrm rot="16200000" flipH="1">
                <a:off x="5046372" y="4131889"/>
                <a:ext cx="2051638" cy="96201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5046372" y="4131889"/>
                <a:ext cx="2051638" cy="96201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084472" y="4144589"/>
                <a:ext cx="2051638" cy="96201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5020972" y="4144589"/>
                <a:ext cx="2051638" cy="96201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p:cNvPicPr>
            <p:nvPr/>
          </p:nvPicPr>
          <p:blipFill>
            <a:blip r:embed="rId4"/>
            <a:stretch>
              <a:fillRect/>
            </a:stretch>
          </p:blipFill>
          <p:spPr>
            <a:xfrm>
              <a:off x="6173680" y="4068872"/>
              <a:ext cx="181117" cy="179685"/>
            </a:xfrm>
            <a:prstGeom prst="rect">
              <a:avLst/>
            </a:prstGeom>
          </p:spPr>
        </p:pic>
        <p:pic>
          <p:nvPicPr>
            <p:cNvPr id="23" name="Picture 22"/>
            <p:cNvPicPr>
              <a:picLocks noChangeAspect="1"/>
            </p:cNvPicPr>
            <p:nvPr/>
          </p:nvPicPr>
          <p:blipFill>
            <a:blip r:embed="rId5"/>
            <a:stretch>
              <a:fillRect/>
            </a:stretch>
          </p:blipFill>
          <p:spPr>
            <a:xfrm>
              <a:off x="6000293" y="3731702"/>
              <a:ext cx="181117" cy="179685"/>
            </a:xfrm>
            <a:prstGeom prst="rect">
              <a:avLst/>
            </a:prstGeom>
          </p:spPr>
        </p:pic>
        <p:pic>
          <p:nvPicPr>
            <p:cNvPr id="24" name="Picture 23"/>
            <p:cNvPicPr>
              <a:picLocks noChangeAspect="1"/>
            </p:cNvPicPr>
            <p:nvPr/>
          </p:nvPicPr>
          <p:blipFill>
            <a:blip r:embed="rId6"/>
            <a:stretch>
              <a:fillRect/>
            </a:stretch>
          </p:blipFill>
          <p:spPr>
            <a:xfrm>
              <a:off x="5565783" y="4966830"/>
              <a:ext cx="181117" cy="179685"/>
            </a:xfrm>
            <a:prstGeom prst="rect">
              <a:avLst/>
            </a:prstGeom>
          </p:spPr>
        </p:pic>
        <p:pic>
          <p:nvPicPr>
            <p:cNvPr id="25" name="Picture 24"/>
            <p:cNvPicPr>
              <a:picLocks noChangeAspect="1"/>
            </p:cNvPicPr>
            <p:nvPr/>
          </p:nvPicPr>
          <p:blipFill>
            <a:blip r:embed="rId7"/>
            <a:stretch>
              <a:fillRect/>
            </a:stretch>
          </p:blipFill>
          <p:spPr>
            <a:xfrm>
              <a:off x="5891807" y="4523812"/>
              <a:ext cx="384879" cy="326324"/>
            </a:xfrm>
            <a:prstGeom prst="rect">
              <a:avLst/>
            </a:prstGeom>
          </p:spPr>
        </p:pic>
      </p:grpSp>
      <p:sp>
        <p:nvSpPr>
          <p:cNvPr id="43" name="Right Arrow 42"/>
          <p:cNvSpPr/>
          <p:nvPr/>
        </p:nvSpPr>
        <p:spPr>
          <a:xfrm>
            <a:off x="4406900" y="4444235"/>
            <a:ext cx="279400" cy="369332"/>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Asteroids Problem (</a:t>
            </a:r>
            <a:r>
              <a:rPr lang="en-US" sz="3889" dirty="0" smtClean="0"/>
              <a:t>possible solutions</a:t>
            </a:r>
            <a:r>
              <a:rPr lang="en-US" dirty="0" smtClean="0"/>
              <a:t>)</a:t>
            </a:r>
            <a:endParaRPr lang="en-US" dirty="0"/>
          </a:p>
        </p:txBody>
      </p:sp>
      <p:sp>
        <p:nvSpPr>
          <p:cNvPr id="75" name="TextBox 74"/>
          <p:cNvSpPr txBox="1"/>
          <p:nvPr/>
        </p:nvSpPr>
        <p:spPr>
          <a:xfrm>
            <a:off x="927100" y="2120900"/>
            <a:ext cx="7264400" cy="1107996"/>
          </a:xfrm>
          <a:prstGeom prst="rect">
            <a:avLst/>
          </a:prstGeom>
          <a:noFill/>
        </p:spPr>
        <p:txBody>
          <a:bodyPr wrap="square" rtlCol="0">
            <a:spAutoFit/>
          </a:bodyPr>
          <a:lstStyle/>
          <a:p>
            <a:pPr marL="342900" indent="-342900"/>
            <a:r>
              <a:rPr lang="en-US" sz="2200" dirty="0" smtClean="0"/>
              <a:t>3)	Allow the slave agent to know the current angular velocity before selecting the appropriate steering signal.</a:t>
            </a:r>
            <a:endParaRPr lang="en-US" sz="2200" dirty="0"/>
          </a:p>
        </p:txBody>
      </p:sp>
      <p:grpSp>
        <p:nvGrpSpPr>
          <p:cNvPr id="4" name="Group 3"/>
          <p:cNvGrpSpPr/>
          <p:nvPr/>
        </p:nvGrpSpPr>
        <p:grpSpPr>
          <a:xfrm>
            <a:off x="2651734" y="4147354"/>
            <a:ext cx="1057672" cy="1062950"/>
            <a:chOff x="3401024" y="3643030"/>
            <a:chExt cx="2115343" cy="2125899"/>
          </a:xfrm>
        </p:grpSpPr>
        <p:pic>
          <p:nvPicPr>
            <p:cNvPr id="5" name="Picture 4"/>
            <p:cNvPicPr>
              <a:picLocks noChangeAspect="1"/>
            </p:cNvPicPr>
            <p:nvPr/>
          </p:nvPicPr>
          <p:blipFill>
            <a:blip r:embed="rId3"/>
            <a:stretch>
              <a:fillRect/>
            </a:stretch>
          </p:blipFill>
          <p:spPr>
            <a:xfrm rot="20825308">
              <a:off x="3920055" y="4110626"/>
              <a:ext cx="1295996" cy="1135852"/>
            </a:xfrm>
            <a:prstGeom prst="rect">
              <a:avLst/>
            </a:prstGeom>
          </p:spPr>
        </p:pic>
        <p:sp>
          <p:nvSpPr>
            <p:cNvPr id="6" name="Oval 5"/>
            <p:cNvSpPr/>
            <p:nvPr/>
          </p:nvSpPr>
          <p:spPr>
            <a:xfrm>
              <a:off x="4483100" y="4660900"/>
              <a:ext cx="1651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ircular Arrow 6"/>
            <p:cNvSpPr/>
            <p:nvPr/>
          </p:nvSpPr>
          <p:spPr>
            <a:xfrm rot="14466928" flipV="1">
              <a:off x="3395746" y="3648308"/>
              <a:ext cx="2125899" cy="2115343"/>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7"/>
          <p:cNvGrpSpPr/>
          <p:nvPr/>
        </p:nvGrpSpPr>
        <p:grpSpPr>
          <a:xfrm>
            <a:off x="2978528" y="3401392"/>
            <a:ext cx="675619" cy="624509"/>
            <a:chOff x="2505914" y="3475626"/>
            <a:chExt cx="1351237" cy="1249018"/>
          </a:xfrm>
        </p:grpSpPr>
        <p:grpSp>
          <p:nvGrpSpPr>
            <p:cNvPr id="9" name="Group 12"/>
            <p:cNvGrpSpPr/>
            <p:nvPr/>
          </p:nvGrpSpPr>
          <p:grpSpPr>
            <a:xfrm>
              <a:off x="2505914" y="3475626"/>
              <a:ext cx="1351237" cy="1249018"/>
              <a:chOff x="2505914" y="3920126"/>
              <a:chExt cx="1351237" cy="1249018"/>
            </a:xfrm>
          </p:grpSpPr>
          <p:pic>
            <p:nvPicPr>
              <p:cNvPr id="11" name="Picture 10"/>
              <p:cNvPicPr>
                <a:picLocks noChangeAspect="1"/>
              </p:cNvPicPr>
              <p:nvPr/>
            </p:nvPicPr>
            <p:blipFill>
              <a:blip r:embed="rId3"/>
              <a:stretch>
                <a:fillRect/>
              </a:stretch>
            </p:blipFill>
            <p:spPr>
              <a:xfrm rot="20825308">
                <a:off x="2561155" y="3920126"/>
                <a:ext cx="1295996" cy="1135852"/>
              </a:xfrm>
              <a:prstGeom prst="rect">
                <a:avLst/>
              </a:prstGeom>
            </p:spPr>
          </p:pic>
          <p:sp>
            <p:nvSpPr>
              <p:cNvPr id="12" name="Circular Arrow 11"/>
              <p:cNvSpPr/>
              <p:nvPr/>
            </p:nvSpPr>
            <p:spPr>
              <a:xfrm rot="14466928" flipV="1">
                <a:off x="2579892" y="3939860"/>
                <a:ext cx="1155306" cy="1303261"/>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0" name="Oval 6"/>
            <p:cNvSpPr/>
            <p:nvPr/>
          </p:nvSpPr>
          <p:spPr>
            <a:xfrm>
              <a:off x="3124200" y="4038600"/>
              <a:ext cx="1651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879544" y="5167965"/>
            <a:ext cx="1057672" cy="1062950"/>
            <a:chOff x="5462239" y="3303518"/>
            <a:chExt cx="2115343" cy="2125899"/>
          </a:xfrm>
        </p:grpSpPr>
        <p:pic>
          <p:nvPicPr>
            <p:cNvPr id="14" name="Picture 13"/>
            <p:cNvPicPr>
              <a:picLocks noChangeAspect="1"/>
            </p:cNvPicPr>
            <p:nvPr/>
          </p:nvPicPr>
          <p:blipFill>
            <a:blip r:embed="rId3"/>
            <a:stretch>
              <a:fillRect/>
            </a:stretch>
          </p:blipFill>
          <p:spPr>
            <a:xfrm rot="20825308">
              <a:off x="5762555" y="3771114"/>
              <a:ext cx="1295996" cy="1135852"/>
            </a:xfrm>
            <a:prstGeom prst="rect">
              <a:avLst/>
            </a:prstGeom>
          </p:spPr>
        </p:pic>
        <p:sp>
          <p:nvSpPr>
            <p:cNvPr id="15" name="Oval 14"/>
            <p:cNvSpPr/>
            <p:nvPr/>
          </p:nvSpPr>
          <p:spPr>
            <a:xfrm>
              <a:off x="6330406" y="4321388"/>
              <a:ext cx="1651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ircular Arrow 15"/>
            <p:cNvSpPr/>
            <p:nvPr/>
          </p:nvSpPr>
          <p:spPr>
            <a:xfrm rot="7133072" flipH="1" flipV="1">
              <a:off x="5456961" y="3308796"/>
              <a:ext cx="2125899" cy="2115343"/>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7" name="Right Arrow 16"/>
          <p:cNvSpPr/>
          <p:nvPr/>
        </p:nvSpPr>
        <p:spPr>
          <a:xfrm>
            <a:off x="4318000" y="4495035"/>
            <a:ext cx="279400" cy="369332"/>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p:cNvGrpSpPr/>
          <p:nvPr/>
        </p:nvGrpSpPr>
        <p:grpSpPr>
          <a:xfrm>
            <a:off x="5473700" y="3336175"/>
            <a:ext cx="609600" cy="765925"/>
            <a:chOff x="4851400" y="3491895"/>
            <a:chExt cx="609600" cy="775305"/>
          </a:xfrm>
        </p:grpSpPr>
        <p:pic>
          <p:nvPicPr>
            <p:cNvPr id="19" name="Picture 18"/>
            <p:cNvPicPr>
              <a:picLocks noChangeAspect="1"/>
            </p:cNvPicPr>
            <p:nvPr/>
          </p:nvPicPr>
          <p:blipFill>
            <a:blip r:embed="rId3"/>
            <a:stretch>
              <a:fillRect/>
            </a:stretch>
          </p:blipFill>
          <p:spPr>
            <a:xfrm>
              <a:off x="4851400" y="3491895"/>
              <a:ext cx="609600" cy="609600"/>
            </a:xfrm>
            <a:prstGeom prst="rect">
              <a:avLst/>
            </a:prstGeom>
          </p:spPr>
        </p:pic>
        <p:sp>
          <p:nvSpPr>
            <p:cNvPr id="20" name="Down Arrow 19"/>
            <p:cNvSpPr/>
            <p:nvPr/>
          </p:nvSpPr>
          <p:spPr>
            <a:xfrm>
              <a:off x="4953000" y="4051300"/>
              <a:ext cx="22860" cy="215900"/>
            </a:xfrm>
            <a:prstGeom prst="downArrow">
              <a:avLst/>
            </a:prstGeom>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wn Arrow 21"/>
            <p:cNvSpPr/>
            <p:nvPr/>
          </p:nvSpPr>
          <p:spPr>
            <a:xfrm>
              <a:off x="5321300" y="4051300"/>
              <a:ext cx="22860" cy="215900"/>
            </a:xfrm>
            <a:prstGeom prst="downArrow">
              <a:avLst/>
            </a:prstGeom>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5483300" y="4338235"/>
            <a:ext cx="609600" cy="842017"/>
            <a:chOff x="4899100" y="4503335"/>
            <a:chExt cx="609600" cy="842017"/>
          </a:xfrm>
        </p:grpSpPr>
        <p:pic>
          <p:nvPicPr>
            <p:cNvPr id="25" name="Picture 24"/>
            <p:cNvPicPr>
              <a:picLocks noChangeAspect="1"/>
            </p:cNvPicPr>
            <p:nvPr/>
          </p:nvPicPr>
          <p:blipFill>
            <a:blip r:embed="rId3"/>
            <a:stretch>
              <a:fillRect/>
            </a:stretch>
          </p:blipFill>
          <p:spPr>
            <a:xfrm rot="20825308">
              <a:off x="4899100" y="4503335"/>
              <a:ext cx="609600" cy="609600"/>
            </a:xfrm>
            <a:prstGeom prst="rect">
              <a:avLst/>
            </a:prstGeom>
          </p:spPr>
        </p:pic>
        <p:sp>
          <p:nvSpPr>
            <p:cNvPr id="26" name="Down Arrow 25"/>
            <p:cNvSpPr/>
            <p:nvPr/>
          </p:nvSpPr>
          <p:spPr>
            <a:xfrm rot="20825308">
              <a:off x="5063194" y="5100421"/>
              <a:ext cx="45719" cy="104836"/>
            </a:xfrm>
            <a:prstGeom prst="downArrow">
              <a:avLst/>
            </a:prstGeom>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wn Arrow 26"/>
            <p:cNvSpPr/>
            <p:nvPr/>
          </p:nvSpPr>
          <p:spPr>
            <a:xfrm rot="20825308">
              <a:off x="5440852" y="5015152"/>
              <a:ext cx="45719" cy="330200"/>
            </a:xfrm>
            <a:prstGeom prst="downArrow">
              <a:avLst/>
            </a:prstGeom>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flipH="1">
            <a:off x="5470600" y="5227235"/>
            <a:ext cx="609600" cy="842017"/>
            <a:chOff x="4899100" y="4503335"/>
            <a:chExt cx="609600" cy="842017"/>
          </a:xfrm>
        </p:grpSpPr>
        <p:pic>
          <p:nvPicPr>
            <p:cNvPr id="30" name="Picture 29"/>
            <p:cNvPicPr>
              <a:picLocks noChangeAspect="1"/>
            </p:cNvPicPr>
            <p:nvPr/>
          </p:nvPicPr>
          <p:blipFill>
            <a:blip r:embed="rId3"/>
            <a:stretch>
              <a:fillRect/>
            </a:stretch>
          </p:blipFill>
          <p:spPr>
            <a:xfrm rot="20825308">
              <a:off x="4899100" y="4503335"/>
              <a:ext cx="609600" cy="609600"/>
            </a:xfrm>
            <a:prstGeom prst="rect">
              <a:avLst/>
            </a:prstGeom>
          </p:spPr>
        </p:pic>
        <p:sp>
          <p:nvSpPr>
            <p:cNvPr id="31" name="Down Arrow 30"/>
            <p:cNvSpPr/>
            <p:nvPr/>
          </p:nvSpPr>
          <p:spPr>
            <a:xfrm rot="20825308">
              <a:off x="5063194" y="5100421"/>
              <a:ext cx="45719" cy="104836"/>
            </a:xfrm>
            <a:prstGeom prst="downArrow">
              <a:avLst/>
            </a:prstGeom>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wn Arrow 31"/>
            <p:cNvSpPr/>
            <p:nvPr/>
          </p:nvSpPr>
          <p:spPr>
            <a:xfrm rot="20825308">
              <a:off x="5440852" y="5015152"/>
              <a:ext cx="45719" cy="330200"/>
            </a:xfrm>
            <a:prstGeom prst="downArrow">
              <a:avLst/>
            </a:prstGeom>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1)</a:t>
            </a:r>
            <a:endParaRPr lang="en-US" dirty="0"/>
          </a:p>
        </p:txBody>
      </p:sp>
      <p:sp>
        <p:nvSpPr>
          <p:cNvPr id="3" name="Content Placeholder 2"/>
          <p:cNvSpPr>
            <a:spLocks noGrp="1"/>
          </p:cNvSpPr>
          <p:nvPr>
            <p:ph idx="1"/>
          </p:nvPr>
        </p:nvSpPr>
        <p:spPr>
          <a:xfrm>
            <a:off x="457200" y="2062480"/>
            <a:ext cx="8229600" cy="1112520"/>
          </a:xfrm>
        </p:spPr>
        <p:txBody>
          <a:bodyPr>
            <a:normAutofit/>
          </a:bodyPr>
          <a:lstStyle/>
          <a:p>
            <a:pPr>
              <a:buNone/>
            </a:pPr>
            <a:r>
              <a:rPr lang="en-US" dirty="0" smtClean="0"/>
              <a:t>	Radars are not very precise with respect to predicting distance to target.</a:t>
            </a:r>
          </a:p>
        </p:txBody>
      </p:sp>
      <p:grpSp>
        <p:nvGrpSpPr>
          <p:cNvPr id="10" name="Group 9"/>
          <p:cNvGrpSpPr/>
          <p:nvPr/>
        </p:nvGrpSpPr>
        <p:grpSpPr>
          <a:xfrm>
            <a:off x="4124176" y="2975952"/>
            <a:ext cx="3013224" cy="2177417"/>
            <a:chOff x="4124176" y="2963252"/>
            <a:chExt cx="3013224" cy="2177417"/>
          </a:xfrm>
        </p:grpSpPr>
        <p:grpSp>
          <p:nvGrpSpPr>
            <p:cNvPr id="4" name="Group 3"/>
            <p:cNvGrpSpPr/>
            <p:nvPr/>
          </p:nvGrpSpPr>
          <p:grpSpPr>
            <a:xfrm>
              <a:off x="5140136" y="3395203"/>
              <a:ext cx="1997264" cy="1745466"/>
              <a:chOff x="5140136" y="2671303"/>
              <a:chExt cx="3424256" cy="3906531"/>
            </a:xfrm>
          </p:grpSpPr>
          <p:cxnSp>
            <p:nvCxnSpPr>
              <p:cNvPr id="5" name="Straight Arrow Connector 4"/>
              <p:cNvCxnSpPr/>
              <p:nvPr/>
            </p:nvCxnSpPr>
            <p:spPr>
              <a:xfrm>
                <a:off x="5140929" y="4972304"/>
                <a:ext cx="27694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5400000" flipH="1" flipV="1">
                <a:off x="3989238" y="3822201"/>
                <a:ext cx="230179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5171591" y="3270162"/>
                <a:ext cx="2270609" cy="1646704"/>
              </a:xfrm>
              <a:custGeom>
                <a:avLst/>
                <a:gdLst>
                  <a:gd name="connsiteX0" fmla="*/ 0 w 2524593"/>
                  <a:gd name="connsiteY0" fmla="*/ 1640977 h 1646704"/>
                  <a:gd name="connsiteX1" fmla="*/ 290711 w 2524593"/>
                  <a:gd name="connsiteY1" fmla="*/ 1595078 h 1646704"/>
                  <a:gd name="connsiteX2" fmla="*/ 336612 w 2524593"/>
                  <a:gd name="connsiteY2" fmla="*/ 1579779 h 1646704"/>
                  <a:gd name="connsiteX3" fmla="*/ 382514 w 2524593"/>
                  <a:gd name="connsiteY3" fmla="*/ 1564479 h 1646704"/>
                  <a:gd name="connsiteX4" fmla="*/ 397815 w 2524593"/>
                  <a:gd name="connsiteY4" fmla="*/ 1518581 h 1646704"/>
                  <a:gd name="connsiteX5" fmla="*/ 443716 w 2524593"/>
                  <a:gd name="connsiteY5" fmla="*/ 1487982 h 1646704"/>
                  <a:gd name="connsiteX6" fmla="*/ 489618 w 2524593"/>
                  <a:gd name="connsiteY6" fmla="*/ 1442083 h 1646704"/>
                  <a:gd name="connsiteX7" fmla="*/ 504919 w 2524593"/>
                  <a:gd name="connsiteY7" fmla="*/ 1396185 h 1646704"/>
                  <a:gd name="connsiteX8" fmla="*/ 550820 w 2524593"/>
                  <a:gd name="connsiteY8" fmla="*/ 1380885 h 1646704"/>
                  <a:gd name="connsiteX9" fmla="*/ 596722 w 2524593"/>
                  <a:gd name="connsiteY9" fmla="*/ 1350286 h 1646704"/>
                  <a:gd name="connsiteX10" fmla="*/ 673225 w 2524593"/>
                  <a:gd name="connsiteY10" fmla="*/ 1273789 h 1646704"/>
                  <a:gd name="connsiteX11" fmla="*/ 749728 w 2524593"/>
                  <a:gd name="connsiteY11" fmla="*/ 1197291 h 1646704"/>
                  <a:gd name="connsiteX12" fmla="*/ 780329 w 2524593"/>
                  <a:gd name="connsiteY12" fmla="*/ 1136093 h 1646704"/>
                  <a:gd name="connsiteX13" fmla="*/ 826230 w 2524593"/>
                  <a:gd name="connsiteY13" fmla="*/ 1120794 h 1646704"/>
                  <a:gd name="connsiteX14" fmla="*/ 841531 w 2524593"/>
                  <a:gd name="connsiteY14" fmla="*/ 1074895 h 1646704"/>
                  <a:gd name="connsiteX15" fmla="*/ 887433 w 2524593"/>
                  <a:gd name="connsiteY15" fmla="*/ 1044296 h 1646704"/>
                  <a:gd name="connsiteX16" fmla="*/ 963935 w 2524593"/>
                  <a:gd name="connsiteY16" fmla="*/ 906601 h 1646704"/>
                  <a:gd name="connsiteX17" fmla="*/ 979236 w 2524593"/>
                  <a:gd name="connsiteY17" fmla="*/ 860702 h 1646704"/>
                  <a:gd name="connsiteX18" fmla="*/ 1009837 w 2524593"/>
                  <a:gd name="connsiteY18" fmla="*/ 814804 h 1646704"/>
                  <a:gd name="connsiteX19" fmla="*/ 1025138 w 2524593"/>
                  <a:gd name="connsiteY19" fmla="*/ 723007 h 1646704"/>
                  <a:gd name="connsiteX20" fmla="*/ 1040438 w 2524593"/>
                  <a:gd name="connsiteY20" fmla="*/ 677108 h 1646704"/>
                  <a:gd name="connsiteX21" fmla="*/ 1055739 w 2524593"/>
                  <a:gd name="connsiteY21" fmla="*/ 585312 h 1646704"/>
                  <a:gd name="connsiteX22" fmla="*/ 1101641 w 2524593"/>
                  <a:gd name="connsiteY22" fmla="*/ 432317 h 1646704"/>
                  <a:gd name="connsiteX23" fmla="*/ 1116941 w 2524593"/>
                  <a:gd name="connsiteY23" fmla="*/ 386418 h 1646704"/>
                  <a:gd name="connsiteX24" fmla="*/ 1162843 w 2524593"/>
                  <a:gd name="connsiteY24" fmla="*/ 141626 h 1646704"/>
                  <a:gd name="connsiteX25" fmla="*/ 1224045 w 2524593"/>
                  <a:gd name="connsiteY25" fmla="*/ 49829 h 1646704"/>
                  <a:gd name="connsiteX26" fmla="*/ 1269947 w 2524593"/>
                  <a:gd name="connsiteY26" fmla="*/ 34530 h 1646704"/>
                  <a:gd name="connsiteX27" fmla="*/ 1315848 w 2524593"/>
                  <a:gd name="connsiteY27" fmla="*/ 3931 h 1646704"/>
                  <a:gd name="connsiteX28" fmla="*/ 1468854 w 2524593"/>
                  <a:gd name="connsiteY28" fmla="*/ 19230 h 1646704"/>
                  <a:gd name="connsiteX29" fmla="*/ 1530056 w 2524593"/>
                  <a:gd name="connsiteY29" fmla="*/ 126327 h 1646704"/>
                  <a:gd name="connsiteX30" fmla="*/ 1575958 w 2524593"/>
                  <a:gd name="connsiteY30" fmla="*/ 156926 h 1646704"/>
                  <a:gd name="connsiteX31" fmla="*/ 1591259 w 2524593"/>
                  <a:gd name="connsiteY31" fmla="*/ 202824 h 1646704"/>
                  <a:gd name="connsiteX32" fmla="*/ 1621860 w 2524593"/>
                  <a:gd name="connsiteY32" fmla="*/ 248723 h 1646704"/>
                  <a:gd name="connsiteX33" fmla="*/ 1652461 w 2524593"/>
                  <a:gd name="connsiteY33" fmla="*/ 340520 h 1646704"/>
                  <a:gd name="connsiteX34" fmla="*/ 1667761 w 2524593"/>
                  <a:gd name="connsiteY34" fmla="*/ 508814 h 1646704"/>
                  <a:gd name="connsiteX35" fmla="*/ 1713663 w 2524593"/>
                  <a:gd name="connsiteY35" fmla="*/ 539413 h 1646704"/>
                  <a:gd name="connsiteX36" fmla="*/ 1805467 w 2524593"/>
                  <a:gd name="connsiteY36" fmla="*/ 600611 h 1646704"/>
                  <a:gd name="connsiteX37" fmla="*/ 1897270 w 2524593"/>
                  <a:gd name="connsiteY37" fmla="*/ 570012 h 1646704"/>
                  <a:gd name="connsiteX38" fmla="*/ 1973773 w 2524593"/>
                  <a:gd name="connsiteY38" fmla="*/ 493515 h 1646704"/>
                  <a:gd name="connsiteX39" fmla="*/ 2218582 w 2524593"/>
                  <a:gd name="connsiteY39" fmla="*/ 539413 h 1646704"/>
                  <a:gd name="connsiteX40" fmla="*/ 2249183 w 2524593"/>
                  <a:gd name="connsiteY40" fmla="*/ 585312 h 1646704"/>
                  <a:gd name="connsiteX41" fmla="*/ 2264483 w 2524593"/>
                  <a:gd name="connsiteY41" fmla="*/ 631210 h 1646704"/>
                  <a:gd name="connsiteX42" fmla="*/ 2279784 w 2524593"/>
                  <a:gd name="connsiteY42" fmla="*/ 723007 h 1646704"/>
                  <a:gd name="connsiteX43" fmla="*/ 2310385 w 2524593"/>
                  <a:gd name="connsiteY43" fmla="*/ 768905 h 1646704"/>
                  <a:gd name="connsiteX44" fmla="*/ 2325686 w 2524593"/>
                  <a:gd name="connsiteY44" fmla="*/ 814804 h 1646704"/>
                  <a:gd name="connsiteX45" fmla="*/ 2371587 w 2524593"/>
                  <a:gd name="connsiteY45" fmla="*/ 845403 h 1646704"/>
                  <a:gd name="connsiteX46" fmla="*/ 2386888 w 2524593"/>
                  <a:gd name="connsiteY46" fmla="*/ 921900 h 1646704"/>
                  <a:gd name="connsiteX47" fmla="*/ 2417489 w 2524593"/>
                  <a:gd name="connsiteY47" fmla="*/ 983098 h 1646704"/>
                  <a:gd name="connsiteX48" fmla="*/ 2432790 w 2524593"/>
                  <a:gd name="connsiteY48" fmla="*/ 1028997 h 1646704"/>
                  <a:gd name="connsiteX49" fmla="*/ 2478691 w 2524593"/>
                  <a:gd name="connsiteY49" fmla="*/ 1304388 h 1646704"/>
                  <a:gd name="connsiteX50" fmla="*/ 2524593 w 2524593"/>
                  <a:gd name="connsiteY50" fmla="*/ 1350286 h 164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24593" h="1646704">
                    <a:moveTo>
                      <a:pt x="0" y="1640977"/>
                    </a:moveTo>
                    <a:cubicBezTo>
                      <a:pt x="231070" y="1623203"/>
                      <a:pt x="135820" y="1646704"/>
                      <a:pt x="290711" y="1595078"/>
                    </a:cubicBezTo>
                    <a:lnTo>
                      <a:pt x="336612" y="1579779"/>
                    </a:lnTo>
                    <a:lnTo>
                      <a:pt x="382514" y="1564479"/>
                    </a:lnTo>
                    <a:cubicBezTo>
                      <a:pt x="387614" y="1549180"/>
                      <a:pt x="387740" y="1531174"/>
                      <a:pt x="397815" y="1518581"/>
                    </a:cubicBezTo>
                    <a:cubicBezTo>
                      <a:pt x="409303" y="1504222"/>
                      <a:pt x="429589" y="1499754"/>
                      <a:pt x="443716" y="1487982"/>
                    </a:cubicBezTo>
                    <a:cubicBezTo>
                      <a:pt x="460339" y="1474130"/>
                      <a:pt x="474317" y="1457383"/>
                      <a:pt x="489618" y="1442083"/>
                    </a:cubicBezTo>
                    <a:cubicBezTo>
                      <a:pt x="494718" y="1426784"/>
                      <a:pt x="493515" y="1407588"/>
                      <a:pt x="504919" y="1396185"/>
                    </a:cubicBezTo>
                    <a:cubicBezTo>
                      <a:pt x="516324" y="1384781"/>
                      <a:pt x="536395" y="1388097"/>
                      <a:pt x="550820" y="1380885"/>
                    </a:cubicBezTo>
                    <a:cubicBezTo>
                      <a:pt x="567268" y="1372662"/>
                      <a:pt x="581421" y="1360486"/>
                      <a:pt x="596722" y="1350286"/>
                    </a:cubicBezTo>
                    <a:cubicBezTo>
                      <a:pt x="678326" y="1227890"/>
                      <a:pt x="571219" y="1375788"/>
                      <a:pt x="673225" y="1273789"/>
                    </a:cubicBezTo>
                    <a:cubicBezTo>
                      <a:pt x="775230" y="1171791"/>
                      <a:pt x="627321" y="1278889"/>
                      <a:pt x="749728" y="1197291"/>
                    </a:cubicBezTo>
                    <a:cubicBezTo>
                      <a:pt x="759928" y="1176892"/>
                      <a:pt x="764201" y="1152220"/>
                      <a:pt x="780329" y="1136093"/>
                    </a:cubicBezTo>
                    <a:cubicBezTo>
                      <a:pt x="791733" y="1124689"/>
                      <a:pt x="814826" y="1132198"/>
                      <a:pt x="826230" y="1120794"/>
                    </a:cubicBezTo>
                    <a:cubicBezTo>
                      <a:pt x="837634" y="1109391"/>
                      <a:pt x="831456" y="1087488"/>
                      <a:pt x="841531" y="1074895"/>
                    </a:cubicBezTo>
                    <a:cubicBezTo>
                      <a:pt x="853019" y="1060536"/>
                      <a:pt x="872132" y="1054496"/>
                      <a:pt x="887433" y="1044296"/>
                    </a:cubicBezTo>
                    <a:cubicBezTo>
                      <a:pt x="924877" y="931972"/>
                      <a:pt x="895226" y="975306"/>
                      <a:pt x="963935" y="906601"/>
                    </a:cubicBezTo>
                    <a:cubicBezTo>
                      <a:pt x="969035" y="891301"/>
                      <a:pt x="972023" y="875127"/>
                      <a:pt x="979236" y="860702"/>
                    </a:cubicBezTo>
                    <a:cubicBezTo>
                      <a:pt x="987460" y="844256"/>
                      <a:pt x="1004022" y="832248"/>
                      <a:pt x="1009837" y="814804"/>
                    </a:cubicBezTo>
                    <a:cubicBezTo>
                      <a:pt x="1019647" y="785375"/>
                      <a:pt x="1018408" y="753289"/>
                      <a:pt x="1025138" y="723007"/>
                    </a:cubicBezTo>
                    <a:cubicBezTo>
                      <a:pt x="1028637" y="707264"/>
                      <a:pt x="1036939" y="692851"/>
                      <a:pt x="1040438" y="677108"/>
                    </a:cubicBezTo>
                    <a:cubicBezTo>
                      <a:pt x="1047168" y="646826"/>
                      <a:pt x="1049655" y="615730"/>
                      <a:pt x="1055739" y="585312"/>
                    </a:cubicBezTo>
                    <a:cubicBezTo>
                      <a:pt x="1067303" y="527495"/>
                      <a:pt x="1082120" y="490877"/>
                      <a:pt x="1101641" y="432317"/>
                    </a:cubicBezTo>
                    <a:lnTo>
                      <a:pt x="1116941" y="386418"/>
                    </a:lnTo>
                    <a:cubicBezTo>
                      <a:pt x="1122325" y="332582"/>
                      <a:pt x="1124294" y="199445"/>
                      <a:pt x="1162843" y="141626"/>
                    </a:cubicBezTo>
                    <a:cubicBezTo>
                      <a:pt x="1183244" y="111027"/>
                      <a:pt x="1189156" y="61458"/>
                      <a:pt x="1224045" y="49829"/>
                    </a:cubicBezTo>
                    <a:lnTo>
                      <a:pt x="1269947" y="34530"/>
                    </a:lnTo>
                    <a:cubicBezTo>
                      <a:pt x="1285247" y="24330"/>
                      <a:pt x="1297514" y="5341"/>
                      <a:pt x="1315848" y="3931"/>
                    </a:cubicBezTo>
                    <a:cubicBezTo>
                      <a:pt x="1366953" y="0"/>
                      <a:pt x="1420228" y="3022"/>
                      <a:pt x="1468854" y="19230"/>
                    </a:cubicBezTo>
                    <a:cubicBezTo>
                      <a:pt x="1482775" y="23870"/>
                      <a:pt x="1527612" y="123394"/>
                      <a:pt x="1530056" y="126327"/>
                    </a:cubicBezTo>
                    <a:cubicBezTo>
                      <a:pt x="1541829" y="140453"/>
                      <a:pt x="1560657" y="146726"/>
                      <a:pt x="1575958" y="156926"/>
                    </a:cubicBezTo>
                    <a:cubicBezTo>
                      <a:pt x="1581058" y="172225"/>
                      <a:pt x="1584046" y="188400"/>
                      <a:pt x="1591259" y="202824"/>
                    </a:cubicBezTo>
                    <a:cubicBezTo>
                      <a:pt x="1599483" y="219271"/>
                      <a:pt x="1614391" y="231920"/>
                      <a:pt x="1621860" y="248723"/>
                    </a:cubicBezTo>
                    <a:cubicBezTo>
                      <a:pt x="1634960" y="278197"/>
                      <a:pt x="1652461" y="340520"/>
                      <a:pt x="1652461" y="340520"/>
                    </a:cubicBezTo>
                    <a:cubicBezTo>
                      <a:pt x="1657561" y="396618"/>
                      <a:pt x="1651194" y="454976"/>
                      <a:pt x="1667761" y="508814"/>
                    </a:cubicBezTo>
                    <a:cubicBezTo>
                      <a:pt x="1673169" y="526389"/>
                      <a:pt x="1700660" y="526411"/>
                      <a:pt x="1713663" y="539413"/>
                    </a:cubicBezTo>
                    <a:cubicBezTo>
                      <a:pt x="1784107" y="609852"/>
                      <a:pt x="1694201" y="572798"/>
                      <a:pt x="1805467" y="600611"/>
                    </a:cubicBezTo>
                    <a:cubicBezTo>
                      <a:pt x="1836068" y="590411"/>
                      <a:pt x="1879377" y="596850"/>
                      <a:pt x="1897270" y="570012"/>
                    </a:cubicBezTo>
                    <a:cubicBezTo>
                      <a:pt x="1938072" y="508814"/>
                      <a:pt x="1912571" y="534313"/>
                      <a:pt x="1973773" y="493515"/>
                    </a:cubicBezTo>
                    <a:cubicBezTo>
                      <a:pt x="2041129" y="499127"/>
                      <a:pt x="2154064" y="485651"/>
                      <a:pt x="2218582" y="539413"/>
                    </a:cubicBezTo>
                    <a:cubicBezTo>
                      <a:pt x="2232709" y="551184"/>
                      <a:pt x="2238983" y="570012"/>
                      <a:pt x="2249183" y="585312"/>
                    </a:cubicBezTo>
                    <a:cubicBezTo>
                      <a:pt x="2254283" y="600611"/>
                      <a:pt x="2260984" y="615467"/>
                      <a:pt x="2264483" y="631210"/>
                    </a:cubicBezTo>
                    <a:cubicBezTo>
                      <a:pt x="2271213" y="661492"/>
                      <a:pt x="2269974" y="693578"/>
                      <a:pt x="2279784" y="723007"/>
                    </a:cubicBezTo>
                    <a:cubicBezTo>
                      <a:pt x="2285599" y="740451"/>
                      <a:pt x="2302161" y="752459"/>
                      <a:pt x="2310385" y="768905"/>
                    </a:cubicBezTo>
                    <a:cubicBezTo>
                      <a:pt x="2317598" y="783330"/>
                      <a:pt x="2315611" y="802211"/>
                      <a:pt x="2325686" y="814804"/>
                    </a:cubicBezTo>
                    <a:cubicBezTo>
                      <a:pt x="2337174" y="829163"/>
                      <a:pt x="2356287" y="835203"/>
                      <a:pt x="2371587" y="845403"/>
                    </a:cubicBezTo>
                    <a:cubicBezTo>
                      <a:pt x="2376687" y="870902"/>
                      <a:pt x="2378664" y="897231"/>
                      <a:pt x="2386888" y="921900"/>
                    </a:cubicBezTo>
                    <a:cubicBezTo>
                      <a:pt x="2394101" y="943537"/>
                      <a:pt x="2408504" y="962135"/>
                      <a:pt x="2417489" y="983098"/>
                    </a:cubicBezTo>
                    <a:cubicBezTo>
                      <a:pt x="2423842" y="997921"/>
                      <a:pt x="2427690" y="1013697"/>
                      <a:pt x="2432790" y="1028997"/>
                    </a:cubicBezTo>
                    <a:cubicBezTo>
                      <a:pt x="2436850" y="1069599"/>
                      <a:pt x="2448315" y="1258827"/>
                      <a:pt x="2478691" y="1304388"/>
                    </a:cubicBezTo>
                    <a:cubicBezTo>
                      <a:pt x="2512121" y="1354530"/>
                      <a:pt x="2490904" y="1350286"/>
                      <a:pt x="2524593" y="1350286"/>
                    </a:cubicBezTo>
                  </a:path>
                </a:pathLst>
              </a:custGeom>
              <a:noFill/>
              <a:ln w="76200">
                <a:solidFill>
                  <a:srgbClr val="7DD65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7986890" y="4717978"/>
                <a:ext cx="577502" cy="1859856"/>
              </a:xfrm>
              <a:prstGeom prst="rect">
                <a:avLst/>
              </a:prstGeom>
              <a:noFill/>
            </p:spPr>
            <p:txBody>
              <a:bodyPr wrap="square" rtlCol="0">
                <a:spAutoFit/>
              </a:bodyPr>
              <a:lstStyle/>
              <a:p>
                <a:r>
                  <a:rPr lang="en-US" sz="2400" b="1" dirty="0" smtClean="0"/>
                  <a:t>θ</a:t>
                </a:r>
                <a:endParaRPr lang="en-US" sz="2400" b="1" dirty="0"/>
              </a:p>
            </p:txBody>
          </p:sp>
        </p:grpSp>
        <p:sp>
          <p:nvSpPr>
            <p:cNvPr id="9" name="TextBox 8"/>
            <p:cNvSpPr txBox="1"/>
            <p:nvPr/>
          </p:nvSpPr>
          <p:spPr>
            <a:xfrm>
              <a:off x="4124176" y="2963252"/>
              <a:ext cx="2096224" cy="369332"/>
            </a:xfrm>
            <a:prstGeom prst="rect">
              <a:avLst/>
            </a:prstGeom>
            <a:noFill/>
          </p:spPr>
          <p:txBody>
            <a:bodyPr wrap="square" rtlCol="0">
              <a:spAutoFit/>
            </a:bodyPr>
            <a:lstStyle/>
            <a:p>
              <a:pPr algn="ctr"/>
              <a:r>
                <a:rPr lang="en-US" b="1" dirty="0" smtClean="0"/>
                <a:t>Signal Strength</a:t>
              </a:r>
              <a:endParaRPr lang="en-US" b="1" dirty="0"/>
            </a:p>
          </p:txBody>
        </p:sp>
      </p:grpSp>
      <p:grpSp>
        <p:nvGrpSpPr>
          <p:cNvPr id="11" name="Group 10"/>
          <p:cNvGrpSpPr/>
          <p:nvPr/>
        </p:nvGrpSpPr>
        <p:grpSpPr>
          <a:xfrm>
            <a:off x="4124176" y="4753952"/>
            <a:ext cx="3013224" cy="2177417"/>
            <a:chOff x="4124176" y="2963252"/>
            <a:chExt cx="3013224" cy="2177417"/>
          </a:xfrm>
        </p:grpSpPr>
        <p:grpSp>
          <p:nvGrpSpPr>
            <p:cNvPr id="12" name="Group 3"/>
            <p:cNvGrpSpPr/>
            <p:nvPr/>
          </p:nvGrpSpPr>
          <p:grpSpPr>
            <a:xfrm>
              <a:off x="5140136" y="3395994"/>
              <a:ext cx="1997264" cy="1746623"/>
              <a:chOff x="5140136" y="2671303"/>
              <a:chExt cx="3424256" cy="3906531"/>
            </a:xfrm>
          </p:grpSpPr>
          <p:cxnSp>
            <p:nvCxnSpPr>
              <p:cNvPr id="14" name="Straight Arrow Connector 13"/>
              <p:cNvCxnSpPr/>
              <p:nvPr/>
            </p:nvCxnSpPr>
            <p:spPr>
              <a:xfrm>
                <a:off x="5140929" y="4972304"/>
                <a:ext cx="27694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5400000" flipH="1" flipV="1">
                <a:off x="3989238" y="3822201"/>
                <a:ext cx="230179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5171591" y="3994948"/>
                <a:ext cx="2270609" cy="921919"/>
              </a:xfrm>
              <a:custGeom>
                <a:avLst/>
                <a:gdLst>
                  <a:gd name="connsiteX0" fmla="*/ 0 w 2524593"/>
                  <a:gd name="connsiteY0" fmla="*/ 1640977 h 1646704"/>
                  <a:gd name="connsiteX1" fmla="*/ 290711 w 2524593"/>
                  <a:gd name="connsiteY1" fmla="*/ 1595078 h 1646704"/>
                  <a:gd name="connsiteX2" fmla="*/ 336612 w 2524593"/>
                  <a:gd name="connsiteY2" fmla="*/ 1579779 h 1646704"/>
                  <a:gd name="connsiteX3" fmla="*/ 382514 w 2524593"/>
                  <a:gd name="connsiteY3" fmla="*/ 1564479 h 1646704"/>
                  <a:gd name="connsiteX4" fmla="*/ 397815 w 2524593"/>
                  <a:gd name="connsiteY4" fmla="*/ 1518581 h 1646704"/>
                  <a:gd name="connsiteX5" fmla="*/ 443716 w 2524593"/>
                  <a:gd name="connsiteY5" fmla="*/ 1487982 h 1646704"/>
                  <a:gd name="connsiteX6" fmla="*/ 489618 w 2524593"/>
                  <a:gd name="connsiteY6" fmla="*/ 1442083 h 1646704"/>
                  <a:gd name="connsiteX7" fmla="*/ 504919 w 2524593"/>
                  <a:gd name="connsiteY7" fmla="*/ 1396185 h 1646704"/>
                  <a:gd name="connsiteX8" fmla="*/ 550820 w 2524593"/>
                  <a:gd name="connsiteY8" fmla="*/ 1380885 h 1646704"/>
                  <a:gd name="connsiteX9" fmla="*/ 596722 w 2524593"/>
                  <a:gd name="connsiteY9" fmla="*/ 1350286 h 1646704"/>
                  <a:gd name="connsiteX10" fmla="*/ 673225 w 2524593"/>
                  <a:gd name="connsiteY10" fmla="*/ 1273789 h 1646704"/>
                  <a:gd name="connsiteX11" fmla="*/ 749728 w 2524593"/>
                  <a:gd name="connsiteY11" fmla="*/ 1197291 h 1646704"/>
                  <a:gd name="connsiteX12" fmla="*/ 780329 w 2524593"/>
                  <a:gd name="connsiteY12" fmla="*/ 1136093 h 1646704"/>
                  <a:gd name="connsiteX13" fmla="*/ 826230 w 2524593"/>
                  <a:gd name="connsiteY13" fmla="*/ 1120794 h 1646704"/>
                  <a:gd name="connsiteX14" fmla="*/ 841531 w 2524593"/>
                  <a:gd name="connsiteY14" fmla="*/ 1074895 h 1646704"/>
                  <a:gd name="connsiteX15" fmla="*/ 887433 w 2524593"/>
                  <a:gd name="connsiteY15" fmla="*/ 1044296 h 1646704"/>
                  <a:gd name="connsiteX16" fmla="*/ 963935 w 2524593"/>
                  <a:gd name="connsiteY16" fmla="*/ 906601 h 1646704"/>
                  <a:gd name="connsiteX17" fmla="*/ 979236 w 2524593"/>
                  <a:gd name="connsiteY17" fmla="*/ 860702 h 1646704"/>
                  <a:gd name="connsiteX18" fmla="*/ 1009837 w 2524593"/>
                  <a:gd name="connsiteY18" fmla="*/ 814804 h 1646704"/>
                  <a:gd name="connsiteX19" fmla="*/ 1025138 w 2524593"/>
                  <a:gd name="connsiteY19" fmla="*/ 723007 h 1646704"/>
                  <a:gd name="connsiteX20" fmla="*/ 1040438 w 2524593"/>
                  <a:gd name="connsiteY20" fmla="*/ 677108 h 1646704"/>
                  <a:gd name="connsiteX21" fmla="*/ 1055739 w 2524593"/>
                  <a:gd name="connsiteY21" fmla="*/ 585312 h 1646704"/>
                  <a:gd name="connsiteX22" fmla="*/ 1101641 w 2524593"/>
                  <a:gd name="connsiteY22" fmla="*/ 432317 h 1646704"/>
                  <a:gd name="connsiteX23" fmla="*/ 1116941 w 2524593"/>
                  <a:gd name="connsiteY23" fmla="*/ 386418 h 1646704"/>
                  <a:gd name="connsiteX24" fmla="*/ 1162843 w 2524593"/>
                  <a:gd name="connsiteY24" fmla="*/ 141626 h 1646704"/>
                  <a:gd name="connsiteX25" fmla="*/ 1224045 w 2524593"/>
                  <a:gd name="connsiteY25" fmla="*/ 49829 h 1646704"/>
                  <a:gd name="connsiteX26" fmla="*/ 1269947 w 2524593"/>
                  <a:gd name="connsiteY26" fmla="*/ 34530 h 1646704"/>
                  <a:gd name="connsiteX27" fmla="*/ 1315848 w 2524593"/>
                  <a:gd name="connsiteY27" fmla="*/ 3931 h 1646704"/>
                  <a:gd name="connsiteX28" fmla="*/ 1468854 w 2524593"/>
                  <a:gd name="connsiteY28" fmla="*/ 19230 h 1646704"/>
                  <a:gd name="connsiteX29" fmla="*/ 1530056 w 2524593"/>
                  <a:gd name="connsiteY29" fmla="*/ 126327 h 1646704"/>
                  <a:gd name="connsiteX30" fmla="*/ 1575958 w 2524593"/>
                  <a:gd name="connsiteY30" fmla="*/ 156926 h 1646704"/>
                  <a:gd name="connsiteX31" fmla="*/ 1591259 w 2524593"/>
                  <a:gd name="connsiteY31" fmla="*/ 202824 h 1646704"/>
                  <a:gd name="connsiteX32" fmla="*/ 1621860 w 2524593"/>
                  <a:gd name="connsiteY32" fmla="*/ 248723 h 1646704"/>
                  <a:gd name="connsiteX33" fmla="*/ 1652461 w 2524593"/>
                  <a:gd name="connsiteY33" fmla="*/ 340520 h 1646704"/>
                  <a:gd name="connsiteX34" fmla="*/ 1667761 w 2524593"/>
                  <a:gd name="connsiteY34" fmla="*/ 508814 h 1646704"/>
                  <a:gd name="connsiteX35" fmla="*/ 1713663 w 2524593"/>
                  <a:gd name="connsiteY35" fmla="*/ 539413 h 1646704"/>
                  <a:gd name="connsiteX36" fmla="*/ 1805467 w 2524593"/>
                  <a:gd name="connsiteY36" fmla="*/ 600611 h 1646704"/>
                  <a:gd name="connsiteX37" fmla="*/ 1897270 w 2524593"/>
                  <a:gd name="connsiteY37" fmla="*/ 570012 h 1646704"/>
                  <a:gd name="connsiteX38" fmla="*/ 1973773 w 2524593"/>
                  <a:gd name="connsiteY38" fmla="*/ 493515 h 1646704"/>
                  <a:gd name="connsiteX39" fmla="*/ 2218582 w 2524593"/>
                  <a:gd name="connsiteY39" fmla="*/ 539413 h 1646704"/>
                  <a:gd name="connsiteX40" fmla="*/ 2249183 w 2524593"/>
                  <a:gd name="connsiteY40" fmla="*/ 585312 h 1646704"/>
                  <a:gd name="connsiteX41" fmla="*/ 2264483 w 2524593"/>
                  <a:gd name="connsiteY41" fmla="*/ 631210 h 1646704"/>
                  <a:gd name="connsiteX42" fmla="*/ 2279784 w 2524593"/>
                  <a:gd name="connsiteY42" fmla="*/ 723007 h 1646704"/>
                  <a:gd name="connsiteX43" fmla="*/ 2310385 w 2524593"/>
                  <a:gd name="connsiteY43" fmla="*/ 768905 h 1646704"/>
                  <a:gd name="connsiteX44" fmla="*/ 2325686 w 2524593"/>
                  <a:gd name="connsiteY44" fmla="*/ 814804 h 1646704"/>
                  <a:gd name="connsiteX45" fmla="*/ 2371587 w 2524593"/>
                  <a:gd name="connsiteY45" fmla="*/ 845403 h 1646704"/>
                  <a:gd name="connsiteX46" fmla="*/ 2386888 w 2524593"/>
                  <a:gd name="connsiteY46" fmla="*/ 921900 h 1646704"/>
                  <a:gd name="connsiteX47" fmla="*/ 2417489 w 2524593"/>
                  <a:gd name="connsiteY47" fmla="*/ 983098 h 1646704"/>
                  <a:gd name="connsiteX48" fmla="*/ 2432790 w 2524593"/>
                  <a:gd name="connsiteY48" fmla="*/ 1028997 h 1646704"/>
                  <a:gd name="connsiteX49" fmla="*/ 2478691 w 2524593"/>
                  <a:gd name="connsiteY49" fmla="*/ 1304388 h 1646704"/>
                  <a:gd name="connsiteX50" fmla="*/ 2524593 w 2524593"/>
                  <a:gd name="connsiteY50" fmla="*/ 1350286 h 164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24593" h="1646704">
                    <a:moveTo>
                      <a:pt x="0" y="1640977"/>
                    </a:moveTo>
                    <a:cubicBezTo>
                      <a:pt x="231070" y="1623203"/>
                      <a:pt x="135820" y="1646704"/>
                      <a:pt x="290711" y="1595078"/>
                    </a:cubicBezTo>
                    <a:lnTo>
                      <a:pt x="336612" y="1579779"/>
                    </a:lnTo>
                    <a:lnTo>
                      <a:pt x="382514" y="1564479"/>
                    </a:lnTo>
                    <a:cubicBezTo>
                      <a:pt x="387614" y="1549180"/>
                      <a:pt x="387740" y="1531174"/>
                      <a:pt x="397815" y="1518581"/>
                    </a:cubicBezTo>
                    <a:cubicBezTo>
                      <a:pt x="409303" y="1504222"/>
                      <a:pt x="429589" y="1499754"/>
                      <a:pt x="443716" y="1487982"/>
                    </a:cubicBezTo>
                    <a:cubicBezTo>
                      <a:pt x="460339" y="1474130"/>
                      <a:pt x="474317" y="1457383"/>
                      <a:pt x="489618" y="1442083"/>
                    </a:cubicBezTo>
                    <a:cubicBezTo>
                      <a:pt x="494718" y="1426784"/>
                      <a:pt x="493515" y="1407588"/>
                      <a:pt x="504919" y="1396185"/>
                    </a:cubicBezTo>
                    <a:cubicBezTo>
                      <a:pt x="516324" y="1384781"/>
                      <a:pt x="536395" y="1388097"/>
                      <a:pt x="550820" y="1380885"/>
                    </a:cubicBezTo>
                    <a:cubicBezTo>
                      <a:pt x="567268" y="1372662"/>
                      <a:pt x="581421" y="1360486"/>
                      <a:pt x="596722" y="1350286"/>
                    </a:cubicBezTo>
                    <a:cubicBezTo>
                      <a:pt x="678326" y="1227890"/>
                      <a:pt x="571219" y="1375788"/>
                      <a:pt x="673225" y="1273789"/>
                    </a:cubicBezTo>
                    <a:cubicBezTo>
                      <a:pt x="775230" y="1171791"/>
                      <a:pt x="627321" y="1278889"/>
                      <a:pt x="749728" y="1197291"/>
                    </a:cubicBezTo>
                    <a:cubicBezTo>
                      <a:pt x="759928" y="1176892"/>
                      <a:pt x="764201" y="1152220"/>
                      <a:pt x="780329" y="1136093"/>
                    </a:cubicBezTo>
                    <a:cubicBezTo>
                      <a:pt x="791733" y="1124689"/>
                      <a:pt x="814826" y="1132198"/>
                      <a:pt x="826230" y="1120794"/>
                    </a:cubicBezTo>
                    <a:cubicBezTo>
                      <a:pt x="837634" y="1109391"/>
                      <a:pt x="831456" y="1087488"/>
                      <a:pt x="841531" y="1074895"/>
                    </a:cubicBezTo>
                    <a:cubicBezTo>
                      <a:pt x="853019" y="1060536"/>
                      <a:pt x="872132" y="1054496"/>
                      <a:pt x="887433" y="1044296"/>
                    </a:cubicBezTo>
                    <a:cubicBezTo>
                      <a:pt x="924877" y="931972"/>
                      <a:pt x="895226" y="975306"/>
                      <a:pt x="963935" y="906601"/>
                    </a:cubicBezTo>
                    <a:cubicBezTo>
                      <a:pt x="969035" y="891301"/>
                      <a:pt x="972023" y="875127"/>
                      <a:pt x="979236" y="860702"/>
                    </a:cubicBezTo>
                    <a:cubicBezTo>
                      <a:pt x="987460" y="844256"/>
                      <a:pt x="1004022" y="832248"/>
                      <a:pt x="1009837" y="814804"/>
                    </a:cubicBezTo>
                    <a:cubicBezTo>
                      <a:pt x="1019647" y="785375"/>
                      <a:pt x="1018408" y="753289"/>
                      <a:pt x="1025138" y="723007"/>
                    </a:cubicBezTo>
                    <a:cubicBezTo>
                      <a:pt x="1028637" y="707264"/>
                      <a:pt x="1036939" y="692851"/>
                      <a:pt x="1040438" y="677108"/>
                    </a:cubicBezTo>
                    <a:cubicBezTo>
                      <a:pt x="1047168" y="646826"/>
                      <a:pt x="1049655" y="615730"/>
                      <a:pt x="1055739" y="585312"/>
                    </a:cubicBezTo>
                    <a:cubicBezTo>
                      <a:pt x="1067303" y="527495"/>
                      <a:pt x="1082120" y="490877"/>
                      <a:pt x="1101641" y="432317"/>
                    </a:cubicBezTo>
                    <a:lnTo>
                      <a:pt x="1116941" y="386418"/>
                    </a:lnTo>
                    <a:cubicBezTo>
                      <a:pt x="1122325" y="332582"/>
                      <a:pt x="1124294" y="199445"/>
                      <a:pt x="1162843" y="141626"/>
                    </a:cubicBezTo>
                    <a:cubicBezTo>
                      <a:pt x="1183244" y="111027"/>
                      <a:pt x="1189156" y="61458"/>
                      <a:pt x="1224045" y="49829"/>
                    </a:cubicBezTo>
                    <a:lnTo>
                      <a:pt x="1269947" y="34530"/>
                    </a:lnTo>
                    <a:cubicBezTo>
                      <a:pt x="1285247" y="24330"/>
                      <a:pt x="1297514" y="5341"/>
                      <a:pt x="1315848" y="3931"/>
                    </a:cubicBezTo>
                    <a:cubicBezTo>
                      <a:pt x="1366953" y="0"/>
                      <a:pt x="1420228" y="3022"/>
                      <a:pt x="1468854" y="19230"/>
                    </a:cubicBezTo>
                    <a:cubicBezTo>
                      <a:pt x="1482775" y="23870"/>
                      <a:pt x="1527612" y="123394"/>
                      <a:pt x="1530056" y="126327"/>
                    </a:cubicBezTo>
                    <a:cubicBezTo>
                      <a:pt x="1541829" y="140453"/>
                      <a:pt x="1560657" y="146726"/>
                      <a:pt x="1575958" y="156926"/>
                    </a:cubicBezTo>
                    <a:cubicBezTo>
                      <a:pt x="1581058" y="172225"/>
                      <a:pt x="1584046" y="188400"/>
                      <a:pt x="1591259" y="202824"/>
                    </a:cubicBezTo>
                    <a:cubicBezTo>
                      <a:pt x="1599483" y="219271"/>
                      <a:pt x="1614391" y="231920"/>
                      <a:pt x="1621860" y="248723"/>
                    </a:cubicBezTo>
                    <a:cubicBezTo>
                      <a:pt x="1634960" y="278197"/>
                      <a:pt x="1652461" y="340520"/>
                      <a:pt x="1652461" y="340520"/>
                    </a:cubicBezTo>
                    <a:cubicBezTo>
                      <a:pt x="1657561" y="396618"/>
                      <a:pt x="1651194" y="454976"/>
                      <a:pt x="1667761" y="508814"/>
                    </a:cubicBezTo>
                    <a:cubicBezTo>
                      <a:pt x="1673169" y="526389"/>
                      <a:pt x="1700660" y="526411"/>
                      <a:pt x="1713663" y="539413"/>
                    </a:cubicBezTo>
                    <a:cubicBezTo>
                      <a:pt x="1784107" y="609852"/>
                      <a:pt x="1694201" y="572798"/>
                      <a:pt x="1805467" y="600611"/>
                    </a:cubicBezTo>
                    <a:cubicBezTo>
                      <a:pt x="1836068" y="590411"/>
                      <a:pt x="1879377" y="596850"/>
                      <a:pt x="1897270" y="570012"/>
                    </a:cubicBezTo>
                    <a:cubicBezTo>
                      <a:pt x="1938072" y="508814"/>
                      <a:pt x="1912571" y="534313"/>
                      <a:pt x="1973773" y="493515"/>
                    </a:cubicBezTo>
                    <a:cubicBezTo>
                      <a:pt x="2041129" y="499127"/>
                      <a:pt x="2154064" y="485651"/>
                      <a:pt x="2218582" y="539413"/>
                    </a:cubicBezTo>
                    <a:cubicBezTo>
                      <a:pt x="2232709" y="551184"/>
                      <a:pt x="2238983" y="570012"/>
                      <a:pt x="2249183" y="585312"/>
                    </a:cubicBezTo>
                    <a:cubicBezTo>
                      <a:pt x="2254283" y="600611"/>
                      <a:pt x="2260984" y="615467"/>
                      <a:pt x="2264483" y="631210"/>
                    </a:cubicBezTo>
                    <a:cubicBezTo>
                      <a:pt x="2271213" y="661492"/>
                      <a:pt x="2269974" y="693578"/>
                      <a:pt x="2279784" y="723007"/>
                    </a:cubicBezTo>
                    <a:cubicBezTo>
                      <a:pt x="2285599" y="740451"/>
                      <a:pt x="2302161" y="752459"/>
                      <a:pt x="2310385" y="768905"/>
                    </a:cubicBezTo>
                    <a:cubicBezTo>
                      <a:pt x="2317598" y="783330"/>
                      <a:pt x="2315611" y="802211"/>
                      <a:pt x="2325686" y="814804"/>
                    </a:cubicBezTo>
                    <a:cubicBezTo>
                      <a:pt x="2337174" y="829163"/>
                      <a:pt x="2356287" y="835203"/>
                      <a:pt x="2371587" y="845403"/>
                    </a:cubicBezTo>
                    <a:cubicBezTo>
                      <a:pt x="2376687" y="870902"/>
                      <a:pt x="2378664" y="897231"/>
                      <a:pt x="2386888" y="921900"/>
                    </a:cubicBezTo>
                    <a:cubicBezTo>
                      <a:pt x="2394101" y="943537"/>
                      <a:pt x="2408504" y="962135"/>
                      <a:pt x="2417489" y="983098"/>
                    </a:cubicBezTo>
                    <a:cubicBezTo>
                      <a:pt x="2423842" y="997921"/>
                      <a:pt x="2427690" y="1013697"/>
                      <a:pt x="2432790" y="1028997"/>
                    </a:cubicBezTo>
                    <a:cubicBezTo>
                      <a:pt x="2436850" y="1069599"/>
                      <a:pt x="2448315" y="1258827"/>
                      <a:pt x="2478691" y="1304388"/>
                    </a:cubicBezTo>
                    <a:cubicBezTo>
                      <a:pt x="2512121" y="1354530"/>
                      <a:pt x="2490904" y="1350286"/>
                      <a:pt x="2524593" y="1350286"/>
                    </a:cubicBezTo>
                  </a:path>
                </a:pathLst>
              </a:custGeom>
              <a:noFill/>
              <a:ln w="76200">
                <a:solidFill>
                  <a:srgbClr val="7DD65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7986890" y="4717978"/>
                <a:ext cx="577502" cy="1859856"/>
              </a:xfrm>
              <a:prstGeom prst="rect">
                <a:avLst/>
              </a:prstGeom>
              <a:noFill/>
            </p:spPr>
            <p:txBody>
              <a:bodyPr wrap="square" rtlCol="0">
                <a:spAutoFit/>
              </a:bodyPr>
              <a:lstStyle/>
              <a:p>
                <a:r>
                  <a:rPr lang="en-US" sz="2400" b="1" dirty="0" smtClean="0"/>
                  <a:t>θ</a:t>
                </a:r>
                <a:endParaRPr lang="en-US" sz="2400" b="1" dirty="0"/>
              </a:p>
            </p:txBody>
          </p:sp>
        </p:grpSp>
        <p:sp>
          <p:nvSpPr>
            <p:cNvPr id="13" name="TextBox 12"/>
            <p:cNvSpPr txBox="1"/>
            <p:nvPr/>
          </p:nvSpPr>
          <p:spPr>
            <a:xfrm>
              <a:off x="4124176" y="2963252"/>
              <a:ext cx="2096224" cy="369332"/>
            </a:xfrm>
            <a:prstGeom prst="rect">
              <a:avLst/>
            </a:prstGeom>
            <a:noFill/>
          </p:spPr>
          <p:txBody>
            <a:bodyPr wrap="square" rtlCol="0">
              <a:spAutoFit/>
            </a:bodyPr>
            <a:lstStyle/>
            <a:p>
              <a:pPr algn="ctr"/>
              <a:r>
                <a:rPr lang="en-US" b="1" dirty="0" smtClean="0"/>
                <a:t>Signal Strength</a:t>
              </a:r>
              <a:endParaRPr lang="en-US" b="1" dirty="0"/>
            </a:p>
          </p:txBody>
        </p:sp>
      </p:grpSp>
      <p:pic>
        <p:nvPicPr>
          <p:cNvPr id="18" name="Picture 17"/>
          <p:cNvPicPr>
            <a:picLocks noChangeAspect="1"/>
          </p:cNvPicPr>
          <p:nvPr/>
        </p:nvPicPr>
        <p:blipFill>
          <a:blip r:embed="rId3"/>
          <a:stretch>
            <a:fillRect/>
          </a:stretch>
        </p:blipFill>
        <p:spPr>
          <a:xfrm>
            <a:off x="1403350" y="3035300"/>
            <a:ext cx="2379224" cy="1591917"/>
          </a:xfrm>
          <a:prstGeom prst="rect">
            <a:avLst/>
          </a:prstGeom>
        </p:spPr>
      </p:pic>
      <p:pic>
        <p:nvPicPr>
          <p:cNvPr id="19" name="Picture 18"/>
          <p:cNvPicPr>
            <a:picLocks noChangeAspect="1"/>
          </p:cNvPicPr>
          <p:nvPr/>
        </p:nvPicPr>
        <p:blipFill>
          <a:blip r:embed="rId3"/>
          <a:stretch>
            <a:fillRect/>
          </a:stretch>
        </p:blipFill>
        <p:spPr>
          <a:xfrm>
            <a:off x="1492250" y="4737100"/>
            <a:ext cx="2379224" cy="1591917"/>
          </a:xfrm>
          <a:prstGeom prst="rect">
            <a:avLst/>
          </a:prstGeom>
        </p:spPr>
      </p:pic>
      <p:sp>
        <p:nvSpPr>
          <p:cNvPr id="20" name="Right Arrow 19"/>
          <p:cNvSpPr/>
          <p:nvPr/>
        </p:nvSpPr>
        <p:spPr>
          <a:xfrm>
            <a:off x="4140200" y="3771135"/>
            <a:ext cx="279400" cy="369332"/>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4114800" y="5485635"/>
            <a:ext cx="279400" cy="369332"/>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ight Triangle 7"/>
          <p:cNvSpPr/>
          <p:nvPr/>
        </p:nvSpPr>
        <p:spPr>
          <a:xfrm>
            <a:off x="3331889" y="199054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1" name="Right Triangle 10"/>
          <p:cNvSpPr/>
          <p:nvPr/>
        </p:nvSpPr>
        <p:spPr>
          <a:xfrm flipH="1">
            <a:off x="4494155" y="198995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613117" y="1760035"/>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77238" y="1744736"/>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65173" y="3733016"/>
            <a:ext cx="4214085" cy="21420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Asteroids Problem (step 1)</a:t>
            </a:r>
            <a:endParaRPr lang="en-US" dirty="0"/>
          </a:p>
        </p:txBody>
      </p:sp>
      <p:grpSp>
        <p:nvGrpSpPr>
          <p:cNvPr id="3" name="Group 14"/>
          <p:cNvGrpSpPr/>
          <p:nvPr/>
        </p:nvGrpSpPr>
        <p:grpSpPr>
          <a:xfrm>
            <a:off x="1673129" y="2436248"/>
            <a:ext cx="5590530" cy="4317162"/>
            <a:chOff x="1677238" y="1573182"/>
            <a:chExt cx="5590530" cy="4317162"/>
          </a:xfrm>
        </p:grpSpPr>
        <p:pic>
          <p:nvPicPr>
            <p:cNvPr id="16" name="Picture 15"/>
            <p:cNvPicPr>
              <a:picLocks noChangeAspect="1"/>
            </p:cNvPicPr>
            <p:nvPr/>
          </p:nvPicPr>
          <p:blipFill>
            <a:blip r:embed="rId3"/>
            <a:stretch>
              <a:fillRect/>
            </a:stretch>
          </p:blipFill>
          <p:spPr>
            <a:xfrm>
              <a:off x="2307983" y="1573182"/>
              <a:ext cx="4301863" cy="4301863"/>
            </a:xfrm>
            <a:prstGeom prst="rect">
              <a:avLst/>
            </a:prstGeom>
          </p:spPr>
        </p:pic>
        <p:sp>
          <p:nvSpPr>
            <p:cNvPr id="17" name="Right Triangle 16"/>
            <p:cNvSpPr/>
            <p:nvPr/>
          </p:nvSpPr>
          <p:spPr>
            <a:xfrm>
              <a:off x="3331889" y="199054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8" name="Right Triangle 17"/>
            <p:cNvSpPr/>
            <p:nvPr/>
          </p:nvSpPr>
          <p:spPr>
            <a:xfrm flipH="1">
              <a:off x="4494155" y="198995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613117" y="1760035"/>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677238" y="1744736"/>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365173" y="3733016"/>
              <a:ext cx="4214085" cy="21420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a:stretch>
              <a:fillRect/>
            </a:stretch>
          </p:blipFill>
          <p:spPr>
            <a:xfrm>
              <a:off x="4063439" y="3714080"/>
              <a:ext cx="863610" cy="738058"/>
            </a:xfrm>
            <a:prstGeom prst="rect">
              <a:avLst/>
            </a:prstGeom>
          </p:spPr>
        </p:pic>
        <p:pic>
          <p:nvPicPr>
            <p:cNvPr id="23" name="Picture 22"/>
            <p:cNvPicPr>
              <a:picLocks noChangeAspect="1"/>
            </p:cNvPicPr>
            <p:nvPr/>
          </p:nvPicPr>
          <p:blipFill>
            <a:blip r:embed="rId5"/>
            <a:stretch>
              <a:fillRect/>
            </a:stretch>
          </p:blipFill>
          <p:spPr>
            <a:xfrm>
              <a:off x="4776359" y="2092443"/>
              <a:ext cx="406400" cy="406400"/>
            </a:xfrm>
            <a:prstGeom prst="rect">
              <a:avLst/>
            </a:prstGeom>
          </p:spPr>
        </p:pic>
        <p:pic>
          <p:nvPicPr>
            <p:cNvPr id="24" name="Picture 23"/>
            <p:cNvPicPr>
              <a:picLocks noChangeAspect="1"/>
            </p:cNvPicPr>
            <p:nvPr/>
          </p:nvPicPr>
          <p:blipFill>
            <a:blip r:embed="rId6"/>
            <a:stretch>
              <a:fillRect/>
            </a:stretch>
          </p:blipFill>
          <p:spPr>
            <a:xfrm>
              <a:off x="4306866" y="2413629"/>
              <a:ext cx="406400" cy="406400"/>
            </a:xfrm>
            <a:prstGeom prst="rect">
              <a:avLst/>
            </a:prstGeom>
          </p:spPr>
        </p:pic>
      </p:gr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2)</a:t>
            </a:r>
            <a:endParaRPr lang="en-US" dirty="0"/>
          </a:p>
        </p:txBody>
      </p:sp>
      <p:sp>
        <p:nvSpPr>
          <p:cNvPr id="3" name="Content Placeholder 2"/>
          <p:cNvSpPr>
            <a:spLocks noGrp="1"/>
          </p:cNvSpPr>
          <p:nvPr>
            <p:ph idx="1"/>
          </p:nvPr>
        </p:nvSpPr>
        <p:spPr/>
        <p:txBody>
          <a:bodyPr/>
          <a:lstStyle/>
          <a:p>
            <a:pPr>
              <a:buNone/>
            </a:pPr>
            <a:r>
              <a:rPr lang="en-US" dirty="0" smtClean="0"/>
              <a:t>New factors:</a:t>
            </a:r>
          </a:p>
          <a:p>
            <a:pPr>
              <a:buNone/>
            </a:pPr>
            <a:endParaRPr lang="en-US" dirty="0" smtClean="0"/>
          </a:p>
          <a:p>
            <a:pPr>
              <a:buNone/>
            </a:pPr>
            <a:r>
              <a:rPr lang="en-US" dirty="0" smtClean="0"/>
              <a:t>    1) 	angular velocity around azimuth of the 		spacecraft</a:t>
            </a:r>
          </a:p>
          <a:p>
            <a:pPr>
              <a:buNone/>
            </a:pPr>
            <a:endParaRPr lang="en-US" dirty="0" smtClean="0"/>
          </a:p>
        </p:txBody>
      </p:sp>
      <p:grpSp>
        <p:nvGrpSpPr>
          <p:cNvPr id="8" name="Group 7"/>
          <p:cNvGrpSpPr/>
          <p:nvPr/>
        </p:nvGrpSpPr>
        <p:grpSpPr>
          <a:xfrm>
            <a:off x="3401024" y="3782730"/>
            <a:ext cx="2115343" cy="2125899"/>
            <a:chOff x="3401024" y="3643030"/>
            <a:chExt cx="2115343" cy="2125899"/>
          </a:xfrm>
        </p:grpSpPr>
        <p:pic>
          <p:nvPicPr>
            <p:cNvPr id="6" name="Picture 5"/>
            <p:cNvPicPr>
              <a:picLocks noChangeAspect="1"/>
            </p:cNvPicPr>
            <p:nvPr/>
          </p:nvPicPr>
          <p:blipFill>
            <a:blip r:embed="rId3"/>
            <a:stretch>
              <a:fillRect/>
            </a:stretch>
          </p:blipFill>
          <p:spPr>
            <a:xfrm rot="20825308">
              <a:off x="3920055" y="4110626"/>
              <a:ext cx="1295996" cy="1135852"/>
            </a:xfrm>
            <a:prstGeom prst="rect">
              <a:avLst/>
            </a:prstGeom>
          </p:spPr>
        </p:pic>
        <p:sp>
          <p:nvSpPr>
            <p:cNvPr id="9" name="Oval 8"/>
            <p:cNvSpPr/>
            <p:nvPr/>
          </p:nvSpPr>
          <p:spPr>
            <a:xfrm>
              <a:off x="4483100" y="4660900"/>
              <a:ext cx="165100" cy="1524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ircular Arrow 9"/>
            <p:cNvSpPr/>
            <p:nvPr/>
          </p:nvSpPr>
          <p:spPr>
            <a:xfrm rot="14466928" flipV="1">
              <a:off x="3395746" y="3648308"/>
              <a:ext cx="2125899" cy="2115343"/>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3)</a:t>
            </a:r>
            <a:endParaRPr lang="en-US" dirty="0"/>
          </a:p>
        </p:txBody>
      </p:sp>
      <p:sp>
        <p:nvSpPr>
          <p:cNvPr id="3" name="Content Placeholder 2"/>
          <p:cNvSpPr>
            <a:spLocks noGrp="1"/>
          </p:cNvSpPr>
          <p:nvPr>
            <p:ph idx="1"/>
          </p:nvPr>
        </p:nvSpPr>
        <p:spPr/>
        <p:txBody>
          <a:bodyPr/>
          <a:lstStyle/>
          <a:p>
            <a:r>
              <a:rPr lang="en-US" dirty="0" smtClean="0"/>
              <a:t>Angular velocity around azimuth </a:t>
            </a:r>
            <a:r>
              <a:rPr lang="en-US" dirty="0" err="1" smtClean="0">
                <a:sym typeface="Wingdings"/>
              </a:rPr>
              <a:t></a:t>
            </a:r>
            <a:r>
              <a:rPr lang="en-US" dirty="0" smtClean="0">
                <a:sym typeface="Wingdings"/>
              </a:rPr>
              <a:t> Sensor</a:t>
            </a:r>
            <a:endParaRPr lang="en-US" dirty="0" smtClean="0"/>
          </a:p>
          <a:p>
            <a:endParaRPr lang="en-US" dirty="0"/>
          </a:p>
        </p:txBody>
      </p:sp>
      <p:pic>
        <p:nvPicPr>
          <p:cNvPr id="6" name="Picture 5"/>
          <p:cNvPicPr>
            <a:picLocks noChangeAspect="1"/>
          </p:cNvPicPr>
          <p:nvPr/>
        </p:nvPicPr>
        <p:blipFill>
          <a:blip r:embed="rId3"/>
          <a:stretch>
            <a:fillRect/>
          </a:stretch>
        </p:blipFill>
        <p:spPr>
          <a:xfrm>
            <a:off x="2838450" y="2844800"/>
            <a:ext cx="3289300" cy="2463800"/>
          </a:xfrm>
          <a:prstGeom prst="rect">
            <a:avLst/>
          </a:prstGeom>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3)</a:t>
            </a:r>
            <a:endParaRPr lang="en-US" dirty="0"/>
          </a:p>
        </p:txBody>
      </p:sp>
      <p:sp>
        <p:nvSpPr>
          <p:cNvPr id="3" name="Content Placeholder 2"/>
          <p:cNvSpPr>
            <a:spLocks noGrp="1"/>
          </p:cNvSpPr>
          <p:nvPr>
            <p:ph idx="1"/>
          </p:nvPr>
        </p:nvSpPr>
        <p:spPr/>
        <p:txBody>
          <a:bodyPr/>
          <a:lstStyle/>
          <a:p>
            <a:r>
              <a:rPr lang="en-US" dirty="0" smtClean="0"/>
              <a:t>Angular velocity around azimuth </a:t>
            </a:r>
            <a:r>
              <a:rPr lang="en-US" dirty="0" err="1" smtClean="0">
                <a:sym typeface="Wingdings"/>
              </a:rPr>
              <a:t></a:t>
            </a:r>
            <a:r>
              <a:rPr lang="en-US" dirty="0" smtClean="0">
                <a:sym typeface="Wingdings"/>
              </a:rPr>
              <a:t> Sensor</a:t>
            </a:r>
            <a:endParaRPr lang="en-US" dirty="0" smtClean="0"/>
          </a:p>
          <a:p>
            <a:endParaRPr lang="en-US" dirty="0"/>
          </a:p>
        </p:txBody>
      </p:sp>
      <p:pic>
        <p:nvPicPr>
          <p:cNvPr id="5" name="Picture 4"/>
          <p:cNvPicPr>
            <a:picLocks noChangeAspect="1"/>
          </p:cNvPicPr>
          <p:nvPr/>
        </p:nvPicPr>
        <p:blipFill>
          <a:blip r:embed="rId3"/>
          <a:stretch>
            <a:fillRect/>
          </a:stretch>
        </p:blipFill>
        <p:spPr>
          <a:xfrm>
            <a:off x="3359150" y="2819012"/>
            <a:ext cx="2317750" cy="1981588"/>
          </a:xfrm>
          <a:prstGeom prst="rect">
            <a:avLst/>
          </a:prstGeom>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3)</a:t>
            </a:r>
            <a:endParaRPr lang="en-US" dirty="0"/>
          </a:p>
        </p:txBody>
      </p:sp>
      <p:grpSp>
        <p:nvGrpSpPr>
          <p:cNvPr id="4" name="Group 3"/>
          <p:cNvGrpSpPr>
            <a:grpSpLocks/>
          </p:cNvGrpSpPr>
          <p:nvPr/>
        </p:nvGrpSpPr>
        <p:grpSpPr bwMode="auto">
          <a:xfrm>
            <a:off x="1130300" y="1933575"/>
            <a:ext cx="2489200" cy="4098925"/>
            <a:chOff x="4221" y="7744"/>
            <a:chExt cx="4440" cy="2040"/>
          </a:xfrm>
        </p:grpSpPr>
        <p:sp>
          <p:nvSpPr>
            <p:cNvPr id="5" name="Rectangle 3"/>
            <p:cNvSpPr>
              <a:spLocks noChangeArrowheads="1"/>
            </p:cNvSpPr>
            <p:nvPr/>
          </p:nvSpPr>
          <p:spPr bwMode="auto">
            <a:xfrm>
              <a:off x="4221" y="7744"/>
              <a:ext cx="4440" cy="1960"/>
            </a:xfrm>
            <a:prstGeom prst="rect">
              <a:avLst/>
            </a:prstGeom>
            <a:solidFill>
              <a:srgbClr val="FF9725"/>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6" name="Text Box 4"/>
            <p:cNvSpPr txBox="1">
              <a:spLocks noChangeArrowheads="1"/>
            </p:cNvSpPr>
            <p:nvPr/>
          </p:nvSpPr>
          <p:spPr bwMode="auto">
            <a:xfrm>
              <a:off x="4445" y="7856"/>
              <a:ext cx="4000" cy="192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algn="ctr" defTabSz="914400" fontAlgn="base">
                <a:spcBef>
                  <a:spcPct val="0"/>
                </a:spcBef>
                <a:spcAft>
                  <a:spcPct val="0"/>
                </a:spcAft>
              </a:pPr>
              <a:r>
                <a:rPr lang="en-US" sz="2000" b="1" dirty="0" smtClean="0">
                  <a:latin typeface="Cambria" charset="0"/>
                  <a:ea typeface="Times New Roman" charset="0"/>
                </a:rPr>
                <a:t>L</a:t>
              </a:r>
              <a:r>
                <a:rPr kumimoji="0" lang="en-US" sz="2000" b="1" i="0" u="none" strike="noStrike" cap="none" normalizeH="0" baseline="0" dirty="0" smtClean="0">
                  <a:ln>
                    <a:noFill/>
                  </a:ln>
                  <a:solidFill>
                    <a:schemeClr val="tx1"/>
                  </a:solidFill>
                  <a:effectLst/>
                  <a:latin typeface="Cambria" charset="0"/>
                  <a:ea typeface="Times New Roman" charset="0"/>
                </a:rPr>
                <a:t>earning </a:t>
              </a:r>
              <a:r>
                <a:rPr kumimoji="0" lang="en-US" sz="2000" b="1" i="0" u="none" strike="noStrike" cap="none" normalizeH="0" baseline="0" dirty="0">
                  <a:ln>
                    <a:noFill/>
                  </a:ln>
                  <a:solidFill>
                    <a:schemeClr val="tx1"/>
                  </a:solidFill>
                  <a:effectLst/>
                  <a:latin typeface="Cambria" charset="0"/>
                  <a:ea typeface="Times New Roman" charset="0"/>
                </a:rPr>
                <a:t>agent receives information about the environment from sensors </a:t>
              </a:r>
              <a:r>
                <a:rPr kumimoji="0" lang="en-US" sz="2000" b="1" i="0" u="none" strike="noStrike" cap="none" normalizeH="0" baseline="0" dirty="0" smtClean="0">
                  <a:ln>
                    <a:noFill/>
                  </a:ln>
                  <a:solidFill>
                    <a:schemeClr val="tx1"/>
                  </a:solidFill>
                  <a:effectLst/>
                  <a:latin typeface="Cambria" charset="0"/>
                  <a:ea typeface="Times New Roman" charset="0"/>
                </a:rPr>
                <a:t>S</a:t>
              </a:r>
              <a:r>
                <a:rPr kumimoji="0" lang="en-US" sz="2000" b="1" i="0" u="none" strike="noStrike" cap="none" normalizeH="0" baseline="-25000" dirty="0" smtClean="0">
                  <a:ln>
                    <a:noFill/>
                  </a:ln>
                  <a:solidFill>
                    <a:schemeClr val="tx1"/>
                  </a:solidFill>
                  <a:effectLst/>
                  <a:latin typeface="Cambria" charset="0"/>
                  <a:ea typeface="Times New Roman" charset="0"/>
                </a:rPr>
                <a:t>1, </a:t>
              </a:r>
              <a:r>
                <a:rPr lang="en-US" sz="2000" b="1" dirty="0" smtClean="0">
                  <a:latin typeface="Cambria" charset="0"/>
                  <a:ea typeface="Times New Roman" charset="0"/>
                </a:rPr>
                <a:t>S</a:t>
              </a:r>
              <a:r>
                <a:rPr lang="en-US" sz="2000" b="1" baseline="-25000" dirty="0" smtClean="0">
                  <a:latin typeface="Cambria" charset="0"/>
                  <a:ea typeface="Times New Roman" charset="0"/>
                </a:rPr>
                <a:t>2</a:t>
              </a:r>
              <a:r>
                <a:rPr kumimoji="0" lang="en-US" sz="2000" b="1" i="0" u="none" strike="noStrike" cap="none" normalizeH="0" baseline="0" dirty="0" smtClean="0">
                  <a:ln>
                    <a:noFill/>
                  </a:ln>
                  <a:solidFill>
                    <a:schemeClr val="tx1"/>
                  </a:solidFill>
                  <a:effectLst/>
                  <a:latin typeface="Cambria" charset="0"/>
                  <a:ea typeface="Times New Roman" charset="0"/>
                </a:rPr>
                <a:t> </a:t>
              </a:r>
              <a:r>
                <a:rPr kumimoji="0" lang="en-US" sz="2000" b="1" i="0" u="none" strike="noStrike" cap="none" normalizeH="0" baseline="0" dirty="0">
                  <a:ln>
                    <a:noFill/>
                  </a:ln>
                  <a:solidFill>
                    <a:schemeClr val="tx1"/>
                  </a:solidFill>
                  <a:effectLst/>
                  <a:latin typeface="Cambria" charset="0"/>
                  <a:ea typeface="Times New Roman" charset="0"/>
                </a:rPr>
                <a:t>and </a:t>
              </a:r>
              <a:r>
                <a:rPr kumimoji="0" lang="en-US" sz="2000" b="1" i="0" u="none" strike="noStrike" cap="none" normalizeH="0" baseline="0" dirty="0" smtClean="0">
                  <a:ln>
                    <a:noFill/>
                  </a:ln>
                  <a:solidFill>
                    <a:schemeClr val="tx1"/>
                  </a:solidFill>
                  <a:effectLst/>
                  <a:latin typeface="Cambria" charset="0"/>
                  <a:ea typeface="Times New Roman" charset="0"/>
                </a:rPr>
                <a:t>S</a:t>
              </a:r>
              <a:r>
                <a:rPr lang="en-US" sz="2000" b="1" baseline="-25000" dirty="0">
                  <a:latin typeface="Cambria" charset="0"/>
                  <a:ea typeface="Times New Roman" charset="0"/>
                </a:rPr>
                <a:t>3</a:t>
              </a:r>
              <a:r>
                <a:rPr kumimoji="0" lang="en-US" sz="2000" b="1" i="0" u="none" strike="noStrike" cap="none" normalizeH="0" baseline="0" dirty="0" smtClean="0">
                  <a:ln>
                    <a:noFill/>
                  </a:ln>
                  <a:solidFill>
                    <a:schemeClr val="tx1"/>
                  </a:solidFill>
                  <a:effectLst/>
                  <a:latin typeface="Cambria" charset="0"/>
                  <a:ea typeface="Times New Roman" charset="0"/>
                </a:rPr>
                <a:t> and generates</a:t>
              </a:r>
              <a:r>
                <a:rPr kumimoji="0" lang="en-US" sz="2000" b="1" i="0" u="none" strike="noStrike" cap="none" normalizeH="0" dirty="0" smtClean="0">
                  <a:ln>
                    <a:noFill/>
                  </a:ln>
                  <a:solidFill>
                    <a:schemeClr val="tx1"/>
                  </a:solidFill>
                  <a:effectLst/>
                  <a:latin typeface="Cambria" charset="0"/>
                  <a:ea typeface="Times New Roman" charset="0"/>
                </a:rPr>
                <a:t> the “desired heading angle” signa</a:t>
              </a:r>
              <a:r>
                <a:rPr lang="en-US" sz="2000" b="1" dirty="0" smtClean="0">
                  <a:latin typeface="Cambria" charset="0"/>
                  <a:ea typeface="Times New Roman" charset="0"/>
                </a:rPr>
                <a:t>l</a:t>
              </a:r>
              <a:endParaRPr kumimoji="0" lang="en-US" sz="2000" b="1" i="0" u="none" strike="noStrike" cap="none" normalizeH="0" baseline="0" dirty="0">
                <a:ln>
                  <a:noFill/>
                </a:ln>
                <a:solidFill>
                  <a:schemeClr val="tx1"/>
                </a:solidFill>
                <a:effectLst/>
                <a:latin typeface="Cambria" charset="0"/>
                <a:ea typeface="Times New Roman" charset="0"/>
              </a:endParaRPr>
            </a:p>
          </p:txBody>
        </p:sp>
      </p:grpSp>
      <p:grpSp>
        <p:nvGrpSpPr>
          <p:cNvPr id="7" name="Group 6"/>
          <p:cNvGrpSpPr>
            <a:grpSpLocks/>
          </p:cNvGrpSpPr>
          <p:nvPr/>
        </p:nvGrpSpPr>
        <p:grpSpPr bwMode="auto">
          <a:xfrm>
            <a:off x="5892800" y="2085975"/>
            <a:ext cx="2794000" cy="3785783"/>
            <a:chOff x="4221" y="7744"/>
            <a:chExt cx="4440" cy="2040"/>
          </a:xfrm>
        </p:grpSpPr>
        <p:sp>
          <p:nvSpPr>
            <p:cNvPr id="8" name="Rectangle 3"/>
            <p:cNvSpPr>
              <a:spLocks noChangeArrowheads="1"/>
            </p:cNvSpPr>
            <p:nvPr/>
          </p:nvSpPr>
          <p:spPr bwMode="auto">
            <a:xfrm>
              <a:off x="4221" y="7744"/>
              <a:ext cx="4440" cy="1960"/>
            </a:xfrm>
            <a:prstGeom prst="rect">
              <a:avLst/>
            </a:prstGeom>
            <a:solidFill>
              <a:srgbClr val="FF9725"/>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9" name="Text Box 4"/>
            <p:cNvSpPr txBox="1">
              <a:spLocks noChangeArrowheads="1"/>
            </p:cNvSpPr>
            <p:nvPr/>
          </p:nvSpPr>
          <p:spPr bwMode="auto">
            <a:xfrm>
              <a:off x="4445" y="7856"/>
              <a:ext cx="4000" cy="192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algn="ctr" defTabSz="914400" fontAlgn="base">
                <a:spcBef>
                  <a:spcPct val="0"/>
                </a:spcBef>
                <a:spcAft>
                  <a:spcPct val="0"/>
                </a:spcAft>
              </a:pPr>
              <a:r>
                <a:rPr lang="en-US" sz="2000" b="1" dirty="0" smtClean="0">
                  <a:latin typeface="Cambria" charset="0"/>
                  <a:ea typeface="Times New Roman" charset="0"/>
                </a:rPr>
                <a:t>L</a:t>
              </a:r>
              <a:r>
                <a:rPr kumimoji="0" lang="en-US" sz="2000" b="1" i="0" u="none" strike="noStrike" cap="none" normalizeH="0" baseline="0" dirty="0" smtClean="0">
                  <a:ln>
                    <a:noFill/>
                  </a:ln>
                  <a:solidFill>
                    <a:schemeClr val="tx1"/>
                  </a:solidFill>
                  <a:effectLst/>
                  <a:latin typeface="Cambria" charset="0"/>
                  <a:ea typeface="Times New Roman" charset="0"/>
                </a:rPr>
                <a:t>earning </a:t>
              </a:r>
              <a:r>
                <a:rPr kumimoji="0" lang="en-US" sz="2000" b="1" i="0" u="none" strike="noStrike" cap="none" normalizeH="0" baseline="0" dirty="0">
                  <a:ln>
                    <a:noFill/>
                  </a:ln>
                  <a:solidFill>
                    <a:schemeClr val="tx1"/>
                  </a:solidFill>
                  <a:effectLst/>
                  <a:latin typeface="Cambria" charset="0"/>
                  <a:ea typeface="Times New Roman" charset="0"/>
                </a:rPr>
                <a:t>agent </a:t>
              </a:r>
              <a:r>
                <a:rPr kumimoji="0" lang="en-US" sz="2000" b="1" i="0" u="none" strike="noStrike" cap="none" normalizeH="0" baseline="0" dirty="0" smtClean="0">
                  <a:ln>
                    <a:noFill/>
                  </a:ln>
                  <a:solidFill>
                    <a:schemeClr val="tx1"/>
                  </a:solidFill>
                  <a:effectLst/>
                  <a:latin typeface="Cambria" charset="0"/>
                  <a:ea typeface="Times New Roman" charset="0"/>
                </a:rPr>
                <a:t>receives “desired</a:t>
              </a:r>
              <a:r>
                <a:rPr kumimoji="0" lang="en-US" sz="2000" b="1" i="0" u="none" strike="noStrike" cap="none" normalizeH="0" dirty="0" smtClean="0">
                  <a:ln>
                    <a:noFill/>
                  </a:ln>
                  <a:solidFill>
                    <a:schemeClr val="tx1"/>
                  </a:solidFill>
                  <a:effectLst/>
                  <a:latin typeface="Cambria" charset="0"/>
                  <a:ea typeface="Times New Roman" charset="0"/>
                </a:rPr>
                <a:t> delta heading angle” signal and current angular velocity from s4 and then i</a:t>
              </a:r>
              <a:r>
                <a:rPr kumimoji="0" lang="en-US" sz="2000" b="1" i="0" u="none" strike="noStrike" cap="none" normalizeH="0" baseline="0" dirty="0" smtClean="0">
                  <a:ln>
                    <a:noFill/>
                  </a:ln>
                  <a:solidFill>
                    <a:schemeClr val="tx1"/>
                  </a:solidFill>
                  <a:effectLst/>
                  <a:latin typeface="Cambria" charset="0"/>
                  <a:ea typeface="Times New Roman" charset="0"/>
                </a:rPr>
                <a:t>nstruct </a:t>
              </a:r>
              <a:r>
                <a:rPr kumimoji="0" lang="en-US" sz="2000" b="1" i="0" u="none" strike="noStrike" cap="none" normalizeH="0" baseline="0" dirty="0">
                  <a:ln>
                    <a:noFill/>
                  </a:ln>
                  <a:solidFill>
                    <a:schemeClr val="tx1"/>
                  </a:solidFill>
                  <a:effectLst/>
                  <a:latin typeface="Cambria" charset="0"/>
                  <a:ea typeface="Times New Roman" charset="0"/>
                </a:rPr>
                <a:t>the actuators </a:t>
              </a:r>
              <a:r>
                <a:rPr kumimoji="0" lang="en-US" sz="2000" b="1" i="0" u="none" strike="noStrike" cap="none" normalizeH="0" baseline="0" dirty="0" smtClean="0">
                  <a:ln>
                    <a:noFill/>
                  </a:ln>
                  <a:solidFill>
                    <a:schemeClr val="tx1"/>
                  </a:solidFill>
                  <a:effectLst/>
                  <a:latin typeface="Cambria" charset="0"/>
                  <a:ea typeface="Times New Roman" charset="0"/>
                </a:rPr>
                <a:t>A</a:t>
              </a:r>
              <a:r>
                <a:rPr kumimoji="0" lang="en-US" sz="2000" b="1" i="0" u="none" strike="noStrike" cap="none" normalizeH="0" baseline="-25000" dirty="0" smtClean="0">
                  <a:ln>
                    <a:noFill/>
                  </a:ln>
                  <a:solidFill>
                    <a:schemeClr val="tx1"/>
                  </a:solidFill>
                  <a:effectLst/>
                  <a:latin typeface="Cambria" charset="0"/>
                  <a:ea typeface="Times New Roman" charset="0"/>
                </a:rPr>
                <a:t>1</a:t>
              </a:r>
              <a:r>
                <a:rPr kumimoji="0" lang="en-US" sz="2000" b="1" i="0" u="none" strike="noStrike" cap="none" normalizeH="0" dirty="0" smtClean="0">
                  <a:ln>
                    <a:noFill/>
                  </a:ln>
                  <a:solidFill>
                    <a:schemeClr val="tx1"/>
                  </a:solidFill>
                  <a:effectLst/>
                  <a:latin typeface="Cambria" charset="0"/>
                  <a:ea typeface="Times New Roman" charset="0"/>
                </a:rPr>
                <a:t> </a:t>
              </a:r>
              <a:r>
                <a:rPr kumimoji="0" lang="en-US" sz="2000" b="1" i="0" u="none" strike="noStrike" cap="none" normalizeH="0" baseline="0" dirty="0" smtClean="0">
                  <a:ln>
                    <a:noFill/>
                  </a:ln>
                  <a:solidFill>
                    <a:schemeClr val="tx1"/>
                  </a:solidFill>
                  <a:effectLst/>
                  <a:latin typeface="Cambria" charset="0"/>
                  <a:ea typeface="Times New Roman" charset="0"/>
                </a:rPr>
                <a:t>what </a:t>
              </a:r>
              <a:r>
                <a:rPr kumimoji="0" lang="en-US" sz="2000" b="1" i="0" u="none" strike="noStrike" cap="none" normalizeH="0" baseline="0" dirty="0">
                  <a:ln>
                    <a:noFill/>
                  </a:ln>
                  <a:solidFill>
                    <a:schemeClr val="tx1"/>
                  </a:solidFill>
                  <a:effectLst/>
                  <a:latin typeface="Cambria" charset="0"/>
                  <a:ea typeface="Times New Roman" charset="0"/>
                </a:rPr>
                <a:t>to do</a:t>
              </a:r>
              <a:r>
                <a:rPr kumimoji="0" lang="en-US" sz="2000" b="1" i="0" u="none" strike="noStrike" cap="none" normalizeH="0" baseline="0" dirty="0" smtClean="0">
                  <a:ln>
                    <a:noFill/>
                  </a:ln>
                  <a:solidFill>
                    <a:schemeClr val="tx1"/>
                  </a:solidFill>
                  <a:effectLst/>
                  <a:latin typeface="Cambria" charset="0"/>
                  <a:ea typeface="Times New Roman" charset="0"/>
                </a:rPr>
                <a:t> in this case</a:t>
              </a:r>
              <a:endParaRPr kumimoji="0" lang="en-US" sz="2000" b="1" i="0" u="none" strike="noStrike" cap="none" normalizeH="0" baseline="0" dirty="0">
                <a:ln>
                  <a:noFill/>
                </a:ln>
                <a:solidFill>
                  <a:schemeClr val="tx1"/>
                </a:solidFill>
                <a:effectLst/>
                <a:latin typeface="Cambria" charset="0"/>
                <a:ea typeface="Times New Roman" charset="0"/>
              </a:endParaRPr>
            </a:p>
          </p:txBody>
        </p:sp>
      </p:grpSp>
      <p:cxnSp>
        <p:nvCxnSpPr>
          <p:cNvPr id="10" name="Straight Arrow Connector 9"/>
          <p:cNvCxnSpPr/>
          <p:nvPr/>
        </p:nvCxnSpPr>
        <p:spPr>
          <a:xfrm>
            <a:off x="3784600" y="3898900"/>
            <a:ext cx="431800" cy="635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4343400" y="3543300"/>
            <a:ext cx="711200" cy="723900"/>
            <a:chOff x="4292600" y="3543300"/>
            <a:chExt cx="711200" cy="723900"/>
          </a:xfrm>
        </p:grpSpPr>
        <p:sp>
          <p:nvSpPr>
            <p:cNvPr id="12" name="Oval 11"/>
            <p:cNvSpPr/>
            <p:nvPr/>
          </p:nvSpPr>
          <p:spPr>
            <a:xfrm>
              <a:off x="4292600" y="3543300"/>
              <a:ext cx="711200" cy="723900"/>
            </a:xfrm>
            <a:prstGeom prst="ellipse">
              <a:avLst/>
            </a:prstGeom>
            <a:solidFill>
              <a:srgbClr val="FFEE4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457700" y="3695700"/>
              <a:ext cx="381000" cy="400110"/>
            </a:xfrm>
            <a:prstGeom prst="rect">
              <a:avLst/>
            </a:prstGeom>
            <a:noFill/>
          </p:spPr>
          <p:txBody>
            <a:bodyPr wrap="square" rtlCol="0">
              <a:spAutoFit/>
            </a:bodyPr>
            <a:lstStyle/>
            <a:p>
              <a:r>
                <a:rPr lang="en-US" sz="2000" b="1" dirty="0" smtClean="0"/>
                <a:t> S</a:t>
              </a:r>
              <a:endParaRPr lang="en-US" sz="2000" b="1" dirty="0"/>
            </a:p>
          </p:txBody>
        </p:sp>
      </p:grpSp>
      <p:cxnSp>
        <p:nvCxnSpPr>
          <p:cNvPr id="14" name="Straight Arrow Connector 13"/>
          <p:cNvCxnSpPr/>
          <p:nvPr/>
        </p:nvCxnSpPr>
        <p:spPr>
          <a:xfrm>
            <a:off x="5194300" y="3924300"/>
            <a:ext cx="431800" cy="635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949368" y="2293823"/>
            <a:ext cx="1535893" cy="1200329"/>
          </a:xfrm>
          <a:prstGeom prst="rect">
            <a:avLst/>
          </a:prstGeom>
          <a:noFill/>
        </p:spPr>
        <p:txBody>
          <a:bodyPr wrap="square" rtlCol="0">
            <a:spAutoFit/>
          </a:bodyPr>
          <a:lstStyle/>
          <a:p>
            <a:pPr algn="ctr"/>
            <a:r>
              <a:rPr lang="en-US" b="1" dirty="0" smtClean="0"/>
              <a:t>Desired delta heading angle</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strengths</a:t>
            </a:r>
            <a:endParaRPr lang="en-US" dirty="0"/>
          </a:p>
        </p:txBody>
      </p:sp>
      <p:sp>
        <p:nvSpPr>
          <p:cNvPr id="3" name="Content Placeholder 2"/>
          <p:cNvSpPr>
            <a:spLocks noGrp="1"/>
          </p:cNvSpPr>
          <p:nvPr>
            <p:ph idx="1"/>
          </p:nvPr>
        </p:nvSpPr>
        <p:spPr>
          <a:xfrm>
            <a:off x="914400" y="1998980"/>
            <a:ext cx="8229600" cy="4389120"/>
          </a:xfrm>
        </p:spPr>
        <p:txBody>
          <a:bodyPr/>
          <a:lstStyle/>
          <a:p>
            <a:pPr>
              <a:buFontTx/>
              <a:buChar char="•"/>
            </a:pPr>
            <a:r>
              <a:rPr lang="en-US" dirty="0" smtClean="0">
                <a:solidFill>
                  <a:srgbClr val="FF0000"/>
                </a:solidFill>
              </a:rPr>
              <a:t>SpikeFORCE</a:t>
            </a:r>
            <a:r>
              <a:rPr lang="en-US" dirty="0" smtClean="0"/>
              <a:t> and </a:t>
            </a:r>
            <a:r>
              <a:rPr lang="en-US" dirty="0" smtClean="0">
                <a:solidFill>
                  <a:srgbClr val="3366FF"/>
                </a:solidFill>
              </a:rPr>
              <a:t>SENSOPAC </a:t>
            </a:r>
            <a:r>
              <a:rPr lang="en-US" b="1" dirty="0" smtClean="0"/>
              <a:t>have improved our understanding of natural cerebellums</a:t>
            </a:r>
            <a:r>
              <a:rPr lang="en-US" dirty="0" smtClean="0"/>
              <a:t>. </a:t>
            </a:r>
          </a:p>
        </p:txBody>
      </p:sp>
      <p:pic>
        <p:nvPicPr>
          <p:cNvPr id="5" name="Picture 4"/>
          <p:cNvPicPr>
            <a:picLocks noChangeAspect="1"/>
          </p:cNvPicPr>
          <p:nvPr/>
        </p:nvPicPr>
        <p:blipFill>
          <a:blip r:embed="rId3"/>
          <a:stretch>
            <a:fillRect/>
          </a:stretch>
        </p:blipFill>
        <p:spPr>
          <a:xfrm>
            <a:off x="3606800" y="3441700"/>
            <a:ext cx="3048000" cy="2590800"/>
          </a:xfrm>
          <a:prstGeom prst="rect">
            <a:avLst/>
          </a:prstGeom>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0" name="Straight Arrow Connector 9"/>
          <p:cNvCxnSpPr/>
          <p:nvPr/>
        </p:nvCxnSpPr>
        <p:spPr>
          <a:xfrm>
            <a:off x="5422900" y="3898900"/>
            <a:ext cx="431800" cy="635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Asteroids Problem (step 4)</a:t>
            </a:r>
            <a:endParaRPr lang="en-US" dirty="0"/>
          </a:p>
        </p:txBody>
      </p:sp>
      <p:grpSp>
        <p:nvGrpSpPr>
          <p:cNvPr id="4" name="Group 3"/>
          <p:cNvGrpSpPr>
            <a:grpSpLocks/>
          </p:cNvGrpSpPr>
          <p:nvPr/>
        </p:nvGrpSpPr>
        <p:grpSpPr bwMode="auto">
          <a:xfrm>
            <a:off x="3937014" y="1933575"/>
            <a:ext cx="1612900" cy="4098925"/>
            <a:chOff x="4256" y="7744"/>
            <a:chExt cx="4440" cy="2040"/>
          </a:xfrm>
        </p:grpSpPr>
        <p:sp>
          <p:nvSpPr>
            <p:cNvPr id="5" name="Rectangle 3"/>
            <p:cNvSpPr>
              <a:spLocks noChangeArrowheads="1"/>
            </p:cNvSpPr>
            <p:nvPr/>
          </p:nvSpPr>
          <p:spPr bwMode="auto">
            <a:xfrm>
              <a:off x="4256" y="7744"/>
              <a:ext cx="4440" cy="1960"/>
            </a:xfrm>
            <a:prstGeom prst="rect">
              <a:avLst/>
            </a:prstGeom>
            <a:solidFill>
              <a:srgbClr val="FF9725"/>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6" name="Text Box 4"/>
            <p:cNvSpPr txBox="1">
              <a:spLocks noChangeArrowheads="1"/>
            </p:cNvSpPr>
            <p:nvPr/>
          </p:nvSpPr>
          <p:spPr bwMode="auto">
            <a:xfrm>
              <a:off x="4445" y="7856"/>
              <a:ext cx="4000" cy="192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algn="ctr" defTabSz="914400" fontAlgn="base">
                <a:spcBef>
                  <a:spcPct val="0"/>
                </a:spcBef>
                <a:spcAft>
                  <a:spcPct val="0"/>
                </a:spcAft>
              </a:pPr>
              <a:r>
                <a:rPr lang="en-US" sz="1600" b="1" dirty="0" smtClean="0">
                  <a:latin typeface="Cambria" charset="0"/>
                  <a:ea typeface="Times New Roman" charset="0"/>
                </a:rPr>
                <a:t>L</a:t>
              </a:r>
              <a:r>
                <a:rPr kumimoji="0" lang="en-US" sz="1600" b="1" i="0" u="none" strike="noStrike" cap="none" normalizeH="0" baseline="0" dirty="0" smtClean="0">
                  <a:ln>
                    <a:noFill/>
                  </a:ln>
                  <a:solidFill>
                    <a:schemeClr val="tx1"/>
                  </a:solidFill>
                  <a:effectLst/>
                  <a:latin typeface="Cambria" charset="0"/>
                  <a:ea typeface="Times New Roman" charset="0"/>
                </a:rPr>
                <a:t>earning </a:t>
              </a:r>
              <a:r>
                <a:rPr kumimoji="0" lang="en-US" sz="1600" b="1" i="0" u="none" strike="noStrike" cap="none" normalizeH="0" baseline="0" dirty="0">
                  <a:ln>
                    <a:noFill/>
                  </a:ln>
                  <a:solidFill>
                    <a:schemeClr val="tx1"/>
                  </a:solidFill>
                  <a:effectLst/>
                  <a:latin typeface="Cambria" charset="0"/>
                  <a:ea typeface="Times New Roman" charset="0"/>
                </a:rPr>
                <a:t>agent</a:t>
              </a:r>
              <a:r>
                <a:rPr kumimoji="0" lang="en-US" sz="1600" b="1" i="0" u="none" strike="noStrike" cap="none" normalizeH="0" baseline="0" dirty="0" smtClean="0">
                  <a:ln>
                    <a:noFill/>
                  </a:ln>
                  <a:solidFill>
                    <a:schemeClr val="tx1"/>
                  </a:solidFill>
                  <a:effectLst/>
                  <a:latin typeface="Cambria" charset="0"/>
                  <a:ea typeface="Times New Roman" charset="0"/>
                </a:rPr>
                <a:t> </a:t>
              </a:r>
              <a:r>
                <a:rPr lang="en-US" sz="1600" b="1" dirty="0" smtClean="0">
                  <a:latin typeface="Cambria" charset="0"/>
                  <a:ea typeface="Times New Roman" charset="0"/>
                </a:rPr>
                <a:t>receives position of closest asteroids and</a:t>
              </a:r>
              <a:r>
                <a:rPr kumimoji="0" lang="en-US" sz="1600" b="1" i="0" u="none" strike="noStrike" cap="none" normalizeH="0" baseline="0" dirty="0" smtClean="0">
                  <a:ln>
                    <a:noFill/>
                  </a:ln>
                  <a:solidFill>
                    <a:schemeClr val="tx1"/>
                  </a:solidFill>
                  <a:effectLst/>
                  <a:latin typeface="Cambria" charset="0"/>
                  <a:ea typeface="Times New Roman" charset="0"/>
                </a:rPr>
                <a:t> current heading from</a:t>
              </a:r>
              <a:r>
                <a:rPr kumimoji="0" lang="en-US" sz="1600" b="1" i="0" u="none" strike="noStrike" cap="none" normalizeH="0" dirty="0" smtClean="0">
                  <a:ln>
                    <a:noFill/>
                  </a:ln>
                  <a:solidFill>
                    <a:schemeClr val="tx1"/>
                  </a:solidFill>
                  <a:effectLst/>
                  <a:latin typeface="Cambria" charset="0"/>
                  <a:ea typeface="Times New Roman" charset="0"/>
                </a:rPr>
                <a:t> sensor</a:t>
              </a:r>
              <a:r>
                <a:rPr kumimoji="0" lang="en-US" sz="1600" b="1" i="0" u="none" strike="noStrike" cap="none" normalizeH="0" baseline="0" dirty="0" smtClean="0">
                  <a:ln>
                    <a:noFill/>
                  </a:ln>
                  <a:solidFill>
                    <a:schemeClr val="tx1"/>
                  </a:solidFill>
                  <a:effectLst/>
                  <a:latin typeface="Cambria" charset="0"/>
                  <a:ea typeface="Times New Roman" charset="0"/>
                </a:rPr>
                <a:t> S</a:t>
              </a:r>
              <a:r>
                <a:rPr lang="en-US" sz="1600" b="1" baseline="-25000" dirty="0">
                  <a:latin typeface="Cambria" charset="0"/>
                  <a:ea typeface="Times New Roman" charset="0"/>
                </a:rPr>
                <a:t>3</a:t>
              </a:r>
              <a:r>
                <a:rPr kumimoji="0" lang="en-US" sz="1600" b="1" i="0" u="none" strike="noStrike" cap="none" normalizeH="0" baseline="0" dirty="0" smtClean="0">
                  <a:ln>
                    <a:noFill/>
                  </a:ln>
                  <a:solidFill>
                    <a:schemeClr val="tx1"/>
                  </a:solidFill>
                  <a:effectLst/>
                  <a:latin typeface="Cambria" charset="0"/>
                  <a:ea typeface="Times New Roman" charset="0"/>
                </a:rPr>
                <a:t> and generates</a:t>
              </a:r>
              <a:r>
                <a:rPr kumimoji="0" lang="en-US" sz="1600" b="1" i="0" u="none" strike="noStrike" cap="none" normalizeH="0" dirty="0" smtClean="0">
                  <a:ln>
                    <a:noFill/>
                  </a:ln>
                  <a:solidFill>
                    <a:schemeClr val="tx1"/>
                  </a:solidFill>
                  <a:effectLst/>
                  <a:latin typeface="Cambria" charset="0"/>
                  <a:ea typeface="Times New Roman" charset="0"/>
                </a:rPr>
                <a:t> the “desired heading angle” signa</a:t>
              </a:r>
              <a:r>
                <a:rPr lang="en-US" sz="1600" b="1" dirty="0" smtClean="0">
                  <a:latin typeface="Cambria" charset="0"/>
                  <a:ea typeface="Times New Roman" charset="0"/>
                </a:rPr>
                <a:t>l</a:t>
              </a:r>
              <a:endParaRPr kumimoji="0" lang="en-US" sz="1600" b="1" i="0" u="none" strike="noStrike" cap="none" normalizeH="0" baseline="0" dirty="0">
                <a:ln>
                  <a:noFill/>
                </a:ln>
                <a:solidFill>
                  <a:schemeClr val="tx1"/>
                </a:solidFill>
                <a:effectLst/>
                <a:latin typeface="Cambria" charset="0"/>
                <a:ea typeface="Times New Roman" charset="0"/>
              </a:endParaRPr>
            </a:p>
          </p:txBody>
        </p:sp>
      </p:grpSp>
      <p:grpSp>
        <p:nvGrpSpPr>
          <p:cNvPr id="7" name="Group 6"/>
          <p:cNvGrpSpPr>
            <a:grpSpLocks/>
          </p:cNvGrpSpPr>
          <p:nvPr/>
        </p:nvGrpSpPr>
        <p:grpSpPr bwMode="auto">
          <a:xfrm>
            <a:off x="6870701" y="1908175"/>
            <a:ext cx="1574799" cy="4213225"/>
            <a:chOff x="4221" y="7744"/>
            <a:chExt cx="4440" cy="2040"/>
          </a:xfrm>
        </p:grpSpPr>
        <p:sp>
          <p:nvSpPr>
            <p:cNvPr id="8" name="Rectangle 3"/>
            <p:cNvSpPr>
              <a:spLocks noChangeArrowheads="1"/>
            </p:cNvSpPr>
            <p:nvPr/>
          </p:nvSpPr>
          <p:spPr bwMode="auto">
            <a:xfrm>
              <a:off x="4221" y="7744"/>
              <a:ext cx="4440" cy="1960"/>
            </a:xfrm>
            <a:prstGeom prst="rect">
              <a:avLst/>
            </a:prstGeom>
            <a:solidFill>
              <a:srgbClr val="FF9725"/>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9" name="Text Box 4"/>
            <p:cNvSpPr txBox="1">
              <a:spLocks noChangeArrowheads="1"/>
            </p:cNvSpPr>
            <p:nvPr/>
          </p:nvSpPr>
          <p:spPr bwMode="auto">
            <a:xfrm>
              <a:off x="4445" y="7856"/>
              <a:ext cx="4000" cy="192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algn="ctr" defTabSz="914400" fontAlgn="base">
                <a:spcBef>
                  <a:spcPct val="0"/>
                </a:spcBef>
                <a:spcAft>
                  <a:spcPct val="0"/>
                </a:spcAft>
              </a:pPr>
              <a:r>
                <a:rPr lang="en-US" sz="1600" b="1" dirty="0" smtClean="0">
                  <a:latin typeface="Cambria" charset="0"/>
                  <a:ea typeface="Times New Roman" charset="0"/>
                </a:rPr>
                <a:t>L</a:t>
              </a:r>
              <a:r>
                <a:rPr kumimoji="0" lang="en-US" sz="1600" b="1" i="0" u="none" strike="noStrike" cap="none" normalizeH="0" baseline="0" dirty="0" smtClean="0">
                  <a:ln>
                    <a:noFill/>
                  </a:ln>
                  <a:solidFill>
                    <a:schemeClr val="tx1"/>
                  </a:solidFill>
                  <a:effectLst/>
                  <a:latin typeface="Cambria" charset="0"/>
                  <a:ea typeface="Times New Roman" charset="0"/>
                </a:rPr>
                <a:t>earning </a:t>
              </a:r>
              <a:r>
                <a:rPr kumimoji="0" lang="en-US" sz="1600" b="1" i="0" u="none" strike="noStrike" cap="none" normalizeH="0" baseline="0" dirty="0">
                  <a:ln>
                    <a:noFill/>
                  </a:ln>
                  <a:solidFill>
                    <a:schemeClr val="tx1"/>
                  </a:solidFill>
                  <a:effectLst/>
                  <a:latin typeface="Cambria" charset="0"/>
                  <a:ea typeface="Times New Roman" charset="0"/>
                </a:rPr>
                <a:t>agent </a:t>
              </a:r>
              <a:r>
                <a:rPr kumimoji="0" lang="en-US" sz="1600" b="1" i="0" u="none" strike="noStrike" cap="none" normalizeH="0" baseline="0" dirty="0" smtClean="0">
                  <a:ln>
                    <a:noFill/>
                  </a:ln>
                  <a:solidFill>
                    <a:schemeClr val="tx1"/>
                  </a:solidFill>
                  <a:effectLst/>
                  <a:latin typeface="Cambria" charset="0"/>
                  <a:ea typeface="Times New Roman" charset="0"/>
                </a:rPr>
                <a:t>receives “desired</a:t>
              </a:r>
              <a:r>
                <a:rPr kumimoji="0" lang="en-US" sz="1600" b="1" i="0" u="none" strike="noStrike" cap="none" normalizeH="0" dirty="0" smtClean="0">
                  <a:ln>
                    <a:noFill/>
                  </a:ln>
                  <a:solidFill>
                    <a:schemeClr val="tx1"/>
                  </a:solidFill>
                  <a:effectLst/>
                  <a:latin typeface="Cambria" charset="0"/>
                  <a:ea typeface="Times New Roman" charset="0"/>
                </a:rPr>
                <a:t> delta heading angle” signal and current angular velocity and then i</a:t>
              </a:r>
              <a:r>
                <a:rPr kumimoji="0" lang="en-US" sz="1600" b="1" i="0" u="none" strike="noStrike" cap="none" normalizeH="0" baseline="0" dirty="0" smtClean="0">
                  <a:ln>
                    <a:noFill/>
                  </a:ln>
                  <a:solidFill>
                    <a:schemeClr val="tx1"/>
                  </a:solidFill>
                  <a:effectLst/>
                  <a:latin typeface="Cambria" charset="0"/>
                  <a:ea typeface="Times New Roman" charset="0"/>
                </a:rPr>
                <a:t>nstruct </a:t>
              </a:r>
              <a:r>
                <a:rPr kumimoji="0" lang="en-US" sz="1600" b="1" i="0" u="none" strike="noStrike" cap="none" normalizeH="0" baseline="0" dirty="0">
                  <a:ln>
                    <a:noFill/>
                  </a:ln>
                  <a:solidFill>
                    <a:schemeClr val="tx1"/>
                  </a:solidFill>
                  <a:effectLst/>
                  <a:latin typeface="Cambria" charset="0"/>
                  <a:ea typeface="Times New Roman" charset="0"/>
                </a:rPr>
                <a:t>the actuators </a:t>
              </a:r>
              <a:r>
                <a:rPr kumimoji="0" lang="en-US" sz="1600" b="1" i="0" u="none" strike="noStrike" cap="none" normalizeH="0" baseline="0" dirty="0" smtClean="0">
                  <a:ln>
                    <a:noFill/>
                  </a:ln>
                  <a:solidFill>
                    <a:schemeClr val="tx1"/>
                  </a:solidFill>
                  <a:effectLst/>
                  <a:latin typeface="Cambria" charset="0"/>
                  <a:ea typeface="Times New Roman" charset="0"/>
                </a:rPr>
                <a:t>A</a:t>
              </a:r>
              <a:r>
                <a:rPr kumimoji="0" lang="en-US" sz="1600" b="1" i="0" u="none" strike="noStrike" cap="none" normalizeH="0" baseline="-25000" dirty="0" smtClean="0">
                  <a:ln>
                    <a:noFill/>
                  </a:ln>
                  <a:solidFill>
                    <a:schemeClr val="tx1"/>
                  </a:solidFill>
                  <a:effectLst/>
                  <a:latin typeface="Cambria" charset="0"/>
                  <a:ea typeface="Times New Roman" charset="0"/>
                </a:rPr>
                <a:t>1</a:t>
              </a:r>
              <a:r>
                <a:rPr kumimoji="0" lang="en-US" sz="1600" b="1" i="0" u="none" strike="noStrike" cap="none" normalizeH="0" dirty="0" smtClean="0">
                  <a:ln>
                    <a:noFill/>
                  </a:ln>
                  <a:solidFill>
                    <a:schemeClr val="tx1"/>
                  </a:solidFill>
                  <a:effectLst/>
                  <a:latin typeface="Cambria" charset="0"/>
                  <a:ea typeface="Times New Roman" charset="0"/>
                </a:rPr>
                <a:t> </a:t>
              </a:r>
              <a:r>
                <a:rPr kumimoji="0" lang="en-US" sz="1600" b="1" i="0" u="none" strike="noStrike" cap="none" normalizeH="0" baseline="0" dirty="0" smtClean="0">
                  <a:ln>
                    <a:noFill/>
                  </a:ln>
                  <a:solidFill>
                    <a:schemeClr val="tx1"/>
                  </a:solidFill>
                  <a:effectLst/>
                  <a:latin typeface="Cambria" charset="0"/>
                  <a:ea typeface="Times New Roman" charset="0"/>
                </a:rPr>
                <a:t>what </a:t>
              </a:r>
              <a:r>
                <a:rPr kumimoji="0" lang="en-US" sz="1600" b="1" i="0" u="none" strike="noStrike" cap="none" normalizeH="0" baseline="0" dirty="0">
                  <a:ln>
                    <a:noFill/>
                  </a:ln>
                  <a:solidFill>
                    <a:schemeClr val="tx1"/>
                  </a:solidFill>
                  <a:effectLst/>
                  <a:latin typeface="Cambria" charset="0"/>
                  <a:ea typeface="Times New Roman" charset="0"/>
                </a:rPr>
                <a:t>to do</a:t>
              </a:r>
              <a:r>
                <a:rPr kumimoji="0" lang="en-US" sz="1600" b="1" i="0" u="none" strike="noStrike" cap="none" normalizeH="0" baseline="0" dirty="0" smtClean="0">
                  <a:ln>
                    <a:noFill/>
                  </a:ln>
                  <a:solidFill>
                    <a:schemeClr val="tx1"/>
                  </a:solidFill>
                  <a:effectLst/>
                  <a:latin typeface="Cambria" charset="0"/>
                  <a:ea typeface="Times New Roman" charset="0"/>
                </a:rPr>
                <a:t> in this case</a:t>
              </a:r>
              <a:endParaRPr kumimoji="0" lang="en-US" sz="1600" b="1" i="0" u="none" strike="noStrike" cap="none" normalizeH="0" baseline="0" dirty="0">
                <a:ln>
                  <a:noFill/>
                </a:ln>
                <a:solidFill>
                  <a:schemeClr val="tx1"/>
                </a:solidFill>
                <a:effectLst/>
                <a:latin typeface="Cambria" charset="0"/>
                <a:ea typeface="Times New Roman" charset="0"/>
              </a:endParaRPr>
            </a:p>
          </p:txBody>
        </p:sp>
      </p:grpSp>
      <p:cxnSp>
        <p:nvCxnSpPr>
          <p:cNvPr id="14" name="Straight Arrow Connector 13"/>
          <p:cNvCxnSpPr/>
          <p:nvPr/>
        </p:nvCxnSpPr>
        <p:spPr>
          <a:xfrm>
            <a:off x="6413500" y="3924300"/>
            <a:ext cx="431800" cy="635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613400" y="2339201"/>
            <a:ext cx="1218061" cy="1200329"/>
          </a:xfrm>
          <a:prstGeom prst="rect">
            <a:avLst/>
          </a:prstGeom>
          <a:noFill/>
        </p:spPr>
        <p:txBody>
          <a:bodyPr wrap="square" rtlCol="0">
            <a:spAutoFit/>
          </a:bodyPr>
          <a:lstStyle/>
          <a:p>
            <a:pPr algn="ctr"/>
            <a:r>
              <a:rPr lang="en-US" b="1" dirty="0" smtClean="0"/>
              <a:t>desired delta heading angle</a:t>
            </a:r>
            <a:endParaRPr lang="en-US" b="1" dirty="0"/>
          </a:p>
        </p:txBody>
      </p:sp>
      <p:cxnSp>
        <p:nvCxnSpPr>
          <p:cNvPr id="16" name="Straight Arrow Connector 15"/>
          <p:cNvCxnSpPr/>
          <p:nvPr/>
        </p:nvCxnSpPr>
        <p:spPr>
          <a:xfrm>
            <a:off x="2400300" y="3886200"/>
            <a:ext cx="431800" cy="635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2806700" y="3530600"/>
            <a:ext cx="711200" cy="723900"/>
            <a:chOff x="4292600" y="3543300"/>
            <a:chExt cx="711200" cy="723900"/>
          </a:xfrm>
        </p:grpSpPr>
        <p:sp>
          <p:nvSpPr>
            <p:cNvPr id="18" name="Oval 17"/>
            <p:cNvSpPr/>
            <p:nvPr/>
          </p:nvSpPr>
          <p:spPr>
            <a:xfrm>
              <a:off x="4292600" y="3543300"/>
              <a:ext cx="711200" cy="723900"/>
            </a:xfrm>
            <a:prstGeom prst="ellipse">
              <a:avLst/>
            </a:prstGeom>
            <a:solidFill>
              <a:srgbClr val="FFEE4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457700" y="3695700"/>
              <a:ext cx="381000" cy="400110"/>
            </a:xfrm>
            <a:prstGeom prst="rect">
              <a:avLst/>
            </a:prstGeom>
            <a:noFill/>
          </p:spPr>
          <p:txBody>
            <a:bodyPr wrap="square" rtlCol="0">
              <a:spAutoFit/>
            </a:bodyPr>
            <a:lstStyle/>
            <a:p>
              <a:r>
                <a:rPr lang="en-US" sz="2000" b="1" dirty="0" smtClean="0"/>
                <a:t> S</a:t>
              </a:r>
              <a:endParaRPr lang="en-US" sz="2000" b="1" dirty="0"/>
            </a:p>
          </p:txBody>
        </p:sp>
      </p:grpSp>
      <p:cxnSp>
        <p:nvCxnSpPr>
          <p:cNvPr id="20" name="Straight Arrow Connector 19"/>
          <p:cNvCxnSpPr/>
          <p:nvPr/>
        </p:nvCxnSpPr>
        <p:spPr>
          <a:xfrm>
            <a:off x="3492500" y="3911600"/>
            <a:ext cx="431800" cy="635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615869" y="2618601"/>
            <a:ext cx="1219532" cy="923330"/>
          </a:xfrm>
          <a:prstGeom prst="rect">
            <a:avLst/>
          </a:prstGeom>
          <a:noFill/>
        </p:spPr>
        <p:txBody>
          <a:bodyPr wrap="square" rtlCol="0">
            <a:spAutoFit/>
          </a:bodyPr>
          <a:lstStyle/>
          <a:p>
            <a:pPr algn="ctr"/>
            <a:r>
              <a:rPr lang="en-US" b="1" dirty="0" smtClean="0"/>
              <a:t>position of closest asteroids</a:t>
            </a:r>
            <a:endParaRPr lang="en-US" b="1" dirty="0"/>
          </a:p>
        </p:txBody>
      </p:sp>
      <p:grpSp>
        <p:nvGrpSpPr>
          <p:cNvPr id="11" name="Group 10"/>
          <p:cNvGrpSpPr/>
          <p:nvPr/>
        </p:nvGrpSpPr>
        <p:grpSpPr>
          <a:xfrm>
            <a:off x="5854700" y="3543300"/>
            <a:ext cx="711200" cy="723900"/>
            <a:chOff x="4292600" y="3543300"/>
            <a:chExt cx="711200" cy="723900"/>
          </a:xfrm>
        </p:grpSpPr>
        <p:sp>
          <p:nvSpPr>
            <p:cNvPr id="12" name="Oval 11"/>
            <p:cNvSpPr/>
            <p:nvPr/>
          </p:nvSpPr>
          <p:spPr>
            <a:xfrm>
              <a:off x="4292600" y="3543300"/>
              <a:ext cx="711200" cy="723900"/>
            </a:xfrm>
            <a:prstGeom prst="ellipse">
              <a:avLst/>
            </a:prstGeom>
            <a:solidFill>
              <a:srgbClr val="FFEE4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457700" y="3695700"/>
              <a:ext cx="381000" cy="400110"/>
            </a:xfrm>
            <a:prstGeom prst="rect">
              <a:avLst/>
            </a:prstGeom>
            <a:noFill/>
          </p:spPr>
          <p:txBody>
            <a:bodyPr wrap="square" rtlCol="0">
              <a:spAutoFit/>
            </a:bodyPr>
            <a:lstStyle/>
            <a:p>
              <a:r>
                <a:rPr lang="en-US" sz="2000" b="1" dirty="0" smtClean="0"/>
                <a:t> S</a:t>
              </a:r>
              <a:endParaRPr lang="en-US" sz="2000" b="1" dirty="0"/>
            </a:p>
          </p:txBody>
        </p:sp>
      </p:grpSp>
      <p:grpSp>
        <p:nvGrpSpPr>
          <p:cNvPr id="22" name="Group 21"/>
          <p:cNvGrpSpPr>
            <a:grpSpLocks/>
          </p:cNvGrpSpPr>
          <p:nvPr/>
        </p:nvGrpSpPr>
        <p:grpSpPr bwMode="auto">
          <a:xfrm>
            <a:off x="830670" y="1920875"/>
            <a:ext cx="1633243" cy="4098925"/>
            <a:chOff x="4445" y="7744"/>
            <a:chExt cx="4496" cy="2040"/>
          </a:xfrm>
        </p:grpSpPr>
        <p:sp>
          <p:nvSpPr>
            <p:cNvPr id="23" name="Rectangle 3"/>
            <p:cNvSpPr>
              <a:spLocks noChangeArrowheads="1"/>
            </p:cNvSpPr>
            <p:nvPr/>
          </p:nvSpPr>
          <p:spPr bwMode="auto">
            <a:xfrm>
              <a:off x="4501" y="7744"/>
              <a:ext cx="4440" cy="1960"/>
            </a:xfrm>
            <a:prstGeom prst="rect">
              <a:avLst/>
            </a:prstGeom>
            <a:solidFill>
              <a:srgbClr val="FF9725"/>
            </a:solidFill>
            <a:ln w="19050">
              <a:solidFill>
                <a:srgbClr val="4A7EBB"/>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4" name="Text Box 4"/>
            <p:cNvSpPr txBox="1">
              <a:spLocks noChangeArrowheads="1"/>
            </p:cNvSpPr>
            <p:nvPr/>
          </p:nvSpPr>
          <p:spPr bwMode="auto">
            <a:xfrm>
              <a:off x="4445" y="7856"/>
              <a:ext cx="4000" cy="1928"/>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lvl="0" algn="ctr" defTabSz="914400" fontAlgn="base">
                <a:spcBef>
                  <a:spcPct val="0"/>
                </a:spcBef>
                <a:spcAft>
                  <a:spcPct val="0"/>
                </a:spcAft>
              </a:pPr>
              <a:r>
                <a:rPr lang="en-US" sz="1600" b="1" dirty="0" smtClean="0">
                  <a:latin typeface="Cambria" charset="0"/>
                  <a:ea typeface="Times New Roman" charset="0"/>
                </a:rPr>
                <a:t>L</a:t>
              </a:r>
              <a:r>
                <a:rPr kumimoji="0" lang="en-US" sz="1600" b="1" i="0" u="none" strike="noStrike" cap="none" normalizeH="0" baseline="0" dirty="0" smtClean="0">
                  <a:ln>
                    <a:noFill/>
                  </a:ln>
                  <a:solidFill>
                    <a:schemeClr val="tx1"/>
                  </a:solidFill>
                  <a:effectLst/>
                  <a:latin typeface="Cambria" charset="0"/>
                  <a:ea typeface="Times New Roman" charset="0"/>
                </a:rPr>
                <a:t>earning </a:t>
              </a:r>
              <a:r>
                <a:rPr kumimoji="0" lang="en-US" sz="1600" b="1" i="0" u="none" strike="noStrike" cap="none" normalizeH="0" baseline="0" dirty="0">
                  <a:ln>
                    <a:noFill/>
                  </a:ln>
                  <a:solidFill>
                    <a:schemeClr val="tx1"/>
                  </a:solidFill>
                  <a:effectLst/>
                  <a:latin typeface="Cambria" charset="0"/>
                  <a:ea typeface="Times New Roman" charset="0"/>
                </a:rPr>
                <a:t>agent</a:t>
              </a:r>
              <a:r>
                <a:rPr kumimoji="0" lang="en-US" sz="1600" b="1" i="0" u="none" strike="noStrike" cap="none" normalizeH="0" baseline="0" dirty="0" smtClean="0">
                  <a:ln>
                    <a:noFill/>
                  </a:ln>
                  <a:solidFill>
                    <a:schemeClr val="tx1"/>
                  </a:solidFill>
                  <a:effectLst/>
                  <a:latin typeface="Cambria" charset="0"/>
                  <a:ea typeface="Times New Roman" charset="0"/>
                </a:rPr>
                <a:t> </a:t>
              </a:r>
              <a:r>
                <a:rPr lang="en-US" sz="1600" b="1" dirty="0" smtClean="0">
                  <a:latin typeface="Cambria" charset="0"/>
                  <a:ea typeface="Times New Roman" charset="0"/>
                </a:rPr>
                <a:t>receives information about environment </a:t>
              </a:r>
              <a:r>
                <a:rPr kumimoji="0" lang="en-US" sz="1600" b="1" i="0" u="none" strike="noStrike" cap="none" normalizeH="0" baseline="0" dirty="0" smtClean="0">
                  <a:ln>
                    <a:noFill/>
                  </a:ln>
                  <a:solidFill>
                    <a:schemeClr val="tx1"/>
                  </a:solidFill>
                  <a:effectLst/>
                  <a:latin typeface="Cambria" charset="0"/>
                  <a:ea typeface="Times New Roman" charset="0"/>
                </a:rPr>
                <a:t>from</a:t>
              </a:r>
              <a:r>
                <a:rPr kumimoji="0" lang="en-US" sz="1600" b="1" i="0" u="none" strike="noStrike" cap="none" normalizeH="0" dirty="0" smtClean="0">
                  <a:ln>
                    <a:noFill/>
                  </a:ln>
                  <a:solidFill>
                    <a:schemeClr val="tx1"/>
                  </a:solidFill>
                  <a:effectLst/>
                  <a:latin typeface="Cambria" charset="0"/>
                  <a:ea typeface="Times New Roman" charset="0"/>
                </a:rPr>
                <a:t> sensor</a:t>
              </a:r>
              <a:r>
                <a:rPr lang="en-US" sz="1600" b="1" dirty="0" smtClean="0">
                  <a:latin typeface="Cambria" charset="0"/>
                  <a:ea typeface="Times New Roman" charset="0"/>
                </a:rPr>
                <a:t> S</a:t>
              </a:r>
              <a:r>
                <a:rPr lang="en-US" sz="1600" b="1" baseline="-25000" dirty="0" smtClean="0">
                  <a:latin typeface="Cambria" charset="0"/>
                  <a:ea typeface="Times New Roman" charset="0"/>
                </a:rPr>
                <a:t>1</a:t>
              </a:r>
              <a:r>
                <a:rPr kumimoji="0" lang="en-US" sz="1600" b="1" i="0" u="none" strike="noStrike" cap="none" normalizeH="0" baseline="0" dirty="0" smtClean="0">
                  <a:ln>
                    <a:noFill/>
                  </a:ln>
                  <a:solidFill>
                    <a:schemeClr val="tx1"/>
                  </a:solidFill>
                  <a:effectLst/>
                  <a:latin typeface="Cambria" charset="0"/>
                  <a:ea typeface="Times New Roman" charset="0"/>
                </a:rPr>
                <a:t> and generates</a:t>
              </a:r>
              <a:r>
                <a:rPr kumimoji="0" lang="en-US" sz="1600" b="1" i="0" u="none" strike="noStrike" cap="none" normalizeH="0" dirty="0" smtClean="0">
                  <a:ln>
                    <a:noFill/>
                  </a:ln>
                  <a:solidFill>
                    <a:schemeClr val="tx1"/>
                  </a:solidFill>
                  <a:effectLst/>
                  <a:latin typeface="Cambria" charset="0"/>
                  <a:ea typeface="Times New Roman" charset="0"/>
                </a:rPr>
                <a:t> the “</a:t>
              </a:r>
              <a:r>
                <a:rPr lang="en-US" sz="1600" b="1" dirty="0" smtClean="0">
                  <a:latin typeface="Cambria" charset="0"/>
                  <a:ea typeface="Times New Roman" charset="0"/>
                </a:rPr>
                <a:t>distance to closest asteroids</a:t>
              </a:r>
              <a:r>
                <a:rPr kumimoji="0" lang="en-US" sz="1600" b="1" i="0" u="none" strike="noStrike" cap="none" normalizeH="0" dirty="0" smtClean="0">
                  <a:ln>
                    <a:noFill/>
                  </a:ln>
                  <a:solidFill>
                    <a:schemeClr val="tx1"/>
                  </a:solidFill>
                  <a:effectLst/>
                  <a:latin typeface="Cambria" charset="0"/>
                  <a:ea typeface="Times New Roman" charset="0"/>
                </a:rPr>
                <a:t>” signa</a:t>
              </a:r>
              <a:r>
                <a:rPr lang="en-US" sz="1600" b="1" dirty="0" smtClean="0">
                  <a:latin typeface="Cambria" charset="0"/>
                  <a:ea typeface="Times New Roman" charset="0"/>
                </a:rPr>
                <a:t>l</a:t>
              </a:r>
              <a:endParaRPr kumimoji="0" lang="en-US" sz="1600" b="1" i="0" u="none" strike="noStrike" cap="none" normalizeH="0" baseline="0" dirty="0">
                <a:ln>
                  <a:noFill/>
                </a:ln>
                <a:solidFill>
                  <a:schemeClr val="tx1"/>
                </a:solidFill>
                <a:effectLst/>
                <a:latin typeface="Cambria" charset="0"/>
                <a:ea typeface="Times New Roman" charset="0"/>
              </a:endParaRPr>
            </a:p>
          </p:txBody>
        </p:sp>
      </p:gr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4)</a:t>
            </a:r>
            <a:endParaRPr lang="en-US" dirty="0"/>
          </a:p>
        </p:txBody>
      </p:sp>
      <p:cxnSp>
        <p:nvCxnSpPr>
          <p:cNvPr id="56" name="Straight Connector 55"/>
          <p:cNvCxnSpPr/>
          <p:nvPr/>
        </p:nvCxnSpPr>
        <p:spPr>
          <a:xfrm rot="16200000" flipV="1">
            <a:off x="4193437" y="3779292"/>
            <a:ext cx="950976" cy="8461"/>
          </a:xfrm>
          <a:prstGeom prst="line">
            <a:avLst/>
          </a:prstGeom>
          <a:ln>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V="1">
            <a:off x="3243432" y="2846219"/>
            <a:ext cx="2313795" cy="524491"/>
          </a:xfrm>
          <a:prstGeom prst="line">
            <a:avLst/>
          </a:prstGeom>
          <a:ln>
            <a:solidFill>
              <a:srgbClr val="FF0000"/>
            </a:solidFill>
            <a:prstDash val="solid"/>
          </a:ln>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3"/>
          <a:stretch>
            <a:fillRect/>
          </a:stretch>
        </p:blipFill>
        <p:spPr>
          <a:xfrm>
            <a:off x="4249829" y="4259647"/>
            <a:ext cx="863610" cy="738058"/>
          </a:xfrm>
          <a:prstGeom prst="rect">
            <a:avLst/>
          </a:prstGeom>
        </p:spPr>
      </p:pic>
      <p:pic>
        <p:nvPicPr>
          <p:cNvPr id="37" name="Picture 36"/>
          <p:cNvPicPr>
            <a:picLocks noChangeAspect="1"/>
          </p:cNvPicPr>
          <p:nvPr/>
        </p:nvPicPr>
        <p:blipFill>
          <a:blip r:embed="rId4"/>
          <a:stretch>
            <a:fillRect/>
          </a:stretch>
        </p:blipFill>
        <p:spPr>
          <a:xfrm>
            <a:off x="5051649" y="2638010"/>
            <a:ext cx="406400" cy="406400"/>
          </a:xfrm>
          <a:prstGeom prst="rect">
            <a:avLst/>
          </a:prstGeom>
        </p:spPr>
      </p:pic>
      <p:pic>
        <p:nvPicPr>
          <p:cNvPr id="38" name="Picture 37"/>
          <p:cNvPicPr>
            <a:picLocks noChangeAspect="1"/>
          </p:cNvPicPr>
          <p:nvPr/>
        </p:nvPicPr>
        <p:blipFill>
          <a:blip r:embed="rId5"/>
          <a:stretch>
            <a:fillRect/>
          </a:stretch>
        </p:blipFill>
        <p:spPr>
          <a:xfrm>
            <a:off x="4493256" y="2959196"/>
            <a:ext cx="406400" cy="406400"/>
          </a:xfrm>
          <a:prstGeom prst="rect">
            <a:avLst/>
          </a:prstGeom>
        </p:spPr>
      </p:pic>
      <p:cxnSp>
        <p:nvCxnSpPr>
          <p:cNvPr id="39" name="Straight Connector 38"/>
          <p:cNvCxnSpPr/>
          <p:nvPr/>
        </p:nvCxnSpPr>
        <p:spPr>
          <a:xfrm rot="5400000" flipH="1" flipV="1">
            <a:off x="4273300" y="3331464"/>
            <a:ext cx="1344168" cy="548640"/>
          </a:xfrm>
          <a:prstGeom prst="line">
            <a:avLst/>
          </a:prstGeom>
          <a:ln>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7400000">
            <a:off x="5128167" y="2942810"/>
            <a:ext cx="45720" cy="457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5229767" y="2961860"/>
            <a:ext cx="45720" cy="457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a:off x="4696367" y="3336510"/>
            <a:ext cx="45720" cy="457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0800000" flipH="1">
            <a:off x="4588417" y="3336510"/>
            <a:ext cx="45720" cy="4572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755900" y="5334000"/>
            <a:ext cx="3898900" cy="461665"/>
          </a:xfrm>
          <a:prstGeom prst="rect">
            <a:avLst/>
          </a:prstGeom>
          <a:noFill/>
        </p:spPr>
        <p:txBody>
          <a:bodyPr wrap="square" rtlCol="0">
            <a:spAutoFit/>
          </a:bodyPr>
          <a:lstStyle/>
          <a:p>
            <a:pPr algn="ctr"/>
            <a:r>
              <a:rPr lang="en-US" sz="2400" b="1" dirty="0" smtClean="0"/>
              <a:t>Laser Verification</a:t>
            </a:r>
            <a:endParaRPr lang="en-US" sz="2400" b="1"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5)</a:t>
            </a:r>
            <a:endParaRPr lang="en-US" dirty="0"/>
          </a:p>
        </p:txBody>
      </p:sp>
      <p:sp>
        <p:nvSpPr>
          <p:cNvPr id="3" name="Content Placeholder 2"/>
          <p:cNvSpPr>
            <a:spLocks noGrp="1"/>
          </p:cNvSpPr>
          <p:nvPr>
            <p:ph idx="1"/>
          </p:nvPr>
        </p:nvSpPr>
        <p:spPr/>
        <p:txBody>
          <a:bodyPr>
            <a:normAutofit/>
          </a:bodyPr>
          <a:lstStyle/>
          <a:p>
            <a:pPr marL="514350" indent="-514350">
              <a:buNone/>
            </a:pPr>
            <a:r>
              <a:rPr lang="en-US" dirty="0" smtClean="0"/>
              <a:t>1)	Slave Sensor Learning Agent: </a:t>
            </a:r>
          </a:p>
          <a:p>
            <a:pPr marL="880110" lvl="1" indent="-514350">
              <a:buNone/>
            </a:pPr>
            <a:r>
              <a:rPr lang="en-US" sz="2600" dirty="0" smtClean="0"/>
              <a:t>	signal from radar </a:t>
            </a:r>
            <a:r>
              <a:rPr lang="en-US" sz="2600" dirty="0" err="1" smtClean="0">
                <a:sym typeface="Wingdings"/>
              </a:rPr>
              <a:t></a:t>
            </a:r>
            <a:r>
              <a:rPr lang="en-US" sz="2600" dirty="0" smtClean="0">
                <a:sym typeface="Wingdings"/>
              </a:rPr>
              <a:t> </a:t>
            </a:r>
            <a:r>
              <a:rPr lang="en-US" sz="2600" dirty="0" smtClean="0"/>
              <a:t>distance to closest asteroids.</a:t>
            </a:r>
          </a:p>
          <a:p>
            <a:pPr marL="514350" indent="-514350">
              <a:buNone/>
            </a:pPr>
            <a:endParaRPr lang="en-US" dirty="0" smtClean="0"/>
          </a:p>
          <a:p>
            <a:pPr marL="514350" indent="-514350">
              <a:buNone/>
            </a:pPr>
            <a:r>
              <a:rPr lang="en-US" dirty="0" smtClean="0"/>
              <a:t>2)	Master Learning Agent:</a:t>
            </a:r>
          </a:p>
          <a:p>
            <a:pPr marL="514350" indent="-514350">
              <a:buNone/>
            </a:pPr>
            <a:r>
              <a:rPr lang="en-US" dirty="0" smtClean="0"/>
              <a:t>		 closest asteroids position and angle to goal </a:t>
            </a:r>
            <a:r>
              <a:rPr lang="en-US" dirty="0" err="1" smtClean="0">
                <a:sym typeface="Wingdings"/>
              </a:rPr>
              <a:t></a:t>
            </a:r>
            <a:r>
              <a:rPr lang="en-US" dirty="0" smtClean="0">
                <a:sym typeface="Wingdings"/>
              </a:rPr>
              <a:t> 	</a:t>
            </a:r>
            <a:r>
              <a:rPr lang="en-US" dirty="0" smtClean="0"/>
              <a:t>desired delta heading angle.</a:t>
            </a:r>
          </a:p>
          <a:p>
            <a:pPr marL="514350" indent="-514350">
              <a:buNone/>
            </a:pPr>
            <a:endParaRPr lang="en-US" dirty="0" smtClean="0"/>
          </a:p>
          <a:p>
            <a:pPr marL="514350" indent="-514350">
              <a:buNone/>
            </a:pPr>
            <a:r>
              <a:rPr lang="en-US" dirty="0" smtClean="0"/>
              <a:t>3)	Slave Actuator Learning Agent:</a:t>
            </a:r>
          </a:p>
          <a:p>
            <a:pPr marL="514350" indent="-514350">
              <a:buNone/>
            </a:pPr>
            <a:r>
              <a:rPr lang="en-US" dirty="0" smtClean="0"/>
              <a:t>		desired delta heading angle </a:t>
            </a:r>
            <a:r>
              <a:rPr lang="en-US" dirty="0" err="1" smtClean="0">
                <a:sym typeface="Wingdings"/>
              </a:rPr>
              <a:t></a:t>
            </a:r>
            <a:r>
              <a:rPr lang="en-US" dirty="0" smtClean="0">
                <a:sym typeface="Wingdings"/>
              </a:rPr>
              <a:t> </a:t>
            </a:r>
            <a:r>
              <a:rPr lang="en-US" dirty="0" smtClean="0"/>
              <a:t>steering signal</a:t>
            </a:r>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sp>
        <p:nvSpPr>
          <p:cNvPr id="113" name="TextBox 112"/>
          <p:cNvSpPr txBox="1"/>
          <p:nvPr/>
        </p:nvSpPr>
        <p:spPr>
          <a:xfrm>
            <a:off x="596900" y="3911600"/>
            <a:ext cx="1719678" cy="369332"/>
          </a:xfrm>
          <a:prstGeom prst="rect">
            <a:avLst/>
          </a:prstGeom>
          <a:noFill/>
        </p:spPr>
        <p:txBody>
          <a:bodyPr wrap="square" rtlCol="0">
            <a:spAutoFit/>
          </a:bodyPr>
          <a:lstStyle/>
          <a:p>
            <a:r>
              <a:rPr lang="en-US" dirty="0" smtClean="0"/>
              <a:t>        radar </a:t>
            </a:r>
            <a:endParaRPr lang="en-US" dirty="0"/>
          </a:p>
        </p:txBody>
      </p:sp>
      <p:grpSp>
        <p:nvGrpSpPr>
          <p:cNvPr id="121" name="Group 120"/>
          <p:cNvGrpSpPr/>
          <p:nvPr/>
        </p:nvGrpSpPr>
        <p:grpSpPr>
          <a:xfrm>
            <a:off x="444500" y="1976439"/>
            <a:ext cx="8077200" cy="4384892"/>
            <a:chOff x="444500" y="1531939"/>
            <a:chExt cx="8077200" cy="4384892"/>
          </a:xfrm>
        </p:grpSpPr>
        <p:sp>
          <p:nvSpPr>
            <p:cNvPr id="11" name="TextBox 10"/>
            <p:cNvSpPr txBox="1"/>
            <p:nvPr/>
          </p:nvSpPr>
          <p:spPr>
            <a:xfrm>
              <a:off x="5067301" y="1531939"/>
              <a:ext cx="1306920" cy="1200329"/>
            </a:xfrm>
            <a:prstGeom prst="rect">
              <a:avLst/>
            </a:prstGeom>
            <a:noFill/>
          </p:spPr>
          <p:txBody>
            <a:bodyPr wrap="square" rtlCol="0">
              <a:spAutoFit/>
            </a:bodyPr>
            <a:lstStyle/>
            <a:p>
              <a:pPr algn="ctr"/>
              <a:r>
                <a:rPr lang="en-US" dirty="0" smtClean="0"/>
                <a:t>desired delta heading angle</a:t>
              </a:r>
              <a:endParaRPr lang="en-US" dirty="0"/>
            </a:p>
          </p:txBody>
        </p:sp>
        <p:grpSp>
          <p:nvGrpSpPr>
            <p:cNvPr id="120" name="Group 119"/>
            <p:cNvGrpSpPr/>
            <p:nvPr/>
          </p:nvGrpSpPr>
          <p:grpSpPr>
            <a:xfrm>
              <a:off x="444500" y="1739900"/>
              <a:ext cx="8077200" cy="4176931"/>
              <a:chOff x="444500" y="1739900"/>
              <a:chExt cx="8077200" cy="4176931"/>
            </a:xfrm>
          </p:grpSpPr>
          <p:sp>
            <p:nvSpPr>
              <p:cNvPr id="55" name="AutoShape 12"/>
              <p:cNvSpPr>
                <a:spLocks noChangeArrowheads="1"/>
              </p:cNvSpPr>
              <p:nvPr/>
            </p:nvSpPr>
            <p:spPr bwMode="auto">
              <a:xfrm rot="13413539">
                <a:off x="3692159" y="23552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9" name="Group 22"/>
              <p:cNvGrpSpPr>
                <a:grpSpLocks/>
              </p:cNvGrpSpPr>
              <p:nvPr/>
            </p:nvGrpSpPr>
            <p:grpSpPr bwMode="auto">
              <a:xfrm rot="21513539">
                <a:off x="4157395" y="2096831"/>
                <a:ext cx="315396" cy="281354"/>
                <a:chOff x="2886" y="10564"/>
                <a:chExt cx="315" cy="315"/>
              </a:xfrm>
            </p:grpSpPr>
            <p:sp>
              <p:nvSpPr>
                <p:cNvPr id="60"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31"/>
              <p:cNvGrpSpPr>
                <a:grpSpLocks/>
              </p:cNvGrpSpPr>
              <p:nvPr/>
            </p:nvGrpSpPr>
            <p:grpSpPr bwMode="auto">
              <a:xfrm>
                <a:off x="3621753" y="3212471"/>
                <a:ext cx="402759" cy="277123"/>
                <a:chOff x="2781" y="2824"/>
                <a:chExt cx="403" cy="310"/>
              </a:xfrm>
            </p:grpSpPr>
            <p:sp>
              <p:nvSpPr>
                <p:cNvPr id="50"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1" name="Group 50"/>
              <p:cNvGrpSpPr>
                <a:grpSpLocks/>
              </p:cNvGrpSpPr>
              <p:nvPr/>
            </p:nvGrpSpPr>
            <p:grpSpPr bwMode="auto">
              <a:xfrm rot="5365897">
                <a:off x="4506136" y="2120146"/>
                <a:ext cx="315999" cy="322941"/>
                <a:chOff x="2886" y="10564"/>
                <a:chExt cx="315" cy="315"/>
              </a:xfrm>
            </p:grpSpPr>
            <p:sp>
              <p:nvSpPr>
                <p:cNvPr id="48"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66"/>
              <p:cNvGrpSpPr/>
              <p:nvPr/>
            </p:nvGrpSpPr>
            <p:grpSpPr>
              <a:xfrm>
                <a:off x="6151319" y="3683351"/>
                <a:ext cx="1558138" cy="1544397"/>
                <a:chOff x="5770319" y="3188051"/>
                <a:chExt cx="1558138" cy="1544397"/>
              </a:xfrm>
            </p:grpSpPr>
            <p:grpSp>
              <p:nvGrpSpPr>
                <p:cNvPr id="37" name="Group 56"/>
                <p:cNvGrpSpPr>
                  <a:grpSpLocks/>
                </p:cNvGrpSpPr>
                <p:nvPr/>
              </p:nvGrpSpPr>
              <p:grpSpPr bwMode="auto">
                <a:xfrm>
                  <a:off x="6692098" y="4371413"/>
                  <a:ext cx="636359" cy="361035"/>
                  <a:chOff x="2781" y="4864"/>
                  <a:chExt cx="621" cy="360"/>
                </a:xfrm>
              </p:grpSpPr>
              <p:sp>
                <p:nvSpPr>
                  <p:cNvPr id="46"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65"/>
                <p:cNvGrpSpPr/>
                <p:nvPr/>
              </p:nvGrpSpPr>
              <p:grpSpPr>
                <a:xfrm>
                  <a:off x="5770319" y="3188051"/>
                  <a:ext cx="1031962" cy="1056446"/>
                  <a:chOff x="4996004" y="2757446"/>
                  <a:chExt cx="1031962" cy="1056446"/>
                </a:xfrm>
              </p:grpSpPr>
              <p:grpSp>
                <p:nvGrpSpPr>
                  <p:cNvPr id="39" name="Group 44"/>
                  <p:cNvGrpSpPr>
                    <a:grpSpLocks/>
                  </p:cNvGrpSpPr>
                  <p:nvPr/>
                </p:nvGrpSpPr>
                <p:grpSpPr bwMode="auto">
                  <a:xfrm rot="5365897">
                    <a:off x="4999475" y="2753975"/>
                    <a:ext cx="315999" cy="322941"/>
                    <a:chOff x="2886" y="10564"/>
                    <a:chExt cx="315" cy="315"/>
                  </a:xfrm>
                </p:grpSpPr>
                <p:sp>
                  <p:nvSpPr>
                    <p:cNvPr id="44"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 name="Group 47"/>
                  <p:cNvGrpSpPr>
                    <a:grpSpLocks/>
                  </p:cNvGrpSpPr>
                  <p:nvPr/>
                </p:nvGrpSpPr>
                <p:grpSpPr bwMode="auto">
                  <a:xfrm rot="5365897">
                    <a:off x="5708496" y="3494422"/>
                    <a:ext cx="315999" cy="322941"/>
                    <a:chOff x="2886" y="10564"/>
                    <a:chExt cx="315" cy="315"/>
                  </a:xfrm>
                </p:grpSpPr>
                <p:sp>
                  <p:nvSpPr>
                    <p:cNvPr id="42"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40"/>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4" name="Group 69"/>
              <p:cNvGrpSpPr/>
              <p:nvPr/>
            </p:nvGrpSpPr>
            <p:grpSpPr>
              <a:xfrm>
                <a:off x="4732020" y="2382520"/>
                <a:ext cx="626233" cy="601991"/>
                <a:chOff x="6548120" y="2014220"/>
                <a:chExt cx="626233" cy="601991"/>
              </a:xfrm>
            </p:grpSpPr>
            <p:sp>
              <p:nvSpPr>
                <p:cNvPr id="35" name="Oval 34"/>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36" name="TextBox 35"/>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sp>
            <p:nvSpPr>
              <p:cNvPr id="7" name="TextBox 6"/>
              <p:cNvSpPr txBox="1"/>
              <p:nvPr/>
            </p:nvSpPr>
            <p:spPr>
              <a:xfrm>
                <a:off x="1701801" y="2186447"/>
                <a:ext cx="1579923" cy="923330"/>
              </a:xfrm>
              <a:prstGeom prst="rect">
                <a:avLst/>
              </a:prstGeom>
              <a:noFill/>
            </p:spPr>
            <p:txBody>
              <a:bodyPr wrap="square" rtlCol="0">
                <a:spAutoFit/>
              </a:bodyPr>
              <a:lstStyle/>
              <a:p>
                <a:pPr algn="ctr"/>
                <a:r>
                  <a:rPr lang="en-US" dirty="0" smtClean="0"/>
                  <a:t>position of closest asteroids</a:t>
                </a:r>
              </a:p>
            </p:txBody>
          </p:sp>
          <p:sp>
            <p:nvSpPr>
              <p:cNvPr id="8" name="TextBox 7"/>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12" name="TextBox 11"/>
              <p:cNvSpPr txBox="1"/>
              <p:nvPr/>
            </p:nvSpPr>
            <p:spPr>
              <a:xfrm>
                <a:off x="4540385" y="1739900"/>
                <a:ext cx="857115" cy="369332"/>
              </a:xfrm>
              <a:prstGeom prst="rect">
                <a:avLst/>
              </a:prstGeom>
              <a:noFill/>
            </p:spPr>
            <p:txBody>
              <a:bodyPr wrap="square" rtlCol="0">
                <a:spAutoFit/>
              </a:bodyPr>
              <a:lstStyle/>
              <a:p>
                <a:r>
                  <a:rPr lang="en-US" dirty="0" smtClean="0"/>
                  <a:t>[0,20]</a:t>
                </a:r>
                <a:endParaRPr lang="en-US" dirty="0"/>
              </a:p>
            </p:txBody>
          </p:sp>
          <p:sp>
            <p:nvSpPr>
              <p:cNvPr id="13" name="TextBox 12"/>
              <p:cNvSpPr txBox="1"/>
              <p:nvPr/>
            </p:nvSpPr>
            <p:spPr>
              <a:xfrm>
                <a:off x="6452414" y="5270500"/>
                <a:ext cx="1777186" cy="646331"/>
              </a:xfrm>
              <a:prstGeom prst="rect">
                <a:avLst/>
              </a:prstGeom>
              <a:noFill/>
            </p:spPr>
            <p:txBody>
              <a:bodyPr wrap="square" rtlCol="0">
                <a:spAutoFit/>
              </a:bodyPr>
              <a:lstStyle/>
              <a:p>
                <a:pPr algn="ctr"/>
                <a:r>
                  <a:rPr lang="en-US" dirty="0" smtClean="0"/>
                  <a:t>propulsion system</a:t>
                </a:r>
              </a:p>
            </p:txBody>
          </p:sp>
          <p:sp>
            <p:nvSpPr>
              <p:cNvPr id="14" name="TextBox 13"/>
              <p:cNvSpPr txBox="1"/>
              <p:nvPr/>
            </p:nvSpPr>
            <p:spPr>
              <a:xfrm>
                <a:off x="7056975" y="3886256"/>
                <a:ext cx="1464725" cy="923330"/>
              </a:xfrm>
              <a:prstGeom prst="rect">
                <a:avLst/>
              </a:prstGeom>
              <a:noFill/>
            </p:spPr>
            <p:txBody>
              <a:bodyPr wrap="square" rtlCol="0">
                <a:spAutoFit/>
              </a:bodyPr>
              <a:lstStyle/>
              <a:p>
                <a:pPr algn="ctr"/>
                <a:r>
                  <a:rPr lang="en-US" dirty="0" smtClean="0"/>
                  <a:t>propulsion signal</a:t>
                </a:r>
              </a:p>
              <a:p>
                <a:pPr algn="ctr"/>
                <a:r>
                  <a:rPr lang="en-US" dirty="0" smtClean="0"/>
                  <a:t>[0,100]</a:t>
                </a:r>
                <a:endParaRPr lang="en-US" dirty="0"/>
              </a:p>
            </p:txBody>
          </p:sp>
          <p:sp>
            <p:nvSpPr>
              <p:cNvPr id="15" name="TextBox 14"/>
              <p:cNvSpPr txBox="1"/>
              <p:nvPr/>
            </p:nvSpPr>
            <p:spPr>
              <a:xfrm>
                <a:off x="4962374" y="3318273"/>
                <a:ext cx="1044726" cy="369332"/>
              </a:xfrm>
              <a:prstGeom prst="rect">
                <a:avLst/>
              </a:prstGeom>
              <a:noFill/>
            </p:spPr>
            <p:txBody>
              <a:bodyPr wrap="square" rtlCol="0">
                <a:spAutoFit/>
              </a:bodyPr>
              <a:lstStyle/>
              <a:p>
                <a:r>
                  <a:rPr lang="en-US" dirty="0" smtClean="0"/>
                  <a:t>[0,20]</a:t>
                </a:r>
                <a:endParaRPr lang="en-US" dirty="0"/>
              </a:p>
            </p:txBody>
          </p:sp>
          <p:grpSp>
            <p:nvGrpSpPr>
              <p:cNvPr id="73" name="Group 69"/>
              <p:cNvGrpSpPr/>
              <p:nvPr/>
            </p:nvGrpSpPr>
            <p:grpSpPr>
              <a:xfrm>
                <a:off x="2995520" y="2683515"/>
                <a:ext cx="626233" cy="601991"/>
                <a:chOff x="6548120" y="2014220"/>
                <a:chExt cx="626233" cy="601991"/>
              </a:xfrm>
            </p:grpSpPr>
            <p:sp>
              <p:nvSpPr>
                <p:cNvPr id="74" name="Oval 73"/>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75" name="TextBox 74"/>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nvGrpSpPr>
              <p:cNvPr id="80" name="Group 13"/>
              <p:cNvGrpSpPr>
                <a:grpSpLocks/>
              </p:cNvGrpSpPr>
              <p:nvPr/>
            </p:nvGrpSpPr>
            <p:grpSpPr bwMode="auto">
              <a:xfrm rot="20262898">
                <a:off x="3784693" y="2818130"/>
                <a:ext cx="315396" cy="281354"/>
                <a:chOff x="2886" y="10564"/>
                <a:chExt cx="315" cy="315"/>
              </a:xfrm>
            </p:grpSpPr>
            <p:sp>
              <p:nvSpPr>
                <p:cNvPr id="8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3" name="Group 13"/>
              <p:cNvGrpSpPr>
                <a:grpSpLocks/>
              </p:cNvGrpSpPr>
              <p:nvPr/>
            </p:nvGrpSpPr>
            <p:grpSpPr bwMode="auto">
              <a:xfrm rot="21513539">
                <a:off x="3441793" y="2487930"/>
                <a:ext cx="315396" cy="281354"/>
                <a:chOff x="2886" y="10564"/>
                <a:chExt cx="315" cy="315"/>
              </a:xfrm>
            </p:grpSpPr>
            <p:sp>
              <p:nvSpPr>
                <p:cNvPr id="84"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5"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6" name="Group 13"/>
              <p:cNvGrpSpPr>
                <a:grpSpLocks/>
              </p:cNvGrpSpPr>
              <p:nvPr/>
            </p:nvGrpSpPr>
            <p:grpSpPr bwMode="auto">
              <a:xfrm rot="21513539">
                <a:off x="2759640" y="3204321"/>
                <a:ext cx="315396" cy="281354"/>
                <a:chOff x="2886" y="10564"/>
                <a:chExt cx="315" cy="315"/>
              </a:xfrm>
            </p:grpSpPr>
            <p:sp>
              <p:nvSpPr>
                <p:cNvPr id="87"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8"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9" name="AutoShape 12"/>
              <p:cNvSpPr>
                <a:spLocks noChangeArrowheads="1"/>
              </p:cNvSpPr>
              <p:nvPr/>
            </p:nvSpPr>
            <p:spPr bwMode="auto">
              <a:xfrm rot="19997259">
                <a:off x="5780795" y="34043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90" name="Group 22"/>
              <p:cNvGrpSpPr>
                <a:grpSpLocks/>
              </p:cNvGrpSpPr>
              <p:nvPr/>
            </p:nvGrpSpPr>
            <p:grpSpPr bwMode="auto">
              <a:xfrm rot="4551157" flipV="1">
                <a:off x="6026771" y="3016054"/>
                <a:ext cx="446277" cy="132765"/>
                <a:chOff x="2886" y="10564"/>
                <a:chExt cx="315" cy="315"/>
              </a:xfrm>
            </p:grpSpPr>
            <p:sp>
              <p:nvSpPr>
                <p:cNvPr id="91"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3" name="Group 22"/>
              <p:cNvGrpSpPr>
                <a:grpSpLocks/>
              </p:cNvGrpSpPr>
              <p:nvPr/>
            </p:nvGrpSpPr>
            <p:grpSpPr bwMode="auto">
              <a:xfrm rot="5400000">
                <a:off x="5223582" y="2929829"/>
                <a:ext cx="587764" cy="646328"/>
                <a:chOff x="2886" y="10564"/>
                <a:chExt cx="315" cy="315"/>
              </a:xfrm>
            </p:grpSpPr>
            <p:sp>
              <p:nvSpPr>
                <p:cNvPr id="94"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5"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6" name="Group 31"/>
              <p:cNvGrpSpPr>
                <a:grpSpLocks/>
              </p:cNvGrpSpPr>
              <p:nvPr/>
            </p:nvGrpSpPr>
            <p:grpSpPr bwMode="auto">
              <a:xfrm>
                <a:off x="6183681" y="2554988"/>
                <a:ext cx="402759" cy="277123"/>
                <a:chOff x="2781" y="2824"/>
                <a:chExt cx="403" cy="310"/>
              </a:xfrm>
            </p:grpSpPr>
            <p:sp>
              <p:nvSpPr>
                <p:cNvPr id="9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 name="TextBox 101"/>
              <p:cNvSpPr txBox="1"/>
              <p:nvPr/>
            </p:nvSpPr>
            <p:spPr>
              <a:xfrm>
                <a:off x="6185824" y="2108357"/>
                <a:ext cx="1264845" cy="369332"/>
              </a:xfrm>
              <a:prstGeom prst="rect">
                <a:avLst/>
              </a:prstGeom>
              <a:noFill/>
            </p:spPr>
            <p:txBody>
              <a:bodyPr wrap="square" rtlCol="0">
                <a:spAutoFit/>
              </a:bodyPr>
              <a:lstStyle/>
              <a:p>
                <a:r>
                  <a:rPr lang="en-US" dirty="0" smtClean="0"/>
                  <a:t>gyroscope</a:t>
                </a:r>
                <a:endParaRPr lang="en-US" dirty="0"/>
              </a:p>
            </p:txBody>
          </p:sp>
          <p:sp>
            <p:nvSpPr>
              <p:cNvPr id="103" name="TextBox 102"/>
              <p:cNvSpPr txBox="1"/>
              <p:nvPr/>
            </p:nvSpPr>
            <p:spPr>
              <a:xfrm>
                <a:off x="3274889" y="3476239"/>
                <a:ext cx="1034606" cy="923330"/>
              </a:xfrm>
              <a:prstGeom prst="rect">
                <a:avLst/>
              </a:prstGeom>
              <a:noFill/>
            </p:spPr>
            <p:txBody>
              <a:bodyPr wrap="square" rtlCol="0">
                <a:spAutoFit/>
              </a:bodyPr>
              <a:lstStyle/>
              <a:p>
                <a:pPr algn="ctr"/>
                <a:r>
                  <a:rPr lang="en-US" dirty="0" smtClean="0"/>
                  <a:t>solar wind detector</a:t>
                </a:r>
                <a:endParaRPr lang="en-US" dirty="0"/>
              </a:p>
            </p:txBody>
          </p:sp>
          <p:sp>
            <p:nvSpPr>
              <p:cNvPr id="6" name="TextBox 5"/>
              <p:cNvSpPr txBox="1"/>
              <p:nvPr/>
            </p:nvSpPr>
            <p:spPr>
              <a:xfrm>
                <a:off x="444500" y="5308600"/>
                <a:ext cx="1719678" cy="369332"/>
              </a:xfrm>
              <a:prstGeom prst="rect">
                <a:avLst/>
              </a:prstGeom>
              <a:noFill/>
            </p:spPr>
            <p:txBody>
              <a:bodyPr wrap="square" rtlCol="0">
                <a:spAutoFit/>
              </a:bodyPr>
              <a:lstStyle/>
              <a:p>
                <a:r>
                  <a:rPr lang="en-US" dirty="0" smtClean="0"/>
                  <a:t>        radar </a:t>
                </a:r>
                <a:endParaRPr lang="en-US" dirty="0"/>
              </a:p>
            </p:txBody>
          </p:sp>
          <p:grpSp>
            <p:nvGrpSpPr>
              <p:cNvPr id="16" name="Group 5"/>
              <p:cNvGrpSpPr>
                <a:grpSpLocks/>
              </p:cNvGrpSpPr>
              <p:nvPr/>
            </p:nvGrpSpPr>
            <p:grpSpPr bwMode="auto">
              <a:xfrm>
                <a:off x="1246102" y="5025356"/>
                <a:ext cx="403492" cy="277123"/>
                <a:chOff x="2781" y="2824"/>
                <a:chExt cx="403" cy="310"/>
              </a:xfrm>
            </p:grpSpPr>
            <p:sp>
              <p:nvSpPr>
                <p:cNvPr id="68"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47"/>
              <p:cNvGrpSpPr>
                <a:grpSpLocks/>
              </p:cNvGrpSpPr>
              <p:nvPr/>
            </p:nvGrpSpPr>
            <p:grpSpPr bwMode="auto">
              <a:xfrm>
                <a:off x="1685406" y="4606888"/>
                <a:ext cx="314342" cy="314916"/>
                <a:chOff x="2886" y="10564"/>
                <a:chExt cx="315" cy="315"/>
              </a:xfrm>
            </p:grpSpPr>
            <p:sp>
              <p:nvSpPr>
                <p:cNvPr id="25"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Diamond 78"/>
              <p:cNvSpPr/>
              <p:nvPr/>
            </p:nvSpPr>
            <p:spPr>
              <a:xfrm rot="2156838">
                <a:off x="1822027" y="4113338"/>
                <a:ext cx="654816" cy="600676"/>
              </a:xfrm>
              <a:prstGeom prst="diamond">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5" name="Group 13"/>
              <p:cNvGrpSpPr>
                <a:grpSpLocks/>
              </p:cNvGrpSpPr>
              <p:nvPr/>
            </p:nvGrpSpPr>
            <p:grpSpPr bwMode="auto">
              <a:xfrm rot="21513539">
                <a:off x="2340540" y="3877421"/>
                <a:ext cx="315396" cy="281354"/>
                <a:chOff x="2886" y="10564"/>
                <a:chExt cx="315" cy="315"/>
              </a:xfrm>
            </p:grpSpPr>
            <p:sp>
              <p:nvSpPr>
                <p:cNvPr id="106"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 name="AutoShape 12"/>
              <p:cNvSpPr>
                <a:spLocks noChangeArrowheads="1"/>
              </p:cNvSpPr>
              <p:nvPr/>
            </p:nvSpPr>
            <p:spPr bwMode="auto">
              <a:xfrm rot="13413539">
                <a:off x="2307859" y="34474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10" name="Group 13"/>
              <p:cNvGrpSpPr>
                <a:grpSpLocks/>
              </p:cNvGrpSpPr>
              <p:nvPr/>
            </p:nvGrpSpPr>
            <p:grpSpPr bwMode="auto">
              <a:xfrm rot="21513539">
                <a:off x="2035740" y="3572621"/>
                <a:ext cx="315396" cy="281354"/>
                <a:chOff x="2886" y="10564"/>
                <a:chExt cx="315" cy="315"/>
              </a:xfrm>
            </p:grpSpPr>
            <p:sp>
              <p:nvSpPr>
                <p:cNvPr id="11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 name="Group 5"/>
              <p:cNvGrpSpPr>
                <a:grpSpLocks/>
              </p:cNvGrpSpPr>
              <p:nvPr/>
            </p:nvGrpSpPr>
            <p:grpSpPr bwMode="auto">
              <a:xfrm>
                <a:off x="1512802" y="3793456"/>
                <a:ext cx="403492" cy="277123"/>
                <a:chOff x="2781" y="2824"/>
                <a:chExt cx="403" cy="310"/>
              </a:xfrm>
            </p:grpSpPr>
            <p:sp>
              <p:nvSpPr>
                <p:cNvPr id="115"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ight Triangle 7"/>
          <p:cNvSpPr/>
          <p:nvPr/>
        </p:nvSpPr>
        <p:spPr>
          <a:xfrm>
            <a:off x="3331889" y="199054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1" name="Right Triangle 10"/>
          <p:cNvSpPr/>
          <p:nvPr/>
        </p:nvSpPr>
        <p:spPr>
          <a:xfrm flipH="1">
            <a:off x="4494155" y="198995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613117" y="1760035"/>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77238" y="1744736"/>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65173" y="3733016"/>
            <a:ext cx="4214085" cy="21420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Asteroids Problem (step 6)</a:t>
            </a:r>
            <a:endParaRPr lang="en-US" dirty="0"/>
          </a:p>
        </p:txBody>
      </p:sp>
      <p:grpSp>
        <p:nvGrpSpPr>
          <p:cNvPr id="15" name="Group 14"/>
          <p:cNvGrpSpPr/>
          <p:nvPr/>
        </p:nvGrpSpPr>
        <p:grpSpPr>
          <a:xfrm>
            <a:off x="1673129" y="2436248"/>
            <a:ext cx="5590530" cy="4317162"/>
            <a:chOff x="1677238" y="1573182"/>
            <a:chExt cx="5590530" cy="4317162"/>
          </a:xfrm>
        </p:grpSpPr>
        <p:pic>
          <p:nvPicPr>
            <p:cNvPr id="16" name="Picture 15"/>
            <p:cNvPicPr>
              <a:picLocks noChangeAspect="1"/>
            </p:cNvPicPr>
            <p:nvPr/>
          </p:nvPicPr>
          <p:blipFill>
            <a:blip r:embed="rId3"/>
            <a:stretch>
              <a:fillRect/>
            </a:stretch>
          </p:blipFill>
          <p:spPr>
            <a:xfrm>
              <a:off x="2307983" y="1573182"/>
              <a:ext cx="4301863" cy="4301863"/>
            </a:xfrm>
            <a:prstGeom prst="rect">
              <a:avLst/>
            </a:prstGeom>
          </p:spPr>
        </p:pic>
        <p:sp>
          <p:nvSpPr>
            <p:cNvPr id="17" name="Right Triangle 16"/>
            <p:cNvSpPr/>
            <p:nvPr/>
          </p:nvSpPr>
          <p:spPr>
            <a:xfrm>
              <a:off x="3331889" y="199054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8" name="Right Triangle 17"/>
            <p:cNvSpPr/>
            <p:nvPr/>
          </p:nvSpPr>
          <p:spPr>
            <a:xfrm flipH="1">
              <a:off x="4494155" y="198995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5613117" y="1760035"/>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677238" y="1744736"/>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365173" y="3733016"/>
              <a:ext cx="4214085" cy="21420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4"/>
            <a:stretch>
              <a:fillRect/>
            </a:stretch>
          </p:blipFill>
          <p:spPr>
            <a:xfrm>
              <a:off x="4063439" y="3714080"/>
              <a:ext cx="863610" cy="738058"/>
            </a:xfrm>
            <a:prstGeom prst="rect">
              <a:avLst/>
            </a:prstGeom>
          </p:spPr>
        </p:pic>
        <p:pic>
          <p:nvPicPr>
            <p:cNvPr id="23" name="Picture 22"/>
            <p:cNvPicPr>
              <a:picLocks noChangeAspect="1"/>
            </p:cNvPicPr>
            <p:nvPr/>
          </p:nvPicPr>
          <p:blipFill>
            <a:blip r:embed="rId5"/>
            <a:stretch>
              <a:fillRect/>
            </a:stretch>
          </p:blipFill>
          <p:spPr>
            <a:xfrm>
              <a:off x="4776359" y="2092443"/>
              <a:ext cx="406400" cy="406400"/>
            </a:xfrm>
            <a:prstGeom prst="rect">
              <a:avLst/>
            </a:prstGeom>
          </p:spPr>
        </p:pic>
        <p:pic>
          <p:nvPicPr>
            <p:cNvPr id="24" name="Picture 23"/>
            <p:cNvPicPr>
              <a:picLocks noChangeAspect="1"/>
            </p:cNvPicPr>
            <p:nvPr/>
          </p:nvPicPr>
          <p:blipFill>
            <a:blip r:embed="rId6"/>
            <a:stretch>
              <a:fillRect/>
            </a:stretch>
          </p:blipFill>
          <p:spPr>
            <a:xfrm>
              <a:off x="4306866" y="2413629"/>
              <a:ext cx="406400" cy="406400"/>
            </a:xfrm>
            <a:prstGeom prst="rect">
              <a:avLst/>
            </a:prstGeom>
          </p:spPr>
        </p:pic>
      </p:gr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15" name="Group 14"/>
          <p:cNvGrpSpPr/>
          <p:nvPr/>
        </p:nvGrpSpPr>
        <p:grpSpPr>
          <a:xfrm>
            <a:off x="9429" y="2220348"/>
            <a:ext cx="5590530" cy="4317162"/>
            <a:chOff x="1677238" y="1573182"/>
            <a:chExt cx="5590530" cy="4317162"/>
          </a:xfrm>
        </p:grpSpPr>
        <p:pic>
          <p:nvPicPr>
            <p:cNvPr id="6" name="Picture 5"/>
            <p:cNvPicPr>
              <a:picLocks noChangeAspect="1"/>
            </p:cNvPicPr>
            <p:nvPr/>
          </p:nvPicPr>
          <p:blipFill>
            <a:blip r:embed="rId3"/>
            <a:stretch>
              <a:fillRect/>
            </a:stretch>
          </p:blipFill>
          <p:spPr>
            <a:xfrm>
              <a:off x="2307983" y="1573182"/>
              <a:ext cx="4301863" cy="4301863"/>
            </a:xfrm>
            <a:prstGeom prst="rect">
              <a:avLst/>
            </a:prstGeom>
          </p:spPr>
        </p:pic>
        <p:sp>
          <p:nvSpPr>
            <p:cNvPr id="8" name="Right Triangle 7"/>
            <p:cNvSpPr/>
            <p:nvPr/>
          </p:nvSpPr>
          <p:spPr>
            <a:xfrm>
              <a:off x="3331889" y="199054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1" name="Right Triangle 10"/>
            <p:cNvSpPr/>
            <p:nvPr/>
          </p:nvSpPr>
          <p:spPr>
            <a:xfrm flipH="1">
              <a:off x="4494155" y="198995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613117" y="1760035"/>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77238" y="1744736"/>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65173" y="3733016"/>
              <a:ext cx="4214085" cy="21420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4063439" y="3714080"/>
              <a:ext cx="863610" cy="738058"/>
            </a:xfrm>
            <a:prstGeom prst="rect">
              <a:avLst/>
            </a:prstGeom>
          </p:spPr>
        </p:pic>
        <p:pic>
          <p:nvPicPr>
            <p:cNvPr id="7" name="Picture 6"/>
            <p:cNvPicPr>
              <a:picLocks noChangeAspect="1"/>
            </p:cNvPicPr>
            <p:nvPr/>
          </p:nvPicPr>
          <p:blipFill>
            <a:blip r:embed="rId5"/>
            <a:stretch>
              <a:fillRect/>
            </a:stretch>
          </p:blipFill>
          <p:spPr>
            <a:xfrm>
              <a:off x="4789059" y="2092443"/>
              <a:ext cx="406400" cy="406400"/>
            </a:xfrm>
            <a:prstGeom prst="rect">
              <a:avLst/>
            </a:prstGeom>
          </p:spPr>
        </p:pic>
        <p:pic>
          <p:nvPicPr>
            <p:cNvPr id="9" name="Picture 8"/>
            <p:cNvPicPr>
              <a:picLocks noChangeAspect="1"/>
            </p:cNvPicPr>
            <p:nvPr/>
          </p:nvPicPr>
          <p:blipFill>
            <a:blip r:embed="rId6"/>
            <a:stretch>
              <a:fillRect/>
            </a:stretch>
          </p:blipFill>
          <p:spPr>
            <a:xfrm>
              <a:off x="4306866" y="2413629"/>
              <a:ext cx="406400" cy="406400"/>
            </a:xfrm>
            <a:prstGeom prst="rect">
              <a:avLst/>
            </a:prstGeom>
          </p:spPr>
        </p:pic>
      </p:grpSp>
      <p:grpSp>
        <p:nvGrpSpPr>
          <p:cNvPr id="18" name="Group 17"/>
          <p:cNvGrpSpPr/>
          <p:nvPr/>
        </p:nvGrpSpPr>
        <p:grpSpPr>
          <a:xfrm>
            <a:off x="5140136" y="2988803"/>
            <a:ext cx="3424256" cy="2508341"/>
            <a:chOff x="5140136" y="2671303"/>
            <a:chExt cx="3424256" cy="2508341"/>
          </a:xfrm>
        </p:grpSpPr>
        <p:cxnSp>
          <p:nvCxnSpPr>
            <p:cNvPr id="17" name="Straight Arrow Connector 16"/>
            <p:cNvCxnSpPr/>
            <p:nvPr/>
          </p:nvCxnSpPr>
          <p:spPr>
            <a:xfrm>
              <a:off x="5140929" y="4972304"/>
              <a:ext cx="27694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flipH="1" flipV="1">
              <a:off x="3989238" y="3822201"/>
              <a:ext cx="230179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Freeform 22"/>
            <p:cNvSpPr/>
            <p:nvPr/>
          </p:nvSpPr>
          <p:spPr>
            <a:xfrm>
              <a:off x="5171591" y="3270162"/>
              <a:ext cx="2270609" cy="1646704"/>
            </a:xfrm>
            <a:custGeom>
              <a:avLst/>
              <a:gdLst>
                <a:gd name="connsiteX0" fmla="*/ 0 w 2524593"/>
                <a:gd name="connsiteY0" fmla="*/ 1640977 h 1646704"/>
                <a:gd name="connsiteX1" fmla="*/ 290711 w 2524593"/>
                <a:gd name="connsiteY1" fmla="*/ 1595078 h 1646704"/>
                <a:gd name="connsiteX2" fmla="*/ 336612 w 2524593"/>
                <a:gd name="connsiteY2" fmla="*/ 1579779 h 1646704"/>
                <a:gd name="connsiteX3" fmla="*/ 382514 w 2524593"/>
                <a:gd name="connsiteY3" fmla="*/ 1564479 h 1646704"/>
                <a:gd name="connsiteX4" fmla="*/ 397815 w 2524593"/>
                <a:gd name="connsiteY4" fmla="*/ 1518581 h 1646704"/>
                <a:gd name="connsiteX5" fmla="*/ 443716 w 2524593"/>
                <a:gd name="connsiteY5" fmla="*/ 1487982 h 1646704"/>
                <a:gd name="connsiteX6" fmla="*/ 489618 w 2524593"/>
                <a:gd name="connsiteY6" fmla="*/ 1442083 h 1646704"/>
                <a:gd name="connsiteX7" fmla="*/ 504919 w 2524593"/>
                <a:gd name="connsiteY7" fmla="*/ 1396185 h 1646704"/>
                <a:gd name="connsiteX8" fmla="*/ 550820 w 2524593"/>
                <a:gd name="connsiteY8" fmla="*/ 1380885 h 1646704"/>
                <a:gd name="connsiteX9" fmla="*/ 596722 w 2524593"/>
                <a:gd name="connsiteY9" fmla="*/ 1350286 h 1646704"/>
                <a:gd name="connsiteX10" fmla="*/ 673225 w 2524593"/>
                <a:gd name="connsiteY10" fmla="*/ 1273789 h 1646704"/>
                <a:gd name="connsiteX11" fmla="*/ 749728 w 2524593"/>
                <a:gd name="connsiteY11" fmla="*/ 1197291 h 1646704"/>
                <a:gd name="connsiteX12" fmla="*/ 780329 w 2524593"/>
                <a:gd name="connsiteY12" fmla="*/ 1136093 h 1646704"/>
                <a:gd name="connsiteX13" fmla="*/ 826230 w 2524593"/>
                <a:gd name="connsiteY13" fmla="*/ 1120794 h 1646704"/>
                <a:gd name="connsiteX14" fmla="*/ 841531 w 2524593"/>
                <a:gd name="connsiteY14" fmla="*/ 1074895 h 1646704"/>
                <a:gd name="connsiteX15" fmla="*/ 887433 w 2524593"/>
                <a:gd name="connsiteY15" fmla="*/ 1044296 h 1646704"/>
                <a:gd name="connsiteX16" fmla="*/ 963935 w 2524593"/>
                <a:gd name="connsiteY16" fmla="*/ 906601 h 1646704"/>
                <a:gd name="connsiteX17" fmla="*/ 979236 w 2524593"/>
                <a:gd name="connsiteY17" fmla="*/ 860702 h 1646704"/>
                <a:gd name="connsiteX18" fmla="*/ 1009837 w 2524593"/>
                <a:gd name="connsiteY18" fmla="*/ 814804 h 1646704"/>
                <a:gd name="connsiteX19" fmla="*/ 1025138 w 2524593"/>
                <a:gd name="connsiteY19" fmla="*/ 723007 h 1646704"/>
                <a:gd name="connsiteX20" fmla="*/ 1040438 w 2524593"/>
                <a:gd name="connsiteY20" fmla="*/ 677108 h 1646704"/>
                <a:gd name="connsiteX21" fmla="*/ 1055739 w 2524593"/>
                <a:gd name="connsiteY21" fmla="*/ 585312 h 1646704"/>
                <a:gd name="connsiteX22" fmla="*/ 1101641 w 2524593"/>
                <a:gd name="connsiteY22" fmla="*/ 432317 h 1646704"/>
                <a:gd name="connsiteX23" fmla="*/ 1116941 w 2524593"/>
                <a:gd name="connsiteY23" fmla="*/ 386418 h 1646704"/>
                <a:gd name="connsiteX24" fmla="*/ 1162843 w 2524593"/>
                <a:gd name="connsiteY24" fmla="*/ 141626 h 1646704"/>
                <a:gd name="connsiteX25" fmla="*/ 1224045 w 2524593"/>
                <a:gd name="connsiteY25" fmla="*/ 49829 h 1646704"/>
                <a:gd name="connsiteX26" fmla="*/ 1269947 w 2524593"/>
                <a:gd name="connsiteY26" fmla="*/ 34530 h 1646704"/>
                <a:gd name="connsiteX27" fmla="*/ 1315848 w 2524593"/>
                <a:gd name="connsiteY27" fmla="*/ 3931 h 1646704"/>
                <a:gd name="connsiteX28" fmla="*/ 1468854 w 2524593"/>
                <a:gd name="connsiteY28" fmla="*/ 19230 h 1646704"/>
                <a:gd name="connsiteX29" fmla="*/ 1530056 w 2524593"/>
                <a:gd name="connsiteY29" fmla="*/ 126327 h 1646704"/>
                <a:gd name="connsiteX30" fmla="*/ 1575958 w 2524593"/>
                <a:gd name="connsiteY30" fmla="*/ 156926 h 1646704"/>
                <a:gd name="connsiteX31" fmla="*/ 1591259 w 2524593"/>
                <a:gd name="connsiteY31" fmla="*/ 202824 h 1646704"/>
                <a:gd name="connsiteX32" fmla="*/ 1621860 w 2524593"/>
                <a:gd name="connsiteY32" fmla="*/ 248723 h 1646704"/>
                <a:gd name="connsiteX33" fmla="*/ 1652461 w 2524593"/>
                <a:gd name="connsiteY33" fmla="*/ 340520 h 1646704"/>
                <a:gd name="connsiteX34" fmla="*/ 1667761 w 2524593"/>
                <a:gd name="connsiteY34" fmla="*/ 508814 h 1646704"/>
                <a:gd name="connsiteX35" fmla="*/ 1713663 w 2524593"/>
                <a:gd name="connsiteY35" fmla="*/ 539413 h 1646704"/>
                <a:gd name="connsiteX36" fmla="*/ 1805467 w 2524593"/>
                <a:gd name="connsiteY36" fmla="*/ 600611 h 1646704"/>
                <a:gd name="connsiteX37" fmla="*/ 1897270 w 2524593"/>
                <a:gd name="connsiteY37" fmla="*/ 570012 h 1646704"/>
                <a:gd name="connsiteX38" fmla="*/ 1973773 w 2524593"/>
                <a:gd name="connsiteY38" fmla="*/ 493515 h 1646704"/>
                <a:gd name="connsiteX39" fmla="*/ 2218582 w 2524593"/>
                <a:gd name="connsiteY39" fmla="*/ 539413 h 1646704"/>
                <a:gd name="connsiteX40" fmla="*/ 2249183 w 2524593"/>
                <a:gd name="connsiteY40" fmla="*/ 585312 h 1646704"/>
                <a:gd name="connsiteX41" fmla="*/ 2264483 w 2524593"/>
                <a:gd name="connsiteY41" fmla="*/ 631210 h 1646704"/>
                <a:gd name="connsiteX42" fmla="*/ 2279784 w 2524593"/>
                <a:gd name="connsiteY42" fmla="*/ 723007 h 1646704"/>
                <a:gd name="connsiteX43" fmla="*/ 2310385 w 2524593"/>
                <a:gd name="connsiteY43" fmla="*/ 768905 h 1646704"/>
                <a:gd name="connsiteX44" fmla="*/ 2325686 w 2524593"/>
                <a:gd name="connsiteY44" fmla="*/ 814804 h 1646704"/>
                <a:gd name="connsiteX45" fmla="*/ 2371587 w 2524593"/>
                <a:gd name="connsiteY45" fmla="*/ 845403 h 1646704"/>
                <a:gd name="connsiteX46" fmla="*/ 2386888 w 2524593"/>
                <a:gd name="connsiteY46" fmla="*/ 921900 h 1646704"/>
                <a:gd name="connsiteX47" fmla="*/ 2417489 w 2524593"/>
                <a:gd name="connsiteY47" fmla="*/ 983098 h 1646704"/>
                <a:gd name="connsiteX48" fmla="*/ 2432790 w 2524593"/>
                <a:gd name="connsiteY48" fmla="*/ 1028997 h 1646704"/>
                <a:gd name="connsiteX49" fmla="*/ 2478691 w 2524593"/>
                <a:gd name="connsiteY49" fmla="*/ 1304388 h 1646704"/>
                <a:gd name="connsiteX50" fmla="*/ 2524593 w 2524593"/>
                <a:gd name="connsiteY50" fmla="*/ 1350286 h 164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24593" h="1646704">
                  <a:moveTo>
                    <a:pt x="0" y="1640977"/>
                  </a:moveTo>
                  <a:cubicBezTo>
                    <a:pt x="231070" y="1623203"/>
                    <a:pt x="135820" y="1646704"/>
                    <a:pt x="290711" y="1595078"/>
                  </a:cubicBezTo>
                  <a:lnTo>
                    <a:pt x="336612" y="1579779"/>
                  </a:lnTo>
                  <a:lnTo>
                    <a:pt x="382514" y="1564479"/>
                  </a:lnTo>
                  <a:cubicBezTo>
                    <a:pt x="387614" y="1549180"/>
                    <a:pt x="387740" y="1531174"/>
                    <a:pt x="397815" y="1518581"/>
                  </a:cubicBezTo>
                  <a:cubicBezTo>
                    <a:pt x="409303" y="1504222"/>
                    <a:pt x="429589" y="1499754"/>
                    <a:pt x="443716" y="1487982"/>
                  </a:cubicBezTo>
                  <a:cubicBezTo>
                    <a:pt x="460339" y="1474130"/>
                    <a:pt x="474317" y="1457383"/>
                    <a:pt x="489618" y="1442083"/>
                  </a:cubicBezTo>
                  <a:cubicBezTo>
                    <a:pt x="494718" y="1426784"/>
                    <a:pt x="493515" y="1407588"/>
                    <a:pt x="504919" y="1396185"/>
                  </a:cubicBezTo>
                  <a:cubicBezTo>
                    <a:pt x="516324" y="1384781"/>
                    <a:pt x="536395" y="1388097"/>
                    <a:pt x="550820" y="1380885"/>
                  </a:cubicBezTo>
                  <a:cubicBezTo>
                    <a:pt x="567268" y="1372662"/>
                    <a:pt x="581421" y="1360486"/>
                    <a:pt x="596722" y="1350286"/>
                  </a:cubicBezTo>
                  <a:cubicBezTo>
                    <a:pt x="678326" y="1227890"/>
                    <a:pt x="571219" y="1375788"/>
                    <a:pt x="673225" y="1273789"/>
                  </a:cubicBezTo>
                  <a:cubicBezTo>
                    <a:pt x="775230" y="1171791"/>
                    <a:pt x="627321" y="1278889"/>
                    <a:pt x="749728" y="1197291"/>
                  </a:cubicBezTo>
                  <a:cubicBezTo>
                    <a:pt x="759928" y="1176892"/>
                    <a:pt x="764201" y="1152220"/>
                    <a:pt x="780329" y="1136093"/>
                  </a:cubicBezTo>
                  <a:cubicBezTo>
                    <a:pt x="791733" y="1124689"/>
                    <a:pt x="814826" y="1132198"/>
                    <a:pt x="826230" y="1120794"/>
                  </a:cubicBezTo>
                  <a:cubicBezTo>
                    <a:pt x="837634" y="1109391"/>
                    <a:pt x="831456" y="1087488"/>
                    <a:pt x="841531" y="1074895"/>
                  </a:cubicBezTo>
                  <a:cubicBezTo>
                    <a:pt x="853019" y="1060536"/>
                    <a:pt x="872132" y="1054496"/>
                    <a:pt x="887433" y="1044296"/>
                  </a:cubicBezTo>
                  <a:cubicBezTo>
                    <a:pt x="924877" y="931972"/>
                    <a:pt x="895226" y="975306"/>
                    <a:pt x="963935" y="906601"/>
                  </a:cubicBezTo>
                  <a:cubicBezTo>
                    <a:pt x="969035" y="891301"/>
                    <a:pt x="972023" y="875127"/>
                    <a:pt x="979236" y="860702"/>
                  </a:cubicBezTo>
                  <a:cubicBezTo>
                    <a:pt x="987460" y="844256"/>
                    <a:pt x="1004022" y="832248"/>
                    <a:pt x="1009837" y="814804"/>
                  </a:cubicBezTo>
                  <a:cubicBezTo>
                    <a:pt x="1019647" y="785375"/>
                    <a:pt x="1018408" y="753289"/>
                    <a:pt x="1025138" y="723007"/>
                  </a:cubicBezTo>
                  <a:cubicBezTo>
                    <a:pt x="1028637" y="707264"/>
                    <a:pt x="1036939" y="692851"/>
                    <a:pt x="1040438" y="677108"/>
                  </a:cubicBezTo>
                  <a:cubicBezTo>
                    <a:pt x="1047168" y="646826"/>
                    <a:pt x="1049655" y="615730"/>
                    <a:pt x="1055739" y="585312"/>
                  </a:cubicBezTo>
                  <a:cubicBezTo>
                    <a:pt x="1067303" y="527495"/>
                    <a:pt x="1082120" y="490877"/>
                    <a:pt x="1101641" y="432317"/>
                  </a:cubicBezTo>
                  <a:lnTo>
                    <a:pt x="1116941" y="386418"/>
                  </a:lnTo>
                  <a:cubicBezTo>
                    <a:pt x="1122325" y="332582"/>
                    <a:pt x="1124294" y="199445"/>
                    <a:pt x="1162843" y="141626"/>
                  </a:cubicBezTo>
                  <a:cubicBezTo>
                    <a:pt x="1183244" y="111027"/>
                    <a:pt x="1189156" y="61458"/>
                    <a:pt x="1224045" y="49829"/>
                  </a:cubicBezTo>
                  <a:lnTo>
                    <a:pt x="1269947" y="34530"/>
                  </a:lnTo>
                  <a:cubicBezTo>
                    <a:pt x="1285247" y="24330"/>
                    <a:pt x="1297514" y="5341"/>
                    <a:pt x="1315848" y="3931"/>
                  </a:cubicBezTo>
                  <a:cubicBezTo>
                    <a:pt x="1366953" y="0"/>
                    <a:pt x="1420228" y="3022"/>
                    <a:pt x="1468854" y="19230"/>
                  </a:cubicBezTo>
                  <a:cubicBezTo>
                    <a:pt x="1482775" y="23870"/>
                    <a:pt x="1527612" y="123394"/>
                    <a:pt x="1530056" y="126327"/>
                  </a:cubicBezTo>
                  <a:cubicBezTo>
                    <a:pt x="1541829" y="140453"/>
                    <a:pt x="1560657" y="146726"/>
                    <a:pt x="1575958" y="156926"/>
                  </a:cubicBezTo>
                  <a:cubicBezTo>
                    <a:pt x="1581058" y="172225"/>
                    <a:pt x="1584046" y="188400"/>
                    <a:pt x="1591259" y="202824"/>
                  </a:cubicBezTo>
                  <a:cubicBezTo>
                    <a:pt x="1599483" y="219271"/>
                    <a:pt x="1614391" y="231920"/>
                    <a:pt x="1621860" y="248723"/>
                  </a:cubicBezTo>
                  <a:cubicBezTo>
                    <a:pt x="1634960" y="278197"/>
                    <a:pt x="1652461" y="340520"/>
                    <a:pt x="1652461" y="340520"/>
                  </a:cubicBezTo>
                  <a:cubicBezTo>
                    <a:pt x="1657561" y="396618"/>
                    <a:pt x="1651194" y="454976"/>
                    <a:pt x="1667761" y="508814"/>
                  </a:cubicBezTo>
                  <a:cubicBezTo>
                    <a:pt x="1673169" y="526389"/>
                    <a:pt x="1700660" y="526411"/>
                    <a:pt x="1713663" y="539413"/>
                  </a:cubicBezTo>
                  <a:cubicBezTo>
                    <a:pt x="1784107" y="609852"/>
                    <a:pt x="1694201" y="572798"/>
                    <a:pt x="1805467" y="600611"/>
                  </a:cubicBezTo>
                  <a:cubicBezTo>
                    <a:pt x="1836068" y="590411"/>
                    <a:pt x="1879377" y="596850"/>
                    <a:pt x="1897270" y="570012"/>
                  </a:cubicBezTo>
                  <a:cubicBezTo>
                    <a:pt x="1938072" y="508814"/>
                    <a:pt x="1912571" y="534313"/>
                    <a:pt x="1973773" y="493515"/>
                  </a:cubicBezTo>
                  <a:cubicBezTo>
                    <a:pt x="2041129" y="499127"/>
                    <a:pt x="2154064" y="485651"/>
                    <a:pt x="2218582" y="539413"/>
                  </a:cubicBezTo>
                  <a:cubicBezTo>
                    <a:pt x="2232709" y="551184"/>
                    <a:pt x="2238983" y="570012"/>
                    <a:pt x="2249183" y="585312"/>
                  </a:cubicBezTo>
                  <a:cubicBezTo>
                    <a:pt x="2254283" y="600611"/>
                    <a:pt x="2260984" y="615467"/>
                    <a:pt x="2264483" y="631210"/>
                  </a:cubicBezTo>
                  <a:cubicBezTo>
                    <a:pt x="2271213" y="661492"/>
                    <a:pt x="2269974" y="693578"/>
                    <a:pt x="2279784" y="723007"/>
                  </a:cubicBezTo>
                  <a:cubicBezTo>
                    <a:pt x="2285599" y="740451"/>
                    <a:pt x="2302161" y="752459"/>
                    <a:pt x="2310385" y="768905"/>
                  </a:cubicBezTo>
                  <a:cubicBezTo>
                    <a:pt x="2317598" y="783330"/>
                    <a:pt x="2315611" y="802211"/>
                    <a:pt x="2325686" y="814804"/>
                  </a:cubicBezTo>
                  <a:cubicBezTo>
                    <a:pt x="2337174" y="829163"/>
                    <a:pt x="2356287" y="835203"/>
                    <a:pt x="2371587" y="845403"/>
                  </a:cubicBezTo>
                  <a:cubicBezTo>
                    <a:pt x="2376687" y="870902"/>
                    <a:pt x="2378664" y="897231"/>
                    <a:pt x="2386888" y="921900"/>
                  </a:cubicBezTo>
                  <a:cubicBezTo>
                    <a:pt x="2394101" y="943537"/>
                    <a:pt x="2408504" y="962135"/>
                    <a:pt x="2417489" y="983098"/>
                  </a:cubicBezTo>
                  <a:cubicBezTo>
                    <a:pt x="2423842" y="997921"/>
                    <a:pt x="2427690" y="1013697"/>
                    <a:pt x="2432790" y="1028997"/>
                  </a:cubicBezTo>
                  <a:cubicBezTo>
                    <a:pt x="2436850" y="1069599"/>
                    <a:pt x="2448315" y="1258827"/>
                    <a:pt x="2478691" y="1304388"/>
                  </a:cubicBezTo>
                  <a:cubicBezTo>
                    <a:pt x="2512121" y="1354530"/>
                    <a:pt x="2490904" y="1350286"/>
                    <a:pt x="2524593" y="1350286"/>
                  </a:cubicBezTo>
                </a:path>
              </a:pathLst>
            </a:custGeom>
            <a:noFill/>
            <a:ln w="76200">
              <a:solidFill>
                <a:srgbClr val="7DD65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986891" y="4717979"/>
              <a:ext cx="577501" cy="461665"/>
            </a:xfrm>
            <a:prstGeom prst="rect">
              <a:avLst/>
            </a:prstGeom>
            <a:noFill/>
          </p:spPr>
          <p:txBody>
            <a:bodyPr wrap="square" rtlCol="0">
              <a:spAutoFit/>
            </a:bodyPr>
            <a:lstStyle/>
            <a:p>
              <a:r>
                <a:rPr lang="en-US" sz="2400" b="1" dirty="0" smtClean="0"/>
                <a:t>θ</a:t>
              </a:r>
              <a:endParaRPr lang="en-US" sz="2400" b="1" dirty="0"/>
            </a:p>
          </p:txBody>
        </p:sp>
      </p:grpSp>
      <p:sp>
        <p:nvSpPr>
          <p:cNvPr id="26" name="TextBox 25"/>
          <p:cNvSpPr txBox="1"/>
          <p:nvPr/>
        </p:nvSpPr>
        <p:spPr>
          <a:xfrm>
            <a:off x="4314676" y="2112352"/>
            <a:ext cx="2096224" cy="830997"/>
          </a:xfrm>
          <a:prstGeom prst="rect">
            <a:avLst/>
          </a:prstGeom>
          <a:noFill/>
        </p:spPr>
        <p:txBody>
          <a:bodyPr wrap="square" rtlCol="0">
            <a:spAutoFit/>
          </a:bodyPr>
          <a:lstStyle/>
          <a:p>
            <a:pPr algn="ctr"/>
            <a:r>
              <a:rPr lang="en-US" sz="2400" b="1" dirty="0" smtClean="0"/>
              <a:t>Signal Strength</a:t>
            </a:r>
            <a:endParaRPr lang="en-US" sz="2400" b="1"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3" name="Group 14"/>
          <p:cNvGrpSpPr/>
          <p:nvPr/>
        </p:nvGrpSpPr>
        <p:grpSpPr>
          <a:xfrm>
            <a:off x="9429" y="2220348"/>
            <a:ext cx="5590530" cy="4317162"/>
            <a:chOff x="1677238" y="1573182"/>
            <a:chExt cx="5590530" cy="4317162"/>
          </a:xfrm>
        </p:grpSpPr>
        <p:pic>
          <p:nvPicPr>
            <p:cNvPr id="6" name="Picture 5"/>
            <p:cNvPicPr>
              <a:picLocks noChangeAspect="1"/>
            </p:cNvPicPr>
            <p:nvPr/>
          </p:nvPicPr>
          <p:blipFill>
            <a:blip r:embed="rId3"/>
            <a:stretch>
              <a:fillRect/>
            </a:stretch>
          </p:blipFill>
          <p:spPr>
            <a:xfrm>
              <a:off x="2307983" y="1573182"/>
              <a:ext cx="4301863" cy="4301863"/>
            </a:xfrm>
            <a:prstGeom prst="rect">
              <a:avLst/>
            </a:prstGeom>
          </p:spPr>
        </p:pic>
        <p:sp>
          <p:nvSpPr>
            <p:cNvPr id="8" name="Right Triangle 7"/>
            <p:cNvSpPr/>
            <p:nvPr/>
          </p:nvSpPr>
          <p:spPr>
            <a:xfrm>
              <a:off x="3331889" y="199054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1" name="Right Triangle 10"/>
            <p:cNvSpPr/>
            <p:nvPr/>
          </p:nvSpPr>
          <p:spPr>
            <a:xfrm flipH="1">
              <a:off x="4494155" y="198995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613117" y="1760035"/>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77238" y="1744736"/>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65173" y="3733016"/>
              <a:ext cx="4214085" cy="21420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4063439" y="3714080"/>
              <a:ext cx="863610" cy="738058"/>
            </a:xfrm>
            <a:prstGeom prst="rect">
              <a:avLst/>
            </a:prstGeom>
          </p:spPr>
        </p:pic>
        <p:pic>
          <p:nvPicPr>
            <p:cNvPr id="7" name="Picture 6"/>
            <p:cNvPicPr>
              <a:picLocks noChangeAspect="1"/>
            </p:cNvPicPr>
            <p:nvPr/>
          </p:nvPicPr>
          <p:blipFill>
            <a:blip r:embed="rId5"/>
            <a:stretch>
              <a:fillRect/>
            </a:stretch>
          </p:blipFill>
          <p:spPr>
            <a:xfrm>
              <a:off x="4789059" y="2092443"/>
              <a:ext cx="406400" cy="406400"/>
            </a:xfrm>
            <a:prstGeom prst="rect">
              <a:avLst/>
            </a:prstGeom>
          </p:spPr>
        </p:pic>
        <p:pic>
          <p:nvPicPr>
            <p:cNvPr id="9" name="Picture 8"/>
            <p:cNvPicPr>
              <a:picLocks noChangeAspect="1"/>
            </p:cNvPicPr>
            <p:nvPr/>
          </p:nvPicPr>
          <p:blipFill>
            <a:blip r:embed="rId6"/>
            <a:stretch>
              <a:fillRect/>
            </a:stretch>
          </p:blipFill>
          <p:spPr>
            <a:xfrm>
              <a:off x="4306866" y="2413629"/>
              <a:ext cx="406400" cy="406400"/>
            </a:xfrm>
            <a:prstGeom prst="rect">
              <a:avLst/>
            </a:prstGeom>
          </p:spPr>
        </p:pic>
      </p:grpSp>
      <p:sp>
        <p:nvSpPr>
          <p:cNvPr id="24" name="TextBox 23"/>
          <p:cNvSpPr txBox="1"/>
          <p:nvPr/>
        </p:nvSpPr>
        <p:spPr>
          <a:xfrm>
            <a:off x="7986891" y="4717979"/>
            <a:ext cx="577501" cy="461665"/>
          </a:xfrm>
          <a:prstGeom prst="rect">
            <a:avLst/>
          </a:prstGeom>
          <a:noFill/>
        </p:spPr>
        <p:txBody>
          <a:bodyPr wrap="square" rtlCol="0">
            <a:spAutoFit/>
          </a:bodyPr>
          <a:lstStyle/>
          <a:p>
            <a:r>
              <a:rPr lang="en-US" sz="2400" b="1" dirty="0" smtClean="0"/>
              <a:t>θ</a:t>
            </a:r>
            <a:endParaRPr lang="en-US" sz="2400" b="1" dirty="0"/>
          </a:p>
        </p:txBody>
      </p:sp>
      <p:sp>
        <p:nvSpPr>
          <p:cNvPr id="49" name="TextBox 48"/>
          <p:cNvSpPr txBox="1"/>
          <p:nvPr/>
        </p:nvSpPr>
        <p:spPr>
          <a:xfrm>
            <a:off x="7986891" y="4717979"/>
            <a:ext cx="577501" cy="461665"/>
          </a:xfrm>
          <a:prstGeom prst="rect">
            <a:avLst/>
          </a:prstGeom>
          <a:noFill/>
        </p:spPr>
        <p:txBody>
          <a:bodyPr wrap="square" rtlCol="0">
            <a:spAutoFit/>
          </a:bodyPr>
          <a:lstStyle/>
          <a:p>
            <a:r>
              <a:rPr lang="en-US" sz="2400" b="1" dirty="0" smtClean="0"/>
              <a:t>θ</a:t>
            </a:r>
            <a:endParaRPr lang="en-US" sz="2400" b="1" dirty="0"/>
          </a:p>
        </p:txBody>
      </p:sp>
      <p:sp>
        <p:nvSpPr>
          <p:cNvPr id="50" name="TextBox 49"/>
          <p:cNvSpPr txBox="1"/>
          <p:nvPr/>
        </p:nvSpPr>
        <p:spPr>
          <a:xfrm>
            <a:off x="4314676" y="2112352"/>
            <a:ext cx="2096224" cy="830997"/>
          </a:xfrm>
          <a:prstGeom prst="rect">
            <a:avLst/>
          </a:prstGeom>
          <a:noFill/>
        </p:spPr>
        <p:txBody>
          <a:bodyPr wrap="square" rtlCol="0">
            <a:spAutoFit/>
          </a:bodyPr>
          <a:lstStyle/>
          <a:p>
            <a:pPr algn="ctr"/>
            <a:r>
              <a:rPr lang="en-US" sz="2400" b="1" dirty="0" smtClean="0"/>
              <a:t>Signal Strength</a:t>
            </a:r>
            <a:endParaRPr lang="en-US" sz="2400" b="1" dirty="0"/>
          </a:p>
        </p:txBody>
      </p:sp>
      <p:grpSp>
        <p:nvGrpSpPr>
          <p:cNvPr id="33" name="Group 32"/>
          <p:cNvGrpSpPr/>
          <p:nvPr/>
        </p:nvGrpSpPr>
        <p:grpSpPr>
          <a:xfrm>
            <a:off x="5140136" y="2988803"/>
            <a:ext cx="2770256" cy="2302589"/>
            <a:chOff x="5140136" y="2671303"/>
            <a:chExt cx="2770256" cy="2302589"/>
          </a:xfrm>
        </p:grpSpPr>
        <p:cxnSp>
          <p:nvCxnSpPr>
            <p:cNvPr id="47" name="Straight Arrow Connector 46"/>
            <p:cNvCxnSpPr/>
            <p:nvPr/>
          </p:nvCxnSpPr>
          <p:spPr>
            <a:xfrm>
              <a:off x="5140929" y="4972304"/>
              <a:ext cx="27694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5400000" flipH="1" flipV="1">
              <a:off x="3989238" y="3822201"/>
              <a:ext cx="230179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flipH="1">
              <a:off x="5617666" y="4646404"/>
              <a:ext cx="114278" cy="32004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flipH="1">
              <a:off x="5736198" y="4570195"/>
              <a:ext cx="114278" cy="393192"/>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flipH="1">
              <a:off x="5854730" y="4460118"/>
              <a:ext cx="114278" cy="50292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flipH="1">
              <a:off x="5973262" y="4366975"/>
              <a:ext cx="114278" cy="59436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flipH="1">
              <a:off x="6091812" y="4189180"/>
              <a:ext cx="114278" cy="77724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flipH="1">
              <a:off x="6210344" y="3774291"/>
              <a:ext cx="114278" cy="118872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flipH="1">
              <a:off x="6328876" y="3317067"/>
              <a:ext cx="114278" cy="164592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flipH="1">
              <a:off x="6447408" y="3223924"/>
              <a:ext cx="114278" cy="173736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flipH="1">
              <a:off x="7158662" y="4231509"/>
              <a:ext cx="114278" cy="73152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flipH="1">
              <a:off x="6684490" y="3410204"/>
              <a:ext cx="114278" cy="155448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flipH="1">
              <a:off x="6807254" y="3867410"/>
              <a:ext cx="114278" cy="109728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flipH="1">
              <a:off x="6925804" y="3791219"/>
              <a:ext cx="114278" cy="1170432"/>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flipH="1">
              <a:off x="7040100" y="3909739"/>
              <a:ext cx="114278" cy="105156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flipH="1">
              <a:off x="6565940" y="3266253"/>
              <a:ext cx="114278" cy="169164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flipH="1">
              <a:off x="7277194" y="4587117"/>
              <a:ext cx="114278" cy="36576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3" name="Group 14"/>
          <p:cNvGrpSpPr/>
          <p:nvPr/>
        </p:nvGrpSpPr>
        <p:grpSpPr>
          <a:xfrm>
            <a:off x="9429" y="2220348"/>
            <a:ext cx="5590530" cy="4317162"/>
            <a:chOff x="1677238" y="1573182"/>
            <a:chExt cx="5590530" cy="4317162"/>
          </a:xfrm>
        </p:grpSpPr>
        <p:pic>
          <p:nvPicPr>
            <p:cNvPr id="6" name="Picture 5"/>
            <p:cNvPicPr>
              <a:picLocks noChangeAspect="1"/>
            </p:cNvPicPr>
            <p:nvPr/>
          </p:nvPicPr>
          <p:blipFill>
            <a:blip r:embed="rId3"/>
            <a:stretch>
              <a:fillRect/>
            </a:stretch>
          </p:blipFill>
          <p:spPr>
            <a:xfrm>
              <a:off x="2307983" y="1573182"/>
              <a:ext cx="4301863" cy="4301863"/>
            </a:xfrm>
            <a:prstGeom prst="rect">
              <a:avLst/>
            </a:prstGeom>
          </p:spPr>
        </p:pic>
        <p:sp>
          <p:nvSpPr>
            <p:cNvPr id="8" name="Right Triangle 7"/>
            <p:cNvSpPr/>
            <p:nvPr/>
          </p:nvSpPr>
          <p:spPr>
            <a:xfrm>
              <a:off x="3331889" y="199054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1" name="Right Triangle 10"/>
            <p:cNvSpPr/>
            <p:nvPr/>
          </p:nvSpPr>
          <p:spPr>
            <a:xfrm flipH="1">
              <a:off x="4494155" y="198995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613117" y="1760035"/>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77238" y="1744736"/>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65173" y="3733016"/>
              <a:ext cx="4214085" cy="21420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4063439" y="3714080"/>
              <a:ext cx="863610" cy="738058"/>
            </a:xfrm>
            <a:prstGeom prst="rect">
              <a:avLst/>
            </a:prstGeom>
          </p:spPr>
        </p:pic>
        <p:pic>
          <p:nvPicPr>
            <p:cNvPr id="7" name="Picture 6"/>
            <p:cNvPicPr>
              <a:picLocks noChangeAspect="1"/>
            </p:cNvPicPr>
            <p:nvPr/>
          </p:nvPicPr>
          <p:blipFill>
            <a:blip r:embed="rId5"/>
            <a:stretch>
              <a:fillRect/>
            </a:stretch>
          </p:blipFill>
          <p:spPr>
            <a:xfrm>
              <a:off x="4789059" y="2092443"/>
              <a:ext cx="406400" cy="406400"/>
            </a:xfrm>
            <a:prstGeom prst="rect">
              <a:avLst/>
            </a:prstGeom>
          </p:spPr>
        </p:pic>
        <p:pic>
          <p:nvPicPr>
            <p:cNvPr id="9" name="Picture 8"/>
            <p:cNvPicPr>
              <a:picLocks noChangeAspect="1"/>
            </p:cNvPicPr>
            <p:nvPr/>
          </p:nvPicPr>
          <p:blipFill>
            <a:blip r:embed="rId6"/>
            <a:stretch>
              <a:fillRect/>
            </a:stretch>
          </p:blipFill>
          <p:spPr>
            <a:xfrm>
              <a:off x="4306866" y="2413629"/>
              <a:ext cx="406400" cy="406400"/>
            </a:xfrm>
            <a:prstGeom prst="rect">
              <a:avLst/>
            </a:prstGeom>
          </p:spPr>
        </p:pic>
      </p:grpSp>
      <p:sp>
        <p:nvSpPr>
          <p:cNvPr id="26" name="TextBox 25"/>
          <p:cNvSpPr txBox="1"/>
          <p:nvPr/>
        </p:nvSpPr>
        <p:spPr>
          <a:xfrm>
            <a:off x="4314676" y="2112352"/>
            <a:ext cx="2096224" cy="830997"/>
          </a:xfrm>
          <a:prstGeom prst="rect">
            <a:avLst/>
          </a:prstGeom>
          <a:noFill/>
        </p:spPr>
        <p:txBody>
          <a:bodyPr wrap="square" rtlCol="0">
            <a:spAutoFit/>
          </a:bodyPr>
          <a:lstStyle/>
          <a:p>
            <a:pPr algn="ctr"/>
            <a:r>
              <a:rPr lang="en-US" sz="2400" b="1" dirty="0" smtClean="0"/>
              <a:t>Signal Strength</a:t>
            </a:r>
            <a:endParaRPr lang="en-US" sz="2400" b="1" dirty="0"/>
          </a:p>
        </p:txBody>
      </p:sp>
      <p:grpSp>
        <p:nvGrpSpPr>
          <p:cNvPr id="41" name="Group 40"/>
          <p:cNvGrpSpPr/>
          <p:nvPr/>
        </p:nvGrpSpPr>
        <p:grpSpPr>
          <a:xfrm>
            <a:off x="5140136" y="2988803"/>
            <a:ext cx="3424256" cy="2508341"/>
            <a:chOff x="5140136" y="2671303"/>
            <a:chExt cx="3424256" cy="2508341"/>
          </a:xfrm>
        </p:grpSpPr>
        <p:cxnSp>
          <p:nvCxnSpPr>
            <p:cNvPr id="17" name="Straight Arrow Connector 16"/>
            <p:cNvCxnSpPr/>
            <p:nvPr/>
          </p:nvCxnSpPr>
          <p:spPr>
            <a:xfrm>
              <a:off x="5140929" y="4972304"/>
              <a:ext cx="27694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flipH="1" flipV="1">
              <a:off x="3989238" y="3822201"/>
              <a:ext cx="230179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986891" y="4717979"/>
              <a:ext cx="577501" cy="461665"/>
            </a:xfrm>
            <a:prstGeom prst="rect">
              <a:avLst/>
            </a:prstGeom>
            <a:noFill/>
          </p:spPr>
          <p:txBody>
            <a:bodyPr wrap="square" rtlCol="0">
              <a:spAutoFit/>
            </a:bodyPr>
            <a:lstStyle/>
            <a:p>
              <a:r>
                <a:rPr lang="en-US" sz="2400" b="1" dirty="0" smtClean="0"/>
                <a:t>θ</a:t>
              </a:r>
              <a:endParaRPr lang="en-US" sz="2400" b="1" dirty="0"/>
            </a:p>
          </p:txBody>
        </p:sp>
        <p:sp>
          <p:nvSpPr>
            <p:cNvPr id="28" name="Rectangle 27"/>
            <p:cNvSpPr/>
            <p:nvPr/>
          </p:nvSpPr>
          <p:spPr>
            <a:xfrm flipH="1">
              <a:off x="5617666" y="4646404"/>
              <a:ext cx="114278" cy="32004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flipH="1">
              <a:off x="5736198" y="4570195"/>
              <a:ext cx="114278" cy="393192"/>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flipH="1">
              <a:off x="5854730" y="4460118"/>
              <a:ext cx="114278" cy="50292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flipH="1">
              <a:off x="5973262" y="4366975"/>
              <a:ext cx="114278" cy="59436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flipH="1">
              <a:off x="6091812" y="4189180"/>
              <a:ext cx="114278" cy="77724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flipH="1">
              <a:off x="6210344" y="3774291"/>
              <a:ext cx="114278" cy="118872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flipH="1">
              <a:off x="6328876" y="3317067"/>
              <a:ext cx="114278" cy="164592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flipH="1">
              <a:off x="6447408" y="3223924"/>
              <a:ext cx="114278" cy="173736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flipH="1">
              <a:off x="7158662" y="4231509"/>
              <a:ext cx="114278" cy="73152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flipH="1">
              <a:off x="6684490" y="3410204"/>
              <a:ext cx="114278" cy="155448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flipH="1">
              <a:off x="6807254" y="3867410"/>
              <a:ext cx="114278" cy="109728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flipH="1">
              <a:off x="6925804" y="3791219"/>
              <a:ext cx="114278" cy="1170432"/>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flipH="1">
              <a:off x="7040100" y="3909739"/>
              <a:ext cx="114278" cy="105156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flipH="1">
              <a:off x="6565940" y="3266253"/>
              <a:ext cx="114278" cy="169164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flipH="1">
              <a:off x="7277194" y="4587117"/>
              <a:ext cx="114278" cy="36576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10800000">
              <a:off x="5617652" y="2976130"/>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a:off x="6210345" y="2984591"/>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a:off x="6798805" y="2993052"/>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0800000">
              <a:off x="7387265" y="2984579"/>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53" name="Straight Connector 52"/>
          <p:cNvCxnSpPr>
            <a:endCxn id="8" idx="4"/>
          </p:cNvCxnSpPr>
          <p:nvPr/>
        </p:nvCxnSpPr>
        <p:spPr>
          <a:xfrm rot="16200000" flipH="1">
            <a:off x="1351998" y="2949207"/>
            <a:ext cx="1743126" cy="1118962"/>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2528904" y="2906868"/>
            <a:ext cx="1743126" cy="1118962"/>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1523122" y="2984864"/>
            <a:ext cx="2157825" cy="41280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1946466" y="2984858"/>
            <a:ext cx="2157825" cy="41280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3" name="Group 14"/>
          <p:cNvGrpSpPr/>
          <p:nvPr/>
        </p:nvGrpSpPr>
        <p:grpSpPr>
          <a:xfrm>
            <a:off x="9429" y="2220348"/>
            <a:ext cx="5590530" cy="4317162"/>
            <a:chOff x="1677238" y="1573182"/>
            <a:chExt cx="5590530" cy="4317162"/>
          </a:xfrm>
        </p:grpSpPr>
        <p:pic>
          <p:nvPicPr>
            <p:cNvPr id="6" name="Picture 5"/>
            <p:cNvPicPr>
              <a:picLocks noChangeAspect="1"/>
            </p:cNvPicPr>
            <p:nvPr/>
          </p:nvPicPr>
          <p:blipFill>
            <a:blip r:embed="rId3"/>
            <a:stretch>
              <a:fillRect/>
            </a:stretch>
          </p:blipFill>
          <p:spPr>
            <a:xfrm>
              <a:off x="2307983" y="1573182"/>
              <a:ext cx="4301863" cy="4301863"/>
            </a:xfrm>
            <a:prstGeom prst="rect">
              <a:avLst/>
            </a:prstGeom>
          </p:spPr>
        </p:pic>
        <p:sp>
          <p:nvSpPr>
            <p:cNvPr id="8" name="Right Triangle 7"/>
            <p:cNvSpPr/>
            <p:nvPr/>
          </p:nvSpPr>
          <p:spPr>
            <a:xfrm>
              <a:off x="3331889" y="199054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1" name="Right Triangle 10"/>
            <p:cNvSpPr/>
            <p:nvPr/>
          </p:nvSpPr>
          <p:spPr>
            <a:xfrm flipH="1">
              <a:off x="4494155" y="198995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613117" y="1760035"/>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77238" y="1744736"/>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65173" y="3733016"/>
              <a:ext cx="4214085" cy="21420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4063439" y="3714080"/>
              <a:ext cx="863610" cy="738058"/>
            </a:xfrm>
            <a:prstGeom prst="rect">
              <a:avLst/>
            </a:prstGeom>
          </p:spPr>
        </p:pic>
        <p:pic>
          <p:nvPicPr>
            <p:cNvPr id="7" name="Picture 6"/>
            <p:cNvPicPr>
              <a:picLocks noChangeAspect="1"/>
            </p:cNvPicPr>
            <p:nvPr/>
          </p:nvPicPr>
          <p:blipFill>
            <a:blip r:embed="rId5"/>
            <a:stretch>
              <a:fillRect/>
            </a:stretch>
          </p:blipFill>
          <p:spPr>
            <a:xfrm>
              <a:off x="4789059" y="2092443"/>
              <a:ext cx="406400" cy="406400"/>
            </a:xfrm>
            <a:prstGeom prst="rect">
              <a:avLst/>
            </a:prstGeom>
          </p:spPr>
        </p:pic>
        <p:pic>
          <p:nvPicPr>
            <p:cNvPr id="9" name="Picture 8"/>
            <p:cNvPicPr>
              <a:picLocks noChangeAspect="1"/>
            </p:cNvPicPr>
            <p:nvPr/>
          </p:nvPicPr>
          <p:blipFill>
            <a:blip r:embed="rId6"/>
            <a:stretch>
              <a:fillRect/>
            </a:stretch>
          </p:blipFill>
          <p:spPr>
            <a:xfrm>
              <a:off x="4306866" y="2413629"/>
              <a:ext cx="406400" cy="406400"/>
            </a:xfrm>
            <a:prstGeom prst="rect">
              <a:avLst/>
            </a:prstGeom>
          </p:spPr>
        </p:pic>
      </p:grpSp>
      <p:cxnSp>
        <p:nvCxnSpPr>
          <p:cNvPr id="53" name="Straight Connector 52"/>
          <p:cNvCxnSpPr>
            <a:endCxn id="8" idx="4"/>
          </p:cNvCxnSpPr>
          <p:nvPr/>
        </p:nvCxnSpPr>
        <p:spPr>
          <a:xfrm rot="16200000" flipH="1">
            <a:off x="1351998" y="2949207"/>
            <a:ext cx="1743126" cy="1118962"/>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2516204" y="2932268"/>
            <a:ext cx="1743126" cy="1118962"/>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1523122" y="2984864"/>
            <a:ext cx="2157825" cy="41280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1946466" y="2984858"/>
            <a:ext cx="2157825" cy="41280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314676" y="2112352"/>
            <a:ext cx="2096224" cy="830997"/>
          </a:xfrm>
          <a:prstGeom prst="rect">
            <a:avLst/>
          </a:prstGeom>
          <a:noFill/>
        </p:spPr>
        <p:txBody>
          <a:bodyPr wrap="square" rtlCol="0">
            <a:spAutoFit/>
          </a:bodyPr>
          <a:lstStyle/>
          <a:p>
            <a:pPr algn="ctr"/>
            <a:r>
              <a:rPr lang="en-US" sz="2400" b="1" dirty="0" smtClean="0"/>
              <a:t>Signal Strength</a:t>
            </a:r>
            <a:endParaRPr lang="en-US" sz="2400" b="1" dirty="0"/>
          </a:p>
        </p:txBody>
      </p:sp>
      <p:grpSp>
        <p:nvGrpSpPr>
          <p:cNvPr id="41" name="Group 40"/>
          <p:cNvGrpSpPr/>
          <p:nvPr/>
        </p:nvGrpSpPr>
        <p:grpSpPr>
          <a:xfrm>
            <a:off x="5140136" y="2988803"/>
            <a:ext cx="3424256" cy="2508341"/>
            <a:chOff x="5140136" y="2671303"/>
            <a:chExt cx="3424256" cy="2508341"/>
          </a:xfrm>
        </p:grpSpPr>
        <p:cxnSp>
          <p:nvCxnSpPr>
            <p:cNvPr id="51" name="Straight Arrow Connector 50"/>
            <p:cNvCxnSpPr/>
            <p:nvPr/>
          </p:nvCxnSpPr>
          <p:spPr>
            <a:xfrm>
              <a:off x="5140929" y="4972304"/>
              <a:ext cx="27694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5400000" flipH="1" flipV="1">
              <a:off x="3989238" y="3822201"/>
              <a:ext cx="230179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7986891" y="4717979"/>
              <a:ext cx="577501" cy="461665"/>
            </a:xfrm>
            <a:prstGeom prst="rect">
              <a:avLst/>
            </a:prstGeom>
            <a:noFill/>
          </p:spPr>
          <p:txBody>
            <a:bodyPr wrap="square" rtlCol="0">
              <a:spAutoFit/>
            </a:bodyPr>
            <a:lstStyle/>
            <a:p>
              <a:r>
                <a:rPr lang="en-US" sz="2400" b="1" dirty="0" smtClean="0"/>
                <a:t>θ</a:t>
              </a:r>
              <a:endParaRPr lang="en-US" sz="2400" b="1" dirty="0"/>
            </a:p>
          </p:txBody>
        </p:sp>
        <p:sp>
          <p:nvSpPr>
            <p:cNvPr id="59" name="Rectangle 58"/>
            <p:cNvSpPr/>
            <p:nvPr/>
          </p:nvSpPr>
          <p:spPr>
            <a:xfrm flipH="1">
              <a:off x="5617666" y="4646404"/>
              <a:ext cx="114278" cy="32004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flipH="1">
              <a:off x="5736198" y="4570195"/>
              <a:ext cx="114278" cy="393192"/>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flipH="1">
              <a:off x="5854730" y="4460118"/>
              <a:ext cx="114278" cy="50292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flipH="1">
              <a:off x="5973262" y="4366975"/>
              <a:ext cx="114278" cy="59436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flipH="1">
              <a:off x="6091812" y="4189180"/>
              <a:ext cx="114278" cy="777240"/>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flipH="1">
              <a:off x="6210344" y="3774291"/>
              <a:ext cx="114278" cy="118872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flipH="1">
              <a:off x="6328876" y="3317067"/>
              <a:ext cx="114278" cy="164592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flipH="1">
              <a:off x="6447408" y="3223924"/>
              <a:ext cx="114278" cy="1737360"/>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flipH="1">
              <a:off x="7158662" y="4231509"/>
              <a:ext cx="114278" cy="73152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flipH="1">
              <a:off x="6684490" y="3410204"/>
              <a:ext cx="114278" cy="155448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flipH="1">
              <a:off x="6807254" y="3867410"/>
              <a:ext cx="114278" cy="109728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flipH="1">
              <a:off x="6925804" y="3791219"/>
              <a:ext cx="114278" cy="1170432"/>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flipH="1">
              <a:off x="7040100" y="3909739"/>
              <a:ext cx="114278" cy="105156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flipH="1">
              <a:off x="6565940" y="3266253"/>
              <a:ext cx="114278" cy="169164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flipH="1">
              <a:off x="7277194" y="4587117"/>
              <a:ext cx="114278" cy="365760"/>
            </a:xfrm>
            <a:prstGeom prst="rect">
              <a:avLst/>
            </a:prstGeom>
            <a:solidFill>
              <a:srgbClr val="7DD652"/>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p:nvPr/>
          </p:nvCxnSpPr>
          <p:spPr>
            <a:xfrm rot="10800000">
              <a:off x="5617652" y="2976130"/>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0800000">
              <a:off x="6210345" y="2984591"/>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10800000">
              <a:off x="6798805" y="2993052"/>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0800000">
              <a:off x="7387265" y="2984579"/>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3" name="Group 14"/>
          <p:cNvGrpSpPr/>
          <p:nvPr/>
        </p:nvGrpSpPr>
        <p:grpSpPr>
          <a:xfrm>
            <a:off x="9429" y="2220348"/>
            <a:ext cx="5590530" cy="4317162"/>
            <a:chOff x="1677238" y="1573182"/>
            <a:chExt cx="5590530" cy="4317162"/>
          </a:xfrm>
        </p:grpSpPr>
        <p:pic>
          <p:nvPicPr>
            <p:cNvPr id="6" name="Picture 5"/>
            <p:cNvPicPr>
              <a:picLocks noChangeAspect="1"/>
            </p:cNvPicPr>
            <p:nvPr/>
          </p:nvPicPr>
          <p:blipFill>
            <a:blip r:embed="rId3"/>
            <a:stretch>
              <a:fillRect/>
            </a:stretch>
          </p:blipFill>
          <p:spPr>
            <a:xfrm>
              <a:off x="2307983" y="1573182"/>
              <a:ext cx="4301863" cy="4301863"/>
            </a:xfrm>
            <a:prstGeom prst="rect">
              <a:avLst/>
            </a:prstGeom>
          </p:spPr>
        </p:pic>
        <p:sp>
          <p:nvSpPr>
            <p:cNvPr id="8" name="Right Triangle 7"/>
            <p:cNvSpPr/>
            <p:nvPr/>
          </p:nvSpPr>
          <p:spPr>
            <a:xfrm>
              <a:off x="3331889" y="199054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1" name="Right Triangle 10"/>
            <p:cNvSpPr/>
            <p:nvPr/>
          </p:nvSpPr>
          <p:spPr>
            <a:xfrm flipH="1">
              <a:off x="4494155" y="198995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613117" y="1760035"/>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77238" y="1744736"/>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65173" y="3733016"/>
              <a:ext cx="4214085" cy="21420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4063439" y="3714080"/>
              <a:ext cx="863610" cy="738058"/>
            </a:xfrm>
            <a:prstGeom prst="rect">
              <a:avLst/>
            </a:prstGeom>
          </p:spPr>
        </p:pic>
        <p:pic>
          <p:nvPicPr>
            <p:cNvPr id="7" name="Picture 6"/>
            <p:cNvPicPr>
              <a:picLocks noChangeAspect="1"/>
            </p:cNvPicPr>
            <p:nvPr/>
          </p:nvPicPr>
          <p:blipFill>
            <a:blip r:embed="rId5"/>
            <a:stretch>
              <a:fillRect/>
            </a:stretch>
          </p:blipFill>
          <p:spPr>
            <a:xfrm>
              <a:off x="4789059" y="2092443"/>
              <a:ext cx="406400" cy="406400"/>
            </a:xfrm>
            <a:prstGeom prst="rect">
              <a:avLst/>
            </a:prstGeom>
          </p:spPr>
        </p:pic>
        <p:pic>
          <p:nvPicPr>
            <p:cNvPr id="9" name="Picture 8"/>
            <p:cNvPicPr>
              <a:picLocks noChangeAspect="1"/>
            </p:cNvPicPr>
            <p:nvPr/>
          </p:nvPicPr>
          <p:blipFill>
            <a:blip r:embed="rId6"/>
            <a:stretch>
              <a:fillRect/>
            </a:stretch>
          </p:blipFill>
          <p:spPr>
            <a:xfrm>
              <a:off x="4306866" y="2413629"/>
              <a:ext cx="406400" cy="406400"/>
            </a:xfrm>
            <a:prstGeom prst="rect">
              <a:avLst/>
            </a:prstGeom>
          </p:spPr>
        </p:pic>
      </p:grpSp>
      <p:cxnSp>
        <p:nvCxnSpPr>
          <p:cNvPr id="53" name="Straight Connector 52"/>
          <p:cNvCxnSpPr>
            <a:endCxn id="8" idx="4"/>
          </p:cNvCxnSpPr>
          <p:nvPr/>
        </p:nvCxnSpPr>
        <p:spPr>
          <a:xfrm rot="16200000" flipH="1">
            <a:off x="1351998" y="2949207"/>
            <a:ext cx="1743126" cy="1118962"/>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2516204" y="2932268"/>
            <a:ext cx="1743126" cy="1118962"/>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1523122" y="2984864"/>
            <a:ext cx="2157825" cy="412804"/>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1946466" y="2984858"/>
            <a:ext cx="2157825" cy="412804"/>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314676" y="2112352"/>
            <a:ext cx="2096224" cy="830997"/>
          </a:xfrm>
          <a:prstGeom prst="rect">
            <a:avLst/>
          </a:prstGeom>
          <a:noFill/>
        </p:spPr>
        <p:txBody>
          <a:bodyPr wrap="square" rtlCol="0">
            <a:spAutoFit/>
          </a:bodyPr>
          <a:lstStyle/>
          <a:p>
            <a:pPr algn="ctr"/>
            <a:r>
              <a:rPr lang="en-US" sz="2400" b="1" dirty="0" smtClean="0"/>
              <a:t>Signal Strength</a:t>
            </a:r>
            <a:endParaRPr lang="en-US" sz="2400" b="1" dirty="0"/>
          </a:p>
        </p:txBody>
      </p:sp>
      <p:grpSp>
        <p:nvGrpSpPr>
          <p:cNvPr id="31" name="Group 30"/>
          <p:cNvGrpSpPr/>
          <p:nvPr/>
        </p:nvGrpSpPr>
        <p:grpSpPr>
          <a:xfrm>
            <a:off x="5140136" y="2988803"/>
            <a:ext cx="3424256" cy="2508341"/>
            <a:chOff x="5140136" y="2671303"/>
            <a:chExt cx="3424256" cy="2508341"/>
          </a:xfrm>
        </p:grpSpPr>
        <p:cxnSp>
          <p:nvCxnSpPr>
            <p:cNvPr id="29" name="Straight Arrow Connector 28"/>
            <p:cNvCxnSpPr/>
            <p:nvPr/>
          </p:nvCxnSpPr>
          <p:spPr>
            <a:xfrm>
              <a:off x="5140929" y="4972304"/>
              <a:ext cx="27694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3989238" y="3822201"/>
              <a:ext cx="230179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986891" y="4717979"/>
              <a:ext cx="577501" cy="461665"/>
            </a:xfrm>
            <a:prstGeom prst="rect">
              <a:avLst/>
            </a:prstGeom>
            <a:noFill/>
          </p:spPr>
          <p:txBody>
            <a:bodyPr wrap="square" rtlCol="0">
              <a:spAutoFit/>
            </a:bodyPr>
            <a:lstStyle/>
            <a:p>
              <a:r>
                <a:rPr lang="en-US" sz="2400" b="1" dirty="0" smtClean="0"/>
                <a:t>θ</a:t>
              </a:r>
              <a:endParaRPr lang="en-US" sz="2400" b="1" dirty="0"/>
            </a:p>
          </p:txBody>
        </p:sp>
        <p:sp>
          <p:nvSpPr>
            <p:cNvPr id="39" name="Rectangle 38"/>
            <p:cNvSpPr/>
            <p:nvPr/>
          </p:nvSpPr>
          <p:spPr>
            <a:xfrm flipH="1">
              <a:off x="6091812" y="4189180"/>
              <a:ext cx="114278" cy="777240"/>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flipH="1">
              <a:off x="6447408" y="3223924"/>
              <a:ext cx="114278" cy="1737360"/>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flipH="1">
              <a:off x="6925804" y="3791219"/>
              <a:ext cx="114278" cy="1170432"/>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p:nvPr/>
          </p:nvCxnSpPr>
          <p:spPr>
            <a:xfrm rot="10800000">
              <a:off x="5617652" y="2976130"/>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6210345" y="2984591"/>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a:off x="6798805" y="2993052"/>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0800000">
              <a:off x="7387265" y="2984579"/>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strengths</a:t>
            </a:r>
            <a:endParaRPr lang="en-US" dirty="0"/>
          </a:p>
        </p:txBody>
      </p:sp>
      <p:sp>
        <p:nvSpPr>
          <p:cNvPr id="3" name="Content Placeholder 2"/>
          <p:cNvSpPr>
            <a:spLocks noGrp="1"/>
          </p:cNvSpPr>
          <p:nvPr>
            <p:ph idx="1"/>
          </p:nvPr>
        </p:nvSpPr>
        <p:spPr>
          <a:xfrm>
            <a:off x="914400" y="1998980"/>
            <a:ext cx="7772400" cy="4389120"/>
          </a:xfrm>
        </p:spPr>
        <p:txBody>
          <a:bodyPr/>
          <a:lstStyle/>
          <a:p>
            <a:pPr>
              <a:buFontTx/>
              <a:buChar char="•"/>
            </a:pPr>
            <a:r>
              <a:rPr lang="en-US" dirty="0" smtClean="0"/>
              <a:t>May allow us to</a:t>
            </a:r>
            <a:r>
              <a:rPr lang="en-US" b="1" dirty="0" smtClean="0"/>
              <a:t>:</a:t>
            </a:r>
          </a:p>
          <a:p>
            <a:pPr>
              <a:buNone/>
            </a:pPr>
            <a:r>
              <a:rPr lang="en-US" b="1" dirty="0" smtClean="0"/>
              <a:t>		Treat nervous system ailments</a:t>
            </a:r>
            <a:r>
              <a:rPr lang="en-US" dirty="0" smtClean="0"/>
              <a:t>. </a:t>
            </a:r>
          </a:p>
          <a:p>
            <a:pPr>
              <a:buNone/>
            </a:pPr>
            <a:r>
              <a:rPr lang="en-US" dirty="0" smtClean="0"/>
              <a:t>		</a:t>
            </a:r>
            <a:r>
              <a:rPr lang="en-US" b="1" dirty="0" smtClean="0"/>
              <a:t>Discover biological mechanisms.</a:t>
            </a:r>
            <a:r>
              <a:rPr lang="en-US" dirty="0" smtClean="0"/>
              <a:t> </a:t>
            </a:r>
          </a:p>
        </p:txBody>
      </p:sp>
      <p:pic>
        <p:nvPicPr>
          <p:cNvPr id="4" name="Picture 3"/>
          <p:cNvPicPr>
            <a:picLocks noChangeAspect="1"/>
          </p:cNvPicPr>
          <p:nvPr/>
        </p:nvPicPr>
        <p:blipFill>
          <a:blip r:embed="rId3"/>
          <a:stretch>
            <a:fillRect/>
          </a:stretch>
        </p:blipFill>
        <p:spPr>
          <a:xfrm>
            <a:off x="3562350" y="3683000"/>
            <a:ext cx="3289300" cy="246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31" name="Group 30"/>
          <p:cNvGrpSpPr/>
          <p:nvPr/>
        </p:nvGrpSpPr>
        <p:grpSpPr>
          <a:xfrm>
            <a:off x="1664080" y="2065867"/>
            <a:ext cx="2270468" cy="3058838"/>
            <a:chOff x="1664080" y="1938867"/>
            <a:chExt cx="2270468" cy="3058838"/>
          </a:xfrm>
        </p:grpSpPr>
        <p:sp>
          <p:nvSpPr>
            <p:cNvPr id="33" name="Isosceles Triangle 32"/>
            <p:cNvSpPr/>
            <p:nvPr/>
          </p:nvSpPr>
          <p:spPr>
            <a:xfrm rot="12067372" flipH="1">
              <a:off x="2794976" y="2285095"/>
              <a:ext cx="814601" cy="204624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rot="10800000">
              <a:off x="2395629" y="2198597"/>
              <a:ext cx="801819" cy="2150205"/>
            </a:xfrm>
            <a:prstGeom prst="triangl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rot="9532628">
              <a:off x="1990617" y="2276634"/>
              <a:ext cx="814601" cy="204624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 name="Straight Connector 52"/>
            <p:cNvCxnSpPr>
              <a:endCxn id="8" idx="4"/>
            </p:cNvCxnSpPr>
            <p:nvPr/>
          </p:nvCxnSpPr>
          <p:spPr>
            <a:xfrm rot="16200000" flipH="1">
              <a:off x="1351998" y="2822207"/>
              <a:ext cx="1743126" cy="1118962"/>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2503504" y="2830668"/>
              <a:ext cx="1743126" cy="1118962"/>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1523122" y="2984864"/>
              <a:ext cx="2157825" cy="41280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1946466" y="2984858"/>
              <a:ext cx="2157825" cy="41280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6200000" flipV="1">
              <a:off x="2350026" y="3783730"/>
              <a:ext cx="929399" cy="8461"/>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V="1">
              <a:off x="1382882" y="2833519"/>
              <a:ext cx="2313795" cy="524491"/>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3"/>
            <a:stretch>
              <a:fillRect/>
            </a:stretch>
          </p:blipFill>
          <p:spPr>
            <a:xfrm>
              <a:off x="2370229" y="4259647"/>
              <a:ext cx="863610" cy="738058"/>
            </a:xfrm>
            <a:prstGeom prst="rect">
              <a:avLst/>
            </a:prstGeom>
          </p:spPr>
        </p:pic>
        <p:pic>
          <p:nvPicPr>
            <p:cNvPr id="37" name="Picture 36"/>
            <p:cNvPicPr>
              <a:picLocks noChangeAspect="1"/>
            </p:cNvPicPr>
            <p:nvPr/>
          </p:nvPicPr>
          <p:blipFill>
            <a:blip r:embed="rId4"/>
            <a:stretch>
              <a:fillRect/>
            </a:stretch>
          </p:blipFill>
          <p:spPr>
            <a:xfrm>
              <a:off x="3108549" y="2625310"/>
              <a:ext cx="406400" cy="406400"/>
            </a:xfrm>
            <a:prstGeom prst="rect">
              <a:avLst/>
            </a:prstGeom>
          </p:spPr>
        </p:pic>
        <p:pic>
          <p:nvPicPr>
            <p:cNvPr id="38" name="Picture 37"/>
            <p:cNvPicPr>
              <a:picLocks noChangeAspect="1"/>
            </p:cNvPicPr>
            <p:nvPr/>
          </p:nvPicPr>
          <p:blipFill>
            <a:blip r:embed="rId5"/>
            <a:stretch>
              <a:fillRect/>
            </a:stretch>
          </p:blipFill>
          <p:spPr>
            <a:xfrm>
              <a:off x="2613656" y="2959196"/>
              <a:ext cx="406400" cy="406400"/>
            </a:xfrm>
            <a:prstGeom prst="rect">
              <a:avLst/>
            </a:prstGeom>
          </p:spPr>
        </p:pic>
        <p:cxnSp>
          <p:nvCxnSpPr>
            <p:cNvPr id="39" name="Straight Connector 38"/>
            <p:cNvCxnSpPr/>
            <p:nvPr/>
          </p:nvCxnSpPr>
          <p:spPr>
            <a:xfrm rot="5400000" flipH="1" flipV="1">
              <a:off x="2403113" y="3387641"/>
              <a:ext cx="1289329" cy="457649"/>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grpSp>
      <p:sp>
        <p:nvSpPr>
          <p:cNvPr id="42" name="TextBox 41"/>
          <p:cNvSpPr txBox="1"/>
          <p:nvPr/>
        </p:nvSpPr>
        <p:spPr>
          <a:xfrm>
            <a:off x="4314676" y="2112352"/>
            <a:ext cx="2096224" cy="830997"/>
          </a:xfrm>
          <a:prstGeom prst="rect">
            <a:avLst/>
          </a:prstGeom>
          <a:noFill/>
        </p:spPr>
        <p:txBody>
          <a:bodyPr wrap="square" rtlCol="0">
            <a:spAutoFit/>
          </a:bodyPr>
          <a:lstStyle/>
          <a:p>
            <a:pPr algn="ctr"/>
            <a:r>
              <a:rPr lang="en-US" sz="2400" b="1" dirty="0" smtClean="0"/>
              <a:t>Signal Strength</a:t>
            </a:r>
            <a:endParaRPr lang="en-US" sz="2400" b="1" dirty="0"/>
          </a:p>
        </p:txBody>
      </p:sp>
      <p:grpSp>
        <p:nvGrpSpPr>
          <p:cNvPr id="35" name="Group 34"/>
          <p:cNvGrpSpPr/>
          <p:nvPr/>
        </p:nvGrpSpPr>
        <p:grpSpPr>
          <a:xfrm>
            <a:off x="5140136" y="2988803"/>
            <a:ext cx="3424256" cy="2508341"/>
            <a:chOff x="5140136" y="2671303"/>
            <a:chExt cx="3424256" cy="2508341"/>
          </a:xfrm>
        </p:grpSpPr>
        <p:cxnSp>
          <p:nvCxnSpPr>
            <p:cNvPr id="28" name="Straight Arrow Connector 27"/>
            <p:cNvCxnSpPr/>
            <p:nvPr/>
          </p:nvCxnSpPr>
          <p:spPr>
            <a:xfrm>
              <a:off x="5140929" y="4972304"/>
              <a:ext cx="27694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3989238" y="3822201"/>
              <a:ext cx="230179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986891" y="4717979"/>
              <a:ext cx="577501" cy="461665"/>
            </a:xfrm>
            <a:prstGeom prst="rect">
              <a:avLst/>
            </a:prstGeom>
            <a:noFill/>
          </p:spPr>
          <p:txBody>
            <a:bodyPr wrap="square" rtlCol="0">
              <a:spAutoFit/>
            </a:bodyPr>
            <a:lstStyle/>
            <a:p>
              <a:r>
                <a:rPr lang="en-US" sz="2400" b="1" dirty="0" smtClean="0"/>
                <a:t>θ</a:t>
              </a:r>
              <a:endParaRPr lang="en-US" sz="2400" b="1" dirty="0"/>
            </a:p>
          </p:txBody>
        </p:sp>
        <p:sp>
          <p:nvSpPr>
            <p:cNvPr id="43" name="Rectangle 42"/>
            <p:cNvSpPr/>
            <p:nvPr/>
          </p:nvSpPr>
          <p:spPr>
            <a:xfrm flipH="1">
              <a:off x="6091812" y="4189180"/>
              <a:ext cx="114278" cy="777240"/>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flipH="1">
              <a:off x="6447408" y="3223924"/>
              <a:ext cx="114278" cy="1737360"/>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flipH="1">
              <a:off x="6925804" y="3791219"/>
              <a:ext cx="114278" cy="1170432"/>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rot="10800000">
              <a:off x="5617652" y="2976130"/>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a:off x="6210345" y="2984591"/>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0800000">
              <a:off x="6798805" y="2993052"/>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a:off x="7387265" y="2984579"/>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17" name="Group 16"/>
          <p:cNvGrpSpPr/>
          <p:nvPr/>
        </p:nvGrpSpPr>
        <p:grpSpPr>
          <a:xfrm>
            <a:off x="838580" y="2065867"/>
            <a:ext cx="2270468" cy="3058838"/>
            <a:chOff x="1664080" y="1938867"/>
            <a:chExt cx="2270468" cy="3058838"/>
          </a:xfrm>
        </p:grpSpPr>
        <p:sp>
          <p:nvSpPr>
            <p:cNvPr id="33" name="Isosceles Triangle 32"/>
            <p:cNvSpPr/>
            <p:nvPr/>
          </p:nvSpPr>
          <p:spPr>
            <a:xfrm rot="12067372" flipH="1">
              <a:off x="2794976" y="2285095"/>
              <a:ext cx="814601" cy="204624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rot="10800000">
              <a:off x="2395629" y="2198597"/>
              <a:ext cx="801819" cy="2150205"/>
            </a:xfrm>
            <a:prstGeom prst="triangl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rot="9532628">
              <a:off x="1990617" y="2276634"/>
              <a:ext cx="814601" cy="204624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 name="Straight Connector 52"/>
            <p:cNvCxnSpPr>
              <a:endCxn id="8" idx="4"/>
            </p:cNvCxnSpPr>
            <p:nvPr/>
          </p:nvCxnSpPr>
          <p:spPr>
            <a:xfrm rot="16200000" flipH="1">
              <a:off x="1351998" y="2822207"/>
              <a:ext cx="1743126" cy="1118962"/>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2503504" y="2830668"/>
              <a:ext cx="1743126" cy="1118962"/>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1523122" y="2984864"/>
              <a:ext cx="2157825" cy="41280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1946466" y="2984858"/>
              <a:ext cx="2157825" cy="41280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6200000" flipV="1">
              <a:off x="2350026" y="3783730"/>
              <a:ext cx="929399" cy="8461"/>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V="1">
              <a:off x="1382882" y="2833519"/>
              <a:ext cx="2313795" cy="524491"/>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3"/>
            <a:stretch>
              <a:fillRect/>
            </a:stretch>
          </p:blipFill>
          <p:spPr>
            <a:xfrm>
              <a:off x="2370229" y="4259647"/>
              <a:ext cx="863610" cy="738058"/>
            </a:xfrm>
            <a:prstGeom prst="rect">
              <a:avLst/>
            </a:prstGeom>
          </p:spPr>
        </p:pic>
        <p:pic>
          <p:nvPicPr>
            <p:cNvPr id="37" name="Picture 36"/>
            <p:cNvPicPr>
              <a:picLocks noChangeAspect="1"/>
            </p:cNvPicPr>
            <p:nvPr/>
          </p:nvPicPr>
          <p:blipFill>
            <a:blip r:embed="rId4"/>
            <a:stretch>
              <a:fillRect/>
            </a:stretch>
          </p:blipFill>
          <p:spPr>
            <a:xfrm>
              <a:off x="3108549" y="2625310"/>
              <a:ext cx="406400" cy="406400"/>
            </a:xfrm>
            <a:prstGeom prst="rect">
              <a:avLst/>
            </a:prstGeom>
          </p:spPr>
        </p:pic>
        <p:pic>
          <p:nvPicPr>
            <p:cNvPr id="38" name="Picture 37"/>
            <p:cNvPicPr>
              <a:picLocks noChangeAspect="1"/>
            </p:cNvPicPr>
            <p:nvPr/>
          </p:nvPicPr>
          <p:blipFill>
            <a:blip r:embed="rId5"/>
            <a:stretch>
              <a:fillRect/>
            </a:stretch>
          </p:blipFill>
          <p:spPr>
            <a:xfrm>
              <a:off x="2613656" y="2959196"/>
              <a:ext cx="406400" cy="406400"/>
            </a:xfrm>
            <a:prstGeom prst="rect">
              <a:avLst/>
            </a:prstGeom>
          </p:spPr>
        </p:pic>
        <p:cxnSp>
          <p:nvCxnSpPr>
            <p:cNvPr id="39" name="Straight Connector 38"/>
            <p:cNvCxnSpPr/>
            <p:nvPr/>
          </p:nvCxnSpPr>
          <p:spPr>
            <a:xfrm rot="5400000" flipH="1" flipV="1">
              <a:off x="2403113" y="3387641"/>
              <a:ext cx="1289329" cy="457649"/>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3750988" y="1961226"/>
            <a:ext cx="4415112" cy="923330"/>
          </a:xfrm>
          <a:prstGeom prst="rect">
            <a:avLst/>
          </a:prstGeom>
          <a:noFill/>
        </p:spPr>
        <p:txBody>
          <a:bodyPr wrap="square" rtlCol="0">
            <a:spAutoFit/>
          </a:bodyPr>
          <a:lstStyle/>
          <a:p>
            <a:r>
              <a:rPr lang="en-US" dirty="0" smtClean="0"/>
              <a:t>[0,4] distance                                [0,4] angle</a:t>
            </a:r>
          </a:p>
          <a:p>
            <a:r>
              <a:rPr lang="en-US" dirty="0" smtClean="0"/>
              <a:t>  </a:t>
            </a:r>
          </a:p>
          <a:p>
            <a:endParaRPr lang="en-US" dirty="0" smtClean="0"/>
          </a:p>
        </p:txBody>
      </p:sp>
      <p:graphicFrame>
        <p:nvGraphicFramePr>
          <p:cNvPr id="18" name="Table 17"/>
          <p:cNvGraphicFramePr>
            <a:graphicFrameLocks noGrp="1"/>
          </p:cNvGraphicFramePr>
          <p:nvPr/>
        </p:nvGraphicFramePr>
        <p:xfrm>
          <a:off x="3378200" y="2570988"/>
          <a:ext cx="2667000" cy="2194560"/>
        </p:xfrm>
        <a:graphic>
          <a:graphicData uri="http://schemas.openxmlformats.org/drawingml/2006/table">
            <a:tbl>
              <a:tblPr firstRow="1" bandRow="1">
                <a:tableStyleId>{5C22544A-7EE6-4342-B048-85BDC9FD1C3A}</a:tableStyleId>
              </a:tblPr>
              <a:tblGrid>
                <a:gridCol w="990902"/>
                <a:gridCol w="1676098"/>
              </a:tblGrid>
              <a:tr h="227590">
                <a:tc>
                  <a:txBody>
                    <a:bodyPr/>
                    <a:lstStyle/>
                    <a:p>
                      <a:pPr algn="ctr"/>
                      <a:r>
                        <a:rPr lang="en-US" dirty="0" smtClean="0"/>
                        <a:t>signal</a:t>
                      </a:r>
                      <a:endParaRPr lang="en-US" dirty="0"/>
                    </a:p>
                  </a:txBody>
                  <a:tcPr/>
                </a:tc>
                <a:tc>
                  <a:txBody>
                    <a:bodyPr/>
                    <a:lstStyle/>
                    <a:p>
                      <a:pPr algn="ctr"/>
                      <a:r>
                        <a:rPr lang="en-US" dirty="0" smtClean="0"/>
                        <a:t>distance (</a:t>
                      </a:r>
                      <a:r>
                        <a:rPr lang="en-US" dirty="0" err="1" smtClean="0"/>
                        <a:t>m</a:t>
                      </a:r>
                      <a:r>
                        <a:rPr lang="en-US" dirty="0" smtClean="0"/>
                        <a:t>)</a:t>
                      </a:r>
                      <a:endParaRPr lang="en-US" dirty="0"/>
                    </a:p>
                  </a:txBody>
                  <a:tcPr/>
                </a:tc>
              </a:tr>
              <a:tr h="227590">
                <a:tc>
                  <a:txBody>
                    <a:bodyPr/>
                    <a:lstStyle/>
                    <a:p>
                      <a:pPr algn="ctr"/>
                      <a:r>
                        <a:rPr lang="en-US" dirty="0" smtClean="0"/>
                        <a:t>0</a:t>
                      </a:r>
                      <a:endParaRPr lang="en-US" dirty="0"/>
                    </a:p>
                  </a:txBody>
                  <a:tcPr/>
                </a:tc>
                <a:tc>
                  <a:txBody>
                    <a:bodyPr/>
                    <a:lstStyle/>
                    <a:p>
                      <a:pPr algn="ctr"/>
                      <a:r>
                        <a:rPr lang="en-US" dirty="0" smtClean="0"/>
                        <a:t>[0,19)</a:t>
                      </a:r>
                      <a:endParaRPr lang="en-US" dirty="0"/>
                    </a:p>
                  </a:txBody>
                  <a:tcPr/>
                </a:tc>
              </a:tr>
              <a:tr h="227590">
                <a:tc>
                  <a:txBody>
                    <a:bodyPr/>
                    <a:lstStyle/>
                    <a:p>
                      <a:pPr algn="ctr"/>
                      <a:r>
                        <a:rPr lang="en-US" dirty="0" smtClean="0"/>
                        <a:t>1</a:t>
                      </a:r>
                      <a:endParaRPr lang="en-US" dirty="0"/>
                    </a:p>
                  </a:txBody>
                  <a:tcPr/>
                </a:tc>
                <a:tc>
                  <a:txBody>
                    <a:bodyPr/>
                    <a:lstStyle/>
                    <a:p>
                      <a:pPr algn="ctr"/>
                      <a:r>
                        <a:rPr lang="en-US" dirty="0" smtClean="0"/>
                        <a:t>[19,39)</a:t>
                      </a:r>
                      <a:endParaRPr lang="en-US" dirty="0"/>
                    </a:p>
                  </a:txBody>
                  <a:tcPr/>
                </a:tc>
              </a:tr>
              <a:tr h="227590">
                <a:tc>
                  <a:txBody>
                    <a:bodyPr/>
                    <a:lstStyle/>
                    <a:p>
                      <a:pPr algn="ctr"/>
                      <a:r>
                        <a:rPr lang="en-US" dirty="0" smtClean="0"/>
                        <a:t>2</a:t>
                      </a:r>
                      <a:endParaRPr lang="en-US" dirty="0"/>
                    </a:p>
                  </a:txBody>
                  <a:tcPr/>
                </a:tc>
                <a:tc>
                  <a:txBody>
                    <a:bodyPr/>
                    <a:lstStyle/>
                    <a:p>
                      <a:pPr algn="ctr"/>
                      <a:r>
                        <a:rPr lang="en-US" dirty="0" smtClean="0"/>
                        <a:t>[39,59)</a:t>
                      </a:r>
                      <a:endParaRPr lang="en-US" dirty="0"/>
                    </a:p>
                  </a:txBody>
                  <a:tcPr/>
                </a:tc>
              </a:tr>
              <a:tr h="227590">
                <a:tc>
                  <a:txBody>
                    <a:bodyPr/>
                    <a:lstStyle/>
                    <a:p>
                      <a:pPr algn="ctr"/>
                      <a:r>
                        <a:rPr lang="en-US" dirty="0" smtClean="0"/>
                        <a:t>3</a:t>
                      </a:r>
                      <a:endParaRPr lang="en-US" dirty="0"/>
                    </a:p>
                  </a:txBody>
                  <a:tcPr/>
                </a:tc>
                <a:tc>
                  <a:txBody>
                    <a:bodyPr/>
                    <a:lstStyle/>
                    <a:p>
                      <a:pPr algn="ctr"/>
                      <a:r>
                        <a:rPr lang="en-US" dirty="0" smtClean="0"/>
                        <a:t>[59,79)</a:t>
                      </a:r>
                      <a:endParaRPr lang="en-US" dirty="0"/>
                    </a:p>
                  </a:txBody>
                  <a:tcPr/>
                </a:tc>
              </a:tr>
              <a:tr h="227590">
                <a:tc>
                  <a:txBody>
                    <a:bodyPr/>
                    <a:lstStyle/>
                    <a:p>
                      <a:pPr algn="ctr"/>
                      <a:r>
                        <a:rPr lang="en-US" dirty="0" smtClean="0"/>
                        <a:t>4</a:t>
                      </a:r>
                      <a:endParaRPr lang="en-US" dirty="0"/>
                    </a:p>
                  </a:txBody>
                  <a:tcPr/>
                </a:tc>
                <a:tc>
                  <a:txBody>
                    <a:bodyPr/>
                    <a:lstStyle/>
                    <a:p>
                      <a:pPr algn="ctr"/>
                      <a:r>
                        <a:rPr lang="en-US" dirty="0" smtClean="0"/>
                        <a:t>[79,∞)</a:t>
                      </a:r>
                      <a:endParaRPr lang="en-US" dirty="0"/>
                    </a:p>
                  </a:txBody>
                  <a:tcPr/>
                </a:tc>
              </a:tr>
            </a:tbl>
          </a:graphicData>
        </a:graphic>
      </p:graphicFrame>
      <p:graphicFrame>
        <p:nvGraphicFramePr>
          <p:cNvPr id="19" name="Table 18"/>
          <p:cNvGraphicFramePr>
            <a:graphicFrameLocks noGrp="1"/>
          </p:cNvGraphicFramePr>
          <p:nvPr/>
        </p:nvGraphicFramePr>
        <p:xfrm>
          <a:off x="6502400" y="2535497"/>
          <a:ext cx="2184400" cy="2230051"/>
        </p:xfrm>
        <a:graphic>
          <a:graphicData uri="http://schemas.openxmlformats.org/drawingml/2006/table">
            <a:tbl>
              <a:tblPr firstRow="1" bandRow="1">
                <a:tableStyleId>{5C22544A-7EE6-4342-B048-85BDC9FD1C3A}</a:tableStyleId>
              </a:tblPr>
              <a:tblGrid>
                <a:gridCol w="914400"/>
                <a:gridCol w="1270000"/>
              </a:tblGrid>
              <a:tr h="401251">
                <a:tc>
                  <a:txBody>
                    <a:bodyPr/>
                    <a:lstStyle/>
                    <a:p>
                      <a:pPr algn="ctr"/>
                      <a:r>
                        <a:rPr lang="en-US" dirty="0" smtClean="0"/>
                        <a:t>signal</a:t>
                      </a:r>
                      <a:endParaRPr lang="en-US" dirty="0"/>
                    </a:p>
                  </a:txBody>
                  <a:tcPr/>
                </a:tc>
                <a:tc>
                  <a:txBody>
                    <a:bodyPr/>
                    <a:lstStyle/>
                    <a:p>
                      <a:pPr algn="ctr"/>
                      <a:r>
                        <a:rPr lang="en-US" dirty="0" smtClean="0"/>
                        <a:t>angle (°)</a:t>
                      </a:r>
                      <a:endParaRPr lang="en-US" dirty="0"/>
                    </a:p>
                  </a:txBody>
                  <a:tcPr/>
                </a:tc>
              </a:tr>
              <a:tr h="343742">
                <a:tc>
                  <a:txBody>
                    <a:bodyPr/>
                    <a:lstStyle/>
                    <a:p>
                      <a:pPr algn="ctr"/>
                      <a:r>
                        <a:rPr lang="en-US" dirty="0" smtClean="0"/>
                        <a:t>0</a:t>
                      </a:r>
                      <a:endParaRPr lang="en-US" dirty="0"/>
                    </a:p>
                  </a:txBody>
                  <a:tcPr/>
                </a:tc>
                <a:tc>
                  <a:txBody>
                    <a:bodyPr/>
                    <a:lstStyle/>
                    <a:p>
                      <a:pPr algn="ctr"/>
                      <a:r>
                        <a:rPr lang="en-US" dirty="0" smtClean="0"/>
                        <a:t>[0,2)</a:t>
                      </a:r>
                      <a:endParaRPr lang="en-US" dirty="0"/>
                    </a:p>
                  </a:txBody>
                  <a:tcPr/>
                </a:tc>
              </a:tr>
              <a:tr h="343742">
                <a:tc>
                  <a:txBody>
                    <a:bodyPr/>
                    <a:lstStyle/>
                    <a:p>
                      <a:pPr algn="ctr"/>
                      <a:r>
                        <a:rPr lang="en-US" dirty="0" smtClean="0"/>
                        <a:t>1</a:t>
                      </a:r>
                      <a:endParaRPr lang="en-US" dirty="0"/>
                    </a:p>
                  </a:txBody>
                  <a:tcPr/>
                </a:tc>
                <a:tc>
                  <a:txBody>
                    <a:bodyPr/>
                    <a:lstStyle/>
                    <a:p>
                      <a:pPr algn="ctr"/>
                      <a:r>
                        <a:rPr lang="en-US" dirty="0" smtClean="0"/>
                        <a:t>[2,4)</a:t>
                      </a:r>
                      <a:endParaRPr lang="en-US" dirty="0"/>
                    </a:p>
                  </a:txBody>
                  <a:tcPr/>
                </a:tc>
              </a:tr>
              <a:tr h="343742">
                <a:tc>
                  <a:txBody>
                    <a:bodyPr/>
                    <a:lstStyle/>
                    <a:p>
                      <a:pPr algn="ctr"/>
                      <a:r>
                        <a:rPr lang="en-US" dirty="0" smtClean="0"/>
                        <a:t>2</a:t>
                      </a:r>
                      <a:endParaRPr lang="en-US" dirty="0"/>
                    </a:p>
                  </a:txBody>
                  <a:tcPr/>
                </a:tc>
                <a:tc>
                  <a:txBody>
                    <a:bodyPr/>
                    <a:lstStyle/>
                    <a:p>
                      <a:pPr algn="ctr"/>
                      <a:r>
                        <a:rPr lang="en-US" dirty="0" smtClean="0"/>
                        <a:t>[4,6)</a:t>
                      </a:r>
                      <a:endParaRPr lang="en-US" dirty="0"/>
                    </a:p>
                  </a:txBody>
                  <a:tcPr/>
                </a:tc>
              </a:tr>
              <a:tr h="343742">
                <a:tc>
                  <a:txBody>
                    <a:bodyPr/>
                    <a:lstStyle/>
                    <a:p>
                      <a:pPr algn="ctr"/>
                      <a:r>
                        <a:rPr lang="en-US" dirty="0" smtClean="0"/>
                        <a:t>3</a:t>
                      </a:r>
                      <a:endParaRPr lang="en-US" dirty="0"/>
                    </a:p>
                  </a:txBody>
                  <a:tcPr/>
                </a:tc>
                <a:tc>
                  <a:txBody>
                    <a:bodyPr/>
                    <a:lstStyle/>
                    <a:p>
                      <a:pPr algn="ctr"/>
                      <a:r>
                        <a:rPr lang="en-US" dirty="0" smtClean="0"/>
                        <a:t>[6,8)</a:t>
                      </a:r>
                      <a:endParaRPr lang="en-US" dirty="0"/>
                    </a:p>
                  </a:txBody>
                  <a:tcPr/>
                </a:tc>
              </a:tr>
              <a:tr h="343742">
                <a:tc>
                  <a:txBody>
                    <a:bodyPr/>
                    <a:lstStyle/>
                    <a:p>
                      <a:pPr algn="ctr"/>
                      <a:r>
                        <a:rPr lang="en-US" dirty="0" smtClean="0"/>
                        <a:t>4</a:t>
                      </a:r>
                      <a:endParaRPr lang="en-US" dirty="0"/>
                    </a:p>
                  </a:txBody>
                  <a:tcPr/>
                </a:tc>
                <a:tc>
                  <a:txBody>
                    <a:bodyPr/>
                    <a:lstStyle/>
                    <a:p>
                      <a:pPr algn="ctr"/>
                      <a:r>
                        <a:rPr lang="en-US" dirty="0" smtClean="0"/>
                        <a:t>[8,10)</a:t>
                      </a:r>
                      <a:endParaRPr lang="en-US" dirty="0"/>
                    </a:p>
                  </a:txBody>
                  <a:tcPr/>
                </a:tc>
              </a:tr>
            </a:tbl>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31" name="Group 30"/>
          <p:cNvGrpSpPr/>
          <p:nvPr/>
        </p:nvGrpSpPr>
        <p:grpSpPr>
          <a:xfrm>
            <a:off x="1460502" y="2230966"/>
            <a:ext cx="2603422" cy="3541439"/>
            <a:chOff x="1460502" y="1456266"/>
            <a:chExt cx="2603422" cy="3541439"/>
          </a:xfrm>
        </p:grpSpPr>
        <p:sp>
          <p:nvSpPr>
            <p:cNvPr id="33" name="Isosceles Triangle 32"/>
            <p:cNvSpPr/>
            <p:nvPr/>
          </p:nvSpPr>
          <p:spPr>
            <a:xfrm rot="12067372" flipH="1">
              <a:off x="2830946" y="2894683"/>
              <a:ext cx="530503" cy="139934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rot="10800000">
              <a:off x="2613656" y="3323259"/>
              <a:ext cx="406400" cy="1025542"/>
            </a:xfrm>
            <a:prstGeom prst="triangl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rot="9532628">
              <a:off x="1990617" y="2276634"/>
              <a:ext cx="814601" cy="204624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 name="Straight Connector 52"/>
            <p:cNvCxnSpPr>
              <a:endCxn id="8" idx="4"/>
            </p:cNvCxnSpPr>
            <p:nvPr/>
          </p:nvCxnSpPr>
          <p:spPr>
            <a:xfrm rot="16200000" flipH="1">
              <a:off x="1351998" y="2822207"/>
              <a:ext cx="1743126" cy="11189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2503504" y="2830668"/>
              <a:ext cx="1743126" cy="11189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1506188" y="2984864"/>
              <a:ext cx="2157825" cy="4128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1946466" y="2984858"/>
              <a:ext cx="2157825" cy="4128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3"/>
            <a:stretch>
              <a:fillRect/>
            </a:stretch>
          </p:blipFill>
          <p:spPr>
            <a:xfrm>
              <a:off x="2370229" y="4259647"/>
              <a:ext cx="863610" cy="738058"/>
            </a:xfrm>
            <a:prstGeom prst="rect">
              <a:avLst/>
            </a:prstGeom>
          </p:spPr>
        </p:pic>
        <p:pic>
          <p:nvPicPr>
            <p:cNvPr id="37" name="Picture 36"/>
            <p:cNvPicPr>
              <a:picLocks noChangeAspect="1"/>
            </p:cNvPicPr>
            <p:nvPr/>
          </p:nvPicPr>
          <p:blipFill>
            <a:blip r:embed="rId4"/>
            <a:stretch>
              <a:fillRect/>
            </a:stretch>
          </p:blipFill>
          <p:spPr>
            <a:xfrm>
              <a:off x="3108549" y="2625310"/>
              <a:ext cx="406400" cy="406400"/>
            </a:xfrm>
            <a:prstGeom prst="rect">
              <a:avLst/>
            </a:prstGeom>
          </p:spPr>
        </p:pic>
        <p:pic>
          <p:nvPicPr>
            <p:cNvPr id="38" name="Picture 37"/>
            <p:cNvPicPr>
              <a:picLocks noChangeAspect="1"/>
            </p:cNvPicPr>
            <p:nvPr/>
          </p:nvPicPr>
          <p:blipFill>
            <a:blip r:embed="rId5"/>
            <a:stretch>
              <a:fillRect/>
            </a:stretch>
          </p:blipFill>
          <p:spPr>
            <a:xfrm>
              <a:off x="2613656" y="2959196"/>
              <a:ext cx="406400" cy="406400"/>
            </a:xfrm>
            <a:prstGeom prst="rect">
              <a:avLst/>
            </a:prstGeom>
          </p:spPr>
        </p:pic>
        <p:sp>
          <p:nvSpPr>
            <p:cNvPr id="27" name="TextBox 26"/>
            <p:cNvSpPr txBox="1"/>
            <p:nvPr/>
          </p:nvSpPr>
          <p:spPr>
            <a:xfrm>
              <a:off x="1460502" y="1553646"/>
              <a:ext cx="813932" cy="646331"/>
            </a:xfrm>
            <a:prstGeom prst="rect">
              <a:avLst/>
            </a:prstGeom>
            <a:noFill/>
          </p:spPr>
          <p:txBody>
            <a:bodyPr wrap="none" rtlCol="0">
              <a:spAutoFit/>
            </a:bodyPr>
            <a:lstStyle/>
            <a:p>
              <a:pPr algn="ctr"/>
              <a:r>
                <a:rPr lang="en-US" dirty="0" smtClean="0"/>
                <a:t>[79,∞)</a:t>
              </a:r>
            </a:p>
            <a:p>
              <a:pPr algn="ctr"/>
              <a:r>
                <a:rPr lang="en-US" dirty="0" smtClean="0"/>
                <a:t>4</a:t>
              </a:r>
              <a:endParaRPr lang="en-US" dirty="0"/>
            </a:p>
          </p:txBody>
        </p:sp>
        <p:sp>
          <p:nvSpPr>
            <p:cNvPr id="28" name="TextBox 27"/>
            <p:cNvSpPr txBox="1"/>
            <p:nvPr/>
          </p:nvSpPr>
          <p:spPr>
            <a:xfrm>
              <a:off x="2404559" y="1456266"/>
              <a:ext cx="851014" cy="646331"/>
            </a:xfrm>
            <a:prstGeom prst="rect">
              <a:avLst/>
            </a:prstGeom>
            <a:noFill/>
          </p:spPr>
          <p:txBody>
            <a:bodyPr wrap="none" rtlCol="0">
              <a:spAutoFit/>
            </a:bodyPr>
            <a:lstStyle/>
            <a:p>
              <a:pPr algn="ctr"/>
              <a:r>
                <a:rPr lang="en-US" dirty="0" smtClean="0"/>
                <a:t>[19,39)</a:t>
              </a:r>
            </a:p>
            <a:p>
              <a:pPr algn="ctr"/>
              <a:r>
                <a:rPr lang="en-US" dirty="0" smtClean="0"/>
                <a:t>1</a:t>
              </a:r>
              <a:endParaRPr lang="en-US" dirty="0"/>
            </a:p>
          </p:txBody>
        </p:sp>
        <p:sp>
          <p:nvSpPr>
            <p:cNvPr id="30" name="TextBox 29"/>
            <p:cNvSpPr txBox="1"/>
            <p:nvPr/>
          </p:nvSpPr>
          <p:spPr>
            <a:xfrm>
              <a:off x="3188001" y="1739906"/>
              <a:ext cx="875923" cy="646331"/>
            </a:xfrm>
            <a:prstGeom prst="rect">
              <a:avLst/>
            </a:prstGeom>
            <a:noFill/>
          </p:spPr>
          <p:txBody>
            <a:bodyPr wrap="none" rtlCol="0">
              <a:spAutoFit/>
            </a:bodyPr>
            <a:lstStyle/>
            <a:p>
              <a:pPr algn="ctr"/>
              <a:r>
                <a:rPr lang="en-US" dirty="0" smtClean="0"/>
                <a:t>[39,59)</a:t>
              </a:r>
            </a:p>
            <a:p>
              <a:pPr algn="ctr"/>
              <a:r>
                <a:rPr lang="en-US" dirty="0" smtClean="0"/>
                <a:t>2</a:t>
              </a:r>
              <a:endParaRPr lang="en-US" dirty="0"/>
            </a:p>
          </p:txBody>
        </p:sp>
      </p:grpSp>
      <p:sp>
        <p:nvSpPr>
          <p:cNvPr id="43" name="TextBox 42"/>
          <p:cNvSpPr txBox="1"/>
          <p:nvPr/>
        </p:nvSpPr>
        <p:spPr>
          <a:xfrm>
            <a:off x="4314676" y="2112352"/>
            <a:ext cx="2096224" cy="830997"/>
          </a:xfrm>
          <a:prstGeom prst="rect">
            <a:avLst/>
          </a:prstGeom>
          <a:noFill/>
        </p:spPr>
        <p:txBody>
          <a:bodyPr wrap="square" rtlCol="0">
            <a:spAutoFit/>
          </a:bodyPr>
          <a:lstStyle/>
          <a:p>
            <a:pPr algn="ctr"/>
            <a:r>
              <a:rPr lang="en-US" sz="2400" b="1" dirty="0" smtClean="0"/>
              <a:t>Signal Strength</a:t>
            </a:r>
            <a:endParaRPr lang="en-US" sz="2400" b="1" dirty="0"/>
          </a:p>
        </p:txBody>
      </p:sp>
      <p:grpSp>
        <p:nvGrpSpPr>
          <p:cNvPr id="35" name="Group 34"/>
          <p:cNvGrpSpPr/>
          <p:nvPr/>
        </p:nvGrpSpPr>
        <p:grpSpPr>
          <a:xfrm>
            <a:off x="5140136" y="2950703"/>
            <a:ext cx="3424256" cy="2508341"/>
            <a:chOff x="5140136" y="2671303"/>
            <a:chExt cx="3424256" cy="2508341"/>
          </a:xfrm>
        </p:grpSpPr>
        <p:cxnSp>
          <p:nvCxnSpPr>
            <p:cNvPr id="39" name="Straight Arrow Connector 38"/>
            <p:cNvCxnSpPr/>
            <p:nvPr/>
          </p:nvCxnSpPr>
          <p:spPr>
            <a:xfrm>
              <a:off x="5140929" y="4972304"/>
              <a:ext cx="27694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flipH="1" flipV="1">
              <a:off x="3989238" y="3822201"/>
              <a:ext cx="230179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7986891" y="4717979"/>
              <a:ext cx="577501" cy="461665"/>
            </a:xfrm>
            <a:prstGeom prst="rect">
              <a:avLst/>
            </a:prstGeom>
            <a:noFill/>
          </p:spPr>
          <p:txBody>
            <a:bodyPr wrap="square" rtlCol="0">
              <a:spAutoFit/>
            </a:bodyPr>
            <a:lstStyle/>
            <a:p>
              <a:r>
                <a:rPr lang="en-US" sz="2400" b="1" dirty="0" smtClean="0"/>
                <a:t>θ</a:t>
              </a:r>
              <a:endParaRPr lang="en-US" sz="2400" b="1" dirty="0"/>
            </a:p>
          </p:txBody>
        </p:sp>
        <p:sp>
          <p:nvSpPr>
            <p:cNvPr id="44" name="Rectangle 43"/>
            <p:cNvSpPr/>
            <p:nvPr/>
          </p:nvSpPr>
          <p:spPr>
            <a:xfrm flipH="1">
              <a:off x="6091812" y="4189180"/>
              <a:ext cx="114278" cy="777240"/>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flipH="1">
              <a:off x="6447408" y="3223924"/>
              <a:ext cx="114278" cy="1737360"/>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flipH="1">
              <a:off x="6925804" y="3791219"/>
              <a:ext cx="114278" cy="1170432"/>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Connector 50"/>
            <p:cNvCxnSpPr/>
            <p:nvPr/>
          </p:nvCxnSpPr>
          <p:spPr>
            <a:xfrm rot="10800000">
              <a:off x="5617652" y="2976130"/>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0800000">
              <a:off x="6210345" y="2984591"/>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6798805" y="2993052"/>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a:off x="7387265" y="2984579"/>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sp>
        <p:nvSpPr>
          <p:cNvPr id="42" name="TextBox 41"/>
          <p:cNvSpPr txBox="1"/>
          <p:nvPr/>
        </p:nvSpPr>
        <p:spPr>
          <a:xfrm>
            <a:off x="4314676" y="2112352"/>
            <a:ext cx="2096224" cy="830997"/>
          </a:xfrm>
          <a:prstGeom prst="rect">
            <a:avLst/>
          </a:prstGeom>
          <a:noFill/>
        </p:spPr>
        <p:txBody>
          <a:bodyPr wrap="square" rtlCol="0">
            <a:spAutoFit/>
          </a:bodyPr>
          <a:lstStyle/>
          <a:p>
            <a:pPr algn="ctr"/>
            <a:r>
              <a:rPr lang="en-US" sz="2400" b="1" dirty="0" smtClean="0"/>
              <a:t>Signal Strength</a:t>
            </a:r>
            <a:endParaRPr lang="en-US" sz="2400" b="1" dirty="0"/>
          </a:p>
        </p:txBody>
      </p:sp>
      <p:grpSp>
        <p:nvGrpSpPr>
          <p:cNvPr id="4" name="Group 34"/>
          <p:cNvGrpSpPr/>
          <p:nvPr/>
        </p:nvGrpSpPr>
        <p:grpSpPr>
          <a:xfrm>
            <a:off x="5140136" y="2988803"/>
            <a:ext cx="3424256" cy="2508341"/>
            <a:chOff x="5140136" y="2671303"/>
            <a:chExt cx="3424256" cy="2508341"/>
          </a:xfrm>
        </p:grpSpPr>
        <p:cxnSp>
          <p:nvCxnSpPr>
            <p:cNvPr id="28" name="Straight Arrow Connector 27"/>
            <p:cNvCxnSpPr/>
            <p:nvPr/>
          </p:nvCxnSpPr>
          <p:spPr>
            <a:xfrm>
              <a:off x="5140929" y="4972304"/>
              <a:ext cx="27694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3989238" y="3822201"/>
              <a:ext cx="230179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986891" y="4717979"/>
              <a:ext cx="577501" cy="461665"/>
            </a:xfrm>
            <a:prstGeom prst="rect">
              <a:avLst/>
            </a:prstGeom>
            <a:noFill/>
          </p:spPr>
          <p:txBody>
            <a:bodyPr wrap="square" rtlCol="0">
              <a:spAutoFit/>
            </a:bodyPr>
            <a:lstStyle/>
            <a:p>
              <a:r>
                <a:rPr lang="en-US" sz="2400" b="1" dirty="0" smtClean="0"/>
                <a:t>θ</a:t>
              </a:r>
              <a:endParaRPr lang="en-US" sz="2400" b="1" dirty="0"/>
            </a:p>
          </p:txBody>
        </p:sp>
        <p:sp>
          <p:nvSpPr>
            <p:cNvPr id="43" name="Rectangle 42"/>
            <p:cNvSpPr/>
            <p:nvPr/>
          </p:nvSpPr>
          <p:spPr>
            <a:xfrm flipH="1">
              <a:off x="6091812" y="4189180"/>
              <a:ext cx="114278" cy="777240"/>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flipH="1">
              <a:off x="6447408" y="3223924"/>
              <a:ext cx="114278" cy="1737360"/>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flipH="1">
              <a:off x="6925804" y="3791219"/>
              <a:ext cx="114278" cy="1170432"/>
            </a:xfrm>
            <a:prstGeom prst="rect">
              <a:avLst/>
            </a:prstGeom>
            <a:solidFill>
              <a:srgbClr val="0000FF"/>
            </a:solid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p:cNvCxnSpPr/>
            <p:nvPr/>
          </p:nvCxnSpPr>
          <p:spPr>
            <a:xfrm rot="10800000">
              <a:off x="5617652" y="2976130"/>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a:off x="6210345" y="2984591"/>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0800000">
              <a:off x="6798805" y="2993052"/>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a:off x="7387265" y="2984579"/>
              <a:ext cx="1588" cy="198693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1625980" y="2815167"/>
            <a:ext cx="2295868" cy="3058838"/>
            <a:chOff x="1625980" y="2230967"/>
            <a:chExt cx="2295868" cy="3058838"/>
          </a:xfrm>
        </p:grpSpPr>
        <p:sp>
          <p:nvSpPr>
            <p:cNvPr id="33" name="Isosceles Triangle 32"/>
            <p:cNvSpPr/>
            <p:nvPr/>
          </p:nvSpPr>
          <p:spPr>
            <a:xfrm rot="12067372" flipH="1">
              <a:off x="2769576" y="2577195"/>
              <a:ext cx="814601" cy="204624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rot="10800000">
              <a:off x="2370229" y="2490697"/>
              <a:ext cx="801819" cy="2150205"/>
            </a:xfrm>
            <a:prstGeom prst="triangle">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rot="9532628">
              <a:off x="1965217" y="2568734"/>
              <a:ext cx="814601" cy="204624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 name="Straight Connector 52"/>
            <p:cNvCxnSpPr>
              <a:endCxn id="8" idx="4"/>
            </p:cNvCxnSpPr>
            <p:nvPr/>
          </p:nvCxnSpPr>
          <p:spPr>
            <a:xfrm rot="16200000" flipH="1">
              <a:off x="1326598" y="3114307"/>
              <a:ext cx="1743126" cy="1118962"/>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5400000">
              <a:off x="2478104" y="3122768"/>
              <a:ext cx="1743126" cy="1118962"/>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1497722" y="3276964"/>
              <a:ext cx="2157825" cy="41280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5400000">
              <a:off x="1921066" y="3276958"/>
              <a:ext cx="2157825" cy="412804"/>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6200000" flipV="1">
              <a:off x="2324626" y="4075830"/>
              <a:ext cx="929399" cy="8461"/>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V="1">
              <a:off x="1357482" y="3125619"/>
              <a:ext cx="2313795" cy="524491"/>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pic>
          <p:nvPicPr>
            <p:cNvPr id="37" name="Picture 36"/>
            <p:cNvPicPr>
              <a:picLocks noChangeAspect="1"/>
            </p:cNvPicPr>
            <p:nvPr/>
          </p:nvPicPr>
          <p:blipFill>
            <a:blip r:embed="rId3"/>
            <a:stretch>
              <a:fillRect/>
            </a:stretch>
          </p:blipFill>
          <p:spPr>
            <a:xfrm>
              <a:off x="3083149" y="2917410"/>
              <a:ext cx="406400" cy="406400"/>
            </a:xfrm>
            <a:prstGeom prst="rect">
              <a:avLst/>
            </a:prstGeom>
          </p:spPr>
        </p:pic>
        <p:pic>
          <p:nvPicPr>
            <p:cNvPr id="38" name="Picture 37"/>
            <p:cNvPicPr>
              <a:picLocks noChangeAspect="1"/>
            </p:cNvPicPr>
            <p:nvPr/>
          </p:nvPicPr>
          <p:blipFill>
            <a:blip r:embed="rId4"/>
            <a:stretch>
              <a:fillRect/>
            </a:stretch>
          </p:blipFill>
          <p:spPr>
            <a:xfrm>
              <a:off x="2588256" y="3251296"/>
              <a:ext cx="406400" cy="406400"/>
            </a:xfrm>
            <a:prstGeom prst="rect">
              <a:avLst/>
            </a:prstGeom>
          </p:spPr>
        </p:pic>
        <p:cxnSp>
          <p:nvCxnSpPr>
            <p:cNvPr id="39" name="Straight Connector 38"/>
            <p:cNvCxnSpPr/>
            <p:nvPr/>
          </p:nvCxnSpPr>
          <p:spPr>
            <a:xfrm rot="5400000" flipH="1" flipV="1">
              <a:off x="2377713" y="3679741"/>
              <a:ext cx="1289329" cy="457649"/>
            </a:xfrm>
            <a:prstGeom prst="line">
              <a:avLst/>
            </a:prstGeom>
            <a:ln>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1313898" y="3127007"/>
              <a:ext cx="1743126" cy="11189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6200000" flipH="1">
              <a:off x="1506188" y="3365864"/>
              <a:ext cx="2157825" cy="4128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1908366" y="3365858"/>
              <a:ext cx="2157825" cy="41280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5400000">
              <a:off x="2490804" y="3135468"/>
              <a:ext cx="1743126" cy="111896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5"/>
            <a:stretch>
              <a:fillRect/>
            </a:stretch>
          </p:blipFill>
          <p:spPr>
            <a:xfrm>
              <a:off x="2344829" y="4551747"/>
              <a:ext cx="863610" cy="738058"/>
            </a:xfrm>
            <a:prstGeom prst="rect">
              <a:avLst/>
            </a:prstGeom>
          </p:spPr>
        </p:pic>
      </p:grpSp>
      <p:sp>
        <p:nvSpPr>
          <p:cNvPr id="49" name="TextBox 48"/>
          <p:cNvSpPr txBox="1"/>
          <p:nvPr/>
        </p:nvSpPr>
        <p:spPr>
          <a:xfrm>
            <a:off x="1502994" y="2315646"/>
            <a:ext cx="728948" cy="646331"/>
          </a:xfrm>
          <a:prstGeom prst="rect">
            <a:avLst/>
          </a:prstGeom>
          <a:noFill/>
        </p:spPr>
        <p:txBody>
          <a:bodyPr wrap="none" rtlCol="0">
            <a:spAutoFit/>
          </a:bodyPr>
          <a:lstStyle/>
          <a:p>
            <a:pPr algn="ctr"/>
            <a:r>
              <a:rPr lang="en-US" dirty="0" smtClean="0"/>
              <a:t>[8,10)</a:t>
            </a:r>
          </a:p>
          <a:p>
            <a:pPr algn="ctr"/>
            <a:r>
              <a:rPr lang="en-US" dirty="0" smtClean="0"/>
              <a:t>4</a:t>
            </a:r>
            <a:endParaRPr lang="en-US" dirty="0"/>
          </a:p>
        </p:txBody>
      </p:sp>
      <p:sp>
        <p:nvSpPr>
          <p:cNvPr id="50" name="TextBox 49"/>
          <p:cNvSpPr txBox="1"/>
          <p:nvPr/>
        </p:nvSpPr>
        <p:spPr>
          <a:xfrm>
            <a:off x="2466612" y="2201346"/>
            <a:ext cx="655911" cy="646331"/>
          </a:xfrm>
          <a:prstGeom prst="rect">
            <a:avLst/>
          </a:prstGeom>
          <a:noFill/>
        </p:spPr>
        <p:txBody>
          <a:bodyPr wrap="none" rtlCol="0">
            <a:spAutoFit/>
          </a:bodyPr>
          <a:lstStyle/>
          <a:p>
            <a:pPr algn="ctr"/>
            <a:r>
              <a:rPr lang="en-US" dirty="0" smtClean="0"/>
              <a:t>[4,6)</a:t>
            </a:r>
          </a:p>
          <a:p>
            <a:pPr algn="ctr"/>
            <a:r>
              <a:rPr lang="en-US" dirty="0" smtClean="0"/>
              <a:t>2</a:t>
            </a:r>
            <a:endParaRPr lang="en-US" dirty="0"/>
          </a:p>
        </p:txBody>
      </p:sp>
      <p:sp>
        <p:nvSpPr>
          <p:cNvPr id="59" name="TextBox 58"/>
          <p:cNvSpPr txBox="1"/>
          <p:nvPr/>
        </p:nvSpPr>
        <p:spPr>
          <a:xfrm>
            <a:off x="3406144" y="2387606"/>
            <a:ext cx="642837" cy="646331"/>
          </a:xfrm>
          <a:prstGeom prst="rect">
            <a:avLst/>
          </a:prstGeom>
          <a:noFill/>
        </p:spPr>
        <p:txBody>
          <a:bodyPr wrap="none" rtlCol="0">
            <a:spAutoFit/>
          </a:bodyPr>
          <a:lstStyle/>
          <a:p>
            <a:pPr algn="ctr"/>
            <a:r>
              <a:rPr lang="en-US" dirty="0" smtClean="0"/>
              <a:t>[2,4)</a:t>
            </a:r>
          </a:p>
          <a:p>
            <a:pPr algn="ctr"/>
            <a:r>
              <a:rPr lang="en-US" dirty="0" smtClean="0"/>
              <a:t>1</a:t>
            </a:r>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114" name="Group 113"/>
          <p:cNvGrpSpPr/>
          <p:nvPr/>
        </p:nvGrpSpPr>
        <p:grpSpPr>
          <a:xfrm>
            <a:off x="444500" y="1849439"/>
            <a:ext cx="8051800" cy="4511892"/>
            <a:chOff x="444500" y="1862139"/>
            <a:chExt cx="8051800" cy="4511892"/>
          </a:xfrm>
        </p:grpSpPr>
        <p:sp>
          <p:nvSpPr>
            <p:cNvPr id="113" name="TextBox 112"/>
            <p:cNvSpPr txBox="1"/>
            <p:nvPr/>
          </p:nvSpPr>
          <p:spPr>
            <a:xfrm>
              <a:off x="711200" y="4533900"/>
              <a:ext cx="1719678" cy="369332"/>
            </a:xfrm>
            <a:prstGeom prst="rect">
              <a:avLst/>
            </a:prstGeom>
            <a:noFill/>
          </p:spPr>
          <p:txBody>
            <a:bodyPr wrap="square" rtlCol="0">
              <a:spAutoFit/>
            </a:bodyPr>
            <a:lstStyle/>
            <a:p>
              <a:r>
                <a:rPr lang="en-US" dirty="0" smtClean="0"/>
                <a:t>        radar </a:t>
              </a:r>
              <a:endParaRPr lang="en-US" dirty="0"/>
            </a:p>
          </p:txBody>
        </p:sp>
        <p:grpSp>
          <p:nvGrpSpPr>
            <p:cNvPr id="3" name="Group 120"/>
            <p:cNvGrpSpPr/>
            <p:nvPr/>
          </p:nvGrpSpPr>
          <p:grpSpPr>
            <a:xfrm>
              <a:off x="444500" y="1862139"/>
              <a:ext cx="8051800" cy="4511892"/>
              <a:chOff x="444500" y="1404939"/>
              <a:chExt cx="8051800" cy="4511892"/>
            </a:xfrm>
          </p:grpSpPr>
          <p:sp>
            <p:nvSpPr>
              <p:cNvPr id="11" name="TextBox 10"/>
              <p:cNvSpPr txBox="1"/>
              <p:nvPr/>
            </p:nvSpPr>
            <p:spPr>
              <a:xfrm>
                <a:off x="4940301" y="1404939"/>
                <a:ext cx="1306920" cy="1200329"/>
              </a:xfrm>
              <a:prstGeom prst="rect">
                <a:avLst/>
              </a:prstGeom>
              <a:noFill/>
            </p:spPr>
            <p:txBody>
              <a:bodyPr wrap="square" rtlCol="0">
                <a:spAutoFit/>
              </a:bodyPr>
              <a:lstStyle/>
              <a:p>
                <a:pPr algn="ctr"/>
                <a:r>
                  <a:rPr lang="en-US" dirty="0" smtClean="0"/>
                  <a:t>desired delta heading angle</a:t>
                </a:r>
                <a:endParaRPr lang="en-US" dirty="0"/>
              </a:p>
            </p:txBody>
          </p:sp>
          <p:grpSp>
            <p:nvGrpSpPr>
              <p:cNvPr id="4" name="Group 119"/>
              <p:cNvGrpSpPr/>
              <p:nvPr/>
            </p:nvGrpSpPr>
            <p:grpSpPr>
              <a:xfrm>
                <a:off x="444500" y="1739900"/>
                <a:ext cx="8051800" cy="4176931"/>
                <a:chOff x="444500" y="1739900"/>
                <a:chExt cx="8051800" cy="4176931"/>
              </a:xfrm>
            </p:grpSpPr>
            <p:sp>
              <p:nvSpPr>
                <p:cNvPr id="55" name="AutoShape 12"/>
                <p:cNvSpPr>
                  <a:spLocks noChangeArrowheads="1"/>
                </p:cNvSpPr>
                <p:nvPr/>
              </p:nvSpPr>
              <p:spPr bwMode="auto">
                <a:xfrm rot="13413539">
                  <a:off x="3692159" y="23552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22"/>
                <p:cNvGrpSpPr>
                  <a:grpSpLocks/>
                </p:cNvGrpSpPr>
                <p:nvPr/>
              </p:nvGrpSpPr>
              <p:grpSpPr bwMode="auto">
                <a:xfrm rot="21513539">
                  <a:off x="4157395" y="2096831"/>
                  <a:ext cx="315396" cy="281354"/>
                  <a:chOff x="2886" y="10564"/>
                  <a:chExt cx="315" cy="315"/>
                </a:xfrm>
              </p:grpSpPr>
              <p:sp>
                <p:nvSpPr>
                  <p:cNvPr id="60"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31"/>
                <p:cNvGrpSpPr>
                  <a:grpSpLocks/>
                </p:cNvGrpSpPr>
                <p:nvPr/>
              </p:nvGrpSpPr>
              <p:grpSpPr bwMode="auto">
                <a:xfrm>
                  <a:off x="3621753" y="3212471"/>
                  <a:ext cx="402759" cy="277123"/>
                  <a:chOff x="2781" y="2824"/>
                  <a:chExt cx="403" cy="310"/>
                </a:xfrm>
              </p:grpSpPr>
              <p:sp>
                <p:nvSpPr>
                  <p:cNvPr id="50"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50"/>
                <p:cNvGrpSpPr>
                  <a:grpSpLocks/>
                </p:cNvGrpSpPr>
                <p:nvPr/>
              </p:nvGrpSpPr>
              <p:grpSpPr bwMode="auto">
                <a:xfrm rot="5365897">
                  <a:off x="4506136" y="2120146"/>
                  <a:ext cx="315999" cy="322941"/>
                  <a:chOff x="2886" y="10564"/>
                  <a:chExt cx="315" cy="315"/>
                </a:xfrm>
              </p:grpSpPr>
              <p:sp>
                <p:nvSpPr>
                  <p:cNvPr id="48"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66"/>
                <p:cNvGrpSpPr/>
                <p:nvPr/>
              </p:nvGrpSpPr>
              <p:grpSpPr>
                <a:xfrm>
                  <a:off x="6151319" y="3683351"/>
                  <a:ext cx="1558138" cy="1544397"/>
                  <a:chOff x="5770319" y="3188051"/>
                  <a:chExt cx="1558138" cy="1544397"/>
                </a:xfrm>
              </p:grpSpPr>
              <p:grpSp>
                <p:nvGrpSpPr>
                  <p:cNvPr id="17" name="Group 56"/>
                  <p:cNvGrpSpPr>
                    <a:grpSpLocks/>
                  </p:cNvGrpSpPr>
                  <p:nvPr/>
                </p:nvGrpSpPr>
                <p:grpSpPr bwMode="auto">
                  <a:xfrm>
                    <a:off x="6692098" y="4371413"/>
                    <a:ext cx="636359" cy="361035"/>
                    <a:chOff x="2781" y="4864"/>
                    <a:chExt cx="621" cy="360"/>
                  </a:xfrm>
                </p:grpSpPr>
                <p:sp>
                  <p:nvSpPr>
                    <p:cNvPr id="46"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65"/>
                  <p:cNvGrpSpPr/>
                  <p:nvPr/>
                </p:nvGrpSpPr>
                <p:grpSpPr>
                  <a:xfrm>
                    <a:off x="5770319" y="3188051"/>
                    <a:ext cx="1031962" cy="1056446"/>
                    <a:chOff x="4996004" y="2757446"/>
                    <a:chExt cx="1031962" cy="1056446"/>
                  </a:xfrm>
                </p:grpSpPr>
                <p:grpSp>
                  <p:nvGrpSpPr>
                    <p:cNvPr id="20" name="Group 44"/>
                    <p:cNvGrpSpPr>
                      <a:grpSpLocks/>
                    </p:cNvGrpSpPr>
                    <p:nvPr/>
                  </p:nvGrpSpPr>
                  <p:grpSpPr bwMode="auto">
                    <a:xfrm rot="5365897">
                      <a:off x="4999475" y="2753975"/>
                      <a:ext cx="315999" cy="322941"/>
                      <a:chOff x="2886" y="10564"/>
                      <a:chExt cx="315" cy="315"/>
                    </a:xfrm>
                  </p:grpSpPr>
                  <p:sp>
                    <p:nvSpPr>
                      <p:cNvPr id="44"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47"/>
                    <p:cNvGrpSpPr>
                      <a:grpSpLocks/>
                    </p:cNvGrpSpPr>
                    <p:nvPr/>
                  </p:nvGrpSpPr>
                  <p:grpSpPr bwMode="auto">
                    <a:xfrm rot="5365897">
                      <a:off x="5708496" y="3494422"/>
                      <a:ext cx="315999" cy="322941"/>
                      <a:chOff x="2886" y="10564"/>
                      <a:chExt cx="315" cy="315"/>
                    </a:xfrm>
                  </p:grpSpPr>
                  <p:sp>
                    <p:nvSpPr>
                      <p:cNvPr id="42"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40"/>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2" name="Group 69"/>
                <p:cNvGrpSpPr/>
                <p:nvPr/>
              </p:nvGrpSpPr>
              <p:grpSpPr>
                <a:xfrm>
                  <a:off x="4732020" y="2382520"/>
                  <a:ext cx="626233" cy="601991"/>
                  <a:chOff x="6548120" y="2014220"/>
                  <a:chExt cx="626233" cy="601991"/>
                </a:xfrm>
              </p:grpSpPr>
              <p:sp>
                <p:nvSpPr>
                  <p:cNvPr id="35" name="Oval 34"/>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36" name="TextBox 35"/>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sp>
              <p:nvSpPr>
                <p:cNvPr id="7" name="TextBox 6"/>
                <p:cNvSpPr txBox="1"/>
                <p:nvPr/>
              </p:nvSpPr>
              <p:spPr>
                <a:xfrm>
                  <a:off x="952501" y="2427747"/>
                  <a:ext cx="2570524" cy="646331"/>
                </a:xfrm>
                <a:prstGeom prst="rect">
                  <a:avLst/>
                </a:prstGeom>
                <a:noFill/>
              </p:spPr>
              <p:txBody>
                <a:bodyPr wrap="square" rtlCol="0">
                  <a:spAutoFit/>
                </a:bodyPr>
                <a:lstStyle/>
                <a:p>
                  <a:pPr algn="ctr"/>
                  <a:r>
                    <a:rPr lang="en-US" dirty="0" smtClean="0"/>
                    <a:t>Position of closest asteroids</a:t>
                  </a:r>
                </a:p>
              </p:txBody>
            </p:sp>
            <p:sp>
              <p:nvSpPr>
                <p:cNvPr id="8" name="TextBox 7"/>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12" name="TextBox 11"/>
                <p:cNvSpPr txBox="1"/>
                <p:nvPr/>
              </p:nvSpPr>
              <p:spPr>
                <a:xfrm>
                  <a:off x="4540385" y="1739900"/>
                  <a:ext cx="857115" cy="369332"/>
                </a:xfrm>
                <a:prstGeom prst="rect">
                  <a:avLst/>
                </a:prstGeom>
                <a:noFill/>
              </p:spPr>
              <p:txBody>
                <a:bodyPr wrap="square" rtlCol="0">
                  <a:spAutoFit/>
                </a:bodyPr>
                <a:lstStyle/>
                <a:p>
                  <a:r>
                    <a:rPr lang="en-US" dirty="0" smtClean="0"/>
                    <a:t>[0,20]</a:t>
                  </a:r>
                  <a:endParaRPr lang="en-US" dirty="0"/>
                </a:p>
              </p:txBody>
            </p:sp>
            <p:sp>
              <p:nvSpPr>
                <p:cNvPr id="13" name="TextBox 12"/>
                <p:cNvSpPr txBox="1"/>
                <p:nvPr/>
              </p:nvSpPr>
              <p:spPr>
                <a:xfrm>
                  <a:off x="6452414" y="5270500"/>
                  <a:ext cx="1777186" cy="646331"/>
                </a:xfrm>
                <a:prstGeom prst="rect">
                  <a:avLst/>
                </a:prstGeom>
                <a:noFill/>
              </p:spPr>
              <p:txBody>
                <a:bodyPr wrap="square" rtlCol="0">
                  <a:spAutoFit/>
                </a:bodyPr>
                <a:lstStyle/>
                <a:p>
                  <a:pPr algn="ctr"/>
                  <a:r>
                    <a:rPr lang="en-US" dirty="0" smtClean="0"/>
                    <a:t>propulsion system</a:t>
                  </a:r>
                </a:p>
              </p:txBody>
            </p:sp>
            <p:sp>
              <p:nvSpPr>
                <p:cNvPr id="14" name="TextBox 13"/>
                <p:cNvSpPr txBox="1"/>
                <p:nvPr/>
              </p:nvSpPr>
              <p:spPr>
                <a:xfrm>
                  <a:off x="7056975" y="3886256"/>
                  <a:ext cx="1439325" cy="923330"/>
                </a:xfrm>
                <a:prstGeom prst="rect">
                  <a:avLst/>
                </a:prstGeom>
                <a:noFill/>
              </p:spPr>
              <p:txBody>
                <a:bodyPr wrap="square" rtlCol="0">
                  <a:spAutoFit/>
                </a:bodyPr>
                <a:lstStyle/>
                <a:p>
                  <a:pPr algn="ctr"/>
                  <a:r>
                    <a:rPr lang="en-US" dirty="0" smtClean="0"/>
                    <a:t>propulsion signal</a:t>
                  </a:r>
                </a:p>
                <a:p>
                  <a:pPr algn="ctr"/>
                  <a:r>
                    <a:rPr lang="en-US" dirty="0" smtClean="0"/>
                    <a:t>[0,100]</a:t>
                  </a:r>
                  <a:endParaRPr lang="en-US" dirty="0"/>
                </a:p>
              </p:txBody>
            </p:sp>
            <p:sp>
              <p:nvSpPr>
                <p:cNvPr id="15" name="TextBox 14"/>
                <p:cNvSpPr txBox="1"/>
                <p:nvPr/>
              </p:nvSpPr>
              <p:spPr>
                <a:xfrm>
                  <a:off x="4962374" y="3318273"/>
                  <a:ext cx="1044726" cy="369332"/>
                </a:xfrm>
                <a:prstGeom prst="rect">
                  <a:avLst/>
                </a:prstGeom>
                <a:noFill/>
              </p:spPr>
              <p:txBody>
                <a:bodyPr wrap="square" rtlCol="0">
                  <a:spAutoFit/>
                </a:bodyPr>
                <a:lstStyle/>
                <a:p>
                  <a:r>
                    <a:rPr lang="en-US" dirty="0" smtClean="0"/>
                    <a:t>[0,20]</a:t>
                  </a:r>
                  <a:endParaRPr lang="en-US" dirty="0"/>
                </a:p>
              </p:txBody>
            </p:sp>
            <p:grpSp>
              <p:nvGrpSpPr>
                <p:cNvPr id="23" name="Group 69"/>
                <p:cNvGrpSpPr/>
                <p:nvPr/>
              </p:nvGrpSpPr>
              <p:grpSpPr>
                <a:xfrm>
                  <a:off x="2995520" y="2683515"/>
                  <a:ext cx="626233" cy="601991"/>
                  <a:chOff x="6548120" y="2014220"/>
                  <a:chExt cx="626233" cy="601991"/>
                </a:xfrm>
              </p:grpSpPr>
              <p:sp>
                <p:nvSpPr>
                  <p:cNvPr id="74" name="Oval 73"/>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75" name="TextBox 74"/>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nvGrpSpPr>
                <p:cNvPr id="24" name="Group 13"/>
                <p:cNvGrpSpPr>
                  <a:grpSpLocks/>
                </p:cNvGrpSpPr>
                <p:nvPr/>
              </p:nvGrpSpPr>
              <p:grpSpPr bwMode="auto">
                <a:xfrm rot="20262898">
                  <a:off x="3784693" y="2818130"/>
                  <a:ext cx="315396" cy="281354"/>
                  <a:chOff x="2886" y="10564"/>
                  <a:chExt cx="315" cy="315"/>
                </a:xfrm>
              </p:grpSpPr>
              <p:sp>
                <p:nvSpPr>
                  <p:cNvPr id="8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13"/>
                <p:cNvGrpSpPr>
                  <a:grpSpLocks/>
                </p:cNvGrpSpPr>
                <p:nvPr/>
              </p:nvGrpSpPr>
              <p:grpSpPr bwMode="auto">
                <a:xfrm rot="21513539">
                  <a:off x="3441793" y="2487930"/>
                  <a:ext cx="315396" cy="281354"/>
                  <a:chOff x="2886" y="10564"/>
                  <a:chExt cx="315" cy="315"/>
                </a:xfrm>
              </p:grpSpPr>
              <p:sp>
                <p:nvSpPr>
                  <p:cNvPr id="84"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5"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 name="Group 13"/>
                <p:cNvGrpSpPr>
                  <a:grpSpLocks/>
                </p:cNvGrpSpPr>
                <p:nvPr/>
              </p:nvGrpSpPr>
              <p:grpSpPr bwMode="auto">
                <a:xfrm rot="21513539">
                  <a:off x="2759640" y="3204321"/>
                  <a:ext cx="315396" cy="281354"/>
                  <a:chOff x="2886" y="10564"/>
                  <a:chExt cx="315" cy="315"/>
                </a:xfrm>
              </p:grpSpPr>
              <p:sp>
                <p:nvSpPr>
                  <p:cNvPr id="87"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8"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9" name="AutoShape 12"/>
                <p:cNvSpPr>
                  <a:spLocks noChangeArrowheads="1"/>
                </p:cNvSpPr>
                <p:nvPr/>
              </p:nvSpPr>
              <p:spPr bwMode="auto">
                <a:xfrm rot="19997259">
                  <a:off x="5780795" y="34043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9" name="Group 22"/>
                <p:cNvGrpSpPr>
                  <a:grpSpLocks/>
                </p:cNvGrpSpPr>
                <p:nvPr/>
              </p:nvGrpSpPr>
              <p:grpSpPr bwMode="auto">
                <a:xfrm rot="4551157" flipV="1">
                  <a:off x="6026771" y="3016054"/>
                  <a:ext cx="446277" cy="132765"/>
                  <a:chOff x="2886" y="10564"/>
                  <a:chExt cx="315" cy="315"/>
                </a:xfrm>
              </p:grpSpPr>
              <p:sp>
                <p:nvSpPr>
                  <p:cNvPr id="91"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22"/>
                <p:cNvGrpSpPr>
                  <a:grpSpLocks/>
                </p:cNvGrpSpPr>
                <p:nvPr/>
              </p:nvGrpSpPr>
              <p:grpSpPr bwMode="auto">
                <a:xfrm rot="5400000">
                  <a:off x="5223582" y="2929829"/>
                  <a:ext cx="587764" cy="646328"/>
                  <a:chOff x="2886" y="10564"/>
                  <a:chExt cx="315" cy="315"/>
                </a:xfrm>
              </p:grpSpPr>
              <p:sp>
                <p:nvSpPr>
                  <p:cNvPr id="94"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5"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31"/>
                <p:cNvGrpSpPr>
                  <a:grpSpLocks/>
                </p:cNvGrpSpPr>
                <p:nvPr/>
              </p:nvGrpSpPr>
              <p:grpSpPr bwMode="auto">
                <a:xfrm>
                  <a:off x="6183681" y="2554988"/>
                  <a:ext cx="402759" cy="277123"/>
                  <a:chOff x="2781" y="2824"/>
                  <a:chExt cx="403" cy="310"/>
                </a:xfrm>
              </p:grpSpPr>
              <p:sp>
                <p:nvSpPr>
                  <p:cNvPr id="9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 name="TextBox 101"/>
                <p:cNvSpPr txBox="1"/>
                <p:nvPr/>
              </p:nvSpPr>
              <p:spPr>
                <a:xfrm>
                  <a:off x="6185824" y="2108357"/>
                  <a:ext cx="1264845" cy="369332"/>
                </a:xfrm>
                <a:prstGeom prst="rect">
                  <a:avLst/>
                </a:prstGeom>
                <a:noFill/>
              </p:spPr>
              <p:txBody>
                <a:bodyPr wrap="square" rtlCol="0">
                  <a:spAutoFit/>
                </a:bodyPr>
                <a:lstStyle/>
                <a:p>
                  <a:r>
                    <a:rPr lang="en-US" dirty="0" smtClean="0"/>
                    <a:t>gyroscope</a:t>
                  </a:r>
                  <a:endParaRPr lang="en-US" dirty="0"/>
                </a:p>
              </p:txBody>
            </p:sp>
            <p:sp>
              <p:nvSpPr>
                <p:cNvPr id="103" name="TextBox 102"/>
                <p:cNvSpPr txBox="1"/>
                <p:nvPr/>
              </p:nvSpPr>
              <p:spPr>
                <a:xfrm>
                  <a:off x="3274889" y="3476239"/>
                  <a:ext cx="1034606" cy="923330"/>
                </a:xfrm>
                <a:prstGeom prst="rect">
                  <a:avLst/>
                </a:prstGeom>
                <a:noFill/>
              </p:spPr>
              <p:txBody>
                <a:bodyPr wrap="square" rtlCol="0">
                  <a:spAutoFit/>
                </a:bodyPr>
                <a:lstStyle/>
                <a:p>
                  <a:pPr algn="ctr"/>
                  <a:r>
                    <a:rPr lang="en-US" dirty="0" smtClean="0"/>
                    <a:t>Solar wind detector</a:t>
                  </a:r>
                  <a:endParaRPr lang="en-US" dirty="0"/>
                </a:p>
              </p:txBody>
            </p:sp>
            <p:sp>
              <p:nvSpPr>
                <p:cNvPr id="6" name="TextBox 5"/>
                <p:cNvSpPr txBox="1"/>
                <p:nvPr/>
              </p:nvSpPr>
              <p:spPr>
                <a:xfrm>
                  <a:off x="444500" y="5308600"/>
                  <a:ext cx="1719678" cy="369332"/>
                </a:xfrm>
                <a:prstGeom prst="rect">
                  <a:avLst/>
                </a:prstGeom>
                <a:noFill/>
              </p:spPr>
              <p:txBody>
                <a:bodyPr wrap="square" rtlCol="0">
                  <a:spAutoFit/>
                </a:bodyPr>
                <a:lstStyle/>
                <a:p>
                  <a:r>
                    <a:rPr lang="en-US" dirty="0" smtClean="0"/>
                    <a:t>        radar </a:t>
                  </a:r>
                  <a:endParaRPr lang="en-US" dirty="0"/>
                </a:p>
              </p:txBody>
            </p:sp>
            <p:grpSp>
              <p:nvGrpSpPr>
                <p:cNvPr id="32" name="Group 5"/>
                <p:cNvGrpSpPr>
                  <a:grpSpLocks/>
                </p:cNvGrpSpPr>
                <p:nvPr/>
              </p:nvGrpSpPr>
              <p:grpSpPr bwMode="auto">
                <a:xfrm>
                  <a:off x="1246102" y="5025356"/>
                  <a:ext cx="403492" cy="277123"/>
                  <a:chOff x="2781" y="2824"/>
                  <a:chExt cx="403" cy="310"/>
                </a:xfrm>
              </p:grpSpPr>
              <p:sp>
                <p:nvSpPr>
                  <p:cNvPr id="68"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47"/>
                <p:cNvGrpSpPr>
                  <a:grpSpLocks/>
                </p:cNvGrpSpPr>
                <p:nvPr/>
              </p:nvGrpSpPr>
              <p:grpSpPr bwMode="auto">
                <a:xfrm>
                  <a:off x="1685406" y="4606888"/>
                  <a:ext cx="314342" cy="314916"/>
                  <a:chOff x="2886" y="10564"/>
                  <a:chExt cx="315" cy="315"/>
                </a:xfrm>
              </p:grpSpPr>
              <p:sp>
                <p:nvSpPr>
                  <p:cNvPr id="25"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Diamond 78"/>
                <p:cNvSpPr/>
                <p:nvPr/>
              </p:nvSpPr>
              <p:spPr>
                <a:xfrm rot="2156838">
                  <a:off x="1822027" y="4113338"/>
                  <a:ext cx="654816" cy="600676"/>
                </a:xfrm>
                <a:prstGeom prst="diamond">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13"/>
                <p:cNvGrpSpPr>
                  <a:grpSpLocks/>
                </p:cNvGrpSpPr>
                <p:nvPr/>
              </p:nvGrpSpPr>
              <p:grpSpPr bwMode="auto">
                <a:xfrm rot="21513539">
                  <a:off x="2340540" y="3877421"/>
                  <a:ext cx="315396" cy="281354"/>
                  <a:chOff x="2886" y="10564"/>
                  <a:chExt cx="315" cy="315"/>
                </a:xfrm>
              </p:grpSpPr>
              <p:sp>
                <p:nvSpPr>
                  <p:cNvPr id="106"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 name="AutoShape 12"/>
                <p:cNvSpPr>
                  <a:spLocks noChangeArrowheads="1"/>
                </p:cNvSpPr>
                <p:nvPr/>
              </p:nvSpPr>
              <p:spPr bwMode="auto">
                <a:xfrm rot="13413539">
                  <a:off x="2307859" y="34474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7" name="Group 13"/>
                <p:cNvGrpSpPr>
                  <a:grpSpLocks/>
                </p:cNvGrpSpPr>
                <p:nvPr/>
              </p:nvGrpSpPr>
              <p:grpSpPr bwMode="auto">
                <a:xfrm rot="21513539">
                  <a:off x="2035740" y="3572621"/>
                  <a:ext cx="315396" cy="281354"/>
                  <a:chOff x="2886" y="10564"/>
                  <a:chExt cx="315" cy="315"/>
                </a:xfrm>
              </p:grpSpPr>
              <p:sp>
                <p:nvSpPr>
                  <p:cNvPr id="11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5"/>
                <p:cNvGrpSpPr>
                  <a:grpSpLocks/>
                </p:cNvGrpSpPr>
                <p:nvPr/>
              </p:nvGrpSpPr>
              <p:grpSpPr bwMode="auto">
                <a:xfrm>
                  <a:off x="1512802" y="3793456"/>
                  <a:ext cx="403492" cy="277123"/>
                  <a:chOff x="2781" y="2824"/>
                  <a:chExt cx="403" cy="310"/>
                </a:xfrm>
              </p:grpSpPr>
              <p:sp>
                <p:nvSpPr>
                  <p:cNvPr id="115"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93" name="TextBox 92"/>
            <p:cNvSpPr txBox="1"/>
            <p:nvPr/>
          </p:nvSpPr>
          <p:spPr>
            <a:xfrm>
              <a:off x="1803400" y="3453771"/>
              <a:ext cx="1313278" cy="369332"/>
            </a:xfrm>
            <a:prstGeom prst="rect">
              <a:avLst/>
            </a:prstGeom>
            <a:noFill/>
          </p:spPr>
          <p:txBody>
            <a:bodyPr wrap="square" rtlCol="0">
              <a:spAutoFit/>
            </a:bodyPr>
            <a:lstStyle/>
            <a:p>
              <a:r>
                <a:rPr lang="en-US" dirty="0" smtClean="0"/>
                <a:t>[0,15624]</a:t>
              </a:r>
              <a:endParaRPr lang="en-US" dirty="0"/>
            </a:p>
          </p:txBody>
        </p:sp>
        <p:sp>
          <p:nvSpPr>
            <p:cNvPr id="96" name="TextBox 95"/>
            <p:cNvSpPr txBox="1"/>
            <p:nvPr/>
          </p:nvSpPr>
          <p:spPr>
            <a:xfrm>
              <a:off x="2552700" y="2628271"/>
              <a:ext cx="1313278" cy="369332"/>
            </a:xfrm>
            <a:prstGeom prst="rect">
              <a:avLst/>
            </a:prstGeom>
            <a:noFill/>
          </p:spPr>
          <p:txBody>
            <a:bodyPr wrap="square" rtlCol="0">
              <a:spAutoFit/>
            </a:bodyPr>
            <a:lstStyle/>
            <a:p>
              <a:r>
                <a:rPr lang="en-US" dirty="0" smtClean="0"/>
                <a:t>[0,15624]</a:t>
              </a:r>
              <a:endParaRPr lang="en-US" dirty="0"/>
            </a:p>
          </p:txBody>
        </p:sp>
        <p:sp>
          <p:nvSpPr>
            <p:cNvPr id="104" name="TextBox 103"/>
            <p:cNvSpPr txBox="1"/>
            <p:nvPr/>
          </p:nvSpPr>
          <p:spPr>
            <a:xfrm>
              <a:off x="1320800" y="3809371"/>
              <a:ext cx="1313278" cy="369332"/>
            </a:xfrm>
            <a:prstGeom prst="rect">
              <a:avLst/>
            </a:prstGeom>
            <a:noFill/>
          </p:spPr>
          <p:txBody>
            <a:bodyPr wrap="square" rtlCol="0">
              <a:spAutoFit/>
            </a:bodyPr>
            <a:lstStyle/>
            <a:p>
              <a:r>
                <a:rPr lang="en-US" dirty="0" smtClean="0"/>
                <a:t>[0,124]</a:t>
              </a:r>
              <a:endParaRPr lang="en-US" dirty="0"/>
            </a:p>
          </p:txBody>
        </p:sp>
        <p:sp>
          <p:nvSpPr>
            <p:cNvPr id="105" name="TextBox 104"/>
            <p:cNvSpPr txBox="1"/>
            <p:nvPr/>
          </p:nvSpPr>
          <p:spPr>
            <a:xfrm>
              <a:off x="2438400" y="4406271"/>
              <a:ext cx="1313278" cy="369332"/>
            </a:xfrm>
            <a:prstGeom prst="rect">
              <a:avLst/>
            </a:prstGeom>
            <a:noFill/>
          </p:spPr>
          <p:txBody>
            <a:bodyPr wrap="square" rtlCol="0">
              <a:spAutoFit/>
            </a:bodyPr>
            <a:lstStyle/>
            <a:p>
              <a:r>
                <a:rPr lang="en-US" dirty="0" smtClean="0"/>
                <a:t>[0,124]</a:t>
              </a:r>
              <a:endParaRPr lang="en-US" dirty="0"/>
            </a:p>
          </p:txBody>
        </p:sp>
        <p:sp>
          <p:nvSpPr>
            <p:cNvPr id="110" name="TextBox 109"/>
            <p:cNvSpPr txBox="1"/>
            <p:nvPr/>
          </p:nvSpPr>
          <p:spPr>
            <a:xfrm>
              <a:off x="3117348" y="2222500"/>
              <a:ext cx="1241359" cy="369332"/>
            </a:xfrm>
            <a:prstGeom prst="rect">
              <a:avLst/>
            </a:prstGeom>
            <a:noFill/>
          </p:spPr>
          <p:txBody>
            <a:bodyPr wrap="square" rtlCol="0">
              <a:spAutoFit/>
            </a:bodyPr>
            <a:lstStyle/>
            <a:p>
              <a:r>
                <a:rPr lang="en-US" dirty="0" smtClean="0"/>
                <a:t>[0,124999]</a:t>
              </a:r>
              <a:endParaRPr lang="en-US" dirty="0"/>
            </a:p>
          </p:txBody>
        </p:sp>
      </p:grpSp>
      <p:sp>
        <p:nvSpPr>
          <p:cNvPr id="120" name="TextBox 119"/>
          <p:cNvSpPr txBox="1"/>
          <p:nvPr/>
        </p:nvSpPr>
        <p:spPr>
          <a:xfrm>
            <a:off x="2607504" y="4738738"/>
            <a:ext cx="1167087" cy="923330"/>
          </a:xfrm>
          <a:prstGeom prst="rect">
            <a:avLst/>
          </a:prstGeom>
          <a:noFill/>
        </p:spPr>
        <p:txBody>
          <a:bodyPr wrap="square" rtlCol="0">
            <a:spAutoFit/>
          </a:bodyPr>
          <a:lstStyle/>
          <a:p>
            <a:pPr algn="ctr"/>
            <a:r>
              <a:rPr lang="en-US" dirty="0" smtClean="0"/>
              <a:t>distance to closest asteroids</a:t>
            </a:r>
            <a:endParaRPr lang="en-US" dirty="0"/>
          </a:p>
        </p:txBody>
      </p:sp>
      <p:sp>
        <p:nvSpPr>
          <p:cNvPr id="121" name="TextBox 120"/>
          <p:cNvSpPr txBox="1"/>
          <p:nvPr/>
        </p:nvSpPr>
        <p:spPr>
          <a:xfrm>
            <a:off x="372304" y="3671938"/>
            <a:ext cx="1167087" cy="923330"/>
          </a:xfrm>
          <a:prstGeom prst="rect">
            <a:avLst/>
          </a:prstGeom>
          <a:noFill/>
        </p:spPr>
        <p:txBody>
          <a:bodyPr wrap="square" rtlCol="0">
            <a:spAutoFit/>
          </a:bodyPr>
          <a:lstStyle/>
          <a:p>
            <a:pPr algn="ctr"/>
            <a:r>
              <a:rPr lang="en-US" dirty="0" smtClean="0"/>
              <a:t>angle to closest asteroids</a:t>
            </a:r>
            <a:endParaRPr lang="en-US" dirty="0"/>
          </a:p>
        </p:txBody>
      </p:sp>
      <p:sp>
        <p:nvSpPr>
          <p:cNvPr id="108" name="Oval 107"/>
          <p:cNvSpPr/>
          <p:nvPr/>
        </p:nvSpPr>
        <p:spPr>
          <a:xfrm>
            <a:off x="2418073" y="4279900"/>
            <a:ext cx="914400" cy="598538"/>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1300473" y="3683000"/>
            <a:ext cx="914400" cy="598538"/>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22" grpId="0" animBg="1"/>
    </p:bld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3" name="Group 14"/>
          <p:cNvGrpSpPr/>
          <p:nvPr/>
        </p:nvGrpSpPr>
        <p:grpSpPr>
          <a:xfrm>
            <a:off x="9429" y="2220348"/>
            <a:ext cx="5590530" cy="4317162"/>
            <a:chOff x="1677238" y="1573182"/>
            <a:chExt cx="5590530" cy="4317162"/>
          </a:xfrm>
        </p:grpSpPr>
        <p:pic>
          <p:nvPicPr>
            <p:cNvPr id="6" name="Picture 5"/>
            <p:cNvPicPr>
              <a:picLocks noChangeAspect="1"/>
            </p:cNvPicPr>
            <p:nvPr/>
          </p:nvPicPr>
          <p:blipFill>
            <a:blip r:embed="rId3"/>
            <a:stretch>
              <a:fillRect/>
            </a:stretch>
          </p:blipFill>
          <p:spPr>
            <a:xfrm>
              <a:off x="2307983" y="1573182"/>
              <a:ext cx="4301863" cy="4301863"/>
            </a:xfrm>
            <a:prstGeom prst="rect">
              <a:avLst/>
            </a:prstGeom>
          </p:spPr>
        </p:pic>
        <p:sp>
          <p:nvSpPr>
            <p:cNvPr id="8" name="Right Triangle 7"/>
            <p:cNvSpPr/>
            <p:nvPr/>
          </p:nvSpPr>
          <p:spPr>
            <a:xfrm>
              <a:off x="3331889" y="199054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1" name="Right Triangle 10"/>
            <p:cNvSpPr/>
            <p:nvPr/>
          </p:nvSpPr>
          <p:spPr>
            <a:xfrm flipH="1">
              <a:off x="4494155" y="198995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613117" y="1760035"/>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77238" y="1744736"/>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65173" y="3733016"/>
              <a:ext cx="4214085" cy="21420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4063439" y="3714080"/>
              <a:ext cx="863610" cy="738058"/>
            </a:xfrm>
            <a:prstGeom prst="rect">
              <a:avLst/>
            </a:prstGeom>
          </p:spPr>
        </p:pic>
        <p:pic>
          <p:nvPicPr>
            <p:cNvPr id="7" name="Picture 6"/>
            <p:cNvPicPr>
              <a:picLocks noChangeAspect="1"/>
            </p:cNvPicPr>
            <p:nvPr/>
          </p:nvPicPr>
          <p:blipFill>
            <a:blip r:embed="rId5"/>
            <a:stretch>
              <a:fillRect/>
            </a:stretch>
          </p:blipFill>
          <p:spPr>
            <a:xfrm>
              <a:off x="4789059" y="2092443"/>
              <a:ext cx="406400" cy="406400"/>
            </a:xfrm>
            <a:prstGeom prst="rect">
              <a:avLst/>
            </a:prstGeom>
          </p:spPr>
        </p:pic>
        <p:pic>
          <p:nvPicPr>
            <p:cNvPr id="9" name="Picture 8"/>
            <p:cNvPicPr>
              <a:picLocks noChangeAspect="1"/>
            </p:cNvPicPr>
            <p:nvPr/>
          </p:nvPicPr>
          <p:blipFill>
            <a:blip r:embed="rId6"/>
            <a:stretch>
              <a:fillRect/>
            </a:stretch>
          </p:blipFill>
          <p:spPr>
            <a:xfrm>
              <a:off x="4306866" y="2413629"/>
              <a:ext cx="406400" cy="406400"/>
            </a:xfrm>
            <a:prstGeom prst="rect">
              <a:avLst/>
            </a:prstGeom>
          </p:spPr>
        </p:pic>
      </p:grpSp>
      <p:grpSp>
        <p:nvGrpSpPr>
          <p:cNvPr id="5" name="Group 17"/>
          <p:cNvGrpSpPr/>
          <p:nvPr/>
        </p:nvGrpSpPr>
        <p:grpSpPr>
          <a:xfrm>
            <a:off x="5140136" y="2988803"/>
            <a:ext cx="3424256" cy="2508341"/>
            <a:chOff x="5140136" y="2671303"/>
            <a:chExt cx="3424256" cy="2508341"/>
          </a:xfrm>
        </p:grpSpPr>
        <p:cxnSp>
          <p:nvCxnSpPr>
            <p:cNvPr id="17" name="Straight Arrow Connector 16"/>
            <p:cNvCxnSpPr/>
            <p:nvPr/>
          </p:nvCxnSpPr>
          <p:spPr>
            <a:xfrm>
              <a:off x="5140929" y="4972304"/>
              <a:ext cx="276946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5400000" flipH="1" flipV="1">
              <a:off x="3989238" y="3822201"/>
              <a:ext cx="2301798"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Freeform 22"/>
            <p:cNvSpPr/>
            <p:nvPr/>
          </p:nvSpPr>
          <p:spPr>
            <a:xfrm>
              <a:off x="5171591" y="3270162"/>
              <a:ext cx="2270609" cy="1646704"/>
            </a:xfrm>
            <a:custGeom>
              <a:avLst/>
              <a:gdLst>
                <a:gd name="connsiteX0" fmla="*/ 0 w 2524593"/>
                <a:gd name="connsiteY0" fmla="*/ 1640977 h 1646704"/>
                <a:gd name="connsiteX1" fmla="*/ 290711 w 2524593"/>
                <a:gd name="connsiteY1" fmla="*/ 1595078 h 1646704"/>
                <a:gd name="connsiteX2" fmla="*/ 336612 w 2524593"/>
                <a:gd name="connsiteY2" fmla="*/ 1579779 h 1646704"/>
                <a:gd name="connsiteX3" fmla="*/ 382514 w 2524593"/>
                <a:gd name="connsiteY3" fmla="*/ 1564479 h 1646704"/>
                <a:gd name="connsiteX4" fmla="*/ 397815 w 2524593"/>
                <a:gd name="connsiteY4" fmla="*/ 1518581 h 1646704"/>
                <a:gd name="connsiteX5" fmla="*/ 443716 w 2524593"/>
                <a:gd name="connsiteY5" fmla="*/ 1487982 h 1646704"/>
                <a:gd name="connsiteX6" fmla="*/ 489618 w 2524593"/>
                <a:gd name="connsiteY6" fmla="*/ 1442083 h 1646704"/>
                <a:gd name="connsiteX7" fmla="*/ 504919 w 2524593"/>
                <a:gd name="connsiteY7" fmla="*/ 1396185 h 1646704"/>
                <a:gd name="connsiteX8" fmla="*/ 550820 w 2524593"/>
                <a:gd name="connsiteY8" fmla="*/ 1380885 h 1646704"/>
                <a:gd name="connsiteX9" fmla="*/ 596722 w 2524593"/>
                <a:gd name="connsiteY9" fmla="*/ 1350286 h 1646704"/>
                <a:gd name="connsiteX10" fmla="*/ 673225 w 2524593"/>
                <a:gd name="connsiteY10" fmla="*/ 1273789 h 1646704"/>
                <a:gd name="connsiteX11" fmla="*/ 749728 w 2524593"/>
                <a:gd name="connsiteY11" fmla="*/ 1197291 h 1646704"/>
                <a:gd name="connsiteX12" fmla="*/ 780329 w 2524593"/>
                <a:gd name="connsiteY12" fmla="*/ 1136093 h 1646704"/>
                <a:gd name="connsiteX13" fmla="*/ 826230 w 2524593"/>
                <a:gd name="connsiteY13" fmla="*/ 1120794 h 1646704"/>
                <a:gd name="connsiteX14" fmla="*/ 841531 w 2524593"/>
                <a:gd name="connsiteY14" fmla="*/ 1074895 h 1646704"/>
                <a:gd name="connsiteX15" fmla="*/ 887433 w 2524593"/>
                <a:gd name="connsiteY15" fmla="*/ 1044296 h 1646704"/>
                <a:gd name="connsiteX16" fmla="*/ 963935 w 2524593"/>
                <a:gd name="connsiteY16" fmla="*/ 906601 h 1646704"/>
                <a:gd name="connsiteX17" fmla="*/ 979236 w 2524593"/>
                <a:gd name="connsiteY17" fmla="*/ 860702 h 1646704"/>
                <a:gd name="connsiteX18" fmla="*/ 1009837 w 2524593"/>
                <a:gd name="connsiteY18" fmla="*/ 814804 h 1646704"/>
                <a:gd name="connsiteX19" fmla="*/ 1025138 w 2524593"/>
                <a:gd name="connsiteY19" fmla="*/ 723007 h 1646704"/>
                <a:gd name="connsiteX20" fmla="*/ 1040438 w 2524593"/>
                <a:gd name="connsiteY20" fmla="*/ 677108 h 1646704"/>
                <a:gd name="connsiteX21" fmla="*/ 1055739 w 2524593"/>
                <a:gd name="connsiteY21" fmla="*/ 585312 h 1646704"/>
                <a:gd name="connsiteX22" fmla="*/ 1101641 w 2524593"/>
                <a:gd name="connsiteY22" fmla="*/ 432317 h 1646704"/>
                <a:gd name="connsiteX23" fmla="*/ 1116941 w 2524593"/>
                <a:gd name="connsiteY23" fmla="*/ 386418 h 1646704"/>
                <a:gd name="connsiteX24" fmla="*/ 1162843 w 2524593"/>
                <a:gd name="connsiteY24" fmla="*/ 141626 h 1646704"/>
                <a:gd name="connsiteX25" fmla="*/ 1224045 w 2524593"/>
                <a:gd name="connsiteY25" fmla="*/ 49829 h 1646704"/>
                <a:gd name="connsiteX26" fmla="*/ 1269947 w 2524593"/>
                <a:gd name="connsiteY26" fmla="*/ 34530 h 1646704"/>
                <a:gd name="connsiteX27" fmla="*/ 1315848 w 2524593"/>
                <a:gd name="connsiteY27" fmla="*/ 3931 h 1646704"/>
                <a:gd name="connsiteX28" fmla="*/ 1468854 w 2524593"/>
                <a:gd name="connsiteY28" fmla="*/ 19230 h 1646704"/>
                <a:gd name="connsiteX29" fmla="*/ 1530056 w 2524593"/>
                <a:gd name="connsiteY29" fmla="*/ 126327 h 1646704"/>
                <a:gd name="connsiteX30" fmla="*/ 1575958 w 2524593"/>
                <a:gd name="connsiteY30" fmla="*/ 156926 h 1646704"/>
                <a:gd name="connsiteX31" fmla="*/ 1591259 w 2524593"/>
                <a:gd name="connsiteY31" fmla="*/ 202824 h 1646704"/>
                <a:gd name="connsiteX32" fmla="*/ 1621860 w 2524593"/>
                <a:gd name="connsiteY32" fmla="*/ 248723 h 1646704"/>
                <a:gd name="connsiteX33" fmla="*/ 1652461 w 2524593"/>
                <a:gd name="connsiteY33" fmla="*/ 340520 h 1646704"/>
                <a:gd name="connsiteX34" fmla="*/ 1667761 w 2524593"/>
                <a:gd name="connsiteY34" fmla="*/ 508814 h 1646704"/>
                <a:gd name="connsiteX35" fmla="*/ 1713663 w 2524593"/>
                <a:gd name="connsiteY35" fmla="*/ 539413 h 1646704"/>
                <a:gd name="connsiteX36" fmla="*/ 1805467 w 2524593"/>
                <a:gd name="connsiteY36" fmla="*/ 600611 h 1646704"/>
                <a:gd name="connsiteX37" fmla="*/ 1897270 w 2524593"/>
                <a:gd name="connsiteY37" fmla="*/ 570012 h 1646704"/>
                <a:gd name="connsiteX38" fmla="*/ 1973773 w 2524593"/>
                <a:gd name="connsiteY38" fmla="*/ 493515 h 1646704"/>
                <a:gd name="connsiteX39" fmla="*/ 2218582 w 2524593"/>
                <a:gd name="connsiteY39" fmla="*/ 539413 h 1646704"/>
                <a:gd name="connsiteX40" fmla="*/ 2249183 w 2524593"/>
                <a:gd name="connsiteY40" fmla="*/ 585312 h 1646704"/>
                <a:gd name="connsiteX41" fmla="*/ 2264483 w 2524593"/>
                <a:gd name="connsiteY41" fmla="*/ 631210 h 1646704"/>
                <a:gd name="connsiteX42" fmla="*/ 2279784 w 2524593"/>
                <a:gd name="connsiteY42" fmla="*/ 723007 h 1646704"/>
                <a:gd name="connsiteX43" fmla="*/ 2310385 w 2524593"/>
                <a:gd name="connsiteY43" fmla="*/ 768905 h 1646704"/>
                <a:gd name="connsiteX44" fmla="*/ 2325686 w 2524593"/>
                <a:gd name="connsiteY44" fmla="*/ 814804 h 1646704"/>
                <a:gd name="connsiteX45" fmla="*/ 2371587 w 2524593"/>
                <a:gd name="connsiteY45" fmla="*/ 845403 h 1646704"/>
                <a:gd name="connsiteX46" fmla="*/ 2386888 w 2524593"/>
                <a:gd name="connsiteY46" fmla="*/ 921900 h 1646704"/>
                <a:gd name="connsiteX47" fmla="*/ 2417489 w 2524593"/>
                <a:gd name="connsiteY47" fmla="*/ 983098 h 1646704"/>
                <a:gd name="connsiteX48" fmla="*/ 2432790 w 2524593"/>
                <a:gd name="connsiteY48" fmla="*/ 1028997 h 1646704"/>
                <a:gd name="connsiteX49" fmla="*/ 2478691 w 2524593"/>
                <a:gd name="connsiteY49" fmla="*/ 1304388 h 1646704"/>
                <a:gd name="connsiteX50" fmla="*/ 2524593 w 2524593"/>
                <a:gd name="connsiteY50" fmla="*/ 1350286 h 164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24593" h="1646704">
                  <a:moveTo>
                    <a:pt x="0" y="1640977"/>
                  </a:moveTo>
                  <a:cubicBezTo>
                    <a:pt x="231070" y="1623203"/>
                    <a:pt x="135820" y="1646704"/>
                    <a:pt x="290711" y="1595078"/>
                  </a:cubicBezTo>
                  <a:lnTo>
                    <a:pt x="336612" y="1579779"/>
                  </a:lnTo>
                  <a:lnTo>
                    <a:pt x="382514" y="1564479"/>
                  </a:lnTo>
                  <a:cubicBezTo>
                    <a:pt x="387614" y="1549180"/>
                    <a:pt x="387740" y="1531174"/>
                    <a:pt x="397815" y="1518581"/>
                  </a:cubicBezTo>
                  <a:cubicBezTo>
                    <a:pt x="409303" y="1504222"/>
                    <a:pt x="429589" y="1499754"/>
                    <a:pt x="443716" y="1487982"/>
                  </a:cubicBezTo>
                  <a:cubicBezTo>
                    <a:pt x="460339" y="1474130"/>
                    <a:pt x="474317" y="1457383"/>
                    <a:pt x="489618" y="1442083"/>
                  </a:cubicBezTo>
                  <a:cubicBezTo>
                    <a:pt x="494718" y="1426784"/>
                    <a:pt x="493515" y="1407588"/>
                    <a:pt x="504919" y="1396185"/>
                  </a:cubicBezTo>
                  <a:cubicBezTo>
                    <a:pt x="516324" y="1384781"/>
                    <a:pt x="536395" y="1388097"/>
                    <a:pt x="550820" y="1380885"/>
                  </a:cubicBezTo>
                  <a:cubicBezTo>
                    <a:pt x="567268" y="1372662"/>
                    <a:pt x="581421" y="1360486"/>
                    <a:pt x="596722" y="1350286"/>
                  </a:cubicBezTo>
                  <a:cubicBezTo>
                    <a:pt x="678326" y="1227890"/>
                    <a:pt x="571219" y="1375788"/>
                    <a:pt x="673225" y="1273789"/>
                  </a:cubicBezTo>
                  <a:cubicBezTo>
                    <a:pt x="775230" y="1171791"/>
                    <a:pt x="627321" y="1278889"/>
                    <a:pt x="749728" y="1197291"/>
                  </a:cubicBezTo>
                  <a:cubicBezTo>
                    <a:pt x="759928" y="1176892"/>
                    <a:pt x="764201" y="1152220"/>
                    <a:pt x="780329" y="1136093"/>
                  </a:cubicBezTo>
                  <a:cubicBezTo>
                    <a:pt x="791733" y="1124689"/>
                    <a:pt x="814826" y="1132198"/>
                    <a:pt x="826230" y="1120794"/>
                  </a:cubicBezTo>
                  <a:cubicBezTo>
                    <a:pt x="837634" y="1109391"/>
                    <a:pt x="831456" y="1087488"/>
                    <a:pt x="841531" y="1074895"/>
                  </a:cubicBezTo>
                  <a:cubicBezTo>
                    <a:pt x="853019" y="1060536"/>
                    <a:pt x="872132" y="1054496"/>
                    <a:pt x="887433" y="1044296"/>
                  </a:cubicBezTo>
                  <a:cubicBezTo>
                    <a:pt x="924877" y="931972"/>
                    <a:pt x="895226" y="975306"/>
                    <a:pt x="963935" y="906601"/>
                  </a:cubicBezTo>
                  <a:cubicBezTo>
                    <a:pt x="969035" y="891301"/>
                    <a:pt x="972023" y="875127"/>
                    <a:pt x="979236" y="860702"/>
                  </a:cubicBezTo>
                  <a:cubicBezTo>
                    <a:pt x="987460" y="844256"/>
                    <a:pt x="1004022" y="832248"/>
                    <a:pt x="1009837" y="814804"/>
                  </a:cubicBezTo>
                  <a:cubicBezTo>
                    <a:pt x="1019647" y="785375"/>
                    <a:pt x="1018408" y="753289"/>
                    <a:pt x="1025138" y="723007"/>
                  </a:cubicBezTo>
                  <a:cubicBezTo>
                    <a:pt x="1028637" y="707264"/>
                    <a:pt x="1036939" y="692851"/>
                    <a:pt x="1040438" y="677108"/>
                  </a:cubicBezTo>
                  <a:cubicBezTo>
                    <a:pt x="1047168" y="646826"/>
                    <a:pt x="1049655" y="615730"/>
                    <a:pt x="1055739" y="585312"/>
                  </a:cubicBezTo>
                  <a:cubicBezTo>
                    <a:pt x="1067303" y="527495"/>
                    <a:pt x="1082120" y="490877"/>
                    <a:pt x="1101641" y="432317"/>
                  </a:cubicBezTo>
                  <a:lnTo>
                    <a:pt x="1116941" y="386418"/>
                  </a:lnTo>
                  <a:cubicBezTo>
                    <a:pt x="1122325" y="332582"/>
                    <a:pt x="1124294" y="199445"/>
                    <a:pt x="1162843" y="141626"/>
                  </a:cubicBezTo>
                  <a:cubicBezTo>
                    <a:pt x="1183244" y="111027"/>
                    <a:pt x="1189156" y="61458"/>
                    <a:pt x="1224045" y="49829"/>
                  </a:cubicBezTo>
                  <a:lnTo>
                    <a:pt x="1269947" y="34530"/>
                  </a:lnTo>
                  <a:cubicBezTo>
                    <a:pt x="1285247" y="24330"/>
                    <a:pt x="1297514" y="5341"/>
                    <a:pt x="1315848" y="3931"/>
                  </a:cubicBezTo>
                  <a:cubicBezTo>
                    <a:pt x="1366953" y="0"/>
                    <a:pt x="1420228" y="3022"/>
                    <a:pt x="1468854" y="19230"/>
                  </a:cubicBezTo>
                  <a:cubicBezTo>
                    <a:pt x="1482775" y="23870"/>
                    <a:pt x="1527612" y="123394"/>
                    <a:pt x="1530056" y="126327"/>
                  </a:cubicBezTo>
                  <a:cubicBezTo>
                    <a:pt x="1541829" y="140453"/>
                    <a:pt x="1560657" y="146726"/>
                    <a:pt x="1575958" y="156926"/>
                  </a:cubicBezTo>
                  <a:cubicBezTo>
                    <a:pt x="1581058" y="172225"/>
                    <a:pt x="1584046" y="188400"/>
                    <a:pt x="1591259" y="202824"/>
                  </a:cubicBezTo>
                  <a:cubicBezTo>
                    <a:pt x="1599483" y="219271"/>
                    <a:pt x="1614391" y="231920"/>
                    <a:pt x="1621860" y="248723"/>
                  </a:cubicBezTo>
                  <a:cubicBezTo>
                    <a:pt x="1634960" y="278197"/>
                    <a:pt x="1652461" y="340520"/>
                    <a:pt x="1652461" y="340520"/>
                  </a:cubicBezTo>
                  <a:cubicBezTo>
                    <a:pt x="1657561" y="396618"/>
                    <a:pt x="1651194" y="454976"/>
                    <a:pt x="1667761" y="508814"/>
                  </a:cubicBezTo>
                  <a:cubicBezTo>
                    <a:pt x="1673169" y="526389"/>
                    <a:pt x="1700660" y="526411"/>
                    <a:pt x="1713663" y="539413"/>
                  </a:cubicBezTo>
                  <a:cubicBezTo>
                    <a:pt x="1784107" y="609852"/>
                    <a:pt x="1694201" y="572798"/>
                    <a:pt x="1805467" y="600611"/>
                  </a:cubicBezTo>
                  <a:cubicBezTo>
                    <a:pt x="1836068" y="590411"/>
                    <a:pt x="1879377" y="596850"/>
                    <a:pt x="1897270" y="570012"/>
                  </a:cubicBezTo>
                  <a:cubicBezTo>
                    <a:pt x="1938072" y="508814"/>
                    <a:pt x="1912571" y="534313"/>
                    <a:pt x="1973773" y="493515"/>
                  </a:cubicBezTo>
                  <a:cubicBezTo>
                    <a:pt x="2041129" y="499127"/>
                    <a:pt x="2154064" y="485651"/>
                    <a:pt x="2218582" y="539413"/>
                  </a:cubicBezTo>
                  <a:cubicBezTo>
                    <a:pt x="2232709" y="551184"/>
                    <a:pt x="2238983" y="570012"/>
                    <a:pt x="2249183" y="585312"/>
                  </a:cubicBezTo>
                  <a:cubicBezTo>
                    <a:pt x="2254283" y="600611"/>
                    <a:pt x="2260984" y="615467"/>
                    <a:pt x="2264483" y="631210"/>
                  </a:cubicBezTo>
                  <a:cubicBezTo>
                    <a:pt x="2271213" y="661492"/>
                    <a:pt x="2269974" y="693578"/>
                    <a:pt x="2279784" y="723007"/>
                  </a:cubicBezTo>
                  <a:cubicBezTo>
                    <a:pt x="2285599" y="740451"/>
                    <a:pt x="2302161" y="752459"/>
                    <a:pt x="2310385" y="768905"/>
                  </a:cubicBezTo>
                  <a:cubicBezTo>
                    <a:pt x="2317598" y="783330"/>
                    <a:pt x="2315611" y="802211"/>
                    <a:pt x="2325686" y="814804"/>
                  </a:cubicBezTo>
                  <a:cubicBezTo>
                    <a:pt x="2337174" y="829163"/>
                    <a:pt x="2356287" y="835203"/>
                    <a:pt x="2371587" y="845403"/>
                  </a:cubicBezTo>
                  <a:cubicBezTo>
                    <a:pt x="2376687" y="870902"/>
                    <a:pt x="2378664" y="897231"/>
                    <a:pt x="2386888" y="921900"/>
                  </a:cubicBezTo>
                  <a:cubicBezTo>
                    <a:pt x="2394101" y="943537"/>
                    <a:pt x="2408504" y="962135"/>
                    <a:pt x="2417489" y="983098"/>
                  </a:cubicBezTo>
                  <a:cubicBezTo>
                    <a:pt x="2423842" y="997921"/>
                    <a:pt x="2427690" y="1013697"/>
                    <a:pt x="2432790" y="1028997"/>
                  </a:cubicBezTo>
                  <a:cubicBezTo>
                    <a:pt x="2436850" y="1069599"/>
                    <a:pt x="2448315" y="1258827"/>
                    <a:pt x="2478691" y="1304388"/>
                  </a:cubicBezTo>
                  <a:cubicBezTo>
                    <a:pt x="2512121" y="1354530"/>
                    <a:pt x="2490904" y="1350286"/>
                    <a:pt x="2524593" y="1350286"/>
                  </a:cubicBezTo>
                </a:path>
              </a:pathLst>
            </a:custGeom>
            <a:noFill/>
            <a:ln w="76200">
              <a:solidFill>
                <a:srgbClr val="7DD65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986891" y="4717979"/>
              <a:ext cx="577501" cy="461665"/>
            </a:xfrm>
            <a:prstGeom prst="rect">
              <a:avLst/>
            </a:prstGeom>
            <a:noFill/>
          </p:spPr>
          <p:txBody>
            <a:bodyPr wrap="square" rtlCol="0">
              <a:spAutoFit/>
            </a:bodyPr>
            <a:lstStyle/>
            <a:p>
              <a:r>
                <a:rPr lang="en-US" sz="2400" b="1" dirty="0" smtClean="0"/>
                <a:t>θ</a:t>
              </a:r>
              <a:endParaRPr lang="en-US" sz="2400" b="1" dirty="0"/>
            </a:p>
          </p:txBody>
        </p:sp>
      </p:grpSp>
      <p:sp>
        <p:nvSpPr>
          <p:cNvPr id="26" name="TextBox 25"/>
          <p:cNvSpPr txBox="1"/>
          <p:nvPr/>
        </p:nvSpPr>
        <p:spPr>
          <a:xfrm>
            <a:off x="4314676" y="2112352"/>
            <a:ext cx="2096224" cy="830997"/>
          </a:xfrm>
          <a:prstGeom prst="rect">
            <a:avLst/>
          </a:prstGeom>
          <a:noFill/>
        </p:spPr>
        <p:txBody>
          <a:bodyPr wrap="square" rtlCol="0">
            <a:spAutoFit/>
          </a:bodyPr>
          <a:lstStyle/>
          <a:p>
            <a:pPr algn="ctr"/>
            <a:r>
              <a:rPr lang="en-US" sz="2400" b="1" dirty="0" smtClean="0"/>
              <a:t>Signal Strength</a:t>
            </a:r>
            <a:endParaRPr lang="en-US" sz="2400" b="1" dirty="0"/>
          </a:p>
        </p:txBody>
      </p:sp>
      <p:grpSp>
        <p:nvGrpSpPr>
          <p:cNvPr id="48" name="Group 47"/>
          <p:cNvGrpSpPr/>
          <p:nvPr/>
        </p:nvGrpSpPr>
        <p:grpSpPr>
          <a:xfrm>
            <a:off x="5127476" y="3365500"/>
            <a:ext cx="2606824" cy="1930400"/>
            <a:chOff x="4301976" y="3302000"/>
            <a:chExt cx="3940324" cy="1943100"/>
          </a:xfrm>
        </p:grpSpPr>
        <p:cxnSp>
          <p:nvCxnSpPr>
            <p:cNvPr id="21" name="Straight Connector 20"/>
            <p:cNvCxnSpPr/>
            <p:nvPr/>
          </p:nvCxnSpPr>
          <p:spPr>
            <a:xfrm flipV="1">
              <a:off x="4314676" y="38100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4314676" y="38989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4314676" y="39751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4327376" y="40640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4327376" y="41529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4327376" y="42291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4301976" y="33020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4301976" y="33909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4301976" y="34671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4314676" y="35560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4314676" y="36449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4314676" y="37211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4340076" y="48133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340076" y="49022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4340076" y="49784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4352776" y="50673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4352776" y="51562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4352776" y="52324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327376" y="43053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4327376" y="43942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4327376" y="44704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4340076" y="45593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4340076" y="46482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4340076" y="4724400"/>
              <a:ext cx="3889524"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3" name="Group 14"/>
          <p:cNvGrpSpPr/>
          <p:nvPr/>
        </p:nvGrpSpPr>
        <p:grpSpPr>
          <a:xfrm>
            <a:off x="9429" y="2220348"/>
            <a:ext cx="5590530" cy="4317162"/>
            <a:chOff x="1677238" y="1573182"/>
            <a:chExt cx="5590530" cy="4317162"/>
          </a:xfrm>
        </p:grpSpPr>
        <p:pic>
          <p:nvPicPr>
            <p:cNvPr id="6" name="Picture 5"/>
            <p:cNvPicPr>
              <a:picLocks noChangeAspect="1"/>
            </p:cNvPicPr>
            <p:nvPr/>
          </p:nvPicPr>
          <p:blipFill>
            <a:blip r:embed="rId3"/>
            <a:stretch>
              <a:fillRect/>
            </a:stretch>
          </p:blipFill>
          <p:spPr>
            <a:xfrm>
              <a:off x="2307983" y="1573182"/>
              <a:ext cx="4301863" cy="4301863"/>
            </a:xfrm>
            <a:prstGeom prst="rect">
              <a:avLst/>
            </a:prstGeom>
          </p:spPr>
        </p:pic>
        <p:sp>
          <p:nvSpPr>
            <p:cNvPr id="8" name="Right Triangle 7"/>
            <p:cNvSpPr/>
            <p:nvPr/>
          </p:nvSpPr>
          <p:spPr>
            <a:xfrm>
              <a:off x="3331889" y="199054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1" name="Right Triangle 10"/>
            <p:cNvSpPr/>
            <p:nvPr/>
          </p:nvSpPr>
          <p:spPr>
            <a:xfrm flipH="1">
              <a:off x="4494155" y="1989959"/>
              <a:ext cx="1118962" cy="1742536"/>
            </a:xfrm>
            <a:prstGeom prst="rtTriangl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613117" y="1760035"/>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677238" y="1744736"/>
              <a:ext cx="1654651" cy="41303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65173" y="3733016"/>
              <a:ext cx="4214085" cy="214202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4063439" y="3714080"/>
              <a:ext cx="863610" cy="738058"/>
            </a:xfrm>
            <a:prstGeom prst="rect">
              <a:avLst/>
            </a:prstGeom>
          </p:spPr>
        </p:pic>
        <p:pic>
          <p:nvPicPr>
            <p:cNvPr id="7" name="Picture 6"/>
            <p:cNvPicPr>
              <a:picLocks noChangeAspect="1"/>
            </p:cNvPicPr>
            <p:nvPr/>
          </p:nvPicPr>
          <p:blipFill>
            <a:blip r:embed="rId5"/>
            <a:stretch>
              <a:fillRect/>
            </a:stretch>
          </p:blipFill>
          <p:spPr>
            <a:xfrm>
              <a:off x="4789059" y="2092443"/>
              <a:ext cx="406400" cy="406400"/>
            </a:xfrm>
            <a:prstGeom prst="rect">
              <a:avLst/>
            </a:prstGeom>
          </p:spPr>
        </p:pic>
        <p:pic>
          <p:nvPicPr>
            <p:cNvPr id="9" name="Picture 8"/>
            <p:cNvPicPr>
              <a:picLocks noChangeAspect="1"/>
            </p:cNvPicPr>
            <p:nvPr/>
          </p:nvPicPr>
          <p:blipFill>
            <a:blip r:embed="rId6"/>
            <a:stretch>
              <a:fillRect/>
            </a:stretch>
          </p:blipFill>
          <p:spPr>
            <a:xfrm>
              <a:off x="4306866" y="2413629"/>
              <a:ext cx="406400" cy="406400"/>
            </a:xfrm>
            <a:prstGeom prst="rect">
              <a:avLst/>
            </a:prstGeom>
          </p:spPr>
        </p:pic>
      </p:grpSp>
      <p:graphicFrame>
        <p:nvGraphicFramePr>
          <p:cNvPr id="48" name="Table 47"/>
          <p:cNvGraphicFramePr>
            <a:graphicFrameLocks noGrp="1"/>
          </p:cNvGraphicFramePr>
          <p:nvPr/>
        </p:nvGraphicFramePr>
        <p:xfrm>
          <a:off x="4419600" y="2438400"/>
          <a:ext cx="2946400" cy="2595880"/>
        </p:xfrm>
        <a:graphic>
          <a:graphicData uri="http://schemas.openxmlformats.org/drawingml/2006/table">
            <a:tbl>
              <a:tblPr firstRow="1" bandRow="1">
                <a:tableStyleId>{5C22544A-7EE6-4342-B048-85BDC9FD1C3A}</a:tableStyleId>
              </a:tblPr>
              <a:tblGrid>
                <a:gridCol w="863600"/>
                <a:gridCol w="2082800"/>
              </a:tblGrid>
              <a:tr h="370840">
                <a:tc>
                  <a:txBody>
                    <a:bodyPr/>
                    <a:lstStyle/>
                    <a:p>
                      <a:pPr algn="ctr"/>
                      <a:r>
                        <a:rPr lang="en-US" dirty="0" smtClean="0"/>
                        <a:t>signal</a:t>
                      </a:r>
                      <a:endParaRPr lang="en-US" dirty="0"/>
                    </a:p>
                  </a:txBody>
                  <a:tcPr/>
                </a:tc>
                <a:tc>
                  <a:txBody>
                    <a:bodyPr/>
                    <a:lstStyle/>
                    <a:p>
                      <a:pPr algn="ctr"/>
                      <a:r>
                        <a:rPr lang="en-US" dirty="0" smtClean="0"/>
                        <a:t>amplitude</a:t>
                      </a:r>
                      <a:endParaRPr lang="en-US" dirty="0"/>
                    </a:p>
                  </a:txBody>
                  <a:tcPr/>
                </a:tc>
              </a:tr>
              <a:tr h="370840">
                <a:tc>
                  <a:txBody>
                    <a:bodyPr/>
                    <a:lstStyle/>
                    <a:p>
                      <a:pPr algn="ctr"/>
                      <a:r>
                        <a:rPr lang="en-US" dirty="0" smtClean="0"/>
                        <a:t>0</a:t>
                      </a:r>
                      <a:endParaRPr lang="en-US" dirty="0"/>
                    </a:p>
                  </a:txBody>
                  <a:tcPr/>
                </a:tc>
                <a:tc>
                  <a:txBody>
                    <a:bodyPr/>
                    <a:lstStyle/>
                    <a:p>
                      <a:pPr algn="ctr"/>
                      <a:r>
                        <a:rPr lang="en-US" smtClean="0"/>
                        <a:t>[0,0.01)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[0.01,0.02)</a:t>
                      </a:r>
                      <a:endParaRPr lang="en-US" dirty="0"/>
                    </a:p>
                  </a:txBody>
                  <a:tcPr/>
                </a:tc>
              </a:tr>
              <a:tr h="370840">
                <a:tc>
                  <a:txBody>
                    <a:bodyPr/>
                    <a:lstStyle/>
                    <a:p>
                      <a:pPr algn="ctr"/>
                      <a:r>
                        <a:rPr lang="en-US" dirty="0" smtClean="0"/>
                        <a:t>…</a:t>
                      </a:r>
                      <a:endParaRPr lang="en-US" dirty="0"/>
                    </a:p>
                  </a:txBody>
                  <a:tcPr/>
                </a:tc>
                <a:tc>
                  <a:txBody>
                    <a:bodyPr/>
                    <a:lstStyle/>
                    <a:p>
                      <a:pPr algn="ctr"/>
                      <a:endParaRPr lang="en-US"/>
                    </a:p>
                  </a:txBody>
                  <a:tcPr/>
                </a:tc>
              </a:tr>
              <a:tr h="370840">
                <a:tc>
                  <a:txBody>
                    <a:bodyPr/>
                    <a:lstStyle/>
                    <a:p>
                      <a:pPr algn="ctr"/>
                      <a:r>
                        <a:rPr lang="en-US" dirty="0" smtClean="0"/>
                        <a:t>497</a:t>
                      </a:r>
                      <a:endParaRPr lang="en-US" dirty="0"/>
                    </a:p>
                  </a:txBody>
                  <a:tcPr/>
                </a:tc>
                <a:tc>
                  <a:txBody>
                    <a:bodyPr/>
                    <a:lstStyle/>
                    <a:p>
                      <a:pPr algn="ctr"/>
                      <a:r>
                        <a:rPr lang="en-US" dirty="0" smtClean="0"/>
                        <a:t>[4.97,498)</a:t>
                      </a:r>
                      <a:endParaRPr lang="en-US" dirty="0"/>
                    </a:p>
                  </a:txBody>
                  <a:tcPr/>
                </a:tc>
              </a:tr>
              <a:tr h="370840">
                <a:tc>
                  <a:txBody>
                    <a:bodyPr/>
                    <a:lstStyle/>
                    <a:p>
                      <a:pPr algn="ctr"/>
                      <a:r>
                        <a:rPr lang="en-US" smtClean="0"/>
                        <a:t>498</a:t>
                      </a:r>
                      <a:endParaRPr lang="en-US"/>
                    </a:p>
                  </a:txBody>
                  <a:tcPr/>
                </a:tc>
                <a:tc>
                  <a:txBody>
                    <a:bodyPr/>
                    <a:lstStyle/>
                    <a:p>
                      <a:pPr algn="ctr"/>
                      <a:r>
                        <a:rPr lang="en-US" dirty="0" smtClean="0"/>
                        <a:t>[4.98,4.99)</a:t>
                      </a:r>
                      <a:endParaRPr lang="en-US" dirty="0"/>
                    </a:p>
                  </a:txBody>
                  <a:tcPr/>
                </a:tc>
              </a:tr>
              <a:tr h="370840">
                <a:tc>
                  <a:txBody>
                    <a:bodyPr/>
                    <a:lstStyle/>
                    <a:p>
                      <a:pPr algn="ctr"/>
                      <a:r>
                        <a:rPr lang="en-US" dirty="0" smtClean="0"/>
                        <a:t>499</a:t>
                      </a:r>
                      <a:endParaRPr lang="en-US" dirty="0"/>
                    </a:p>
                  </a:txBody>
                  <a:tcPr/>
                </a:tc>
                <a:tc>
                  <a:txBody>
                    <a:bodyPr/>
                    <a:lstStyle/>
                    <a:p>
                      <a:pPr algn="ctr"/>
                      <a:r>
                        <a:rPr lang="en-US" dirty="0" smtClean="0"/>
                        <a:t>[4.99,∞)</a:t>
                      </a:r>
                      <a:endParaRPr lang="en-US" dirty="0"/>
                    </a:p>
                  </a:txBody>
                  <a:tcPr/>
                </a:tc>
              </a:tr>
            </a:tbl>
          </a:graphicData>
        </a:graphic>
      </p:graphicFrame>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3" name="Group 113"/>
          <p:cNvGrpSpPr/>
          <p:nvPr/>
        </p:nvGrpSpPr>
        <p:grpSpPr>
          <a:xfrm>
            <a:off x="444500" y="1862139"/>
            <a:ext cx="8051800" cy="4511892"/>
            <a:chOff x="444500" y="1862139"/>
            <a:chExt cx="8051800" cy="4511892"/>
          </a:xfrm>
        </p:grpSpPr>
        <p:sp>
          <p:nvSpPr>
            <p:cNvPr id="113" name="TextBox 112"/>
            <p:cNvSpPr txBox="1"/>
            <p:nvPr/>
          </p:nvSpPr>
          <p:spPr>
            <a:xfrm>
              <a:off x="711200" y="4533900"/>
              <a:ext cx="1719678" cy="369332"/>
            </a:xfrm>
            <a:prstGeom prst="rect">
              <a:avLst/>
            </a:prstGeom>
            <a:noFill/>
          </p:spPr>
          <p:txBody>
            <a:bodyPr wrap="square" rtlCol="0">
              <a:spAutoFit/>
            </a:bodyPr>
            <a:lstStyle/>
            <a:p>
              <a:r>
                <a:rPr lang="en-US" dirty="0" smtClean="0"/>
                <a:t>        radar </a:t>
              </a:r>
              <a:endParaRPr lang="en-US" dirty="0"/>
            </a:p>
          </p:txBody>
        </p:sp>
        <p:grpSp>
          <p:nvGrpSpPr>
            <p:cNvPr id="4" name="Group 120"/>
            <p:cNvGrpSpPr/>
            <p:nvPr/>
          </p:nvGrpSpPr>
          <p:grpSpPr>
            <a:xfrm>
              <a:off x="444500" y="1862139"/>
              <a:ext cx="8051800" cy="4511892"/>
              <a:chOff x="444500" y="1404939"/>
              <a:chExt cx="8051800" cy="4511892"/>
            </a:xfrm>
          </p:grpSpPr>
          <p:sp>
            <p:nvSpPr>
              <p:cNvPr id="11" name="TextBox 10"/>
              <p:cNvSpPr txBox="1"/>
              <p:nvPr/>
            </p:nvSpPr>
            <p:spPr>
              <a:xfrm>
                <a:off x="4940301" y="1404939"/>
                <a:ext cx="1306920" cy="1200329"/>
              </a:xfrm>
              <a:prstGeom prst="rect">
                <a:avLst/>
              </a:prstGeom>
              <a:noFill/>
            </p:spPr>
            <p:txBody>
              <a:bodyPr wrap="square" rtlCol="0">
                <a:spAutoFit/>
              </a:bodyPr>
              <a:lstStyle/>
              <a:p>
                <a:pPr algn="ctr"/>
                <a:r>
                  <a:rPr lang="en-US" dirty="0" smtClean="0"/>
                  <a:t>desired delta heading angle</a:t>
                </a:r>
                <a:endParaRPr lang="en-US" dirty="0"/>
              </a:p>
            </p:txBody>
          </p:sp>
          <p:grpSp>
            <p:nvGrpSpPr>
              <p:cNvPr id="5" name="Group 119"/>
              <p:cNvGrpSpPr/>
              <p:nvPr/>
            </p:nvGrpSpPr>
            <p:grpSpPr>
              <a:xfrm>
                <a:off x="444500" y="1739900"/>
                <a:ext cx="8051800" cy="4176931"/>
                <a:chOff x="444500" y="1739900"/>
                <a:chExt cx="8051800" cy="4176931"/>
              </a:xfrm>
            </p:grpSpPr>
            <p:sp>
              <p:nvSpPr>
                <p:cNvPr id="55" name="AutoShape 12"/>
                <p:cNvSpPr>
                  <a:spLocks noChangeArrowheads="1"/>
                </p:cNvSpPr>
                <p:nvPr/>
              </p:nvSpPr>
              <p:spPr bwMode="auto">
                <a:xfrm rot="13413539">
                  <a:off x="3692159" y="23552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22"/>
                <p:cNvGrpSpPr>
                  <a:grpSpLocks/>
                </p:cNvGrpSpPr>
                <p:nvPr/>
              </p:nvGrpSpPr>
              <p:grpSpPr bwMode="auto">
                <a:xfrm rot="21513539">
                  <a:off x="4157395" y="2096831"/>
                  <a:ext cx="315396" cy="281354"/>
                  <a:chOff x="2886" y="10564"/>
                  <a:chExt cx="315" cy="315"/>
                </a:xfrm>
              </p:grpSpPr>
              <p:sp>
                <p:nvSpPr>
                  <p:cNvPr id="60"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31"/>
                <p:cNvGrpSpPr>
                  <a:grpSpLocks/>
                </p:cNvGrpSpPr>
                <p:nvPr/>
              </p:nvGrpSpPr>
              <p:grpSpPr bwMode="auto">
                <a:xfrm>
                  <a:off x="3621753" y="3212471"/>
                  <a:ext cx="402759" cy="277123"/>
                  <a:chOff x="2781" y="2824"/>
                  <a:chExt cx="403" cy="310"/>
                </a:xfrm>
              </p:grpSpPr>
              <p:sp>
                <p:nvSpPr>
                  <p:cNvPr id="50"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 name="Group 50"/>
                <p:cNvGrpSpPr>
                  <a:grpSpLocks/>
                </p:cNvGrpSpPr>
                <p:nvPr/>
              </p:nvGrpSpPr>
              <p:grpSpPr bwMode="auto">
                <a:xfrm rot="5365897">
                  <a:off x="4506136" y="2120146"/>
                  <a:ext cx="315999" cy="322941"/>
                  <a:chOff x="2886" y="10564"/>
                  <a:chExt cx="315" cy="315"/>
                </a:xfrm>
              </p:grpSpPr>
              <p:sp>
                <p:nvSpPr>
                  <p:cNvPr id="48"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66"/>
                <p:cNvGrpSpPr/>
                <p:nvPr/>
              </p:nvGrpSpPr>
              <p:grpSpPr>
                <a:xfrm>
                  <a:off x="6151319" y="3683351"/>
                  <a:ext cx="1558138" cy="1544397"/>
                  <a:chOff x="5770319" y="3188051"/>
                  <a:chExt cx="1558138" cy="1544397"/>
                </a:xfrm>
              </p:grpSpPr>
              <p:grpSp>
                <p:nvGrpSpPr>
                  <p:cNvPr id="18" name="Group 56"/>
                  <p:cNvGrpSpPr>
                    <a:grpSpLocks/>
                  </p:cNvGrpSpPr>
                  <p:nvPr/>
                </p:nvGrpSpPr>
                <p:grpSpPr bwMode="auto">
                  <a:xfrm>
                    <a:off x="6692098" y="4371413"/>
                    <a:ext cx="636359" cy="361035"/>
                    <a:chOff x="2781" y="4864"/>
                    <a:chExt cx="621" cy="360"/>
                  </a:xfrm>
                </p:grpSpPr>
                <p:sp>
                  <p:nvSpPr>
                    <p:cNvPr id="46"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65"/>
                  <p:cNvGrpSpPr/>
                  <p:nvPr/>
                </p:nvGrpSpPr>
                <p:grpSpPr>
                  <a:xfrm>
                    <a:off x="5770319" y="3188051"/>
                    <a:ext cx="1031962" cy="1056446"/>
                    <a:chOff x="4996004" y="2757446"/>
                    <a:chExt cx="1031962" cy="1056446"/>
                  </a:xfrm>
                </p:grpSpPr>
                <p:grpSp>
                  <p:nvGrpSpPr>
                    <p:cNvPr id="21" name="Group 44"/>
                    <p:cNvGrpSpPr>
                      <a:grpSpLocks/>
                    </p:cNvGrpSpPr>
                    <p:nvPr/>
                  </p:nvGrpSpPr>
                  <p:grpSpPr bwMode="auto">
                    <a:xfrm rot="5365897">
                      <a:off x="4999475" y="2753975"/>
                      <a:ext cx="315999" cy="322941"/>
                      <a:chOff x="2886" y="10564"/>
                      <a:chExt cx="315" cy="315"/>
                    </a:xfrm>
                  </p:grpSpPr>
                  <p:sp>
                    <p:nvSpPr>
                      <p:cNvPr id="44"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47"/>
                    <p:cNvGrpSpPr>
                      <a:grpSpLocks/>
                    </p:cNvGrpSpPr>
                    <p:nvPr/>
                  </p:nvGrpSpPr>
                  <p:grpSpPr bwMode="auto">
                    <a:xfrm rot="5365897">
                      <a:off x="5708496" y="3494422"/>
                      <a:ext cx="315999" cy="322941"/>
                      <a:chOff x="2886" y="10564"/>
                      <a:chExt cx="315" cy="315"/>
                    </a:xfrm>
                  </p:grpSpPr>
                  <p:sp>
                    <p:nvSpPr>
                      <p:cNvPr id="42"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40"/>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3" name="Group 69"/>
                <p:cNvGrpSpPr/>
                <p:nvPr/>
              </p:nvGrpSpPr>
              <p:grpSpPr>
                <a:xfrm>
                  <a:off x="4732020" y="2382520"/>
                  <a:ext cx="626233" cy="601991"/>
                  <a:chOff x="6548120" y="2014220"/>
                  <a:chExt cx="626233" cy="601991"/>
                </a:xfrm>
              </p:grpSpPr>
              <p:sp>
                <p:nvSpPr>
                  <p:cNvPr id="35" name="Oval 34"/>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36" name="TextBox 35"/>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sp>
              <p:nvSpPr>
                <p:cNvPr id="7" name="TextBox 6"/>
                <p:cNvSpPr txBox="1"/>
                <p:nvPr/>
              </p:nvSpPr>
              <p:spPr>
                <a:xfrm>
                  <a:off x="952501" y="2427747"/>
                  <a:ext cx="2570524" cy="646331"/>
                </a:xfrm>
                <a:prstGeom prst="rect">
                  <a:avLst/>
                </a:prstGeom>
                <a:noFill/>
              </p:spPr>
              <p:txBody>
                <a:bodyPr wrap="square" rtlCol="0">
                  <a:spAutoFit/>
                </a:bodyPr>
                <a:lstStyle/>
                <a:p>
                  <a:pPr algn="ctr"/>
                  <a:r>
                    <a:rPr lang="en-US" dirty="0" smtClean="0"/>
                    <a:t>Position of closest asteroids</a:t>
                  </a:r>
                </a:p>
              </p:txBody>
            </p:sp>
            <p:sp>
              <p:nvSpPr>
                <p:cNvPr id="8" name="TextBox 7"/>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12" name="TextBox 11"/>
                <p:cNvSpPr txBox="1"/>
                <p:nvPr/>
              </p:nvSpPr>
              <p:spPr>
                <a:xfrm>
                  <a:off x="4540385" y="1739900"/>
                  <a:ext cx="857115" cy="369332"/>
                </a:xfrm>
                <a:prstGeom prst="rect">
                  <a:avLst/>
                </a:prstGeom>
                <a:noFill/>
              </p:spPr>
              <p:txBody>
                <a:bodyPr wrap="square" rtlCol="0">
                  <a:spAutoFit/>
                </a:bodyPr>
                <a:lstStyle/>
                <a:p>
                  <a:r>
                    <a:rPr lang="en-US" dirty="0" smtClean="0"/>
                    <a:t>[0,20]</a:t>
                  </a:r>
                  <a:endParaRPr lang="en-US" dirty="0"/>
                </a:p>
              </p:txBody>
            </p:sp>
            <p:sp>
              <p:nvSpPr>
                <p:cNvPr id="13" name="TextBox 12"/>
                <p:cNvSpPr txBox="1"/>
                <p:nvPr/>
              </p:nvSpPr>
              <p:spPr>
                <a:xfrm>
                  <a:off x="6452414" y="5270500"/>
                  <a:ext cx="1777186" cy="646331"/>
                </a:xfrm>
                <a:prstGeom prst="rect">
                  <a:avLst/>
                </a:prstGeom>
                <a:noFill/>
              </p:spPr>
              <p:txBody>
                <a:bodyPr wrap="square" rtlCol="0">
                  <a:spAutoFit/>
                </a:bodyPr>
                <a:lstStyle/>
                <a:p>
                  <a:pPr algn="ctr"/>
                  <a:r>
                    <a:rPr lang="en-US" dirty="0" smtClean="0"/>
                    <a:t>propulsion system</a:t>
                  </a:r>
                </a:p>
              </p:txBody>
            </p:sp>
            <p:sp>
              <p:nvSpPr>
                <p:cNvPr id="14" name="TextBox 13"/>
                <p:cNvSpPr txBox="1"/>
                <p:nvPr/>
              </p:nvSpPr>
              <p:spPr>
                <a:xfrm>
                  <a:off x="7056975" y="3886256"/>
                  <a:ext cx="1439325" cy="923330"/>
                </a:xfrm>
                <a:prstGeom prst="rect">
                  <a:avLst/>
                </a:prstGeom>
                <a:noFill/>
              </p:spPr>
              <p:txBody>
                <a:bodyPr wrap="square" rtlCol="0">
                  <a:spAutoFit/>
                </a:bodyPr>
                <a:lstStyle/>
                <a:p>
                  <a:pPr algn="ctr"/>
                  <a:r>
                    <a:rPr lang="en-US" dirty="0" smtClean="0"/>
                    <a:t>propulsion signal</a:t>
                  </a:r>
                </a:p>
                <a:p>
                  <a:pPr algn="ctr"/>
                  <a:r>
                    <a:rPr lang="en-US" dirty="0" smtClean="0"/>
                    <a:t>[0,100]</a:t>
                  </a:r>
                  <a:endParaRPr lang="en-US" dirty="0"/>
                </a:p>
              </p:txBody>
            </p:sp>
            <p:sp>
              <p:nvSpPr>
                <p:cNvPr id="15" name="TextBox 14"/>
                <p:cNvSpPr txBox="1"/>
                <p:nvPr/>
              </p:nvSpPr>
              <p:spPr>
                <a:xfrm>
                  <a:off x="4962374" y="3318273"/>
                  <a:ext cx="1044726" cy="369332"/>
                </a:xfrm>
                <a:prstGeom prst="rect">
                  <a:avLst/>
                </a:prstGeom>
                <a:noFill/>
              </p:spPr>
              <p:txBody>
                <a:bodyPr wrap="square" rtlCol="0">
                  <a:spAutoFit/>
                </a:bodyPr>
                <a:lstStyle/>
                <a:p>
                  <a:r>
                    <a:rPr lang="en-US" dirty="0" smtClean="0"/>
                    <a:t>[0,20]</a:t>
                  </a:r>
                  <a:endParaRPr lang="en-US" dirty="0"/>
                </a:p>
              </p:txBody>
            </p:sp>
            <p:grpSp>
              <p:nvGrpSpPr>
                <p:cNvPr id="24" name="Group 69"/>
                <p:cNvGrpSpPr/>
                <p:nvPr/>
              </p:nvGrpSpPr>
              <p:grpSpPr>
                <a:xfrm>
                  <a:off x="2995520" y="2683515"/>
                  <a:ext cx="626233" cy="601991"/>
                  <a:chOff x="6548120" y="2014220"/>
                  <a:chExt cx="626233" cy="601991"/>
                </a:xfrm>
              </p:grpSpPr>
              <p:sp>
                <p:nvSpPr>
                  <p:cNvPr id="74" name="Oval 73"/>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75" name="TextBox 74"/>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nvGrpSpPr>
                <p:cNvPr id="27" name="Group 13"/>
                <p:cNvGrpSpPr>
                  <a:grpSpLocks/>
                </p:cNvGrpSpPr>
                <p:nvPr/>
              </p:nvGrpSpPr>
              <p:grpSpPr bwMode="auto">
                <a:xfrm rot="20262898">
                  <a:off x="3784693" y="2818130"/>
                  <a:ext cx="315396" cy="281354"/>
                  <a:chOff x="2886" y="10564"/>
                  <a:chExt cx="315" cy="315"/>
                </a:xfrm>
              </p:grpSpPr>
              <p:sp>
                <p:nvSpPr>
                  <p:cNvPr id="8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 name="Group 13"/>
                <p:cNvGrpSpPr>
                  <a:grpSpLocks/>
                </p:cNvGrpSpPr>
                <p:nvPr/>
              </p:nvGrpSpPr>
              <p:grpSpPr bwMode="auto">
                <a:xfrm rot="21513539">
                  <a:off x="3441793" y="2487930"/>
                  <a:ext cx="315396" cy="281354"/>
                  <a:chOff x="2886" y="10564"/>
                  <a:chExt cx="315" cy="315"/>
                </a:xfrm>
              </p:grpSpPr>
              <p:sp>
                <p:nvSpPr>
                  <p:cNvPr id="84"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5"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 name="Group 13"/>
                <p:cNvGrpSpPr>
                  <a:grpSpLocks/>
                </p:cNvGrpSpPr>
                <p:nvPr/>
              </p:nvGrpSpPr>
              <p:grpSpPr bwMode="auto">
                <a:xfrm rot="21513539">
                  <a:off x="2759640" y="3204321"/>
                  <a:ext cx="315396" cy="281354"/>
                  <a:chOff x="2886" y="10564"/>
                  <a:chExt cx="315" cy="315"/>
                </a:xfrm>
              </p:grpSpPr>
              <p:sp>
                <p:nvSpPr>
                  <p:cNvPr id="87"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8"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9" name="AutoShape 12"/>
                <p:cNvSpPr>
                  <a:spLocks noChangeArrowheads="1"/>
                </p:cNvSpPr>
                <p:nvPr/>
              </p:nvSpPr>
              <p:spPr bwMode="auto">
                <a:xfrm rot="19997259">
                  <a:off x="5780795" y="34043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0" name="Group 22"/>
                <p:cNvGrpSpPr>
                  <a:grpSpLocks/>
                </p:cNvGrpSpPr>
                <p:nvPr/>
              </p:nvGrpSpPr>
              <p:grpSpPr bwMode="auto">
                <a:xfrm rot="4551157" flipV="1">
                  <a:off x="6026771" y="3016054"/>
                  <a:ext cx="446277" cy="132765"/>
                  <a:chOff x="2886" y="10564"/>
                  <a:chExt cx="315" cy="315"/>
                </a:xfrm>
              </p:grpSpPr>
              <p:sp>
                <p:nvSpPr>
                  <p:cNvPr id="91"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22"/>
                <p:cNvGrpSpPr>
                  <a:grpSpLocks/>
                </p:cNvGrpSpPr>
                <p:nvPr/>
              </p:nvGrpSpPr>
              <p:grpSpPr bwMode="auto">
                <a:xfrm rot="5400000">
                  <a:off x="5223582" y="2929829"/>
                  <a:ext cx="587764" cy="646328"/>
                  <a:chOff x="2886" y="10564"/>
                  <a:chExt cx="315" cy="315"/>
                </a:xfrm>
              </p:grpSpPr>
              <p:sp>
                <p:nvSpPr>
                  <p:cNvPr id="94"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5"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a:grpSpLocks/>
                </p:cNvGrpSpPr>
                <p:nvPr/>
              </p:nvGrpSpPr>
              <p:grpSpPr bwMode="auto">
                <a:xfrm>
                  <a:off x="6183681" y="2554988"/>
                  <a:ext cx="402759" cy="277123"/>
                  <a:chOff x="2781" y="2824"/>
                  <a:chExt cx="403" cy="310"/>
                </a:xfrm>
              </p:grpSpPr>
              <p:sp>
                <p:nvSpPr>
                  <p:cNvPr id="9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 name="TextBox 101"/>
                <p:cNvSpPr txBox="1"/>
                <p:nvPr/>
              </p:nvSpPr>
              <p:spPr>
                <a:xfrm>
                  <a:off x="6185824" y="2108357"/>
                  <a:ext cx="1264845" cy="369332"/>
                </a:xfrm>
                <a:prstGeom prst="rect">
                  <a:avLst/>
                </a:prstGeom>
                <a:noFill/>
              </p:spPr>
              <p:txBody>
                <a:bodyPr wrap="square" rtlCol="0">
                  <a:spAutoFit/>
                </a:bodyPr>
                <a:lstStyle/>
                <a:p>
                  <a:r>
                    <a:rPr lang="en-US" dirty="0" smtClean="0"/>
                    <a:t>gyroscope</a:t>
                  </a:r>
                  <a:endParaRPr lang="en-US" dirty="0"/>
                </a:p>
              </p:txBody>
            </p:sp>
            <p:sp>
              <p:nvSpPr>
                <p:cNvPr id="103" name="TextBox 102"/>
                <p:cNvSpPr txBox="1"/>
                <p:nvPr/>
              </p:nvSpPr>
              <p:spPr>
                <a:xfrm>
                  <a:off x="3274889" y="3476239"/>
                  <a:ext cx="1034606" cy="923330"/>
                </a:xfrm>
                <a:prstGeom prst="rect">
                  <a:avLst/>
                </a:prstGeom>
                <a:noFill/>
              </p:spPr>
              <p:txBody>
                <a:bodyPr wrap="square" rtlCol="0">
                  <a:spAutoFit/>
                </a:bodyPr>
                <a:lstStyle/>
                <a:p>
                  <a:pPr algn="ctr"/>
                  <a:r>
                    <a:rPr lang="en-US" dirty="0" smtClean="0"/>
                    <a:t>Solar wind detector</a:t>
                  </a:r>
                  <a:endParaRPr lang="en-US" dirty="0"/>
                </a:p>
              </p:txBody>
            </p:sp>
            <p:sp>
              <p:nvSpPr>
                <p:cNvPr id="6" name="TextBox 5"/>
                <p:cNvSpPr txBox="1"/>
                <p:nvPr/>
              </p:nvSpPr>
              <p:spPr>
                <a:xfrm>
                  <a:off x="444500" y="5308600"/>
                  <a:ext cx="1719678" cy="369332"/>
                </a:xfrm>
                <a:prstGeom prst="rect">
                  <a:avLst/>
                </a:prstGeom>
                <a:noFill/>
              </p:spPr>
              <p:txBody>
                <a:bodyPr wrap="square" rtlCol="0">
                  <a:spAutoFit/>
                </a:bodyPr>
                <a:lstStyle/>
                <a:p>
                  <a:r>
                    <a:rPr lang="en-US" dirty="0" smtClean="0"/>
                    <a:t>        radar </a:t>
                  </a:r>
                  <a:endParaRPr lang="en-US" dirty="0"/>
                </a:p>
              </p:txBody>
            </p:sp>
            <p:grpSp>
              <p:nvGrpSpPr>
                <p:cNvPr id="33" name="Group 5"/>
                <p:cNvGrpSpPr>
                  <a:grpSpLocks/>
                </p:cNvGrpSpPr>
                <p:nvPr/>
              </p:nvGrpSpPr>
              <p:grpSpPr bwMode="auto">
                <a:xfrm>
                  <a:off x="1246102" y="5025356"/>
                  <a:ext cx="403492" cy="277123"/>
                  <a:chOff x="2781" y="2824"/>
                  <a:chExt cx="403" cy="310"/>
                </a:xfrm>
              </p:grpSpPr>
              <p:sp>
                <p:nvSpPr>
                  <p:cNvPr id="68"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47"/>
                <p:cNvGrpSpPr>
                  <a:grpSpLocks/>
                </p:cNvGrpSpPr>
                <p:nvPr/>
              </p:nvGrpSpPr>
              <p:grpSpPr bwMode="auto">
                <a:xfrm>
                  <a:off x="1685406" y="4606888"/>
                  <a:ext cx="314342" cy="314916"/>
                  <a:chOff x="2886" y="10564"/>
                  <a:chExt cx="315" cy="315"/>
                </a:xfrm>
              </p:grpSpPr>
              <p:sp>
                <p:nvSpPr>
                  <p:cNvPr id="25"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Diamond 78"/>
                <p:cNvSpPr/>
                <p:nvPr/>
              </p:nvSpPr>
              <p:spPr>
                <a:xfrm rot="2156838">
                  <a:off x="1822027" y="4113338"/>
                  <a:ext cx="654816" cy="600676"/>
                </a:xfrm>
                <a:prstGeom prst="diamond">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13"/>
                <p:cNvGrpSpPr>
                  <a:grpSpLocks/>
                </p:cNvGrpSpPr>
                <p:nvPr/>
              </p:nvGrpSpPr>
              <p:grpSpPr bwMode="auto">
                <a:xfrm rot="21513539">
                  <a:off x="2340540" y="3877421"/>
                  <a:ext cx="315396" cy="281354"/>
                  <a:chOff x="2886" y="10564"/>
                  <a:chExt cx="315" cy="315"/>
                </a:xfrm>
              </p:grpSpPr>
              <p:sp>
                <p:nvSpPr>
                  <p:cNvPr id="106"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 name="AutoShape 12"/>
                <p:cNvSpPr>
                  <a:spLocks noChangeArrowheads="1"/>
                </p:cNvSpPr>
                <p:nvPr/>
              </p:nvSpPr>
              <p:spPr bwMode="auto">
                <a:xfrm rot="13413539">
                  <a:off x="2307859" y="34474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8" name="Group 13"/>
                <p:cNvGrpSpPr>
                  <a:grpSpLocks/>
                </p:cNvGrpSpPr>
                <p:nvPr/>
              </p:nvGrpSpPr>
              <p:grpSpPr bwMode="auto">
                <a:xfrm rot="21513539">
                  <a:off x="2035740" y="3572621"/>
                  <a:ext cx="315396" cy="281354"/>
                  <a:chOff x="2886" y="10564"/>
                  <a:chExt cx="315" cy="315"/>
                </a:xfrm>
              </p:grpSpPr>
              <p:sp>
                <p:nvSpPr>
                  <p:cNvPr id="11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5"/>
                <p:cNvGrpSpPr>
                  <a:grpSpLocks/>
                </p:cNvGrpSpPr>
                <p:nvPr/>
              </p:nvGrpSpPr>
              <p:grpSpPr bwMode="auto">
                <a:xfrm>
                  <a:off x="1512802" y="3793456"/>
                  <a:ext cx="403492" cy="277123"/>
                  <a:chOff x="2781" y="2824"/>
                  <a:chExt cx="403" cy="310"/>
                </a:xfrm>
              </p:grpSpPr>
              <p:sp>
                <p:nvSpPr>
                  <p:cNvPr id="115"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93" name="TextBox 92"/>
            <p:cNvSpPr txBox="1"/>
            <p:nvPr/>
          </p:nvSpPr>
          <p:spPr>
            <a:xfrm>
              <a:off x="1803400" y="3453771"/>
              <a:ext cx="1313278" cy="369332"/>
            </a:xfrm>
            <a:prstGeom prst="rect">
              <a:avLst/>
            </a:prstGeom>
            <a:noFill/>
          </p:spPr>
          <p:txBody>
            <a:bodyPr wrap="square" rtlCol="0">
              <a:spAutoFit/>
            </a:bodyPr>
            <a:lstStyle/>
            <a:p>
              <a:r>
                <a:rPr lang="en-US" dirty="0" smtClean="0"/>
                <a:t>[0,15624]</a:t>
              </a:r>
              <a:endParaRPr lang="en-US" dirty="0"/>
            </a:p>
          </p:txBody>
        </p:sp>
        <p:sp>
          <p:nvSpPr>
            <p:cNvPr id="96" name="TextBox 95"/>
            <p:cNvSpPr txBox="1"/>
            <p:nvPr/>
          </p:nvSpPr>
          <p:spPr>
            <a:xfrm>
              <a:off x="2552700" y="2628271"/>
              <a:ext cx="1313278" cy="369332"/>
            </a:xfrm>
            <a:prstGeom prst="rect">
              <a:avLst/>
            </a:prstGeom>
            <a:noFill/>
          </p:spPr>
          <p:txBody>
            <a:bodyPr wrap="square" rtlCol="0">
              <a:spAutoFit/>
            </a:bodyPr>
            <a:lstStyle/>
            <a:p>
              <a:r>
                <a:rPr lang="en-US" dirty="0" smtClean="0"/>
                <a:t>[0,15624]</a:t>
              </a:r>
              <a:endParaRPr lang="en-US" dirty="0"/>
            </a:p>
          </p:txBody>
        </p:sp>
        <p:sp>
          <p:nvSpPr>
            <p:cNvPr id="104" name="TextBox 103"/>
            <p:cNvSpPr txBox="1"/>
            <p:nvPr/>
          </p:nvSpPr>
          <p:spPr>
            <a:xfrm>
              <a:off x="1320800" y="3809371"/>
              <a:ext cx="1313278" cy="369332"/>
            </a:xfrm>
            <a:prstGeom prst="rect">
              <a:avLst/>
            </a:prstGeom>
            <a:noFill/>
          </p:spPr>
          <p:txBody>
            <a:bodyPr wrap="square" rtlCol="0">
              <a:spAutoFit/>
            </a:bodyPr>
            <a:lstStyle/>
            <a:p>
              <a:r>
                <a:rPr lang="en-US" dirty="0" smtClean="0"/>
                <a:t>[0,124]</a:t>
              </a:r>
              <a:endParaRPr lang="en-US" dirty="0"/>
            </a:p>
          </p:txBody>
        </p:sp>
        <p:sp>
          <p:nvSpPr>
            <p:cNvPr id="105" name="TextBox 104"/>
            <p:cNvSpPr txBox="1"/>
            <p:nvPr/>
          </p:nvSpPr>
          <p:spPr>
            <a:xfrm>
              <a:off x="2438400" y="4406271"/>
              <a:ext cx="1313278" cy="369332"/>
            </a:xfrm>
            <a:prstGeom prst="rect">
              <a:avLst/>
            </a:prstGeom>
            <a:noFill/>
          </p:spPr>
          <p:txBody>
            <a:bodyPr wrap="square" rtlCol="0">
              <a:spAutoFit/>
            </a:bodyPr>
            <a:lstStyle/>
            <a:p>
              <a:r>
                <a:rPr lang="en-US" dirty="0" smtClean="0"/>
                <a:t>[0,124]</a:t>
              </a:r>
              <a:endParaRPr lang="en-US" dirty="0"/>
            </a:p>
          </p:txBody>
        </p:sp>
        <p:sp>
          <p:nvSpPr>
            <p:cNvPr id="108" name="TextBox 107"/>
            <p:cNvSpPr txBox="1"/>
            <p:nvPr/>
          </p:nvSpPr>
          <p:spPr>
            <a:xfrm>
              <a:off x="1803400" y="5130171"/>
              <a:ext cx="1313278" cy="369332"/>
            </a:xfrm>
            <a:prstGeom prst="rect">
              <a:avLst/>
            </a:prstGeom>
            <a:noFill/>
          </p:spPr>
          <p:txBody>
            <a:bodyPr wrap="square" rtlCol="0">
              <a:spAutoFit/>
            </a:bodyPr>
            <a:lstStyle/>
            <a:p>
              <a:r>
                <a:rPr lang="en-US" dirty="0" smtClean="0"/>
                <a:t>[0,499]</a:t>
              </a:r>
              <a:endParaRPr lang="en-US" dirty="0"/>
            </a:p>
          </p:txBody>
        </p:sp>
        <p:sp>
          <p:nvSpPr>
            <p:cNvPr id="110" name="TextBox 109"/>
            <p:cNvSpPr txBox="1"/>
            <p:nvPr/>
          </p:nvSpPr>
          <p:spPr>
            <a:xfrm>
              <a:off x="3117348" y="2222500"/>
              <a:ext cx="1241359" cy="369332"/>
            </a:xfrm>
            <a:prstGeom prst="rect">
              <a:avLst/>
            </a:prstGeom>
            <a:noFill/>
          </p:spPr>
          <p:txBody>
            <a:bodyPr wrap="square" rtlCol="0">
              <a:spAutoFit/>
            </a:bodyPr>
            <a:lstStyle/>
            <a:p>
              <a:r>
                <a:rPr lang="en-US" dirty="0" smtClean="0"/>
                <a:t>[0,124999]</a:t>
              </a:r>
              <a:endParaRPr lang="en-US" dirty="0"/>
            </a:p>
          </p:txBody>
        </p:sp>
      </p:grpSp>
      <p:sp>
        <p:nvSpPr>
          <p:cNvPr id="120" name="TextBox 119"/>
          <p:cNvSpPr txBox="1"/>
          <p:nvPr/>
        </p:nvSpPr>
        <p:spPr>
          <a:xfrm>
            <a:off x="2607504" y="4738738"/>
            <a:ext cx="1167087" cy="923330"/>
          </a:xfrm>
          <a:prstGeom prst="rect">
            <a:avLst/>
          </a:prstGeom>
          <a:noFill/>
        </p:spPr>
        <p:txBody>
          <a:bodyPr wrap="square" rtlCol="0">
            <a:spAutoFit/>
          </a:bodyPr>
          <a:lstStyle/>
          <a:p>
            <a:pPr algn="ctr"/>
            <a:r>
              <a:rPr lang="en-US" dirty="0" smtClean="0"/>
              <a:t>distance to closest asteroids</a:t>
            </a:r>
            <a:endParaRPr lang="en-US" dirty="0"/>
          </a:p>
        </p:txBody>
      </p:sp>
      <p:sp>
        <p:nvSpPr>
          <p:cNvPr id="121" name="TextBox 120"/>
          <p:cNvSpPr txBox="1"/>
          <p:nvPr/>
        </p:nvSpPr>
        <p:spPr>
          <a:xfrm>
            <a:off x="372304" y="3671938"/>
            <a:ext cx="1167087" cy="923330"/>
          </a:xfrm>
          <a:prstGeom prst="rect">
            <a:avLst/>
          </a:prstGeom>
          <a:noFill/>
        </p:spPr>
        <p:txBody>
          <a:bodyPr wrap="square" rtlCol="0">
            <a:spAutoFit/>
          </a:bodyPr>
          <a:lstStyle/>
          <a:p>
            <a:pPr algn="ctr"/>
            <a:r>
              <a:rPr lang="en-US" dirty="0" smtClean="0"/>
              <a:t>angle to closest asteroids</a:t>
            </a:r>
            <a:endParaRPr lang="en-US" dirty="0"/>
          </a:p>
        </p:txBody>
      </p:sp>
      <p:sp>
        <p:nvSpPr>
          <p:cNvPr id="114" name="Oval 113"/>
          <p:cNvSpPr/>
          <p:nvPr/>
        </p:nvSpPr>
        <p:spPr>
          <a:xfrm>
            <a:off x="1821173" y="5041900"/>
            <a:ext cx="914400" cy="598538"/>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pic>
        <p:nvPicPr>
          <p:cNvPr id="4" name="Picture 3"/>
          <p:cNvPicPr>
            <a:picLocks noChangeAspect="1"/>
          </p:cNvPicPr>
          <p:nvPr/>
        </p:nvPicPr>
        <p:blipFill>
          <a:blip r:embed="rId3"/>
          <a:stretch>
            <a:fillRect/>
          </a:stretch>
        </p:blipFill>
        <p:spPr>
          <a:xfrm>
            <a:off x="1377950" y="2844800"/>
            <a:ext cx="3289300" cy="2463800"/>
          </a:xfrm>
          <a:prstGeom prst="rect">
            <a:avLst/>
          </a:prstGeom>
        </p:spPr>
      </p:pic>
      <p:sp>
        <p:nvSpPr>
          <p:cNvPr id="5" name="TextBox 4"/>
          <p:cNvSpPr txBox="1"/>
          <p:nvPr/>
        </p:nvSpPr>
        <p:spPr>
          <a:xfrm>
            <a:off x="5084488" y="2202526"/>
            <a:ext cx="2319612" cy="369332"/>
          </a:xfrm>
          <a:prstGeom prst="rect">
            <a:avLst/>
          </a:prstGeom>
          <a:noFill/>
        </p:spPr>
        <p:txBody>
          <a:bodyPr wrap="square" rtlCol="0">
            <a:spAutoFit/>
          </a:bodyPr>
          <a:lstStyle/>
          <a:p>
            <a:r>
              <a:rPr lang="en-US" dirty="0" smtClean="0"/>
              <a:t>[0,9] angular speed</a:t>
            </a:r>
          </a:p>
        </p:txBody>
      </p:sp>
      <p:graphicFrame>
        <p:nvGraphicFramePr>
          <p:cNvPr id="6" name="Table 5"/>
          <p:cNvGraphicFramePr>
            <a:graphicFrameLocks noGrp="1"/>
          </p:cNvGraphicFramePr>
          <p:nvPr/>
        </p:nvGraphicFramePr>
        <p:xfrm>
          <a:off x="4845050" y="2631440"/>
          <a:ext cx="3130550" cy="3657600"/>
        </p:xfrm>
        <a:graphic>
          <a:graphicData uri="http://schemas.openxmlformats.org/drawingml/2006/table">
            <a:tbl>
              <a:tblPr firstRow="1" bandRow="1">
                <a:tableStyleId>{5C22544A-7EE6-4342-B048-85BDC9FD1C3A}</a:tableStyleId>
              </a:tblPr>
              <a:tblGrid>
                <a:gridCol w="895350"/>
                <a:gridCol w="2235200"/>
              </a:tblGrid>
              <a:tr h="343916">
                <a:tc>
                  <a:txBody>
                    <a:bodyPr/>
                    <a:lstStyle/>
                    <a:p>
                      <a:pPr algn="ctr"/>
                      <a:r>
                        <a:rPr lang="en-US" dirty="0" smtClean="0"/>
                        <a:t>signal</a:t>
                      </a:r>
                      <a:endParaRPr lang="en-US" dirty="0"/>
                    </a:p>
                  </a:txBody>
                  <a:tcPr/>
                </a:tc>
                <a:tc>
                  <a:txBody>
                    <a:bodyPr/>
                    <a:lstStyle/>
                    <a:p>
                      <a:pPr algn="ctr"/>
                      <a:r>
                        <a:rPr lang="en-US" dirty="0" smtClean="0"/>
                        <a:t>angular</a:t>
                      </a:r>
                      <a:r>
                        <a:rPr lang="en-US" baseline="0" dirty="0" smtClean="0"/>
                        <a:t> speed (°/</a:t>
                      </a:r>
                      <a:r>
                        <a:rPr lang="en-US" baseline="0" dirty="0" err="1" smtClean="0"/>
                        <a:t>s</a:t>
                      </a:r>
                      <a:r>
                        <a:rPr lang="en-US" baseline="0" dirty="0" smtClean="0"/>
                        <a:t>)</a:t>
                      </a:r>
                      <a:endParaRPr lang="en-US" dirty="0"/>
                    </a:p>
                  </a:txBody>
                  <a:tcPr/>
                </a:tc>
              </a:tr>
              <a:tr h="343916">
                <a:tc>
                  <a:txBody>
                    <a:bodyPr/>
                    <a:lstStyle/>
                    <a:p>
                      <a:pPr algn="ctr"/>
                      <a:r>
                        <a:rPr lang="en-US" dirty="0" smtClean="0"/>
                        <a:t>0</a:t>
                      </a:r>
                      <a:endParaRPr lang="en-US" dirty="0"/>
                    </a:p>
                  </a:txBody>
                  <a:tcPr/>
                </a:tc>
                <a:tc>
                  <a:txBody>
                    <a:bodyPr/>
                    <a:lstStyle/>
                    <a:p>
                      <a:pPr algn="ctr"/>
                      <a:r>
                        <a:rPr lang="en-US" dirty="0" smtClean="0"/>
                        <a:t>(-∞,-7]</a:t>
                      </a:r>
                      <a:endParaRPr lang="en-US" dirty="0"/>
                    </a:p>
                  </a:txBody>
                  <a:tcPr/>
                </a:tc>
              </a:tr>
              <a:tr h="343916">
                <a:tc>
                  <a:txBody>
                    <a:bodyPr/>
                    <a:lstStyle/>
                    <a:p>
                      <a:pPr algn="ctr"/>
                      <a:r>
                        <a:rPr lang="en-US" dirty="0" smtClean="0"/>
                        <a:t>1</a:t>
                      </a:r>
                      <a:endParaRPr lang="en-US" dirty="0"/>
                    </a:p>
                  </a:txBody>
                  <a:tcPr/>
                </a:tc>
                <a:tc>
                  <a:txBody>
                    <a:bodyPr/>
                    <a:lstStyle/>
                    <a:p>
                      <a:pPr algn="ctr"/>
                      <a:r>
                        <a:rPr lang="en-US" dirty="0" smtClean="0"/>
                        <a:t>(-7,-5]</a:t>
                      </a:r>
                      <a:endParaRPr lang="en-US" dirty="0"/>
                    </a:p>
                  </a:txBody>
                  <a:tcPr/>
                </a:tc>
              </a:tr>
              <a:tr h="343916">
                <a:tc>
                  <a:txBody>
                    <a:bodyPr/>
                    <a:lstStyle/>
                    <a:p>
                      <a:pPr algn="ctr"/>
                      <a:r>
                        <a:rPr lang="en-US" dirty="0" smtClean="0"/>
                        <a:t>2</a:t>
                      </a:r>
                      <a:endParaRPr lang="en-US" dirty="0"/>
                    </a:p>
                  </a:txBody>
                  <a:tcPr/>
                </a:tc>
                <a:tc>
                  <a:txBody>
                    <a:bodyPr/>
                    <a:lstStyle/>
                    <a:p>
                      <a:pPr algn="ctr"/>
                      <a:r>
                        <a:rPr lang="en-US" dirty="0" smtClean="0"/>
                        <a:t>(-5,-3]</a:t>
                      </a:r>
                      <a:endParaRPr lang="en-US" dirty="0"/>
                    </a:p>
                  </a:txBody>
                  <a:tcPr/>
                </a:tc>
              </a:tr>
              <a:tr h="343916">
                <a:tc>
                  <a:txBody>
                    <a:bodyPr/>
                    <a:lstStyle/>
                    <a:p>
                      <a:pPr algn="ctr"/>
                      <a:r>
                        <a:rPr lang="en-US" dirty="0" smtClean="0"/>
                        <a:t>3</a:t>
                      </a:r>
                      <a:endParaRPr lang="en-US" dirty="0"/>
                    </a:p>
                  </a:txBody>
                  <a:tcPr/>
                </a:tc>
                <a:tc>
                  <a:txBody>
                    <a:bodyPr/>
                    <a:lstStyle/>
                    <a:p>
                      <a:pPr algn="ctr"/>
                      <a:r>
                        <a:rPr lang="en-US" dirty="0" smtClean="0"/>
                        <a:t>(-3,-1]</a:t>
                      </a:r>
                      <a:endParaRPr lang="en-US" dirty="0"/>
                    </a:p>
                  </a:txBody>
                  <a:tcPr/>
                </a:tc>
              </a:tr>
              <a:tr h="343916">
                <a:tc>
                  <a:txBody>
                    <a:bodyPr/>
                    <a:lstStyle/>
                    <a:p>
                      <a:pPr algn="ctr"/>
                      <a:r>
                        <a:rPr lang="en-US" dirty="0" smtClean="0"/>
                        <a:t>4</a:t>
                      </a:r>
                      <a:endParaRPr lang="en-US" dirty="0"/>
                    </a:p>
                  </a:txBody>
                  <a:tcPr/>
                </a:tc>
                <a:tc>
                  <a:txBody>
                    <a:bodyPr/>
                    <a:lstStyle/>
                    <a:p>
                      <a:pPr algn="ctr"/>
                      <a:r>
                        <a:rPr lang="en-US" dirty="0" smtClean="0"/>
                        <a:t>(-1,1)</a:t>
                      </a:r>
                      <a:endParaRPr lang="en-US" dirty="0"/>
                    </a:p>
                  </a:txBody>
                  <a:tcPr/>
                </a:tc>
              </a:tr>
              <a:tr h="343916">
                <a:tc>
                  <a:txBody>
                    <a:bodyPr/>
                    <a:lstStyle/>
                    <a:p>
                      <a:pPr algn="ctr"/>
                      <a:r>
                        <a:rPr lang="en-US" dirty="0" smtClean="0"/>
                        <a:t>5</a:t>
                      </a:r>
                      <a:endParaRPr lang="en-US" dirty="0"/>
                    </a:p>
                  </a:txBody>
                  <a:tcPr/>
                </a:tc>
                <a:tc>
                  <a:txBody>
                    <a:bodyPr/>
                    <a:lstStyle/>
                    <a:p>
                      <a:pPr algn="ctr"/>
                      <a:r>
                        <a:rPr lang="en-US" dirty="0" smtClean="0"/>
                        <a:t>[1,3)</a:t>
                      </a:r>
                      <a:endParaRPr lang="en-US" dirty="0"/>
                    </a:p>
                  </a:txBody>
                  <a:tcPr/>
                </a:tc>
              </a:tr>
              <a:tr h="343916">
                <a:tc>
                  <a:txBody>
                    <a:bodyPr/>
                    <a:lstStyle/>
                    <a:p>
                      <a:pPr algn="ctr"/>
                      <a:r>
                        <a:rPr lang="en-US" dirty="0" smtClean="0"/>
                        <a:t>6</a:t>
                      </a:r>
                      <a:endParaRPr lang="en-US" dirty="0"/>
                    </a:p>
                  </a:txBody>
                  <a:tcPr/>
                </a:tc>
                <a:tc>
                  <a:txBody>
                    <a:bodyPr/>
                    <a:lstStyle/>
                    <a:p>
                      <a:pPr algn="ctr"/>
                      <a:r>
                        <a:rPr lang="en-US" dirty="0" smtClean="0"/>
                        <a:t>[3,5)</a:t>
                      </a:r>
                      <a:endParaRPr lang="en-US" dirty="0"/>
                    </a:p>
                  </a:txBody>
                  <a:tcPr/>
                </a:tc>
              </a:tr>
              <a:tr h="343916">
                <a:tc>
                  <a:txBody>
                    <a:bodyPr/>
                    <a:lstStyle/>
                    <a:p>
                      <a:pPr algn="ctr"/>
                      <a:r>
                        <a:rPr lang="en-US" dirty="0" smtClean="0"/>
                        <a:t>7</a:t>
                      </a:r>
                      <a:endParaRPr lang="en-US" dirty="0"/>
                    </a:p>
                  </a:txBody>
                  <a:tcPr/>
                </a:tc>
                <a:tc>
                  <a:txBody>
                    <a:bodyPr/>
                    <a:lstStyle/>
                    <a:p>
                      <a:pPr algn="ctr"/>
                      <a:r>
                        <a:rPr lang="en-US" dirty="0" smtClean="0"/>
                        <a:t>[5,7)</a:t>
                      </a:r>
                      <a:endParaRPr lang="en-US" dirty="0"/>
                    </a:p>
                  </a:txBody>
                  <a:tcPr/>
                </a:tc>
              </a:tr>
              <a:tr h="343916">
                <a:tc>
                  <a:txBody>
                    <a:bodyPr/>
                    <a:lstStyle/>
                    <a:p>
                      <a:pPr algn="ctr"/>
                      <a:r>
                        <a:rPr lang="en-US" dirty="0" smtClean="0"/>
                        <a:t>8</a:t>
                      </a:r>
                      <a:endParaRPr lang="en-US" dirty="0"/>
                    </a:p>
                  </a:txBody>
                  <a:tcPr/>
                </a:tc>
                <a:tc>
                  <a:txBody>
                    <a:bodyPr/>
                    <a:lstStyle/>
                    <a:p>
                      <a:pPr algn="ctr"/>
                      <a:r>
                        <a:rPr lang="en-US" dirty="0" smtClean="0"/>
                        <a:t>[7, ∞)</a:t>
                      </a:r>
                    </a:p>
                  </a:txBody>
                  <a:tcPr/>
                </a:tc>
              </a:tr>
            </a:tbl>
          </a:graphicData>
        </a:graphic>
      </p:graphicFrame>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6)</a:t>
            </a:r>
            <a:endParaRPr lang="en-US" dirty="0"/>
          </a:p>
        </p:txBody>
      </p:sp>
      <p:grpSp>
        <p:nvGrpSpPr>
          <p:cNvPr id="121" name="Group 120"/>
          <p:cNvGrpSpPr/>
          <p:nvPr/>
        </p:nvGrpSpPr>
        <p:grpSpPr>
          <a:xfrm>
            <a:off x="508000" y="1811339"/>
            <a:ext cx="8178800" cy="4511892"/>
            <a:chOff x="444500" y="1404939"/>
            <a:chExt cx="8178800" cy="4511892"/>
          </a:xfrm>
        </p:grpSpPr>
        <p:sp>
          <p:nvSpPr>
            <p:cNvPr id="113" name="TextBox 112"/>
            <p:cNvSpPr txBox="1"/>
            <p:nvPr/>
          </p:nvSpPr>
          <p:spPr>
            <a:xfrm>
              <a:off x="584200" y="4076700"/>
              <a:ext cx="1719678" cy="369332"/>
            </a:xfrm>
            <a:prstGeom prst="rect">
              <a:avLst/>
            </a:prstGeom>
            <a:noFill/>
          </p:spPr>
          <p:txBody>
            <a:bodyPr wrap="square" rtlCol="0">
              <a:spAutoFit/>
            </a:bodyPr>
            <a:lstStyle/>
            <a:p>
              <a:r>
                <a:rPr lang="en-US" dirty="0" smtClean="0"/>
                <a:t>        radar </a:t>
              </a:r>
              <a:endParaRPr lang="en-US" dirty="0"/>
            </a:p>
          </p:txBody>
        </p:sp>
        <p:grpSp>
          <p:nvGrpSpPr>
            <p:cNvPr id="3" name="Group 120"/>
            <p:cNvGrpSpPr/>
            <p:nvPr/>
          </p:nvGrpSpPr>
          <p:grpSpPr>
            <a:xfrm>
              <a:off x="444500" y="1404939"/>
              <a:ext cx="8178800" cy="4511892"/>
              <a:chOff x="444500" y="1404939"/>
              <a:chExt cx="8178800" cy="4511892"/>
            </a:xfrm>
          </p:grpSpPr>
          <p:sp>
            <p:nvSpPr>
              <p:cNvPr id="11" name="TextBox 10"/>
              <p:cNvSpPr txBox="1"/>
              <p:nvPr/>
            </p:nvSpPr>
            <p:spPr>
              <a:xfrm>
                <a:off x="4940301" y="1404939"/>
                <a:ext cx="1306920" cy="1200329"/>
              </a:xfrm>
              <a:prstGeom prst="rect">
                <a:avLst/>
              </a:prstGeom>
              <a:noFill/>
            </p:spPr>
            <p:txBody>
              <a:bodyPr wrap="square" rtlCol="0">
                <a:spAutoFit/>
              </a:bodyPr>
              <a:lstStyle/>
              <a:p>
                <a:pPr algn="ctr"/>
                <a:r>
                  <a:rPr lang="en-US" dirty="0" smtClean="0"/>
                  <a:t>desired delta heading angle</a:t>
                </a:r>
                <a:endParaRPr lang="en-US" dirty="0"/>
              </a:p>
            </p:txBody>
          </p:sp>
          <p:grpSp>
            <p:nvGrpSpPr>
              <p:cNvPr id="4" name="Group 119"/>
              <p:cNvGrpSpPr/>
              <p:nvPr/>
            </p:nvGrpSpPr>
            <p:grpSpPr>
              <a:xfrm>
                <a:off x="444500" y="1739900"/>
                <a:ext cx="8178800" cy="4176931"/>
                <a:chOff x="444500" y="1739900"/>
                <a:chExt cx="8178800" cy="4176931"/>
              </a:xfrm>
            </p:grpSpPr>
            <p:sp>
              <p:nvSpPr>
                <p:cNvPr id="55" name="AutoShape 12"/>
                <p:cNvSpPr>
                  <a:spLocks noChangeArrowheads="1"/>
                </p:cNvSpPr>
                <p:nvPr/>
              </p:nvSpPr>
              <p:spPr bwMode="auto">
                <a:xfrm rot="13413539">
                  <a:off x="3692159" y="23552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22"/>
                <p:cNvGrpSpPr>
                  <a:grpSpLocks/>
                </p:cNvGrpSpPr>
                <p:nvPr/>
              </p:nvGrpSpPr>
              <p:grpSpPr bwMode="auto">
                <a:xfrm rot="21513539">
                  <a:off x="4157395" y="2096831"/>
                  <a:ext cx="315396" cy="281354"/>
                  <a:chOff x="2886" y="10564"/>
                  <a:chExt cx="315" cy="315"/>
                </a:xfrm>
              </p:grpSpPr>
              <p:sp>
                <p:nvSpPr>
                  <p:cNvPr id="60"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31"/>
                <p:cNvGrpSpPr>
                  <a:grpSpLocks/>
                </p:cNvGrpSpPr>
                <p:nvPr/>
              </p:nvGrpSpPr>
              <p:grpSpPr bwMode="auto">
                <a:xfrm>
                  <a:off x="3621753" y="3212471"/>
                  <a:ext cx="402759" cy="277123"/>
                  <a:chOff x="2781" y="2824"/>
                  <a:chExt cx="403" cy="310"/>
                </a:xfrm>
              </p:grpSpPr>
              <p:sp>
                <p:nvSpPr>
                  <p:cNvPr id="50"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50"/>
                <p:cNvGrpSpPr>
                  <a:grpSpLocks/>
                </p:cNvGrpSpPr>
                <p:nvPr/>
              </p:nvGrpSpPr>
              <p:grpSpPr bwMode="auto">
                <a:xfrm rot="5365897">
                  <a:off x="4506136" y="2120146"/>
                  <a:ext cx="315999" cy="322941"/>
                  <a:chOff x="2886" y="10564"/>
                  <a:chExt cx="315" cy="315"/>
                </a:xfrm>
              </p:grpSpPr>
              <p:sp>
                <p:nvSpPr>
                  <p:cNvPr id="48"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66"/>
                <p:cNvGrpSpPr/>
                <p:nvPr/>
              </p:nvGrpSpPr>
              <p:grpSpPr>
                <a:xfrm>
                  <a:off x="6151319" y="3683351"/>
                  <a:ext cx="1558138" cy="1544397"/>
                  <a:chOff x="5770319" y="3188051"/>
                  <a:chExt cx="1558138" cy="1544397"/>
                </a:xfrm>
              </p:grpSpPr>
              <p:grpSp>
                <p:nvGrpSpPr>
                  <p:cNvPr id="17" name="Group 56"/>
                  <p:cNvGrpSpPr>
                    <a:grpSpLocks/>
                  </p:cNvGrpSpPr>
                  <p:nvPr/>
                </p:nvGrpSpPr>
                <p:grpSpPr bwMode="auto">
                  <a:xfrm>
                    <a:off x="6692098" y="4371413"/>
                    <a:ext cx="636359" cy="361035"/>
                    <a:chOff x="2781" y="4864"/>
                    <a:chExt cx="621" cy="360"/>
                  </a:xfrm>
                </p:grpSpPr>
                <p:sp>
                  <p:nvSpPr>
                    <p:cNvPr id="46"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65"/>
                  <p:cNvGrpSpPr/>
                  <p:nvPr/>
                </p:nvGrpSpPr>
                <p:grpSpPr>
                  <a:xfrm>
                    <a:off x="5770319" y="3188051"/>
                    <a:ext cx="1031962" cy="1056446"/>
                    <a:chOff x="4996004" y="2757446"/>
                    <a:chExt cx="1031962" cy="1056446"/>
                  </a:xfrm>
                </p:grpSpPr>
                <p:grpSp>
                  <p:nvGrpSpPr>
                    <p:cNvPr id="20" name="Group 44"/>
                    <p:cNvGrpSpPr>
                      <a:grpSpLocks/>
                    </p:cNvGrpSpPr>
                    <p:nvPr/>
                  </p:nvGrpSpPr>
                  <p:grpSpPr bwMode="auto">
                    <a:xfrm rot="5365897">
                      <a:off x="4999475" y="2753975"/>
                      <a:ext cx="315999" cy="322941"/>
                      <a:chOff x="2886" y="10564"/>
                      <a:chExt cx="315" cy="315"/>
                    </a:xfrm>
                  </p:grpSpPr>
                  <p:sp>
                    <p:nvSpPr>
                      <p:cNvPr id="44"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47"/>
                    <p:cNvGrpSpPr>
                      <a:grpSpLocks/>
                    </p:cNvGrpSpPr>
                    <p:nvPr/>
                  </p:nvGrpSpPr>
                  <p:grpSpPr bwMode="auto">
                    <a:xfrm rot="5365897">
                      <a:off x="5708496" y="3494422"/>
                      <a:ext cx="315999" cy="322941"/>
                      <a:chOff x="2886" y="10564"/>
                      <a:chExt cx="315" cy="315"/>
                    </a:xfrm>
                  </p:grpSpPr>
                  <p:sp>
                    <p:nvSpPr>
                      <p:cNvPr id="42"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40"/>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2" name="Group 69"/>
                <p:cNvGrpSpPr/>
                <p:nvPr/>
              </p:nvGrpSpPr>
              <p:grpSpPr>
                <a:xfrm>
                  <a:off x="4732020" y="2382520"/>
                  <a:ext cx="626233" cy="601991"/>
                  <a:chOff x="6548120" y="2014220"/>
                  <a:chExt cx="626233" cy="601991"/>
                </a:xfrm>
              </p:grpSpPr>
              <p:sp>
                <p:nvSpPr>
                  <p:cNvPr id="35" name="Oval 34"/>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36" name="TextBox 35"/>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sp>
              <p:nvSpPr>
                <p:cNvPr id="7" name="TextBox 6"/>
                <p:cNvSpPr txBox="1"/>
                <p:nvPr/>
              </p:nvSpPr>
              <p:spPr>
                <a:xfrm>
                  <a:off x="952501" y="2427747"/>
                  <a:ext cx="2570524" cy="646331"/>
                </a:xfrm>
                <a:prstGeom prst="rect">
                  <a:avLst/>
                </a:prstGeom>
                <a:noFill/>
              </p:spPr>
              <p:txBody>
                <a:bodyPr wrap="square" rtlCol="0">
                  <a:spAutoFit/>
                </a:bodyPr>
                <a:lstStyle/>
                <a:p>
                  <a:pPr algn="ctr"/>
                  <a:r>
                    <a:rPr lang="en-US" dirty="0" smtClean="0"/>
                    <a:t>position of closest asteroids</a:t>
                  </a:r>
                </a:p>
              </p:txBody>
            </p:sp>
            <p:sp>
              <p:nvSpPr>
                <p:cNvPr id="8" name="TextBox 7"/>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12" name="TextBox 11"/>
                <p:cNvSpPr txBox="1"/>
                <p:nvPr/>
              </p:nvSpPr>
              <p:spPr>
                <a:xfrm>
                  <a:off x="4540385" y="1739900"/>
                  <a:ext cx="857115" cy="369332"/>
                </a:xfrm>
                <a:prstGeom prst="rect">
                  <a:avLst/>
                </a:prstGeom>
                <a:noFill/>
              </p:spPr>
              <p:txBody>
                <a:bodyPr wrap="square" rtlCol="0">
                  <a:spAutoFit/>
                </a:bodyPr>
                <a:lstStyle/>
                <a:p>
                  <a:r>
                    <a:rPr lang="en-US" dirty="0" smtClean="0"/>
                    <a:t>[0,20]</a:t>
                  </a:r>
                  <a:endParaRPr lang="en-US" dirty="0"/>
                </a:p>
              </p:txBody>
            </p:sp>
            <p:sp>
              <p:nvSpPr>
                <p:cNvPr id="13" name="TextBox 12"/>
                <p:cNvSpPr txBox="1"/>
                <p:nvPr/>
              </p:nvSpPr>
              <p:spPr>
                <a:xfrm>
                  <a:off x="6452414" y="5270500"/>
                  <a:ext cx="1777186" cy="646331"/>
                </a:xfrm>
                <a:prstGeom prst="rect">
                  <a:avLst/>
                </a:prstGeom>
                <a:noFill/>
              </p:spPr>
              <p:txBody>
                <a:bodyPr wrap="square" rtlCol="0">
                  <a:spAutoFit/>
                </a:bodyPr>
                <a:lstStyle/>
                <a:p>
                  <a:pPr algn="ctr"/>
                  <a:r>
                    <a:rPr lang="en-US" dirty="0" smtClean="0"/>
                    <a:t>propulsion system</a:t>
                  </a:r>
                </a:p>
              </p:txBody>
            </p:sp>
            <p:sp>
              <p:nvSpPr>
                <p:cNvPr id="14" name="TextBox 13"/>
                <p:cNvSpPr txBox="1"/>
                <p:nvPr/>
              </p:nvSpPr>
              <p:spPr>
                <a:xfrm>
                  <a:off x="7056975" y="3886256"/>
                  <a:ext cx="1566325" cy="923330"/>
                </a:xfrm>
                <a:prstGeom prst="rect">
                  <a:avLst/>
                </a:prstGeom>
                <a:noFill/>
              </p:spPr>
              <p:txBody>
                <a:bodyPr wrap="square" rtlCol="0">
                  <a:spAutoFit/>
                </a:bodyPr>
                <a:lstStyle/>
                <a:p>
                  <a:pPr algn="ctr"/>
                  <a:r>
                    <a:rPr lang="en-US" dirty="0" smtClean="0"/>
                    <a:t>propulsion signal</a:t>
                  </a:r>
                </a:p>
                <a:p>
                  <a:pPr algn="ctr"/>
                  <a:r>
                    <a:rPr lang="en-US" dirty="0" smtClean="0"/>
                    <a:t>[0,100]</a:t>
                  </a:r>
                  <a:endParaRPr lang="en-US" dirty="0"/>
                </a:p>
              </p:txBody>
            </p:sp>
            <p:sp>
              <p:nvSpPr>
                <p:cNvPr id="15" name="TextBox 14"/>
                <p:cNvSpPr txBox="1"/>
                <p:nvPr/>
              </p:nvSpPr>
              <p:spPr>
                <a:xfrm>
                  <a:off x="4962374" y="3318273"/>
                  <a:ext cx="1044726" cy="369332"/>
                </a:xfrm>
                <a:prstGeom prst="rect">
                  <a:avLst/>
                </a:prstGeom>
                <a:noFill/>
              </p:spPr>
              <p:txBody>
                <a:bodyPr wrap="square" rtlCol="0">
                  <a:spAutoFit/>
                </a:bodyPr>
                <a:lstStyle/>
                <a:p>
                  <a:r>
                    <a:rPr lang="en-US" dirty="0" smtClean="0"/>
                    <a:t>[0,20]</a:t>
                  </a:r>
                  <a:endParaRPr lang="en-US" dirty="0"/>
                </a:p>
              </p:txBody>
            </p:sp>
            <p:grpSp>
              <p:nvGrpSpPr>
                <p:cNvPr id="23" name="Group 69"/>
                <p:cNvGrpSpPr/>
                <p:nvPr/>
              </p:nvGrpSpPr>
              <p:grpSpPr>
                <a:xfrm>
                  <a:off x="2995520" y="2683515"/>
                  <a:ext cx="626233" cy="601991"/>
                  <a:chOff x="6548120" y="2014220"/>
                  <a:chExt cx="626233" cy="601991"/>
                </a:xfrm>
              </p:grpSpPr>
              <p:sp>
                <p:nvSpPr>
                  <p:cNvPr id="74" name="Oval 73"/>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75" name="TextBox 74"/>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nvGrpSpPr>
                <p:cNvPr id="24" name="Group 13"/>
                <p:cNvGrpSpPr>
                  <a:grpSpLocks/>
                </p:cNvGrpSpPr>
                <p:nvPr/>
              </p:nvGrpSpPr>
              <p:grpSpPr bwMode="auto">
                <a:xfrm rot="20262898">
                  <a:off x="3784693" y="2818130"/>
                  <a:ext cx="315396" cy="281354"/>
                  <a:chOff x="2886" y="10564"/>
                  <a:chExt cx="315" cy="315"/>
                </a:xfrm>
              </p:grpSpPr>
              <p:sp>
                <p:nvSpPr>
                  <p:cNvPr id="8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13"/>
                <p:cNvGrpSpPr>
                  <a:grpSpLocks/>
                </p:cNvGrpSpPr>
                <p:nvPr/>
              </p:nvGrpSpPr>
              <p:grpSpPr bwMode="auto">
                <a:xfrm rot="21513539">
                  <a:off x="3441793" y="2487930"/>
                  <a:ext cx="315396" cy="281354"/>
                  <a:chOff x="2886" y="10564"/>
                  <a:chExt cx="315" cy="315"/>
                </a:xfrm>
              </p:grpSpPr>
              <p:sp>
                <p:nvSpPr>
                  <p:cNvPr id="84"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5"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 name="Group 13"/>
                <p:cNvGrpSpPr>
                  <a:grpSpLocks/>
                </p:cNvGrpSpPr>
                <p:nvPr/>
              </p:nvGrpSpPr>
              <p:grpSpPr bwMode="auto">
                <a:xfrm rot="21513539">
                  <a:off x="2759640" y="3204321"/>
                  <a:ext cx="315396" cy="281354"/>
                  <a:chOff x="2886" y="10564"/>
                  <a:chExt cx="315" cy="315"/>
                </a:xfrm>
              </p:grpSpPr>
              <p:sp>
                <p:nvSpPr>
                  <p:cNvPr id="87"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8"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9" name="AutoShape 12"/>
                <p:cNvSpPr>
                  <a:spLocks noChangeArrowheads="1"/>
                </p:cNvSpPr>
                <p:nvPr/>
              </p:nvSpPr>
              <p:spPr bwMode="auto">
                <a:xfrm rot="19997259">
                  <a:off x="5780795" y="34043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9" name="Group 22"/>
                <p:cNvGrpSpPr>
                  <a:grpSpLocks/>
                </p:cNvGrpSpPr>
                <p:nvPr/>
              </p:nvGrpSpPr>
              <p:grpSpPr bwMode="auto">
                <a:xfrm rot="4551157" flipV="1">
                  <a:off x="6026771" y="3016054"/>
                  <a:ext cx="446277" cy="132765"/>
                  <a:chOff x="2886" y="10564"/>
                  <a:chExt cx="315" cy="315"/>
                </a:xfrm>
              </p:grpSpPr>
              <p:sp>
                <p:nvSpPr>
                  <p:cNvPr id="91"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22"/>
                <p:cNvGrpSpPr>
                  <a:grpSpLocks/>
                </p:cNvGrpSpPr>
                <p:nvPr/>
              </p:nvGrpSpPr>
              <p:grpSpPr bwMode="auto">
                <a:xfrm rot="5400000">
                  <a:off x="5223582" y="2929829"/>
                  <a:ext cx="587764" cy="646328"/>
                  <a:chOff x="2886" y="10564"/>
                  <a:chExt cx="315" cy="315"/>
                </a:xfrm>
              </p:grpSpPr>
              <p:sp>
                <p:nvSpPr>
                  <p:cNvPr id="94"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5"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31"/>
                <p:cNvGrpSpPr>
                  <a:grpSpLocks/>
                </p:cNvGrpSpPr>
                <p:nvPr/>
              </p:nvGrpSpPr>
              <p:grpSpPr bwMode="auto">
                <a:xfrm>
                  <a:off x="6183681" y="2554988"/>
                  <a:ext cx="402759" cy="277123"/>
                  <a:chOff x="2781" y="2824"/>
                  <a:chExt cx="403" cy="310"/>
                </a:xfrm>
              </p:grpSpPr>
              <p:sp>
                <p:nvSpPr>
                  <p:cNvPr id="9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 name="TextBox 101"/>
                <p:cNvSpPr txBox="1"/>
                <p:nvPr/>
              </p:nvSpPr>
              <p:spPr>
                <a:xfrm>
                  <a:off x="6185824" y="2108357"/>
                  <a:ext cx="1264845" cy="369332"/>
                </a:xfrm>
                <a:prstGeom prst="rect">
                  <a:avLst/>
                </a:prstGeom>
                <a:noFill/>
              </p:spPr>
              <p:txBody>
                <a:bodyPr wrap="square" rtlCol="0">
                  <a:spAutoFit/>
                </a:bodyPr>
                <a:lstStyle/>
                <a:p>
                  <a:r>
                    <a:rPr lang="en-US" dirty="0" smtClean="0"/>
                    <a:t>gyroscope</a:t>
                  </a:r>
                  <a:endParaRPr lang="en-US" dirty="0"/>
                </a:p>
              </p:txBody>
            </p:sp>
            <p:sp>
              <p:nvSpPr>
                <p:cNvPr id="103" name="TextBox 102"/>
                <p:cNvSpPr txBox="1"/>
                <p:nvPr/>
              </p:nvSpPr>
              <p:spPr>
                <a:xfrm>
                  <a:off x="3274889" y="3476239"/>
                  <a:ext cx="1034606" cy="923330"/>
                </a:xfrm>
                <a:prstGeom prst="rect">
                  <a:avLst/>
                </a:prstGeom>
                <a:noFill/>
              </p:spPr>
              <p:txBody>
                <a:bodyPr wrap="square" rtlCol="0">
                  <a:spAutoFit/>
                </a:bodyPr>
                <a:lstStyle/>
                <a:p>
                  <a:pPr algn="ctr"/>
                  <a:r>
                    <a:rPr lang="en-US" dirty="0" smtClean="0"/>
                    <a:t>solar wind detector</a:t>
                  </a:r>
                  <a:endParaRPr lang="en-US" dirty="0"/>
                </a:p>
              </p:txBody>
            </p:sp>
            <p:sp>
              <p:nvSpPr>
                <p:cNvPr id="6" name="TextBox 5"/>
                <p:cNvSpPr txBox="1"/>
                <p:nvPr/>
              </p:nvSpPr>
              <p:spPr>
                <a:xfrm>
                  <a:off x="444500" y="5308600"/>
                  <a:ext cx="1719678" cy="369332"/>
                </a:xfrm>
                <a:prstGeom prst="rect">
                  <a:avLst/>
                </a:prstGeom>
                <a:noFill/>
              </p:spPr>
              <p:txBody>
                <a:bodyPr wrap="square" rtlCol="0">
                  <a:spAutoFit/>
                </a:bodyPr>
                <a:lstStyle/>
                <a:p>
                  <a:r>
                    <a:rPr lang="en-US" dirty="0" smtClean="0"/>
                    <a:t>        radar </a:t>
                  </a:r>
                  <a:endParaRPr lang="en-US" dirty="0"/>
                </a:p>
              </p:txBody>
            </p:sp>
            <p:grpSp>
              <p:nvGrpSpPr>
                <p:cNvPr id="32" name="Group 5"/>
                <p:cNvGrpSpPr>
                  <a:grpSpLocks/>
                </p:cNvGrpSpPr>
                <p:nvPr/>
              </p:nvGrpSpPr>
              <p:grpSpPr bwMode="auto">
                <a:xfrm>
                  <a:off x="1246102" y="5025356"/>
                  <a:ext cx="403492" cy="277123"/>
                  <a:chOff x="2781" y="2824"/>
                  <a:chExt cx="403" cy="310"/>
                </a:xfrm>
              </p:grpSpPr>
              <p:sp>
                <p:nvSpPr>
                  <p:cNvPr id="68"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47"/>
                <p:cNvGrpSpPr>
                  <a:grpSpLocks/>
                </p:cNvGrpSpPr>
                <p:nvPr/>
              </p:nvGrpSpPr>
              <p:grpSpPr bwMode="auto">
                <a:xfrm>
                  <a:off x="1685406" y="4606888"/>
                  <a:ext cx="314342" cy="314916"/>
                  <a:chOff x="2886" y="10564"/>
                  <a:chExt cx="315" cy="315"/>
                </a:xfrm>
              </p:grpSpPr>
              <p:sp>
                <p:nvSpPr>
                  <p:cNvPr id="25"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Diamond 78"/>
                <p:cNvSpPr/>
                <p:nvPr/>
              </p:nvSpPr>
              <p:spPr>
                <a:xfrm rot="2156838">
                  <a:off x="1822027" y="4113338"/>
                  <a:ext cx="654816" cy="600676"/>
                </a:xfrm>
                <a:prstGeom prst="diamond">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13"/>
                <p:cNvGrpSpPr>
                  <a:grpSpLocks/>
                </p:cNvGrpSpPr>
                <p:nvPr/>
              </p:nvGrpSpPr>
              <p:grpSpPr bwMode="auto">
                <a:xfrm rot="21513539">
                  <a:off x="2340540" y="3877421"/>
                  <a:ext cx="315396" cy="281354"/>
                  <a:chOff x="2886" y="10564"/>
                  <a:chExt cx="315" cy="315"/>
                </a:xfrm>
              </p:grpSpPr>
              <p:sp>
                <p:nvSpPr>
                  <p:cNvPr id="106"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 name="AutoShape 12"/>
                <p:cNvSpPr>
                  <a:spLocks noChangeArrowheads="1"/>
                </p:cNvSpPr>
                <p:nvPr/>
              </p:nvSpPr>
              <p:spPr bwMode="auto">
                <a:xfrm rot="13413539">
                  <a:off x="2307859" y="34474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7" name="Group 13"/>
                <p:cNvGrpSpPr>
                  <a:grpSpLocks/>
                </p:cNvGrpSpPr>
                <p:nvPr/>
              </p:nvGrpSpPr>
              <p:grpSpPr bwMode="auto">
                <a:xfrm rot="21513539">
                  <a:off x="2035740" y="3572621"/>
                  <a:ext cx="315396" cy="281354"/>
                  <a:chOff x="2886" y="10564"/>
                  <a:chExt cx="315" cy="315"/>
                </a:xfrm>
              </p:grpSpPr>
              <p:sp>
                <p:nvSpPr>
                  <p:cNvPr id="11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5"/>
                <p:cNvGrpSpPr>
                  <a:grpSpLocks/>
                </p:cNvGrpSpPr>
                <p:nvPr/>
              </p:nvGrpSpPr>
              <p:grpSpPr bwMode="auto">
                <a:xfrm>
                  <a:off x="1512802" y="3793456"/>
                  <a:ext cx="403492" cy="277123"/>
                  <a:chOff x="2781" y="2824"/>
                  <a:chExt cx="403" cy="310"/>
                </a:xfrm>
              </p:grpSpPr>
              <p:sp>
                <p:nvSpPr>
                  <p:cNvPr id="115"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93" name="TextBox 92"/>
            <p:cNvSpPr txBox="1"/>
            <p:nvPr/>
          </p:nvSpPr>
          <p:spPr>
            <a:xfrm>
              <a:off x="1803400" y="3009271"/>
              <a:ext cx="1313278" cy="369332"/>
            </a:xfrm>
            <a:prstGeom prst="rect">
              <a:avLst/>
            </a:prstGeom>
            <a:noFill/>
          </p:spPr>
          <p:txBody>
            <a:bodyPr wrap="square" rtlCol="0">
              <a:spAutoFit/>
            </a:bodyPr>
            <a:lstStyle/>
            <a:p>
              <a:r>
                <a:rPr lang="en-US" dirty="0" smtClean="0"/>
                <a:t>[0,15624]</a:t>
              </a:r>
              <a:endParaRPr lang="en-US" dirty="0"/>
            </a:p>
          </p:txBody>
        </p:sp>
        <p:sp>
          <p:nvSpPr>
            <p:cNvPr id="96" name="TextBox 95"/>
            <p:cNvSpPr txBox="1"/>
            <p:nvPr/>
          </p:nvSpPr>
          <p:spPr>
            <a:xfrm>
              <a:off x="2552700" y="2183771"/>
              <a:ext cx="1313278" cy="369332"/>
            </a:xfrm>
            <a:prstGeom prst="rect">
              <a:avLst/>
            </a:prstGeom>
            <a:noFill/>
          </p:spPr>
          <p:txBody>
            <a:bodyPr wrap="square" rtlCol="0">
              <a:spAutoFit/>
            </a:bodyPr>
            <a:lstStyle/>
            <a:p>
              <a:r>
                <a:rPr lang="en-US" dirty="0" smtClean="0"/>
                <a:t>[0,15624]</a:t>
              </a:r>
              <a:endParaRPr lang="en-US" dirty="0"/>
            </a:p>
          </p:txBody>
        </p:sp>
        <p:sp>
          <p:nvSpPr>
            <p:cNvPr id="104" name="TextBox 103"/>
            <p:cNvSpPr txBox="1"/>
            <p:nvPr/>
          </p:nvSpPr>
          <p:spPr>
            <a:xfrm>
              <a:off x="1320800" y="3364871"/>
              <a:ext cx="1313278" cy="369332"/>
            </a:xfrm>
            <a:prstGeom prst="rect">
              <a:avLst/>
            </a:prstGeom>
            <a:noFill/>
          </p:spPr>
          <p:txBody>
            <a:bodyPr wrap="square" rtlCol="0">
              <a:spAutoFit/>
            </a:bodyPr>
            <a:lstStyle/>
            <a:p>
              <a:r>
                <a:rPr lang="en-US" dirty="0" smtClean="0"/>
                <a:t>[0,124]</a:t>
              </a:r>
              <a:endParaRPr lang="en-US" dirty="0"/>
            </a:p>
          </p:txBody>
        </p:sp>
        <p:sp>
          <p:nvSpPr>
            <p:cNvPr id="105" name="TextBox 104"/>
            <p:cNvSpPr txBox="1"/>
            <p:nvPr/>
          </p:nvSpPr>
          <p:spPr>
            <a:xfrm>
              <a:off x="2438400" y="3961771"/>
              <a:ext cx="1313278" cy="369332"/>
            </a:xfrm>
            <a:prstGeom prst="rect">
              <a:avLst/>
            </a:prstGeom>
            <a:noFill/>
          </p:spPr>
          <p:txBody>
            <a:bodyPr wrap="square" rtlCol="0">
              <a:spAutoFit/>
            </a:bodyPr>
            <a:lstStyle/>
            <a:p>
              <a:r>
                <a:rPr lang="en-US" dirty="0" smtClean="0"/>
                <a:t>[0,124]</a:t>
              </a:r>
              <a:endParaRPr lang="en-US" dirty="0"/>
            </a:p>
          </p:txBody>
        </p:sp>
        <p:sp>
          <p:nvSpPr>
            <p:cNvPr id="108" name="TextBox 107"/>
            <p:cNvSpPr txBox="1"/>
            <p:nvPr/>
          </p:nvSpPr>
          <p:spPr>
            <a:xfrm>
              <a:off x="1803400" y="4685671"/>
              <a:ext cx="1313278" cy="369332"/>
            </a:xfrm>
            <a:prstGeom prst="rect">
              <a:avLst/>
            </a:prstGeom>
            <a:noFill/>
          </p:spPr>
          <p:txBody>
            <a:bodyPr wrap="square" rtlCol="0">
              <a:spAutoFit/>
            </a:bodyPr>
            <a:lstStyle/>
            <a:p>
              <a:r>
                <a:rPr lang="en-US" dirty="0" smtClean="0"/>
                <a:t>[0,124]</a:t>
              </a:r>
              <a:endParaRPr lang="en-US" dirty="0"/>
            </a:p>
          </p:txBody>
        </p:sp>
        <p:sp>
          <p:nvSpPr>
            <p:cNvPr id="110" name="TextBox 109"/>
            <p:cNvSpPr txBox="1"/>
            <p:nvPr/>
          </p:nvSpPr>
          <p:spPr>
            <a:xfrm>
              <a:off x="3117348" y="1778000"/>
              <a:ext cx="1241359" cy="369332"/>
            </a:xfrm>
            <a:prstGeom prst="rect">
              <a:avLst/>
            </a:prstGeom>
            <a:noFill/>
          </p:spPr>
          <p:txBody>
            <a:bodyPr wrap="square" rtlCol="0">
              <a:spAutoFit/>
            </a:bodyPr>
            <a:lstStyle/>
            <a:p>
              <a:r>
                <a:rPr lang="en-US" dirty="0" smtClean="0"/>
                <a:t>[0,124999]</a:t>
              </a:r>
              <a:endParaRPr lang="en-US" dirty="0"/>
            </a:p>
          </p:txBody>
        </p:sp>
        <p:sp>
          <p:nvSpPr>
            <p:cNvPr id="114" name="TextBox 113"/>
            <p:cNvSpPr txBox="1"/>
            <p:nvPr/>
          </p:nvSpPr>
          <p:spPr>
            <a:xfrm>
              <a:off x="6558457" y="3009271"/>
              <a:ext cx="1480643" cy="369332"/>
            </a:xfrm>
            <a:prstGeom prst="rect">
              <a:avLst/>
            </a:prstGeom>
            <a:noFill/>
          </p:spPr>
          <p:txBody>
            <a:bodyPr wrap="square" rtlCol="0">
              <a:spAutoFit/>
            </a:bodyPr>
            <a:lstStyle/>
            <a:p>
              <a:r>
                <a:rPr lang="en-US" dirty="0" smtClean="0"/>
                <a:t>[0,8]</a:t>
              </a:r>
              <a:endParaRPr lang="en-US" dirty="0"/>
            </a:p>
          </p:txBody>
        </p:sp>
        <p:sp>
          <p:nvSpPr>
            <p:cNvPr id="120" name="TextBox 119"/>
            <p:cNvSpPr txBox="1"/>
            <p:nvPr/>
          </p:nvSpPr>
          <p:spPr>
            <a:xfrm>
              <a:off x="5435600" y="3803879"/>
              <a:ext cx="1052921" cy="369332"/>
            </a:xfrm>
            <a:prstGeom prst="rect">
              <a:avLst/>
            </a:prstGeom>
            <a:noFill/>
          </p:spPr>
          <p:txBody>
            <a:bodyPr wrap="square" rtlCol="0">
              <a:spAutoFit/>
            </a:bodyPr>
            <a:lstStyle/>
            <a:p>
              <a:r>
                <a:rPr lang="en-US" dirty="0" smtClean="0"/>
                <a:t>[0,188]</a:t>
              </a:r>
              <a:endParaRPr lang="en-US" dirty="0"/>
            </a:p>
          </p:txBody>
        </p:sp>
      </p:grpSp>
      <p:sp>
        <p:nvSpPr>
          <p:cNvPr id="122" name="Oval 121"/>
          <p:cNvSpPr/>
          <p:nvPr/>
        </p:nvSpPr>
        <p:spPr>
          <a:xfrm>
            <a:off x="6487086" y="3290993"/>
            <a:ext cx="914400" cy="598538"/>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strengths</a:t>
            </a:r>
            <a:endParaRPr lang="en-US" dirty="0"/>
          </a:p>
        </p:txBody>
      </p:sp>
      <p:sp>
        <p:nvSpPr>
          <p:cNvPr id="3" name="Content Placeholder 2"/>
          <p:cNvSpPr>
            <a:spLocks noGrp="1"/>
          </p:cNvSpPr>
          <p:nvPr>
            <p:ph idx="1"/>
          </p:nvPr>
        </p:nvSpPr>
        <p:spPr>
          <a:xfrm>
            <a:off x="914400" y="1998980"/>
            <a:ext cx="7404100" cy="4389120"/>
          </a:xfrm>
        </p:spPr>
        <p:txBody>
          <a:bodyPr/>
          <a:lstStyle/>
          <a:p>
            <a:pPr>
              <a:buFontTx/>
              <a:buChar char="•"/>
            </a:pPr>
            <a:r>
              <a:rPr lang="en-US" dirty="0" smtClean="0">
                <a:solidFill>
                  <a:srgbClr val="3366FF"/>
                </a:solidFill>
              </a:rPr>
              <a:t>LWPR</a:t>
            </a:r>
            <a:r>
              <a:rPr lang="en-US" dirty="0" smtClean="0"/>
              <a:t> a step in the right direction towards tackling the scalability issue.</a:t>
            </a:r>
            <a:endParaRPr lang="en-US" dirty="0" smtClean="0">
              <a:solidFill>
                <a:srgbClr val="000000"/>
              </a:solidFill>
            </a:endParaRPr>
          </a:p>
        </p:txBody>
      </p:sp>
      <p:pic>
        <p:nvPicPr>
          <p:cNvPr id="5" name="Picture 4"/>
          <p:cNvPicPr>
            <a:picLocks noChangeAspect="1"/>
          </p:cNvPicPr>
          <p:nvPr/>
        </p:nvPicPr>
        <p:blipFill>
          <a:blip r:embed="rId3"/>
          <a:stretch>
            <a:fillRect/>
          </a:stretch>
        </p:blipFill>
        <p:spPr>
          <a:xfrm>
            <a:off x="3536950" y="3746500"/>
            <a:ext cx="2228850" cy="1993739"/>
          </a:xfrm>
          <a:prstGeom prst="rect">
            <a:avLst/>
          </a:prstGeom>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7)</a:t>
            </a:r>
            <a:endParaRPr lang="en-US" dirty="0"/>
          </a:p>
        </p:txBody>
      </p:sp>
      <p:grpSp>
        <p:nvGrpSpPr>
          <p:cNvPr id="121" name="Group 120"/>
          <p:cNvGrpSpPr/>
          <p:nvPr/>
        </p:nvGrpSpPr>
        <p:grpSpPr>
          <a:xfrm>
            <a:off x="444500" y="1824039"/>
            <a:ext cx="8039100" cy="4511892"/>
            <a:chOff x="444500" y="1404939"/>
            <a:chExt cx="8039100" cy="4511892"/>
          </a:xfrm>
        </p:grpSpPr>
        <p:sp>
          <p:nvSpPr>
            <p:cNvPr id="113" name="TextBox 112"/>
            <p:cNvSpPr txBox="1"/>
            <p:nvPr/>
          </p:nvSpPr>
          <p:spPr>
            <a:xfrm>
              <a:off x="609600" y="4076700"/>
              <a:ext cx="1719678" cy="369332"/>
            </a:xfrm>
            <a:prstGeom prst="rect">
              <a:avLst/>
            </a:prstGeom>
            <a:noFill/>
          </p:spPr>
          <p:txBody>
            <a:bodyPr wrap="square" rtlCol="0">
              <a:spAutoFit/>
            </a:bodyPr>
            <a:lstStyle/>
            <a:p>
              <a:r>
                <a:rPr lang="en-US" dirty="0" smtClean="0"/>
                <a:t>        radar </a:t>
              </a:r>
              <a:endParaRPr lang="en-US" dirty="0"/>
            </a:p>
          </p:txBody>
        </p:sp>
        <p:grpSp>
          <p:nvGrpSpPr>
            <p:cNvPr id="3" name="Group 120"/>
            <p:cNvGrpSpPr/>
            <p:nvPr/>
          </p:nvGrpSpPr>
          <p:grpSpPr>
            <a:xfrm>
              <a:off x="444500" y="1404939"/>
              <a:ext cx="8039100" cy="4511892"/>
              <a:chOff x="444500" y="1404939"/>
              <a:chExt cx="8039100" cy="4511892"/>
            </a:xfrm>
          </p:grpSpPr>
          <p:sp>
            <p:nvSpPr>
              <p:cNvPr id="11" name="TextBox 10"/>
              <p:cNvSpPr txBox="1"/>
              <p:nvPr/>
            </p:nvSpPr>
            <p:spPr>
              <a:xfrm>
                <a:off x="4940301" y="1404939"/>
                <a:ext cx="1306920" cy="1200329"/>
              </a:xfrm>
              <a:prstGeom prst="rect">
                <a:avLst/>
              </a:prstGeom>
              <a:noFill/>
            </p:spPr>
            <p:txBody>
              <a:bodyPr wrap="square" rtlCol="0">
                <a:spAutoFit/>
              </a:bodyPr>
              <a:lstStyle/>
              <a:p>
                <a:pPr algn="ctr"/>
                <a:r>
                  <a:rPr lang="en-US" dirty="0" smtClean="0"/>
                  <a:t>desired delta heading angle</a:t>
                </a:r>
                <a:endParaRPr lang="en-US" dirty="0"/>
              </a:p>
            </p:txBody>
          </p:sp>
          <p:grpSp>
            <p:nvGrpSpPr>
              <p:cNvPr id="4" name="Group 119"/>
              <p:cNvGrpSpPr/>
              <p:nvPr/>
            </p:nvGrpSpPr>
            <p:grpSpPr>
              <a:xfrm>
                <a:off x="444500" y="1739900"/>
                <a:ext cx="8039100" cy="4176931"/>
                <a:chOff x="444500" y="1739900"/>
                <a:chExt cx="8039100" cy="4176931"/>
              </a:xfrm>
            </p:grpSpPr>
            <p:sp>
              <p:nvSpPr>
                <p:cNvPr id="55" name="AutoShape 12"/>
                <p:cNvSpPr>
                  <a:spLocks noChangeArrowheads="1"/>
                </p:cNvSpPr>
                <p:nvPr/>
              </p:nvSpPr>
              <p:spPr bwMode="auto">
                <a:xfrm rot="13413539">
                  <a:off x="3692159" y="23552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22"/>
                <p:cNvGrpSpPr>
                  <a:grpSpLocks/>
                </p:cNvGrpSpPr>
                <p:nvPr/>
              </p:nvGrpSpPr>
              <p:grpSpPr bwMode="auto">
                <a:xfrm rot="21513539">
                  <a:off x="4157395" y="2096831"/>
                  <a:ext cx="315396" cy="281354"/>
                  <a:chOff x="2886" y="10564"/>
                  <a:chExt cx="315" cy="315"/>
                </a:xfrm>
              </p:grpSpPr>
              <p:sp>
                <p:nvSpPr>
                  <p:cNvPr id="60"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31"/>
                <p:cNvGrpSpPr>
                  <a:grpSpLocks/>
                </p:cNvGrpSpPr>
                <p:nvPr/>
              </p:nvGrpSpPr>
              <p:grpSpPr bwMode="auto">
                <a:xfrm>
                  <a:off x="3621753" y="3212471"/>
                  <a:ext cx="402759" cy="277123"/>
                  <a:chOff x="2781" y="2824"/>
                  <a:chExt cx="403" cy="310"/>
                </a:xfrm>
              </p:grpSpPr>
              <p:sp>
                <p:nvSpPr>
                  <p:cNvPr id="50"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50"/>
                <p:cNvGrpSpPr>
                  <a:grpSpLocks/>
                </p:cNvGrpSpPr>
                <p:nvPr/>
              </p:nvGrpSpPr>
              <p:grpSpPr bwMode="auto">
                <a:xfrm rot="5365897">
                  <a:off x="4506136" y="2120146"/>
                  <a:ext cx="315999" cy="322941"/>
                  <a:chOff x="2886" y="10564"/>
                  <a:chExt cx="315" cy="315"/>
                </a:xfrm>
              </p:grpSpPr>
              <p:sp>
                <p:nvSpPr>
                  <p:cNvPr id="48"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66"/>
                <p:cNvGrpSpPr/>
                <p:nvPr/>
              </p:nvGrpSpPr>
              <p:grpSpPr>
                <a:xfrm>
                  <a:off x="6151319" y="3683351"/>
                  <a:ext cx="1558138" cy="1544397"/>
                  <a:chOff x="5770319" y="3188051"/>
                  <a:chExt cx="1558138" cy="1544397"/>
                </a:xfrm>
              </p:grpSpPr>
              <p:grpSp>
                <p:nvGrpSpPr>
                  <p:cNvPr id="17" name="Group 56"/>
                  <p:cNvGrpSpPr>
                    <a:grpSpLocks/>
                  </p:cNvGrpSpPr>
                  <p:nvPr/>
                </p:nvGrpSpPr>
                <p:grpSpPr bwMode="auto">
                  <a:xfrm>
                    <a:off x="6692098" y="4371413"/>
                    <a:ext cx="636359" cy="361035"/>
                    <a:chOff x="2781" y="4864"/>
                    <a:chExt cx="621" cy="360"/>
                  </a:xfrm>
                </p:grpSpPr>
                <p:sp>
                  <p:nvSpPr>
                    <p:cNvPr id="46"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65"/>
                  <p:cNvGrpSpPr/>
                  <p:nvPr/>
                </p:nvGrpSpPr>
                <p:grpSpPr>
                  <a:xfrm>
                    <a:off x="5770319" y="3188051"/>
                    <a:ext cx="1031962" cy="1056446"/>
                    <a:chOff x="4996004" y="2757446"/>
                    <a:chExt cx="1031962" cy="1056446"/>
                  </a:xfrm>
                </p:grpSpPr>
                <p:grpSp>
                  <p:nvGrpSpPr>
                    <p:cNvPr id="20" name="Group 44"/>
                    <p:cNvGrpSpPr>
                      <a:grpSpLocks/>
                    </p:cNvGrpSpPr>
                    <p:nvPr/>
                  </p:nvGrpSpPr>
                  <p:grpSpPr bwMode="auto">
                    <a:xfrm rot="5365897">
                      <a:off x="4999475" y="2753975"/>
                      <a:ext cx="315999" cy="322941"/>
                      <a:chOff x="2886" y="10564"/>
                      <a:chExt cx="315" cy="315"/>
                    </a:xfrm>
                  </p:grpSpPr>
                  <p:sp>
                    <p:nvSpPr>
                      <p:cNvPr id="44"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47"/>
                    <p:cNvGrpSpPr>
                      <a:grpSpLocks/>
                    </p:cNvGrpSpPr>
                    <p:nvPr/>
                  </p:nvGrpSpPr>
                  <p:grpSpPr bwMode="auto">
                    <a:xfrm rot="5365897">
                      <a:off x="5708496" y="3494422"/>
                      <a:ext cx="315999" cy="322941"/>
                      <a:chOff x="2886" y="10564"/>
                      <a:chExt cx="315" cy="315"/>
                    </a:xfrm>
                  </p:grpSpPr>
                  <p:sp>
                    <p:nvSpPr>
                      <p:cNvPr id="42"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40"/>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2" name="Group 69"/>
                <p:cNvGrpSpPr/>
                <p:nvPr/>
              </p:nvGrpSpPr>
              <p:grpSpPr>
                <a:xfrm>
                  <a:off x="4732020" y="2382520"/>
                  <a:ext cx="626233" cy="601991"/>
                  <a:chOff x="6548120" y="2014220"/>
                  <a:chExt cx="626233" cy="601991"/>
                </a:xfrm>
              </p:grpSpPr>
              <p:sp>
                <p:nvSpPr>
                  <p:cNvPr id="35" name="Oval 34"/>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36" name="TextBox 35"/>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sp>
              <p:nvSpPr>
                <p:cNvPr id="7" name="TextBox 6"/>
                <p:cNvSpPr txBox="1"/>
                <p:nvPr/>
              </p:nvSpPr>
              <p:spPr>
                <a:xfrm>
                  <a:off x="952501" y="2427747"/>
                  <a:ext cx="2570524" cy="646331"/>
                </a:xfrm>
                <a:prstGeom prst="rect">
                  <a:avLst/>
                </a:prstGeom>
                <a:noFill/>
              </p:spPr>
              <p:txBody>
                <a:bodyPr wrap="square" rtlCol="0">
                  <a:spAutoFit/>
                </a:bodyPr>
                <a:lstStyle/>
                <a:p>
                  <a:pPr algn="ctr"/>
                  <a:r>
                    <a:rPr lang="en-US" dirty="0" smtClean="0"/>
                    <a:t>position of closest asteroids</a:t>
                  </a:r>
                </a:p>
              </p:txBody>
            </p:sp>
            <p:sp>
              <p:nvSpPr>
                <p:cNvPr id="8" name="TextBox 7"/>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12" name="TextBox 11"/>
                <p:cNvSpPr txBox="1"/>
                <p:nvPr/>
              </p:nvSpPr>
              <p:spPr>
                <a:xfrm>
                  <a:off x="4540385" y="1739900"/>
                  <a:ext cx="857115" cy="369332"/>
                </a:xfrm>
                <a:prstGeom prst="rect">
                  <a:avLst/>
                </a:prstGeom>
                <a:noFill/>
              </p:spPr>
              <p:txBody>
                <a:bodyPr wrap="square" rtlCol="0">
                  <a:spAutoFit/>
                </a:bodyPr>
                <a:lstStyle/>
                <a:p>
                  <a:r>
                    <a:rPr lang="en-US" dirty="0" smtClean="0"/>
                    <a:t>[0,20]</a:t>
                  </a:r>
                  <a:endParaRPr lang="en-US" dirty="0"/>
                </a:p>
              </p:txBody>
            </p:sp>
            <p:sp>
              <p:nvSpPr>
                <p:cNvPr id="13" name="TextBox 12"/>
                <p:cNvSpPr txBox="1"/>
                <p:nvPr/>
              </p:nvSpPr>
              <p:spPr>
                <a:xfrm>
                  <a:off x="6452414" y="5270500"/>
                  <a:ext cx="1777186" cy="646331"/>
                </a:xfrm>
                <a:prstGeom prst="rect">
                  <a:avLst/>
                </a:prstGeom>
                <a:noFill/>
              </p:spPr>
              <p:txBody>
                <a:bodyPr wrap="square" rtlCol="0">
                  <a:spAutoFit/>
                </a:bodyPr>
                <a:lstStyle/>
                <a:p>
                  <a:pPr algn="ctr"/>
                  <a:r>
                    <a:rPr lang="en-US" dirty="0" smtClean="0"/>
                    <a:t>propulsion system</a:t>
                  </a:r>
                </a:p>
              </p:txBody>
            </p:sp>
            <p:sp>
              <p:nvSpPr>
                <p:cNvPr id="14" name="TextBox 13"/>
                <p:cNvSpPr txBox="1"/>
                <p:nvPr/>
              </p:nvSpPr>
              <p:spPr>
                <a:xfrm>
                  <a:off x="7056975" y="3886256"/>
                  <a:ext cx="1426625" cy="923330"/>
                </a:xfrm>
                <a:prstGeom prst="rect">
                  <a:avLst/>
                </a:prstGeom>
                <a:noFill/>
              </p:spPr>
              <p:txBody>
                <a:bodyPr wrap="square" rtlCol="0">
                  <a:spAutoFit/>
                </a:bodyPr>
                <a:lstStyle/>
                <a:p>
                  <a:pPr algn="ctr"/>
                  <a:r>
                    <a:rPr lang="en-US" dirty="0" smtClean="0"/>
                    <a:t>propulsion signal</a:t>
                  </a:r>
                </a:p>
                <a:p>
                  <a:pPr algn="ctr"/>
                  <a:r>
                    <a:rPr lang="en-US" dirty="0" smtClean="0"/>
                    <a:t>[0,100]</a:t>
                  </a:r>
                  <a:endParaRPr lang="en-US" dirty="0"/>
                </a:p>
              </p:txBody>
            </p:sp>
            <p:sp>
              <p:nvSpPr>
                <p:cNvPr id="15" name="TextBox 14"/>
                <p:cNvSpPr txBox="1"/>
                <p:nvPr/>
              </p:nvSpPr>
              <p:spPr>
                <a:xfrm>
                  <a:off x="4962374" y="3318273"/>
                  <a:ext cx="1044726" cy="369332"/>
                </a:xfrm>
                <a:prstGeom prst="rect">
                  <a:avLst/>
                </a:prstGeom>
                <a:noFill/>
              </p:spPr>
              <p:txBody>
                <a:bodyPr wrap="square" rtlCol="0">
                  <a:spAutoFit/>
                </a:bodyPr>
                <a:lstStyle/>
                <a:p>
                  <a:r>
                    <a:rPr lang="en-US" dirty="0" smtClean="0"/>
                    <a:t>[0,20]</a:t>
                  </a:r>
                  <a:endParaRPr lang="en-US" dirty="0"/>
                </a:p>
              </p:txBody>
            </p:sp>
            <p:grpSp>
              <p:nvGrpSpPr>
                <p:cNvPr id="23" name="Group 69"/>
                <p:cNvGrpSpPr/>
                <p:nvPr/>
              </p:nvGrpSpPr>
              <p:grpSpPr>
                <a:xfrm>
                  <a:off x="2995520" y="2683515"/>
                  <a:ext cx="626233" cy="601991"/>
                  <a:chOff x="6548120" y="2014220"/>
                  <a:chExt cx="626233" cy="601991"/>
                </a:xfrm>
              </p:grpSpPr>
              <p:sp>
                <p:nvSpPr>
                  <p:cNvPr id="74" name="Oval 73"/>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75" name="TextBox 74"/>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nvGrpSpPr>
                <p:cNvPr id="24" name="Group 13"/>
                <p:cNvGrpSpPr>
                  <a:grpSpLocks/>
                </p:cNvGrpSpPr>
                <p:nvPr/>
              </p:nvGrpSpPr>
              <p:grpSpPr bwMode="auto">
                <a:xfrm rot="20262898">
                  <a:off x="3784693" y="2818130"/>
                  <a:ext cx="315396" cy="281354"/>
                  <a:chOff x="2886" y="10564"/>
                  <a:chExt cx="315" cy="315"/>
                </a:xfrm>
              </p:grpSpPr>
              <p:sp>
                <p:nvSpPr>
                  <p:cNvPr id="8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13"/>
                <p:cNvGrpSpPr>
                  <a:grpSpLocks/>
                </p:cNvGrpSpPr>
                <p:nvPr/>
              </p:nvGrpSpPr>
              <p:grpSpPr bwMode="auto">
                <a:xfrm rot="21513539">
                  <a:off x="3441793" y="2487930"/>
                  <a:ext cx="315396" cy="281354"/>
                  <a:chOff x="2886" y="10564"/>
                  <a:chExt cx="315" cy="315"/>
                </a:xfrm>
              </p:grpSpPr>
              <p:sp>
                <p:nvSpPr>
                  <p:cNvPr id="84"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5"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 name="Group 13"/>
                <p:cNvGrpSpPr>
                  <a:grpSpLocks/>
                </p:cNvGrpSpPr>
                <p:nvPr/>
              </p:nvGrpSpPr>
              <p:grpSpPr bwMode="auto">
                <a:xfrm rot="21513539">
                  <a:off x="2759640" y="3204321"/>
                  <a:ext cx="315396" cy="281354"/>
                  <a:chOff x="2886" y="10564"/>
                  <a:chExt cx="315" cy="315"/>
                </a:xfrm>
              </p:grpSpPr>
              <p:sp>
                <p:nvSpPr>
                  <p:cNvPr id="87"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8"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9" name="AutoShape 12"/>
                <p:cNvSpPr>
                  <a:spLocks noChangeArrowheads="1"/>
                </p:cNvSpPr>
                <p:nvPr/>
              </p:nvSpPr>
              <p:spPr bwMode="auto">
                <a:xfrm rot="19997259">
                  <a:off x="5780795" y="34043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9" name="Group 22"/>
                <p:cNvGrpSpPr>
                  <a:grpSpLocks/>
                </p:cNvGrpSpPr>
                <p:nvPr/>
              </p:nvGrpSpPr>
              <p:grpSpPr bwMode="auto">
                <a:xfrm rot="4551157" flipV="1">
                  <a:off x="6026771" y="3016054"/>
                  <a:ext cx="446277" cy="132765"/>
                  <a:chOff x="2886" y="10564"/>
                  <a:chExt cx="315" cy="315"/>
                </a:xfrm>
              </p:grpSpPr>
              <p:sp>
                <p:nvSpPr>
                  <p:cNvPr id="91"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22"/>
                <p:cNvGrpSpPr>
                  <a:grpSpLocks/>
                </p:cNvGrpSpPr>
                <p:nvPr/>
              </p:nvGrpSpPr>
              <p:grpSpPr bwMode="auto">
                <a:xfrm rot="5400000">
                  <a:off x="5223582" y="2929829"/>
                  <a:ext cx="587764" cy="646328"/>
                  <a:chOff x="2886" y="10564"/>
                  <a:chExt cx="315" cy="315"/>
                </a:xfrm>
              </p:grpSpPr>
              <p:sp>
                <p:nvSpPr>
                  <p:cNvPr id="94"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5"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31"/>
                <p:cNvGrpSpPr>
                  <a:grpSpLocks/>
                </p:cNvGrpSpPr>
                <p:nvPr/>
              </p:nvGrpSpPr>
              <p:grpSpPr bwMode="auto">
                <a:xfrm>
                  <a:off x="6183681" y="2554988"/>
                  <a:ext cx="402759" cy="277123"/>
                  <a:chOff x="2781" y="2824"/>
                  <a:chExt cx="403" cy="310"/>
                </a:xfrm>
              </p:grpSpPr>
              <p:sp>
                <p:nvSpPr>
                  <p:cNvPr id="9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 name="TextBox 101"/>
                <p:cNvSpPr txBox="1"/>
                <p:nvPr/>
              </p:nvSpPr>
              <p:spPr>
                <a:xfrm>
                  <a:off x="6185824" y="2108357"/>
                  <a:ext cx="1264845" cy="369332"/>
                </a:xfrm>
                <a:prstGeom prst="rect">
                  <a:avLst/>
                </a:prstGeom>
                <a:noFill/>
              </p:spPr>
              <p:txBody>
                <a:bodyPr wrap="square" rtlCol="0">
                  <a:spAutoFit/>
                </a:bodyPr>
                <a:lstStyle/>
                <a:p>
                  <a:r>
                    <a:rPr lang="en-US" dirty="0" smtClean="0"/>
                    <a:t>gyroscope</a:t>
                  </a:r>
                  <a:endParaRPr lang="en-US" dirty="0"/>
                </a:p>
              </p:txBody>
            </p:sp>
            <p:sp>
              <p:nvSpPr>
                <p:cNvPr id="103" name="TextBox 102"/>
                <p:cNvSpPr txBox="1"/>
                <p:nvPr/>
              </p:nvSpPr>
              <p:spPr>
                <a:xfrm>
                  <a:off x="3274889" y="3476239"/>
                  <a:ext cx="1034606" cy="923330"/>
                </a:xfrm>
                <a:prstGeom prst="rect">
                  <a:avLst/>
                </a:prstGeom>
                <a:noFill/>
              </p:spPr>
              <p:txBody>
                <a:bodyPr wrap="square" rtlCol="0">
                  <a:spAutoFit/>
                </a:bodyPr>
                <a:lstStyle/>
                <a:p>
                  <a:pPr algn="ctr"/>
                  <a:r>
                    <a:rPr lang="en-US" dirty="0" smtClean="0"/>
                    <a:t>solar wind detector</a:t>
                  </a:r>
                  <a:endParaRPr lang="en-US" dirty="0"/>
                </a:p>
              </p:txBody>
            </p:sp>
            <p:sp>
              <p:nvSpPr>
                <p:cNvPr id="6" name="TextBox 5"/>
                <p:cNvSpPr txBox="1"/>
                <p:nvPr/>
              </p:nvSpPr>
              <p:spPr>
                <a:xfrm>
                  <a:off x="444500" y="5308600"/>
                  <a:ext cx="1719678" cy="369332"/>
                </a:xfrm>
                <a:prstGeom prst="rect">
                  <a:avLst/>
                </a:prstGeom>
                <a:noFill/>
              </p:spPr>
              <p:txBody>
                <a:bodyPr wrap="square" rtlCol="0">
                  <a:spAutoFit/>
                </a:bodyPr>
                <a:lstStyle/>
                <a:p>
                  <a:r>
                    <a:rPr lang="en-US" dirty="0" smtClean="0"/>
                    <a:t>        radar </a:t>
                  </a:r>
                  <a:endParaRPr lang="en-US" dirty="0"/>
                </a:p>
              </p:txBody>
            </p:sp>
            <p:grpSp>
              <p:nvGrpSpPr>
                <p:cNvPr id="32" name="Group 5"/>
                <p:cNvGrpSpPr>
                  <a:grpSpLocks/>
                </p:cNvGrpSpPr>
                <p:nvPr/>
              </p:nvGrpSpPr>
              <p:grpSpPr bwMode="auto">
                <a:xfrm>
                  <a:off x="1246102" y="5025356"/>
                  <a:ext cx="403492" cy="277123"/>
                  <a:chOff x="2781" y="2824"/>
                  <a:chExt cx="403" cy="310"/>
                </a:xfrm>
              </p:grpSpPr>
              <p:sp>
                <p:nvSpPr>
                  <p:cNvPr id="68"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47"/>
                <p:cNvGrpSpPr>
                  <a:grpSpLocks/>
                </p:cNvGrpSpPr>
                <p:nvPr/>
              </p:nvGrpSpPr>
              <p:grpSpPr bwMode="auto">
                <a:xfrm>
                  <a:off x="1685406" y="4606888"/>
                  <a:ext cx="314342" cy="314916"/>
                  <a:chOff x="2886" y="10564"/>
                  <a:chExt cx="315" cy="315"/>
                </a:xfrm>
              </p:grpSpPr>
              <p:sp>
                <p:nvSpPr>
                  <p:cNvPr id="25"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Diamond 78"/>
                <p:cNvSpPr/>
                <p:nvPr/>
              </p:nvSpPr>
              <p:spPr>
                <a:xfrm rot="2156838">
                  <a:off x="1822027" y="4113338"/>
                  <a:ext cx="654816" cy="600676"/>
                </a:xfrm>
                <a:prstGeom prst="diamond">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13"/>
                <p:cNvGrpSpPr>
                  <a:grpSpLocks/>
                </p:cNvGrpSpPr>
                <p:nvPr/>
              </p:nvGrpSpPr>
              <p:grpSpPr bwMode="auto">
                <a:xfrm rot="21513539">
                  <a:off x="2340540" y="3877421"/>
                  <a:ext cx="315396" cy="281354"/>
                  <a:chOff x="2886" y="10564"/>
                  <a:chExt cx="315" cy="315"/>
                </a:xfrm>
              </p:grpSpPr>
              <p:sp>
                <p:nvSpPr>
                  <p:cNvPr id="106"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 name="AutoShape 12"/>
                <p:cNvSpPr>
                  <a:spLocks noChangeArrowheads="1"/>
                </p:cNvSpPr>
                <p:nvPr/>
              </p:nvSpPr>
              <p:spPr bwMode="auto">
                <a:xfrm rot="13413539">
                  <a:off x="2307859" y="34474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7" name="Group 13"/>
                <p:cNvGrpSpPr>
                  <a:grpSpLocks/>
                </p:cNvGrpSpPr>
                <p:nvPr/>
              </p:nvGrpSpPr>
              <p:grpSpPr bwMode="auto">
                <a:xfrm rot="21513539">
                  <a:off x="2035740" y="3572621"/>
                  <a:ext cx="315396" cy="281354"/>
                  <a:chOff x="2886" y="10564"/>
                  <a:chExt cx="315" cy="315"/>
                </a:xfrm>
              </p:grpSpPr>
              <p:sp>
                <p:nvSpPr>
                  <p:cNvPr id="11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5"/>
                <p:cNvGrpSpPr>
                  <a:grpSpLocks/>
                </p:cNvGrpSpPr>
                <p:nvPr/>
              </p:nvGrpSpPr>
              <p:grpSpPr bwMode="auto">
                <a:xfrm>
                  <a:off x="1512802" y="3793456"/>
                  <a:ext cx="403492" cy="277123"/>
                  <a:chOff x="2781" y="2824"/>
                  <a:chExt cx="403" cy="310"/>
                </a:xfrm>
              </p:grpSpPr>
              <p:sp>
                <p:nvSpPr>
                  <p:cNvPr id="115"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93" name="TextBox 92"/>
            <p:cNvSpPr txBox="1"/>
            <p:nvPr/>
          </p:nvSpPr>
          <p:spPr>
            <a:xfrm>
              <a:off x="1803400" y="3009271"/>
              <a:ext cx="1313278" cy="369332"/>
            </a:xfrm>
            <a:prstGeom prst="rect">
              <a:avLst/>
            </a:prstGeom>
            <a:noFill/>
          </p:spPr>
          <p:txBody>
            <a:bodyPr wrap="square" rtlCol="0">
              <a:spAutoFit/>
            </a:bodyPr>
            <a:lstStyle/>
            <a:p>
              <a:r>
                <a:rPr lang="en-US" dirty="0" smtClean="0"/>
                <a:t>[0,15624]</a:t>
              </a:r>
              <a:endParaRPr lang="en-US" dirty="0"/>
            </a:p>
          </p:txBody>
        </p:sp>
        <p:sp>
          <p:nvSpPr>
            <p:cNvPr id="96" name="TextBox 95"/>
            <p:cNvSpPr txBox="1"/>
            <p:nvPr/>
          </p:nvSpPr>
          <p:spPr>
            <a:xfrm>
              <a:off x="2552700" y="2183771"/>
              <a:ext cx="1313278" cy="369332"/>
            </a:xfrm>
            <a:prstGeom prst="rect">
              <a:avLst/>
            </a:prstGeom>
            <a:noFill/>
          </p:spPr>
          <p:txBody>
            <a:bodyPr wrap="square" rtlCol="0">
              <a:spAutoFit/>
            </a:bodyPr>
            <a:lstStyle/>
            <a:p>
              <a:r>
                <a:rPr lang="en-US" dirty="0" smtClean="0"/>
                <a:t>[0,15624]</a:t>
              </a:r>
              <a:endParaRPr lang="en-US" dirty="0"/>
            </a:p>
          </p:txBody>
        </p:sp>
        <p:sp>
          <p:nvSpPr>
            <p:cNvPr id="104" name="TextBox 103"/>
            <p:cNvSpPr txBox="1"/>
            <p:nvPr/>
          </p:nvSpPr>
          <p:spPr>
            <a:xfrm>
              <a:off x="1320800" y="3364871"/>
              <a:ext cx="1313278" cy="369332"/>
            </a:xfrm>
            <a:prstGeom prst="rect">
              <a:avLst/>
            </a:prstGeom>
            <a:noFill/>
          </p:spPr>
          <p:txBody>
            <a:bodyPr wrap="square" rtlCol="0">
              <a:spAutoFit/>
            </a:bodyPr>
            <a:lstStyle/>
            <a:p>
              <a:r>
                <a:rPr lang="en-US" dirty="0" smtClean="0"/>
                <a:t>[0,124]</a:t>
              </a:r>
              <a:endParaRPr lang="en-US" dirty="0"/>
            </a:p>
          </p:txBody>
        </p:sp>
        <p:sp>
          <p:nvSpPr>
            <p:cNvPr id="105" name="TextBox 104"/>
            <p:cNvSpPr txBox="1"/>
            <p:nvPr/>
          </p:nvSpPr>
          <p:spPr>
            <a:xfrm>
              <a:off x="2438400" y="3961771"/>
              <a:ext cx="1313278" cy="369332"/>
            </a:xfrm>
            <a:prstGeom prst="rect">
              <a:avLst/>
            </a:prstGeom>
            <a:noFill/>
          </p:spPr>
          <p:txBody>
            <a:bodyPr wrap="square" rtlCol="0">
              <a:spAutoFit/>
            </a:bodyPr>
            <a:lstStyle/>
            <a:p>
              <a:r>
                <a:rPr lang="en-US" dirty="0" smtClean="0"/>
                <a:t>[0,124]</a:t>
              </a:r>
              <a:endParaRPr lang="en-US" dirty="0"/>
            </a:p>
          </p:txBody>
        </p:sp>
        <p:sp>
          <p:nvSpPr>
            <p:cNvPr id="108" name="TextBox 107"/>
            <p:cNvSpPr txBox="1"/>
            <p:nvPr/>
          </p:nvSpPr>
          <p:spPr>
            <a:xfrm>
              <a:off x="1803400" y="4685671"/>
              <a:ext cx="1313278" cy="369332"/>
            </a:xfrm>
            <a:prstGeom prst="rect">
              <a:avLst/>
            </a:prstGeom>
            <a:noFill/>
          </p:spPr>
          <p:txBody>
            <a:bodyPr wrap="square" rtlCol="0">
              <a:spAutoFit/>
            </a:bodyPr>
            <a:lstStyle/>
            <a:p>
              <a:r>
                <a:rPr lang="en-US" dirty="0" smtClean="0"/>
                <a:t>[0,124]</a:t>
              </a:r>
              <a:endParaRPr lang="en-US" dirty="0"/>
            </a:p>
          </p:txBody>
        </p:sp>
        <p:sp>
          <p:nvSpPr>
            <p:cNvPr id="110" name="TextBox 109"/>
            <p:cNvSpPr txBox="1"/>
            <p:nvPr/>
          </p:nvSpPr>
          <p:spPr>
            <a:xfrm>
              <a:off x="3117348" y="1778000"/>
              <a:ext cx="1241359" cy="369332"/>
            </a:xfrm>
            <a:prstGeom prst="rect">
              <a:avLst/>
            </a:prstGeom>
            <a:noFill/>
          </p:spPr>
          <p:txBody>
            <a:bodyPr wrap="square" rtlCol="0">
              <a:spAutoFit/>
            </a:bodyPr>
            <a:lstStyle/>
            <a:p>
              <a:r>
                <a:rPr lang="en-US" dirty="0" smtClean="0"/>
                <a:t>[0,124999]</a:t>
              </a:r>
              <a:endParaRPr lang="en-US" dirty="0"/>
            </a:p>
          </p:txBody>
        </p:sp>
        <p:sp>
          <p:nvSpPr>
            <p:cNvPr id="114" name="TextBox 113"/>
            <p:cNvSpPr txBox="1"/>
            <p:nvPr/>
          </p:nvSpPr>
          <p:spPr>
            <a:xfrm>
              <a:off x="6558457" y="3009271"/>
              <a:ext cx="1480643" cy="369332"/>
            </a:xfrm>
            <a:prstGeom prst="rect">
              <a:avLst/>
            </a:prstGeom>
            <a:noFill/>
          </p:spPr>
          <p:txBody>
            <a:bodyPr wrap="square" rtlCol="0">
              <a:spAutoFit/>
            </a:bodyPr>
            <a:lstStyle/>
            <a:p>
              <a:r>
                <a:rPr lang="en-US" dirty="0" smtClean="0"/>
                <a:t>[0,8]</a:t>
              </a:r>
              <a:endParaRPr lang="en-US" dirty="0"/>
            </a:p>
          </p:txBody>
        </p:sp>
        <p:sp>
          <p:nvSpPr>
            <p:cNvPr id="120" name="TextBox 119"/>
            <p:cNvSpPr txBox="1"/>
            <p:nvPr/>
          </p:nvSpPr>
          <p:spPr>
            <a:xfrm>
              <a:off x="5435600" y="3803879"/>
              <a:ext cx="1052921" cy="369332"/>
            </a:xfrm>
            <a:prstGeom prst="rect">
              <a:avLst/>
            </a:prstGeom>
            <a:noFill/>
          </p:spPr>
          <p:txBody>
            <a:bodyPr wrap="square" rtlCol="0">
              <a:spAutoFit/>
            </a:bodyPr>
            <a:lstStyle/>
            <a:p>
              <a:r>
                <a:rPr lang="en-US" dirty="0" smtClean="0"/>
                <a:t>[0,188]</a:t>
              </a:r>
              <a:endParaRPr lang="en-US" dirty="0"/>
            </a:p>
          </p:txBody>
        </p:sp>
      </p:gr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8)</a:t>
            </a:r>
            <a:endParaRPr lang="en-US" dirty="0"/>
          </a:p>
        </p:txBody>
      </p:sp>
      <p:grpSp>
        <p:nvGrpSpPr>
          <p:cNvPr id="121" name="Group 120"/>
          <p:cNvGrpSpPr/>
          <p:nvPr/>
        </p:nvGrpSpPr>
        <p:grpSpPr>
          <a:xfrm>
            <a:off x="444500" y="1874839"/>
            <a:ext cx="8013700" cy="4511892"/>
            <a:chOff x="444500" y="1404939"/>
            <a:chExt cx="8013700" cy="4511892"/>
          </a:xfrm>
        </p:grpSpPr>
        <p:sp>
          <p:nvSpPr>
            <p:cNvPr id="113" name="TextBox 112"/>
            <p:cNvSpPr txBox="1"/>
            <p:nvPr/>
          </p:nvSpPr>
          <p:spPr>
            <a:xfrm>
              <a:off x="711200" y="4076700"/>
              <a:ext cx="1719678" cy="369332"/>
            </a:xfrm>
            <a:prstGeom prst="rect">
              <a:avLst/>
            </a:prstGeom>
            <a:noFill/>
          </p:spPr>
          <p:txBody>
            <a:bodyPr wrap="square" rtlCol="0">
              <a:spAutoFit/>
            </a:bodyPr>
            <a:lstStyle/>
            <a:p>
              <a:r>
                <a:rPr lang="en-US" dirty="0" smtClean="0"/>
                <a:t>        radar </a:t>
              </a:r>
              <a:endParaRPr lang="en-US" dirty="0"/>
            </a:p>
          </p:txBody>
        </p:sp>
        <p:grpSp>
          <p:nvGrpSpPr>
            <p:cNvPr id="3" name="Group 120"/>
            <p:cNvGrpSpPr/>
            <p:nvPr/>
          </p:nvGrpSpPr>
          <p:grpSpPr>
            <a:xfrm>
              <a:off x="444500" y="1404939"/>
              <a:ext cx="8013700" cy="4511892"/>
              <a:chOff x="444500" y="1404939"/>
              <a:chExt cx="8013700" cy="4511892"/>
            </a:xfrm>
          </p:grpSpPr>
          <p:sp>
            <p:nvSpPr>
              <p:cNvPr id="11" name="TextBox 10"/>
              <p:cNvSpPr txBox="1"/>
              <p:nvPr/>
            </p:nvSpPr>
            <p:spPr>
              <a:xfrm>
                <a:off x="4940301" y="1404939"/>
                <a:ext cx="1306920" cy="1200329"/>
              </a:xfrm>
              <a:prstGeom prst="rect">
                <a:avLst/>
              </a:prstGeom>
              <a:noFill/>
            </p:spPr>
            <p:txBody>
              <a:bodyPr wrap="square" rtlCol="0">
                <a:spAutoFit/>
              </a:bodyPr>
              <a:lstStyle/>
              <a:p>
                <a:pPr algn="ctr"/>
                <a:r>
                  <a:rPr lang="en-US" dirty="0" smtClean="0"/>
                  <a:t>desired delta heading angle</a:t>
                </a:r>
                <a:endParaRPr lang="en-US" dirty="0"/>
              </a:p>
            </p:txBody>
          </p:sp>
          <p:grpSp>
            <p:nvGrpSpPr>
              <p:cNvPr id="4" name="Group 119"/>
              <p:cNvGrpSpPr/>
              <p:nvPr/>
            </p:nvGrpSpPr>
            <p:grpSpPr>
              <a:xfrm>
                <a:off x="444500" y="1739900"/>
                <a:ext cx="8013700" cy="4176931"/>
                <a:chOff x="444500" y="1739900"/>
                <a:chExt cx="8013700" cy="4176931"/>
              </a:xfrm>
            </p:grpSpPr>
            <p:sp>
              <p:nvSpPr>
                <p:cNvPr id="55" name="AutoShape 12"/>
                <p:cNvSpPr>
                  <a:spLocks noChangeArrowheads="1"/>
                </p:cNvSpPr>
                <p:nvPr/>
              </p:nvSpPr>
              <p:spPr bwMode="auto">
                <a:xfrm rot="13413539">
                  <a:off x="3692159" y="23552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22"/>
                <p:cNvGrpSpPr>
                  <a:grpSpLocks/>
                </p:cNvGrpSpPr>
                <p:nvPr/>
              </p:nvGrpSpPr>
              <p:grpSpPr bwMode="auto">
                <a:xfrm rot="21513539">
                  <a:off x="4157395" y="2096831"/>
                  <a:ext cx="315396" cy="281354"/>
                  <a:chOff x="2886" y="10564"/>
                  <a:chExt cx="315" cy="315"/>
                </a:xfrm>
              </p:grpSpPr>
              <p:sp>
                <p:nvSpPr>
                  <p:cNvPr id="60"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1"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31"/>
                <p:cNvGrpSpPr>
                  <a:grpSpLocks/>
                </p:cNvGrpSpPr>
                <p:nvPr/>
              </p:nvGrpSpPr>
              <p:grpSpPr bwMode="auto">
                <a:xfrm>
                  <a:off x="3621753" y="3212471"/>
                  <a:ext cx="402759" cy="277123"/>
                  <a:chOff x="2781" y="2824"/>
                  <a:chExt cx="403" cy="310"/>
                </a:xfrm>
              </p:grpSpPr>
              <p:sp>
                <p:nvSpPr>
                  <p:cNvPr id="50"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50"/>
                <p:cNvGrpSpPr>
                  <a:grpSpLocks/>
                </p:cNvGrpSpPr>
                <p:nvPr/>
              </p:nvGrpSpPr>
              <p:grpSpPr bwMode="auto">
                <a:xfrm rot="5365897">
                  <a:off x="4506136" y="2120146"/>
                  <a:ext cx="315999" cy="322941"/>
                  <a:chOff x="2886" y="10564"/>
                  <a:chExt cx="315" cy="315"/>
                </a:xfrm>
              </p:grpSpPr>
              <p:sp>
                <p:nvSpPr>
                  <p:cNvPr id="48"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66"/>
                <p:cNvGrpSpPr/>
                <p:nvPr/>
              </p:nvGrpSpPr>
              <p:grpSpPr>
                <a:xfrm>
                  <a:off x="6151319" y="3683351"/>
                  <a:ext cx="1558138" cy="1544397"/>
                  <a:chOff x="5770319" y="3188051"/>
                  <a:chExt cx="1558138" cy="1544397"/>
                </a:xfrm>
              </p:grpSpPr>
              <p:grpSp>
                <p:nvGrpSpPr>
                  <p:cNvPr id="17" name="Group 56"/>
                  <p:cNvGrpSpPr>
                    <a:grpSpLocks/>
                  </p:cNvGrpSpPr>
                  <p:nvPr/>
                </p:nvGrpSpPr>
                <p:grpSpPr bwMode="auto">
                  <a:xfrm>
                    <a:off x="6692098" y="4371413"/>
                    <a:ext cx="636359" cy="361035"/>
                    <a:chOff x="2781" y="4864"/>
                    <a:chExt cx="621" cy="360"/>
                  </a:xfrm>
                </p:grpSpPr>
                <p:sp>
                  <p:nvSpPr>
                    <p:cNvPr id="46"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65"/>
                  <p:cNvGrpSpPr/>
                  <p:nvPr/>
                </p:nvGrpSpPr>
                <p:grpSpPr>
                  <a:xfrm>
                    <a:off x="5770319" y="3188051"/>
                    <a:ext cx="1031962" cy="1056446"/>
                    <a:chOff x="4996004" y="2757446"/>
                    <a:chExt cx="1031962" cy="1056446"/>
                  </a:xfrm>
                </p:grpSpPr>
                <p:grpSp>
                  <p:nvGrpSpPr>
                    <p:cNvPr id="20" name="Group 44"/>
                    <p:cNvGrpSpPr>
                      <a:grpSpLocks/>
                    </p:cNvGrpSpPr>
                    <p:nvPr/>
                  </p:nvGrpSpPr>
                  <p:grpSpPr bwMode="auto">
                    <a:xfrm rot="5365897">
                      <a:off x="4999475" y="2753975"/>
                      <a:ext cx="315999" cy="322941"/>
                      <a:chOff x="2886" y="10564"/>
                      <a:chExt cx="315" cy="315"/>
                    </a:xfrm>
                  </p:grpSpPr>
                  <p:sp>
                    <p:nvSpPr>
                      <p:cNvPr id="44"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47"/>
                    <p:cNvGrpSpPr>
                      <a:grpSpLocks/>
                    </p:cNvGrpSpPr>
                    <p:nvPr/>
                  </p:nvGrpSpPr>
                  <p:grpSpPr bwMode="auto">
                    <a:xfrm rot="5365897">
                      <a:off x="5708496" y="3494422"/>
                      <a:ext cx="315999" cy="322941"/>
                      <a:chOff x="2886" y="10564"/>
                      <a:chExt cx="315" cy="315"/>
                    </a:xfrm>
                  </p:grpSpPr>
                  <p:sp>
                    <p:nvSpPr>
                      <p:cNvPr id="42"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Rectangle 40"/>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2" name="Group 69"/>
                <p:cNvGrpSpPr/>
                <p:nvPr/>
              </p:nvGrpSpPr>
              <p:grpSpPr>
                <a:xfrm>
                  <a:off x="4732020" y="2382520"/>
                  <a:ext cx="626233" cy="601991"/>
                  <a:chOff x="6548120" y="2014220"/>
                  <a:chExt cx="626233" cy="601991"/>
                </a:xfrm>
              </p:grpSpPr>
              <p:sp>
                <p:nvSpPr>
                  <p:cNvPr id="35" name="Oval 34"/>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36" name="TextBox 35"/>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sp>
              <p:nvSpPr>
                <p:cNvPr id="7" name="TextBox 6"/>
                <p:cNvSpPr txBox="1"/>
                <p:nvPr/>
              </p:nvSpPr>
              <p:spPr>
                <a:xfrm>
                  <a:off x="952501" y="2427747"/>
                  <a:ext cx="2570524" cy="646331"/>
                </a:xfrm>
                <a:prstGeom prst="rect">
                  <a:avLst/>
                </a:prstGeom>
                <a:noFill/>
              </p:spPr>
              <p:txBody>
                <a:bodyPr wrap="square" rtlCol="0">
                  <a:spAutoFit/>
                </a:bodyPr>
                <a:lstStyle/>
                <a:p>
                  <a:pPr algn="ctr"/>
                  <a:r>
                    <a:rPr lang="en-US" dirty="0" smtClean="0"/>
                    <a:t>position of closest asteroids</a:t>
                  </a:r>
                </a:p>
              </p:txBody>
            </p:sp>
            <p:sp>
              <p:nvSpPr>
                <p:cNvPr id="8" name="TextBox 7"/>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12" name="TextBox 11"/>
                <p:cNvSpPr txBox="1"/>
                <p:nvPr/>
              </p:nvSpPr>
              <p:spPr>
                <a:xfrm>
                  <a:off x="4540385" y="1739900"/>
                  <a:ext cx="857115" cy="369332"/>
                </a:xfrm>
                <a:prstGeom prst="rect">
                  <a:avLst/>
                </a:prstGeom>
                <a:noFill/>
              </p:spPr>
              <p:txBody>
                <a:bodyPr wrap="square" rtlCol="0">
                  <a:spAutoFit/>
                </a:bodyPr>
                <a:lstStyle/>
                <a:p>
                  <a:r>
                    <a:rPr lang="en-US" dirty="0" smtClean="0"/>
                    <a:t>[0,20]</a:t>
                  </a:r>
                  <a:endParaRPr lang="en-US" dirty="0"/>
                </a:p>
              </p:txBody>
            </p:sp>
            <p:sp>
              <p:nvSpPr>
                <p:cNvPr id="13" name="TextBox 12"/>
                <p:cNvSpPr txBox="1"/>
                <p:nvPr/>
              </p:nvSpPr>
              <p:spPr>
                <a:xfrm>
                  <a:off x="6452414" y="5270500"/>
                  <a:ext cx="1777186" cy="646331"/>
                </a:xfrm>
                <a:prstGeom prst="rect">
                  <a:avLst/>
                </a:prstGeom>
                <a:noFill/>
              </p:spPr>
              <p:txBody>
                <a:bodyPr wrap="square" rtlCol="0">
                  <a:spAutoFit/>
                </a:bodyPr>
                <a:lstStyle/>
                <a:p>
                  <a:pPr algn="ctr"/>
                  <a:r>
                    <a:rPr lang="en-US" dirty="0" smtClean="0"/>
                    <a:t>propulsion system</a:t>
                  </a:r>
                </a:p>
              </p:txBody>
            </p:sp>
            <p:sp>
              <p:nvSpPr>
                <p:cNvPr id="14" name="TextBox 13"/>
                <p:cNvSpPr txBox="1"/>
                <p:nvPr/>
              </p:nvSpPr>
              <p:spPr>
                <a:xfrm>
                  <a:off x="7056975" y="3886256"/>
                  <a:ext cx="1401225" cy="923330"/>
                </a:xfrm>
                <a:prstGeom prst="rect">
                  <a:avLst/>
                </a:prstGeom>
                <a:noFill/>
              </p:spPr>
              <p:txBody>
                <a:bodyPr wrap="square" rtlCol="0">
                  <a:spAutoFit/>
                </a:bodyPr>
                <a:lstStyle/>
                <a:p>
                  <a:pPr algn="ctr"/>
                  <a:r>
                    <a:rPr lang="en-US" dirty="0" smtClean="0"/>
                    <a:t>propulsion signal</a:t>
                  </a:r>
                </a:p>
                <a:p>
                  <a:pPr algn="ctr"/>
                  <a:r>
                    <a:rPr lang="en-US" dirty="0" smtClean="0"/>
                    <a:t>[0,100]</a:t>
                  </a:r>
                  <a:endParaRPr lang="en-US" dirty="0"/>
                </a:p>
              </p:txBody>
            </p:sp>
            <p:sp>
              <p:nvSpPr>
                <p:cNvPr id="15" name="TextBox 14"/>
                <p:cNvSpPr txBox="1"/>
                <p:nvPr/>
              </p:nvSpPr>
              <p:spPr>
                <a:xfrm>
                  <a:off x="4962374" y="3318273"/>
                  <a:ext cx="1044726" cy="369332"/>
                </a:xfrm>
                <a:prstGeom prst="rect">
                  <a:avLst/>
                </a:prstGeom>
                <a:noFill/>
              </p:spPr>
              <p:txBody>
                <a:bodyPr wrap="square" rtlCol="0">
                  <a:spAutoFit/>
                </a:bodyPr>
                <a:lstStyle/>
                <a:p>
                  <a:r>
                    <a:rPr lang="en-US" dirty="0" smtClean="0"/>
                    <a:t>[0,20]</a:t>
                  </a:r>
                  <a:endParaRPr lang="en-US" dirty="0"/>
                </a:p>
              </p:txBody>
            </p:sp>
            <p:grpSp>
              <p:nvGrpSpPr>
                <p:cNvPr id="23" name="Group 69"/>
                <p:cNvGrpSpPr/>
                <p:nvPr/>
              </p:nvGrpSpPr>
              <p:grpSpPr>
                <a:xfrm>
                  <a:off x="2995520" y="2683515"/>
                  <a:ext cx="626233" cy="601991"/>
                  <a:chOff x="6548120" y="2014220"/>
                  <a:chExt cx="626233" cy="601991"/>
                </a:xfrm>
              </p:grpSpPr>
              <p:sp>
                <p:nvSpPr>
                  <p:cNvPr id="74" name="Oval 73"/>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75" name="TextBox 74"/>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nvGrpSpPr>
                <p:cNvPr id="24" name="Group 13"/>
                <p:cNvGrpSpPr>
                  <a:grpSpLocks/>
                </p:cNvGrpSpPr>
                <p:nvPr/>
              </p:nvGrpSpPr>
              <p:grpSpPr bwMode="auto">
                <a:xfrm rot="20262898">
                  <a:off x="3784693" y="2818130"/>
                  <a:ext cx="315396" cy="281354"/>
                  <a:chOff x="2886" y="10564"/>
                  <a:chExt cx="315" cy="315"/>
                </a:xfrm>
              </p:grpSpPr>
              <p:sp>
                <p:nvSpPr>
                  <p:cNvPr id="8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13"/>
                <p:cNvGrpSpPr>
                  <a:grpSpLocks/>
                </p:cNvGrpSpPr>
                <p:nvPr/>
              </p:nvGrpSpPr>
              <p:grpSpPr bwMode="auto">
                <a:xfrm rot="21513539">
                  <a:off x="3441793" y="2487930"/>
                  <a:ext cx="315396" cy="281354"/>
                  <a:chOff x="2886" y="10564"/>
                  <a:chExt cx="315" cy="315"/>
                </a:xfrm>
              </p:grpSpPr>
              <p:sp>
                <p:nvSpPr>
                  <p:cNvPr id="84"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5"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 name="Group 13"/>
                <p:cNvGrpSpPr>
                  <a:grpSpLocks/>
                </p:cNvGrpSpPr>
                <p:nvPr/>
              </p:nvGrpSpPr>
              <p:grpSpPr bwMode="auto">
                <a:xfrm rot="21513539">
                  <a:off x="2759640" y="3204321"/>
                  <a:ext cx="315396" cy="281354"/>
                  <a:chOff x="2886" y="10564"/>
                  <a:chExt cx="315" cy="315"/>
                </a:xfrm>
              </p:grpSpPr>
              <p:sp>
                <p:nvSpPr>
                  <p:cNvPr id="87"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8"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9" name="AutoShape 12"/>
                <p:cNvSpPr>
                  <a:spLocks noChangeArrowheads="1"/>
                </p:cNvSpPr>
                <p:nvPr/>
              </p:nvSpPr>
              <p:spPr bwMode="auto">
                <a:xfrm rot="19997259">
                  <a:off x="5780795" y="34043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9" name="Group 22"/>
                <p:cNvGrpSpPr>
                  <a:grpSpLocks/>
                </p:cNvGrpSpPr>
                <p:nvPr/>
              </p:nvGrpSpPr>
              <p:grpSpPr bwMode="auto">
                <a:xfrm rot="4551157" flipV="1">
                  <a:off x="6026771" y="3016054"/>
                  <a:ext cx="446277" cy="132765"/>
                  <a:chOff x="2886" y="10564"/>
                  <a:chExt cx="315" cy="315"/>
                </a:xfrm>
              </p:grpSpPr>
              <p:sp>
                <p:nvSpPr>
                  <p:cNvPr id="91"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22"/>
                <p:cNvGrpSpPr>
                  <a:grpSpLocks/>
                </p:cNvGrpSpPr>
                <p:nvPr/>
              </p:nvGrpSpPr>
              <p:grpSpPr bwMode="auto">
                <a:xfrm rot="5400000">
                  <a:off x="5223582" y="2929829"/>
                  <a:ext cx="587764" cy="646328"/>
                  <a:chOff x="2886" y="10564"/>
                  <a:chExt cx="315" cy="315"/>
                </a:xfrm>
              </p:grpSpPr>
              <p:sp>
                <p:nvSpPr>
                  <p:cNvPr id="94"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5"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31"/>
                <p:cNvGrpSpPr>
                  <a:grpSpLocks/>
                </p:cNvGrpSpPr>
                <p:nvPr/>
              </p:nvGrpSpPr>
              <p:grpSpPr bwMode="auto">
                <a:xfrm>
                  <a:off x="6183681" y="2554988"/>
                  <a:ext cx="402759" cy="277123"/>
                  <a:chOff x="2781" y="2824"/>
                  <a:chExt cx="403" cy="310"/>
                </a:xfrm>
              </p:grpSpPr>
              <p:sp>
                <p:nvSpPr>
                  <p:cNvPr id="9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 name="TextBox 101"/>
                <p:cNvSpPr txBox="1"/>
                <p:nvPr/>
              </p:nvSpPr>
              <p:spPr>
                <a:xfrm>
                  <a:off x="6185824" y="2108357"/>
                  <a:ext cx="1264845" cy="369332"/>
                </a:xfrm>
                <a:prstGeom prst="rect">
                  <a:avLst/>
                </a:prstGeom>
                <a:noFill/>
              </p:spPr>
              <p:txBody>
                <a:bodyPr wrap="square" rtlCol="0">
                  <a:spAutoFit/>
                </a:bodyPr>
                <a:lstStyle/>
                <a:p>
                  <a:r>
                    <a:rPr lang="en-US" dirty="0" smtClean="0"/>
                    <a:t>gyroscope</a:t>
                  </a:r>
                  <a:endParaRPr lang="en-US" dirty="0"/>
                </a:p>
              </p:txBody>
            </p:sp>
            <p:sp>
              <p:nvSpPr>
                <p:cNvPr id="103" name="TextBox 102"/>
                <p:cNvSpPr txBox="1"/>
                <p:nvPr/>
              </p:nvSpPr>
              <p:spPr>
                <a:xfrm>
                  <a:off x="3274889" y="3476239"/>
                  <a:ext cx="1034606" cy="923330"/>
                </a:xfrm>
                <a:prstGeom prst="rect">
                  <a:avLst/>
                </a:prstGeom>
                <a:noFill/>
              </p:spPr>
              <p:txBody>
                <a:bodyPr wrap="square" rtlCol="0">
                  <a:spAutoFit/>
                </a:bodyPr>
                <a:lstStyle/>
                <a:p>
                  <a:pPr algn="ctr"/>
                  <a:r>
                    <a:rPr lang="en-US" dirty="0" smtClean="0"/>
                    <a:t>solar wind detector</a:t>
                  </a:r>
                  <a:endParaRPr lang="en-US" dirty="0"/>
                </a:p>
              </p:txBody>
            </p:sp>
            <p:sp>
              <p:nvSpPr>
                <p:cNvPr id="6" name="TextBox 5"/>
                <p:cNvSpPr txBox="1"/>
                <p:nvPr/>
              </p:nvSpPr>
              <p:spPr>
                <a:xfrm>
                  <a:off x="444500" y="5308600"/>
                  <a:ext cx="1719678" cy="369332"/>
                </a:xfrm>
                <a:prstGeom prst="rect">
                  <a:avLst/>
                </a:prstGeom>
                <a:noFill/>
              </p:spPr>
              <p:txBody>
                <a:bodyPr wrap="square" rtlCol="0">
                  <a:spAutoFit/>
                </a:bodyPr>
                <a:lstStyle/>
                <a:p>
                  <a:r>
                    <a:rPr lang="en-US" dirty="0" smtClean="0"/>
                    <a:t>        radar </a:t>
                  </a:r>
                  <a:endParaRPr lang="en-US" dirty="0"/>
                </a:p>
              </p:txBody>
            </p:sp>
            <p:grpSp>
              <p:nvGrpSpPr>
                <p:cNvPr id="32" name="Group 5"/>
                <p:cNvGrpSpPr>
                  <a:grpSpLocks/>
                </p:cNvGrpSpPr>
                <p:nvPr/>
              </p:nvGrpSpPr>
              <p:grpSpPr bwMode="auto">
                <a:xfrm>
                  <a:off x="1246102" y="5025356"/>
                  <a:ext cx="403492" cy="277123"/>
                  <a:chOff x="2781" y="2824"/>
                  <a:chExt cx="403" cy="310"/>
                </a:xfrm>
              </p:grpSpPr>
              <p:sp>
                <p:nvSpPr>
                  <p:cNvPr id="68"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47"/>
                <p:cNvGrpSpPr>
                  <a:grpSpLocks/>
                </p:cNvGrpSpPr>
                <p:nvPr/>
              </p:nvGrpSpPr>
              <p:grpSpPr bwMode="auto">
                <a:xfrm>
                  <a:off x="1685406" y="4606888"/>
                  <a:ext cx="314342" cy="314916"/>
                  <a:chOff x="2886" y="10564"/>
                  <a:chExt cx="315" cy="315"/>
                </a:xfrm>
              </p:grpSpPr>
              <p:sp>
                <p:nvSpPr>
                  <p:cNvPr id="25"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9" name="Diamond 78"/>
                <p:cNvSpPr/>
                <p:nvPr/>
              </p:nvSpPr>
              <p:spPr>
                <a:xfrm rot="2156838">
                  <a:off x="1822027" y="4113338"/>
                  <a:ext cx="654816" cy="600676"/>
                </a:xfrm>
                <a:prstGeom prst="diamond">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13"/>
                <p:cNvGrpSpPr>
                  <a:grpSpLocks/>
                </p:cNvGrpSpPr>
                <p:nvPr/>
              </p:nvGrpSpPr>
              <p:grpSpPr bwMode="auto">
                <a:xfrm rot="21513539">
                  <a:off x="2340540" y="3877421"/>
                  <a:ext cx="315396" cy="281354"/>
                  <a:chOff x="2886" y="10564"/>
                  <a:chExt cx="315" cy="315"/>
                </a:xfrm>
              </p:grpSpPr>
              <p:sp>
                <p:nvSpPr>
                  <p:cNvPr id="106"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 name="AutoShape 12"/>
                <p:cNvSpPr>
                  <a:spLocks noChangeArrowheads="1"/>
                </p:cNvSpPr>
                <p:nvPr/>
              </p:nvSpPr>
              <p:spPr bwMode="auto">
                <a:xfrm rot="13413539">
                  <a:off x="2307859" y="34474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7" name="Group 13"/>
                <p:cNvGrpSpPr>
                  <a:grpSpLocks/>
                </p:cNvGrpSpPr>
                <p:nvPr/>
              </p:nvGrpSpPr>
              <p:grpSpPr bwMode="auto">
                <a:xfrm rot="21513539">
                  <a:off x="2035740" y="3572621"/>
                  <a:ext cx="315396" cy="281354"/>
                  <a:chOff x="2886" y="10564"/>
                  <a:chExt cx="315" cy="315"/>
                </a:xfrm>
              </p:grpSpPr>
              <p:sp>
                <p:nvSpPr>
                  <p:cNvPr id="11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5"/>
                <p:cNvGrpSpPr>
                  <a:grpSpLocks/>
                </p:cNvGrpSpPr>
                <p:nvPr/>
              </p:nvGrpSpPr>
              <p:grpSpPr bwMode="auto">
                <a:xfrm>
                  <a:off x="1512802" y="3793456"/>
                  <a:ext cx="403492" cy="277123"/>
                  <a:chOff x="2781" y="2824"/>
                  <a:chExt cx="403" cy="310"/>
                </a:xfrm>
              </p:grpSpPr>
              <p:sp>
                <p:nvSpPr>
                  <p:cNvPr id="115"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93" name="TextBox 92"/>
            <p:cNvSpPr txBox="1"/>
            <p:nvPr/>
          </p:nvSpPr>
          <p:spPr>
            <a:xfrm>
              <a:off x="1803400" y="3009271"/>
              <a:ext cx="1313278" cy="369332"/>
            </a:xfrm>
            <a:prstGeom prst="rect">
              <a:avLst/>
            </a:prstGeom>
            <a:noFill/>
          </p:spPr>
          <p:txBody>
            <a:bodyPr wrap="square" rtlCol="0">
              <a:spAutoFit/>
            </a:bodyPr>
            <a:lstStyle/>
            <a:p>
              <a:r>
                <a:rPr lang="en-US" dirty="0" smtClean="0"/>
                <a:t>[0,15624]</a:t>
              </a:r>
              <a:endParaRPr lang="en-US" dirty="0"/>
            </a:p>
          </p:txBody>
        </p:sp>
        <p:sp>
          <p:nvSpPr>
            <p:cNvPr id="96" name="TextBox 95"/>
            <p:cNvSpPr txBox="1"/>
            <p:nvPr/>
          </p:nvSpPr>
          <p:spPr>
            <a:xfrm>
              <a:off x="2552700" y="2183771"/>
              <a:ext cx="1313278" cy="369332"/>
            </a:xfrm>
            <a:prstGeom prst="rect">
              <a:avLst/>
            </a:prstGeom>
            <a:noFill/>
          </p:spPr>
          <p:txBody>
            <a:bodyPr wrap="square" rtlCol="0">
              <a:spAutoFit/>
            </a:bodyPr>
            <a:lstStyle/>
            <a:p>
              <a:r>
                <a:rPr lang="en-US" dirty="0" smtClean="0"/>
                <a:t>[0,15624]</a:t>
              </a:r>
              <a:endParaRPr lang="en-US" dirty="0"/>
            </a:p>
          </p:txBody>
        </p:sp>
        <p:sp>
          <p:nvSpPr>
            <p:cNvPr id="104" name="TextBox 103"/>
            <p:cNvSpPr txBox="1"/>
            <p:nvPr/>
          </p:nvSpPr>
          <p:spPr>
            <a:xfrm>
              <a:off x="1320800" y="3364871"/>
              <a:ext cx="1313278" cy="369332"/>
            </a:xfrm>
            <a:prstGeom prst="rect">
              <a:avLst/>
            </a:prstGeom>
            <a:noFill/>
          </p:spPr>
          <p:txBody>
            <a:bodyPr wrap="square" rtlCol="0">
              <a:spAutoFit/>
            </a:bodyPr>
            <a:lstStyle/>
            <a:p>
              <a:r>
                <a:rPr lang="en-US" dirty="0" smtClean="0"/>
                <a:t>[0,124]</a:t>
              </a:r>
              <a:endParaRPr lang="en-US" dirty="0"/>
            </a:p>
          </p:txBody>
        </p:sp>
        <p:sp>
          <p:nvSpPr>
            <p:cNvPr id="105" name="TextBox 104"/>
            <p:cNvSpPr txBox="1"/>
            <p:nvPr/>
          </p:nvSpPr>
          <p:spPr>
            <a:xfrm>
              <a:off x="2438400" y="3961771"/>
              <a:ext cx="1313278" cy="369332"/>
            </a:xfrm>
            <a:prstGeom prst="rect">
              <a:avLst/>
            </a:prstGeom>
            <a:noFill/>
          </p:spPr>
          <p:txBody>
            <a:bodyPr wrap="square" rtlCol="0">
              <a:spAutoFit/>
            </a:bodyPr>
            <a:lstStyle/>
            <a:p>
              <a:r>
                <a:rPr lang="en-US" dirty="0" smtClean="0"/>
                <a:t>[0,124]</a:t>
              </a:r>
              <a:endParaRPr lang="en-US" dirty="0"/>
            </a:p>
          </p:txBody>
        </p:sp>
        <p:sp>
          <p:nvSpPr>
            <p:cNvPr id="108" name="TextBox 107"/>
            <p:cNvSpPr txBox="1"/>
            <p:nvPr/>
          </p:nvSpPr>
          <p:spPr>
            <a:xfrm>
              <a:off x="1803400" y="4685671"/>
              <a:ext cx="1313278" cy="369332"/>
            </a:xfrm>
            <a:prstGeom prst="rect">
              <a:avLst/>
            </a:prstGeom>
            <a:noFill/>
          </p:spPr>
          <p:txBody>
            <a:bodyPr wrap="square" rtlCol="0">
              <a:spAutoFit/>
            </a:bodyPr>
            <a:lstStyle/>
            <a:p>
              <a:r>
                <a:rPr lang="en-US" dirty="0" smtClean="0"/>
                <a:t>[0,124]</a:t>
              </a:r>
              <a:endParaRPr lang="en-US" dirty="0"/>
            </a:p>
          </p:txBody>
        </p:sp>
        <p:sp>
          <p:nvSpPr>
            <p:cNvPr id="110" name="TextBox 109"/>
            <p:cNvSpPr txBox="1"/>
            <p:nvPr/>
          </p:nvSpPr>
          <p:spPr>
            <a:xfrm>
              <a:off x="3117348" y="1778000"/>
              <a:ext cx="1241359" cy="369332"/>
            </a:xfrm>
            <a:prstGeom prst="rect">
              <a:avLst/>
            </a:prstGeom>
            <a:noFill/>
          </p:spPr>
          <p:txBody>
            <a:bodyPr wrap="square" rtlCol="0">
              <a:spAutoFit/>
            </a:bodyPr>
            <a:lstStyle/>
            <a:p>
              <a:r>
                <a:rPr lang="en-US" dirty="0" smtClean="0"/>
                <a:t>[0,124999]</a:t>
              </a:r>
              <a:endParaRPr lang="en-US" dirty="0"/>
            </a:p>
          </p:txBody>
        </p:sp>
        <p:sp>
          <p:nvSpPr>
            <p:cNvPr id="114" name="TextBox 113"/>
            <p:cNvSpPr txBox="1"/>
            <p:nvPr/>
          </p:nvSpPr>
          <p:spPr>
            <a:xfrm>
              <a:off x="6558457" y="3009271"/>
              <a:ext cx="1480643" cy="369332"/>
            </a:xfrm>
            <a:prstGeom prst="rect">
              <a:avLst/>
            </a:prstGeom>
            <a:noFill/>
          </p:spPr>
          <p:txBody>
            <a:bodyPr wrap="square" rtlCol="0">
              <a:spAutoFit/>
            </a:bodyPr>
            <a:lstStyle/>
            <a:p>
              <a:r>
                <a:rPr lang="en-US" dirty="0" smtClean="0"/>
                <a:t>[0,8]</a:t>
              </a:r>
              <a:endParaRPr lang="en-US" dirty="0"/>
            </a:p>
          </p:txBody>
        </p:sp>
        <p:sp>
          <p:nvSpPr>
            <p:cNvPr id="120" name="TextBox 119"/>
            <p:cNvSpPr txBox="1"/>
            <p:nvPr/>
          </p:nvSpPr>
          <p:spPr>
            <a:xfrm>
              <a:off x="5435600" y="3803879"/>
              <a:ext cx="1052921" cy="369332"/>
            </a:xfrm>
            <a:prstGeom prst="rect">
              <a:avLst/>
            </a:prstGeom>
            <a:noFill/>
          </p:spPr>
          <p:txBody>
            <a:bodyPr wrap="square" rtlCol="0">
              <a:spAutoFit/>
            </a:bodyPr>
            <a:lstStyle/>
            <a:p>
              <a:r>
                <a:rPr lang="en-US" dirty="0" smtClean="0"/>
                <a:t>[0,188]</a:t>
              </a:r>
              <a:endParaRPr lang="en-US" dirty="0"/>
            </a:p>
          </p:txBody>
        </p:sp>
      </p:gr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8)</a:t>
            </a:r>
            <a:endParaRPr lang="en-US" dirty="0"/>
          </a:p>
        </p:txBody>
      </p:sp>
      <p:sp>
        <p:nvSpPr>
          <p:cNvPr id="87" name="TextBox 86"/>
          <p:cNvSpPr txBox="1"/>
          <p:nvPr/>
        </p:nvSpPr>
        <p:spPr>
          <a:xfrm>
            <a:off x="2730500" y="2133600"/>
            <a:ext cx="3556563" cy="523220"/>
          </a:xfrm>
          <a:prstGeom prst="rect">
            <a:avLst/>
          </a:prstGeom>
          <a:noFill/>
        </p:spPr>
        <p:txBody>
          <a:bodyPr wrap="square" rtlCol="0">
            <a:spAutoFit/>
          </a:bodyPr>
          <a:lstStyle/>
          <a:p>
            <a:pPr algn="ctr"/>
            <a:r>
              <a:rPr lang="en-US" sz="2800" b="1" dirty="0" smtClean="0"/>
              <a:t>FIRST AGENT:</a:t>
            </a:r>
            <a:endParaRPr lang="en-US" sz="2800" b="1" dirty="0"/>
          </a:p>
        </p:txBody>
      </p:sp>
      <p:grpSp>
        <p:nvGrpSpPr>
          <p:cNvPr id="42" name="Group 41"/>
          <p:cNvGrpSpPr/>
          <p:nvPr/>
        </p:nvGrpSpPr>
        <p:grpSpPr>
          <a:xfrm>
            <a:off x="3467100" y="2908300"/>
            <a:ext cx="2545178" cy="2793034"/>
            <a:chOff x="1206500" y="2908300"/>
            <a:chExt cx="2545178" cy="2793034"/>
          </a:xfrm>
        </p:grpSpPr>
        <p:grpSp>
          <p:nvGrpSpPr>
            <p:cNvPr id="30" name="Group 47"/>
            <p:cNvGrpSpPr>
              <a:grpSpLocks/>
            </p:cNvGrpSpPr>
            <p:nvPr/>
          </p:nvGrpSpPr>
          <p:grpSpPr bwMode="auto">
            <a:xfrm>
              <a:off x="1685406" y="4606888"/>
              <a:ext cx="314342" cy="314916"/>
              <a:chOff x="2886" y="10564"/>
              <a:chExt cx="315" cy="315"/>
            </a:xfrm>
          </p:grpSpPr>
          <p:sp>
            <p:nvSpPr>
              <p:cNvPr id="31"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Diamond 33"/>
            <p:cNvSpPr/>
            <p:nvPr/>
          </p:nvSpPr>
          <p:spPr>
            <a:xfrm rot="2156838">
              <a:off x="1822027" y="4113338"/>
              <a:ext cx="654816" cy="600676"/>
            </a:xfrm>
            <a:prstGeom prst="diamond">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438400" y="3961771"/>
              <a:ext cx="1313278" cy="369332"/>
            </a:xfrm>
            <a:prstGeom prst="rect">
              <a:avLst/>
            </a:prstGeom>
            <a:noFill/>
          </p:spPr>
          <p:txBody>
            <a:bodyPr wrap="square" rtlCol="0">
              <a:spAutoFit/>
            </a:bodyPr>
            <a:lstStyle/>
            <a:p>
              <a:r>
                <a:rPr lang="en-US" dirty="0" smtClean="0"/>
                <a:t>[0,124]</a:t>
              </a:r>
              <a:endParaRPr lang="en-US" dirty="0"/>
            </a:p>
          </p:txBody>
        </p:sp>
        <p:sp>
          <p:nvSpPr>
            <p:cNvPr id="36" name="TextBox 35"/>
            <p:cNvSpPr txBox="1"/>
            <p:nvPr/>
          </p:nvSpPr>
          <p:spPr>
            <a:xfrm>
              <a:off x="1803400" y="4685671"/>
              <a:ext cx="1313278" cy="369332"/>
            </a:xfrm>
            <a:prstGeom prst="rect">
              <a:avLst/>
            </a:prstGeom>
            <a:noFill/>
          </p:spPr>
          <p:txBody>
            <a:bodyPr wrap="square" rtlCol="0">
              <a:spAutoFit/>
            </a:bodyPr>
            <a:lstStyle/>
            <a:p>
              <a:r>
                <a:rPr lang="en-US" dirty="0" smtClean="0"/>
                <a:t>[0,499]</a:t>
              </a:r>
              <a:endParaRPr lang="en-US" dirty="0"/>
            </a:p>
          </p:txBody>
        </p:sp>
        <p:sp>
          <p:nvSpPr>
            <p:cNvPr id="37" name="TextBox 36"/>
            <p:cNvSpPr txBox="1"/>
            <p:nvPr/>
          </p:nvSpPr>
          <p:spPr>
            <a:xfrm>
              <a:off x="1206500" y="5055003"/>
              <a:ext cx="793248" cy="646331"/>
            </a:xfrm>
            <a:prstGeom prst="rect">
              <a:avLst/>
            </a:prstGeom>
            <a:noFill/>
          </p:spPr>
          <p:txBody>
            <a:bodyPr wrap="square" rtlCol="0">
              <a:spAutoFit/>
            </a:bodyPr>
            <a:lstStyle/>
            <a:p>
              <a:pPr algn="ctr"/>
              <a:r>
                <a:rPr lang="en-US" dirty="0" smtClean="0"/>
                <a:t>radar signal</a:t>
              </a:r>
              <a:endParaRPr lang="en-US" dirty="0"/>
            </a:p>
          </p:txBody>
        </p:sp>
        <p:grpSp>
          <p:nvGrpSpPr>
            <p:cNvPr id="38" name="Group 47"/>
            <p:cNvGrpSpPr>
              <a:grpSpLocks/>
            </p:cNvGrpSpPr>
            <p:nvPr/>
          </p:nvGrpSpPr>
          <p:grpSpPr bwMode="auto">
            <a:xfrm>
              <a:off x="2320406" y="3844888"/>
              <a:ext cx="314342" cy="314916"/>
              <a:chOff x="2886" y="10564"/>
              <a:chExt cx="315" cy="315"/>
            </a:xfrm>
          </p:grpSpPr>
          <p:sp>
            <p:nvSpPr>
              <p:cNvPr id="39"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TextBox 40"/>
            <p:cNvSpPr txBox="1"/>
            <p:nvPr/>
          </p:nvSpPr>
          <p:spPr>
            <a:xfrm>
              <a:off x="2114048" y="2908300"/>
              <a:ext cx="1429252" cy="923330"/>
            </a:xfrm>
            <a:prstGeom prst="rect">
              <a:avLst/>
            </a:prstGeom>
            <a:noFill/>
          </p:spPr>
          <p:txBody>
            <a:bodyPr wrap="square" rtlCol="0">
              <a:spAutoFit/>
            </a:bodyPr>
            <a:lstStyle/>
            <a:p>
              <a:pPr algn="ctr"/>
              <a:r>
                <a:rPr lang="en-US" dirty="0" smtClean="0"/>
                <a:t>distances to closest asteroids</a:t>
              </a:r>
              <a:endParaRPr lang="en-US" dirty="0"/>
            </a:p>
          </p:txBody>
        </p:sp>
      </p:gr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8)</a:t>
            </a:r>
            <a:endParaRPr lang="en-US" dirty="0"/>
          </a:p>
        </p:txBody>
      </p:sp>
      <p:grpSp>
        <p:nvGrpSpPr>
          <p:cNvPr id="3" name="Group 85"/>
          <p:cNvGrpSpPr/>
          <p:nvPr/>
        </p:nvGrpSpPr>
        <p:grpSpPr>
          <a:xfrm>
            <a:off x="3149600" y="3175000"/>
            <a:ext cx="3518463" cy="1301374"/>
            <a:chOff x="1358900" y="3175000"/>
            <a:chExt cx="3518463" cy="1301374"/>
          </a:xfrm>
        </p:grpSpPr>
        <p:sp>
          <p:nvSpPr>
            <p:cNvPr id="79" name="TextBox 78"/>
            <p:cNvSpPr txBox="1"/>
            <p:nvPr/>
          </p:nvSpPr>
          <p:spPr>
            <a:xfrm>
              <a:off x="1358900" y="3799913"/>
              <a:ext cx="1940923" cy="646331"/>
            </a:xfrm>
            <a:prstGeom prst="rect">
              <a:avLst/>
            </a:prstGeom>
            <a:noFill/>
          </p:spPr>
          <p:txBody>
            <a:bodyPr wrap="square" rtlCol="0">
              <a:spAutoFit/>
            </a:bodyPr>
            <a:lstStyle/>
            <a:p>
              <a:pPr algn="ctr"/>
              <a:r>
                <a:rPr lang="en-US" dirty="0" smtClean="0"/>
                <a:t>position of closest asteroids</a:t>
              </a:r>
              <a:endParaRPr lang="en-US" dirty="0"/>
            </a:p>
          </p:txBody>
        </p:sp>
        <p:grpSp>
          <p:nvGrpSpPr>
            <p:cNvPr id="4" name="Group 81"/>
            <p:cNvGrpSpPr/>
            <p:nvPr/>
          </p:nvGrpSpPr>
          <p:grpSpPr>
            <a:xfrm>
              <a:off x="1875559" y="3175000"/>
              <a:ext cx="3001804" cy="1301374"/>
              <a:chOff x="1875559" y="3175000"/>
              <a:chExt cx="3001804" cy="1301374"/>
            </a:xfrm>
          </p:grpSpPr>
          <p:grpSp>
            <p:nvGrpSpPr>
              <p:cNvPr id="5" name="Group 77"/>
              <p:cNvGrpSpPr/>
              <p:nvPr/>
            </p:nvGrpSpPr>
            <p:grpSpPr>
              <a:xfrm>
                <a:off x="1875559" y="3175000"/>
                <a:ext cx="2467841" cy="673932"/>
                <a:chOff x="2980459" y="1765300"/>
                <a:chExt cx="2467841" cy="673932"/>
              </a:xfrm>
            </p:grpSpPr>
            <p:sp>
              <p:nvSpPr>
                <p:cNvPr id="52" name="Line 23"/>
                <p:cNvSpPr>
                  <a:spLocks noChangeShapeType="1"/>
                </p:cNvSpPr>
                <p:nvPr/>
              </p:nvSpPr>
              <p:spPr bwMode="auto">
                <a:xfrm rot="21513539" flipV="1">
                  <a:off x="4135139" y="2161988"/>
                  <a:ext cx="240302" cy="214365"/>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 name="Line 24"/>
                <p:cNvSpPr>
                  <a:spLocks noChangeShapeType="1"/>
                </p:cNvSpPr>
                <p:nvPr/>
              </p:nvSpPr>
              <p:spPr bwMode="auto">
                <a:xfrm rot="21513539" flipV="1">
                  <a:off x="4208525" y="2093131"/>
                  <a:ext cx="240302" cy="214365"/>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51"/>
                <p:cNvSpPr>
                  <a:spLocks noChangeShapeType="1"/>
                </p:cNvSpPr>
                <p:nvPr/>
              </p:nvSpPr>
              <p:spPr bwMode="auto">
                <a:xfrm rot="5365897" flipV="1">
                  <a:off x="4504972" y="2121356"/>
                  <a:ext cx="240761" cy="24605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 name="Line 52"/>
                <p:cNvSpPr>
                  <a:spLocks noChangeShapeType="1"/>
                </p:cNvSpPr>
                <p:nvPr/>
              </p:nvSpPr>
              <p:spPr bwMode="auto">
                <a:xfrm rot="5365897" flipV="1">
                  <a:off x="4582605" y="2195827"/>
                  <a:ext cx="240761" cy="24605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980459" y="1765300"/>
                  <a:ext cx="1617511" cy="369332"/>
                </a:xfrm>
                <a:prstGeom prst="rect">
                  <a:avLst/>
                </a:prstGeom>
                <a:noFill/>
              </p:spPr>
              <p:txBody>
                <a:bodyPr wrap="square" rtlCol="0">
                  <a:spAutoFit/>
                </a:bodyPr>
                <a:lstStyle/>
                <a:p>
                  <a:r>
                    <a:rPr lang="en-US" dirty="0" smtClean="0"/>
                    <a:t>[0,124999]</a:t>
                  </a:r>
                  <a:endParaRPr lang="en-US" dirty="0"/>
                </a:p>
              </p:txBody>
            </p:sp>
            <p:sp>
              <p:nvSpPr>
                <p:cNvPr id="74" name="TextBox 73"/>
                <p:cNvSpPr txBox="1"/>
                <p:nvPr/>
              </p:nvSpPr>
              <p:spPr>
                <a:xfrm>
                  <a:off x="4591185" y="1765300"/>
                  <a:ext cx="857115" cy="369332"/>
                </a:xfrm>
                <a:prstGeom prst="rect">
                  <a:avLst/>
                </a:prstGeom>
                <a:noFill/>
              </p:spPr>
              <p:txBody>
                <a:bodyPr wrap="square" rtlCol="0">
                  <a:spAutoFit/>
                </a:bodyPr>
                <a:lstStyle/>
                <a:p>
                  <a:r>
                    <a:rPr lang="en-US" dirty="0" smtClean="0"/>
                    <a:t>[0,20]</a:t>
                  </a:r>
                  <a:endParaRPr lang="en-US" dirty="0"/>
                </a:p>
              </p:txBody>
            </p:sp>
          </p:grpSp>
          <p:sp>
            <p:nvSpPr>
              <p:cNvPr id="80" name="TextBox 79"/>
              <p:cNvSpPr txBox="1"/>
              <p:nvPr/>
            </p:nvSpPr>
            <p:spPr>
              <a:xfrm>
                <a:off x="3187700" y="3830043"/>
                <a:ext cx="1689663" cy="646331"/>
              </a:xfrm>
              <a:prstGeom prst="rect">
                <a:avLst/>
              </a:prstGeom>
              <a:noFill/>
            </p:spPr>
            <p:txBody>
              <a:bodyPr wrap="square" rtlCol="0">
                <a:spAutoFit/>
              </a:bodyPr>
              <a:lstStyle/>
              <a:p>
                <a:pPr algn="ctr"/>
                <a:r>
                  <a:rPr lang="en-US" dirty="0" smtClean="0"/>
                  <a:t>desired delta heading angle</a:t>
                </a:r>
                <a:endParaRPr lang="en-US" dirty="0"/>
              </a:p>
            </p:txBody>
          </p:sp>
        </p:grpSp>
      </p:grpSp>
      <p:sp>
        <p:nvSpPr>
          <p:cNvPr id="87" name="TextBox 86"/>
          <p:cNvSpPr txBox="1"/>
          <p:nvPr/>
        </p:nvSpPr>
        <p:spPr>
          <a:xfrm>
            <a:off x="3162300" y="2133600"/>
            <a:ext cx="3556563" cy="523220"/>
          </a:xfrm>
          <a:prstGeom prst="rect">
            <a:avLst/>
          </a:prstGeom>
          <a:noFill/>
        </p:spPr>
        <p:txBody>
          <a:bodyPr wrap="square" rtlCol="0">
            <a:spAutoFit/>
          </a:bodyPr>
          <a:lstStyle/>
          <a:p>
            <a:pPr algn="ctr"/>
            <a:r>
              <a:rPr lang="en-US" sz="2800" b="1" dirty="0" smtClean="0"/>
              <a:t>SECOND AGENT:</a:t>
            </a:r>
            <a:endParaRPr lang="en-US" sz="2800" b="1"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8)</a:t>
            </a:r>
            <a:endParaRPr lang="en-US" dirty="0"/>
          </a:p>
        </p:txBody>
      </p:sp>
      <p:grpSp>
        <p:nvGrpSpPr>
          <p:cNvPr id="6" name="Group 84"/>
          <p:cNvGrpSpPr/>
          <p:nvPr/>
        </p:nvGrpSpPr>
        <p:grpSpPr>
          <a:xfrm>
            <a:off x="2893020" y="2881162"/>
            <a:ext cx="3686143" cy="3075043"/>
            <a:chOff x="3759200" y="1848843"/>
            <a:chExt cx="3686143" cy="3075043"/>
          </a:xfrm>
        </p:grpSpPr>
        <p:grpSp>
          <p:nvGrpSpPr>
            <p:cNvPr id="7" name="Group 65"/>
            <p:cNvGrpSpPr/>
            <p:nvPr/>
          </p:nvGrpSpPr>
          <p:grpSpPr>
            <a:xfrm>
              <a:off x="5173454" y="2908650"/>
              <a:ext cx="1031961" cy="1056446"/>
              <a:chOff x="4996039" y="2757445"/>
              <a:chExt cx="1031961" cy="1056446"/>
            </a:xfrm>
          </p:grpSpPr>
          <p:grpSp>
            <p:nvGrpSpPr>
              <p:cNvPr id="8" name="Group 44"/>
              <p:cNvGrpSpPr>
                <a:grpSpLocks/>
              </p:cNvGrpSpPr>
              <p:nvPr/>
            </p:nvGrpSpPr>
            <p:grpSpPr bwMode="auto">
              <a:xfrm rot="5365897">
                <a:off x="4999509" y="2753975"/>
                <a:ext cx="315999" cy="322940"/>
                <a:chOff x="2886" y="10564"/>
                <a:chExt cx="315" cy="315"/>
              </a:xfrm>
            </p:grpSpPr>
            <p:sp>
              <p:nvSpPr>
                <p:cNvPr id="27"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47"/>
              <p:cNvGrpSpPr>
                <a:grpSpLocks/>
              </p:cNvGrpSpPr>
              <p:nvPr/>
            </p:nvGrpSpPr>
            <p:grpSpPr bwMode="auto">
              <a:xfrm rot="5365897">
                <a:off x="5708530" y="3494422"/>
                <a:ext cx="315999" cy="322940"/>
                <a:chOff x="2886" y="10564"/>
                <a:chExt cx="315" cy="315"/>
              </a:xfrm>
            </p:grpSpPr>
            <p:sp>
              <p:nvSpPr>
                <p:cNvPr id="25"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3" name="TextBox 72"/>
            <p:cNvSpPr txBox="1"/>
            <p:nvPr/>
          </p:nvSpPr>
          <p:spPr>
            <a:xfrm>
              <a:off x="3759200" y="1848843"/>
              <a:ext cx="1689663" cy="1477328"/>
            </a:xfrm>
            <a:prstGeom prst="rect">
              <a:avLst/>
            </a:prstGeom>
            <a:noFill/>
          </p:spPr>
          <p:txBody>
            <a:bodyPr wrap="square" rtlCol="0">
              <a:spAutoFit/>
            </a:bodyPr>
            <a:lstStyle/>
            <a:p>
              <a:pPr algn="ctr"/>
              <a:r>
                <a:rPr lang="en-US" dirty="0" smtClean="0"/>
                <a:t>desired delta heading angle</a:t>
              </a:r>
            </a:p>
            <a:p>
              <a:pPr algn="ctr"/>
              <a:r>
                <a:rPr lang="en-US" dirty="0" smtClean="0"/>
                <a:t>and current angular velocity</a:t>
              </a:r>
              <a:endParaRPr lang="en-US" dirty="0"/>
            </a:p>
          </p:txBody>
        </p:sp>
        <p:sp>
          <p:nvSpPr>
            <p:cNvPr id="76" name="TextBox 75"/>
            <p:cNvSpPr txBox="1"/>
            <p:nvPr/>
          </p:nvSpPr>
          <p:spPr>
            <a:xfrm>
              <a:off x="5888575" y="4000556"/>
              <a:ext cx="1556768" cy="923330"/>
            </a:xfrm>
            <a:prstGeom prst="rect">
              <a:avLst/>
            </a:prstGeom>
            <a:noFill/>
          </p:spPr>
          <p:txBody>
            <a:bodyPr wrap="square" rtlCol="0">
              <a:spAutoFit/>
            </a:bodyPr>
            <a:lstStyle/>
            <a:p>
              <a:pPr algn="ctr"/>
              <a:r>
                <a:rPr lang="en-US" dirty="0" smtClean="0"/>
                <a:t>propulsion signal</a:t>
              </a:r>
            </a:p>
            <a:p>
              <a:pPr algn="ctr"/>
              <a:endParaRPr lang="en-US" dirty="0"/>
            </a:p>
          </p:txBody>
        </p:sp>
        <p:sp>
          <p:nvSpPr>
            <p:cNvPr id="77" name="TextBox 76"/>
            <p:cNvSpPr txBox="1"/>
            <p:nvPr/>
          </p:nvSpPr>
          <p:spPr>
            <a:xfrm>
              <a:off x="5444974" y="2695973"/>
              <a:ext cx="1044726" cy="369332"/>
            </a:xfrm>
            <a:prstGeom prst="rect">
              <a:avLst/>
            </a:prstGeom>
            <a:noFill/>
          </p:spPr>
          <p:txBody>
            <a:bodyPr wrap="square" rtlCol="0">
              <a:spAutoFit/>
            </a:bodyPr>
            <a:lstStyle/>
            <a:p>
              <a:r>
                <a:rPr lang="en-US" dirty="0" smtClean="0"/>
                <a:t>[0,188]</a:t>
              </a:r>
              <a:endParaRPr lang="en-US" dirty="0"/>
            </a:p>
          </p:txBody>
        </p:sp>
        <p:sp>
          <p:nvSpPr>
            <p:cNvPr id="81" name="TextBox 80"/>
            <p:cNvSpPr txBox="1"/>
            <p:nvPr/>
          </p:nvSpPr>
          <p:spPr>
            <a:xfrm>
              <a:off x="6054574" y="3432573"/>
              <a:ext cx="1044726" cy="369332"/>
            </a:xfrm>
            <a:prstGeom prst="rect">
              <a:avLst/>
            </a:prstGeom>
            <a:noFill/>
          </p:spPr>
          <p:txBody>
            <a:bodyPr wrap="square" rtlCol="0">
              <a:spAutoFit/>
            </a:bodyPr>
            <a:lstStyle/>
            <a:p>
              <a:r>
                <a:rPr lang="en-US" dirty="0" smtClean="0"/>
                <a:t>[0,100]</a:t>
              </a:r>
              <a:endParaRPr lang="en-US" dirty="0"/>
            </a:p>
          </p:txBody>
        </p:sp>
      </p:grpSp>
      <p:sp>
        <p:nvSpPr>
          <p:cNvPr id="88" name="TextBox 87"/>
          <p:cNvSpPr txBox="1"/>
          <p:nvPr/>
        </p:nvSpPr>
        <p:spPr>
          <a:xfrm>
            <a:off x="3022600" y="2133600"/>
            <a:ext cx="3556563" cy="523220"/>
          </a:xfrm>
          <a:prstGeom prst="rect">
            <a:avLst/>
          </a:prstGeom>
          <a:noFill/>
        </p:spPr>
        <p:txBody>
          <a:bodyPr wrap="square" rtlCol="0">
            <a:spAutoFit/>
          </a:bodyPr>
          <a:lstStyle/>
          <a:p>
            <a:pPr algn="ctr"/>
            <a:r>
              <a:rPr lang="en-US" sz="2800" b="1" dirty="0" smtClean="0"/>
              <a:t>THIRD AGENT:</a:t>
            </a:r>
            <a:endParaRPr lang="en-US" sz="2800" b="1"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8)</a:t>
            </a:r>
            <a:endParaRPr lang="en-US" dirty="0"/>
          </a:p>
        </p:txBody>
      </p:sp>
      <p:sp>
        <p:nvSpPr>
          <p:cNvPr id="87" name="TextBox 86"/>
          <p:cNvSpPr txBox="1"/>
          <p:nvPr/>
        </p:nvSpPr>
        <p:spPr>
          <a:xfrm>
            <a:off x="609600" y="2133600"/>
            <a:ext cx="3556563" cy="523220"/>
          </a:xfrm>
          <a:prstGeom prst="rect">
            <a:avLst/>
          </a:prstGeom>
          <a:noFill/>
        </p:spPr>
        <p:txBody>
          <a:bodyPr wrap="square" rtlCol="0">
            <a:spAutoFit/>
          </a:bodyPr>
          <a:lstStyle/>
          <a:p>
            <a:pPr algn="ctr"/>
            <a:r>
              <a:rPr lang="en-US" sz="2800" b="1" dirty="0" smtClean="0"/>
              <a:t>FIRST AGENT:</a:t>
            </a:r>
            <a:endParaRPr lang="en-US" sz="2800" b="1" dirty="0"/>
          </a:p>
        </p:txBody>
      </p:sp>
      <p:grpSp>
        <p:nvGrpSpPr>
          <p:cNvPr id="3" name="Group 41"/>
          <p:cNvGrpSpPr/>
          <p:nvPr/>
        </p:nvGrpSpPr>
        <p:grpSpPr>
          <a:xfrm>
            <a:off x="1346200" y="2908300"/>
            <a:ext cx="2545178" cy="2793034"/>
            <a:chOff x="1206500" y="2908300"/>
            <a:chExt cx="2545178" cy="2793034"/>
          </a:xfrm>
        </p:grpSpPr>
        <p:grpSp>
          <p:nvGrpSpPr>
            <p:cNvPr id="4" name="Group 47"/>
            <p:cNvGrpSpPr>
              <a:grpSpLocks/>
            </p:cNvGrpSpPr>
            <p:nvPr/>
          </p:nvGrpSpPr>
          <p:grpSpPr bwMode="auto">
            <a:xfrm>
              <a:off x="1685406" y="4606888"/>
              <a:ext cx="314342" cy="314916"/>
              <a:chOff x="2886" y="10564"/>
              <a:chExt cx="315" cy="315"/>
            </a:xfrm>
          </p:grpSpPr>
          <p:sp>
            <p:nvSpPr>
              <p:cNvPr id="31"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 name="Diamond 33"/>
            <p:cNvSpPr/>
            <p:nvPr/>
          </p:nvSpPr>
          <p:spPr>
            <a:xfrm rot="2156838">
              <a:off x="1822027" y="4113338"/>
              <a:ext cx="654816" cy="600676"/>
            </a:xfrm>
            <a:prstGeom prst="diamond">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2438400" y="3961771"/>
              <a:ext cx="1313278" cy="369332"/>
            </a:xfrm>
            <a:prstGeom prst="rect">
              <a:avLst/>
            </a:prstGeom>
            <a:noFill/>
          </p:spPr>
          <p:txBody>
            <a:bodyPr wrap="square" rtlCol="0">
              <a:spAutoFit/>
            </a:bodyPr>
            <a:lstStyle/>
            <a:p>
              <a:r>
                <a:rPr lang="en-US" dirty="0" smtClean="0"/>
                <a:t>[0,124]</a:t>
              </a:r>
              <a:endParaRPr lang="en-US" dirty="0"/>
            </a:p>
          </p:txBody>
        </p:sp>
        <p:sp>
          <p:nvSpPr>
            <p:cNvPr id="36" name="TextBox 35"/>
            <p:cNvSpPr txBox="1"/>
            <p:nvPr/>
          </p:nvSpPr>
          <p:spPr>
            <a:xfrm>
              <a:off x="1803400" y="4685671"/>
              <a:ext cx="1313278" cy="369332"/>
            </a:xfrm>
            <a:prstGeom prst="rect">
              <a:avLst/>
            </a:prstGeom>
            <a:noFill/>
          </p:spPr>
          <p:txBody>
            <a:bodyPr wrap="square" rtlCol="0">
              <a:spAutoFit/>
            </a:bodyPr>
            <a:lstStyle/>
            <a:p>
              <a:r>
                <a:rPr lang="en-US" dirty="0" smtClean="0"/>
                <a:t>[0,124]</a:t>
              </a:r>
              <a:endParaRPr lang="en-US" dirty="0"/>
            </a:p>
          </p:txBody>
        </p:sp>
        <p:sp>
          <p:nvSpPr>
            <p:cNvPr id="37" name="TextBox 36"/>
            <p:cNvSpPr txBox="1"/>
            <p:nvPr/>
          </p:nvSpPr>
          <p:spPr>
            <a:xfrm>
              <a:off x="1206500" y="5055003"/>
              <a:ext cx="793248" cy="646331"/>
            </a:xfrm>
            <a:prstGeom prst="rect">
              <a:avLst/>
            </a:prstGeom>
            <a:noFill/>
          </p:spPr>
          <p:txBody>
            <a:bodyPr wrap="square" rtlCol="0">
              <a:spAutoFit/>
            </a:bodyPr>
            <a:lstStyle/>
            <a:p>
              <a:pPr algn="ctr"/>
              <a:r>
                <a:rPr lang="en-US" dirty="0" smtClean="0"/>
                <a:t>radar signal</a:t>
              </a:r>
              <a:endParaRPr lang="en-US" dirty="0"/>
            </a:p>
          </p:txBody>
        </p:sp>
        <p:grpSp>
          <p:nvGrpSpPr>
            <p:cNvPr id="5" name="Group 47"/>
            <p:cNvGrpSpPr>
              <a:grpSpLocks/>
            </p:cNvGrpSpPr>
            <p:nvPr/>
          </p:nvGrpSpPr>
          <p:grpSpPr bwMode="auto">
            <a:xfrm>
              <a:off x="2320406" y="3844888"/>
              <a:ext cx="314342" cy="314916"/>
              <a:chOff x="2886" y="10564"/>
              <a:chExt cx="315" cy="315"/>
            </a:xfrm>
          </p:grpSpPr>
          <p:sp>
            <p:nvSpPr>
              <p:cNvPr id="39"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 name="TextBox 40"/>
            <p:cNvSpPr txBox="1"/>
            <p:nvPr/>
          </p:nvSpPr>
          <p:spPr>
            <a:xfrm>
              <a:off x="2114048" y="2908300"/>
              <a:ext cx="1429252" cy="923330"/>
            </a:xfrm>
            <a:prstGeom prst="rect">
              <a:avLst/>
            </a:prstGeom>
            <a:noFill/>
          </p:spPr>
          <p:txBody>
            <a:bodyPr wrap="square" rtlCol="0">
              <a:spAutoFit/>
            </a:bodyPr>
            <a:lstStyle/>
            <a:p>
              <a:pPr algn="ctr"/>
              <a:r>
                <a:rPr lang="en-US" dirty="0" smtClean="0"/>
                <a:t>distances of closest asteroids</a:t>
              </a:r>
              <a:endParaRPr lang="en-US" dirty="0"/>
            </a:p>
          </p:txBody>
        </p:sp>
      </p:grpSp>
      <p:sp>
        <p:nvSpPr>
          <p:cNvPr id="16" name="TextBox 15"/>
          <p:cNvSpPr txBox="1"/>
          <p:nvPr/>
        </p:nvSpPr>
        <p:spPr>
          <a:xfrm>
            <a:off x="3810000" y="2120900"/>
            <a:ext cx="5143500" cy="5386091"/>
          </a:xfrm>
          <a:prstGeom prst="rect">
            <a:avLst/>
          </a:prstGeom>
          <a:noFill/>
        </p:spPr>
        <p:txBody>
          <a:bodyPr wrap="square" rtlCol="0">
            <a:spAutoFit/>
          </a:bodyPr>
          <a:lstStyle/>
          <a:p>
            <a:pPr algn="ctr"/>
            <a:r>
              <a:rPr lang="en-US" sz="2800" b="1" dirty="0" smtClean="0"/>
              <a:t>REWARD FUNCTION:</a:t>
            </a:r>
          </a:p>
          <a:p>
            <a:pPr algn="ctr"/>
            <a:endParaRPr lang="en-US" sz="2800" b="1" dirty="0" smtClean="0"/>
          </a:p>
          <a:p>
            <a:r>
              <a:rPr lang="en-US" dirty="0" smtClean="0"/>
              <a:t>                                          for each distance:</a:t>
            </a:r>
          </a:p>
          <a:p>
            <a:endParaRPr lang="en-US" dirty="0" smtClean="0"/>
          </a:p>
          <a:p>
            <a:r>
              <a:rPr lang="en-US" dirty="0" smtClean="0"/>
              <a:t>                reward =          -10* </a:t>
            </a:r>
            <a:r>
              <a:rPr lang="en-US" dirty="0" err="1" smtClean="0"/>
              <a:t>deltaDistance</a:t>
            </a:r>
            <a:endParaRPr lang="en-US" dirty="0" smtClean="0"/>
          </a:p>
          <a:p>
            <a:r>
              <a:rPr lang="en-US" dirty="0" smtClean="0"/>
              <a:t>               </a:t>
            </a:r>
          </a:p>
          <a:p>
            <a:endParaRPr lang="en-US" dirty="0" smtClean="0"/>
          </a:p>
          <a:p>
            <a:endParaRPr lang="en-US" dirty="0" smtClean="0"/>
          </a:p>
          <a:p>
            <a:r>
              <a:rPr lang="en-US" dirty="0" smtClean="0"/>
              <a:t>	Note: </a:t>
            </a:r>
          </a:p>
          <a:p>
            <a:endParaRPr lang="en-US" dirty="0" smtClean="0"/>
          </a:p>
          <a:p>
            <a:r>
              <a:rPr lang="en-US" dirty="0" smtClean="0"/>
              <a:t>           </a:t>
            </a:r>
            <a:r>
              <a:rPr lang="en-US" dirty="0" err="1" smtClean="0"/>
              <a:t>deltaDistance</a:t>
            </a:r>
            <a:r>
              <a:rPr lang="en-US" dirty="0" smtClean="0"/>
              <a:t> =   |distance – </a:t>
            </a:r>
            <a:r>
              <a:rPr lang="en-US" dirty="0" err="1" smtClean="0"/>
              <a:t>laserDistance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7" name="Left Brace 16"/>
          <p:cNvSpPr/>
          <p:nvPr/>
        </p:nvSpPr>
        <p:spPr>
          <a:xfrm>
            <a:off x="5778500" y="2946400"/>
            <a:ext cx="304800" cy="1516380"/>
          </a:xfrm>
          <a:prstGeom prst="leftBrace">
            <a:avLst/>
          </a:prstGeom>
          <a:ln/>
        </p:spPr>
        <p:style>
          <a:lnRef idx="2">
            <a:schemeClr val="accent1"/>
          </a:lnRef>
          <a:fillRef idx="0">
            <a:schemeClr val="accent1"/>
          </a:fillRef>
          <a:effectRef idx="1">
            <a:schemeClr val="accent1"/>
          </a:effectRef>
          <a:fontRef idx="minor">
            <a:schemeClr val="tx1"/>
          </a:fontRef>
        </p:style>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8)</a:t>
            </a:r>
            <a:endParaRPr lang="en-US" dirty="0"/>
          </a:p>
        </p:txBody>
      </p:sp>
      <p:grpSp>
        <p:nvGrpSpPr>
          <p:cNvPr id="3" name="Group 85"/>
          <p:cNvGrpSpPr/>
          <p:nvPr/>
        </p:nvGrpSpPr>
        <p:grpSpPr>
          <a:xfrm>
            <a:off x="520700" y="3175000"/>
            <a:ext cx="3518463" cy="1301374"/>
            <a:chOff x="1358900" y="3175000"/>
            <a:chExt cx="3518463" cy="1301374"/>
          </a:xfrm>
        </p:grpSpPr>
        <p:sp>
          <p:nvSpPr>
            <p:cNvPr id="79" name="TextBox 78"/>
            <p:cNvSpPr txBox="1"/>
            <p:nvPr/>
          </p:nvSpPr>
          <p:spPr>
            <a:xfrm>
              <a:off x="1358900" y="3799913"/>
              <a:ext cx="1940923" cy="646331"/>
            </a:xfrm>
            <a:prstGeom prst="rect">
              <a:avLst/>
            </a:prstGeom>
            <a:noFill/>
          </p:spPr>
          <p:txBody>
            <a:bodyPr wrap="square" rtlCol="0">
              <a:spAutoFit/>
            </a:bodyPr>
            <a:lstStyle/>
            <a:p>
              <a:pPr algn="ctr"/>
              <a:r>
                <a:rPr lang="en-US" dirty="0" smtClean="0"/>
                <a:t>position of closest asteroids</a:t>
              </a:r>
              <a:endParaRPr lang="en-US" dirty="0"/>
            </a:p>
          </p:txBody>
        </p:sp>
        <p:grpSp>
          <p:nvGrpSpPr>
            <p:cNvPr id="4" name="Group 81"/>
            <p:cNvGrpSpPr/>
            <p:nvPr/>
          </p:nvGrpSpPr>
          <p:grpSpPr>
            <a:xfrm>
              <a:off x="1875559" y="3175000"/>
              <a:ext cx="3001804" cy="1301374"/>
              <a:chOff x="1875559" y="3175000"/>
              <a:chExt cx="3001804" cy="1301374"/>
            </a:xfrm>
          </p:grpSpPr>
          <p:grpSp>
            <p:nvGrpSpPr>
              <p:cNvPr id="5" name="Group 77"/>
              <p:cNvGrpSpPr/>
              <p:nvPr/>
            </p:nvGrpSpPr>
            <p:grpSpPr>
              <a:xfrm>
                <a:off x="1875559" y="3175000"/>
                <a:ext cx="2467841" cy="673932"/>
                <a:chOff x="2980459" y="1765300"/>
                <a:chExt cx="2467841" cy="673932"/>
              </a:xfrm>
            </p:grpSpPr>
            <p:sp>
              <p:nvSpPr>
                <p:cNvPr id="52" name="Line 23"/>
                <p:cNvSpPr>
                  <a:spLocks noChangeShapeType="1"/>
                </p:cNvSpPr>
                <p:nvPr/>
              </p:nvSpPr>
              <p:spPr bwMode="auto">
                <a:xfrm rot="21513539" flipV="1">
                  <a:off x="4135139" y="2161988"/>
                  <a:ext cx="240302" cy="214365"/>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 name="Line 24"/>
                <p:cNvSpPr>
                  <a:spLocks noChangeShapeType="1"/>
                </p:cNvSpPr>
                <p:nvPr/>
              </p:nvSpPr>
              <p:spPr bwMode="auto">
                <a:xfrm rot="21513539" flipV="1">
                  <a:off x="4208525" y="2093131"/>
                  <a:ext cx="240302" cy="214365"/>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51"/>
                <p:cNvSpPr>
                  <a:spLocks noChangeShapeType="1"/>
                </p:cNvSpPr>
                <p:nvPr/>
              </p:nvSpPr>
              <p:spPr bwMode="auto">
                <a:xfrm rot="5365897" flipV="1">
                  <a:off x="4504972" y="2121356"/>
                  <a:ext cx="240761" cy="24605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 name="Line 52"/>
                <p:cNvSpPr>
                  <a:spLocks noChangeShapeType="1"/>
                </p:cNvSpPr>
                <p:nvPr/>
              </p:nvSpPr>
              <p:spPr bwMode="auto">
                <a:xfrm rot="5365897" flipV="1">
                  <a:off x="4582605" y="2195827"/>
                  <a:ext cx="240761" cy="24605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980459" y="1765300"/>
                  <a:ext cx="1617511" cy="369332"/>
                </a:xfrm>
                <a:prstGeom prst="rect">
                  <a:avLst/>
                </a:prstGeom>
                <a:noFill/>
              </p:spPr>
              <p:txBody>
                <a:bodyPr wrap="square" rtlCol="0">
                  <a:spAutoFit/>
                </a:bodyPr>
                <a:lstStyle/>
                <a:p>
                  <a:r>
                    <a:rPr lang="en-US" dirty="0" smtClean="0"/>
                    <a:t>[0,124999]</a:t>
                  </a:r>
                  <a:endParaRPr lang="en-US" dirty="0"/>
                </a:p>
              </p:txBody>
            </p:sp>
            <p:sp>
              <p:nvSpPr>
                <p:cNvPr id="74" name="TextBox 73"/>
                <p:cNvSpPr txBox="1"/>
                <p:nvPr/>
              </p:nvSpPr>
              <p:spPr>
                <a:xfrm>
                  <a:off x="4591185" y="1765300"/>
                  <a:ext cx="857115" cy="369332"/>
                </a:xfrm>
                <a:prstGeom prst="rect">
                  <a:avLst/>
                </a:prstGeom>
                <a:noFill/>
              </p:spPr>
              <p:txBody>
                <a:bodyPr wrap="square" rtlCol="0">
                  <a:spAutoFit/>
                </a:bodyPr>
                <a:lstStyle/>
                <a:p>
                  <a:r>
                    <a:rPr lang="en-US" dirty="0" smtClean="0"/>
                    <a:t>[0,20]</a:t>
                  </a:r>
                  <a:endParaRPr lang="en-US" dirty="0"/>
                </a:p>
              </p:txBody>
            </p:sp>
          </p:grpSp>
          <p:sp>
            <p:nvSpPr>
              <p:cNvPr id="80" name="TextBox 79"/>
              <p:cNvSpPr txBox="1"/>
              <p:nvPr/>
            </p:nvSpPr>
            <p:spPr>
              <a:xfrm>
                <a:off x="3187700" y="3830043"/>
                <a:ext cx="1689663" cy="646331"/>
              </a:xfrm>
              <a:prstGeom prst="rect">
                <a:avLst/>
              </a:prstGeom>
              <a:noFill/>
            </p:spPr>
            <p:txBody>
              <a:bodyPr wrap="square" rtlCol="0">
                <a:spAutoFit/>
              </a:bodyPr>
              <a:lstStyle/>
              <a:p>
                <a:pPr algn="ctr"/>
                <a:r>
                  <a:rPr lang="en-US" dirty="0" smtClean="0"/>
                  <a:t>desired delta heading angle</a:t>
                </a:r>
                <a:endParaRPr lang="en-US" dirty="0"/>
              </a:p>
            </p:txBody>
          </p:sp>
        </p:grpSp>
      </p:grpSp>
      <p:sp>
        <p:nvSpPr>
          <p:cNvPr id="87" name="TextBox 86"/>
          <p:cNvSpPr txBox="1"/>
          <p:nvPr/>
        </p:nvSpPr>
        <p:spPr>
          <a:xfrm>
            <a:off x="533400" y="2133600"/>
            <a:ext cx="3556563" cy="523220"/>
          </a:xfrm>
          <a:prstGeom prst="rect">
            <a:avLst/>
          </a:prstGeom>
          <a:noFill/>
        </p:spPr>
        <p:txBody>
          <a:bodyPr wrap="square" rtlCol="0">
            <a:spAutoFit/>
          </a:bodyPr>
          <a:lstStyle/>
          <a:p>
            <a:pPr algn="ctr"/>
            <a:r>
              <a:rPr lang="en-US" sz="2800" b="1" dirty="0" smtClean="0"/>
              <a:t>SECOND AGENT:</a:t>
            </a:r>
            <a:endParaRPr lang="en-US" sz="2800" b="1" dirty="0"/>
          </a:p>
        </p:txBody>
      </p:sp>
      <p:sp>
        <p:nvSpPr>
          <p:cNvPr id="16" name="TextBox 15"/>
          <p:cNvSpPr txBox="1"/>
          <p:nvPr/>
        </p:nvSpPr>
        <p:spPr>
          <a:xfrm>
            <a:off x="3365500" y="2133600"/>
            <a:ext cx="6527800" cy="3847207"/>
          </a:xfrm>
          <a:prstGeom prst="rect">
            <a:avLst/>
          </a:prstGeom>
          <a:noFill/>
        </p:spPr>
        <p:txBody>
          <a:bodyPr wrap="square" rtlCol="0">
            <a:spAutoFit/>
          </a:bodyPr>
          <a:lstStyle/>
          <a:p>
            <a:pPr algn="ctr"/>
            <a:r>
              <a:rPr lang="en-US" sz="2800" b="1" dirty="0" smtClean="0"/>
              <a:t>REWARD FUNCTION:</a:t>
            </a:r>
          </a:p>
          <a:p>
            <a:pPr algn="ctr"/>
            <a:endParaRPr lang="en-US" dirty="0" smtClean="0"/>
          </a:p>
          <a:p>
            <a:endParaRPr lang="en-US" dirty="0" smtClean="0"/>
          </a:p>
          <a:p>
            <a:r>
              <a:rPr lang="en-US" dirty="0" smtClean="0"/>
              <a:t>                                            if distance to an </a:t>
            </a:r>
          </a:p>
          <a:p>
            <a:r>
              <a:rPr lang="en-US" dirty="0" smtClean="0"/>
              <a:t>                                            asteroid &lt; 10m =&gt; -10000                                            </a:t>
            </a:r>
          </a:p>
          <a:p>
            <a:r>
              <a:rPr lang="en-US" dirty="0" smtClean="0"/>
              <a:t>                reward =</a:t>
            </a:r>
          </a:p>
          <a:p>
            <a:r>
              <a:rPr lang="en-US" dirty="0" smtClean="0"/>
              <a:t>                                            else =&gt; </a:t>
            </a:r>
          </a:p>
          <a:p>
            <a:r>
              <a:rPr lang="en-US" dirty="0" smtClean="0"/>
              <a:t>                                                (180 – |</a:t>
            </a:r>
            <a:r>
              <a:rPr lang="en-US" dirty="0" err="1" smtClean="0"/>
              <a:t>angleToGoal</a:t>
            </a:r>
            <a:r>
              <a:rPr lang="en-US" dirty="0" smtClean="0"/>
              <a:t>| )                </a:t>
            </a:r>
          </a:p>
          <a:p>
            <a:endParaRPr lang="en-US" dirty="0" smtClean="0"/>
          </a:p>
          <a:p>
            <a:endParaRPr lang="en-US" dirty="0" smtClean="0"/>
          </a:p>
          <a:p>
            <a:endParaRPr lang="en-US" dirty="0" smtClean="0"/>
          </a:p>
          <a:p>
            <a:endParaRPr lang="en-US" dirty="0" smtClean="0"/>
          </a:p>
          <a:p>
            <a:endParaRPr lang="en-US" dirty="0"/>
          </a:p>
        </p:txBody>
      </p:sp>
      <p:sp>
        <p:nvSpPr>
          <p:cNvPr id="17" name="Left Brace 16"/>
          <p:cNvSpPr/>
          <p:nvPr/>
        </p:nvSpPr>
        <p:spPr>
          <a:xfrm>
            <a:off x="5499100" y="3136900"/>
            <a:ext cx="304800" cy="1516380"/>
          </a:xfrm>
          <a:prstGeom prst="leftBrace">
            <a:avLst/>
          </a:prstGeom>
          <a:ln/>
        </p:spPr>
        <p:style>
          <a:lnRef idx="2">
            <a:schemeClr val="accent1"/>
          </a:lnRef>
          <a:fillRef idx="0">
            <a:schemeClr val="accent1"/>
          </a:fillRef>
          <a:effectRef idx="1">
            <a:schemeClr val="accent1"/>
          </a:effectRef>
          <a:fontRef idx="minor">
            <a:schemeClr val="tx1"/>
          </a:fontRef>
        </p:style>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 (step 8)</a:t>
            </a:r>
            <a:endParaRPr lang="en-US" dirty="0"/>
          </a:p>
        </p:txBody>
      </p:sp>
      <p:grpSp>
        <p:nvGrpSpPr>
          <p:cNvPr id="3" name="Group 84"/>
          <p:cNvGrpSpPr/>
          <p:nvPr/>
        </p:nvGrpSpPr>
        <p:grpSpPr>
          <a:xfrm>
            <a:off x="962620" y="3135162"/>
            <a:ext cx="3254343" cy="2821043"/>
            <a:chOff x="4191000" y="2102843"/>
            <a:chExt cx="3254343" cy="2821043"/>
          </a:xfrm>
        </p:grpSpPr>
        <p:grpSp>
          <p:nvGrpSpPr>
            <p:cNvPr id="4" name="Group 65"/>
            <p:cNvGrpSpPr/>
            <p:nvPr/>
          </p:nvGrpSpPr>
          <p:grpSpPr>
            <a:xfrm>
              <a:off x="5173454" y="2908650"/>
              <a:ext cx="1031961" cy="1056446"/>
              <a:chOff x="4996039" y="2757445"/>
              <a:chExt cx="1031961" cy="1056446"/>
            </a:xfrm>
          </p:grpSpPr>
          <p:grpSp>
            <p:nvGrpSpPr>
              <p:cNvPr id="5" name="Group 44"/>
              <p:cNvGrpSpPr>
                <a:grpSpLocks/>
              </p:cNvGrpSpPr>
              <p:nvPr/>
            </p:nvGrpSpPr>
            <p:grpSpPr bwMode="auto">
              <a:xfrm rot="5365897">
                <a:off x="4999509" y="2753975"/>
                <a:ext cx="315999" cy="322940"/>
                <a:chOff x="2886" y="10564"/>
                <a:chExt cx="315" cy="315"/>
              </a:xfrm>
            </p:grpSpPr>
            <p:sp>
              <p:nvSpPr>
                <p:cNvPr id="27"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47"/>
              <p:cNvGrpSpPr>
                <a:grpSpLocks/>
              </p:cNvGrpSpPr>
              <p:nvPr/>
            </p:nvGrpSpPr>
            <p:grpSpPr bwMode="auto">
              <a:xfrm rot="5365897">
                <a:off x="5708530" y="3494422"/>
                <a:ext cx="315999" cy="322940"/>
                <a:chOff x="2886" y="10564"/>
                <a:chExt cx="315" cy="315"/>
              </a:xfrm>
            </p:grpSpPr>
            <p:sp>
              <p:nvSpPr>
                <p:cNvPr id="25"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5" name="Rectangle 64"/>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3" name="TextBox 72"/>
            <p:cNvSpPr txBox="1"/>
            <p:nvPr/>
          </p:nvSpPr>
          <p:spPr>
            <a:xfrm>
              <a:off x="4191000" y="2102843"/>
              <a:ext cx="1689663" cy="646331"/>
            </a:xfrm>
            <a:prstGeom prst="rect">
              <a:avLst/>
            </a:prstGeom>
            <a:noFill/>
          </p:spPr>
          <p:txBody>
            <a:bodyPr wrap="square" rtlCol="0">
              <a:spAutoFit/>
            </a:bodyPr>
            <a:lstStyle/>
            <a:p>
              <a:pPr algn="ctr"/>
              <a:r>
                <a:rPr lang="en-US" dirty="0" smtClean="0"/>
                <a:t>desired delta heading angle</a:t>
              </a:r>
              <a:endParaRPr lang="en-US" dirty="0"/>
            </a:p>
          </p:txBody>
        </p:sp>
        <p:sp>
          <p:nvSpPr>
            <p:cNvPr id="76" name="TextBox 75"/>
            <p:cNvSpPr txBox="1"/>
            <p:nvPr/>
          </p:nvSpPr>
          <p:spPr>
            <a:xfrm>
              <a:off x="5888575" y="4000556"/>
              <a:ext cx="1556768" cy="923330"/>
            </a:xfrm>
            <a:prstGeom prst="rect">
              <a:avLst/>
            </a:prstGeom>
            <a:noFill/>
          </p:spPr>
          <p:txBody>
            <a:bodyPr wrap="square" rtlCol="0">
              <a:spAutoFit/>
            </a:bodyPr>
            <a:lstStyle/>
            <a:p>
              <a:pPr algn="ctr"/>
              <a:r>
                <a:rPr lang="en-US" dirty="0" smtClean="0"/>
                <a:t>propulsion signal</a:t>
              </a:r>
            </a:p>
            <a:p>
              <a:pPr algn="ctr"/>
              <a:endParaRPr lang="en-US" dirty="0"/>
            </a:p>
          </p:txBody>
        </p:sp>
        <p:sp>
          <p:nvSpPr>
            <p:cNvPr id="77" name="TextBox 76"/>
            <p:cNvSpPr txBox="1"/>
            <p:nvPr/>
          </p:nvSpPr>
          <p:spPr>
            <a:xfrm>
              <a:off x="5444974" y="2695973"/>
              <a:ext cx="1044726" cy="369332"/>
            </a:xfrm>
            <a:prstGeom prst="rect">
              <a:avLst/>
            </a:prstGeom>
            <a:noFill/>
          </p:spPr>
          <p:txBody>
            <a:bodyPr wrap="square" rtlCol="0">
              <a:spAutoFit/>
            </a:bodyPr>
            <a:lstStyle/>
            <a:p>
              <a:r>
                <a:rPr lang="en-US" dirty="0" smtClean="0"/>
                <a:t>[0,209]</a:t>
              </a:r>
              <a:endParaRPr lang="en-US" dirty="0"/>
            </a:p>
          </p:txBody>
        </p:sp>
        <p:sp>
          <p:nvSpPr>
            <p:cNvPr id="81" name="TextBox 80"/>
            <p:cNvSpPr txBox="1"/>
            <p:nvPr/>
          </p:nvSpPr>
          <p:spPr>
            <a:xfrm>
              <a:off x="6054574" y="3432573"/>
              <a:ext cx="1044726" cy="369332"/>
            </a:xfrm>
            <a:prstGeom prst="rect">
              <a:avLst/>
            </a:prstGeom>
            <a:noFill/>
          </p:spPr>
          <p:txBody>
            <a:bodyPr wrap="square" rtlCol="0">
              <a:spAutoFit/>
            </a:bodyPr>
            <a:lstStyle/>
            <a:p>
              <a:r>
                <a:rPr lang="en-US" dirty="0" smtClean="0"/>
                <a:t>[0,100]</a:t>
              </a:r>
              <a:endParaRPr lang="en-US" dirty="0"/>
            </a:p>
          </p:txBody>
        </p:sp>
      </p:grpSp>
      <p:sp>
        <p:nvSpPr>
          <p:cNvPr id="88" name="TextBox 87"/>
          <p:cNvSpPr txBox="1"/>
          <p:nvPr/>
        </p:nvSpPr>
        <p:spPr>
          <a:xfrm>
            <a:off x="774700" y="2387600"/>
            <a:ext cx="3556563" cy="523220"/>
          </a:xfrm>
          <a:prstGeom prst="rect">
            <a:avLst/>
          </a:prstGeom>
          <a:noFill/>
        </p:spPr>
        <p:txBody>
          <a:bodyPr wrap="square" rtlCol="0">
            <a:spAutoFit/>
          </a:bodyPr>
          <a:lstStyle/>
          <a:p>
            <a:pPr algn="ctr"/>
            <a:r>
              <a:rPr lang="en-US" sz="2800" b="1" dirty="0" smtClean="0"/>
              <a:t>THIRD AGENT:</a:t>
            </a:r>
            <a:endParaRPr lang="en-US" sz="2800" b="1" dirty="0"/>
          </a:p>
        </p:txBody>
      </p:sp>
      <p:sp>
        <p:nvSpPr>
          <p:cNvPr id="17" name="TextBox 16"/>
          <p:cNvSpPr txBox="1"/>
          <p:nvPr/>
        </p:nvSpPr>
        <p:spPr>
          <a:xfrm>
            <a:off x="3136900" y="2374900"/>
            <a:ext cx="6769100" cy="2739211"/>
          </a:xfrm>
          <a:prstGeom prst="rect">
            <a:avLst/>
          </a:prstGeom>
          <a:noFill/>
        </p:spPr>
        <p:txBody>
          <a:bodyPr wrap="square" rtlCol="0">
            <a:spAutoFit/>
          </a:bodyPr>
          <a:lstStyle/>
          <a:p>
            <a:pPr algn="ctr"/>
            <a:r>
              <a:rPr lang="en-US" sz="2800" b="1" dirty="0" smtClean="0"/>
              <a:t>REWARD FUNCTION:</a:t>
            </a:r>
          </a:p>
          <a:p>
            <a:pPr algn="ctr"/>
            <a:endParaRPr lang="en-US" dirty="0" smtClean="0"/>
          </a:p>
          <a:p>
            <a:endParaRPr lang="en-US" dirty="0" smtClean="0"/>
          </a:p>
          <a:p>
            <a:r>
              <a:rPr lang="en-US" dirty="0" smtClean="0"/>
              <a:t>                reward =   - |</a:t>
            </a:r>
            <a:r>
              <a:rPr lang="en-US" dirty="0" err="1" smtClean="0"/>
              <a:t>achievedAngle</a:t>
            </a:r>
            <a:r>
              <a:rPr lang="en-US" dirty="0" smtClean="0"/>
              <a:t> – </a:t>
            </a:r>
            <a:r>
              <a:rPr lang="en-US" dirty="0" err="1" smtClean="0"/>
              <a:t>desiredAngle</a:t>
            </a:r>
            <a:r>
              <a:rPr lang="en-US" dirty="0" smtClean="0"/>
              <a:t>|</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Asteroids Problem</a:t>
            </a:r>
            <a:endParaRPr lang="en-US" dirty="0"/>
          </a:p>
        </p:txBody>
      </p:sp>
      <p:grpSp>
        <p:nvGrpSpPr>
          <p:cNvPr id="18" name="Group 17"/>
          <p:cNvGrpSpPr/>
          <p:nvPr/>
        </p:nvGrpSpPr>
        <p:grpSpPr>
          <a:xfrm>
            <a:off x="444500" y="1874839"/>
            <a:ext cx="8013700" cy="4511892"/>
            <a:chOff x="444500" y="1404939"/>
            <a:chExt cx="8013700" cy="4511892"/>
          </a:xfrm>
        </p:grpSpPr>
        <p:sp>
          <p:nvSpPr>
            <p:cNvPr id="19" name="TextBox 18"/>
            <p:cNvSpPr txBox="1"/>
            <p:nvPr/>
          </p:nvSpPr>
          <p:spPr>
            <a:xfrm>
              <a:off x="711200" y="4076700"/>
              <a:ext cx="1719678" cy="369332"/>
            </a:xfrm>
            <a:prstGeom prst="rect">
              <a:avLst/>
            </a:prstGeom>
            <a:noFill/>
          </p:spPr>
          <p:txBody>
            <a:bodyPr wrap="square" rtlCol="0">
              <a:spAutoFit/>
            </a:bodyPr>
            <a:lstStyle/>
            <a:p>
              <a:r>
                <a:rPr lang="en-US" dirty="0" smtClean="0"/>
                <a:t>        radar </a:t>
              </a:r>
              <a:endParaRPr lang="en-US" dirty="0"/>
            </a:p>
          </p:txBody>
        </p:sp>
        <p:grpSp>
          <p:nvGrpSpPr>
            <p:cNvPr id="20" name="Group 120"/>
            <p:cNvGrpSpPr/>
            <p:nvPr/>
          </p:nvGrpSpPr>
          <p:grpSpPr>
            <a:xfrm>
              <a:off x="444500" y="1404939"/>
              <a:ext cx="8013700" cy="4511892"/>
              <a:chOff x="444500" y="1404939"/>
              <a:chExt cx="8013700" cy="4511892"/>
            </a:xfrm>
          </p:grpSpPr>
          <p:sp>
            <p:nvSpPr>
              <p:cNvPr id="33" name="TextBox 32"/>
              <p:cNvSpPr txBox="1"/>
              <p:nvPr/>
            </p:nvSpPr>
            <p:spPr>
              <a:xfrm>
                <a:off x="4940301" y="1404939"/>
                <a:ext cx="1306920" cy="1200329"/>
              </a:xfrm>
              <a:prstGeom prst="rect">
                <a:avLst/>
              </a:prstGeom>
              <a:noFill/>
            </p:spPr>
            <p:txBody>
              <a:bodyPr wrap="square" rtlCol="0">
                <a:spAutoFit/>
              </a:bodyPr>
              <a:lstStyle/>
              <a:p>
                <a:pPr algn="ctr"/>
                <a:r>
                  <a:rPr lang="en-US" dirty="0" smtClean="0"/>
                  <a:t>desired delta heading angle</a:t>
                </a:r>
                <a:endParaRPr lang="en-US" dirty="0"/>
              </a:p>
            </p:txBody>
          </p:sp>
          <p:grpSp>
            <p:nvGrpSpPr>
              <p:cNvPr id="34" name="Group 119"/>
              <p:cNvGrpSpPr/>
              <p:nvPr/>
            </p:nvGrpSpPr>
            <p:grpSpPr>
              <a:xfrm>
                <a:off x="444500" y="1739900"/>
                <a:ext cx="8013700" cy="4176931"/>
                <a:chOff x="444500" y="1739900"/>
                <a:chExt cx="8013700" cy="4176931"/>
              </a:xfrm>
            </p:grpSpPr>
            <p:sp>
              <p:nvSpPr>
                <p:cNvPr id="35" name="AutoShape 12"/>
                <p:cNvSpPr>
                  <a:spLocks noChangeArrowheads="1"/>
                </p:cNvSpPr>
                <p:nvPr/>
              </p:nvSpPr>
              <p:spPr bwMode="auto">
                <a:xfrm rot="13413539">
                  <a:off x="3692159" y="23552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6" name="Group 22"/>
                <p:cNvGrpSpPr>
                  <a:grpSpLocks/>
                </p:cNvGrpSpPr>
                <p:nvPr/>
              </p:nvGrpSpPr>
              <p:grpSpPr bwMode="auto">
                <a:xfrm rot="21513539">
                  <a:off x="4157395" y="2096831"/>
                  <a:ext cx="315396" cy="281354"/>
                  <a:chOff x="2886" y="10564"/>
                  <a:chExt cx="315" cy="315"/>
                </a:xfrm>
              </p:grpSpPr>
              <p:sp>
                <p:nvSpPr>
                  <p:cNvPr id="125"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6"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Group 31"/>
                <p:cNvGrpSpPr>
                  <a:grpSpLocks/>
                </p:cNvGrpSpPr>
                <p:nvPr/>
              </p:nvGrpSpPr>
              <p:grpSpPr bwMode="auto">
                <a:xfrm>
                  <a:off x="3621753" y="3212471"/>
                  <a:ext cx="402759" cy="277123"/>
                  <a:chOff x="2781" y="2824"/>
                  <a:chExt cx="403" cy="310"/>
                </a:xfrm>
              </p:grpSpPr>
              <p:sp>
                <p:nvSpPr>
                  <p:cNvPr id="120"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8" name="Oval 37"/>
                <p:cNvSpPr>
                  <a:spLocks noChangeArrowheads="1"/>
                </p:cNvSpPr>
                <p:nvPr/>
              </p:nvSpPr>
              <p:spPr bwMode="auto">
                <a:xfrm>
                  <a:off x="4404723" y="2035840"/>
                  <a:ext cx="123025" cy="12058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9" name="Group 50"/>
                <p:cNvGrpSpPr>
                  <a:grpSpLocks/>
                </p:cNvGrpSpPr>
                <p:nvPr/>
              </p:nvGrpSpPr>
              <p:grpSpPr bwMode="auto">
                <a:xfrm rot="5365897">
                  <a:off x="4506136" y="2120146"/>
                  <a:ext cx="315999" cy="322941"/>
                  <a:chOff x="2886" y="10564"/>
                  <a:chExt cx="315" cy="315"/>
                </a:xfrm>
              </p:grpSpPr>
              <p:sp>
                <p:nvSpPr>
                  <p:cNvPr id="118"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9"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 name="Group 66"/>
                <p:cNvGrpSpPr/>
                <p:nvPr/>
              </p:nvGrpSpPr>
              <p:grpSpPr>
                <a:xfrm>
                  <a:off x="6151319" y="3683351"/>
                  <a:ext cx="1558138" cy="1544397"/>
                  <a:chOff x="5770319" y="3188051"/>
                  <a:chExt cx="1558138" cy="1544397"/>
                </a:xfrm>
              </p:grpSpPr>
              <p:grpSp>
                <p:nvGrpSpPr>
                  <p:cNvPr id="107" name="Group 56"/>
                  <p:cNvGrpSpPr>
                    <a:grpSpLocks/>
                  </p:cNvGrpSpPr>
                  <p:nvPr/>
                </p:nvGrpSpPr>
                <p:grpSpPr bwMode="auto">
                  <a:xfrm>
                    <a:off x="6692098" y="4371413"/>
                    <a:ext cx="636359" cy="361035"/>
                    <a:chOff x="2781" y="4864"/>
                    <a:chExt cx="621" cy="360"/>
                  </a:xfrm>
                </p:grpSpPr>
                <p:sp>
                  <p:nvSpPr>
                    <p:cNvPr id="116"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 name="Group 65"/>
                  <p:cNvGrpSpPr/>
                  <p:nvPr/>
                </p:nvGrpSpPr>
                <p:grpSpPr>
                  <a:xfrm>
                    <a:off x="5770319" y="3188051"/>
                    <a:ext cx="1031962" cy="1056446"/>
                    <a:chOff x="4996004" y="2757446"/>
                    <a:chExt cx="1031962" cy="1056446"/>
                  </a:xfrm>
                </p:grpSpPr>
                <p:grpSp>
                  <p:nvGrpSpPr>
                    <p:cNvPr id="109" name="Group 44"/>
                    <p:cNvGrpSpPr>
                      <a:grpSpLocks/>
                    </p:cNvGrpSpPr>
                    <p:nvPr/>
                  </p:nvGrpSpPr>
                  <p:grpSpPr bwMode="auto">
                    <a:xfrm rot="5365897">
                      <a:off x="4999475" y="2753975"/>
                      <a:ext cx="315999" cy="322941"/>
                      <a:chOff x="2886" y="10564"/>
                      <a:chExt cx="315" cy="315"/>
                    </a:xfrm>
                  </p:grpSpPr>
                  <p:sp>
                    <p:nvSpPr>
                      <p:cNvPr id="114"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5"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0" name="Group 47"/>
                    <p:cNvGrpSpPr>
                      <a:grpSpLocks/>
                    </p:cNvGrpSpPr>
                    <p:nvPr/>
                  </p:nvGrpSpPr>
                  <p:grpSpPr bwMode="auto">
                    <a:xfrm rot="5365897">
                      <a:off x="5708496" y="3494422"/>
                      <a:ext cx="315999" cy="322941"/>
                      <a:chOff x="2886" y="10564"/>
                      <a:chExt cx="315" cy="315"/>
                    </a:xfrm>
                  </p:grpSpPr>
                  <p:sp>
                    <p:nvSpPr>
                      <p:cNvPr id="112"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3"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1" name="Rectangle 110"/>
                    <p:cNvSpPr/>
                    <p:nvPr/>
                  </p:nvSpPr>
                  <p:spPr>
                    <a:xfrm rot="19050621">
                      <a:off x="5245100" y="3021258"/>
                      <a:ext cx="534599" cy="504793"/>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1" name="Group 69"/>
                <p:cNvGrpSpPr/>
                <p:nvPr/>
              </p:nvGrpSpPr>
              <p:grpSpPr>
                <a:xfrm>
                  <a:off x="4732020" y="2382520"/>
                  <a:ext cx="626233" cy="601991"/>
                  <a:chOff x="6548120" y="2014220"/>
                  <a:chExt cx="626233" cy="601991"/>
                </a:xfrm>
              </p:grpSpPr>
              <p:sp>
                <p:nvSpPr>
                  <p:cNvPr id="105" name="Oval 34"/>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106" name="TextBox 105"/>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sp>
              <p:nvSpPr>
                <p:cNvPr id="42" name="TextBox 41"/>
                <p:cNvSpPr txBox="1"/>
                <p:nvPr/>
              </p:nvSpPr>
              <p:spPr>
                <a:xfrm>
                  <a:off x="952501" y="2427747"/>
                  <a:ext cx="2570524" cy="646331"/>
                </a:xfrm>
                <a:prstGeom prst="rect">
                  <a:avLst/>
                </a:prstGeom>
                <a:noFill/>
              </p:spPr>
              <p:txBody>
                <a:bodyPr wrap="square" rtlCol="0">
                  <a:spAutoFit/>
                </a:bodyPr>
                <a:lstStyle/>
                <a:p>
                  <a:pPr algn="ctr"/>
                  <a:r>
                    <a:rPr lang="en-US" dirty="0" smtClean="0"/>
                    <a:t>position of closest asteroids</a:t>
                  </a:r>
                </a:p>
              </p:txBody>
            </p:sp>
            <p:sp>
              <p:nvSpPr>
                <p:cNvPr id="43" name="TextBox 42"/>
                <p:cNvSpPr txBox="1"/>
                <p:nvPr/>
              </p:nvSpPr>
              <p:spPr>
                <a:xfrm>
                  <a:off x="3937002" y="2872246"/>
                  <a:ext cx="1042598" cy="923330"/>
                </a:xfrm>
                <a:prstGeom prst="rect">
                  <a:avLst/>
                </a:prstGeom>
                <a:noFill/>
              </p:spPr>
              <p:txBody>
                <a:bodyPr wrap="square" rtlCol="0">
                  <a:spAutoFit/>
                </a:bodyPr>
                <a:lstStyle/>
                <a:p>
                  <a:pPr algn="ctr"/>
                  <a:r>
                    <a:rPr lang="en-US" dirty="0" smtClean="0"/>
                    <a:t>angle to goal</a:t>
                  </a:r>
                </a:p>
                <a:p>
                  <a:pPr algn="ctr"/>
                  <a:r>
                    <a:rPr lang="en-US" dirty="0" smtClean="0"/>
                    <a:t>[0,7]</a:t>
                  </a:r>
                  <a:endParaRPr lang="en-US" dirty="0"/>
                </a:p>
              </p:txBody>
            </p:sp>
            <p:sp>
              <p:nvSpPr>
                <p:cNvPr id="44" name="TextBox 43"/>
                <p:cNvSpPr txBox="1"/>
                <p:nvPr/>
              </p:nvSpPr>
              <p:spPr>
                <a:xfrm>
                  <a:off x="4540385" y="1739900"/>
                  <a:ext cx="857115" cy="369332"/>
                </a:xfrm>
                <a:prstGeom prst="rect">
                  <a:avLst/>
                </a:prstGeom>
                <a:noFill/>
              </p:spPr>
              <p:txBody>
                <a:bodyPr wrap="square" rtlCol="0">
                  <a:spAutoFit/>
                </a:bodyPr>
                <a:lstStyle/>
                <a:p>
                  <a:r>
                    <a:rPr lang="en-US" dirty="0" smtClean="0"/>
                    <a:t>[0,20]</a:t>
                  </a:r>
                  <a:endParaRPr lang="en-US" dirty="0"/>
                </a:p>
              </p:txBody>
            </p:sp>
            <p:sp>
              <p:nvSpPr>
                <p:cNvPr id="45" name="TextBox 44"/>
                <p:cNvSpPr txBox="1"/>
                <p:nvPr/>
              </p:nvSpPr>
              <p:spPr>
                <a:xfrm>
                  <a:off x="6452414" y="5270500"/>
                  <a:ext cx="1777186" cy="646331"/>
                </a:xfrm>
                <a:prstGeom prst="rect">
                  <a:avLst/>
                </a:prstGeom>
                <a:noFill/>
              </p:spPr>
              <p:txBody>
                <a:bodyPr wrap="square" rtlCol="0">
                  <a:spAutoFit/>
                </a:bodyPr>
                <a:lstStyle/>
                <a:p>
                  <a:pPr algn="ctr"/>
                  <a:r>
                    <a:rPr lang="en-US" dirty="0" smtClean="0"/>
                    <a:t>propulsion system</a:t>
                  </a:r>
                </a:p>
              </p:txBody>
            </p:sp>
            <p:sp>
              <p:nvSpPr>
                <p:cNvPr id="46" name="TextBox 13"/>
                <p:cNvSpPr txBox="1"/>
                <p:nvPr/>
              </p:nvSpPr>
              <p:spPr>
                <a:xfrm>
                  <a:off x="7056975" y="3886256"/>
                  <a:ext cx="1401225" cy="923330"/>
                </a:xfrm>
                <a:prstGeom prst="rect">
                  <a:avLst/>
                </a:prstGeom>
                <a:noFill/>
              </p:spPr>
              <p:txBody>
                <a:bodyPr wrap="square" rtlCol="0">
                  <a:spAutoFit/>
                </a:bodyPr>
                <a:lstStyle/>
                <a:p>
                  <a:pPr algn="ctr"/>
                  <a:r>
                    <a:rPr lang="en-US" dirty="0" smtClean="0"/>
                    <a:t>propulsion signal</a:t>
                  </a:r>
                </a:p>
                <a:p>
                  <a:pPr algn="ctr"/>
                  <a:r>
                    <a:rPr lang="en-US" dirty="0" smtClean="0"/>
                    <a:t>[0,100]</a:t>
                  </a:r>
                  <a:endParaRPr lang="en-US" dirty="0"/>
                </a:p>
              </p:txBody>
            </p:sp>
            <p:sp>
              <p:nvSpPr>
                <p:cNvPr id="47" name="TextBox 46"/>
                <p:cNvSpPr txBox="1"/>
                <p:nvPr/>
              </p:nvSpPr>
              <p:spPr>
                <a:xfrm>
                  <a:off x="4962374" y="3318273"/>
                  <a:ext cx="1044726" cy="369332"/>
                </a:xfrm>
                <a:prstGeom prst="rect">
                  <a:avLst/>
                </a:prstGeom>
                <a:noFill/>
              </p:spPr>
              <p:txBody>
                <a:bodyPr wrap="square" rtlCol="0">
                  <a:spAutoFit/>
                </a:bodyPr>
                <a:lstStyle/>
                <a:p>
                  <a:r>
                    <a:rPr lang="en-US" dirty="0" smtClean="0"/>
                    <a:t>[0,20]</a:t>
                  </a:r>
                  <a:endParaRPr lang="en-US" dirty="0"/>
                </a:p>
              </p:txBody>
            </p:sp>
            <p:grpSp>
              <p:nvGrpSpPr>
                <p:cNvPr id="48" name="Group 69"/>
                <p:cNvGrpSpPr/>
                <p:nvPr/>
              </p:nvGrpSpPr>
              <p:grpSpPr>
                <a:xfrm>
                  <a:off x="2995520" y="2683515"/>
                  <a:ext cx="626233" cy="601991"/>
                  <a:chOff x="6548120" y="2014220"/>
                  <a:chExt cx="626233" cy="601991"/>
                </a:xfrm>
              </p:grpSpPr>
              <p:sp>
                <p:nvSpPr>
                  <p:cNvPr id="103" name="Oval 102"/>
                  <p:cNvSpPr/>
                  <p:nvPr/>
                </p:nvSpPr>
                <p:spPr>
                  <a:xfrm>
                    <a:off x="6548120" y="2014220"/>
                    <a:ext cx="576580" cy="601991"/>
                  </a:xfrm>
                  <a:prstGeom prst="ellipse">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sp>
              <p:sp>
                <p:nvSpPr>
                  <p:cNvPr id="104" name="TextBox 103"/>
                  <p:cNvSpPr txBox="1"/>
                  <p:nvPr/>
                </p:nvSpPr>
                <p:spPr>
                  <a:xfrm>
                    <a:off x="6681399" y="2084686"/>
                    <a:ext cx="492954" cy="400110"/>
                  </a:xfrm>
                  <a:prstGeom prst="rect">
                    <a:avLst/>
                  </a:prstGeom>
                  <a:noFill/>
                </p:spPr>
                <p:txBody>
                  <a:bodyPr wrap="square" rtlCol="0">
                    <a:spAutoFit/>
                  </a:bodyPr>
                  <a:lstStyle/>
                  <a:p>
                    <a:r>
                      <a:rPr lang="en-US" sz="2000" b="1" dirty="0" smtClean="0"/>
                      <a:t>S</a:t>
                    </a:r>
                    <a:endParaRPr lang="en-US" sz="2000" b="1" dirty="0"/>
                  </a:p>
                </p:txBody>
              </p:sp>
            </p:grpSp>
            <p:grpSp>
              <p:nvGrpSpPr>
                <p:cNvPr id="49" name="Group 13"/>
                <p:cNvGrpSpPr>
                  <a:grpSpLocks/>
                </p:cNvGrpSpPr>
                <p:nvPr/>
              </p:nvGrpSpPr>
              <p:grpSpPr bwMode="auto">
                <a:xfrm rot="20262898">
                  <a:off x="3784693" y="2818130"/>
                  <a:ext cx="315396" cy="281354"/>
                  <a:chOff x="2886" y="10564"/>
                  <a:chExt cx="315" cy="315"/>
                </a:xfrm>
              </p:grpSpPr>
              <p:sp>
                <p:nvSpPr>
                  <p:cNvPr id="101"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2"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13"/>
                <p:cNvGrpSpPr>
                  <a:grpSpLocks/>
                </p:cNvGrpSpPr>
                <p:nvPr/>
              </p:nvGrpSpPr>
              <p:grpSpPr bwMode="auto">
                <a:xfrm rot="21513539">
                  <a:off x="3441793" y="2487930"/>
                  <a:ext cx="315396" cy="281354"/>
                  <a:chOff x="2886" y="10564"/>
                  <a:chExt cx="315" cy="315"/>
                </a:xfrm>
              </p:grpSpPr>
              <p:sp>
                <p:nvSpPr>
                  <p:cNvPr id="99"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0"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 name="Group 13"/>
                <p:cNvGrpSpPr>
                  <a:grpSpLocks/>
                </p:cNvGrpSpPr>
                <p:nvPr/>
              </p:nvGrpSpPr>
              <p:grpSpPr bwMode="auto">
                <a:xfrm rot="21513539">
                  <a:off x="2759640" y="3204321"/>
                  <a:ext cx="315396" cy="281354"/>
                  <a:chOff x="2886" y="10564"/>
                  <a:chExt cx="315" cy="315"/>
                </a:xfrm>
              </p:grpSpPr>
              <p:sp>
                <p:nvSpPr>
                  <p:cNvPr id="97"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8"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AutoShape 12"/>
                <p:cNvSpPr>
                  <a:spLocks noChangeArrowheads="1"/>
                </p:cNvSpPr>
                <p:nvPr/>
              </p:nvSpPr>
              <p:spPr bwMode="auto">
                <a:xfrm rot="19997259">
                  <a:off x="5780795" y="34043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3" name="Group 22"/>
                <p:cNvGrpSpPr>
                  <a:grpSpLocks/>
                </p:cNvGrpSpPr>
                <p:nvPr/>
              </p:nvGrpSpPr>
              <p:grpSpPr bwMode="auto">
                <a:xfrm rot="4551157" flipV="1">
                  <a:off x="6026772" y="3016063"/>
                  <a:ext cx="446278" cy="132765"/>
                  <a:chOff x="2886" y="10564"/>
                  <a:chExt cx="315" cy="315"/>
                </a:xfrm>
              </p:grpSpPr>
              <p:sp>
                <p:nvSpPr>
                  <p:cNvPr id="95"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6"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22"/>
                <p:cNvGrpSpPr>
                  <a:grpSpLocks/>
                </p:cNvGrpSpPr>
                <p:nvPr/>
              </p:nvGrpSpPr>
              <p:grpSpPr bwMode="auto">
                <a:xfrm rot="5400000">
                  <a:off x="5223582" y="2929829"/>
                  <a:ext cx="587764" cy="646328"/>
                  <a:chOff x="2886" y="10564"/>
                  <a:chExt cx="315" cy="315"/>
                </a:xfrm>
              </p:grpSpPr>
              <p:sp>
                <p:nvSpPr>
                  <p:cNvPr id="93"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4"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 name="Group 31"/>
                <p:cNvGrpSpPr>
                  <a:grpSpLocks/>
                </p:cNvGrpSpPr>
                <p:nvPr/>
              </p:nvGrpSpPr>
              <p:grpSpPr bwMode="auto">
                <a:xfrm>
                  <a:off x="6183681" y="2554988"/>
                  <a:ext cx="402759" cy="277123"/>
                  <a:chOff x="2781" y="2824"/>
                  <a:chExt cx="403" cy="310"/>
                </a:xfrm>
              </p:grpSpPr>
              <p:sp>
                <p:nvSpPr>
                  <p:cNvPr id="87"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 name="TextBox 55"/>
                <p:cNvSpPr txBox="1"/>
                <p:nvPr/>
              </p:nvSpPr>
              <p:spPr>
                <a:xfrm>
                  <a:off x="6185824" y="2108357"/>
                  <a:ext cx="1264845" cy="369332"/>
                </a:xfrm>
                <a:prstGeom prst="rect">
                  <a:avLst/>
                </a:prstGeom>
                <a:noFill/>
              </p:spPr>
              <p:txBody>
                <a:bodyPr wrap="square" rtlCol="0">
                  <a:spAutoFit/>
                </a:bodyPr>
                <a:lstStyle/>
                <a:p>
                  <a:r>
                    <a:rPr lang="en-US" dirty="0" smtClean="0"/>
                    <a:t>gyroscope</a:t>
                  </a:r>
                  <a:endParaRPr lang="en-US" dirty="0"/>
                </a:p>
              </p:txBody>
            </p:sp>
            <p:sp>
              <p:nvSpPr>
                <p:cNvPr id="57" name="TextBox 56"/>
                <p:cNvSpPr txBox="1"/>
                <p:nvPr/>
              </p:nvSpPr>
              <p:spPr>
                <a:xfrm>
                  <a:off x="3274889" y="3476239"/>
                  <a:ext cx="1034606" cy="923330"/>
                </a:xfrm>
                <a:prstGeom prst="rect">
                  <a:avLst/>
                </a:prstGeom>
                <a:noFill/>
              </p:spPr>
              <p:txBody>
                <a:bodyPr wrap="square" rtlCol="0">
                  <a:spAutoFit/>
                </a:bodyPr>
                <a:lstStyle/>
                <a:p>
                  <a:pPr algn="ctr"/>
                  <a:r>
                    <a:rPr lang="en-US" dirty="0" smtClean="0"/>
                    <a:t>solar wind detector</a:t>
                  </a:r>
                  <a:endParaRPr lang="en-US" dirty="0"/>
                </a:p>
              </p:txBody>
            </p:sp>
            <p:sp>
              <p:nvSpPr>
                <p:cNvPr id="58" name="TextBox 57"/>
                <p:cNvSpPr txBox="1"/>
                <p:nvPr/>
              </p:nvSpPr>
              <p:spPr>
                <a:xfrm>
                  <a:off x="444500" y="5308600"/>
                  <a:ext cx="1719678" cy="369332"/>
                </a:xfrm>
                <a:prstGeom prst="rect">
                  <a:avLst/>
                </a:prstGeom>
                <a:noFill/>
              </p:spPr>
              <p:txBody>
                <a:bodyPr wrap="square" rtlCol="0">
                  <a:spAutoFit/>
                </a:bodyPr>
                <a:lstStyle/>
                <a:p>
                  <a:r>
                    <a:rPr lang="en-US" dirty="0" smtClean="0"/>
                    <a:t>        radar </a:t>
                  </a:r>
                  <a:endParaRPr lang="en-US" dirty="0"/>
                </a:p>
              </p:txBody>
            </p:sp>
            <p:grpSp>
              <p:nvGrpSpPr>
                <p:cNvPr id="59" name="Group 5"/>
                <p:cNvGrpSpPr>
                  <a:grpSpLocks/>
                </p:cNvGrpSpPr>
                <p:nvPr/>
              </p:nvGrpSpPr>
              <p:grpSpPr bwMode="auto">
                <a:xfrm>
                  <a:off x="1246102" y="5025356"/>
                  <a:ext cx="403492" cy="277123"/>
                  <a:chOff x="2781" y="2824"/>
                  <a:chExt cx="403" cy="310"/>
                </a:xfrm>
              </p:grpSpPr>
              <p:sp>
                <p:nvSpPr>
                  <p:cNvPr id="82"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0" name="Group 47"/>
                <p:cNvGrpSpPr>
                  <a:grpSpLocks/>
                </p:cNvGrpSpPr>
                <p:nvPr/>
              </p:nvGrpSpPr>
              <p:grpSpPr bwMode="auto">
                <a:xfrm>
                  <a:off x="1685406" y="4606888"/>
                  <a:ext cx="314342" cy="314916"/>
                  <a:chOff x="2886" y="10564"/>
                  <a:chExt cx="315" cy="315"/>
                </a:xfrm>
              </p:grpSpPr>
              <p:sp>
                <p:nvSpPr>
                  <p:cNvPr id="79" name="Line 48"/>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0" name="Line 49"/>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1" name="Diamond 60"/>
                <p:cNvSpPr/>
                <p:nvPr/>
              </p:nvSpPr>
              <p:spPr>
                <a:xfrm rot="2156838">
                  <a:off x="1822027" y="4113338"/>
                  <a:ext cx="654816" cy="600676"/>
                </a:xfrm>
                <a:prstGeom prst="diamond">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2" name="Group 13"/>
                <p:cNvGrpSpPr>
                  <a:grpSpLocks/>
                </p:cNvGrpSpPr>
                <p:nvPr/>
              </p:nvGrpSpPr>
              <p:grpSpPr bwMode="auto">
                <a:xfrm rot="21513539">
                  <a:off x="2340540" y="3877421"/>
                  <a:ext cx="315396" cy="281354"/>
                  <a:chOff x="2886" y="10564"/>
                  <a:chExt cx="315" cy="315"/>
                </a:xfrm>
              </p:grpSpPr>
              <p:sp>
                <p:nvSpPr>
                  <p:cNvPr id="75"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AutoShape 12"/>
                <p:cNvSpPr>
                  <a:spLocks noChangeArrowheads="1"/>
                </p:cNvSpPr>
                <p:nvPr/>
              </p:nvSpPr>
              <p:spPr bwMode="auto">
                <a:xfrm rot="13413539">
                  <a:off x="2307859" y="34474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4" name="Group 13"/>
                <p:cNvGrpSpPr>
                  <a:grpSpLocks/>
                </p:cNvGrpSpPr>
                <p:nvPr/>
              </p:nvGrpSpPr>
              <p:grpSpPr bwMode="auto">
                <a:xfrm rot="21513539">
                  <a:off x="2035740" y="3572621"/>
                  <a:ext cx="315396" cy="281354"/>
                  <a:chOff x="2886" y="10564"/>
                  <a:chExt cx="315" cy="315"/>
                </a:xfrm>
              </p:grpSpPr>
              <p:sp>
                <p:nvSpPr>
                  <p:cNvPr id="72"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4"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 name="Group 5"/>
                <p:cNvGrpSpPr>
                  <a:grpSpLocks/>
                </p:cNvGrpSpPr>
                <p:nvPr/>
              </p:nvGrpSpPr>
              <p:grpSpPr bwMode="auto">
                <a:xfrm>
                  <a:off x="1512802" y="3793456"/>
                  <a:ext cx="403492" cy="277123"/>
                  <a:chOff x="2781" y="2824"/>
                  <a:chExt cx="403" cy="310"/>
                </a:xfrm>
              </p:grpSpPr>
              <p:sp>
                <p:nvSpPr>
                  <p:cNvPr id="67"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21" name="TextBox 20"/>
            <p:cNvSpPr txBox="1"/>
            <p:nvPr/>
          </p:nvSpPr>
          <p:spPr>
            <a:xfrm>
              <a:off x="1803400" y="3009271"/>
              <a:ext cx="1313278" cy="369332"/>
            </a:xfrm>
            <a:prstGeom prst="rect">
              <a:avLst/>
            </a:prstGeom>
            <a:noFill/>
          </p:spPr>
          <p:txBody>
            <a:bodyPr wrap="square" rtlCol="0">
              <a:spAutoFit/>
            </a:bodyPr>
            <a:lstStyle/>
            <a:p>
              <a:r>
                <a:rPr lang="en-US" dirty="0" smtClean="0"/>
                <a:t>[0,15624]</a:t>
              </a:r>
              <a:endParaRPr lang="en-US" dirty="0"/>
            </a:p>
          </p:txBody>
        </p:sp>
        <p:sp>
          <p:nvSpPr>
            <p:cNvPr id="22" name="TextBox 21"/>
            <p:cNvSpPr txBox="1"/>
            <p:nvPr/>
          </p:nvSpPr>
          <p:spPr>
            <a:xfrm>
              <a:off x="2552700" y="2183771"/>
              <a:ext cx="1313278" cy="369332"/>
            </a:xfrm>
            <a:prstGeom prst="rect">
              <a:avLst/>
            </a:prstGeom>
            <a:noFill/>
          </p:spPr>
          <p:txBody>
            <a:bodyPr wrap="square" rtlCol="0">
              <a:spAutoFit/>
            </a:bodyPr>
            <a:lstStyle/>
            <a:p>
              <a:r>
                <a:rPr lang="en-US" dirty="0" smtClean="0"/>
                <a:t>[0,15624]</a:t>
              </a:r>
              <a:endParaRPr lang="en-US" dirty="0"/>
            </a:p>
          </p:txBody>
        </p:sp>
        <p:sp>
          <p:nvSpPr>
            <p:cNvPr id="23" name="TextBox 22"/>
            <p:cNvSpPr txBox="1"/>
            <p:nvPr/>
          </p:nvSpPr>
          <p:spPr>
            <a:xfrm>
              <a:off x="1320800" y="3364871"/>
              <a:ext cx="1313278" cy="369332"/>
            </a:xfrm>
            <a:prstGeom prst="rect">
              <a:avLst/>
            </a:prstGeom>
            <a:noFill/>
          </p:spPr>
          <p:txBody>
            <a:bodyPr wrap="square" rtlCol="0">
              <a:spAutoFit/>
            </a:bodyPr>
            <a:lstStyle/>
            <a:p>
              <a:r>
                <a:rPr lang="en-US" dirty="0" smtClean="0"/>
                <a:t>[0,124]</a:t>
              </a:r>
              <a:endParaRPr lang="en-US" dirty="0"/>
            </a:p>
          </p:txBody>
        </p:sp>
        <p:sp>
          <p:nvSpPr>
            <p:cNvPr id="24" name="TextBox 23"/>
            <p:cNvSpPr txBox="1"/>
            <p:nvPr/>
          </p:nvSpPr>
          <p:spPr>
            <a:xfrm>
              <a:off x="2438400" y="3961771"/>
              <a:ext cx="1313278" cy="369332"/>
            </a:xfrm>
            <a:prstGeom prst="rect">
              <a:avLst/>
            </a:prstGeom>
            <a:noFill/>
          </p:spPr>
          <p:txBody>
            <a:bodyPr wrap="square" rtlCol="0">
              <a:spAutoFit/>
            </a:bodyPr>
            <a:lstStyle/>
            <a:p>
              <a:r>
                <a:rPr lang="en-US" dirty="0" smtClean="0"/>
                <a:t>[0,124]</a:t>
              </a:r>
              <a:endParaRPr lang="en-US" dirty="0"/>
            </a:p>
          </p:txBody>
        </p:sp>
        <p:sp>
          <p:nvSpPr>
            <p:cNvPr id="29" name="TextBox 28"/>
            <p:cNvSpPr txBox="1"/>
            <p:nvPr/>
          </p:nvSpPr>
          <p:spPr>
            <a:xfrm>
              <a:off x="1803400" y="4685671"/>
              <a:ext cx="1313278" cy="369332"/>
            </a:xfrm>
            <a:prstGeom prst="rect">
              <a:avLst/>
            </a:prstGeom>
            <a:noFill/>
          </p:spPr>
          <p:txBody>
            <a:bodyPr wrap="square" rtlCol="0">
              <a:spAutoFit/>
            </a:bodyPr>
            <a:lstStyle/>
            <a:p>
              <a:r>
                <a:rPr lang="en-US" dirty="0" smtClean="0"/>
                <a:t>[0,124]</a:t>
              </a:r>
              <a:endParaRPr lang="en-US" dirty="0"/>
            </a:p>
          </p:txBody>
        </p:sp>
        <p:sp>
          <p:nvSpPr>
            <p:cNvPr id="30" name="TextBox 29"/>
            <p:cNvSpPr txBox="1"/>
            <p:nvPr/>
          </p:nvSpPr>
          <p:spPr>
            <a:xfrm>
              <a:off x="3117348" y="1778000"/>
              <a:ext cx="1241359" cy="369332"/>
            </a:xfrm>
            <a:prstGeom prst="rect">
              <a:avLst/>
            </a:prstGeom>
            <a:noFill/>
          </p:spPr>
          <p:txBody>
            <a:bodyPr wrap="square" rtlCol="0">
              <a:spAutoFit/>
            </a:bodyPr>
            <a:lstStyle/>
            <a:p>
              <a:r>
                <a:rPr lang="en-US" dirty="0" smtClean="0"/>
                <a:t>[0,124999]</a:t>
              </a:r>
              <a:endParaRPr lang="en-US" dirty="0"/>
            </a:p>
          </p:txBody>
        </p:sp>
        <p:sp>
          <p:nvSpPr>
            <p:cNvPr id="31" name="TextBox 30"/>
            <p:cNvSpPr txBox="1"/>
            <p:nvPr/>
          </p:nvSpPr>
          <p:spPr>
            <a:xfrm>
              <a:off x="6558457" y="3009271"/>
              <a:ext cx="1480643" cy="369332"/>
            </a:xfrm>
            <a:prstGeom prst="rect">
              <a:avLst/>
            </a:prstGeom>
            <a:noFill/>
          </p:spPr>
          <p:txBody>
            <a:bodyPr wrap="square" rtlCol="0">
              <a:spAutoFit/>
            </a:bodyPr>
            <a:lstStyle/>
            <a:p>
              <a:r>
                <a:rPr lang="en-US" dirty="0" smtClean="0"/>
                <a:t>[0,8]</a:t>
              </a:r>
              <a:endParaRPr lang="en-US" dirty="0"/>
            </a:p>
          </p:txBody>
        </p:sp>
        <p:sp>
          <p:nvSpPr>
            <p:cNvPr id="32" name="TextBox 31"/>
            <p:cNvSpPr txBox="1"/>
            <p:nvPr/>
          </p:nvSpPr>
          <p:spPr>
            <a:xfrm>
              <a:off x="5435600" y="3803879"/>
              <a:ext cx="1052921" cy="369332"/>
            </a:xfrm>
            <a:prstGeom prst="rect">
              <a:avLst/>
            </a:prstGeom>
            <a:noFill/>
          </p:spPr>
          <p:txBody>
            <a:bodyPr wrap="square" rtlCol="0">
              <a:spAutoFit/>
            </a:bodyPr>
            <a:lstStyle/>
            <a:p>
              <a:r>
                <a:rPr lang="en-US" dirty="0" smtClean="0"/>
                <a:t>[0,188]</a:t>
              </a:r>
              <a:endParaRPr lang="en-US" dirty="0"/>
            </a:p>
          </p:txBody>
        </p:sp>
      </p:gr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issues</a:t>
            </a:r>
            <a:endParaRPr lang="en-US" dirty="0"/>
          </a:p>
        </p:txBody>
      </p:sp>
      <p:sp>
        <p:nvSpPr>
          <p:cNvPr id="3" name="Content Placeholder 2"/>
          <p:cNvSpPr>
            <a:spLocks noGrp="1"/>
          </p:cNvSpPr>
          <p:nvPr>
            <p:ph idx="1"/>
          </p:nvPr>
        </p:nvSpPr>
        <p:spPr>
          <a:xfrm>
            <a:off x="914400" y="1998980"/>
            <a:ext cx="8229600" cy="4389120"/>
          </a:xfrm>
        </p:spPr>
        <p:txBody>
          <a:bodyPr/>
          <a:lstStyle/>
          <a:p>
            <a:pPr>
              <a:buFontTx/>
              <a:buChar char="•"/>
            </a:pPr>
            <a:r>
              <a:rPr lang="en-US" dirty="0" smtClean="0">
                <a:solidFill>
                  <a:srgbClr val="008000"/>
                </a:solidFill>
              </a:rPr>
              <a:t>Cerebellatron </a:t>
            </a:r>
            <a:r>
              <a:rPr lang="en-US" dirty="0" smtClean="0"/>
              <a:t>is </a:t>
            </a:r>
            <a:r>
              <a:rPr lang="en-US" b="1" dirty="0" smtClean="0"/>
              <a:t>difficult to use</a:t>
            </a:r>
            <a:r>
              <a:rPr lang="en-US" dirty="0" smtClean="0"/>
              <a:t> and requires very complicated control input </a:t>
            </a:r>
          </a:p>
          <a:p>
            <a:pPr>
              <a:buFontTx/>
              <a:buChar char="•"/>
            </a:pPr>
            <a:endParaRPr lang="en-US" dirty="0" smtClean="0"/>
          </a:p>
          <a:p>
            <a:pPr>
              <a:buFontTx/>
              <a:buChar char="•"/>
            </a:pPr>
            <a:endParaRPr lang="en-US" dirty="0"/>
          </a:p>
        </p:txBody>
      </p:sp>
      <p:pic>
        <p:nvPicPr>
          <p:cNvPr id="5" name="Picture 4"/>
          <p:cNvPicPr>
            <a:picLocks noChangeAspect="1"/>
          </p:cNvPicPr>
          <p:nvPr/>
        </p:nvPicPr>
        <p:blipFill>
          <a:blip r:embed="rId3"/>
          <a:stretch>
            <a:fillRect/>
          </a:stretch>
        </p:blipFill>
        <p:spPr>
          <a:xfrm>
            <a:off x="3784600" y="3067049"/>
            <a:ext cx="1765300" cy="268900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issues</a:t>
            </a:r>
            <a:endParaRPr lang="en-US" dirty="0"/>
          </a:p>
        </p:txBody>
      </p:sp>
      <p:sp>
        <p:nvSpPr>
          <p:cNvPr id="3" name="Content Placeholder 2"/>
          <p:cNvSpPr>
            <a:spLocks noGrp="1"/>
          </p:cNvSpPr>
          <p:nvPr>
            <p:ph idx="1"/>
          </p:nvPr>
        </p:nvSpPr>
        <p:spPr>
          <a:xfrm>
            <a:off x="914400" y="1998980"/>
            <a:ext cx="8229600" cy="4389120"/>
          </a:xfrm>
        </p:spPr>
        <p:txBody>
          <a:bodyPr/>
          <a:lstStyle/>
          <a:p>
            <a:pPr>
              <a:buFontTx/>
              <a:buChar char="•"/>
            </a:pPr>
            <a:r>
              <a:rPr lang="en-US" dirty="0" smtClean="0">
                <a:solidFill>
                  <a:srgbClr val="FF6600"/>
                </a:solidFill>
              </a:rPr>
              <a:t>CMAC</a:t>
            </a:r>
            <a:r>
              <a:rPr lang="en-US" dirty="0" smtClean="0"/>
              <a:t> and </a:t>
            </a:r>
            <a:r>
              <a:rPr lang="en-US" dirty="0" smtClean="0">
                <a:solidFill>
                  <a:srgbClr val="7B0D7F"/>
                </a:solidFill>
              </a:rPr>
              <a:t>FOX</a:t>
            </a:r>
            <a:r>
              <a:rPr lang="en-US" dirty="0" smtClean="0">
                <a:solidFill>
                  <a:schemeClr val="tx1">
                    <a:lumMod val="65000"/>
                    <a:lumOff val="35000"/>
                  </a:schemeClr>
                </a:solidFill>
              </a:rPr>
              <a:t> </a:t>
            </a:r>
            <a:r>
              <a:rPr lang="en-US" dirty="0" smtClean="0"/>
              <a:t>depend on fixed sized tiles and therefore </a:t>
            </a:r>
            <a:r>
              <a:rPr lang="en-US" b="1" dirty="0" smtClean="0"/>
              <a:t>do not scale well</a:t>
            </a:r>
            <a:r>
              <a:rPr lang="en-US" dirty="0" smtClean="0"/>
              <a:t>.</a:t>
            </a:r>
          </a:p>
          <a:p>
            <a:pPr>
              <a:buFontTx/>
              <a:buChar char="•"/>
            </a:pPr>
            <a:endParaRPr lang="en-US" dirty="0" smtClean="0"/>
          </a:p>
          <a:p>
            <a:pPr>
              <a:buFontTx/>
              <a:buChar char="•"/>
            </a:pPr>
            <a:endParaRPr lang="en-US" dirty="0"/>
          </a:p>
        </p:txBody>
      </p:sp>
      <p:pic>
        <p:nvPicPr>
          <p:cNvPr id="6" name="Picture 5"/>
          <p:cNvPicPr>
            <a:picLocks noChangeAspect="1"/>
          </p:cNvPicPr>
          <p:nvPr/>
        </p:nvPicPr>
        <p:blipFill>
          <a:blip r:embed="rId3"/>
          <a:stretch>
            <a:fillRect/>
          </a:stretch>
        </p:blipFill>
        <p:spPr>
          <a:xfrm>
            <a:off x="3086100" y="3098800"/>
            <a:ext cx="2590800" cy="2590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TextBox 3"/>
          <p:cNvSpPr txBox="1"/>
          <p:nvPr/>
        </p:nvSpPr>
        <p:spPr>
          <a:xfrm>
            <a:off x="3310472" y="1968500"/>
            <a:ext cx="4038600" cy="461665"/>
          </a:xfrm>
          <a:prstGeom prst="rect">
            <a:avLst/>
          </a:prstGeom>
          <a:noFill/>
        </p:spPr>
        <p:txBody>
          <a:bodyPr wrap="square" rtlCol="0">
            <a:spAutoFit/>
          </a:bodyPr>
          <a:lstStyle/>
          <a:p>
            <a:r>
              <a:rPr lang="en-US" sz="2400" b="1" dirty="0" smtClean="0">
                <a:solidFill>
                  <a:schemeClr val="tx2"/>
                </a:solidFill>
              </a:rPr>
              <a:t>Why they are important</a:t>
            </a:r>
            <a:endParaRPr lang="en-US" sz="2400" b="1" dirty="0">
              <a:solidFill>
                <a:schemeClr val="tx2"/>
              </a:solidFill>
            </a:endParaRPr>
          </a:p>
        </p:txBody>
      </p:sp>
      <p:sp>
        <p:nvSpPr>
          <p:cNvPr id="5" name="Down Arrow 4"/>
          <p:cNvSpPr/>
          <p:nvPr/>
        </p:nvSpPr>
        <p:spPr>
          <a:xfrm>
            <a:off x="4630420" y="2623820"/>
            <a:ext cx="462280" cy="614680"/>
          </a:xfrm>
          <a:prstGeom prst="downArrow">
            <a:avLst>
              <a:gd name="adj1" fmla="val 50000"/>
              <a:gd name="adj2" fmla="val 46914"/>
            </a:avLst>
          </a:prstGeom>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p:txBody>
      </p:sp>
      <p:sp>
        <p:nvSpPr>
          <p:cNvPr id="6" name="TextBox 5"/>
          <p:cNvSpPr txBox="1"/>
          <p:nvPr/>
        </p:nvSpPr>
        <p:spPr>
          <a:xfrm>
            <a:off x="3843861" y="3365500"/>
            <a:ext cx="2438400" cy="461665"/>
          </a:xfrm>
          <a:prstGeom prst="rect">
            <a:avLst/>
          </a:prstGeom>
          <a:noFill/>
        </p:spPr>
        <p:txBody>
          <a:bodyPr wrap="square" rtlCol="0">
            <a:spAutoFit/>
          </a:bodyPr>
          <a:lstStyle/>
          <a:p>
            <a:r>
              <a:rPr lang="en-US" sz="2400" b="1" dirty="0" smtClean="0">
                <a:solidFill>
                  <a:schemeClr val="tx2"/>
                </a:solidFill>
              </a:rPr>
              <a:t>Previous Work</a:t>
            </a:r>
            <a:endParaRPr lang="en-US" sz="2400" b="1" dirty="0">
              <a:solidFill>
                <a:schemeClr val="tx2"/>
              </a:solidFill>
            </a:endParaRPr>
          </a:p>
        </p:txBody>
      </p:sp>
      <p:sp>
        <p:nvSpPr>
          <p:cNvPr id="7" name="Down Arrow 6"/>
          <p:cNvSpPr/>
          <p:nvPr/>
        </p:nvSpPr>
        <p:spPr>
          <a:xfrm>
            <a:off x="4630420" y="3944620"/>
            <a:ext cx="462280" cy="614680"/>
          </a:xfrm>
          <a:prstGeom prst="downArrow">
            <a:avLst>
              <a:gd name="adj1" fmla="val 50000"/>
              <a:gd name="adj2" fmla="val 46914"/>
            </a:avLst>
          </a:prstGeom>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p:txBody>
      </p:sp>
      <p:sp>
        <p:nvSpPr>
          <p:cNvPr id="8" name="TextBox 7"/>
          <p:cNvSpPr txBox="1"/>
          <p:nvPr/>
        </p:nvSpPr>
        <p:spPr>
          <a:xfrm>
            <a:off x="2472277" y="4669365"/>
            <a:ext cx="4809067" cy="461665"/>
          </a:xfrm>
          <a:prstGeom prst="rect">
            <a:avLst/>
          </a:prstGeom>
          <a:noFill/>
        </p:spPr>
        <p:txBody>
          <a:bodyPr wrap="square" rtlCol="0">
            <a:spAutoFit/>
          </a:bodyPr>
          <a:lstStyle/>
          <a:p>
            <a:r>
              <a:rPr lang="en-US" sz="2400" b="1" dirty="0" smtClean="0">
                <a:solidFill>
                  <a:schemeClr val="tx2"/>
                </a:solidFill>
              </a:rPr>
              <a:t>Advantages and Shortcomings</a:t>
            </a:r>
            <a:endParaRPr lang="en-US" sz="24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0"/>
                            </p:stCondLst>
                            <p:childTnLst>
                              <p:par>
                                <p:cTn id="26" presetID="1" presetClass="exit" presetSubtype="0" fill="hold" grpId="1" nodeType="afterEffect">
                                  <p:stCondLst>
                                    <p:cond delay="0"/>
                                  </p:stCondLst>
                                  <p:childTnLst>
                                    <p:set>
                                      <p:cBhvr>
                                        <p:cTn id="27" dur="1" fill="hold">
                                          <p:stCondLst>
                                            <p:cond delay="0"/>
                                          </p:stCondLst>
                                        </p:cTn>
                                        <p:tgtEl>
                                          <p:spTgt spid="6"/>
                                        </p:tgtEl>
                                        <p:attrNameLst>
                                          <p:attrName>style.visibility</p:attrName>
                                        </p:attrNameLst>
                                      </p:cBhvr>
                                      <p:to>
                                        <p:strVal val="hidden"/>
                                      </p:to>
                                    </p:set>
                                  </p:childTnLst>
                                </p:cTn>
                              </p:par>
                            </p:childTnLst>
                          </p:cTn>
                        </p:par>
                        <p:par>
                          <p:cTn id="28" fill="hold">
                            <p:stCondLst>
                              <p:cond delay="0"/>
                            </p:stCondLst>
                            <p:childTnLst>
                              <p:par>
                                <p:cTn id="29" presetID="1" presetClass="exit" presetSubtype="0" fill="hold" grpId="2" nodeType="after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par>
                          <p:cTn id="31" fill="hold">
                            <p:stCondLst>
                              <p:cond delay="0"/>
                            </p:stCondLst>
                            <p:childTnLst>
                              <p:par>
                                <p:cTn id="32" presetID="1" presetClass="exit" presetSubtype="0" fill="hold" grpId="1" nodeType="after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4" grpId="2"/>
      <p:bldP spid="5" grpId="1" animBg="1"/>
      <p:bldP spid="5" grpId="2" animBg="1"/>
      <p:bldP spid="6" grpId="0"/>
      <p:bldP spid="6" grpId="1"/>
      <p:bldP spid="7" grpId="0" animBg="1"/>
      <p:bldP spid="7" grpId="1" animBg="1"/>
      <p:bldP spid="8"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issues</a:t>
            </a:r>
            <a:endParaRPr lang="en-US" dirty="0"/>
          </a:p>
        </p:txBody>
      </p:sp>
      <p:sp>
        <p:nvSpPr>
          <p:cNvPr id="3" name="Content Placeholder 2"/>
          <p:cNvSpPr>
            <a:spLocks noGrp="1"/>
          </p:cNvSpPr>
          <p:nvPr>
            <p:ph idx="1"/>
          </p:nvPr>
        </p:nvSpPr>
        <p:spPr>
          <a:xfrm>
            <a:off x="914400" y="1998980"/>
            <a:ext cx="8229600" cy="4389120"/>
          </a:xfrm>
        </p:spPr>
        <p:txBody>
          <a:bodyPr/>
          <a:lstStyle/>
          <a:p>
            <a:pPr>
              <a:buFontTx/>
              <a:buChar char="•"/>
            </a:pPr>
            <a:r>
              <a:rPr lang="en-US" dirty="0" smtClean="0"/>
              <a:t>Methods proposed by </a:t>
            </a:r>
            <a:r>
              <a:rPr lang="en-US" dirty="0" smtClean="0">
                <a:solidFill>
                  <a:srgbClr val="FF0000"/>
                </a:solidFill>
              </a:rPr>
              <a:t>SpikeFORCE </a:t>
            </a:r>
            <a:r>
              <a:rPr lang="en-US" dirty="0" smtClean="0"/>
              <a:t>and </a:t>
            </a:r>
            <a:r>
              <a:rPr lang="en-US" dirty="0" smtClean="0">
                <a:solidFill>
                  <a:srgbClr val="3366FF"/>
                </a:solidFill>
              </a:rPr>
              <a:t>SENSOPAC </a:t>
            </a:r>
            <a:r>
              <a:rPr lang="en-US" b="1" dirty="0" smtClean="0"/>
              <a:t>require rare skills.</a:t>
            </a:r>
            <a:endParaRPr lang="en-US" dirty="0" smtClean="0"/>
          </a:p>
          <a:p>
            <a:pPr>
              <a:buFontTx/>
              <a:buChar char="•"/>
            </a:pPr>
            <a:endParaRPr lang="en-US" dirty="0"/>
          </a:p>
        </p:txBody>
      </p:sp>
      <p:pic>
        <p:nvPicPr>
          <p:cNvPr id="5" name="Picture 4"/>
          <p:cNvPicPr>
            <a:picLocks noChangeAspect="1"/>
          </p:cNvPicPr>
          <p:nvPr/>
        </p:nvPicPr>
        <p:blipFill>
          <a:blip r:embed="rId3"/>
          <a:stretch>
            <a:fillRect/>
          </a:stretch>
        </p:blipFill>
        <p:spPr>
          <a:xfrm>
            <a:off x="3606800" y="3213100"/>
            <a:ext cx="2257156" cy="24892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issues</a:t>
            </a:r>
            <a:endParaRPr lang="en-US" dirty="0"/>
          </a:p>
        </p:txBody>
      </p:sp>
      <p:sp>
        <p:nvSpPr>
          <p:cNvPr id="3" name="Content Placeholder 2"/>
          <p:cNvSpPr>
            <a:spLocks noGrp="1"/>
          </p:cNvSpPr>
          <p:nvPr>
            <p:ph idx="1"/>
          </p:nvPr>
        </p:nvSpPr>
        <p:spPr>
          <a:xfrm>
            <a:off x="914400" y="1998980"/>
            <a:ext cx="8229600" cy="4389120"/>
          </a:xfrm>
        </p:spPr>
        <p:txBody>
          <a:bodyPr/>
          <a:lstStyle/>
          <a:p>
            <a:pPr>
              <a:buFontTx/>
              <a:buChar char="•"/>
            </a:pPr>
            <a:r>
              <a:rPr lang="en-US" dirty="0" smtClean="0"/>
              <a:t>The methods </a:t>
            </a:r>
            <a:r>
              <a:rPr lang="en-US" dirty="0" smtClean="0">
                <a:solidFill>
                  <a:srgbClr val="3366FF"/>
                </a:solidFill>
              </a:rPr>
              <a:t>LWPR </a:t>
            </a:r>
            <a:r>
              <a:rPr lang="en-US" dirty="0" smtClean="0"/>
              <a:t>proposed by </a:t>
            </a:r>
            <a:r>
              <a:rPr lang="en-US" dirty="0" smtClean="0">
                <a:solidFill>
                  <a:srgbClr val="3366FF"/>
                </a:solidFill>
              </a:rPr>
              <a:t>SENSOPAC</a:t>
            </a:r>
            <a:r>
              <a:rPr lang="en-US" dirty="0" smtClean="0"/>
              <a:t> only works well if the problem has only a </a:t>
            </a:r>
            <a:r>
              <a:rPr lang="en-US" b="1" dirty="0" smtClean="0"/>
              <a:t>few non-redundant and non-irrelevant dimensions</a:t>
            </a:r>
            <a:r>
              <a:rPr lang="en-US" dirty="0" smtClean="0"/>
              <a:t>.</a:t>
            </a:r>
          </a:p>
          <a:p>
            <a:pPr>
              <a:buFontTx/>
              <a:buChar char="•"/>
            </a:pPr>
            <a:endParaRPr lang="en-US" dirty="0"/>
          </a:p>
        </p:txBody>
      </p:sp>
      <p:pic>
        <p:nvPicPr>
          <p:cNvPr id="6" name="Picture 5"/>
          <p:cNvPicPr>
            <a:picLocks noChangeAspect="1"/>
          </p:cNvPicPr>
          <p:nvPr/>
        </p:nvPicPr>
        <p:blipFill>
          <a:blip r:embed="rId3"/>
          <a:stretch>
            <a:fillRect/>
          </a:stretch>
        </p:blipFill>
        <p:spPr>
          <a:xfrm>
            <a:off x="2870200" y="3473450"/>
            <a:ext cx="3340100" cy="2371471"/>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issues</a:t>
            </a:r>
            <a:endParaRPr lang="en-US" dirty="0"/>
          </a:p>
        </p:txBody>
      </p:sp>
      <p:sp>
        <p:nvSpPr>
          <p:cNvPr id="3" name="Content Placeholder 2"/>
          <p:cNvSpPr>
            <a:spLocks noGrp="1"/>
          </p:cNvSpPr>
          <p:nvPr>
            <p:ph idx="1"/>
          </p:nvPr>
        </p:nvSpPr>
        <p:spPr/>
        <p:txBody>
          <a:bodyPr/>
          <a:lstStyle/>
          <a:p>
            <a:pPr>
              <a:buNone/>
            </a:pPr>
            <a:r>
              <a:rPr lang="en-US" dirty="0" smtClean="0"/>
              <a:t>Two Categories:</a:t>
            </a:r>
          </a:p>
          <a:p>
            <a:pPr>
              <a:buNone/>
            </a:pPr>
            <a:endParaRPr lang="en-US" dirty="0" smtClean="0"/>
          </a:p>
          <a:p>
            <a:pPr>
              <a:buFontTx/>
              <a:buChar char="•"/>
            </a:pPr>
            <a:endParaRPr lang="en-US" sz="1000" dirty="0" smtClean="0"/>
          </a:p>
          <a:p>
            <a:pPr>
              <a:buNone/>
            </a:pPr>
            <a:r>
              <a:rPr lang="en-US" dirty="0" smtClean="0"/>
              <a:t>	   1) 	Framework Usability Issues:</a:t>
            </a:r>
          </a:p>
          <a:p>
            <a:pPr>
              <a:buNone/>
            </a:pPr>
            <a:endParaRPr lang="en-US" dirty="0" smtClean="0"/>
          </a:p>
          <a:p>
            <a:pPr>
              <a:buNone/>
            </a:pPr>
            <a:r>
              <a:rPr lang="en-US" sz="1000" dirty="0" smtClean="0"/>
              <a:t>  </a:t>
            </a:r>
          </a:p>
          <a:p>
            <a:pPr>
              <a:buNone/>
            </a:pPr>
            <a:r>
              <a:rPr lang="en-US" dirty="0" smtClean="0"/>
              <a:t>	  2)	Building Blocks Incompatibility Issues: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issues</a:t>
            </a:r>
            <a:endParaRPr lang="en-US" dirty="0"/>
          </a:p>
        </p:txBody>
      </p:sp>
      <p:sp>
        <p:nvSpPr>
          <p:cNvPr id="3" name="Content Placeholder 2"/>
          <p:cNvSpPr>
            <a:spLocks noGrp="1"/>
          </p:cNvSpPr>
          <p:nvPr>
            <p:ph idx="1"/>
          </p:nvPr>
        </p:nvSpPr>
        <p:spPr>
          <a:xfrm>
            <a:off x="914400" y="1897888"/>
            <a:ext cx="8229600" cy="4541012"/>
          </a:xfrm>
        </p:spPr>
        <p:txBody>
          <a:bodyPr/>
          <a:lstStyle/>
          <a:p>
            <a:pPr>
              <a:buNone/>
            </a:pPr>
            <a:r>
              <a:rPr lang="en-US" dirty="0" smtClean="0"/>
              <a:t> Two Categories:</a:t>
            </a:r>
          </a:p>
          <a:p>
            <a:pPr>
              <a:buFontTx/>
              <a:buChar char="•"/>
            </a:pPr>
            <a:endParaRPr lang="en-US" sz="1000" dirty="0" smtClean="0"/>
          </a:p>
          <a:p>
            <a:pPr>
              <a:buNone/>
            </a:pPr>
            <a:r>
              <a:rPr lang="en-US" dirty="0" smtClean="0"/>
              <a:t>	   1) 	Framework Usability Issues:</a:t>
            </a:r>
          </a:p>
          <a:p>
            <a:pPr>
              <a:buFontTx/>
              <a:buChar char="•"/>
            </a:pPr>
            <a:endParaRPr lang="en-US" dirty="0" smtClean="0"/>
          </a:p>
          <a:p>
            <a:pPr marL="274320" lvl="1" indent="-274320">
              <a:buClr>
                <a:schemeClr val="accent3"/>
              </a:buClr>
              <a:buSzPct val="95000"/>
              <a:buFontTx/>
              <a:buChar char="•"/>
            </a:pPr>
            <a:endParaRPr lang="en-US" sz="2600" dirty="0" smtClean="0"/>
          </a:p>
          <a:p>
            <a:pPr marL="274320" lvl="1" indent="-274320">
              <a:buClr>
                <a:schemeClr val="accent3"/>
              </a:buClr>
              <a:buSzPct val="95000"/>
              <a:buNone/>
            </a:pPr>
            <a:endParaRPr lang="en-US" dirty="0" smtClean="0"/>
          </a:p>
          <a:p>
            <a:pPr>
              <a:buNone/>
            </a:pPr>
            <a:endParaRPr lang="en-US" dirty="0"/>
          </a:p>
        </p:txBody>
      </p:sp>
      <p:grpSp>
        <p:nvGrpSpPr>
          <p:cNvPr id="9" name="Group 8"/>
          <p:cNvGrpSpPr/>
          <p:nvPr/>
        </p:nvGrpSpPr>
        <p:grpSpPr>
          <a:xfrm>
            <a:off x="1879600" y="3215368"/>
            <a:ext cx="2159000" cy="2499203"/>
            <a:chOff x="1879600" y="3215368"/>
            <a:chExt cx="2159000" cy="2499203"/>
          </a:xfrm>
        </p:grpSpPr>
        <p:pic>
          <p:nvPicPr>
            <p:cNvPr id="8" name="Picture 7"/>
            <p:cNvPicPr>
              <a:picLocks noChangeAspect="1"/>
            </p:cNvPicPr>
            <p:nvPr/>
          </p:nvPicPr>
          <p:blipFill>
            <a:blip r:embed="rId3"/>
            <a:stretch>
              <a:fillRect/>
            </a:stretch>
          </p:blipFill>
          <p:spPr>
            <a:xfrm>
              <a:off x="2400300" y="3215368"/>
              <a:ext cx="1092200" cy="1663701"/>
            </a:xfrm>
            <a:prstGeom prst="rect">
              <a:avLst/>
            </a:prstGeom>
          </p:spPr>
        </p:pic>
        <p:sp>
          <p:nvSpPr>
            <p:cNvPr id="10" name="TextBox 9"/>
            <p:cNvSpPr txBox="1"/>
            <p:nvPr/>
          </p:nvSpPr>
          <p:spPr>
            <a:xfrm>
              <a:off x="1879600" y="5068240"/>
              <a:ext cx="2159000" cy="646331"/>
            </a:xfrm>
            <a:prstGeom prst="rect">
              <a:avLst/>
            </a:prstGeom>
            <a:noFill/>
          </p:spPr>
          <p:txBody>
            <a:bodyPr wrap="square" rtlCol="0">
              <a:spAutoFit/>
            </a:bodyPr>
            <a:lstStyle/>
            <a:p>
              <a:pPr algn="ctr"/>
              <a:r>
                <a:rPr lang="en-US" dirty="0" smtClean="0"/>
                <a:t>very difficult</a:t>
              </a:r>
            </a:p>
            <a:p>
              <a:pPr algn="ctr"/>
              <a:r>
                <a:rPr lang="en-US" dirty="0" smtClean="0"/>
                <a:t> to use</a:t>
              </a:r>
              <a:endParaRPr lang="en-US" dirty="0"/>
            </a:p>
          </p:txBody>
        </p:sp>
      </p:grpSp>
      <p:grpSp>
        <p:nvGrpSpPr>
          <p:cNvPr id="12" name="Group 11"/>
          <p:cNvGrpSpPr/>
          <p:nvPr/>
        </p:nvGrpSpPr>
        <p:grpSpPr>
          <a:xfrm>
            <a:off x="4495800" y="3364560"/>
            <a:ext cx="2362200" cy="2376443"/>
            <a:chOff x="4495800" y="3364560"/>
            <a:chExt cx="2362200" cy="2376443"/>
          </a:xfrm>
        </p:grpSpPr>
        <p:pic>
          <p:nvPicPr>
            <p:cNvPr id="5" name="Picture 4"/>
            <p:cNvPicPr>
              <a:picLocks noChangeAspect="1"/>
            </p:cNvPicPr>
            <p:nvPr/>
          </p:nvPicPr>
          <p:blipFill>
            <a:blip r:embed="rId4"/>
            <a:stretch>
              <a:fillRect/>
            </a:stretch>
          </p:blipFill>
          <p:spPr>
            <a:xfrm>
              <a:off x="5040840" y="3364560"/>
              <a:ext cx="1373327" cy="1514509"/>
            </a:xfrm>
            <a:prstGeom prst="rect">
              <a:avLst/>
            </a:prstGeom>
          </p:spPr>
        </p:pic>
        <p:sp>
          <p:nvSpPr>
            <p:cNvPr id="11" name="TextBox 10"/>
            <p:cNvSpPr txBox="1"/>
            <p:nvPr/>
          </p:nvSpPr>
          <p:spPr>
            <a:xfrm>
              <a:off x="4495800" y="5094672"/>
              <a:ext cx="2362200" cy="646331"/>
            </a:xfrm>
            <a:prstGeom prst="rect">
              <a:avLst/>
            </a:prstGeom>
            <a:noFill/>
          </p:spPr>
          <p:txBody>
            <a:bodyPr wrap="square" rtlCol="0">
              <a:spAutoFit/>
            </a:bodyPr>
            <a:lstStyle/>
            <a:p>
              <a:pPr algn="ctr"/>
              <a:r>
                <a:rPr lang="en-US" dirty="0" smtClean="0"/>
                <a:t>requires very specialize skills</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issues</a:t>
            </a:r>
            <a:endParaRPr lang="en-US" dirty="0"/>
          </a:p>
        </p:txBody>
      </p:sp>
      <p:sp>
        <p:nvSpPr>
          <p:cNvPr id="3" name="Content Placeholder 2"/>
          <p:cNvSpPr>
            <a:spLocks noGrp="1"/>
          </p:cNvSpPr>
          <p:nvPr>
            <p:ph idx="1"/>
          </p:nvPr>
        </p:nvSpPr>
        <p:spPr>
          <a:xfrm>
            <a:off x="914400" y="1897888"/>
            <a:ext cx="8229600" cy="4541012"/>
          </a:xfrm>
        </p:spPr>
        <p:txBody>
          <a:bodyPr/>
          <a:lstStyle/>
          <a:p>
            <a:pPr>
              <a:buNone/>
            </a:pPr>
            <a:r>
              <a:rPr lang="en-US" dirty="0" smtClean="0"/>
              <a:t> Two Categories:</a:t>
            </a:r>
          </a:p>
          <a:p>
            <a:pPr marL="274320" lvl="1" indent="-274320">
              <a:buClr>
                <a:schemeClr val="accent3"/>
              </a:buClr>
              <a:buSzPct val="95000"/>
              <a:buNone/>
            </a:pPr>
            <a:endParaRPr lang="en-US" sz="1000" dirty="0" smtClean="0"/>
          </a:p>
          <a:p>
            <a:pPr marL="274320" lvl="1" indent="-274320">
              <a:buClr>
                <a:schemeClr val="accent3"/>
              </a:buClr>
              <a:buSzPct val="95000"/>
              <a:buNone/>
            </a:pPr>
            <a:r>
              <a:rPr lang="en-US" sz="2600" dirty="0" smtClean="0"/>
              <a:t>	   2)	</a:t>
            </a:r>
            <a:r>
              <a:rPr lang="en-US" dirty="0" smtClean="0"/>
              <a:t>Building Blocks Incompatibility Issues:</a:t>
            </a:r>
          </a:p>
          <a:p>
            <a:pPr>
              <a:buNone/>
            </a:pPr>
            <a:endParaRPr lang="en-US" dirty="0"/>
          </a:p>
        </p:txBody>
      </p:sp>
      <p:grpSp>
        <p:nvGrpSpPr>
          <p:cNvPr id="8" name="Group 7"/>
          <p:cNvGrpSpPr/>
          <p:nvPr/>
        </p:nvGrpSpPr>
        <p:grpSpPr>
          <a:xfrm>
            <a:off x="2184400" y="3340100"/>
            <a:ext cx="1866900" cy="2322731"/>
            <a:chOff x="2184400" y="3340100"/>
            <a:chExt cx="1866900" cy="2322731"/>
          </a:xfrm>
        </p:grpSpPr>
        <p:pic>
          <p:nvPicPr>
            <p:cNvPr id="9" name="Picture 8"/>
            <p:cNvPicPr>
              <a:picLocks noChangeAspect="1"/>
            </p:cNvPicPr>
            <p:nvPr/>
          </p:nvPicPr>
          <p:blipFill>
            <a:blip r:embed="rId3"/>
            <a:stretch>
              <a:fillRect/>
            </a:stretch>
          </p:blipFill>
          <p:spPr>
            <a:xfrm>
              <a:off x="2311400" y="3340100"/>
              <a:ext cx="1536700" cy="1536700"/>
            </a:xfrm>
            <a:prstGeom prst="rect">
              <a:avLst/>
            </a:prstGeom>
          </p:spPr>
        </p:pic>
        <p:sp>
          <p:nvSpPr>
            <p:cNvPr id="10" name="TextBox 9"/>
            <p:cNvSpPr txBox="1"/>
            <p:nvPr/>
          </p:nvSpPr>
          <p:spPr>
            <a:xfrm>
              <a:off x="2184400" y="5016500"/>
              <a:ext cx="1866900" cy="646331"/>
            </a:xfrm>
            <a:prstGeom prst="rect">
              <a:avLst/>
            </a:prstGeom>
            <a:noFill/>
          </p:spPr>
          <p:txBody>
            <a:bodyPr wrap="square" rtlCol="0">
              <a:spAutoFit/>
            </a:bodyPr>
            <a:lstStyle/>
            <a:p>
              <a:pPr algn="ctr"/>
              <a:r>
                <a:rPr lang="en-US" dirty="0" smtClean="0"/>
                <a:t>memory incompatibility</a:t>
              </a:r>
              <a:endParaRPr lang="en-US" dirty="0"/>
            </a:p>
          </p:txBody>
        </p:sp>
      </p:grpSp>
      <p:grpSp>
        <p:nvGrpSpPr>
          <p:cNvPr id="12" name="Group 11"/>
          <p:cNvGrpSpPr/>
          <p:nvPr/>
        </p:nvGrpSpPr>
        <p:grpSpPr>
          <a:xfrm>
            <a:off x="4927600" y="3302508"/>
            <a:ext cx="2235200" cy="2373023"/>
            <a:chOff x="4927600" y="3302508"/>
            <a:chExt cx="2235200" cy="2373023"/>
          </a:xfrm>
        </p:grpSpPr>
        <p:pic>
          <p:nvPicPr>
            <p:cNvPr id="7" name="Picture 6"/>
            <p:cNvPicPr>
              <a:picLocks noChangeAspect="1"/>
            </p:cNvPicPr>
            <p:nvPr/>
          </p:nvPicPr>
          <p:blipFill>
            <a:blip r:embed="rId4"/>
            <a:stretch>
              <a:fillRect/>
            </a:stretch>
          </p:blipFill>
          <p:spPr>
            <a:xfrm>
              <a:off x="4927600" y="3302508"/>
              <a:ext cx="2235200" cy="1586992"/>
            </a:xfrm>
            <a:prstGeom prst="rect">
              <a:avLst/>
            </a:prstGeom>
          </p:spPr>
        </p:pic>
        <p:sp>
          <p:nvSpPr>
            <p:cNvPr id="11" name="TextBox 10"/>
            <p:cNvSpPr txBox="1"/>
            <p:nvPr/>
          </p:nvSpPr>
          <p:spPr>
            <a:xfrm>
              <a:off x="5118100" y="5029200"/>
              <a:ext cx="1866900" cy="646331"/>
            </a:xfrm>
            <a:prstGeom prst="rect">
              <a:avLst/>
            </a:prstGeom>
            <a:noFill/>
          </p:spPr>
          <p:txBody>
            <a:bodyPr wrap="square" rtlCol="0">
              <a:spAutoFit/>
            </a:bodyPr>
            <a:lstStyle/>
            <a:p>
              <a:pPr algn="ctr"/>
              <a:r>
                <a:rPr lang="en-US" dirty="0" smtClean="0"/>
                <a:t>processing incompatibility</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a:t>
            </a:r>
            <a:endParaRPr lang="en-US" dirty="0"/>
          </a:p>
        </p:txBody>
      </p:sp>
      <p:sp>
        <p:nvSpPr>
          <p:cNvPr id="5" name="Content Placeholder 2"/>
          <p:cNvSpPr txBox="1">
            <a:spLocks/>
          </p:cNvSpPr>
          <p:nvPr/>
        </p:nvSpPr>
        <p:spPr>
          <a:xfrm>
            <a:off x="914400" y="1897888"/>
            <a:ext cx="6959600" cy="45410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Two Categories: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Framework Usability Issues: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1"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1" indent="-274320" algn="l" defTabSz="914400" rtl="0" eaLnBrk="1" fontAlgn="auto" latinLnBrk="0" hangingPunct="1">
              <a:lnSpc>
                <a:spcPct val="100000"/>
              </a:lnSpc>
              <a:spcBef>
                <a:spcPct val="20000"/>
              </a:spcBef>
              <a:spcAft>
                <a:spcPts val="0"/>
              </a:spcAft>
              <a:buClr>
                <a:schemeClr val="accent3"/>
              </a:buClr>
              <a:buSzPct val="95000"/>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6" name="Group 5"/>
          <p:cNvGrpSpPr/>
          <p:nvPr/>
        </p:nvGrpSpPr>
        <p:grpSpPr>
          <a:xfrm>
            <a:off x="2978150" y="3362515"/>
            <a:ext cx="2471470" cy="2452716"/>
            <a:chOff x="2978150" y="3362515"/>
            <a:chExt cx="2471470" cy="2452716"/>
          </a:xfrm>
        </p:grpSpPr>
        <p:sp>
          <p:nvSpPr>
            <p:cNvPr id="8" name="TextBox 7"/>
            <p:cNvSpPr txBox="1"/>
            <p:nvPr/>
          </p:nvSpPr>
          <p:spPr>
            <a:xfrm>
              <a:off x="2978150" y="5168900"/>
              <a:ext cx="2471470" cy="646331"/>
            </a:xfrm>
            <a:prstGeom prst="rect">
              <a:avLst/>
            </a:prstGeom>
            <a:noFill/>
          </p:spPr>
          <p:txBody>
            <a:bodyPr wrap="square" rtlCol="0">
              <a:spAutoFit/>
            </a:bodyPr>
            <a:lstStyle/>
            <a:p>
              <a:pPr algn="ctr"/>
              <a:r>
                <a:rPr lang="en-US" dirty="0" smtClean="0"/>
                <a:t>new development framework</a:t>
              </a:r>
              <a:endParaRPr lang="en-US" dirty="0"/>
            </a:p>
          </p:txBody>
        </p:sp>
        <p:pic>
          <p:nvPicPr>
            <p:cNvPr id="7" name="Picture 6"/>
            <p:cNvPicPr>
              <a:picLocks noChangeAspect="1"/>
            </p:cNvPicPr>
            <p:nvPr/>
          </p:nvPicPr>
          <p:blipFill>
            <a:blip r:embed="rId3"/>
            <a:stretch>
              <a:fillRect/>
            </a:stretch>
          </p:blipFill>
          <p:spPr>
            <a:xfrm>
              <a:off x="3346450" y="3362515"/>
              <a:ext cx="1899970" cy="173018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a:t>
            </a:r>
            <a:endParaRPr lang="en-US" dirty="0"/>
          </a:p>
        </p:txBody>
      </p:sp>
      <p:sp>
        <p:nvSpPr>
          <p:cNvPr id="5" name="Content Placeholder 2"/>
          <p:cNvSpPr txBox="1">
            <a:spLocks/>
          </p:cNvSpPr>
          <p:nvPr/>
        </p:nvSpPr>
        <p:spPr>
          <a:xfrm>
            <a:off x="914400" y="1897888"/>
            <a:ext cx="8229600" cy="454101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Two Categories:</a:t>
            </a:r>
          </a:p>
          <a:p>
            <a:pPr marL="274320" marR="0" lvl="1"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1" indent="-274320" algn="l" defTabSz="914400" rtl="0" eaLnBrk="1" fontAlgn="auto" latinLnBrk="0" hangingPunct="1">
              <a:lnSpc>
                <a:spcPct val="100000"/>
              </a:lnSpc>
              <a:spcBef>
                <a:spcPct val="20000"/>
              </a:spcBef>
              <a:spcAft>
                <a:spcPts val="0"/>
              </a:spcAft>
              <a:buClr>
                <a:schemeClr val="accent3"/>
              </a:buClr>
              <a:buSzPct val="95000"/>
              <a:buFontTx/>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Building Blocks Incompatibility Issues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3" name="Group 12"/>
          <p:cNvGrpSpPr/>
          <p:nvPr/>
        </p:nvGrpSpPr>
        <p:grpSpPr>
          <a:xfrm>
            <a:off x="2978149" y="3073401"/>
            <a:ext cx="2393951" cy="3056929"/>
            <a:chOff x="2978149" y="3073401"/>
            <a:chExt cx="2393951" cy="3056929"/>
          </a:xfrm>
        </p:grpSpPr>
        <p:sp>
          <p:nvSpPr>
            <p:cNvPr id="8" name="TextBox 7"/>
            <p:cNvSpPr txBox="1"/>
            <p:nvPr/>
          </p:nvSpPr>
          <p:spPr>
            <a:xfrm>
              <a:off x="3289300" y="5207000"/>
              <a:ext cx="2082800" cy="923330"/>
            </a:xfrm>
            <a:prstGeom prst="rect">
              <a:avLst/>
            </a:prstGeom>
            <a:noFill/>
          </p:spPr>
          <p:txBody>
            <a:bodyPr wrap="square" rtlCol="0">
              <a:spAutoFit/>
            </a:bodyPr>
            <a:lstStyle/>
            <a:p>
              <a:pPr algn="ctr"/>
              <a:r>
                <a:rPr lang="en-US" dirty="0" smtClean="0"/>
                <a:t>new </a:t>
              </a:r>
            </a:p>
            <a:p>
              <a:pPr algn="ctr"/>
              <a:r>
                <a:rPr lang="en-US" dirty="0" smtClean="0"/>
                <a:t>I/O mapping algorithm</a:t>
              </a:r>
              <a:endParaRPr lang="en-US" dirty="0"/>
            </a:p>
          </p:txBody>
        </p:sp>
        <p:grpSp>
          <p:nvGrpSpPr>
            <p:cNvPr id="12" name="Group 11"/>
            <p:cNvGrpSpPr/>
            <p:nvPr/>
          </p:nvGrpSpPr>
          <p:grpSpPr>
            <a:xfrm>
              <a:off x="2978149" y="3073401"/>
              <a:ext cx="2344436" cy="2238947"/>
              <a:chOff x="2978149" y="3073401"/>
              <a:chExt cx="2344436" cy="2238947"/>
            </a:xfrm>
          </p:grpSpPr>
          <p:grpSp>
            <p:nvGrpSpPr>
              <p:cNvPr id="10" name="Group 9"/>
              <p:cNvGrpSpPr/>
              <p:nvPr/>
            </p:nvGrpSpPr>
            <p:grpSpPr>
              <a:xfrm>
                <a:off x="2978149" y="3073401"/>
                <a:ext cx="2344436" cy="2143733"/>
                <a:chOff x="2978149" y="3073401"/>
                <a:chExt cx="2344436" cy="2143733"/>
              </a:xfrm>
            </p:grpSpPr>
            <p:pic>
              <p:nvPicPr>
                <p:cNvPr id="7" name="Picture 6"/>
                <p:cNvPicPr>
                  <a:picLocks noChangeAspect="1"/>
                </p:cNvPicPr>
                <p:nvPr/>
              </p:nvPicPr>
              <p:blipFill>
                <a:blip r:embed="rId3"/>
                <a:stretch>
                  <a:fillRect/>
                </a:stretch>
              </p:blipFill>
              <p:spPr>
                <a:xfrm>
                  <a:off x="2978149" y="3073401"/>
                  <a:ext cx="2343151" cy="2143733"/>
                </a:xfrm>
                <a:prstGeom prst="rect">
                  <a:avLst/>
                </a:prstGeom>
              </p:spPr>
            </p:pic>
            <p:sp>
              <p:nvSpPr>
                <p:cNvPr id="9" name="Rectangle 8"/>
                <p:cNvSpPr/>
                <p:nvPr/>
              </p:nvSpPr>
              <p:spPr>
                <a:xfrm rot="19638300">
                  <a:off x="4700285" y="4922118"/>
                  <a:ext cx="622300" cy="2133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ectangle 10"/>
              <p:cNvSpPr/>
              <p:nvPr/>
            </p:nvSpPr>
            <p:spPr>
              <a:xfrm rot="783944" flipV="1">
                <a:off x="3306046" y="5101651"/>
                <a:ext cx="546100" cy="2106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r>
              <a:rPr lang="en-US" dirty="0" smtClean="0"/>
              <a:t>Provides a shorthand notation.</a:t>
            </a:r>
            <a:endParaRPr lang="en-US" dirty="0"/>
          </a:p>
        </p:txBody>
      </p:sp>
      <p:grpSp>
        <p:nvGrpSpPr>
          <p:cNvPr id="142" name="Group 141"/>
          <p:cNvGrpSpPr/>
          <p:nvPr/>
        </p:nvGrpSpPr>
        <p:grpSpPr>
          <a:xfrm>
            <a:off x="2349500" y="2636838"/>
            <a:ext cx="4032715" cy="3262951"/>
            <a:chOff x="2311400" y="2306638"/>
            <a:chExt cx="4673600" cy="3679825"/>
          </a:xfrm>
        </p:grpSpPr>
        <p:sp>
          <p:nvSpPr>
            <p:cNvPr id="141" name="Rectangle 140"/>
            <p:cNvSpPr/>
            <p:nvPr/>
          </p:nvSpPr>
          <p:spPr>
            <a:xfrm>
              <a:off x="2311400" y="2306638"/>
              <a:ext cx="4673600" cy="36798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36226" name="Group 2"/>
            <p:cNvGrpSpPr>
              <a:grpSpLocks noChangeAspect="1"/>
            </p:cNvGrpSpPr>
            <p:nvPr/>
          </p:nvGrpSpPr>
          <p:grpSpPr bwMode="auto">
            <a:xfrm>
              <a:off x="2908301" y="2446338"/>
              <a:ext cx="3435814" cy="3347255"/>
              <a:chOff x="3546" y="3028"/>
              <a:chExt cx="6825" cy="6276"/>
            </a:xfrm>
          </p:grpSpPr>
          <p:grpSp>
            <p:nvGrpSpPr>
              <p:cNvPr id="436227" name="Group 3"/>
              <p:cNvGrpSpPr>
                <a:grpSpLocks noChangeAspect="1"/>
              </p:cNvGrpSpPr>
              <p:nvPr/>
            </p:nvGrpSpPr>
            <p:grpSpPr bwMode="auto">
              <a:xfrm>
                <a:off x="4941" y="3928"/>
                <a:ext cx="1440" cy="1680"/>
                <a:chOff x="2886" y="10564"/>
                <a:chExt cx="315" cy="315"/>
              </a:xfrm>
            </p:grpSpPr>
            <p:sp>
              <p:nvSpPr>
                <p:cNvPr id="436228"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29"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6230" name="Oval 6"/>
              <p:cNvSpPr>
                <a:spLocks noChangeAspect="1" noChangeArrowheads="1"/>
              </p:cNvSpPr>
              <p:nvPr/>
            </p:nvSpPr>
            <p:spPr bwMode="auto">
              <a:xfrm>
                <a:off x="6321" y="302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31" name="AutoShape 7"/>
              <p:cNvSpPr>
                <a:spLocks noChangeAspect="1" noChangeArrowheads="1"/>
              </p:cNvSpPr>
              <p:nvPr/>
            </p:nvSpPr>
            <p:spPr bwMode="auto">
              <a:xfrm>
                <a:off x="4701" y="6451"/>
                <a:ext cx="480" cy="600"/>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232" name="Group 8"/>
              <p:cNvGrpSpPr>
                <a:grpSpLocks noChangeAspect="1"/>
              </p:cNvGrpSpPr>
              <p:nvPr/>
            </p:nvGrpSpPr>
            <p:grpSpPr bwMode="auto">
              <a:xfrm rot="18900000">
                <a:off x="4791" y="6058"/>
                <a:ext cx="315" cy="315"/>
                <a:chOff x="2886" y="10564"/>
                <a:chExt cx="315" cy="315"/>
              </a:xfrm>
            </p:grpSpPr>
            <p:sp>
              <p:nvSpPr>
                <p:cNvPr id="436233" name="Line 9"/>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34" name="Line 10"/>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6235" name="AutoShape 11"/>
              <p:cNvSpPr>
                <a:spLocks noChangeAspect="1" noChangeArrowheads="1"/>
              </p:cNvSpPr>
              <p:nvPr/>
            </p:nvSpPr>
            <p:spPr bwMode="auto">
              <a:xfrm flipH="1">
                <a:off x="4611" y="5608"/>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236" name="Group 12"/>
              <p:cNvGrpSpPr>
                <a:grpSpLocks noChangeAspect="1"/>
              </p:cNvGrpSpPr>
              <p:nvPr/>
            </p:nvGrpSpPr>
            <p:grpSpPr bwMode="auto">
              <a:xfrm rot="40500000">
                <a:off x="4791" y="6057"/>
                <a:ext cx="315" cy="315"/>
                <a:chOff x="2886" y="10564"/>
                <a:chExt cx="315" cy="315"/>
              </a:xfrm>
            </p:grpSpPr>
            <p:sp>
              <p:nvSpPr>
                <p:cNvPr id="436237"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38"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239" name="Group 15"/>
              <p:cNvGrpSpPr>
                <a:grpSpLocks noChangeAspect="1"/>
              </p:cNvGrpSpPr>
              <p:nvPr/>
            </p:nvGrpSpPr>
            <p:grpSpPr bwMode="auto">
              <a:xfrm>
                <a:off x="5181" y="4768"/>
                <a:ext cx="1200" cy="840"/>
                <a:chOff x="2886" y="10564"/>
                <a:chExt cx="315" cy="315"/>
              </a:xfrm>
            </p:grpSpPr>
            <p:sp>
              <p:nvSpPr>
                <p:cNvPr id="436240"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41"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6242" name="Oval 18"/>
              <p:cNvSpPr>
                <a:spLocks noChangeAspect="1" noChangeArrowheads="1"/>
              </p:cNvSpPr>
              <p:nvPr/>
            </p:nvSpPr>
            <p:spPr bwMode="auto">
              <a:xfrm>
                <a:off x="6321" y="470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36243" name="Group 19"/>
              <p:cNvGrpSpPr>
                <a:grpSpLocks noChangeAspect="1"/>
              </p:cNvGrpSpPr>
              <p:nvPr/>
            </p:nvGrpSpPr>
            <p:grpSpPr bwMode="auto">
              <a:xfrm>
                <a:off x="4701" y="3088"/>
                <a:ext cx="1680" cy="2520"/>
                <a:chOff x="2886" y="10564"/>
                <a:chExt cx="315" cy="315"/>
              </a:xfrm>
            </p:grpSpPr>
            <p:sp>
              <p:nvSpPr>
                <p:cNvPr id="436244"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45"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246" name="Group 22"/>
              <p:cNvGrpSpPr>
                <a:grpSpLocks noChangeAspect="1"/>
              </p:cNvGrpSpPr>
              <p:nvPr/>
            </p:nvGrpSpPr>
            <p:grpSpPr bwMode="auto">
              <a:xfrm>
                <a:off x="4101" y="8274"/>
                <a:ext cx="403" cy="310"/>
                <a:chOff x="2781" y="2824"/>
                <a:chExt cx="403" cy="310"/>
              </a:xfrm>
            </p:grpSpPr>
            <p:sp>
              <p:nvSpPr>
                <p:cNvPr id="436247"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48"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49"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50"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51"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252" name="Group 28"/>
              <p:cNvGrpSpPr>
                <a:grpSpLocks noChangeAspect="1"/>
              </p:cNvGrpSpPr>
              <p:nvPr/>
            </p:nvGrpSpPr>
            <p:grpSpPr bwMode="auto">
              <a:xfrm rot="-3210301">
                <a:off x="4041" y="7129"/>
                <a:ext cx="1125" cy="795"/>
                <a:chOff x="2376" y="8884"/>
                <a:chExt cx="1125" cy="795"/>
              </a:xfrm>
            </p:grpSpPr>
            <p:sp>
              <p:nvSpPr>
                <p:cNvPr id="436253"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254" name="Group 30"/>
                <p:cNvGrpSpPr>
                  <a:grpSpLocks noChangeAspect="1"/>
                </p:cNvGrpSpPr>
                <p:nvPr/>
              </p:nvGrpSpPr>
              <p:grpSpPr bwMode="auto">
                <a:xfrm rot="24300000">
                  <a:off x="2391" y="8884"/>
                  <a:ext cx="315" cy="315"/>
                  <a:chOff x="2886" y="10564"/>
                  <a:chExt cx="315" cy="315"/>
                </a:xfrm>
              </p:grpSpPr>
              <p:sp>
                <p:nvSpPr>
                  <p:cNvPr id="436255"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56"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257" name="Group 33"/>
                <p:cNvGrpSpPr>
                  <a:grpSpLocks noChangeAspect="1"/>
                </p:cNvGrpSpPr>
                <p:nvPr/>
              </p:nvGrpSpPr>
              <p:grpSpPr bwMode="auto">
                <a:xfrm rot="24300000">
                  <a:off x="2376" y="9124"/>
                  <a:ext cx="315" cy="315"/>
                  <a:chOff x="2886" y="10564"/>
                  <a:chExt cx="315" cy="315"/>
                </a:xfrm>
              </p:grpSpPr>
              <p:sp>
                <p:nvSpPr>
                  <p:cNvPr id="436258"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59"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260" name="Group 36"/>
                <p:cNvGrpSpPr>
                  <a:grpSpLocks noChangeAspect="1"/>
                </p:cNvGrpSpPr>
                <p:nvPr/>
              </p:nvGrpSpPr>
              <p:grpSpPr bwMode="auto">
                <a:xfrm rot="24300000">
                  <a:off x="2376" y="9364"/>
                  <a:ext cx="315" cy="315"/>
                  <a:chOff x="2886" y="10564"/>
                  <a:chExt cx="315" cy="315"/>
                </a:xfrm>
              </p:grpSpPr>
              <p:sp>
                <p:nvSpPr>
                  <p:cNvPr id="436261"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62"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263" name="Group 39"/>
                <p:cNvGrpSpPr>
                  <a:grpSpLocks noChangeAspect="1"/>
                </p:cNvGrpSpPr>
                <p:nvPr/>
              </p:nvGrpSpPr>
              <p:grpSpPr bwMode="auto">
                <a:xfrm rot="24300000">
                  <a:off x="3186" y="9109"/>
                  <a:ext cx="315" cy="315"/>
                  <a:chOff x="2886" y="10564"/>
                  <a:chExt cx="315" cy="315"/>
                </a:xfrm>
              </p:grpSpPr>
              <p:sp>
                <p:nvSpPr>
                  <p:cNvPr id="436264"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65"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36266" name="Group 42"/>
              <p:cNvGrpSpPr>
                <a:grpSpLocks noChangeAspect="1"/>
              </p:cNvGrpSpPr>
              <p:nvPr/>
            </p:nvGrpSpPr>
            <p:grpSpPr bwMode="auto">
              <a:xfrm>
                <a:off x="3546" y="7789"/>
                <a:ext cx="403" cy="310"/>
                <a:chOff x="2781" y="2824"/>
                <a:chExt cx="403" cy="310"/>
              </a:xfrm>
            </p:grpSpPr>
            <p:sp>
              <p:nvSpPr>
                <p:cNvPr id="436267"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68"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69"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70"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71"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272" name="Group 48"/>
              <p:cNvGrpSpPr>
                <a:grpSpLocks noChangeAspect="1"/>
              </p:cNvGrpSpPr>
              <p:nvPr/>
            </p:nvGrpSpPr>
            <p:grpSpPr bwMode="auto">
              <a:xfrm>
                <a:off x="3801" y="8044"/>
                <a:ext cx="403" cy="310"/>
                <a:chOff x="2781" y="2824"/>
                <a:chExt cx="403" cy="310"/>
              </a:xfrm>
            </p:grpSpPr>
            <p:sp>
              <p:nvSpPr>
                <p:cNvPr id="436273"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74"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75"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76"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77"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278" name="Group 54"/>
              <p:cNvGrpSpPr>
                <a:grpSpLocks noChangeAspect="1"/>
              </p:cNvGrpSpPr>
              <p:nvPr/>
            </p:nvGrpSpPr>
            <p:grpSpPr bwMode="auto">
              <a:xfrm rot="10800000" flipH="1">
                <a:off x="6381" y="3928"/>
                <a:ext cx="1680" cy="1656"/>
                <a:chOff x="2886" y="10564"/>
                <a:chExt cx="315" cy="315"/>
              </a:xfrm>
            </p:grpSpPr>
            <p:sp>
              <p:nvSpPr>
                <p:cNvPr id="436279"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80"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281" name="Group 57"/>
              <p:cNvGrpSpPr>
                <a:grpSpLocks noChangeAspect="1"/>
              </p:cNvGrpSpPr>
              <p:nvPr/>
            </p:nvGrpSpPr>
            <p:grpSpPr bwMode="auto">
              <a:xfrm rot="10800000" flipH="1">
                <a:off x="6381" y="3088"/>
                <a:ext cx="2160" cy="816"/>
                <a:chOff x="2886" y="10564"/>
                <a:chExt cx="315" cy="315"/>
              </a:xfrm>
            </p:grpSpPr>
            <p:sp>
              <p:nvSpPr>
                <p:cNvPr id="436282"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83"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284" name="Group 60"/>
              <p:cNvGrpSpPr>
                <a:grpSpLocks noChangeAspect="1"/>
              </p:cNvGrpSpPr>
              <p:nvPr/>
            </p:nvGrpSpPr>
            <p:grpSpPr bwMode="auto">
              <a:xfrm rot="10800000" flipH="1">
                <a:off x="6381" y="4768"/>
                <a:ext cx="1200" cy="2496"/>
                <a:chOff x="2886" y="10564"/>
                <a:chExt cx="315" cy="315"/>
              </a:xfrm>
            </p:grpSpPr>
            <p:sp>
              <p:nvSpPr>
                <p:cNvPr id="436285" name="Line 6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86" name="Line 6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6287" name="Oval 63"/>
              <p:cNvSpPr>
                <a:spLocks noChangeAspect="1" noChangeArrowheads="1"/>
              </p:cNvSpPr>
              <p:nvPr/>
            </p:nvSpPr>
            <p:spPr bwMode="auto">
              <a:xfrm flipH="1">
                <a:off x="6321" y="3883"/>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36288" name="Group 64"/>
              <p:cNvGrpSpPr>
                <a:grpSpLocks noChangeAspect="1"/>
              </p:cNvGrpSpPr>
              <p:nvPr/>
            </p:nvGrpSpPr>
            <p:grpSpPr bwMode="auto">
              <a:xfrm>
                <a:off x="7341" y="7220"/>
                <a:ext cx="2070" cy="2084"/>
                <a:chOff x="7341" y="6449"/>
                <a:chExt cx="2070" cy="2084"/>
              </a:xfrm>
            </p:grpSpPr>
            <p:sp>
              <p:nvSpPr>
                <p:cNvPr id="436289" name="Rectangle 6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290" name="Group 66"/>
                <p:cNvGrpSpPr>
                  <a:grpSpLocks noChangeAspect="1"/>
                </p:cNvGrpSpPr>
                <p:nvPr/>
              </p:nvGrpSpPr>
              <p:grpSpPr bwMode="auto">
                <a:xfrm>
                  <a:off x="8790" y="7333"/>
                  <a:ext cx="621" cy="360"/>
                  <a:chOff x="2781" y="4864"/>
                  <a:chExt cx="621" cy="360"/>
                </a:xfrm>
              </p:grpSpPr>
              <p:sp>
                <p:nvSpPr>
                  <p:cNvPr id="436291" name="Rectangle 6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292" name="Rectangle 6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293" name="Group 69"/>
                <p:cNvGrpSpPr>
                  <a:grpSpLocks noChangeAspect="1"/>
                </p:cNvGrpSpPr>
                <p:nvPr/>
              </p:nvGrpSpPr>
              <p:grpSpPr bwMode="auto">
                <a:xfrm rot="2653686">
                  <a:off x="7461" y="6973"/>
                  <a:ext cx="1125" cy="795"/>
                  <a:chOff x="2421" y="10909"/>
                  <a:chExt cx="1125" cy="795"/>
                </a:xfrm>
              </p:grpSpPr>
              <p:sp>
                <p:nvSpPr>
                  <p:cNvPr id="436294" name="AutoShape 7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295" name="Group 71"/>
                  <p:cNvGrpSpPr>
                    <a:grpSpLocks noChangeAspect="1"/>
                  </p:cNvGrpSpPr>
                  <p:nvPr/>
                </p:nvGrpSpPr>
                <p:grpSpPr bwMode="auto">
                  <a:xfrm rot="24300000">
                    <a:off x="3231" y="10909"/>
                    <a:ext cx="315" cy="315"/>
                    <a:chOff x="2886" y="10564"/>
                    <a:chExt cx="315" cy="315"/>
                  </a:xfrm>
                </p:grpSpPr>
                <p:sp>
                  <p:nvSpPr>
                    <p:cNvPr id="436296" name="Line 7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97" name="Line 7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298" name="Group 74"/>
                  <p:cNvGrpSpPr>
                    <a:grpSpLocks noChangeAspect="1"/>
                  </p:cNvGrpSpPr>
                  <p:nvPr/>
                </p:nvGrpSpPr>
                <p:grpSpPr bwMode="auto">
                  <a:xfrm rot="24300000">
                    <a:off x="2421" y="11149"/>
                    <a:ext cx="315" cy="315"/>
                    <a:chOff x="2886" y="10564"/>
                    <a:chExt cx="315" cy="315"/>
                  </a:xfrm>
                </p:grpSpPr>
                <p:sp>
                  <p:nvSpPr>
                    <p:cNvPr id="436299" name="Line 7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00" name="Line 7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01" name="Group 77"/>
                  <p:cNvGrpSpPr>
                    <a:grpSpLocks noChangeAspect="1"/>
                  </p:cNvGrpSpPr>
                  <p:nvPr/>
                </p:nvGrpSpPr>
                <p:grpSpPr bwMode="auto">
                  <a:xfrm rot="24300000">
                    <a:off x="3231" y="11389"/>
                    <a:ext cx="315" cy="315"/>
                    <a:chOff x="2886" y="10564"/>
                    <a:chExt cx="315" cy="315"/>
                  </a:xfrm>
                </p:grpSpPr>
                <p:sp>
                  <p:nvSpPr>
                    <p:cNvPr id="436302" name="Line 7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03" name="Line 7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04" name="Group 80"/>
                  <p:cNvGrpSpPr>
                    <a:grpSpLocks noChangeAspect="1"/>
                  </p:cNvGrpSpPr>
                  <p:nvPr/>
                </p:nvGrpSpPr>
                <p:grpSpPr bwMode="auto">
                  <a:xfrm rot="24300000">
                    <a:off x="3231" y="11134"/>
                    <a:ext cx="315" cy="315"/>
                    <a:chOff x="2886" y="10564"/>
                    <a:chExt cx="315" cy="315"/>
                  </a:xfrm>
                </p:grpSpPr>
                <p:sp>
                  <p:nvSpPr>
                    <p:cNvPr id="436305" name="Line 8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06" name="Line 8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36307" name="Group 83"/>
                <p:cNvGrpSpPr>
                  <a:grpSpLocks noChangeAspect="1"/>
                </p:cNvGrpSpPr>
                <p:nvPr/>
              </p:nvGrpSpPr>
              <p:grpSpPr bwMode="auto">
                <a:xfrm>
                  <a:off x="8571" y="7753"/>
                  <a:ext cx="621" cy="360"/>
                  <a:chOff x="2781" y="4864"/>
                  <a:chExt cx="621" cy="360"/>
                </a:xfrm>
              </p:grpSpPr>
              <p:sp>
                <p:nvSpPr>
                  <p:cNvPr id="436308" name="Rectangle 8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09" name="Rectangle 8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10" name="Group 86"/>
                <p:cNvGrpSpPr>
                  <a:grpSpLocks noChangeAspect="1"/>
                </p:cNvGrpSpPr>
                <p:nvPr/>
              </p:nvGrpSpPr>
              <p:grpSpPr bwMode="auto">
                <a:xfrm>
                  <a:off x="8211" y="8173"/>
                  <a:ext cx="621" cy="360"/>
                  <a:chOff x="2781" y="4864"/>
                  <a:chExt cx="621" cy="360"/>
                </a:xfrm>
              </p:grpSpPr>
              <p:sp>
                <p:nvSpPr>
                  <p:cNvPr id="436311" name="Rectangle 8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12" name="Rectangle 8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36313" name="Group 89"/>
              <p:cNvGrpSpPr>
                <a:grpSpLocks noChangeAspect="1"/>
              </p:cNvGrpSpPr>
              <p:nvPr/>
            </p:nvGrpSpPr>
            <p:grpSpPr bwMode="auto">
              <a:xfrm>
                <a:off x="7821" y="5540"/>
                <a:ext cx="2070" cy="2084"/>
                <a:chOff x="7341" y="6449"/>
                <a:chExt cx="2070" cy="2084"/>
              </a:xfrm>
            </p:grpSpPr>
            <p:sp>
              <p:nvSpPr>
                <p:cNvPr id="436314"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315" name="Group 91"/>
                <p:cNvGrpSpPr>
                  <a:grpSpLocks noChangeAspect="1"/>
                </p:cNvGrpSpPr>
                <p:nvPr/>
              </p:nvGrpSpPr>
              <p:grpSpPr bwMode="auto">
                <a:xfrm>
                  <a:off x="8790" y="7333"/>
                  <a:ext cx="621" cy="360"/>
                  <a:chOff x="2781" y="4864"/>
                  <a:chExt cx="621" cy="360"/>
                </a:xfrm>
              </p:grpSpPr>
              <p:sp>
                <p:nvSpPr>
                  <p:cNvPr id="436316"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17"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18" name="Group 94"/>
                <p:cNvGrpSpPr>
                  <a:grpSpLocks noChangeAspect="1"/>
                </p:cNvGrpSpPr>
                <p:nvPr/>
              </p:nvGrpSpPr>
              <p:grpSpPr bwMode="auto">
                <a:xfrm rot="2653686">
                  <a:off x="7461" y="6973"/>
                  <a:ext cx="1125" cy="795"/>
                  <a:chOff x="2421" y="10909"/>
                  <a:chExt cx="1125" cy="795"/>
                </a:xfrm>
              </p:grpSpPr>
              <p:sp>
                <p:nvSpPr>
                  <p:cNvPr id="436319"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320" name="Group 96"/>
                  <p:cNvGrpSpPr>
                    <a:grpSpLocks noChangeAspect="1"/>
                  </p:cNvGrpSpPr>
                  <p:nvPr/>
                </p:nvGrpSpPr>
                <p:grpSpPr bwMode="auto">
                  <a:xfrm rot="24300000">
                    <a:off x="3231" y="10909"/>
                    <a:ext cx="315" cy="315"/>
                    <a:chOff x="2886" y="10564"/>
                    <a:chExt cx="315" cy="315"/>
                  </a:xfrm>
                </p:grpSpPr>
                <p:sp>
                  <p:nvSpPr>
                    <p:cNvPr id="436321"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22"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23" name="Group 99"/>
                  <p:cNvGrpSpPr>
                    <a:grpSpLocks noChangeAspect="1"/>
                  </p:cNvGrpSpPr>
                  <p:nvPr/>
                </p:nvGrpSpPr>
                <p:grpSpPr bwMode="auto">
                  <a:xfrm rot="24300000">
                    <a:off x="2421" y="11149"/>
                    <a:ext cx="315" cy="315"/>
                    <a:chOff x="2886" y="10564"/>
                    <a:chExt cx="315" cy="315"/>
                  </a:xfrm>
                </p:grpSpPr>
                <p:sp>
                  <p:nvSpPr>
                    <p:cNvPr id="436324"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25"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26" name="Group 102"/>
                  <p:cNvGrpSpPr>
                    <a:grpSpLocks noChangeAspect="1"/>
                  </p:cNvGrpSpPr>
                  <p:nvPr/>
                </p:nvGrpSpPr>
                <p:grpSpPr bwMode="auto">
                  <a:xfrm rot="24300000">
                    <a:off x="3231" y="11389"/>
                    <a:ext cx="315" cy="315"/>
                    <a:chOff x="2886" y="10564"/>
                    <a:chExt cx="315" cy="315"/>
                  </a:xfrm>
                </p:grpSpPr>
                <p:sp>
                  <p:nvSpPr>
                    <p:cNvPr id="436327"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28"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29" name="Group 105"/>
                  <p:cNvGrpSpPr>
                    <a:grpSpLocks noChangeAspect="1"/>
                  </p:cNvGrpSpPr>
                  <p:nvPr/>
                </p:nvGrpSpPr>
                <p:grpSpPr bwMode="auto">
                  <a:xfrm rot="24300000">
                    <a:off x="3231" y="11134"/>
                    <a:ext cx="315" cy="315"/>
                    <a:chOff x="2886" y="10564"/>
                    <a:chExt cx="315" cy="315"/>
                  </a:xfrm>
                </p:grpSpPr>
                <p:sp>
                  <p:nvSpPr>
                    <p:cNvPr id="436330"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31"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36332" name="Group 108"/>
                <p:cNvGrpSpPr>
                  <a:grpSpLocks noChangeAspect="1"/>
                </p:cNvGrpSpPr>
                <p:nvPr/>
              </p:nvGrpSpPr>
              <p:grpSpPr bwMode="auto">
                <a:xfrm>
                  <a:off x="8571" y="7753"/>
                  <a:ext cx="621" cy="360"/>
                  <a:chOff x="2781" y="4864"/>
                  <a:chExt cx="621" cy="360"/>
                </a:xfrm>
              </p:grpSpPr>
              <p:sp>
                <p:nvSpPr>
                  <p:cNvPr id="436333"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34"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35" name="Group 111"/>
                <p:cNvGrpSpPr>
                  <a:grpSpLocks noChangeAspect="1"/>
                </p:cNvGrpSpPr>
                <p:nvPr/>
              </p:nvGrpSpPr>
              <p:grpSpPr bwMode="auto">
                <a:xfrm>
                  <a:off x="8211" y="8173"/>
                  <a:ext cx="621" cy="360"/>
                  <a:chOff x="2781" y="4864"/>
                  <a:chExt cx="621" cy="360"/>
                </a:xfrm>
              </p:grpSpPr>
              <p:sp>
                <p:nvSpPr>
                  <p:cNvPr id="436336"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37"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36338" name="Group 114"/>
              <p:cNvGrpSpPr>
                <a:grpSpLocks noChangeAspect="1"/>
              </p:cNvGrpSpPr>
              <p:nvPr/>
            </p:nvGrpSpPr>
            <p:grpSpPr bwMode="auto">
              <a:xfrm>
                <a:off x="8301" y="3904"/>
                <a:ext cx="2070" cy="2084"/>
                <a:chOff x="7341" y="6449"/>
                <a:chExt cx="2070" cy="2084"/>
              </a:xfrm>
            </p:grpSpPr>
            <p:sp>
              <p:nvSpPr>
                <p:cNvPr id="436339" name="Rectangle 11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340" name="Group 116"/>
                <p:cNvGrpSpPr>
                  <a:grpSpLocks noChangeAspect="1"/>
                </p:cNvGrpSpPr>
                <p:nvPr/>
              </p:nvGrpSpPr>
              <p:grpSpPr bwMode="auto">
                <a:xfrm>
                  <a:off x="8790" y="7333"/>
                  <a:ext cx="621" cy="360"/>
                  <a:chOff x="2781" y="4864"/>
                  <a:chExt cx="621" cy="360"/>
                </a:xfrm>
              </p:grpSpPr>
              <p:sp>
                <p:nvSpPr>
                  <p:cNvPr id="436341" name="Rectangle 11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42" name="Rectangle 11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43" name="Group 119"/>
                <p:cNvGrpSpPr>
                  <a:grpSpLocks noChangeAspect="1"/>
                </p:cNvGrpSpPr>
                <p:nvPr/>
              </p:nvGrpSpPr>
              <p:grpSpPr bwMode="auto">
                <a:xfrm rot="2653686">
                  <a:off x="7461" y="6973"/>
                  <a:ext cx="1125" cy="795"/>
                  <a:chOff x="2421" y="10909"/>
                  <a:chExt cx="1125" cy="795"/>
                </a:xfrm>
              </p:grpSpPr>
              <p:sp>
                <p:nvSpPr>
                  <p:cNvPr id="436344" name="AutoShape 12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345" name="Group 121"/>
                  <p:cNvGrpSpPr>
                    <a:grpSpLocks noChangeAspect="1"/>
                  </p:cNvGrpSpPr>
                  <p:nvPr/>
                </p:nvGrpSpPr>
                <p:grpSpPr bwMode="auto">
                  <a:xfrm rot="24300000">
                    <a:off x="3231" y="10909"/>
                    <a:ext cx="315" cy="315"/>
                    <a:chOff x="2886" y="10564"/>
                    <a:chExt cx="315" cy="315"/>
                  </a:xfrm>
                </p:grpSpPr>
                <p:sp>
                  <p:nvSpPr>
                    <p:cNvPr id="436346"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47"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48" name="Group 124"/>
                  <p:cNvGrpSpPr>
                    <a:grpSpLocks noChangeAspect="1"/>
                  </p:cNvGrpSpPr>
                  <p:nvPr/>
                </p:nvGrpSpPr>
                <p:grpSpPr bwMode="auto">
                  <a:xfrm rot="24300000">
                    <a:off x="2421" y="11149"/>
                    <a:ext cx="315" cy="315"/>
                    <a:chOff x="2886" y="10564"/>
                    <a:chExt cx="315" cy="315"/>
                  </a:xfrm>
                </p:grpSpPr>
                <p:sp>
                  <p:nvSpPr>
                    <p:cNvPr id="436349" name="Line 12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50" name="Line 12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51" name="Group 127"/>
                  <p:cNvGrpSpPr>
                    <a:grpSpLocks noChangeAspect="1"/>
                  </p:cNvGrpSpPr>
                  <p:nvPr/>
                </p:nvGrpSpPr>
                <p:grpSpPr bwMode="auto">
                  <a:xfrm rot="24300000">
                    <a:off x="3231" y="11389"/>
                    <a:ext cx="315" cy="315"/>
                    <a:chOff x="2886" y="10564"/>
                    <a:chExt cx="315" cy="315"/>
                  </a:xfrm>
                </p:grpSpPr>
                <p:sp>
                  <p:nvSpPr>
                    <p:cNvPr id="436352" name="Line 12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53" name="Line 12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54" name="Group 130"/>
                  <p:cNvGrpSpPr>
                    <a:grpSpLocks noChangeAspect="1"/>
                  </p:cNvGrpSpPr>
                  <p:nvPr/>
                </p:nvGrpSpPr>
                <p:grpSpPr bwMode="auto">
                  <a:xfrm rot="24300000">
                    <a:off x="3231" y="11134"/>
                    <a:ext cx="315" cy="315"/>
                    <a:chOff x="2886" y="10564"/>
                    <a:chExt cx="315" cy="315"/>
                  </a:xfrm>
                </p:grpSpPr>
                <p:sp>
                  <p:nvSpPr>
                    <p:cNvPr id="436355" name="Line 1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56" name="Line 1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36357" name="Group 133"/>
                <p:cNvGrpSpPr>
                  <a:grpSpLocks noChangeAspect="1"/>
                </p:cNvGrpSpPr>
                <p:nvPr/>
              </p:nvGrpSpPr>
              <p:grpSpPr bwMode="auto">
                <a:xfrm>
                  <a:off x="8571" y="7753"/>
                  <a:ext cx="621" cy="360"/>
                  <a:chOff x="2781" y="4864"/>
                  <a:chExt cx="621" cy="360"/>
                </a:xfrm>
              </p:grpSpPr>
              <p:sp>
                <p:nvSpPr>
                  <p:cNvPr id="436358" name="Rectangle 13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59" name="Rectangle 13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60" name="Group 136"/>
                <p:cNvGrpSpPr>
                  <a:grpSpLocks noChangeAspect="1"/>
                </p:cNvGrpSpPr>
                <p:nvPr/>
              </p:nvGrpSpPr>
              <p:grpSpPr bwMode="auto">
                <a:xfrm>
                  <a:off x="8211" y="8173"/>
                  <a:ext cx="621" cy="360"/>
                  <a:chOff x="2781" y="4864"/>
                  <a:chExt cx="621" cy="360"/>
                </a:xfrm>
              </p:grpSpPr>
              <p:sp>
                <p:nvSpPr>
                  <p:cNvPr id="436361" name="Rectangle 13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62" name="Rectangle 13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pic>
        <p:nvPicPr>
          <p:cNvPr id="144" name="Picture 143"/>
          <p:cNvPicPr>
            <a:picLocks noChangeAspect="1"/>
          </p:cNvPicPr>
          <p:nvPr/>
        </p:nvPicPr>
        <p:blipFill>
          <a:blip r:embed="rId3"/>
          <a:stretch>
            <a:fillRect/>
          </a:stretch>
        </p:blipFill>
        <p:spPr>
          <a:xfrm>
            <a:off x="7265843" y="803687"/>
            <a:ext cx="1320956" cy="120291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r>
              <a:rPr lang="en-US" dirty="0" smtClean="0"/>
              <a:t>Provides a recipe.</a:t>
            </a:r>
          </a:p>
          <a:p>
            <a:endParaRPr lang="en-US" dirty="0"/>
          </a:p>
        </p:txBody>
      </p:sp>
      <p:pic>
        <p:nvPicPr>
          <p:cNvPr id="4" name="Picture 3"/>
          <p:cNvPicPr>
            <a:picLocks noChangeAspect="1"/>
          </p:cNvPicPr>
          <p:nvPr/>
        </p:nvPicPr>
        <p:blipFill>
          <a:blip r:embed="rId3"/>
          <a:stretch>
            <a:fillRect/>
          </a:stretch>
        </p:blipFill>
        <p:spPr>
          <a:xfrm>
            <a:off x="3827607" y="2692400"/>
            <a:ext cx="2199985" cy="2406650"/>
          </a:xfrm>
          <a:prstGeom prst="rect">
            <a:avLst/>
          </a:prstGeom>
        </p:spPr>
      </p:pic>
      <p:pic>
        <p:nvPicPr>
          <p:cNvPr id="6" name="Picture 5"/>
          <p:cNvPicPr>
            <a:picLocks noChangeAspect="1"/>
          </p:cNvPicPr>
          <p:nvPr/>
        </p:nvPicPr>
        <p:blipFill>
          <a:blip r:embed="rId4"/>
          <a:stretch>
            <a:fillRect/>
          </a:stretch>
        </p:blipFill>
        <p:spPr>
          <a:xfrm>
            <a:off x="7265843" y="803687"/>
            <a:ext cx="1320956" cy="120291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r>
              <a:rPr lang="en-US" dirty="0" smtClean="0"/>
              <a:t>Provides simplification rules.</a:t>
            </a:r>
            <a:endParaRPr lang="en-US" dirty="0"/>
          </a:p>
        </p:txBody>
      </p:sp>
      <p:grpSp>
        <p:nvGrpSpPr>
          <p:cNvPr id="257" name="Group 256"/>
          <p:cNvGrpSpPr/>
          <p:nvPr/>
        </p:nvGrpSpPr>
        <p:grpSpPr>
          <a:xfrm>
            <a:off x="1397000" y="2489200"/>
            <a:ext cx="6350000" cy="3289300"/>
            <a:chOff x="939800" y="2463800"/>
            <a:chExt cx="6350000" cy="3289300"/>
          </a:xfrm>
        </p:grpSpPr>
        <p:sp>
          <p:nvSpPr>
            <p:cNvPr id="256" name="Rectangle 255"/>
            <p:cNvSpPr/>
            <p:nvPr/>
          </p:nvSpPr>
          <p:spPr>
            <a:xfrm>
              <a:off x="939800" y="2463800"/>
              <a:ext cx="6350000" cy="3289300"/>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5" name="Group 154"/>
            <p:cNvGrpSpPr/>
            <p:nvPr/>
          </p:nvGrpSpPr>
          <p:grpSpPr>
            <a:xfrm>
              <a:off x="1193800" y="2725739"/>
              <a:ext cx="2548388" cy="2449941"/>
              <a:chOff x="1714499" y="2446339"/>
              <a:chExt cx="3168775" cy="2963250"/>
            </a:xfrm>
          </p:grpSpPr>
          <p:grpSp>
            <p:nvGrpSpPr>
              <p:cNvPr id="154" name="Group 153"/>
              <p:cNvGrpSpPr/>
              <p:nvPr/>
            </p:nvGrpSpPr>
            <p:grpSpPr>
              <a:xfrm>
                <a:off x="1714499" y="2478340"/>
                <a:ext cx="3168775" cy="2931249"/>
                <a:chOff x="1727199" y="2478340"/>
                <a:chExt cx="3168775" cy="2931249"/>
              </a:xfrm>
            </p:grpSpPr>
            <p:grpSp>
              <p:nvGrpSpPr>
                <p:cNvPr id="153" name="Group 152"/>
                <p:cNvGrpSpPr/>
                <p:nvPr/>
              </p:nvGrpSpPr>
              <p:grpSpPr>
                <a:xfrm>
                  <a:off x="1727199" y="2478340"/>
                  <a:ext cx="3168775" cy="2931249"/>
                  <a:chOff x="1727199" y="2478340"/>
                  <a:chExt cx="3168775" cy="2931249"/>
                </a:xfrm>
              </p:grpSpPr>
              <p:grpSp>
                <p:nvGrpSpPr>
                  <p:cNvPr id="152" name="Group 151"/>
                  <p:cNvGrpSpPr/>
                  <p:nvPr/>
                </p:nvGrpSpPr>
                <p:grpSpPr>
                  <a:xfrm>
                    <a:off x="2072153" y="2478340"/>
                    <a:ext cx="2823821" cy="2901841"/>
                    <a:chOff x="2072153" y="2478340"/>
                    <a:chExt cx="2823821" cy="2901841"/>
                  </a:xfrm>
                </p:grpSpPr>
                <p:grpSp>
                  <p:nvGrpSpPr>
                    <p:cNvPr id="151" name="Group 150"/>
                    <p:cNvGrpSpPr/>
                    <p:nvPr/>
                  </p:nvGrpSpPr>
                  <p:grpSpPr>
                    <a:xfrm>
                      <a:off x="2072153" y="2850064"/>
                      <a:ext cx="2823821" cy="2530117"/>
                      <a:chOff x="2059453" y="2850064"/>
                      <a:chExt cx="2823821" cy="2530117"/>
                    </a:xfrm>
                  </p:grpSpPr>
                  <p:grpSp>
                    <p:nvGrpSpPr>
                      <p:cNvPr id="150" name="Group 149"/>
                      <p:cNvGrpSpPr/>
                      <p:nvPr/>
                    </p:nvGrpSpPr>
                    <p:grpSpPr>
                      <a:xfrm>
                        <a:off x="2059453" y="2850064"/>
                        <a:ext cx="2823821" cy="2530117"/>
                        <a:chOff x="2059453" y="2850064"/>
                        <a:chExt cx="2823821" cy="2530117"/>
                      </a:xfrm>
                    </p:grpSpPr>
                    <p:grpSp>
                      <p:nvGrpSpPr>
                        <p:cNvPr id="37" name="Group 121"/>
                        <p:cNvGrpSpPr>
                          <a:grpSpLocks noChangeAspect="1"/>
                        </p:cNvGrpSpPr>
                        <p:nvPr/>
                      </p:nvGrpSpPr>
                      <p:grpSpPr bwMode="auto">
                        <a:xfrm rot="16953334" flipH="1" flipV="1">
                          <a:off x="3772937" y="4037192"/>
                          <a:ext cx="325637" cy="123943"/>
                          <a:chOff x="2886" y="10564"/>
                          <a:chExt cx="315" cy="315"/>
                        </a:xfrm>
                      </p:grpSpPr>
                      <p:sp>
                        <p:nvSpPr>
                          <p:cNvPr id="47"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9" name="Group 148"/>
                        <p:cNvGrpSpPr/>
                        <p:nvPr/>
                      </p:nvGrpSpPr>
                      <p:grpSpPr>
                        <a:xfrm>
                          <a:off x="2059453" y="2850064"/>
                          <a:ext cx="2823821" cy="2530117"/>
                          <a:chOff x="2059453" y="2850064"/>
                          <a:chExt cx="2823821" cy="2530117"/>
                        </a:xfrm>
                      </p:grpSpPr>
                      <p:grpSp>
                        <p:nvGrpSpPr>
                          <p:cNvPr id="7" name="Group 3"/>
                          <p:cNvGrpSpPr>
                            <a:grpSpLocks noChangeAspect="1"/>
                          </p:cNvGrpSpPr>
                          <p:nvPr/>
                        </p:nvGrpSpPr>
                        <p:grpSpPr bwMode="auto">
                          <a:xfrm>
                            <a:off x="2429464" y="2926347"/>
                            <a:ext cx="724919" cy="896015"/>
                            <a:chOff x="2886" y="10564"/>
                            <a:chExt cx="315" cy="315"/>
                          </a:xfrm>
                        </p:grpSpPr>
                        <p:sp>
                          <p:nvSpPr>
                            <p:cNvPr id="141"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2"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 name="Group 147"/>
                          <p:cNvGrpSpPr/>
                          <p:nvPr/>
                        </p:nvGrpSpPr>
                        <p:grpSpPr>
                          <a:xfrm>
                            <a:off x="3103585" y="2951745"/>
                            <a:ext cx="837569" cy="916235"/>
                            <a:chOff x="3103585" y="2951745"/>
                            <a:chExt cx="837569" cy="916235"/>
                          </a:xfrm>
                        </p:grpSpPr>
                        <p:grpSp>
                          <p:nvGrpSpPr>
                            <p:cNvPr id="20" name="Group 54"/>
                            <p:cNvGrpSpPr>
                              <a:grpSpLocks noChangeAspect="1"/>
                            </p:cNvGrpSpPr>
                            <p:nvPr/>
                          </p:nvGrpSpPr>
                          <p:grpSpPr bwMode="auto">
                            <a:xfrm rot="11192602" flipH="1">
                              <a:off x="3103585" y="2951745"/>
                              <a:ext cx="837569" cy="874683"/>
                              <a:chOff x="2886" y="10564"/>
                              <a:chExt cx="315" cy="315"/>
                            </a:xfrm>
                          </p:grpSpPr>
                          <p:sp>
                            <p:nvSpPr>
                              <p:cNvPr id="103"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4"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3" name="Group 54"/>
                            <p:cNvGrpSpPr>
                              <a:grpSpLocks noChangeAspect="1"/>
                            </p:cNvGrpSpPr>
                            <p:nvPr/>
                          </p:nvGrpSpPr>
                          <p:grpSpPr bwMode="auto">
                            <a:xfrm rot="10506779" flipH="1">
                              <a:off x="3153143" y="3334585"/>
                              <a:ext cx="510763" cy="533395"/>
                              <a:chOff x="2886" y="10564"/>
                              <a:chExt cx="315" cy="315"/>
                            </a:xfrm>
                          </p:grpSpPr>
                          <p:sp>
                            <p:nvSpPr>
                              <p:cNvPr id="144"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5"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47" name="Group 146"/>
                          <p:cNvGrpSpPr/>
                          <p:nvPr/>
                        </p:nvGrpSpPr>
                        <p:grpSpPr>
                          <a:xfrm>
                            <a:off x="2059453" y="2850064"/>
                            <a:ext cx="2823821" cy="2530117"/>
                            <a:chOff x="2059453" y="2850064"/>
                            <a:chExt cx="2823821" cy="2530117"/>
                          </a:xfrm>
                        </p:grpSpPr>
                        <p:sp>
                          <p:nvSpPr>
                            <p:cNvPr id="9" name="AutoShape 7"/>
                            <p:cNvSpPr>
                              <a:spLocks noChangeAspect="1" noChangeArrowheads="1"/>
                            </p:cNvSpPr>
                            <p:nvPr/>
                          </p:nvSpPr>
                          <p:spPr bwMode="auto">
                            <a:xfrm>
                              <a:off x="2308645" y="4271970"/>
                              <a:ext cx="241640" cy="320005"/>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AutoShape 11"/>
                            <p:cNvSpPr>
                              <a:spLocks noChangeAspect="1" noChangeArrowheads="1"/>
                            </p:cNvSpPr>
                            <p:nvPr/>
                          </p:nvSpPr>
                          <p:spPr bwMode="auto">
                            <a:xfrm flipH="1">
                              <a:off x="2263337" y="3822362"/>
                              <a:ext cx="332255" cy="19200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15"/>
                            <p:cNvGrpSpPr>
                              <a:grpSpLocks noChangeAspect="1"/>
                            </p:cNvGrpSpPr>
                            <p:nvPr/>
                          </p:nvGrpSpPr>
                          <p:grpSpPr bwMode="auto">
                            <a:xfrm>
                              <a:off x="2550284" y="3374355"/>
                              <a:ext cx="604099" cy="448008"/>
                              <a:chOff x="2886" y="10564"/>
                              <a:chExt cx="315" cy="315"/>
                            </a:xfrm>
                          </p:grpSpPr>
                          <p:sp>
                            <p:nvSpPr>
                              <p:cNvPr id="135"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6"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28"/>
                            <p:cNvGrpSpPr>
                              <a:grpSpLocks noChangeAspect="1"/>
                            </p:cNvGrpSpPr>
                            <p:nvPr/>
                          </p:nvGrpSpPr>
                          <p:grpSpPr bwMode="auto">
                            <a:xfrm rot="18389699">
                              <a:off x="1959556" y="4646539"/>
                              <a:ext cx="600010" cy="400216"/>
                              <a:chOff x="2376" y="8886"/>
                              <a:chExt cx="1125" cy="795"/>
                            </a:xfrm>
                          </p:grpSpPr>
                          <p:sp>
                            <p:nvSpPr>
                              <p:cNvPr id="115"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16" name="Group 30"/>
                              <p:cNvGrpSpPr>
                                <a:grpSpLocks noChangeAspect="1"/>
                              </p:cNvGrpSpPr>
                              <p:nvPr/>
                            </p:nvGrpSpPr>
                            <p:grpSpPr bwMode="auto">
                              <a:xfrm rot="24300000">
                                <a:off x="2391" y="8886"/>
                                <a:ext cx="315" cy="315"/>
                                <a:chOff x="2886" y="10564"/>
                                <a:chExt cx="315" cy="315"/>
                              </a:xfrm>
                            </p:grpSpPr>
                            <p:sp>
                              <p:nvSpPr>
                                <p:cNvPr id="126"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7"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7" name="Group 33"/>
                              <p:cNvGrpSpPr>
                                <a:grpSpLocks noChangeAspect="1"/>
                              </p:cNvGrpSpPr>
                              <p:nvPr/>
                            </p:nvGrpSpPr>
                            <p:grpSpPr bwMode="auto">
                              <a:xfrm rot="24300000">
                                <a:off x="2376" y="9126"/>
                                <a:ext cx="315" cy="315"/>
                                <a:chOff x="2886" y="10564"/>
                                <a:chExt cx="315" cy="315"/>
                              </a:xfrm>
                            </p:grpSpPr>
                            <p:sp>
                              <p:nvSpPr>
                                <p:cNvPr id="124"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5"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8" name="Group 36"/>
                              <p:cNvGrpSpPr>
                                <a:grpSpLocks noChangeAspect="1"/>
                              </p:cNvGrpSpPr>
                              <p:nvPr/>
                            </p:nvGrpSpPr>
                            <p:grpSpPr bwMode="auto">
                              <a:xfrm rot="24300000">
                                <a:off x="2376" y="9366"/>
                                <a:ext cx="315" cy="315"/>
                                <a:chOff x="2886" y="10564"/>
                                <a:chExt cx="315" cy="315"/>
                              </a:xfrm>
                            </p:grpSpPr>
                            <p:sp>
                              <p:nvSpPr>
                                <p:cNvPr id="122"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3"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9" name="Group 39"/>
                              <p:cNvGrpSpPr>
                                <a:grpSpLocks noChangeAspect="1"/>
                              </p:cNvGrpSpPr>
                              <p:nvPr/>
                            </p:nvGrpSpPr>
                            <p:grpSpPr bwMode="auto">
                              <a:xfrm rot="24300000">
                                <a:off x="3186" y="9111"/>
                                <a:ext cx="315" cy="315"/>
                                <a:chOff x="2886" y="10564"/>
                                <a:chExt cx="315" cy="315"/>
                              </a:xfrm>
                            </p:grpSpPr>
                            <p:sp>
                              <p:nvSpPr>
                                <p:cNvPr id="120"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1"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 name="Group 57"/>
                            <p:cNvGrpSpPr>
                              <a:grpSpLocks noChangeAspect="1"/>
                            </p:cNvGrpSpPr>
                            <p:nvPr/>
                          </p:nvGrpSpPr>
                          <p:grpSpPr bwMode="auto">
                            <a:xfrm rot="13075850" flipH="1">
                              <a:off x="2793161" y="2850064"/>
                              <a:ext cx="1532860" cy="613504"/>
                              <a:chOff x="2886" y="10564"/>
                              <a:chExt cx="315" cy="315"/>
                            </a:xfrm>
                          </p:grpSpPr>
                          <p:sp>
                            <p:nvSpPr>
                              <p:cNvPr id="101"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2"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6" name="Group 145"/>
                            <p:cNvGrpSpPr/>
                            <p:nvPr/>
                          </p:nvGrpSpPr>
                          <p:grpSpPr>
                            <a:xfrm>
                              <a:off x="3699504" y="3803384"/>
                              <a:ext cx="1183770" cy="1576797"/>
                              <a:chOff x="3699504" y="3803384"/>
                              <a:chExt cx="1183770" cy="1576797"/>
                            </a:xfrm>
                          </p:grpSpPr>
                          <p:grpSp>
                            <p:nvGrpSpPr>
                              <p:cNvPr id="25" name="Group 89"/>
                              <p:cNvGrpSpPr>
                                <a:grpSpLocks noChangeAspect="1"/>
                              </p:cNvGrpSpPr>
                              <p:nvPr/>
                            </p:nvGrpSpPr>
                            <p:grpSpPr bwMode="auto">
                              <a:xfrm>
                                <a:off x="3841203" y="4268695"/>
                                <a:ext cx="1042071" cy="1111486"/>
                                <a:chOff x="7341" y="6449"/>
                                <a:chExt cx="2070" cy="2084"/>
                              </a:xfrm>
                            </p:grpSpPr>
                            <p:sp>
                              <p:nvSpPr>
                                <p:cNvPr id="51"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2" name="Group 91"/>
                                <p:cNvGrpSpPr>
                                  <a:grpSpLocks noChangeAspect="1"/>
                                </p:cNvGrpSpPr>
                                <p:nvPr/>
                              </p:nvGrpSpPr>
                              <p:grpSpPr bwMode="auto">
                                <a:xfrm>
                                  <a:off x="8790" y="7333"/>
                                  <a:ext cx="621" cy="360"/>
                                  <a:chOff x="2781" y="4864"/>
                                  <a:chExt cx="621" cy="360"/>
                                </a:xfrm>
                              </p:grpSpPr>
                              <p:sp>
                                <p:nvSpPr>
                                  <p:cNvPr id="73"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94"/>
                                <p:cNvGrpSpPr>
                                  <a:grpSpLocks noChangeAspect="1"/>
                                </p:cNvGrpSpPr>
                                <p:nvPr/>
                              </p:nvGrpSpPr>
                              <p:grpSpPr bwMode="auto">
                                <a:xfrm rot="2653686">
                                  <a:off x="7461" y="6975"/>
                                  <a:ext cx="1125" cy="795"/>
                                  <a:chOff x="2421" y="10911"/>
                                  <a:chExt cx="1125" cy="795"/>
                                </a:xfrm>
                              </p:grpSpPr>
                              <p:sp>
                                <p:nvSpPr>
                                  <p:cNvPr id="60"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1" name="Group 96"/>
                                  <p:cNvGrpSpPr>
                                    <a:grpSpLocks noChangeAspect="1"/>
                                  </p:cNvGrpSpPr>
                                  <p:nvPr/>
                                </p:nvGrpSpPr>
                                <p:grpSpPr bwMode="auto">
                                  <a:xfrm rot="24300000">
                                    <a:off x="3231" y="10911"/>
                                    <a:ext cx="315" cy="315"/>
                                    <a:chOff x="2886" y="10564"/>
                                    <a:chExt cx="315" cy="315"/>
                                  </a:xfrm>
                                </p:grpSpPr>
                                <p:sp>
                                  <p:nvSpPr>
                                    <p:cNvPr id="71"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2"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99"/>
                                  <p:cNvGrpSpPr>
                                    <a:grpSpLocks noChangeAspect="1"/>
                                  </p:cNvGrpSpPr>
                                  <p:nvPr/>
                                </p:nvGrpSpPr>
                                <p:grpSpPr bwMode="auto">
                                  <a:xfrm rot="24300000">
                                    <a:off x="2421" y="11151"/>
                                    <a:ext cx="315" cy="315"/>
                                    <a:chOff x="2886" y="10564"/>
                                    <a:chExt cx="315" cy="315"/>
                                  </a:xfrm>
                                </p:grpSpPr>
                                <p:sp>
                                  <p:nvSpPr>
                                    <p:cNvPr id="69"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0"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 name="Group 102"/>
                                  <p:cNvGrpSpPr>
                                    <a:grpSpLocks noChangeAspect="1"/>
                                  </p:cNvGrpSpPr>
                                  <p:nvPr/>
                                </p:nvGrpSpPr>
                                <p:grpSpPr bwMode="auto">
                                  <a:xfrm rot="24300000">
                                    <a:off x="3231" y="11391"/>
                                    <a:ext cx="315" cy="315"/>
                                    <a:chOff x="2886" y="10564"/>
                                    <a:chExt cx="315" cy="315"/>
                                  </a:xfrm>
                                </p:grpSpPr>
                                <p:sp>
                                  <p:nvSpPr>
                                    <p:cNvPr id="67"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8"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 name="Group 105"/>
                                  <p:cNvGrpSpPr>
                                    <a:grpSpLocks noChangeAspect="1"/>
                                  </p:cNvGrpSpPr>
                                  <p:nvPr/>
                                </p:nvGrpSpPr>
                                <p:grpSpPr bwMode="auto">
                                  <a:xfrm rot="24300000">
                                    <a:off x="3231" y="11136"/>
                                    <a:ext cx="315" cy="315"/>
                                    <a:chOff x="2886" y="10564"/>
                                    <a:chExt cx="315" cy="315"/>
                                  </a:xfrm>
                                </p:grpSpPr>
                                <p:sp>
                                  <p:nvSpPr>
                                    <p:cNvPr id="65"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6"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4" name="Group 108"/>
                                <p:cNvGrpSpPr>
                                  <a:grpSpLocks noChangeAspect="1"/>
                                </p:cNvGrpSpPr>
                                <p:nvPr/>
                              </p:nvGrpSpPr>
                              <p:grpSpPr bwMode="auto">
                                <a:xfrm>
                                  <a:off x="8571" y="7753"/>
                                  <a:ext cx="621" cy="360"/>
                                  <a:chOff x="2781" y="4864"/>
                                  <a:chExt cx="621" cy="360"/>
                                </a:xfrm>
                              </p:grpSpPr>
                              <p:sp>
                                <p:nvSpPr>
                                  <p:cNvPr id="58"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 name="Group 111"/>
                                <p:cNvGrpSpPr>
                                  <a:grpSpLocks noChangeAspect="1"/>
                                </p:cNvGrpSpPr>
                                <p:nvPr/>
                              </p:nvGrpSpPr>
                              <p:grpSpPr bwMode="auto">
                                <a:xfrm>
                                  <a:off x="8211" y="8173"/>
                                  <a:ext cx="621" cy="360"/>
                                  <a:chOff x="2781" y="4864"/>
                                  <a:chExt cx="621" cy="360"/>
                                </a:xfrm>
                              </p:grpSpPr>
                              <p:sp>
                                <p:nvSpPr>
                                  <p:cNvPr id="56"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6" name="AutoShape 120"/>
                              <p:cNvSpPr>
                                <a:spLocks noChangeAspect="1" noChangeArrowheads="1"/>
                              </p:cNvSpPr>
                              <p:nvPr/>
                            </p:nvSpPr>
                            <p:spPr bwMode="auto">
                              <a:xfrm rot="20689103" flipH="1">
                                <a:off x="3699504" y="3803384"/>
                                <a:ext cx="352006" cy="18123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2" name="Group 12"/>
                      <p:cNvGrpSpPr>
                        <a:grpSpLocks noChangeAspect="1"/>
                      </p:cNvGrpSpPr>
                      <p:nvPr/>
                    </p:nvGrpSpPr>
                    <p:grpSpPr bwMode="auto">
                      <a:xfrm rot="18900000">
                        <a:off x="2354959" y="4061833"/>
                        <a:ext cx="158576" cy="168003"/>
                        <a:chOff x="2886" y="10564"/>
                        <a:chExt cx="315" cy="315"/>
                      </a:xfrm>
                    </p:grpSpPr>
                    <p:sp>
                      <p:nvSpPr>
                        <p:cNvPr id="137"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8"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5" name="Group 19"/>
                    <p:cNvGrpSpPr>
                      <a:grpSpLocks noChangeAspect="1"/>
                    </p:cNvGrpSpPr>
                    <p:nvPr/>
                  </p:nvGrpSpPr>
                  <p:grpSpPr bwMode="auto">
                    <a:xfrm>
                      <a:off x="2308645" y="2478340"/>
                      <a:ext cx="845739" cy="1344023"/>
                      <a:chOff x="2886" y="10564"/>
                      <a:chExt cx="315" cy="315"/>
                    </a:xfrm>
                  </p:grpSpPr>
                  <p:sp>
                    <p:nvSpPr>
                      <p:cNvPr id="133"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4"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 name="Group 22"/>
                  <p:cNvGrpSpPr>
                    <a:grpSpLocks noChangeAspect="1"/>
                  </p:cNvGrpSpPr>
                  <p:nvPr/>
                </p:nvGrpSpPr>
                <p:grpSpPr bwMode="auto">
                  <a:xfrm>
                    <a:off x="2006595" y="5244253"/>
                    <a:ext cx="202877" cy="165336"/>
                    <a:chOff x="2781" y="2824"/>
                    <a:chExt cx="403" cy="310"/>
                  </a:xfrm>
                </p:grpSpPr>
                <p:sp>
                  <p:nvSpPr>
                    <p:cNvPr id="128"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42"/>
                  <p:cNvGrpSpPr>
                    <a:grpSpLocks noChangeAspect="1"/>
                  </p:cNvGrpSpPr>
                  <p:nvPr/>
                </p:nvGrpSpPr>
                <p:grpSpPr bwMode="auto">
                  <a:xfrm>
                    <a:off x="1727199" y="4985582"/>
                    <a:ext cx="202877" cy="165336"/>
                    <a:chOff x="2781" y="2824"/>
                    <a:chExt cx="403" cy="310"/>
                  </a:xfrm>
                </p:grpSpPr>
                <p:sp>
                  <p:nvSpPr>
                    <p:cNvPr id="110"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48"/>
                <p:cNvGrpSpPr>
                  <a:grpSpLocks noChangeAspect="1"/>
                </p:cNvGrpSpPr>
                <p:nvPr/>
              </p:nvGrpSpPr>
              <p:grpSpPr bwMode="auto">
                <a:xfrm>
                  <a:off x="1855570" y="5121585"/>
                  <a:ext cx="202877" cy="165336"/>
                  <a:chOff x="2781" y="2824"/>
                  <a:chExt cx="403" cy="310"/>
                </a:xfrm>
              </p:grpSpPr>
              <p:sp>
                <p:nvSpPr>
                  <p:cNvPr id="105"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 name="Oval 6"/>
              <p:cNvSpPr>
                <a:spLocks noChangeAspect="1" noChangeArrowheads="1"/>
              </p:cNvSpPr>
              <p:nvPr/>
            </p:nvSpPr>
            <p:spPr bwMode="auto">
              <a:xfrm>
                <a:off x="3124179" y="2446339"/>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8"/>
              <p:cNvSpPr>
                <a:spLocks noChangeAspect="1" noChangeArrowheads="1"/>
              </p:cNvSpPr>
              <p:nvPr/>
            </p:nvSpPr>
            <p:spPr bwMode="auto">
              <a:xfrm>
                <a:off x="3124179" y="3342354"/>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63"/>
              <p:cNvSpPr>
                <a:spLocks noChangeAspect="1" noChangeArrowheads="1"/>
              </p:cNvSpPr>
              <p:nvPr/>
            </p:nvSpPr>
            <p:spPr bwMode="auto">
              <a:xfrm flipH="1">
                <a:off x="3124179" y="2902347"/>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4" name="Group 253"/>
            <p:cNvGrpSpPr/>
            <p:nvPr/>
          </p:nvGrpSpPr>
          <p:grpSpPr>
            <a:xfrm>
              <a:off x="4483100" y="3090055"/>
              <a:ext cx="2548395" cy="2072925"/>
              <a:chOff x="4216400" y="3115455"/>
              <a:chExt cx="2548395" cy="2072925"/>
            </a:xfrm>
          </p:grpSpPr>
          <p:grpSp>
            <p:nvGrpSpPr>
              <p:cNvPr id="253" name="Group 252"/>
              <p:cNvGrpSpPr/>
              <p:nvPr/>
            </p:nvGrpSpPr>
            <p:grpSpPr>
              <a:xfrm rot="20981492">
                <a:off x="4695699" y="3166165"/>
                <a:ext cx="801054" cy="1023923"/>
                <a:chOff x="4800045" y="3135298"/>
                <a:chExt cx="574336" cy="729801"/>
              </a:xfrm>
            </p:grpSpPr>
            <p:sp>
              <p:nvSpPr>
                <p:cNvPr id="249" name="Line 4"/>
                <p:cNvSpPr>
                  <a:spLocks noChangeAspect="1" noChangeShapeType="1"/>
                </p:cNvSpPr>
                <p:nvPr/>
              </p:nvSpPr>
              <p:spPr bwMode="auto">
                <a:xfrm flipV="1">
                  <a:off x="4800045" y="3311678"/>
                  <a:ext cx="435528" cy="553421"/>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0" name="Line 5"/>
                <p:cNvSpPr>
                  <a:spLocks noChangeAspect="1" noChangeShapeType="1"/>
                </p:cNvSpPr>
                <p:nvPr/>
              </p:nvSpPr>
              <p:spPr bwMode="auto">
                <a:xfrm flipV="1">
                  <a:off x="4930196" y="3135298"/>
                  <a:ext cx="444185" cy="564421"/>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Group 54"/>
              <p:cNvGrpSpPr>
                <a:grpSpLocks noChangeAspect="1"/>
              </p:cNvGrpSpPr>
              <p:nvPr/>
            </p:nvGrpSpPr>
            <p:grpSpPr bwMode="auto">
              <a:xfrm rot="11572591" flipH="1">
                <a:off x="5271418" y="3212663"/>
                <a:ext cx="880446" cy="945248"/>
                <a:chOff x="2886" y="10564"/>
                <a:chExt cx="315" cy="315"/>
              </a:xfrm>
            </p:grpSpPr>
            <p:sp>
              <p:nvSpPr>
                <p:cNvPr id="247"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8"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4" name="AutoShape 7"/>
              <p:cNvSpPr>
                <a:spLocks noChangeAspect="1" noChangeArrowheads="1"/>
              </p:cNvSpPr>
              <p:nvPr/>
            </p:nvSpPr>
            <p:spPr bwMode="auto">
              <a:xfrm>
                <a:off x="4694223" y="4247825"/>
                <a:ext cx="194331" cy="264572"/>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97" name="Group 28"/>
              <p:cNvGrpSpPr>
                <a:grpSpLocks noChangeAspect="1"/>
              </p:cNvGrpSpPr>
              <p:nvPr/>
            </p:nvGrpSpPr>
            <p:grpSpPr bwMode="auto">
              <a:xfrm rot="18389699">
                <a:off x="4407371" y="4562526"/>
                <a:ext cx="496072" cy="321862"/>
                <a:chOff x="2376" y="8888"/>
                <a:chExt cx="1125" cy="795"/>
              </a:xfrm>
            </p:grpSpPr>
            <p:sp>
              <p:nvSpPr>
                <p:cNvPr id="228"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9" name="Group 30"/>
                <p:cNvGrpSpPr>
                  <a:grpSpLocks noChangeAspect="1"/>
                </p:cNvGrpSpPr>
                <p:nvPr/>
              </p:nvGrpSpPr>
              <p:grpSpPr bwMode="auto">
                <a:xfrm rot="24300000">
                  <a:off x="2391" y="8888"/>
                  <a:ext cx="315" cy="315"/>
                  <a:chOff x="2886" y="10564"/>
                  <a:chExt cx="315" cy="315"/>
                </a:xfrm>
              </p:grpSpPr>
              <p:sp>
                <p:nvSpPr>
                  <p:cNvPr id="239"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0"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Group 33"/>
                <p:cNvGrpSpPr>
                  <a:grpSpLocks noChangeAspect="1"/>
                </p:cNvGrpSpPr>
                <p:nvPr/>
              </p:nvGrpSpPr>
              <p:grpSpPr bwMode="auto">
                <a:xfrm rot="24300000">
                  <a:off x="2376" y="9128"/>
                  <a:ext cx="315" cy="315"/>
                  <a:chOff x="2886" y="10564"/>
                  <a:chExt cx="315" cy="315"/>
                </a:xfrm>
              </p:grpSpPr>
              <p:sp>
                <p:nvSpPr>
                  <p:cNvPr id="237"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8"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1" name="Group 36"/>
                <p:cNvGrpSpPr>
                  <a:grpSpLocks noChangeAspect="1"/>
                </p:cNvGrpSpPr>
                <p:nvPr/>
              </p:nvGrpSpPr>
              <p:grpSpPr bwMode="auto">
                <a:xfrm rot="24300000">
                  <a:off x="2376" y="9368"/>
                  <a:ext cx="315" cy="315"/>
                  <a:chOff x="2886" y="10564"/>
                  <a:chExt cx="315" cy="315"/>
                </a:xfrm>
              </p:grpSpPr>
              <p:sp>
                <p:nvSpPr>
                  <p:cNvPr id="235"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6"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2" name="Group 39"/>
                <p:cNvGrpSpPr>
                  <a:grpSpLocks noChangeAspect="1"/>
                </p:cNvGrpSpPr>
                <p:nvPr/>
              </p:nvGrpSpPr>
              <p:grpSpPr bwMode="auto">
                <a:xfrm rot="24300000">
                  <a:off x="3186" y="9113"/>
                  <a:ext cx="315" cy="315"/>
                  <a:chOff x="2886" y="10564"/>
                  <a:chExt cx="315" cy="315"/>
                </a:xfrm>
              </p:grpSpPr>
              <p:sp>
                <p:nvSpPr>
                  <p:cNvPr id="233"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4"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0" name="Group 89"/>
              <p:cNvGrpSpPr>
                <a:grpSpLocks noChangeAspect="1"/>
              </p:cNvGrpSpPr>
              <p:nvPr/>
            </p:nvGrpSpPr>
            <p:grpSpPr bwMode="auto">
              <a:xfrm>
                <a:off x="5926741" y="4245116"/>
                <a:ext cx="838054" cy="918948"/>
                <a:chOff x="7341" y="6449"/>
                <a:chExt cx="2070" cy="2084"/>
              </a:xfrm>
            </p:grpSpPr>
            <p:sp>
              <p:nvSpPr>
                <p:cNvPr id="202"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3" name="Group 91"/>
                <p:cNvGrpSpPr>
                  <a:grpSpLocks noChangeAspect="1"/>
                </p:cNvGrpSpPr>
                <p:nvPr/>
              </p:nvGrpSpPr>
              <p:grpSpPr bwMode="auto">
                <a:xfrm>
                  <a:off x="8790" y="7333"/>
                  <a:ext cx="621" cy="360"/>
                  <a:chOff x="2781" y="4864"/>
                  <a:chExt cx="621" cy="360"/>
                </a:xfrm>
              </p:grpSpPr>
              <p:sp>
                <p:nvSpPr>
                  <p:cNvPr id="224"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4" name="Group 94"/>
                <p:cNvGrpSpPr>
                  <a:grpSpLocks noChangeAspect="1"/>
                </p:cNvGrpSpPr>
                <p:nvPr/>
              </p:nvGrpSpPr>
              <p:grpSpPr bwMode="auto">
                <a:xfrm rot="2653686">
                  <a:off x="7460" y="6978"/>
                  <a:ext cx="1125" cy="795"/>
                  <a:chOff x="2421" y="10913"/>
                  <a:chExt cx="1125" cy="795"/>
                </a:xfrm>
              </p:grpSpPr>
              <p:sp>
                <p:nvSpPr>
                  <p:cNvPr id="211"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12" name="Group 96"/>
                  <p:cNvGrpSpPr>
                    <a:grpSpLocks noChangeAspect="1"/>
                  </p:cNvGrpSpPr>
                  <p:nvPr/>
                </p:nvGrpSpPr>
                <p:grpSpPr bwMode="auto">
                  <a:xfrm rot="24300000">
                    <a:off x="3231" y="10913"/>
                    <a:ext cx="315" cy="315"/>
                    <a:chOff x="2886" y="10564"/>
                    <a:chExt cx="315" cy="315"/>
                  </a:xfrm>
                </p:grpSpPr>
                <p:sp>
                  <p:nvSpPr>
                    <p:cNvPr id="222"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3"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3" name="Group 99"/>
                  <p:cNvGrpSpPr>
                    <a:grpSpLocks noChangeAspect="1"/>
                  </p:cNvGrpSpPr>
                  <p:nvPr/>
                </p:nvGrpSpPr>
                <p:grpSpPr bwMode="auto">
                  <a:xfrm rot="24300000">
                    <a:off x="2421" y="11153"/>
                    <a:ext cx="315" cy="315"/>
                    <a:chOff x="2886" y="10564"/>
                    <a:chExt cx="315" cy="315"/>
                  </a:xfrm>
                </p:grpSpPr>
                <p:sp>
                  <p:nvSpPr>
                    <p:cNvPr id="220"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1"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4" name="Group 102"/>
                  <p:cNvGrpSpPr>
                    <a:grpSpLocks noChangeAspect="1"/>
                  </p:cNvGrpSpPr>
                  <p:nvPr/>
                </p:nvGrpSpPr>
                <p:grpSpPr bwMode="auto">
                  <a:xfrm rot="24300000">
                    <a:off x="3231" y="11393"/>
                    <a:ext cx="315" cy="315"/>
                    <a:chOff x="2886" y="10564"/>
                    <a:chExt cx="315" cy="315"/>
                  </a:xfrm>
                </p:grpSpPr>
                <p:sp>
                  <p:nvSpPr>
                    <p:cNvPr id="218"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9"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 name="Group 105"/>
                  <p:cNvGrpSpPr>
                    <a:grpSpLocks noChangeAspect="1"/>
                  </p:cNvGrpSpPr>
                  <p:nvPr/>
                </p:nvGrpSpPr>
                <p:grpSpPr bwMode="auto">
                  <a:xfrm rot="24300000">
                    <a:off x="3231" y="11138"/>
                    <a:ext cx="315" cy="315"/>
                    <a:chOff x="2886" y="10564"/>
                    <a:chExt cx="315" cy="315"/>
                  </a:xfrm>
                </p:grpSpPr>
                <p:sp>
                  <p:nvSpPr>
                    <p:cNvPr id="216"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7"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5" name="Group 108"/>
                <p:cNvGrpSpPr>
                  <a:grpSpLocks noChangeAspect="1"/>
                </p:cNvGrpSpPr>
                <p:nvPr/>
              </p:nvGrpSpPr>
              <p:grpSpPr bwMode="auto">
                <a:xfrm>
                  <a:off x="8571" y="7753"/>
                  <a:ext cx="621" cy="360"/>
                  <a:chOff x="2781" y="4864"/>
                  <a:chExt cx="621" cy="360"/>
                </a:xfrm>
              </p:grpSpPr>
              <p:sp>
                <p:nvSpPr>
                  <p:cNvPr id="209"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6" name="Group 111"/>
                <p:cNvGrpSpPr>
                  <a:grpSpLocks noChangeAspect="1"/>
                </p:cNvGrpSpPr>
                <p:nvPr/>
              </p:nvGrpSpPr>
              <p:grpSpPr bwMode="auto">
                <a:xfrm>
                  <a:off x="8211" y="8173"/>
                  <a:ext cx="621" cy="360"/>
                  <a:chOff x="2781" y="4864"/>
                  <a:chExt cx="621" cy="360"/>
                </a:xfrm>
              </p:grpSpPr>
              <p:sp>
                <p:nvSpPr>
                  <p:cNvPr id="207"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9" name="Group 22"/>
              <p:cNvGrpSpPr>
                <a:grpSpLocks noChangeAspect="1"/>
              </p:cNvGrpSpPr>
              <p:nvPr/>
            </p:nvGrpSpPr>
            <p:grpSpPr bwMode="auto">
              <a:xfrm>
                <a:off x="4441095" y="5051684"/>
                <a:ext cx="163157" cy="136696"/>
                <a:chOff x="2781" y="2824"/>
                <a:chExt cx="403" cy="310"/>
              </a:xfrm>
            </p:grpSpPr>
            <p:sp>
              <p:nvSpPr>
                <p:cNvPr id="176"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0" name="Group 42"/>
              <p:cNvGrpSpPr>
                <a:grpSpLocks noChangeAspect="1"/>
              </p:cNvGrpSpPr>
              <p:nvPr/>
            </p:nvGrpSpPr>
            <p:grpSpPr bwMode="auto">
              <a:xfrm>
                <a:off x="4216400" y="4837822"/>
                <a:ext cx="163157" cy="136696"/>
                <a:chOff x="2781" y="2824"/>
                <a:chExt cx="403" cy="310"/>
              </a:xfrm>
            </p:grpSpPr>
            <p:sp>
              <p:nvSpPr>
                <p:cNvPr id="171"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2" name="Group 48"/>
              <p:cNvGrpSpPr>
                <a:grpSpLocks noChangeAspect="1"/>
              </p:cNvGrpSpPr>
              <p:nvPr/>
            </p:nvGrpSpPr>
            <p:grpSpPr bwMode="auto">
              <a:xfrm>
                <a:off x="4319638" y="4950266"/>
                <a:ext cx="163157" cy="136696"/>
                <a:chOff x="2781" y="2824"/>
                <a:chExt cx="403" cy="310"/>
              </a:xfrm>
            </p:grpSpPr>
            <p:sp>
              <p:nvSpPr>
                <p:cNvPr id="163"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0" name="Oval 63"/>
              <p:cNvSpPr>
                <a:spLocks noChangeAspect="1" noChangeArrowheads="1"/>
              </p:cNvSpPr>
              <p:nvPr/>
            </p:nvSpPr>
            <p:spPr bwMode="auto">
              <a:xfrm flipH="1">
                <a:off x="5362791" y="3115455"/>
                <a:ext cx="48583" cy="52914"/>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5" name="Right Arrow 254"/>
            <p:cNvSpPr/>
            <p:nvPr/>
          </p:nvSpPr>
          <p:spPr>
            <a:xfrm>
              <a:off x="3711168" y="3598829"/>
              <a:ext cx="978408"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2" name="Picture 181"/>
          <p:cNvPicPr>
            <a:picLocks noChangeAspect="1"/>
          </p:cNvPicPr>
          <p:nvPr/>
        </p:nvPicPr>
        <p:blipFill>
          <a:blip r:embed="rId3"/>
          <a:stretch>
            <a:fillRect/>
          </a:stretch>
        </p:blipFill>
        <p:spPr>
          <a:xfrm>
            <a:off x="7265843" y="803687"/>
            <a:ext cx="1320956" cy="12029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TextBox 3"/>
          <p:cNvSpPr txBox="1"/>
          <p:nvPr/>
        </p:nvSpPr>
        <p:spPr>
          <a:xfrm>
            <a:off x="2590805" y="1955800"/>
            <a:ext cx="4546592" cy="830997"/>
          </a:xfrm>
          <a:prstGeom prst="rect">
            <a:avLst/>
          </a:prstGeom>
          <a:noFill/>
        </p:spPr>
        <p:txBody>
          <a:bodyPr wrap="square" rtlCol="0">
            <a:spAutoFit/>
          </a:bodyPr>
          <a:lstStyle/>
          <a:p>
            <a:r>
              <a:rPr lang="en-US" sz="2400" b="1" dirty="0" smtClean="0">
                <a:solidFill>
                  <a:schemeClr val="tx2"/>
                </a:solidFill>
              </a:rPr>
              <a:t>Advantages and Shortcomings</a:t>
            </a:r>
          </a:p>
          <a:p>
            <a:endParaRPr lang="en-US" sz="2400" b="1" dirty="0">
              <a:solidFill>
                <a:schemeClr val="tx2"/>
              </a:solidFill>
            </a:endParaRPr>
          </a:p>
        </p:txBody>
      </p:sp>
      <p:sp>
        <p:nvSpPr>
          <p:cNvPr id="5" name="Down Arrow 4"/>
          <p:cNvSpPr/>
          <p:nvPr/>
        </p:nvSpPr>
        <p:spPr>
          <a:xfrm>
            <a:off x="4630420" y="2611120"/>
            <a:ext cx="462280" cy="614680"/>
          </a:xfrm>
          <a:prstGeom prst="downArrow">
            <a:avLst>
              <a:gd name="adj1" fmla="val 50000"/>
              <a:gd name="adj2" fmla="val 46914"/>
            </a:avLst>
          </a:prstGeom>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p:txBody>
      </p:sp>
      <p:sp>
        <p:nvSpPr>
          <p:cNvPr id="6" name="TextBox 5"/>
          <p:cNvSpPr txBox="1"/>
          <p:nvPr/>
        </p:nvSpPr>
        <p:spPr>
          <a:xfrm>
            <a:off x="3653378" y="3352800"/>
            <a:ext cx="2408767" cy="461665"/>
          </a:xfrm>
          <a:prstGeom prst="rect">
            <a:avLst/>
          </a:prstGeom>
          <a:noFill/>
        </p:spPr>
        <p:txBody>
          <a:bodyPr wrap="square" rtlCol="0">
            <a:spAutoFit/>
          </a:bodyPr>
          <a:lstStyle/>
          <a:p>
            <a:r>
              <a:rPr lang="en-US" sz="2400" b="1" dirty="0" smtClean="0">
                <a:solidFill>
                  <a:schemeClr val="tx2"/>
                </a:solidFill>
              </a:rPr>
              <a:t>New Technique</a:t>
            </a:r>
            <a:endParaRPr lang="en-US" sz="2400" b="1" dirty="0">
              <a:solidFill>
                <a:schemeClr val="tx2"/>
              </a:solidFill>
            </a:endParaRPr>
          </a:p>
        </p:txBody>
      </p:sp>
      <p:sp>
        <p:nvSpPr>
          <p:cNvPr id="7" name="Down Arrow 6"/>
          <p:cNvSpPr/>
          <p:nvPr/>
        </p:nvSpPr>
        <p:spPr>
          <a:xfrm>
            <a:off x="4630420" y="3931920"/>
            <a:ext cx="462280" cy="614680"/>
          </a:xfrm>
          <a:prstGeom prst="downArrow">
            <a:avLst>
              <a:gd name="adj1" fmla="val 50000"/>
              <a:gd name="adj2" fmla="val 46914"/>
            </a:avLst>
          </a:prstGeom>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p:txBody>
      </p:sp>
      <p:sp>
        <p:nvSpPr>
          <p:cNvPr id="8" name="TextBox 7"/>
          <p:cNvSpPr txBox="1"/>
          <p:nvPr/>
        </p:nvSpPr>
        <p:spPr>
          <a:xfrm>
            <a:off x="3911595" y="4622799"/>
            <a:ext cx="1879600" cy="461665"/>
          </a:xfrm>
          <a:prstGeom prst="rect">
            <a:avLst/>
          </a:prstGeom>
          <a:noFill/>
        </p:spPr>
        <p:txBody>
          <a:bodyPr wrap="square" rtlCol="0">
            <a:spAutoFit/>
          </a:bodyPr>
          <a:lstStyle/>
          <a:p>
            <a:r>
              <a:rPr lang="en-US" sz="2400" b="1" dirty="0" smtClean="0">
                <a:solidFill>
                  <a:schemeClr val="tx2"/>
                </a:solidFill>
              </a:rPr>
              <a:t>Illustration</a:t>
            </a:r>
            <a:endParaRPr lang="en-US" sz="24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Scale>
                                      <p:cBhvr>
                                        <p:cTn id="1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7"/>
                                        </p:tgtEl>
                                        <p:attrNameLst>
                                          <p:attrName>ppt_x</p:attrName>
                                          <p:attrName>ppt_y</p:attrName>
                                        </p:attrNameLst>
                                      </p:cBhvr>
                                    </p:animMotion>
                                    <p:animEffect transition="in" filter="fade">
                                      <p:cBhvr>
                                        <p:cTn id="18" dur="1000"/>
                                        <p:tgtEl>
                                          <p:spTgt spid="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p:bldP spid="6" grpId="1"/>
      <p:bldP spid="7" grpId="0" animBg="1"/>
      <p:bldP spid="7" grpId="1" animBg="1"/>
      <p:bldP spid="8"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a:xfrm>
            <a:off x="165100" y="2133601"/>
            <a:ext cx="8229600" cy="1270000"/>
          </a:xfrm>
        </p:spPr>
        <p:txBody>
          <a:bodyPr>
            <a:normAutofit/>
          </a:bodyPr>
          <a:lstStyle/>
          <a:p>
            <a:pPr>
              <a:buNone/>
            </a:pPr>
            <a:r>
              <a:rPr lang="en-US" dirty="0" smtClean="0"/>
              <a:t>	Provides a more compatible I/O mapping algorithm.</a:t>
            </a:r>
            <a:endParaRPr lang="en-US" dirty="0"/>
          </a:p>
        </p:txBody>
      </p:sp>
      <p:grpSp>
        <p:nvGrpSpPr>
          <p:cNvPr id="12" name="Group 11"/>
          <p:cNvGrpSpPr/>
          <p:nvPr/>
        </p:nvGrpSpPr>
        <p:grpSpPr>
          <a:xfrm>
            <a:off x="2870200" y="3175000"/>
            <a:ext cx="4000500" cy="2430165"/>
            <a:chOff x="2870200" y="3225800"/>
            <a:chExt cx="4000500" cy="2430165"/>
          </a:xfrm>
        </p:grpSpPr>
        <p:graphicFrame>
          <p:nvGraphicFramePr>
            <p:cNvPr id="415746" name="Object 2"/>
            <p:cNvGraphicFramePr>
              <a:graphicFrameLocks noChangeAspect="1"/>
            </p:cNvGraphicFramePr>
            <p:nvPr/>
          </p:nvGraphicFramePr>
          <p:xfrm>
            <a:off x="2870200" y="3225800"/>
            <a:ext cx="3022600" cy="1828800"/>
          </p:xfrm>
          <a:graphic>
            <a:graphicData uri="http://schemas.openxmlformats.org/presentationml/2006/ole">
              <p:oleObj spid="_x0000_s2131970" name="Document" r:id="rId4" imgW="3022600" imgH="1828800" progId="Word.Document.12">
                <p:link updateAutomatic="1"/>
              </p:oleObj>
            </a:graphicData>
          </a:graphic>
        </p:graphicFrame>
        <p:sp>
          <p:nvSpPr>
            <p:cNvPr id="5" name="TextBox 4"/>
            <p:cNvSpPr txBox="1"/>
            <p:nvPr/>
          </p:nvSpPr>
          <p:spPr>
            <a:xfrm>
              <a:off x="3098800" y="5194300"/>
              <a:ext cx="3771900" cy="461665"/>
            </a:xfrm>
            <a:prstGeom prst="rect">
              <a:avLst/>
            </a:prstGeom>
            <a:noFill/>
          </p:spPr>
          <p:txBody>
            <a:bodyPr wrap="square" rtlCol="0">
              <a:spAutoFit/>
            </a:bodyPr>
            <a:lstStyle/>
            <a:p>
              <a:r>
                <a:rPr lang="en-US" sz="2400" b="1" dirty="0" smtClean="0"/>
                <a:t>Moving Prototypes</a:t>
              </a:r>
              <a:endParaRPr lang="en-US" sz="2400" b="1" dirty="0"/>
            </a:p>
          </p:txBody>
        </p:sp>
      </p:grpSp>
      <p:grpSp>
        <p:nvGrpSpPr>
          <p:cNvPr id="7" name="Group 6"/>
          <p:cNvGrpSpPr/>
          <p:nvPr/>
        </p:nvGrpSpPr>
        <p:grpSpPr>
          <a:xfrm>
            <a:off x="7202820" y="760185"/>
            <a:ext cx="1388118" cy="1295089"/>
            <a:chOff x="2978149" y="3073401"/>
            <a:chExt cx="2344436" cy="2238947"/>
          </a:xfrm>
        </p:grpSpPr>
        <p:grpSp>
          <p:nvGrpSpPr>
            <p:cNvPr id="8" name="Group 9"/>
            <p:cNvGrpSpPr/>
            <p:nvPr/>
          </p:nvGrpSpPr>
          <p:grpSpPr>
            <a:xfrm>
              <a:off x="2978149" y="3073401"/>
              <a:ext cx="2344436" cy="2143733"/>
              <a:chOff x="2978149" y="3073401"/>
              <a:chExt cx="2344436" cy="2143733"/>
            </a:xfrm>
          </p:grpSpPr>
          <p:pic>
            <p:nvPicPr>
              <p:cNvPr id="10" name="Picture 9"/>
              <p:cNvPicPr>
                <a:picLocks noChangeAspect="1"/>
              </p:cNvPicPr>
              <p:nvPr/>
            </p:nvPicPr>
            <p:blipFill>
              <a:blip r:embed="rId5"/>
              <a:stretch>
                <a:fillRect/>
              </a:stretch>
            </p:blipFill>
            <p:spPr>
              <a:xfrm>
                <a:off x="2978149" y="3073401"/>
                <a:ext cx="2343151" cy="2143733"/>
              </a:xfrm>
              <a:prstGeom prst="rect">
                <a:avLst/>
              </a:prstGeom>
            </p:spPr>
          </p:pic>
          <p:sp>
            <p:nvSpPr>
              <p:cNvPr id="11" name="Rectangle 10"/>
              <p:cNvSpPr/>
              <p:nvPr/>
            </p:nvSpPr>
            <p:spPr>
              <a:xfrm rot="19638300">
                <a:off x="4700285" y="4922118"/>
                <a:ext cx="622300" cy="21333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rot="783944" flipV="1">
              <a:off x="3306046" y="5101651"/>
              <a:ext cx="546100" cy="2106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The shorthand notation symbols:</a:t>
            </a:r>
          </a:p>
          <a:p>
            <a:pPr>
              <a:buNone/>
            </a:pPr>
            <a:endParaRPr lang="en-US" sz="1000" dirty="0" smtClean="0"/>
          </a:p>
          <a:p>
            <a:pPr>
              <a:buNone/>
            </a:pPr>
            <a:r>
              <a:rPr lang="en-US" dirty="0" smtClean="0"/>
              <a:t>		a sensor:</a:t>
            </a:r>
          </a:p>
          <a:p>
            <a:endParaRPr lang="en-US" dirty="0"/>
          </a:p>
        </p:txBody>
      </p:sp>
      <p:grpSp>
        <p:nvGrpSpPr>
          <p:cNvPr id="4" name="Group 141"/>
          <p:cNvGrpSpPr/>
          <p:nvPr/>
        </p:nvGrpSpPr>
        <p:grpSpPr>
          <a:xfrm>
            <a:off x="6948501" y="831243"/>
            <a:ext cx="1484299" cy="1088253"/>
            <a:chOff x="2311400" y="2306638"/>
            <a:chExt cx="4673600" cy="3679825"/>
          </a:xfrm>
        </p:grpSpPr>
        <p:sp>
          <p:nvSpPr>
            <p:cNvPr id="141" name="Rectangle 140"/>
            <p:cNvSpPr/>
            <p:nvPr/>
          </p:nvSpPr>
          <p:spPr>
            <a:xfrm>
              <a:off x="2311400" y="2306638"/>
              <a:ext cx="4673600" cy="36798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2"/>
            <p:cNvGrpSpPr>
              <a:grpSpLocks noChangeAspect="1"/>
            </p:cNvGrpSpPr>
            <p:nvPr/>
          </p:nvGrpSpPr>
          <p:grpSpPr bwMode="auto">
            <a:xfrm>
              <a:off x="2908301" y="2446338"/>
              <a:ext cx="3435814" cy="3347255"/>
              <a:chOff x="3546" y="3028"/>
              <a:chExt cx="6825" cy="6276"/>
            </a:xfrm>
          </p:grpSpPr>
          <p:grpSp>
            <p:nvGrpSpPr>
              <p:cNvPr id="6" name="Group 3"/>
              <p:cNvGrpSpPr>
                <a:grpSpLocks noChangeAspect="1"/>
              </p:cNvGrpSpPr>
              <p:nvPr/>
            </p:nvGrpSpPr>
            <p:grpSpPr bwMode="auto">
              <a:xfrm>
                <a:off x="4941" y="3928"/>
                <a:ext cx="1440" cy="1680"/>
                <a:chOff x="2886" y="10564"/>
                <a:chExt cx="315" cy="315"/>
              </a:xfrm>
            </p:grpSpPr>
            <p:sp>
              <p:nvSpPr>
                <p:cNvPr id="436228"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29"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6230" name="Oval 6"/>
              <p:cNvSpPr>
                <a:spLocks noChangeAspect="1" noChangeArrowheads="1"/>
              </p:cNvSpPr>
              <p:nvPr/>
            </p:nvSpPr>
            <p:spPr bwMode="auto">
              <a:xfrm>
                <a:off x="6321" y="302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31" name="AutoShape 7"/>
              <p:cNvSpPr>
                <a:spLocks noChangeAspect="1" noChangeArrowheads="1"/>
              </p:cNvSpPr>
              <p:nvPr/>
            </p:nvSpPr>
            <p:spPr bwMode="auto">
              <a:xfrm>
                <a:off x="4701" y="6451"/>
                <a:ext cx="480" cy="600"/>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noChangeAspect="1"/>
              </p:cNvGrpSpPr>
              <p:nvPr/>
            </p:nvGrpSpPr>
            <p:grpSpPr bwMode="auto">
              <a:xfrm rot="18900000">
                <a:off x="4791" y="6058"/>
                <a:ext cx="315" cy="315"/>
                <a:chOff x="2886" y="10564"/>
                <a:chExt cx="315" cy="315"/>
              </a:xfrm>
            </p:grpSpPr>
            <p:sp>
              <p:nvSpPr>
                <p:cNvPr id="436233" name="Line 9"/>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34" name="Line 10"/>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6235" name="AutoShape 11"/>
              <p:cNvSpPr>
                <a:spLocks noChangeAspect="1" noChangeArrowheads="1"/>
              </p:cNvSpPr>
              <p:nvPr/>
            </p:nvSpPr>
            <p:spPr bwMode="auto">
              <a:xfrm flipH="1">
                <a:off x="4611" y="5608"/>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12"/>
              <p:cNvGrpSpPr>
                <a:grpSpLocks noChangeAspect="1"/>
              </p:cNvGrpSpPr>
              <p:nvPr/>
            </p:nvGrpSpPr>
            <p:grpSpPr bwMode="auto">
              <a:xfrm rot="40500000">
                <a:off x="4791" y="6057"/>
                <a:ext cx="315" cy="315"/>
                <a:chOff x="2886" y="10564"/>
                <a:chExt cx="315" cy="315"/>
              </a:xfrm>
            </p:grpSpPr>
            <p:sp>
              <p:nvSpPr>
                <p:cNvPr id="436237"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38"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15"/>
              <p:cNvGrpSpPr>
                <a:grpSpLocks noChangeAspect="1"/>
              </p:cNvGrpSpPr>
              <p:nvPr/>
            </p:nvGrpSpPr>
            <p:grpSpPr bwMode="auto">
              <a:xfrm>
                <a:off x="5181" y="4768"/>
                <a:ext cx="1200" cy="840"/>
                <a:chOff x="2886" y="10564"/>
                <a:chExt cx="315" cy="315"/>
              </a:xfrm>
            </p:grpSpPr>
            <p:sp>
              <p:nvSpPr>
                <p:cNvPr id="436240"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41"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6242" name="Oval 18"/>
              <p:cNvSpPr>
                <a:spLocks noChangeAspect="1" noChangeArrowheads="1"/>
              </p:cNvSpPr>
              <p:nvPr/>
            </p:nvSpPr>
            <p:spPr bwMode="auto">
              <a:xfrm>
                <a:off x="6321" y="470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19"/>
              <p:cNvGrpSpPr>
                <a:grpSpLocks noChangeAspect="1"/>
              </p:cNvGrpSpPr>
              <p:nvPr/>
            </p:nvGrpSpPr>
            <p:grpSpPr bwMode="auto">
              <a:xfrm>
                <a:off x="4701" y="3088"/>
                <a:ext cx="1680" cy="2520"/>
                <a:chOff x="2886" y="10564"/>
                <a:chExt cx="315" cy="315"/>
              </a:xfrm>
            </p:grpSpPr>
            <p:sp>
              <p:nvSpPr>
                <p:cNvPr id="436244"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45"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22"/>
              <p:cNvGrpSpPr>
                <a:grpSpLocks noChangeAspect="1"/>
              </p:cNvGrpSpPr>
              <p:nvPr/>
            </p:nvGrpSpPr>
            <p:grpSpPr bwMode="auto">
              <a:xfrm>
                <a:off x="4101" y="8274"/>
                <a:ext cx="403" cy="310"/>
                <a:chOff x="2781" y="2824"/>
                <a:chExt cx="403" cy="310"/>
              </a:xfrm>
            </p:grpSpPr>
            <p:sp>
              <p:nvSpPr>
                <p:cNvPr id="436247"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48"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49"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50"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51"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28"/>
              <p:cNvGrpSpPr>
                <a:grpSpLocks noChangeAspect="1"/>
              </p:cNvGrpSpPr>
              <p:nvPr/>
            </p:nvGrpSpPr>
            <p:grpSpPr bwMode="auto">
              <a:xfrm rot="-3210301">
                <a:off x="4041" y="7129"/>
                <a:ext cx="1125" cy="795"/>
                <a:chOff x="2376" y="8884"/>
                <a:chExt cx="1125" cy="795"/>
              </a:xfrm>
            </p:grpSpPr>
            <p:sp>
              <p:nvSpPr>
                <p:cNvPr id="436253"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30"/>
                <p:cNvGrpSpPr>
                  <a:grpSpLocks noChangeAspect="1"/>
                </p:cNvGrpSpPr>
                <p:nvPr/>
              </p:nvGrpSpPr>
              <p:grpSpPr bwMode="auto">
                <a:xfrm rot="24300000">
                  <a:off x="2391" y="8884"/>
                  <a:ext cx="315" cy="315"/>
                  <a:chOff x="2886" y="10564"/>
                  <a:chExt cx="315" cy="315"/>
                </a:xfrm>
              </p:grpSpPr>
              <p:sp>
                <p:nvSpPr>
                  <p:cNvPr id="436255"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56"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33"/>
                <p:cNvGrpSpPr>
                  <a:grpSpLocks noChangeAspect="1"/>
                </p:cNvGrpSpPr>
                <p:nvPr/>
              </p:nvGrpSpPr>
              <p:grpSpPr bwMode="auto">
                <a:xfrm rot="24300000">
                  <a:off x="2376" y="9124"/>
                  <a:ext cx="315" cy="315"/>
                  <a:chOff x="2886" y="10564"/>
                  <a:chExt cx="315" cy="315"/>
                </a:xfrm>
              </p:grpSpPr>
              <p:sp>
                <p:nvSpPr>
                  <p:cNvPr id="436258"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59"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36"/>
                <p:cNvGrpSpPr>
                  <a:grpSpLocks noChangeAspect="1"/>
                </p:cNvGrpSpPr>
                <p:nvPr/>
              </p:nvGrpSpPr>
              <p:grpSpPr bwMode="auto">
                <a:xfrm rot="24300000">
                  <a:off x="2376" y="9364"/>
                  <a:ext cx="315" cy="315"/>
                  <a:chOff x="2886" y="10564"/>
                  <a:chExt cx="315" cy="315"/>
                </a:xfrm>
              </p:grpSpPr>
              <p:sp>
                <p:nvSpPr>
                  <p:cNvPr id="436261"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62"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39"/>
                <p:cNvGrpSpPr>
                  <a:grpSpLocks noChangeAspect="1"/>
                </p:cNvGrpSpPr>
                <p:nvPr/>
              </p:nvGrpSpPr>
              <p:grpSpPr bwMode="auto">
                <a:xfrm rot="24300000">
                  <a:off x="3186" y="9109"/>
                  <a:ext cx="315" cy="315"/>
                  <a:chOff x="2886" y="10564"/>
                  <a:chExt cx="315" cy="315"/>
                </a:xfrm>
              </p:grpSpPr>
              <p:sp>
                <p:nvSpPr>
                  <p:cNvPr id="436264"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65"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 name="Group 42"/>
              <p:cNvGrpSpPr>
                <a:grpSpLocks noChangeAspect="1"/>
              </p:cNvGrpSpPr>
              <p:nvPr/>
            </p:nvGrpSpPr>
            <p:grpSpPr bwMode="auto">
              <a:xfrm>
                <a:off x="3546" y="7789"/>
                <a:ext cx="403" cy="310"/>
                <a:chOff x="2781" y="2824"/>
                <a:chExt cx="403" cy="310"/>
              </a:xfrm>
            </p:grpSpPr>
            <p:sp>
              <p:nvSpPr>
                <p:cNvPr id="436267"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68"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69"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70"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71"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48"/>
              <p:cNvGrpSpPr>
                <a:grpSpLocks noChangeAspect="1"/>
              </p:cNvGrpSpPr>
              <p:nvPr/>
            </p:nvGrpSpPr>
            <p:grpSpPr bwMode="auto">
              <a:xfrm>
                <a:off x="3801" y="8044"/>
                <a:ext cx="403" cy="310"/>
                <a:chOff x="2781" y="2824"/>
                <a:chExt cx="403" cy="310"/>
              </a:xfrm>
            </p:grpSpPr>
            <p:sp>
              <p:nvSpPr>
                <p:cNvPr id="436273"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74"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75"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76"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277"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 name="Group 54"/>
              <p:cNvGrpSpPr>
                <a:grpSpLocks noChangeAspect="1"/>
              </p:cNvGrpSpPr>
              <p:nvPr/>
            </p:nvGrpSpPr>
            <p:grpSpPr bwMode="auto">
              <a:xfrm rot="10800000" flipH="1">
                <a:off x="6381" y="3928"/>
                <a:ext cx="1680" cy="1656"/>
                <a:chOff x="2886" y="10564"/>
                <a:chExt cx="315" cy="315"/>
              </a:xfrm>
            </p:grpSpPr>
            <p:sp>
              <p:nvSpPr>
                <p:cNvPr id="436279"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80"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57"/>
              <p:cNvGrpSpPr>
                <a:grpSpLocks noChangeAspect="1"/>
              </p:cNvGrpSpPr>
              <p:nvPr/>
            </p:nvGrpSpPr>
            <p:grpSpPr bwMode="auto">
              <a:xfrm rot="10800000" flipH="1">
                <a:off x="6381" y="3088"/>
                <a:ext cx="2160" cy="816"/>
                <a:chOff x="2886" y="10564"/>
                <a:chExt cx="315" cy="315"/>
              </a:xfrm>
            </p:grpSpPr>
            <p:sp>
              <p:nvSpPr>
                <p:cNvPr id="436282"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83"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60"/>
              <p:cNvGrpSpPr>
                <a:grpSpLocks noChangeAspect="1"/>
              </p:cNvGrpSpPr>
              <p:nvPr/>
            </p:nvGrpSpPr>
            <p:grpSpPr bwMode="auto">
              <a:xfrm rot="10800000" flipH="1">
                <a:off x="6381" y="4768"/>
                <a:ext cx="1200" cy="2496"/>
                <a:chOff x="2886" y="10564"/>
                <a:chExt cx="315" cy="315"/>
              </a:xfrm>
            </p:grpSpPr>
            <p:sp>
              <p:nvSpPr>
                <p:cNvPr id="436285" name="Line 6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86" name="Line 6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36287" name="Oval 63"/>
              <p:cNvSpPr>
                <a:spLocks noChangeAspect="1" noChangeArrowheads="1"/>
              </p:cNvSpPr>
              <p:nvPr/>
            </p:nvSpPr>
            <p:spPr bwMode="auto">
              <a:xfrm flipH="1">
                <a:off x="6321" y="3883"/>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64"/>
              <p:cNvGrpSpPr>
                <a:grpSpLocks noChangeAspect="1"/>
              </p:cNvGrpSpPr>
              <p:nvPr/>
            </p:nvGrpSpPr>
            <p:grpSpPr bwMode="auto">
              <a:xfrm>
                <a:off x="7341" y="7220"/>
                <a:ext cx="2070" cy="2084"/>
                <a:chOff x="7341" y="6449"/>
                <a:chExt cx="2070" cy="2084"/>
              </a:xfrm>
            </p:grpSpPr>
            <p:sp>
              <p:nvSpPr>
                <p:cNvPr id="436289" name="Rectangle 6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 name="Group 66"/>
                <p:cNvGrpSpPr>
                  <a:grpSpLocks noChangeAspect="1"/>
                </p:cNvGrpSpPr>
                <p:nvPr/>
              </p:nvGrpSpPr>
              <p:grpSpPr bwMode="auto">
                <a:xfrm>
                  <a:off x="8790" y="7333"/>
                  <a:ext cx="621" cy="360"/>
                  <a:chOff x="2781" y="4864"/>
                  <a:chExt cx="621" cy="360"/>
                </a:xfrm>
              </p:grpSpPr>
              <p:sp>
                <p:nvSpPr>
                  <p:cNvPr id="436291" name="Rectangle 6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292" name="Rectangle 6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69"/>
                <p:cNvGrpSpPr>
                  <a:grpSpLocks noChangeAspect="1"/>
                </p:cNvGrpSpPr>
                <p:nvPr/>
              </p:nvGrpSpPr>
              <p:grpSpPr bwMode="auto">
                <a:xfrm rot="2653686">
                  <a:off x="7461" y="6973"/>
                  <a:ext cx="1125" cy="795"/>
                  <a:chOff x="2421" y="10909"/>
                  <a:chExt cx="1125" cy="795"/>
                </a:xfrm>
              </p:grpSpPr>
              <p:sp>
                <p:nvSpPr>
                  <p:cNvPr id="436294" name="AutoShape 7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5" name="Group 71"/>
                  <p:cNvGrpSpPr>
                    <a:grpSpLocks noChangeAspect="1"/>
                  </p:cNvGrpSpPr>
                  <p:nvPr/>
                </p:nvGrpSpPr>
                <p:grpSpPr bwMode="auto">
                  <a:xfrm rot="24300000">
                    <a:off x="3231" y="10909"/>
                    <a:ext cx="315" cy="315"/>
                    <a:chOff x="2886" y="10564"/>
                    <a:chExt cx="315" cy="315"/>
                  </a:xfrm>
                </p:grpSpPr>
                <p:sp>
                  <p:nvSpPr>
                    <p:cNvPr id="436296" name="Line 7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297" name="Line 7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74"/>
                  <p:cNvGrpSpPr>
                    <a:grpSpLocks noChangeAspect="1"/>
                  </p:cNvGrpSpPr>
                  <p:nvPr/>
                </p:nvGrpSpPr>
                <p:grpSpPr bwMode="auto">
                  <a:xfrm rot="24300000">
                    <a:off x="2421" y="11149"/>
                    <a:ext cx="315" cy="315"/>
                    <a:chOff x="2886" y="10564"/>
                    <a:chExt cx="315" cy="315"/>
                  </a:xfrm>
                </p:grpSpPr>
                <p:sp>
                  <p:nvSpPr>
                    <p:cNvPr id="436299" name="Line 7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00" name="Line 7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77"/>
                  <p:cNvGrpSpPr>
                    <a:grpSpLocks noChangeAspect="1"/>
                  </p:cNvGrpSpPr>
                  <p:nvPr/>
                </p:nvGrpSpPr>
                <p:grpSpPr bwMode="auto">
                  <a:xfrm rot="24300000">
                    <a:off x="3231" y="11389"/>
                    <a:ext cx="315" cy="315"/>
                    <a:chOff x="2886" y="10564"/>
                    <a:chExt cx="315" cy="315"/>
                  </a:xfrm>
                </p:grpSpPr>
                <p:sp>
                  <p:nvSpPr>
                    <p:cNvPr id="436302" name="Line 7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03" name="Line 7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 name="Group 80"/>
                  <p:cNvGrpSpPr>
                    <a:grpSpLocks noChangeAspect="1"/>
                  </p:cNvGrpSpPr>
                  <p:nvPr/>
                </p:nvGrpSpPr>
                <p:grpSpPr bwMode="auto">
                  <a:xfrm rot="24300000">
                    <a:off x="3231" y="11134"/>
                    <a:ext cx="315" cy="315"/>
                    <a:chOff x="2886" y="10564"/>
                    <a:chExt cx="315" cy="315"/>
                  </a:xfrm>
                </p:grpSpPr>
                <p:sp>
                  <p:nvSpPr>
                    <p:cNvPr id="436305" name="Line 8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06" name="Line 8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83"/>
                <p:cNvGrpSpPr>
                  <a:grpSpLocks noChangeAspect="1"/>
                </p:cNvGrpSpPr>
                <p:nvPr/>
              </p:nvGrpSpPr>
              <p:grpSpPr bwMode="auto">
                <a:xfrm>
                  <a:off x="8571" y="7753"/>
                  <a:ext cx="621" cy="360"/>
                  <a:chOff x="2781" y="4864"/>
                  <a:chExt cx="621" cy="360"/>
                </a:xfrm>
              </p:grpSpPr>
              <p:sp>
                <p:nvSpPr>
                  <p:cNvPr id="436308" name="Rectangle 8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09" name="Rectangle 8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86"/>
                <p:cNvGrpSpPr>
                  <a:grpSpLocks noChangeAspect="1"/>
                </p:cNvGrpSpPr>
                <p:nvPr/>
              </p:nvGrpSpPr>
              <p:grpSpPr bwMode="auto">
                <a:xfrm>
                  <a:off x="8211" y="8173"/>
                  <a:ext cx="621" cy="360"/>
                  <a:chOff x="2781" y="4864"/>
                  <a:chExt cx="621" cy="360"/>
                </a:xfrm>
              </p:grpSpPr>
              <p:sp>
                <p:nvSpPr>
                  <p:cNvPr id="436311" name="Rectangle 8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12" name="Rectangle 8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1" name="Group 89"/>
              <p:cNvGrpSpPr>
                <a:grpSpLocks noChangeAspect="1"/>
              </p:cNvGrpSpPr>
              <p:nvPr/>
            </p:nvGrpSpPr>
            <p:grpSpPr bwMode="auto">
              <a:xfrm>
                <a:off x="7821" y="5540"/>
                <a:ext cx="2070" cy="2084"/>
                <a:chOff x="7341" y="6449"/>
                <a:chExt cx="2070" cy="2084"/>
              </a:xfrm>
            </p:grpSpPr>
            <p:sp>
              <p:nvSpPr>
                <p:cNvPr id="436314"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354" name="Group 91"/>
                <p:cNvGrpSpPr>
                  <a:grpSpLocks noChangeAspect="1"/>
                </p:cNvGrpSpPr>
                <p:nvPr/>
              </p:nvGrpSpPr>
              <p:grpSpPr bwMode="auto">
                <a:xfrm>
                  <a:off x="8790" y="7333"/>
                  <a:ext cx="621" cy="360"/>
                  <a:chOff x="2781" y="4864"/>
                  <a:chExt cx="621" cy="360"/>
                </a:xfrm>
              </p:grpSpPr>
              <p:sp>
                <p:nvSpPr>
                  <p:cNvPr id="436316"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17"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57" name="Group 94"/>
                <p:cNvGrpSpPr>
                  <a:grpSpLocks noChangeAspect="1"/>
                </p:cNvGrpSpPr>
                <p:nvPr/>
              </p:nvGrpSpPr>
              <p:grpSpPr bwMode="auto">
                <a:xfrm rot="2653686">
                  <a:off x="7461" y="6973"/>
                  <a:ext cx="1125" cy="795"/>
                  <a:chOff x="2421" y="10909"/>
                  <a:chExt cx="1125" cy="795"/>
                </a:xfrm>
              </p:grpSpPr>
              <p:sp>
                <p:nvSpPr>
                  <p:cNvPr id="436319"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360" name="Group 96"/>
                  <p:cNvGrpSpPr>
                    <a:grpSpLocks noChangeAspect="1"/>
                  </p:cNvGrpSpPr>
                  <p:nvPr/>
                </p:nvGrpSpPr>
                <p:grpSpPr bwMode="auto">
                  <a:xfrm rot="24300000">
                    <a:off x="3231" y="10909"/>
                    <a:ext cx="315" cy="315"/>
                    <a:chOff x="2886" y="10564"/>
                    <a:chExt cx="315" cy="315"/>
                  </a:xfrm>
                </p:grpSpPr>
                <p:sp>
                  <p:nvSpPr>
                    <p:cNvPr id="436321"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22"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63" name="Group 99"/>
                  <p:cNvGrpSpPr>
                    <a:grpSpLocks noChangeAspect="1"/>
                  </p:cNvGrpSpPr>
                  <p:nvPr/>
                </p:nvGrpSpPr>
                <p:grpSpPr bwMode="auto">
                  <a:xfrm rot="24300000">
                    <a:off x="2421" y="11149"/>
                    <a:ext cx="315" cy="315"/>
                    <a:chOff x="2886" y="10564"/>
                    <a:chExt cx="315" cy="315"/>
                  </a:xfrm>
                </p:grpSpPr>
                <p:sp>
                  <p:nvSpPr>
                    <p:cNvPr id="436324"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25"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64" name="Group 102"/>
                  <p:cNvGrpSpPr>
                    <a:grpSpLocks noChangeAspect="1"/>
                  </p:cNvGrpSpPr>
                  <p:nvPr/>
                </p:nvGrpSpPr>
                <p:grpSpPr bwMode="auto">
                  <a:xfrm rot="24300000">
                    <a:off x="3231" y="11389"/>
                    <a:ext cx="315" cy="315"/>
                    <a:chOff x="2886" y="10564"/>
                    <a:chExt cx="315" cy="315"/>
                  </a:xfrm>
                </p:grpSpPr>
                <p:sp>
                  <p:nvSpPr>
                    <p:cNvPr id="436327"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28"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65" name="Group 105"/>
                  <p:cNvGrpSpPr>
                    <a:grpSpLocks noChangeAspect="1"/>
                  </p:cNvGrpSpPr>
                  <p:nvPr/>
                </p:nvGrpSpPr>
                <p:grpSpPr bwMode="auto">
                  <a:xfrm rot="24300000">
                    <a:off x="3231" y="11134"/>
                    <a:ext cx="315" cy="315"/>
                    <a:chOff x="2886" y="10564"/>
                    <a:chExt cx="315" cy="315"/>
                  </a:xfrm>
                </p:grpSpPr>
                <p:sp>
                  <p:nvSpPr>
                    <p:cNvPr id="436330"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31"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36366" name="Group 108"/>
                <p:cNvGrpSpPr>
                  <a:grpSpLocks noChangeAspect="1"/>
                </p:cNvGrpSpPr>
                <p:nvPr/>
              </p:nvGrpSpPr>
              <p:grpSpPr bwMode="auto">
                <a:xfrm>
                  <a:off x="8571" y="7753"/>
                  <a:ext cx="621" cy="360"/>
                  <a:chOff x="2781" y="4864"/>
                  <a:chExt cx="621" cy="360"/>
                </a:xfrm>
              </p:grpSpPr>
              <p:sp>
                <p:nvSpPr>
                  <p:cNvPr id="436333"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34"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67" name="Group 111"/>
                <p:cNvGrpSpPr>
                  <a:grpSpLocks noChangeAspect="1"/>
                </p:cNvGrpSpPr>
                <p:nvPr/>
              </p:nvGrpSpPr>
              <p:grpSpPr bwMode="auto">
                <a:xfrm>
                  <a:off x="8211" y="8173"/>
                  <a:ext cx="621" cy="360"/>
                  <a:chOff x="2781" y="4864"/>
                  <a:chExt cx="621" cy="360"/>
                </a:xfrm>
              </p:grpSpPr>
              <p:sp>
                <p:nvSpPr>
                  <p:cNvPr id="436336"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37"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36368" name="Group 114"/>
              <p:cNvGrpSpPr>
                <a:grpSpLocks noChangeAspect="1"/>
              </p:cNvGrpSpPr>
              <p:nvPr/>
            </p:nvGrpSpPr>
            <p:grpSpPr bwMode="auto">
              <a:xfrm>
                <a:off x="8301" y="3904"/>
                <a:ext cx="2070" cy="2084"/>
                <a:chOff x="7341" y="6449"/>
                <a:chExt cx="2070" cy="2084"/>
              </a:xfrm>
            </p:grpSpPr>
            <p:sp>
              <p:nvSpPr>
                <p:cNvPr id="436339" name="Rectangle 11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369" name="Group 116"/>
                <p:cNvGrpSpPr>
                  <a:grpSpLocks noChangeAspect="1"/>
                </p:cNvGrpSpPr>
                <p:nvPr/>
              </p:nvGrpSpPr>
              <p:grpSpPr bwMode="auto">
                <a:xfrm>
                  <a:off x="8790" y="7333"/>
                  <a:ext cx="621" cy="360"/>
                  <a:chOff x="2781" y="4864"/>
                  <a:chExt cx="621" cy="360"/>
                </a:xfrm>
              </p:grpSpPr>
              <p:sp>
                <p:nvSpPr>
                  <p:cNvPr id="436341" name="Rectangle 11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42" name="Rectangle 11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70" name="Group 119"/>
                <p:cNvGrpSpPr>
                  <a:grpSpLocks noChangeAspect="1"/>
                </p:cNvGrpSpPr>
                <p:nvPr/>
              </p:nvGrpSpPr>
              <p:grpSpPr bwMode="auto">
                <a:xfrm rot="2653686">
                  <a:off x="7461" y="6973"/>
                  <a:ext cx="1125" cy="795"/>
                  <a:chOff x="2421" y="10909"/>
                  <a:chExt cx="1125" cy="795"/>
                </a:xfrm>
              </p:grpSpPr>
              <p:sp>
                <p:nvSpPr>
                  <p:cNvPr id="436344" name="AutoShape 12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371" name="Group 121"/>
                  <p:cNvGrpSpPr>
                    <a:grpSpLocks noChangeAspect="1"/>
                  </p:cNvGrpSpPr>
                  <p:nvPr/>
                </p:nvGrpSpPr>
                <p:grpSpPr bwMode="auto">
                  <a:xfrm rot="24300000">
                    <a:off x="3231" y="10909"/>
                    <a:ext cx="315" cy="315"/>
                    <a:chOff x="2886" y="10564"/>
                    <a:chExt cx="315" cy="315"/>
                  </a:xfrm>
                </p:grpSpPr>
                <p:sp>
                  <p:nvSpPr>
                    <p:cNvPr id="436346"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47"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72" name="Group 124"/>
                  <p:cNvGrpSpPr>
                    <a:grpSpLocks noChangeAspect="1"/>
                  </p:cNvGrpSpPr>
                  <p:nvPr/>
                </p:nvGrpSpPr>
                <p:grpSpPr bwMode="auto">
                  <a:xfrm rot="24300000">
                    <a:off x="2421" y="11149"/>
                    <a:ext cx="315" cy="315"/>
                    <a:chOff x="2886" y="10564"/>
                    <a:chExt cx="315" cy="315"/>
                  </a:xfrm>
                </p:grpSpPr>
                <p:sp>
                  <p:nvSpPr>
                    <p:cNvPr id="436349" name="Line 12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50" name="Line 12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73" name="Group 127"/>
                  <p:cNvGrpSpPr>
                    <a:grpSpLocks noChangeAspect="1"/>
                  </p:cNvGrpSpPr>
                  <p:nvPr/>
                </p:nvGrpSpPr>
                <p:grpSpPr bwMode="auto">
                  <a:xfrm rot="24300000">
                    <a:off x="3231" y="11389"/>
                    <a:ext cx="315" cy="315"/>
                    <a:chOff x="2886" y="10564"/>
                    <a:chExt cx="315" cy="315"/>
                  </a:xfrm>
                </p:grpSpPr>
                <p:sp>
                  <p:nvSpPr>
                    <p:cNvPr id="436352" name="Line 12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53" name="Line 12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74" name="Group 130"/>
                  <p:cNvGrpSpPr>
                    <a:grpSpLocks noChangeAspect="1"/>
                  </p:cNvGrpSpPr>
                  <p:nvPr/>
                </p:nvGrpSpPr>
                <p:grpSpPr bwMode="auto">
                  <a:xfrm rot="24300000">
                    <a:off x="3231" y="11134"/>
                    <a:ext cx="315" cy="315"/>
                    <a:chOff x="2886" y="10564"/>
                    <a:chExt cx="315" cy="315"/>
                  </a:xfrm>
                </p:grpSpPr>
                <p:sp>
                  <p:nvSpPr>
                    <p:cNvPr id="436355" name="Line 1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356" name="Line 1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36375" name="Group 133"/>
                <p:cNvGrpSpPr>
                  <a:grpSpLocks noChangeAspect="1"/>
                </p:cNvGrpSpPr>
                <p:nvPr/>
              </p:nvGrpSpPr>
              <p:grpSpPr bwMode="auto">
                <a:xfrm>
                  <a:off x="8571" y="7753"/>
                  <a:ext cx="621" cy="360"/>
                  <a:chOff x="2781" y="4864"/>
                  <a:chExt cx="621" cy="360"/>
                </a:xfrm>
              </p:grpSpPr>
              <p:sp>
                <p:nvSpPr>
                  <p:cNvPr id="436358" name="Rectangle 13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59" name="Rectangle 13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76" name="Group 136"/>
                <p:cNvGrpSpPr>
                  <a:grpSpLocks noChangeAspect="1"/>
                </p:cNvGrpSpPr>
                <p:nvPr/>
              </p:nvGrpSpPr>
              <p:grpSpPr bwMode="auto">
                <a:xfrm>
                  <a:off x="8211" y="8173"/>
                  <a:ext cx="621" cy="360"/>
                  <a:chOff x="2781" y="4864"/>
                  <a:chExt cx="621" cy="360"/>
                </a:xfrm>
              </p:grpSpPr>
              <p:sp>
                <p:nvSpPr>
                  <p:cNvPr id="436361" name="Rectangle 13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362" name="Rectangle 13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436377" name="Group 10"/>
          <p:cNvGrpSpPr>
            <a:grpSpLocks/>
          </p:cNvGrpSpPr>
          <p:nvPr/>
        </p:nvGrpSpPr>
        <p:grpSpPr bwMode="auto">
          <a:xfrm>
            <a:off x="3648404" y="4181311"/>
            <a:ext cx="1144034" cy="882978"/>
            <a:chOff x="2781" y="2824"/>
            <a:chExt cx="403" cy="310"/>
          </a:xfrm>
        </p:grpSpPr>
        <p:sp>
          <p:nvSpPr>
            <p:cNvPr id="569355" name="Line 11"/>
            <p:cNvSpPr>
              <a:spLocks noChangeShapeType="1"/>
            </p:cNvSpPr>
            <p:nvPr/>
          </p:nvSpPr>
          <p:spPr bwMode="auto">
            <a:xfrm flipH="1">
              <a:off x="2781" y="2824"/>
              <a:ext cx="389" cy="187"/>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356" name="Line 12"/>
            <p:cNvSpPr>
              <a:spLocks noChangeShapeType="1"/>
            </p:cNvSpPr>
            <p:nvPr/>
          </p:nvSpPr>
          <p:spPr bwMode="auto">
            <a:xfrm rot="16200000" flipH="1">
              <a:off x="2925" y="2875"/>
              <a:ext cx="115" cy="403"/>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357"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358"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359" name="Oval 15"/>
            <p:cNvSpPr>
              <a:spLocks noChangeArrowheads="1"/>
            </p:cNvSpPr>
            <p:nvPr/>
          </p:nvSpPr>
          <p:spPr bwMode="auto">
            <a:xfrm>
              <a:off x="3036" y="2869"/>
              <a:ext cx="120" cy="24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9365" name="Text Box 21"/>
          <p:cNvSpPr txBox="1">
            <a:spLocks noChangeArrowheads="1"/>
          </p:cNvSpPr>
          <p:nvPr/>
        </p:nvSpPr>
        <p:spPr bwMode="auto">
          <a:xfrm>
            <a:off x="4178300" y="4152900"/>
            <a:ext cx="914400" cy="5334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a typeface="Times New Roman"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The shorthand notation symbols:</a:t>
            </a:r>
          </a:p>
          <a:p>
            <a:pPr>
              <a:buNone/>
            </a:pPr>
            <a:endParaRPr lang="en-US" sz="1000" dirty="0" smtClean="0"/>
          </a:p>
          <a:p>
            <a:pPr>
              <a:buNone/>
            </a:pPr>
            <a:r>
              <a:rPr lang="en-US" dirty="0" smtClean="0"/>
              <a:t>		an actuator:</a:t>
            </a:r>
          </a:p>
          <a:p>
            <a:endParaRPr lang="en-US" dirty="0"/>
          </a:p>
        </p:txBody>
      </p:sp>
      <p:grpSp>
        <p:nvGrpSpPr>
          <p:cNvPr id="436377" name="Group 4"/>
          <p:cNvGrpSpPr>
            <a:grpSpLocks/>
          </p:cNvGrpSpPr>
          <p:nvPr/>
        </p:nvGrpSpPr>
        <p:grpSpPr bwMode="auto">
          <a:xfrm>
            <a:off x="3619500" y="4381501"/>
            <a:ext cx="1384300" cy="838200"/>
            <a:chOff x="2781" y="4864"/>
            <a:chExt cx="621" cy="360"/>
          </a:xfrm>
        </p:grpSpPr>
        <p:sp>
          <p:nvSpPr>
            <p:cNvPr id="569349" name="Rectangle 5"/>
            <p:cNvSpPr>
              <a:spLocks noChangeArrowheads="1"/>
            </p:cNvSpPr>
            <p:nvPr/>
          </p:nvSpPr>
          <p:spPr bwMode="auto">
            <a:xfrm>
              <a:off x="2781" y="4864"/>
              <a:ext cx="480" cy="360"/>
            </a:xfrm>
            <a:prstGeom prst="rect">
              <a:avLst/>
            </a:prstGeom>
            <a:solidFill>
              <a:srgbClr val="FFFFFF"/>
            </a:solidFill>
            <a:ln w="1016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350" name="Rectangle 6"/>
            <p:cNvSpPr>
              <a:spLocks noChangeArrowheads="1"/>
            </p:cNvSpPr>
            <p:nvPr/>
          </p:nvSpPr>
          <p:spPr bwMode="auto">
            <a:xfrm>
              <a:off x="3261" y="4980"/>
              <a:ext cx="141" cy="124"/>
            </a:xfrm>
            <a:prstGeom prst="rect">
              <a:avLst/>
            </a:prstGeom>
            <a:solidFill>
              <a:srgbClr val="FFFFFF"/>
            </a:solidFill>
            <a:ln w="1016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6" name="Group 141"/>
          <p:cNvGrpSpPr/>
          <p:nvPr/>
        </p:nvGrpSpPr>
        <p:grpSpPr>
          <a:xfrm>
            <a:off x="6948501" y="831243"/>
            <a:ext cx="1484299" cy="1088253"/>
            <a:chOff x="2311400" y="2306638"/>
            <a:chExt cx="4673600" cy="3679825"/>
          </a:xfrm>
        </p:grpSpPr>
        <p:sp>
          <p:nvSpPr>
            <p:cNvPr id="147" name="Rectangle 146"/>
            <p:cNvSpPr/>
            <p:nvPr/>
          </p:nvSpPr>
          <p:spPr>
            <a:xfrm>
              <a:off x="2311400" y="2306638"/>
              <a:ext cx="4673600" cy="36798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8" name="Group 2"/>
            <p:cNvGrpSpPr>
              <a:grpSpLocks noChangeAspect="1"/>
            </p:cNvGrpSpPr>
            <p:nvPr/>
          </p:nvGrpSpPr>
          <p:grpSpPr bwMode="auto">
            <a:xfrm>
              <a:off x="2908299" y="2446339"/>
              <a:ext cx="3435815" cy="3347257"/>
              <a:chOff x="3546" y="3028"/>
              <a:chExt cx="6825" cy="6276"/>
            </a:xfrm>
          </p:grpSpPr>
          <p:grpSp>
            <p:nvGrpSpPr>
              <p:cNvPr id="149" name="Group 3"/>
              <p:cNvGrpSpPr>
                <a:grpSpLocks noChangeAspect="1"/>
              </p:cNvGrpSpPr>
              <p:nvPr/>
            </p:nvGrpSpPr>
            <p:grpSpPr bwMode="auto">
              <a:xfrm>
                <a:off x="4941" y="3928"/>
                <a:ext cx="1440" cy="1680"/>
                <a:chOff x="2886" y="10564"/>
                <a:chExt cx="315" cy="315"/>
              </a:xfrm>
            </p:grpSpPr>
            <p:sp>
              <p:nvSpPr>
                <p:cNvPr id="283"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4"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0" name="Oval 6"/>
              <p:cNvSpPr>
                <a:spLocks noChangeAspect="1" noChangeArrowheads="1"/>
              </p:cNvSpPr>
              <p:nvPr/>
            </p:nvSpPr>
            <p:spPr bwMode="auto">
              <a:xfrm>
                <a:off x="6321" y="302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AutoShape 7"/>
              <p:cNvSpPr>
                <a:spLocks noChangeAspect="1" noChangeArrowheads="1"/>
              </p:cNvSpPr>
              <p:nvPr/>
            </p:nvSpPr>
            <p:spPr bwMode="auto">
              <a:xfrm>
                <a:off x="4701" y="6451"/>
                <a:ext cx="480" cy="600"/>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52" name="Group 8"/>
              <p:cNvGrpSpPr>
                <a:grpSpLocks noChangeAspect="1"/>
              </p:cNvGrpSpPr>
              <p:nvPr/>
            </p:nvGrpSpPr>
            <p:grpSpPr bwMode="auto">
              <a:xfrm rot="18900000">
                <a:off x="4793" y="6058"/>
                <a:ext cx="315" cy="315"/>
                <a:chOff x="2886" y="10564"/>
                <a:chExt cx="315" cy="315"/>
              </a:xfrm>
            </p:grpSpPr>
            <p:sp>
              <p:nvSpPr>
                <p:cNvPr id="281" name="Line 9"/>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2" name="Line 10"/>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3" name="AutoShape 11"/>
              <p:cNvSpPr>
                <a:spLocks noChangeAspect="1" noChangeArrowheads="1"/>
              </p:cNvSpPr>
              <p:nvPr/>
            </p:nvSpPr>
            <p:spPr bwMode="auto">
              <a:xfrm flipH="1">
                <a:off x="4611" y="5608"/>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54" name="Group 12"/>
              <p:cNvGrpSpPr>
                <a:grpSpLocks noChangeAspect="1"/>
              </p:cNvGrpSpPr>
              <p:nvPr/>
            </p:nvGrpSpPr>
            <p:grpSpPr bwMode="auto">
              <a:xfrm rot="40500000">
                <a:off x="4793" y="6057"/>
                <a:ext cx="315" cy="315"/>
                <a:chOff x="2886" y="10564"/>
                <a:chExt cx="315" cy="315"/>
              </a:xfrm>
            </p:grpSpPr>
            <p:sp>
              <p:nvSpPr>
                <p:cNvPr id="279"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0"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5" name="Group 15"/>
              <p:cNvGrpSpPr>
                <a:grpSpLocks noChangeAspect="1"/>
              </p:cNvGrpSpPr>
              <p:nvPr/>
            </p:nvGrpSpPr>
            <p:grpSpPr bwMode="auto">
              <a:xfrm>
                <a:off x="5181" y="4768"/>
                <a:ext cx="1200" cy="840"/>
                <a:chOff x="2886" y="10564"/>
                <a:chExt cx="315" cy="315"/>
              </a:xfrm>
            </p:grpSpPr>
            <p:sp>
              <p:nvSpPr>
                <p:cNvPr id="277"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8"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6" name="Oval 18"/>
              <p:cNvSpPr>
                <a:spLocks noChangeAspect="1" noChangeArrowheads="1"/>
              </p:cNvSpPr>
              <p:nvPr/>
            </p:nvSpPr>
            <p:spPr bwMode="auto">
              <a:xfrm>
                <a:off x="6321" y="470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7" name="Group 19"/>
              <p:cNvGrpSpPr>
                <a:grpSpLocks noChangeAspect="1"/>
              </p:cNvGrpSpPr>
              <p:nvPr/>
            </p:nvGrpSpPr>
            <p:grpSpPr bwMode="auto">
              <a:xfrm>
                <a:off x="4701" y="3088"/>
                <a:ext cx="1680" cy="2520"/>
                <a:chOff x="2886" y="10564"/>
                <a:chExt cx="315" cy="315"/>
              </a:xfrm>
            </p:grpSpPr>
            <p:sp>
              <p:nvSpPr>
                <p:cNvPr id="275"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6"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8" name="Group 22"/>
              <p:cNvGrpSpPr>
                <a:grpSpLocks noChangeAspect="1"/>
              </p:cNvGrpSpPr>
              <p:nvPr/>
            </p:nvGrpSpPr>
            <p:grpSpPr bwMode="auto">
              <a:xfrm>
                <a:off x="4101" y="8274"/>
                <a:ext cx="403" cy="310"/>
                <a:chOff x="2781" y="2824"/>
                <a:chExt cx="403" cy="310"/>
              </a:xfrm>
            </p:grpSpPr>
            <p:sp>
              <p:nvSpPr>
                <p:cNvPr id="270"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9" name="Group 28"/>
              <p:cNvGrpSpPr>
                <a:grpSpLocks noChangeAspect="1"/>
              </p:cNvGrpSpPr>
              <p:nvPr/>
            </p:nvGrpSpPr>
            <p:grpSpPr bwMode="auto">
              <a:xfrm rot="-3210301">
                <a:off x="4041" y="7131"/>
                <a:ext cx="1125" cy="795"/>
                <a:chOff x="2376" y="8886"/>
                <a:chExt cx="1125" cy="795"/>
              </a:xfrm>
            </p:grpSpPr>
            <p:sp>
              <p:nvSpPr>
                <p:cNvPr id="257"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58" name="Group 30"/>
                <p:cNvGrpSpPr>
                  <a:grpSpLocks noChangeAspect="1"/>
                </p:cNvGrpSpPr>
                <p:nvPr/>
              </p:nvGrpSpPr>
              <p:grpSpPr bwMode="auto">
                <a:xfrm rot="24300000">
                  <a:off x="2391" y="8886"/>
                  <a:ext cx="315" cy="315"/>
                  <a:chOff x="2886" y="10564"/>
                  <a:chExt cx="315" cy="315"/>
                </a:xfrm>
              </p:grpSpPr>
              <p:sp>
                <p:nvSpPr>
                  <p:cNvPr id="268"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9"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9" name="Group 33"/>
                <p:cNvGrpSpPr>
                  <a:grpSpLocks noChangeAspect="1"/>
                </p:cNvGrpSpPr>
                <p:nvPr/>
              </p:nvGrpSpPr>
              <p:grpSpPr bwMode="auto">
                <a:xfrm rot="24300000">
                  <a:off x="2376" y="9126"/>
                  <a:ext cx="315" cy="315"/>
                  <a:chOff x="2886" y="10564"/>
                  <a:chExt cx="315" cy="315"/>
                </a:xfrm>
              </p:grpSpPr>
              <p:sp>
                <p:nvSpPr>
                  <p:cNvPr id="266"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7"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0" name="Group 36"/>
                <p:cNvGrpSpPr>
                  <a:grpSpLocks noChangeAspect="1"/>
                </p:cNvGrpSpPr>
                <p:nvPr/>
              </p:nvGrpSpPr>
              <p:grpSpPr bwMode="auto">
                <a:xfrm rot="24300000">
                  <a:off x="2376" y="9366"/>
                  <a:ext cx="315" cy="315"/>
                  <a:chOff x="2886" y="10564"/>
                  <a:chExt cx="315" cy="315"/>
                </a:xfrm>
              </p:grpSpPr>
              <p:sp>
                <p:nvSpPr>
                  <p:cNvPr id="264"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5"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1" name="Group 39"/>
                <p:cNvGrpSpPr>
                  <a:grpSpLocks noChangeAspect="1"/>
                </p:cNvGrpSpPr>
                <p:nvPr/>
              </p:nvGrpSpPr>
              <p:grpSpPr bwMode="auto">
                <a:xfrm rot="24300000">
                  <a:off x="3186" y="9111"/>
                  <a:ext cx="315" cy="315"/>
                  <a:chOff x="2886" y="10564"/>
                  <a:chExt cx="315" cy="315"/>
                </a:xfrm>
              </p:grpSpPr>
              <p:sp>
                <p:nvSpPr>
                  <p:cNvPr id="262"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3"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0" name="Group 42"/>
              <p:cNvGrpSpPr>
                <a:grpSpLocks noChangeAspect="1"/>
              </p:cNvGrpSpPr>
              <p:nvPr/>
            </p:nvGrpSpPr>
            <p:grpSpPr bwMode="auto">
              <a:xfrm>
                <a:off x="3546" y="7789"/>
                <a:ext cx="403" cy="310"/>
                <a:chOff x="2781" y="2824"/>
                <a:chExt cx="403" cy="310"/>
              </a:xfrm>
            </p:grpSpPr>
            <p:sp>
              <p:nvSpPr>
                <p:cNvPr id="252"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1" name="Group 48"/>
              <p:cNvGrpSpPr>
                <a:grpSpLocks noChangeAspect="1"/>
              </p:cNvGrpSpPr>
              <p:nvPr/>
            </p:nvGrpSpPr>
            <p:grpSpPr bwMode="auto">
              <a:xfrm>
                <a:off x="3801" y="8044"/>
                <a:ext cx="403" cy="310"/>
                <a:chOff x="2781" y="2824"/>
                <a:chExt cx="403" cy="310"/>
              </a:xfrm>
            </p:grpSpPr>
            <p:sp>
              <p:nvSpPr>
                <p:cNvPr id="247"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2" name="Group 54"/>
              <p:cNvGrpSpPr>
                <a:grpSpLocks noChangeAspect="1"/>
              </p:cNvGrpSpPr>
              <p:nvPr/>
            </p:nvGrpSpPr>
            <p:grpSpPr bwMode="auto">
              <a:xfrm rot="10800000" flipH="1">
                <a:off x="6381" y="3928"/>
                <a:ext cx="1680" cy="1656"/>
                <a:chOff x="2886" y="10564"/>
                <a:chExt cx="315" cy="315"/>
              </a:xfrm>
            </p:grpSpPr>
            <p:sp>
              <p:nvSpPr>
                <p:cNvPr id="245"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6"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3" name="Group 57"/>
              <p:cNvGrpSpPr>
                <a:grpSpLocks noChangeAspect="1"/>
              </p:cNvGrpSpPr>
              <p:nvPr/>
            </p:nvGrpSpPr>
            <p:grpSpPr bwMode="auto">
              <a:xfrm rot="10800000" flipH="1">
                <a:off x="6381" y="3088"/>
                <a:ext cx="2160" cy="816"/>
                <a:chOff x="2886" y="10564"/>
                <a:chExt cx="315" cy="315"/>
              </a:xfrm>
            </p:grpSpPr>
            <p:sp>
              <p:nvSpPr>
                <p:cNvPr id="243"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4"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 name="Group 60"/>
              <p:cNvGrpSpPr>
                <a:grpSpLocks noChangeAspect="1"/>
              </p:cNvGrpSpPr>
              <p:nvPr/>
            </p:nvGrpSpPr>
            <p:grpSpPr bwMode="auto">
              <a:xfrm rot="10800000" flipH="1">
                <a:off x="6381" y="4768"/>
                <a:ext cx="1200" cy="2496"/>
                <a:chOff x="2886" y="10564"/>
                <a:chExt cx="315" cy="315"/>
              </a:xfrm>
            </p:grpSpPr>
            <p:sp>
              <p:nvSpPr>
                <p:cNvPr id="241" name="Line 6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2" name="Line 6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5" name="Oval 63"/>
              <p:cNvSpPr>
                <a:spLocks noChangeAspect="1" noChangeArrowheads="1"/>
              </p:cNvSpPr>
              <p:nvPr/>
            </p:nvSpPr>
            <p:spPr bwMode="auto">
              <a:xfrm flipH="1">
                <a:off x="6321" y="3883"/>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6" name="Group 64"/>
              <p:cNvGrpSpPr>
                <a:grpSpLocks noChangeAspect="1"/>
              </p:cNvGrpSpPr>
              <p:nvPr/>
            </p:nvGrpSpPr>
            <p:grpSpPr bwMode="auto">
              <a:xfrm>
                <a:off x="7341" y="7220"/>
                <a:ext cx="2070" cy="2084"/>
                <a:chOff x="7341" y="6449"/>
                <a:chExt cx="2070" cy="2084"/>
              </a:xfrm>
            </p:grpSpPr>
            <p:sp>
              <p:nvSpPr>
                <p:cNvPr id="217" name="Rectangle 6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18" name="Group 66"/>
                <p:cNvGrpSpPr>
                  <a:grpSpLocks noChangeAspect="1"/>
                </p:cNvGrpSpPr>
                <p:nvPr/>
              </p:nvGrpSpPr>
              <p:grpSpPr bwMode="auto">
                <a:xfrm>
                  <a:off x="8790" y="7333"/>
                  <a:ext cx="621" cy="360"/>
                  <a:chOff x="2781" y="4864"/>
                  <a:chExt cx="621" cy="360"/>
                </a:xfrm>
              </p:grpSpPr>
              <p:sp>
                <p:nvSpPr>
                  <p:cNvPr id="239" name="Rectangle 6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Rectangle 6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9" name="Group 69"/>
                <p:cNvGrpSpPr>
                  <a:grpSpLocks noChangeAspect="1"/>
                </p:cNvGrpSpPr>
                <p:nvPr/>
              </p:nvGrpSpPr>
              <p:grpSpPr bwMode="auto">
                <a:xfrm rot="2653686">
                  <a:off x="7461" y="6975"/>
                  <a:ext cx="1125" cy="795"/>
                  <a:chOff x="2421" y="10911"/>
                  <a:chExt cx="1125" cy="795"/>
                </a:xfrm>
              </p:grpSpPr>
              <p:sp>
                <p:nvSpPr>
                  <p:cNvPr id="226" name="AutoShape 7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7" name="Group 71"/>
                  <p:cNvGrpSpPr>
                    <a:grpSpLocks noChangeAspect="1"/>
                  </p:cNvGrpSpPr>
                  <p:nvPr/>
                </p:nvGrpSpPr>
                <p:grpSpPr bwMode="auto">
                  <a:xfrm rot="24300000">
                    <a:off x="3231" y="10911"/>
                    <a:ext cx="315" cy="315"/>
                    <a:chOff x="2886" y="10564"/>
                    <a:chExt cx="315" cy="315"/>
                  </a:xfrm>
                </p:grpSpPr>
                <p:sp>
                  <p:nvSpPr>
                    <p:cNvPr id="237" name="Line 7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8" name="Line 7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8" name="Group 74"/>
                  <p:cNvGrpSpPr>
                    <a:grpSpLocks noChangeAspect="1"/>
                  </p:cNvGrpSpPr>
                  <p:nvPr/>
                </p:nvGrpSpPr>
                <p:grpSpPr bwMode="auto">
                  <a:xfrm rot="24300000">
                    <a:off x="2421" y="11151"/>
                    <a:ext cx="315" cy="315"/>
                    <a:chOff x="2886" y="10564"/>
                    <a:chExt cx="315" cy="315"/>
                  </a:xfrm>
                </p:grpSpPr>
                <p:sp>
                  <p:nvSpPr>
                    <p:cNvPr id="235" name="Line 7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6" name="Line 7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9" name="Group 77"/>
                  <p:cNvGrpSpPr>
                    <a:grpSpLocks noChangeAspect="1"/>
                  </p:cNvGrpSpPr>
                  <p:nvPr/>
                </p:nvGrpSpPr>
                <p:grpSpPr bwMode="auto">
                  <a:xfrm rot="24300000">
                    <a:off x="3231" y="11391"/>
                    <a:ext cx="315" cy="315"/>
                    <a:chOff x="2886" y="10564"/>
                    <a:chExt cx="315" cy="315"/>
                  </a:xfrm>
                </p:grpSpPr>
                <p:sp>
                  <p:nvSpPr>
                    <p:cNvPr id="233" name="Line 7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4" name="Line 7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Group 80"/>
                  <p:cNvGrpSpPr>
                    <a:grpSpLocks noChangeAspect="1"/>
                  </p:cNvGrpSpPr>
                  <p:nvPr/>
                </p:nvGrpSpPr>
                <p:grpSpPr bwMode="auto">
                  <a:xfrm rot="24300000">
                    <a:off x="3231" y="11136"/>
                    <a:ext cx="315" cy="315"/>
                    <a:chOff x="2886" y="10564"/>
                    <a:chExt cx="315" cy="315"/>
                  </a:xfrm>
                </p:grpSpPr>
                <p:sp>
                  <p:nvSpPr>
                    <p:cNvPr id="231" name="Line 8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2" name="Line 8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0" name="Group 83"/>
                <p:cNvGrpSpPr>
                  <a:grpSpLocks noChangeAspect="1"/>
                </p:cNvGrpSpPr>
                <p:nvPr/>
              </p:nvGrpSpPr>
              <p:grpSpPr bwMode="auto">
                <a:xfrm>
                  <a:off x="8571" y="7753"/>
                  <a:ext cx="621" cy="360"/>
                  <a:chOff x="2781" y="4864"/>
                  <a:chExt cx="621" cy="360"/>
                </a:xfrm>
              </p:grpSpPr>
              <p:sp>
                <p:nvSpPr>
                  <p:cNvPr id="224" name="Rectangle 8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Rectangle 8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1" name="Group 86"/>
                <p:cNvGrpSpPr>
                  <a:grpSpLocks noChangeAspect="1"/>
                </p:cNvGrpSpPr>
                <p:nvPr/>
              </p:nvGrpSpPr>
              <p:grpSpPr bwMode="auto">
                <a:xfrm>
                  <a:off x="8211" y="8173"/>
                  <a:ext cx="621" cy="360"/>
                  <a:chOff x="2781" y="4864"/>
                  <a:chExt cx="621" cy="360"/>
                </a:xfrm>
              </p:grpSpPr>
              <p:sp>
                <p:nvSpPr>
                  <p:cNvPr id="222" name="Rectangle 8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Rectangle 8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7" name="Group 89"/>
              <p:cNvGrpSpPr>
                <a:grpSpLocks noChangeAspect="1"/>
              </p:cNvGrpSpPr>
              <p:nvPr/>
            </p:nvGrpSpPr>
            <p:grpSpPr bwMode="auto">
              <a:xfrm>
                <a:off x="7821" y="5540"/>
                <a:ext cx="2070" cy="2084"/>
                <a:chOff x="7341" y="6449"/>
                <a:chExt cx="2070" cy="2084"/>
              </a:xfrm>
            </p:grpSpPr>
            <p:sp>
              <p:nvSpPr>
                <p:cNvPr id="193"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94" name="Group 91"/>
                <p:cNvGrpSpPr>
                  <a:grpSpLocks noChangeAspect="1"/>
                </p:cNvGrpSpPr>
                <p:nvPr/>
              </p:nvGrpSpPr>
              <p:grpSpPr bwMode="auto">
                <a:xfrm>
                  <a:off x="8790" y="7333"/>
                  <a:ext cx="621" cy="360"/>
                  <a:chOff x="2781" y="4864"/>
                  <a:chExt cx="621" cy="360"/>
                </a:xfrm>
              </p:grpSpPr>
              <p:sp>
                <p:nvSpPr>
                  <p:cNvPr id="215"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5" name="Group 94"/>
                <p:cNvGrpSpPr>
                  <a:grpSpLocks noChangeAspect="1"/>
                </p:cNvGrpSpPr>
                <p:nvPr/>
              </p:nvGrpSpPr>
              <p:grpSpPr bwMode="auto">
                <a:xfrm rot="2653686">
                  <a:off x="7461" y="6975"/>
                  <a:ext cx="1125" cy="795"/>
                  <a:chOff x="2421" y="10911"/>
                  <a:chExt cx="1125" cy="795"/>
                </a:xfrm>
              </p:grpSpPr>
              <p:sp>
                <p:nvSpPr>
                  <p:cNvPr id="202"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3" name="Group 96"/>
                  <p:cNvGrpSpPr>
                    <a:grpSpLocks noChangeAspect="1"/>
                  </p:cNvGrpSpPr>
                  <p:nvPr/>
                </p:nvGrpSpPr>
                <p:grpSpPr bwMode="auto">
                  <a:xfrm rot="24300000">
                    <a:off x="3231" y="10911"/>
                    <a:ext cx="315" cy="315"/>
                    <a:chOff x="2886" y="10564"/>
                    <a:chExt cx="315" cy="315"/>
                  </a:xfrm>
                </p:grpSpPr>
                <p:sp>
                  <p:nvSpPr>
                    <p:cNvPr id="213"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4"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4" name="Group 99"/>
                  <p:cNvGrpSpPr>
                    <a:grpSpLocks noChangeAspect="1"/>
                  </p:cNvGrpSpPr>
                  <p:nvPr/>
                </p:nvGrpSpPr>
                <p:grpSpPr bwMode="auto">
                  <a:xfrm rot="24300000">
                    <a:off x="2421" y="11151"/>
                    <a:ext cx="315" cy="315"/>
                    <a:chOff x="2886" y="10564"/>
                    <a:chExt cx="315" cy="315"/>
                  </a:xfrm>
                </p:grpSpPr>
                <p:sp>
                  <p:nvSpPr>
                    <p:cNvPr id="211"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2"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5" name="Group 102"/>
                  <p:cNvGrpSpPr>
                    <a:grpSpLocks noChangeAspect="1"/>
                  </p:cNvGrpSpPr>
                  <p:nvPr/>
                </p:nvGrpSpPr>
                <p:grpSpPr bwMode="auto">
                  <a:xfrm rot="24300000">
                    <a:off x="3231" y="11391"/>
                    <a:ext cx="315" cy="315"/>
                    <a:chOff x="2886" y="10564"/>
                    <a:chExt cx="315" cy="315"/>
                  </a:xfrm>
                </p:grpSpPr>
                <p:sp>
                  <p:nvSpPr>
                    <p:cNvPr id="209"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0"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6" name="Group 105"/>
                  <p:cNvGrpSpPr>
                    <a:grpSpLocks noChangeAspect="1"/>
                  </p:cNvGrpSpPr>
                  <p:nvPr/>
                </p:nvGrpSpPr>
                <p:grpSpPr bwMode="auto">
                  <a:xfrm rot="24300000">
                    <a:off x="3231" y="11136"/>
                    <a:ext cx="315" cy="315"/>
                    <a:chOff x="2886" y="10564"/>
                    <a:chExt cx="315" cy="315"/>
                  </a:xfrm>
                </p:grpSpPr>
                <p:sp>
                  <p:nvSpPr>
                    <p:cNvPr id="207"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8"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6" name="Group 108"/>
                <p:cNvGrpSpPr>
                  <a:grpSpLocks noChangeAspect="1"/>
                </p:cNvGrpSpPr>
                <p:nvPr/>
              </p:nvGrpSpPr>
              <p:grpSpPr bwMode="auto">
                <a:xfrm>
                  <a:off x="8571" y="7753"/>
                  <a:ext cx="621" cy="360"/>
                  <a:chOff x="2781" y="4864"/>
                  <a:chExt cx="621" cy="360"/>
                </a:xfrm>
              </p:grpSpPr>
              <p:sp>
                <p:nvSpPr>
                  <p:cNvPr id="200"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7" name="Group 111"/>
                <p:cNvGrpSpPr>
                  <a:grpSpLocks noChangeAspect="1"/>
                </p:cNvGrpSpPr>
                <p:nvPr/>
              </p:nvGrpSpPr>
              <p:grpSpPr bwMode="auto">
                <a:xfrm>
                  <a:off x="8211" y="8173"/>
                  <a:ext cx="621" cy="360"/>
                  <a:chOff x="2781" y="4864"/>
                  <a:chExt cx="621" cy="360"/>
                </a:xfrm>
              </p:grpSpPr>
              <p:sp>
                <p:nvSpPr>
                  <p:cNvPr id="198"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8" name="Group 114"/>
              <p:cNvGrpSpPr>
                <a:grpSpLocks noChangeAspect="1"/>
              </p:cNvGrpSpPr>
              <p:nvPr/>
            </p:nvGrpSpPr>
            <p:grpSpPr bwMode="auto">
              <a:xfrm>
                <a:off x="8301" y="3904"/>
                <a:ext cx="2070" cy="2084"/>
                <a:chOff x="7341" y="6449"/>
                <a:chExt cx="2070" cy="2084"/>
              </a:xfrm>
            </p:grpSpPr>
            <p:sp>
              <p:nvSpPr>
                <p:cNvPr id="169" name="Rectangle 11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0" name="Group 116"/>
                <p:cNvGrpSpPr>
                  <a:grpSpLocks noChangeAspect="1"/>
                </p:cNvGrpSpPr>
                <p:nvPr/>
              </p:nvGrpSpPr>
              <p:grpSpPr bwMode="auto">
                <a:xfrm>
                  <a:off x="8790" y="7333"/>
                  <a:ext cx="621" cy="360"/>
                  <a:chOff x="2781" y="4864"/>
                  <a:chExt cx="621" cy="360"/>
                </a:xfrm>
              </p:grpSpPr>
              <p:sp>
                <p:nvSpPr>
                  <p:cNvPr id="191" name="Rectangle 11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Rectangle 11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1" name="Group 119"/>
                <p:cNvGrpSpPr>
                  <a:grpSpLocks noChangeAspect="1"/>
                </p:cNvGrpSpPr>
                <p:nvPr/>
              </p:nvGrpSpPr>
              <p:grpSpPr bwMode="auto">
                <a:xfrm rot="2653686">
                  <a:off x="7461" y="6975"/>
                  <a:ext cx="1125" cy="795"/>
                  <a:chOff x="2421" y="10911"/>
                  <a:chExt cx="1125" cy="795"/>
                </a:xfrm>
              </p:grpSpPr>
              <p:sp>
                <p:nvSpPr>
                  <p:cNvPr id="178" name="AutoShape 12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9" name="Group 121"/>
                  <p:cNvGrpSpPr>
                    <a:grpSpLocks noChangeAspect="1"/>
                  </p:cNvGrpSpPr>
                  <p:nvPr/>
                </p:nvGrpSpPr>
                <p:grpSpPr bwMode="auto">
                  <a:xfrm rot="24300000">
                    <a:off x="3231" y="10911"/>
                    <a:ext cx="315" cy="315"/>
                    <a:chOff x="2886" y="10564"/>
                    <a:chExt cx="315" cy="315"/>
                  </a:xfrm>
                </p:grpSpPr>
                <p:sp>
                  <p:nvSpPr>
                    <p:cNvPr id="189"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0"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0" name="Group 124"/>
                  <p:cNvGrpSpPr>
                    <a:grpSpLocks noChangeAspect="1"/>
                  </p:cNvGrpSpPr>
                  <p:nvPr/>
                </p:nvGrpSpPr>
                <p:grpSpPr bwMode="auto">
                  <a:xfrm rot="24300000">
                    <a:off x="2421" y="11151"/>
                    <a:ext cx="315" cy="315"/>
                    <a:chOff x="2886" y="10564"/>
                    <a:chExt cx="315" cy="315"/>
                  </a:xfrm>
                </p:grpSpPr>
                <p:sp>
                  <p:nvSpPr>
                    <p:cNvPr id="187" name="Line 12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8" name="Line 12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1" name="Group 127"/>
                  <p:cNvGrpSpPr>
                    <a:grpSpLocks noChangeAspect="1"/>
                  </p:cNvGrpSpPr>
                  <p:nvPr/>
                </p:nvGrpSpPr>
                <p:grpSpPr bwMode="auto">
                  <a:xfrm rot="24300000">
                    <a:off x="3231" y="11391"/>
                    <a:ext cx="315" cy="315"/>
                    <a:chOff x="2886" y="10564"/>
                    <a:chExt cx="315" cy="315"/>
                  </a:xfrm>
                </p:grpSpPr>
                <p:sp>
                  <p:nvSpPr>
                    <p:cNvPr id="185" name="Line 12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6" name="Line 12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2" name="Group 130"/>
                  <p:cNvGrpSpPr>
                    <a:grpSpLocks noChangeAspect="1"/>
                  </p:cNvGrpSpPr>
                  <p:nvPr/>
                </p:nvGrpSpPr>
                <p:grpSpPr bwMode="auto">
                  <a:xfrm rot="24300000">
                    <a:off x="3231" y="11136"/>
                    <a:ext cx="315" cy="315"/>
                    <a:chOff x="2886" y="10564"/>
                    <a:chExt cx="315" cy="315"/>
                  </a:xfrm>
                </p:grpSpPr>
                <p:sp>
                  <p:nvSpPr>
                    <p:cNvPr id="183" name="Line 1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4" name="Line 1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2" name="Group 133"/>
                <p:cNvGrpSpPr>
                  <a:grpSpLocks noChangeAspect="1"/>
                </p:cNvGrpSpPr>
                <p:nvPr/>
              </p:nvGrpSpPr>
              <p:grpSpPr bwMode="auto">
                <a:xfrm>
                  <a:off x="8571" y="7753"/>
                  <a:ext cx="621" cy="360"/>
                  <a:chOff x="2781" y="4864"/>
                  <a:chExt cx="621" cy="360"/>
                </a:xfrm>
              </p:grpSpPr>
              <p:sp>
                <p:nvSpPr>
                  <p:cNvPr id="176" name="Rectangle 13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 name="Rectangle 13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3" name="Group 136"/>
                <p:cNvGrpSpPr>
                  <a:grpSpLocks noChangeAspect="1"/>
                </p:cNvGrpSpPr>
                <p:nvPr/>
              </p:nvGrpSpPr>
              <p:grpSpPr bwMode="auto">
                <a:xfrm>
                  <a:off x="8211" y="8173"/>
                  <a:ext cx="621" cy="360"/>
                  <a:chOff x="2781" y="4864"/>
                  <a:chExt cx="621" cy="360"/>
                </a:xfrm>
              </p:grpSpPr>
              <p:sp>
                <p:nvSpPr>
                  <p:cNvPr id="174" name="Rectangle 13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5" name="Rectangle 13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The shorthand notation symbols:</a:t>
            </a:r>
          </a:p>
          <a:p>
            <a:pPr>
              <a:buNone/>
            </a:pPr>
            <a:r>
              <a:rPr lang="en-US" sz="1000" dirty="0" smtClean="0"/>
              <a:t>  </a:t>
            </a:r>
          </a:p>
          <a:p>
            <a:pPr>
              <a:buNone/>
            </a:pPr>
            <a:r>
              <a:rPr lang="en-US" dirty="0" smtClean="0"/>
              <a:t>		a master learning agent:</a:t>
            </a:r>
          </a:p>
          <a:p>
            <a:endParaRPr lang="en-US" dirty="0"/>
          </a:p>
        </p:txBody>
      </p:sp>
      <p:grpSp>
        <p:nvGrpSpPr>
          <p:cNvPr id="436377" name="Group 162"/>
          <p:cNvGrpSpPr/>
          <p:nvPr/>
        </p:nvGrpSpPr>
        <p:grpSpPr>
          <a:xfrm>
            <a:off x="3825762" y="4423410"/>
            <a:ext cx="1470138" cy="999490"/>
            <a:chOff x="3851162" y="4258310"/>
            <a:chExt cx="538162" cy="396863"/>
          </a:xfrm>
        </p:grpSpPr>
        <p:grpSp>
          <p:nvGrpSpPr>
            <p:cNvPr id="436378" name="Group 7"/>
            <p:cNvGrpSpPr>
              <a:grpSpLocks/>
            </p:cNvGrpSpPr>
            <p:nvPr/>
          </p:nvGrpSpPr>
          <p:grpSpPr bwMode="auto">
            <a:xfrm rot="5400000">
              <a:off x="4094512" y="4360361"/>
              <a:ext cx="320543" cy="269081"/>
              <a:chOff x="2886" y="10564"/>
              <a:chExt cx="315" cy="315"/>
            </a:xfrm>
          </p:grpSpPr>
          <p:sp>
            <p:nvSpPr>
              <p:cNvPr id="569352" name="Line 8"/>
              <p:cNvSpPr>
                <a:spLocks noChangeShapeType="1"/>
              </p:cNvSpPr>
              <p:nvPr/>
            </p:nvSpPr>
            <p:spPr bwMode="auto">
              <a:xfrm flipV="1">
                <a:off x="2886" y="10639"/>
                <a:ext cx="240" cy="240"/>
              </a:xfrm>
              <a:prstGeom prst="line">
                <a:avLst/>
              </a:prstGeom>
              <a:noFill/>
              <a:ln w="1016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69353" name="Line 9"/>
              <p:cNvSpPr>
                <a:spLocks noChangeShapeType="1"/>
              </p:cNvSpPr>
              <p:nvPr/>
            </p:nvSpPr>
            <p:spPr bwMode="auto">
              <a:xfrm flipV="1">
                <a:off x="2961" y="10564"/>
                <a:ext cx="240" cy="240"/>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79" name="Group 16"/>
            <p:cNvGrpSpPr>
              <a:grpSpLocks/>
            </p:cNvGrpSpPr>
            <p:nvPr/>
          </p:nvGrpSpPr>
          <p:grpSpPr bwMode="auto">
            <a:xfrm>
              <a:off x="3851162" y="4334630"/>
              <a:ext cx="269081" cy="320543"/>
              <a:chOff x="2886" y="10564"/>
              <a:chExt cx="315" cy="315"/>
            </a:xfrm>
          </p:grpSpPr>
          <p:sp>
            <p:nvSpPr>
              <p:cNvPr id="569361" name="Line 17"/>
              <p:cNvSpPr>
                <a:spLocks noChangeShapeType="1"/>
              </p:cNvSpPr>
              <p:nvPr/>
            </p:nvSpPr>
            <p:spPr bwMode="auto">
              <a:xfrm flipV="1">
                <a:off x="2886" y="10639"/>
                <a:ext cx="240" cy="240"/>
              </a:xfrm>
              <a:prstGeom prst="line">
                <a:avLst/>
              </a:prstGeom>
              <a:noFill/>
              <a:ln w="1016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69362" name="Line 18"/>
              <p:cNvSpPr>
                <a:spLocks noChangeShapeType="1"/>
              </p:cNvSpPr>
              <p:nvPr/>
            </p:nvSpPr>
            <p:spPr bwMode="auto">
              <a:xfrm flipV="1">
                <a:off x="2961" y="10564"/>
                <a:ext cx="240" cy="240"/>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9363" name="Oval 19"/>
            <p:cNvSpPr>
              <a:spLocks noChangeArrowheads="1"/>
            </p:cNvSpPr>
            <p:nvPr/>
          </p:nvSpPr>
          <p:spPr bwMode="auto">
            <a:xfrm>
              <a:off x="4068989" y="4258310"/>
              <a:ext cx="102507" cy="122112"/>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9364" name="Text Box 20"/>
          <p:cNvSpPr txBox="1">
            <a:spLocks noChangeArrowheads="1"/>
          </p:cNvSpPr>
          <p:nvPr/>
        </p:nvSpPr>
        <p:spPr bwMode="auto">
          <a:xfrm>
            <a:off x="3263900" y="4152900"/>
            <a:ext cx="685800" cy="5334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a typeface="Times New Roman" charset="0"/>
            </a:endParaRPr>
          </a:p>
        </p:txBody>
      </p:sp>
      <p:sp>
        <p:nvSpPr>
          <p:cNvPr id="569365" name="Text Box 21"/>
          <p:cNvSpPr txBox="1">
            <a:spLocks noChangeArrowheads="1"/>
          </p:cNvSpPr>
          <p:nvPr/>
        </p:nvSpPr>
        <p:spPr bwMode="auto">
          <a:xfrm>
            <a:off x="4178300" y="4152900"/>
            <a:ext cx="914400" cy="53340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charset="0"/>
              <a:ea typeface="Times New Roman" charset="0"/>
            </a:endParaRPr>
          </a:p>
        </p:txBody>
      </p:sp>
      <p:grpSp>
        <p:nvGrpSpPr>
          <p:cNvPr id="153" name="Group 141"/>
          <p:cNvGrpSpPr/>
          <p:nvPr/>
        </p:nvGrpSpPr>
        <p:grpSpPr>
          <a:xfrm>
            <a:off x="6948501" y="831243"/>
            <a:ext cx="1484299" cy="1088253"/>
            <a:chOff x="2311400" y="2306638"/>
            <a:chExt cx="4673600" cy="3679825"/>
          </a:xfrm>
        </p:grpSpPr>
        <p:sp>
          <p:nvSpPr>
            <p:cNvPr id="154" name="Rectangle 153"/>
            <p:cNvSpPr/>
            <p:nvPr/>
          </p:nvSpPr>
          <p:spPr>
            <a:xfrm>
              <a:off x="2311400" y="2306638"/>
              <a:ext cx="4673600" cy="36798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5" name="Group 2"/>
            <p:cNvGrpSpPr>
              <a:grpSpLocks noChangeAspect="1"/>
            </p:cNvGrpSpPr>
            <p:nvPr/>
          </p:nvGrpSpPr>
          <p:grpSpPr bwMode="auto">
            <a:xfrm>
              <a:off x="2908299" y="2446339"/>
              <a:ext cx="3435815" cy="3347257"/>
              <a:chOff x="3546" y="3028"/>
              <a:chExt cx="6825" cy="6276"/>
            </a:xfrm>
          </p:grpSpPr>
          <p:grpSp>
            <p:nvGrpSpPr>
              <p:cNvPr id="156" name="Group 3"/>
              <p:cNvGrpSpPr>
                <a:grpSpLocks noChangeAspect="1"/>
              </p:cNvGrpSpPr>
              <p:nvPr/>
            </p:nvGrpSpPr>
            <p:grpSpPr bwMode="auto">
              <a:xfrm>
                <a:off x="4941" y="3928"/>
                <a:ext cx="1440" cy="1680"/>
                <a:chOff x="2886" y="10564"/>
                <a:chExt cx="315" cy="315"/>
              </a:xfrm>
            </p:grpSpPr>
            <p:sp>
              <p:nvSpPr>
                <p:cNvPr id="290"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1"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7" name="Oval 6"/>
              <p:cNvSpPr>
                <a:spLocks noChangeAspect="1" noChangeArrowheads="1"/>
              </p:cNvSpPr>
              <p:nvPr/>
            </p:nvSpPr>
            <p:spPr bwMode="auto">
              <a:xfrm>
                <a:off x="6321" y="302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AutoShape 7"/>
              <p:cNvSpPr>
                <a:spLocks noChangeAspect="1" noChangeArrowheads="1"/>
              </p:cNvSpPr>
              <p:nvPr/>
            </p:nvSpPr>
            <p:spPr bwMode="auto">
              <a:xfrm>
                <a:off x="4701" y="6451"/>
                <a:ext cx="480" cy="600"/>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59" name="Group 8"/>
              <p:cNvGrpSpPr>
                <a:grpSpLocks noChangeAspect="1"/>
              </p:cNvGrpSpPr>
              <p:nvPr/>
            </p:nvGrpSpPr>
            <p:grpSpPr bwMode="auto">
              <a:xfrm rot="18900000">
                <a:off x="4793" y="6058"/>
                <a:ext cx="315" cy="315"/>
                <a:chOff x="2886" y="10564"/>
                <a:chExt cx="315" cy="315"/>
              </a:xfrm>
            </p:grpSpPr>
            <p:sp>
              <p:nvSpPr>
                <p:cNvPr id="288" name="Line 9"/>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9" name="Line 10"/>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0" name="AutoShape 11"/>
              <p:cNvSpPr>
                <a:spLocks noChangeAspect="1" noChangeArrowheads="1"/>
              </p:cNvSpPr>
              <p:nvPr/>
            </p:nvSpPr>
            <p:spPr bwMode="auto">
              <a:xfrm flipH="1">
                <a:off x="4611" y="5608"/>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1" name="Group 12"/>
              <p:cNvGrpSpPr>
                <a:grpSpLocks noChangeAspect="1"/>
              </p:cNvGrpSpPr>
              <p:nvPr/>
            </p:nvGrpSpPr>
            <p:grpSpPr bwMode="auto">
              <a:xfrm rot="40500000">
                <a:off x="4793" y="6057"/>
                <a:ext cx="315" cy="315"/>
                <a:chOff x="2886" y="10564"/>
                <a:chExt cx="315" cy="315"/>
              </a:xfrm>
            </p:grpSpPr>
            <p:sp>
              <p:nvSpPr>
                <p:cNvPr id="286"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7"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2" name="Group 15"/>
              <p:cNvGrpSpPr>
                <a:grpSpLocks noChangeAspect="1"/>
              </p:cNvGrpSpPr>
              <p:nvPr/>
            </p:nvGrpSpPr>
            <p:grpSpPr bwMode="auto">
              <a:xfrm>
                <a:off x="5181" y="4768"/>
                <a:ext cx="1200" cy="840"/>
                <a:chOff x="2886" y="10564"/>
                <a:chExt cx="315" cy="315"/>
              </a:xfrm>
            </p:grpSpPr>
            <p:sp>
              <p:nvSpPr>
                <p:cNvPr id="284"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5"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 name="Oval 18"/>
              <p:cNvSpPr>
                <a:spLocks noChangeAspect="1" noChangeArrowheads="1"/>
              </p:cNvSpPr>
              <p:nvPr/>
            </p:nvSpPr>
            <p:spPr bwMode="auto">
              <a:xfrm>
                <a:off x="6321" y="470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4" name="Group 19"/>
              <p:cNvGrpSpPr>
                <a:grpSpLocks noChangeAspect="1"/>
              </p:cNvGrpSpPr>
              <p:nvPr/>
            </p:nvGrpSpPr>
            <p:grpSpPr bwMode="auto">
              <a:xfrm>
                <a:off x="4701" y="3088"/>
                <a:ext cx="1680" cy="2520"/>
                <a:chOff x="2886" y="10564"/>
                <a:chExt cx="315" cy="315"/>
              </a:xfrm>
            </p:grpSpPr>
            <p:sp>
              <p:nvSpPr>
                <p:cNvPr id="282"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3"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5" name="Group 22"/>
              <p:cNvGrpSpPr>
                <a:grpSpLocks noChangeAspect="1"/>
              </p:cNvGrpSpPr>
              <p:nvPr/>
            </p:nvGrpSpPr>
            <p:grpSpPr bwMode="auto">
              <a:xfrm>
                <a:off x="4101" y="8274"/>
                <a:ext cx="403" cy="310"/>
                <a:chOff x="2781" y="2824"/>
                <a:chExt cx="403" cy="310"/>
              </a:xfrm>
            </p:grpSpPr>
            <p:sp>
              <p:nvSpPr>
                <p:cNvPr id="277"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6" name="Group 28"/>
              <p:cNvGrpSpPr>
                <a:grpSpLocks noChangeAspect="1"/>
              </p:cNvGrpSpPr>
              <p:nvPr/>
            </p:nvGrpSpPr>
            <p:grpSpPr bwMode="auto">
              <a:xfrm rot="-3210301">
                <a:off x="4041" y="7131"/>
                <a:ext cx="1125" cy="795"/>
                <a:chOff x="2376" y="8886"/>
                <a:chExt cx="1125" cy="795"/>
              </a:xfrm>
            </p:grpSpPr>
            <p:sp>
              <p:nvSpPr>
                <p:cNvPr id="264"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65" name="Group 30"/>
                <p:cNvGrpSpPr>
                  <a:grpSpLocks noChangeAspect="1"/>
                </p:cNvGrpSpPr>
                <p:nvPr/>
              </p:nvGrpSpPr>
              <p:grpSpPr bwMode="auto">
                <a:xfrm rot="24300000">
                  <a:off x="2391" y="8886"/>
                  <a:ext cx="315" cy="315"/>
                  <a:chOff x="2886" y="10564"/>
                  <a:chExt cx="315" cy="315"/>
                </a:xfrm>
              </p:grpSpPr>
              <p:sp>
                <p:nvSpPr>
                  <p:cNvPr id="275"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6"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6" name="Group 33"/>
                <p:cNvGrpSpPr>
                  <a:grpSpLocks noChangeAspect="1"/>
                </p:cNvGrpSpPr>
                <p:nvPr/>
              </p:nvGrpSpPr>
              <p:grpSpPr bwMode="auto">
                <a:xfrm rot="24300000">
                  <a:off x="2376" y="9126"/>
                  <a:ext cx="315" cy="315"/>
                  <a:chOff x="2886" y="10564"/>
                  <a:chExt cx="315" cy="315"/>
                </a:xfrm>
              </p:grpSpPr>
              <p:sp>
                <p:nvSpPr>
                  <p:cNvPr id="273"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4"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7" name="Group 36"/>
                <p:cNvGrpSpPr>
                  <a:grpSpLocks noChangeAspect="1"/>
                </p:cNvGrpSpPr>
                <p:nvPr/>
              </p:nvGrpSpPr>
              <p:grpSpPr bwMode="auto">
                <a:xfrm rot="24300000">
                  <a:off x="2376" y="9366"/>
                  <a:ext cx="315" cy="315"/>
                  <a:chOff x="2886" y="10564"/>
                  <a:chExt cx="315" cy="315"/>
                </a:xfrm>
              </p:grpSpPr>
              <p:sp>
                <p:nvSpPr>
                  <p:cNvPr id="271"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2"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8" name="Group 39"/>
                <p:cNvGrpSpPr>
                  <a:grpSpLocks noChangeAspect="1"/>
                </p:cNvGrpSpPr>
                <p:nvPr/>
              </p:nvGrpSpPr>
              <p:grpSpPr bwMode="auto">
                <a:xfrm rot="24300000">
                  <a:off x="3186" y="9111"/>
                  <a:ext cx="315" cy="315"/>
                  <a:chOff x="2886" y="10564"/>
                  <a:chExt cx="315" cy="315"/>
                </a:xfrm>
              </p:grpSpPr>
              <p:sp>
                <p:nvSpPr>
                  <p:cNvPr id="269"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0"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7" name="Group 42"/>
              <p:cNvGrpSpPr>
                <a:grpSpLocks noChangeAspect="1"/>
              </p:cNvGrpSpPr>
              <p:nvPr/>
            </p:nvGrpSpPr>
            <p:grpSpPr bwMode="auto">
              <a:xfrm>
                <a:off x="3546" y="7789"/>
                <a:ext cx="403" cy="310"/>
                <a:chOff x="2781" y="2824"/>
                <a:chExt cx="403" cy="310"/>
              </a:xfrm>
            </p:grpSpPr>
            <p:sp>
              <p:nvSpPr>
                <p:cNvPr id="259"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8" name="Group 48"/>
              <p:cNvGrpSpPr>
                <a:grpSpLocks noChangeAspect="1"/>
              </p:cNvGrpSpPr>
              <p:nvPr/>
            </p:nvGrpSpPr>
            <p:grpSpPr bwMode="auto">
              <a:xfrm>
                <a:off x="3801" y="8044"/>
                <a:ext cx="403" cy="310"/>
                <a:chOff x="2781" y="2824"/>
                <a:chExt cx="403" cy="310"/>
              </a:xfrm>
            </p:grpSpPr>
            <p:sp>
              <p:nvSpPr>
                <p:cNvPr id="254"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9" name="Group 54"/>
              <p:cNvGrpSpPr>
                <a:grpSpLocks noChangeAspect="1"/>
              </p:cNvGrpSpPr>
              <p:nvPr/>
            </p:nvGrpSpPr>
            <p:grpSpPr bwMode="auto">
              <a:xfrm rot="10800000" flipH="1">
                <a:off x="6381" y="3928"/>
                <a:ext cx="1680" cy="1656"/>
                <a:chOff x="2886" y="10564"/>
                <a:chExt cx="315" cy="315"/>
              </a:xfrm>
            </p:grpSpPr>
            <p:sp>
              <p:nvSpPr>
                <p:cNvPr id="252"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3"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0" name="Group 57"/>
              <p:cNvGrpSpPr>
                <a:grpSpLocks noChangeAspect="1"/>
              </p:cNvGrpSpPr>
              <p:nvPr/>
            </p:nvGrpSpPr>
            <p:grpSpPr bwMode="auto">
              <a:xfrm rot="10800000" flipH="1">
                <a:off x="6381" y="3088"/>
                <a:ext cx="2160" cy="816"/>
                <a:chOff x="2886" y="10564"/>
                <a:chExt cx="315" cy="315"/>
              </a:xfrm>
            </p:grpSpPr>
            <p:sp>
              <p:nvSpPr>
                <p:cNvPr id="250"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1"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1" name="Group 60"/>
              <p:cNvGrpSpPr>
                <a:grpSpLocks noChangeAspect="1"/>
              </p:cNvGrpSpPr>
              <p:nvPr/>
            </p:nvGrpSpPr>
            <p:grpSpPr bwMode="auto">
              <a:xfrm rot="10800000" flipH="1">
                <a:off x="6381" y="4768"/>
                <a:ext cx="1200" cy="2496"/>
                <a:chOff x="2886" y="10564"/>
                <a:chExt cx="315" cy="315"/>
              </a:xfrm>
            </p:grpSpPr>
            <p:sp>
              <p:nvSpPr>
                <p:cNvPr id="248" name="Line 6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9" name="Line 6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2" name="Oval 63"/>
              <p:cNvSpPr>
                <a:spLocks noChangeAspect="1" noChangeArrowheads="1"/>
              </p:cNvSpPr>
              <p:nvPr/>
            </p:nvSpPr>
            <p:spPr bwMode="auto">
              <a:xfrm flipH="1">
                <a:off x="6321" y="3883"/>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73" name="Group 64"/>
              <p:cNvGrpSpPr>
                <a:grpSpLocks noChangeAspect="1"/>
              </p:cNvGrpSpPr>
              <p:nvPr/>
            </p:nvGrpSpPr>
            <p:grpSpPr bwMode="auto">
              <a:xfrm>
                <a:off x="7341" y="7220"/>
                <a:ext cx="2070" cy="2084"/>
                <a:chOff x="7341" y="6449"/>
                <a:chExt cx="2070" cy="2084"/>
              </a:xfrm>
            </p:grpSpPr>
            <p:sp>
              <p:nvSpPr>
                <p:cNvPr id="224" name="Rectangle 6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5" name="Group 66"/>
                <p:cNvGrpSpPr>
                  <a:grpSpLocks noChangeAspect="1"/>
                </p:cNvGrpSpPr>
                <p:nvPr/>
              </p:nvGrpSpPr>
              <p:grpSpPr bwMode="auto">
                <a:xfrm>
                  <a:off x="8790" y="7333"/>
                  <a:ext cx="621" cy="360"/>
                  <a:chOff x="2781" y="4864"/>
                  <a:chExt cx="621" cy="360"/>
                </a:xfrm>
              </p:grpSpPr>
              <p:sp>
                <p:nvSpPr>
                  <p:cNvPr id="246" name="Rectangle 6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Rectangle 6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6" name="Group 69"/>
                <p:cNvGrpSpPr>
                  <a:grpSpLocks noChangeAspect="1"/>
                </p:cNvGrpSpPr>
                <p:nvPr/>
              </p:nvGrpSpPr>
              <p:grpSpPr bwMode="auto">
                <a:xfrm rot="2653686">
                  <a:off x="7461" y="6975"/>
                  <a:ext cx="1125" cy="795"/>
                  <a:chOff x="2421" y="10911"/>
                  <a:chExt cx="1125" cy="795"/>
                </a:xfrm>
              </p:grpSpPr>
              <p:sp>
                <p:nvSpPr>
                  <p:cNvPr id="233" name="AutoShape 7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4" name="Group 71"/>
                  <p:cNvGrpSpPr>
                    <a:grpSpLocks noChangeAspect="1"/>
                  </p:cNvGrpSpPr>
                  <p:nvPr/>
                </p:nvGrpSpPr>
                <p:grpSpPr bwMode="auto">
                  <a:xfrm rot="24300000">
                    <a:off x="3231" y="10911"/>
                    <a:ext cx="315" cy="315"/>
                    <a:chOff x="2886" y="10564"/>
                    <a:chExt cx="315" cy="315"/>
                  </a:xfrm>
                </p:grpSpPr>
                <p:sp>
                  <p:nvSpPr>
                    <p:cNvPr id="244" name="Line 7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5" name="Line 7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5" name="Group 74"/>
                  <p:cNvGrpSpPr>
                    <a:grpSpLocks noChangeAspect="1"/>
                  </p:cNvGrpSpPr>
                  <p:nvPr/>
                </p:nvGrpSpPr>
                <p:grpSpPr bwMode="auto">
                  <a:xfrm rot="24300000">
                    <a:off x="2421" y="11151"/>
                    <a:ext cx="315" cy="315"/>
                    <a:chOff x="2886" y="10564"/>
                    <a:chExt cx="315" cy="315"/>
                  </a:xfrm>
                </p:grpSpPr>
                <p:sp>
                  <p:nvSpPr>
                    <p:cNvPr id="242" name="Line 7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3" name="Line 7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6" name="Group 77"/>
                  <p:cNvGrpSpPr>
                    <a:grpSpLocks noChangeAspect="1"/>
                  </p:cNvGrpSpPr>
                  <p:nvPr/>
                </p:nvGrpSpPr>
                <p:grpSpPr bwMode="auto">
                  <a:xfrm rot="24300000">
                    <a:off x="3231" y="11391"/>
                    <a:ext cx="315" cy="315"/>
                    <a:chOff x="2886" y="10564"/>
                    <a:chExt cx="315" cy="315"/>
                  </a:xfrm>
                </p:grpSpPr>
                <p:sp>
                  <p:nvSpPr>
                    <p:cNvPr id="240" name="Line 7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1" name="Line 7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7" name="Group 80"/>
                  <p:cNvGrpSpPr>
                    <a:grpSpLocks noChangeAspect="1"/>
                  </p:cNvGrpSpPr>
                  <p:nvPr/>
                </p:nvGrpSpPr>
                <p:grpSpPr bwMode="auto">
                  <a:xfrm rot="24300000">
                    <a:off x="3231" y="11136"/>
                    <a:ext cx="315" cy="315"/>
                    <a:chOff x="2886" y="10564"/>
                    <a:chExt cx="315" cy="315"/>
                  </a:xfrm>
                </p:grpSpPr>
                <p:sp>
                  <p:nvSpPr>
                    <p:cNvPr id="238" name="Line 8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9" name="Line 8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7" name="Group 83"/>
                <p:cNvGrpSpPr>
                  <a:grpSpLocks noChangeAspect="1"/>
                </p:cNvGrpSpPr>
                <p:nvPr/>
              </p:nvGrpSpPr>
              <p:grpSpPr bwMode="auto">
                <a:xfrm>
                  <a:off x="8571" y="7753"/>
                  <a:ext cx="621" cy="360"/>
                  <a:chOff x="2781" y="4864"/>
                  <a:chExt cx="621" cy="360"/>
                </a:xfrm>
              </p:grpSpPr>
              <p:sp>
                <p:nvSpPr>
                  <p:cNvPr id="231" name="Rectangle 8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Rectangle 8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8" name="Group 86"/>
                <p:cNvGrpSpPr>
                  <a:grpSpLocks noChangeAspect="1"/>
                </p:cNvGrpSpPr>
                <p:nvPr/>
              </p:nvGrpSpPr>
              <p:grpSpPr bwMode="auto">
                <a:xfrm>
                  <a:off x="8211" y="8173"/>
                  <a:ext cx="621" cy="360"/>
                  <a:chOff x="2781" y="4864"/>
                  <a:chExt cx="621" cy="360"/>
                </a:xfrm>
              </p:grpSpPr>
              <p:sp>
                <p:nvSpPr>
                  <p:cNvPr id="229" name="Rectangle 8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Rectangle 8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 name="Group 89"/>
              <p:cNvGrpSpPr>
                <a:grpSpLocks noChangeAspect="1"/>
              </p:cNvGrpSpPr>
              <p:nvPr/>
            </p:nvGrpSpPr>
            <p:grpSpPr bwMode="auto">
              <a:xfrm>
                <a:off x="7821" y="5540"/>
                <a:ext cx="2070" cy="2084"/>
                <a:chOff x="7341" y="6449"/>
                <a:chExt cx="2070" cy="2084"/>
              </a:xfrm>
            </p:grpSpPr>
            <p:sp>
              <p:nvSpPr>
                <p:cNvPr id="200"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1" name="Group 91"/>
                <p:cNvGrpSpPr>
                  <a:grpSpLocks noChangeAspect="1"/>
                </p:cNvGrpSpPr>
                <p:nvPr/>
              </p:nvGrpSpPr>
              <p:grpSpPr bwMode="auto">
                <a:xfrm>
                  <a:off x="8790" y="7333"/>
                  <a:ext cx="621" cy="360"/>
                  <a:chOff x="2781" y="4864"/>
                  <a:chExt cx="621" cy="360"/>
                </a:xfrm>
              </p:grpSpPr>
              <p:sp>
                <p:nvSpPr>
                  <p:cNvPr id="222"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2" name="Group 94"/>
                <p:cNvGrpSpPr>
                  <a:grpSpLocks noChangeAspect="1"/>
                </p:cNvGrpSpPr>
                <p:nvPr/>
              </p:nvGrpSpPr>
              <p:grpSpPr bwMode="auto">
                <a:xfrm rot="2653686">
                  <a:off x="7461" y="6975"/>
                  <a:ext cx="1125" cy="795"/>
                  <a:chOff x="2421" y="10911"/>
                  <a:chExt cx="1125" cy="795"/>
                </a:xfrm>
              </p:grpSpPr>
              <p:sp>
                <p:nvSpPr>
                  <p:cNvPr id="209"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10" name="Group 96"/>
                  <p:cNvGrpSpPr>
                    <a:grpSpLocks noChangeAspect="1"/>
                  </p:cNvGrpSpPr>
                  <p:nvPr/>
                </p:nvGrpSpPr>
                <p:grpSpPr bwMode="auto">
                  <a:xfrm rot="24300000">
                    <a:off x="3231" y="10911"/>
                    <a:ext cx="315" cy="315"/>
                    <a:chOff x="2886" y="10564"/>
                    <a:chExt cx="315" cy="315"/>
                  </a:xfrm>
                </p:grpSpPr>
                <p:sp>
                  <p:nvSpPr>
                    <p:cNvPr id="220"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1"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1" name="Group 99"/>
                  <p:cNvGrpSpPr>
                    <a:grpSpLocks noChangeAspect="1"/>
                  </p:cNvGrpSpPr>
                  <p:nvPr/>
                </p:nvGrpSpPr>
                <p:grpSpPr bwMode="auto">
                  <a:xfrm rot="24300000">
                    <a:off x="2421" y="11151"/>
                    <a:ext cx="315" cy="315"/>
                    <a:chOff x="2886" y="10564"/>
                    <a:chExt cx="315" cy="315"/>
                  </a:xfrm>
                </p:grpSpPr>
                <p:sp>
                  <p:nvSpPr>
                    <p:cNvPr id="218"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9"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2" name="Group 102"/>
                  <p:cNvGrpSpPr>
                    <a:grpSpLocks noChangeAspect="1"/>
                  </p:cNvGrpSpPr>
                  <p:nvPr/>
                </p:nvGrpSpPr>
                <p:grpSpPr bwMode="auto">
                  <a:xfrm rot="24300000">
                    <a:off x="3231" y="11391"/>
                    <a:ext cx="315" cy="315"/>
                    <a:chOff x="2886" y="10564"/>
                    <a:chExt cx="315" cy="315"/>
                  </a:xfrm>
                </p:grpSpPr>
                <p:sp>
                  <p:nvSpPr>
                    <p:cNvPr id="216"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7"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3" name="Group 105"/>
                  <p:cNvGrpSpPr>
                    <a:grpSpLocks noChangeAspect="1"/>
                  </p:cNvGrpSpPr>
                  <p:nvPr/>
                </p:nvGrpSpPr>
                <p:grpSpPr bwMode="auto">
                  <a:xfrm rot="24300000">
                    <a:off x="3231" y="11136"/>
                    <a:ext cx="315" cy="315"/>
                    <a:chOff x="2886" y="10564"/>
                    <a:chExt cx="315" cy="315"/>
                  </a:xfrm>
                </p:grpSpPr>
                <p:sp>
                  <p:nvSpPr>
                    <p:cNvPr id="214"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5"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3" name="Group 108"/>
                <p:cNvGrpSpPr>
                  <a:grpSpLocks noChangeAspect="1"/>
                </p:cNvGrpSpPr>
                <p:nvPr/>
              </p:nvGrpSpPr>
              <p:grpSpPr bwMode="auto">
                <a:xfrm>
                  <a:off x="8571" y="7753"/>
                  <a:ext cx="621" cy="360"/>
                  <a:chOff x="2781" y="4864"/>
                  <a:chExt cx="621" cy="360"/>
                </a:xfrm>
              </p:grpSpPr>
              <p:sp>
                <p:nvSpPr>
                  <p:cNvPr id="207"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4" name="Group 111"/>
                <p:cNvGrpSpPr>
                  <a:grpSpLocks noChangeAspect="1"/>
                </p:cNvGrpSpPr>
                <p:nvPr/>
              </p:nvGrpSpPr>
              <p:grpSpPr bwMode="auto">
                <a:xfrm>
                  <a:off x="8211" y="8173"/>
                  <a:ext cx="621" cy="360"/>
                  <a:chOff x="2781" y="4864"/>
                  <a:chExt cx="621" cy="360"/>
                </a:xfrm>
              </p:grpSpPr>
              <p:sp>
                <p:nvSpPr>
                  <p:cNvPr id="205"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5" name="Group 114"/>
              <p:cNvGrpSpPr>
                <a:grpSpLocks noChangeAspect="1"/>
              </p:cNvGrpSpPr>
              <p:nvPr/>
            </p:nvGrpSpPr>
            <p:grpSpPr bwMode="auto">
              <a:xfrm>
                <a:off x="8301" y="3904"/>
                <a:ext cx="2070" cy="2084"/>
                <a:chOff x="7341" y="6449"/>
                <a:chExt cx="2070" cy="2084"/>
              </a:xfrm>
            </p:grpSpPr>
            <p:sp>
              <p:nvSpPr>
                <p:cNvPr id="176" name="Rectangle 11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7" name="Group 116"/>
                <p:cNvGrpSpPr>
                  <a:grpSpLocks noChangeAspect="1"/>
                </p:cNvGrpSpPr>
                <p:nvPr/>
              </p:nvGrpSpPr>
              <p:grpSpPr bwMode="auto">
                <a:xfrm>
                  <a:off x="8790" y="7333"/>
                  <a:ext cx="621" cy="360"/>
                  <a:chOff x="2781" y="4864"/>
                  <a:chExt cx="621" cy="360"/>
                </a:xfrm>
              </p:grpSpPr>
              <p:sp>
                <p:nvSpPr>
                  <p:cNvPr id="198" name="Rectangle 11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11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8" name="Group 119"/>
                <p:cNvGrpSpPr>
                  <a:grpSpLocks noChangeAspect="1"/>
                </p:cNvGrpSpPr>
                <p:nvPr/>
              </p:nvGrpSpPr>
              <p:grpSpPr bwMode="auto">
                <a:xfrm rot="2653686">
                  <a:off x="7461" y="6975"/>
                  <a:ext cx="1125" cy="795"/>
                  <a:chOff x="2421" y="10911"/>
                  <a:chExt cx="1125" cy="795"/>
                </a:xfrm>
              </p:grpSpPr>
              <p:sp>
                <p:nvSpPr>
                  <p:cNvPr id="185" name="AutoShape 12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6" name="Group 121"/>
                  <p:cNvGrpSpPr>
                    <a:grpSpLocks noChangeAspect="1"/>
                  </p:cNvGrpSpPr>
                  <p:nvPr/>
                </p:nvGrpSpPr>
                <p:grpSpPr bwMode="auto">
                  <a:xfrm rot="24300000">
                    <a:off x="3231" y="10911"/>
                    <a:ext cx="315" cy="315"/>
                    <a:chOff x="2886" y="10564"/>
                    <a:chExt cx="315" cy="315"/>
                  </a:xfrm>
                </p:grpSpPr>
                <p:sp>
                  <p:nvSpPr>
                    <p:cNvPr id="196"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7"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7" name="Group 124"/>
                  <p:cNvGrpSpPr>
                    <a:grpSpLocks noChangeAspect="1"/>
                  </p:cNvGrpSpPr>
                  <p:nvPr/>
                </p:nvGrpSpPr>
                <p:grpSpPr bwMode="auto">
                  <a:xfrm rot="24300000">
                    <a:off x="2421" y="11151"/>
                    <a:ext cx="315" cy="315"/>
                    <a:chOff x="2886" y="10564"/>
                    <a:chExt cx="315" cy="315"/>
                  </a:xfrm>
                </p:grpSpPr>
                <p:sp>
                  <p:nvSpPr>
                    <p:cNvPr id="194" name="Line 12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5" name="Line 12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 name="Group 127"/>
                  <p:cNvGrpSpPr>
                    <a:grpSpLocks noChangeAspect="1"/>
                  </p:cNvGrpSpPr>
                  <p:nvPr/>
                </p:nvGrpSpPr>
                <p:grpSpPr bwMode="auto">
                  <a:xfrm rot="24300000">
                    <a:off x="3231" y="11391"/>
                    <a:ext cx="315" cy="315"/>
                    <a:chOff x="2886" y="10564"/>
                    <a:chExt cx="315" cy="315"/>
                  </a:xfrm>
                </p:grpSpPr>
                <p:sp>
                  <p:nvSpPr>
                    <p:cNvPr id="192" name="Line 12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3" name="Line 12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9" name="Group 130"/>
                  <p:cNvGrpSpPr>
                    <a:grpSpLocks noChangeAspect="1"/>
                  </p:cNvGrpSpPr>
                  <p:nvPr/>
                </p:nvGrpSpPr>
                <p:grpSpPr bwMode="auto">
                  <a:xfrm rot="24300000">
                    <a:off x="3231" y="11136"/>
                    <a:ext cx="315" cy="315"/>
                    <a:chOff x="2886" y="10564"/>
                    <a:chExt cx="315" cy="315"/>
                  </a:xfrm>
                </p:grpSpPr>
                <p:sp>
                  <p:nvSpPr>
                    <p:cNvPr id="190" name="Line 1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1" name="Line 1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9" name="Group 133"/>
                <p:cNvGrpSpPr>
                  <a:grpSpLocks noChangeAspect="1"/>
                </p:cNvGrpSpPr>
                <p:nvPr/>
              </p:nvGrpSpPr>
              <p:grpSpPr bwMode="auto">
                <a:xfrm>
                  <a:off x="8571" y="7753"/>
                  <a:ext cx="621" cy="360"/>
                  <a:chOff x="2781" y="4864"/>
                  <a:chExt cx="621" cy="360"/>
                </a:xfrm>
              </p:grpSpPr>
              <p:sp>
                <p:nvSpPr>
                  <p:cNvPr id="183" name="Rectangle 13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Rectangle 13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0" name="Group 136"/>
                <p:cNvGrpSpPr>
                  <a:grpSpLocks noChangeAspect="1"/>
                </p:cNvGrpSpPr>
                <p:nvPr/>
              </p:nvGrpSpPr>
              <p:grpSpPr bwMode="auto">
                <a:xfrm>
                  <a:off x="8211" y="8173"/>
                  <a:ext cx="621" cy="360"/>
                  <a:chOff x="2781" y="4864"/>
                  <a:chExt cx="621" cy="360"/>
                </a:xfrm>
              </p:grpSpPr>
              <p:sp>
                <p:nvSpPr>
                  <p:cNvPr id="181" name="Rectangle 13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 name="Rectangle 13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The shorthand notation symbols:</a:t>
            </a:r>
          </a:p>
          <a:p>
            <a:pPr>
              <a:buNone/>
            </a:pPr>
            <a:r>
              <a:rPr lang="en-US" sz="1000" dirty="0" smtClean="0"/>
              <a:t>  </a:t>
            </a:r>
          </a:p>
          <a:p>
            <a:pPr>
              <a:buNone/>
            </a:pPr>
            <a:r>
              <a:rPr lang="en-US" dirty="0" smtClean="0"/>
              <a:t>		the simplest artificial cerebellum:</a:t>
            </a:r>
          </a:p>
          <a:p>
            <a:endParaRPr lang="en-US" dirty="0"/>
          </a:p>
        </p:txBody>
      </p:sp>
      <p:grpSp>
        <p:nvGrpSpPr>
          <p:cNvPr id="436377" name="Group 3"/>
          <p:cNvGrpSpPr>
            <a:grpSpLocks/>
          </p:cNvGrpSpPr>
          <p:nvPr/>
        </p:nvGrpSpPr>
        <p:grpSpPr bwMode="auto">
          <a:xfrm>
            <a:off x="2921000" y="4089400"/>
            <a:ext cx="2956984" cy="1752600"/>
            <a:chOff x="3381" y="5041"/>
            <a:chExt cx="1680" cy="795"/>
          </a:xfrm>
        </p:grpSpPr>
        <p:grpSp>
          <p:nvGrpSpPr>
            <p:cNvPr id="436378" name="Group 4"/>
            <p:cNvGrpSpPr>
              <a:grpSpLocks/>
            </p:cNvGrpSpPr>
            <p:nvPr/>
          </p:nvGrpSpPr>
          <p:grpSpPr bwMode="auto">
            <a:xfrm>
              <a:off x="4440" y="5476"/>
              <a:ext cx="621" cy="360"/>
              <a:chOff x="2781" y="4864"/>
              <a:chExt cx="621" cy="360"/>
            </a:xfrm>
          </p:grpSpPr>
          <p:sp>
            <p:nvSpPr>
              <p:cNvPr id="569349" name="Rectangle 5"/>
              <p:cNvSpPr>
                <a:spLocks noChangeArrowheads="1"/>
              </p:cNvSpPr>
              <p:nvPr/>
            </p:nvSpPr>
            <p:spPr bwMode="auto">
              <a:xfrm>
                <a:off x="2781" y="4864"/>
                <a:ext cx="480" cy="360"/>
              </a:xfrm>
              <a:prstGeom prst="rect">
                <a:avLst/>
              </a:prstGeom>
              <a:solidFill>
                <a:srgbClr val="FFFFFF"/>
              </a:solidFill>
              <a:ln w="1016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350" name="Rectangle 6"/>
              <p:cNvSpPr>
                <a:spLocks noChangeArrowheads="1"/>
              </p:cNvSpPr>
              <p:nvPr/>
            </p:nvSpPr>
            <p:spPr bwMode="auto">
              <a:xfrm>
                <a:off x="3261" y="4980"/>
                <a:ext cx="141" cy="124"/>
              </a:xfrm>
              <a:prstGeom prst="rect">
                <a:avLst/>
              </a:prstGeom>
              <a:solidFill>
                <a:srgbClr val="FFFFFF"/>
              </a:solidFill>
              <a:ln w="1016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79" name="Group 7"/>
            <p:cNvGrpSpPr>
              <a:grpSpLocks/>
            </p:cNvGrpSpPr>
            <p:nvPr/>
          </p:nvGrpSpPr>
          <p:grpSpPr bwMode="auto">
            <a:xfrm rot="5400000">
              <a:off x="4101" y="5116"/>
              <a:ext cx="315" cy="315"/>
              <a:chOff x="2886" y="10564"/>
              <a:chExt cx="315" cy="315"/>
            </a:xfrm>
          </p:grpSpPr>
          <p:sp>
            <p:nvSpPr>
              <p:cNvPr id="569352" name="Line 8"/>
              <p:cNvSpPr>
                <a:spLocks noChangeShapeType="1"/>
              </p:cNvSpPr>
              <p:nvPr/>
            </p:nvSpPr>
            <p:spPr bwMode="auto">
              <a:xfrm flipV="1">
                <a:off x="2886" y="10639"/>
                <a:ext cx="240" cy="240"/>
              </a:xfrm>
              <a:prstGeom prst="line">
                <a:avLst/>
              </a:prstGeom>
              <a:noFill/>
              <a:ln w="1016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69353" name="Line 9"/>
              <p:cNvSpPr>
                <a:spLocks noChangeShapeType="1"/>
              </p:cNvSpPr>
              <p:nvPr/>
            </p:nvSpPr>
            <p:spPr bwMode="auto">
              <a:xfrm flipV="1">
                <a:off x="2961" y="10564"/>
                <a:ext cx="240" cy="240"/>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80" name="Group 10"/>
            <p:cNvGrpSpPr>
              <a:grpSpLocks/>
            </p:cNvGrpSpPr>
            <p:nvPr/>
          </p:nvGrpSpPr>
          <p:grpSpPr bwMode="auto">
            <a:xfrm>
              <a:off x="3381" y="5521"/>
              <a:ext cx="403" cy="310"/>
              <a:chOff x="2781" y="2824"/>
              <a:chExt cx="403" cy="310"/>
            </a:xfrm>
          </p:grpSpPr>
          <p:sp>
            <p:nvSpPr>
              <p:cNvPr id="569355" name="Line 11"/>
              <p:cNvSpPr>
                <a:spLocks noChangeShapeType="1"/>
              </p:cNvSpPr>
              <p:nvPr/>
            </p:nvSpPr>
            <p:spPr bwMode="auto">
              <a:xfrm flipH="1">
                <a:off x="2781" y="2824"/>
                <a:ext cx="389" cy="187"/>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356" name="Line 12"/>
              <p:cNvSpPr>
                <a:spLocks noChangeShapeType="1"/>
              </p:cNvSpPr>
              <p:nvPr/>
            </p:nvSpPr>
            <p:spPr bwMode="auto">
              <a:xfrm rot="16200000" flipH="1">
                <a:off x="2925" y="2875"/>
                <a:ext cx="115" cy="403"/>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357"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358"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9359" name="Oval 15"/>
              <p:cNvSpPr>
                <a:spLocks noChangeArrowheads="1"/>
              </p:cNvSpPr>
              <p:nvPr/>
            </p:nvSpPr>
            <p:spPr bwMode="auto">
              <a:xfrm>
                <a:off x="3036" y="2869"/>
                <a:ext cx="120" cy="24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81" name="Group 16"/>
            <p:cNvGrpSpPr>
              <a:grpSpLocks/>
            </p:cNvGrpSpPr>
            <p:nvPr/>
          </p:nvGrpSpPr>
          <p:grpSpPr bwMode="auto">
            <a:xfrm>
              <a:off x="3786" y="5116"/>
              <a:ext cx="315" cy="315"/>
              <a:chOff x="2886" y="10564"/>
              <a:chExt cx="315" cy="315"/>
            </a:xfrm>
          </p:grpSpPr>
          <p:sp>
            <p:nvSpPr>
              <p:cNvPr id="569361" name="Line 17"/>
              <p:cNvSpPr>
                <a:spLocks noChangeShapeType="1"/>
              </p:cNvSpPr>
              <p:nvPr/>
            </p:nvSpPr>
            <p:spPr bwMode="auto">
              <a:xfrm flipV="1">
                <a:off x="2886" y="10639"/>
                <a:ext cx="240" cy="240"/>
              </a:xfrm>
              <a:prstGeom prst="line">
                <a:avLst/>
              </a:prstGeom>
              <a:noFill/>
              <a:ln w="1016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69362" name="Line 18"/>
              <p:cNvSpPr>
                <a:spLocks noChangeShapeType="1"/>
              </p:cNvSpPr>
              <p:nvPr/>
            </p:nvSpPr>
            <p:spPr bwMode="auto">
              <a:xfrm flipV="1">
                <a:off x="2961" y="10564"/>
                <a:ext cx="240" cy="240"/>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9363" name="Oval 19"/>
            <p:cNvSpPr>
              <a:spLocks noChangeArrowheads="1"/>
            </p:cNvSpPr>
            <p:nvPr/>
          </p:nvSpPr>
          <p:spPr bwMode="auto">
            <a:xfrm>
              <a:off x="4041" y="5041"/>
              <a:ext cx="120" cy="12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0" name="Group 141"/>
          <p:cNvGrpSpPr/>
          <p:nvPr/>
        </p:nvGrpSpPr>
        <p:grpSpPr>
          <a:xfrm>
            <a:off x="6948501" y="831243"/>
            <a:ext cx="1484299" cy="1088253"/>
            <a:chOff x="2311400" y="2306638"/>
            <a:chExt cx="4673600" cy="3679825"/>
          </a:xfrm>
        </p:grpSpPr>
        <p:sp>
          <p:nvSpPr>
            <p:cNvPr id="161" name="Rectangle 160"/>
            <p:cNvSpPr/>
            <p:nvPr/>
          </p:nvSpPr>
          <p:spPr>
            <a:xfrm>
              <a:off x="2311400" y="2306638"/>
              <a:ext cx="4673600" cy="36798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2" name="Group 2"/>
            <p:cNvGrpSpPr>
              <a:grpSpLocks noChangeAspect="1"/>
            </p:cNvGrpSpPr>
            <p:nvPr/>
          </p:nvGrpSpPr>
          <p:grpSpPr bwMode="auto">
            <a:xfrm>
              <a:off x="2908299" y="2446339"/>
              <a:ext cx="3435815" cy="3347257"/>
              <a:chOff x="3546" y="3028"/>
              <a:chExt cx="6825" cy="6276"/>
            </a:xfrm>
          </p:grpSpPr>
          <p:grpSp>
            <p:nvGrpSpPr>
              <p:cNvPr id="163" name="Group 3"/>
              <p:cNvGrpSpPr>
                <a:grpSpLocks noChangeAspect="1"/>
              </p:cNvGrpSpPr>
              <p:nvPr/>
            </p:nvGrpSpPr>
            <p:grpSpPr bwMode="auto">
              <a:xfrm>
                <a:off x="4941" y="3928"/>
                <a:ext cx="1440" cy="1680"/>
                <a:chOff x="2886" y="10564"/>
                <a:chExt cx="315" cy="315"/>
              </a:xfrm>
            </p:grpSpPr>
            <p:sp>
              <p:nvSpPr>
                <p:cNvPr id="297"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8"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4" name="Oval 6"/>
              <p:cNvSpPr>
                <a:spLocks noChangeAspect="1" noChangeArrowheads="1"/>
              </p:cNvSpPr>
              <p:nvPr/>
            </p:nvSpPr>
            <p:spPr bwMode="auto">
              <a:xfrm>
                <a:off x="6321" y="302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AutoShape 7"/>
              <p:cNvSpPr>
                <a:spLocks noChangeAspect="1" noChangeArrowheads="1"/>
              </p:cNvSpPr>
              <p:nvPr/>
            </p:nvSpPr>
            <p:spPr bwMode="auto">
              <a:xfrm>
                <a:off x="4701" y="6451"/>
                <a:ext cx="480" cy="600"/>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6" name="Group 8"/>
              <p:cNvGrpSpPr>
                <a:grpSpLocks noChangeAspect="1"/>
              </p:cNvGrpSpPr>
              <p:nvPr/>
            </p:nvGrpSpPr>
            <p:grpSpPr bwMode="auto">
              <a:xfrm rot="18900000">
                <a:off x="4793" y="6058"/>
                <a:ext cx="315" cy="315"/>
                <a:chOff x="2886" y="10564"/>
                <a:chExt cx="315" cy="315"/>
              </a:xfrm>
            </p:grpSpPr>
            <p:sp>
              <p:nvSpPr>
                <p:cNvPr id="295" name="Line 9"/>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6" name="Line 10"/>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7" name="AutoShape 11"/>
              <p:cNvSpPr>
                <a:spLocks noChangeAspect="1" noChangeArrowheads="1"/>
              </p:cNvSpPr>
              <p:nvPr/>
            </p:nvSpPr>
            <p:spPr bwMode="auto">
              <a:xfrm flipH="1">
                <a:off x="4611" y="5608"/>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8" name="Group 12"/>
              <p:cNvGrpSpPr>
                <a:grpSpLocks noChangeAspect="1"/>
              </p:cNvGrpSpPr>
              <p:nvPr/>
            </p:nvGrpSpPr>
            <p:grpSpPr bwMode="auto">
              <a:xfrm rot="40500000">
                <a:off x="4793" y="6057"/>
                <a:ext cx="315" cy="315"/>
                <a:chOff x="2886" y="10564"/>
                <a:chExt cx="315" cy="315"/>
              </a:xfrm>
            </p:grpSpPr>
            <p:sp>
              <p:nvSpPr>
                <p:cNvPr id="293"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4"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9" name="Group 15"/>
              <p:cNvGrpSpPr>
                <a:grpSpLocks noChangeAspect="1"/>
              </p:cNvGrpSpPr>
              <p:nvPr/>
            </p:nvGrpSpPr>
            <p:grpSpPr bwMode="auto">
              <a:xfrm>
                <a:off x="5181" y="4768"/>
                <a:ext cx="1200" cy="840"/>
                <a:chOff x="2886" y="10564"/>
                <a:chExt cx="315" cy="315"/>
              </a:xfrm>
            </p:grpSpPr>
            <p:sp>
              <p:nvSpPr>
                <p:cNvPr id="291"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2"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0" name="Oval 18"/>
              <p:cNvSpPr>
                <a:spLocks noChangeAspect="1" noChangeArrowheads="1"/>
              </p:cNvSpPr>
              <p:nvPr/>
            </p:nvSpPr>
            <p:spPr bwMode="auto">
              <a:xfrm>
                <a:off x="6321" y="470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71" name="Group 19"/>
              <p:cNvGrpSpPr>
                <a:grpSpLocks noChangeAspect="1"/>
              </p:cNvGrpSpPr>
              <p:nvPr/>
            </p:nvGrpSpPr>
            <p:grpSpPr bwMode="auto">
              <a:xfrm>
                <a:off x="4701" y="3088"/>
                <a:ext cx="1680" cy="2520"/>
                <a:chOff x="2886" y="10564"/>
                <a:chExt cx="315" cy="315"/>
              </a:xfrm>
            </p:grpSpPr>
            <p:sp>
              <p:nvSpPr>
                <p:cNvPr id="289"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0"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2" name="Group 22"/>
              <p:cNvGrpSpPr>
                <a:grpSpLocks noChangeAspect="1"/>
              </p:cNvGrpSpPr>
              <p:nvPr/>
            </p:nvGrpSpPr>
            <p:grpSpPr bwMode="auto">
              <a:xfrm>
                <a:off x="4101" y="8274"/>
                <a:ext cx="403" cy="310"/>
                <a:chOff x="2781" y="2824"/>
                <a:chExt cx="403" cy="310"/>
              </a:xfrm>
            </p:grpSpPr>
            <p:sp>
              <p:nvSpPr>
                <p:cNvPr id="284"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3" name="Group 28"/>
              <p:cNvGrpSpPr>
                <a:grpSpLocks noChangeAspect="1"/>
              </p:cNvGrpSpPr>
              <p:nvPr/>
            </p:nvGrpSpPr>
            <p:grpSpPr bwMode="auto">
              <a:xfrm rot="-3210301">
                <a:off x="4041" y="7131"/>
                <a:ext cx="1125" cy="795"/>
                <a:chOff x="2376" y="8886"/>
                <a:chExt cx="1125" cy="795"/>
              </a:xfrm>
            </p:grpSpPr>
            <p:sp>
              <p:nvSpPr>
                <p:cNvPr id="271"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2" name="Group 30"/>
                <p:cNvGrpSpPr>
                  <a:grpSpLocks noChangeAspect="1"/>
                </p:cNvGrpSpPr>
                <p:nvPr/>
              </p:nvGrpSpPr>
              <p:grpSpPr bwMode="auto">
                <a:xfrm rot="24300000">
                  <a:off x="2391" y="8886"/>
                  <a:ext cx="315" cy="315"/>
                  <a:chOff x="2886" y="10564"/>
                  <a:chExt cx="315" cy="315"/>
                </a:xfrm>
              </p:grpSpPr>
              <p:sp>
                <p:nvSpPr>
                  <p:cNvPr id="282"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3"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3" name="Group 33"/>
                <p:cNvGrpSpPr>
                  <a:grpSpLocks noChangeAspect="1"/>
                </p:cNvGrpSpPr>
                <p:nvPr/>
              </p:nvGrpSpPr>
              <p:grpSpPr bwMode="auto">
                <a:xfrm rot="24300000">
                  <a:off x="2376" y="9126"/>
                  <a:ext cx="315" cy="315"/>
                  <a:chOff x="2886" y="10564"/>
                  <a:chExt cx="315" cy="315"/>
                </a:xfrm>
              </p:grpSpPr>
              <p:sp>
                <p:nvSpPr>
                  <p:cNvPr id="280"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1"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4" name="Group 36"/>
                <p:cNvGrpSpPr>
                  <a:grpSpLocks noChangeAspect="1"/>
                </p:cNvGrpSpPr>
                <p:nvPr/>
              </p:nvGrpSpPr>
              <p:grpSpPr bwMode="auto">
                <a:xfrm rot="24300000">
                  <a:off x="2376" y="9366"/>
                  <a:ext cx="315" cy="315"/>
                  <a:chOff x="2886" y="10564"/>
                  <a:chExt cx="315" cy="315"/>
                </a:xfrm>
              </p:grpSpPr>
              <p:sp>
                <p:nvSpPr>
                  <p:cNvPr id="278"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9"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5" name="Group 39"/>
                <p:cNvGrpSpPr>
                  <a:grpSpLocks noChangeAspect="1"/>
                </p:cNvGrpSpPr>
                <p:nvPr/>
              </p:nvGrpSpPr>
              <p:grpSpPr bwMode="auto">
                <a:xfrm rot="24300000">
                  <a:off x="3186" y="9111"/>
                  <a:ext cx="315" cy="315"/>
                  <a:chOff x="2886" y="10564"/>
                  <a:chExt cx="315" cy="315"/>
                </a:xfrm>
              </p:grpSpPr>
              <p:sp>
                <p:nvSpPr>
                  <p:cNvPr id="276"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7"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 name="Group 42"/>
              <p:cNvGrpSpPr>
                <a:grpSpLocks noChangeAspect="1"/>
              </p:cNvGrpSpPr>
              <p:nvPr/>
            </p:nvGrpSpPr>
            <p:grpSpPr bwMode="auto">
              <a:xfrm>
                <a:off x="3546" y="7789"/>
                <a:ext cx="403" cy="310"/>
                <a:chOff x="2781" y="2824"/>
                <a:chExt cx="403" cy="310"/>
              </a:xfrm>
            </p:grpSpPr>
            <p:sp>
              <p:nvSpPr>
                <p:cNvPr id="266"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5" name="Group 48"/>
              <p:cNvGrpSpPr>
                <a:grpSpLocks noChangeAspect="1"/>
              </p:cNvGrpSpPr>
              <p:nvPr/>
            </p:nvGrpSpPr>
            <p:grpSpPr bwMode="auto">
              <a:xfrm>
                <a:off x="3801" y="8044"/>
                <a:ext cx="403" cy="310"/>
                <a:chOff x="2781" y="2824"/>
                <a:chExt cx="403" cy="310"/>
              </a:xfrm>
            </p:grpSpPr>
            <p:sp>
              <p:nvSpPr>
                <p:cNvPr id="261"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6" name="Group 54"/>
              <p:cNvGrpSpPr>
                <a:grpSpLocks noChangeAspect="1"/>
              </p:cNvGrpSpPr>
              <p:nvPr/>
            </p:nvGrpSpPr>
            <p:grpSpPr bwMode="auto">
              <a:xfrm rot="10800000" flipH="1">
                <a:off x="6381" y="3928"/>
                <a:ext cx="1680" cy="1656"/>
                <a:chOff x="2886" y="10564"/>
                <a:chExt cx="315" cy="315"/>
              </a:xfrm>
            </p:grpSpPr>
            <p:sp>
              <p:nvSpPr>
                <p:cNvPr id="259"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0"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7" name="Group 57"/>
              <p:cNvGrpSpPr>
                <a:grpSpLocks noChangeAspect="1"/>
              </p:cNvGrpSpPr>
              <p:nvPr/>
            </p:nvGrpSpPr>
            <p:grpSpPr bwMode="auto">
              <a:xfrm rot="10800000" flipH="1">
                <a:off x="6381" y="3088"/>
                <a:ext cx="2160" cy="816"/>
                <a:chOff x="2886" y="10564"/>
                <a:chExt cx="315" cy="315"/>
              </a:xfrm>
            </p:grpSpPr>
            <p:sp>
              <p:nvSpPr>
                <p:cNvPr id="257"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8"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8" name="Group 60"/>
              <p:cNvGrpSpPr>
                <a:grpSpLocks noChangeAspect="1"/>
              </p:cNvGrpSpPr>
              <p:nvPr/>
            </p:nvGrpSpPr>
            <p:grpSpPr bwMode="auto">
              <a:xfrm rot="10800000" flipH="1">
                <a:off x="6381" y="4768"/>
                <a:ext cx="1200" cy="2496"/>
                <a:chOff x="2886" y="10564"/>
                <a:chExt cx="315" cy="315"/>
              </a:xfrm>
            </p:grpSpPr>
            <p:sp>
              <p:nvSpPr>
                <p:cNvPr id="255" name="Line 6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6" name="Line 6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9" name="Oval 63"/>
              <p:cNvSpPr>
                <a:spLocks noChangeAspect="1" noChangeArrowheads="1"/>
              </p:cNvSpPr>
              <p:nvPr/>
            </p:nvSpPr>
            <p:spPr bwMode="auto">
              <a:xfrm flipH="1">
                <a:off x="6321" y="3883"/>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0" name="Group 64"/>
              <p:cNvGrpSpPr>
                <a:grpSpLocks noChangeAspect="1"/>
              </p:cNvGrpSpPr>
              <p:nvPr/>
            </p:nvGrpSpPr>
            <p:grpSpPr bwMode="auto">
              <a:xfrm>
                <a:off x="7341" y="7220"/>
                <a:ext cx="2070" cy="2084"/>
                <a:chOff x="7341" y="6449"/>
                <a:chExt cx="2070" cy="2084"/>
              </a:xfrm>
            </p:grpSpPr>
            <p:sp>
              <p:nvSpPr>
                <p:cNvPr id="231" name="Rectangle 6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2" name="Group 66"/>
                <p:cNvGrpSpPr>
                  <a:grpSpLocks noChangeAspect="1"/>
                </p:cNvGrpSpPr>
                <p:nvPr/>
              </p:nvGrpSpPr>
              <p:grpSpPr bwMode="auto">
                <a:xfrm>
                  <a:off x="8790" y="7333"/>
                  <a:ext cx="621" cy="360"/>
                  <a:chOff x="2781" y="4864"/>
                  <a:chExt cx="621" cy="360"/>
                </a:xfrm>
              </p:grpSpPr>
              <p:sp>
                <p:nvSpPr>
                  <p:cNvPr id="253" name="Rectangle 6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6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3" name="Group 69"/>
                <p:cNvGrpSpPr>
                  <a:grpSpLocks noChangeAspect="1"/>
                </p:cNvGrpSpPr>
                <p:nvPr/>
              </p:nvGrpSpPr>
              <p:grpSpPr bwMode="auto">
                <a:xfrm rot="2653686">
                  <a:off x="7461" y="6975"/>
                  <a:ext cx="1125" cy="795"/>
                  <a:chOff x="2421" y="10911"/>
                  <a:chExt cx="1125" cy="795"/>
                </a:xfrm>
              </p:grpSpPr>
              <p:sp>
                <p:nvSpPr>
                  <p:cNvPr id="240" name="AutoShape 7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41" name="Group 71"/>
                  <p:cNvGrpSpPr>
                    <a:grpSpLocks noChangeAspect="1"/>
                  </p:cNvGrpSpPr>
                  <p:nvPr/>
                </p:nvGrpSpPr>
                <p:grpSpPr bwMode="auto">
                  <a:xfrm rot="24300000">
                    <a:off x="3231" y="10911"/>
                    <a:ext cx="315" cy="315"/>
                    <a:chOff x="2886" y="10564"/>
                    <a:chExt cx="315" cy="315"/>
                  </a:xfrm>
                </p:grpSpPr>
                <p:sp>
                  <p:nvSpPr>
                    <p:cNvPr id="251" name="Line 7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2" name="Line 7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2" name="Group 74"/>
                  <p:cNvGrpSpPr>
                    <a:grpSpLocks noChangeAspect="1"/>
                  </p:cNvGrpSpPr>
                  <p:nvPr/>
                </p:nvGrpSpPr>
                <p:grpSpPr bwMode="auto">
                  <a:xfrm rot="24300000">
                    <a:off x="2421" y="11151"/>
                    <a:ext cx="315" cy="315"/>
                    <a:chOff x="2886" y="10564"/>
                    <a:chExt cx="315" cy="315"/>
                  </a:xfrm>
                </p:grpSpPr>
                <p:sp>
                  <p:nvSpPr>
                    <p:cNvPr id="249" name="Line 7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0" name="Line 7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Group 77"/>
                  <p:cNvGrpSpPr>
                    <a:grpSpLocks noChangeAspect="1"/>
                  </p:cNvGrpSpPr>
                  <p:nvPr/>
                </p:nvGrpSpPr>
                <p:grpSpPr bwMode="auto">
                  <a:xfrm rot="24300000">
                    <a:off x="3231" y="11391"/>
                    <a:ext cx="315" cy="315"/>
                    <a:chOff x="2886" y="10564"/>
                    <a:chExt cx="315" cy="315"/>
                  </a:xfrm>
                </p:grpSpPr>
                <p:sp>
                  <p:nvSpPr>
                    <p:cNvPr id="247" name="Line 7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8" name="Line 7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4" name="Group 80"/>
                  <p:cNvGrpSpPr>
                    <a:grpSpLocks noChangeAspect="1"/>
                  </p:cNvGrpSpPr>
                  <p:nvPr/>
                </p:nvGrpSpPr>
                <p:grpSpPr bwMode="auto">
                  <a:xfrm rot="24300000">
                    <a:off x="3231" y="11136"/>
                    <a:ext cx="315" cy="315"/>
                    <a:chOff x="2886" y="10564"/>
                    <a:chExt cx="315" cy="315"/>
                  </a:xfrm>
                </p:grpSpPr>
                <p:sp>
                  <p:nvSpPr>
                    <p:cNvPr id="245" name="Line 8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6" name="Line 8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4" name="Group 83"/>
                <p:cNvGrpSpPr>
                  <a:grpSpLocks noChangeAspect="1"/>
                </p:cNvGrpSpPr>
                <p:nvPr/>
              </p:nvGrpSpPr>
              <p:grpSpPr bwMode="auto">
                <a:xfrm>
                  <a:off x="8571" y="7753"/>
                  <a:ext cx="621" cy="360"/>
                  <a:chOff x="2781" y="4864"/>
                  <a:chExt cx="621" cy="360"/>
                </a:xfrm>
              </p:grpSpPr>
              <p:sp>
                <p:nvSpPr>
                  <p:cNvPr id="238" name="Rectangle 8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Rectangle 8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5" name="Group 86"/>
                <p:cNvGrpSpPr>
                  <a:grpSpLocks noChangeAspect="1"/>
                </p:cNvGrpSpPr>
                <p:nvPr/>
              </p:nvGrpSpPr>
              <p:grpSpPr bwMode="auto">
                <a:xfrm>
                  <a:off x="8211" y="8173"/>
                  <a:ext cx="621" cy="360"/>
                  <a:chOff x="2781" y="4864"/>
                  <a:chExt cx="621" cy="360"/>
                </a:xfrm>
              </p:grpSpPr>
              <p:sp>
                <p:nvSpPr>
                  <p:cNvPr id="236" name="Rectangle 8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Rectangle 8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81" name="Group 89"/>
              <p:cNvGrpSpPr>
                <a:grpSpLocks noChangeAspect="1"/>
              </p:cNvGrpSpPr>
              <p:nvPr/>
            </p:nvGrpSpPr>
            <p:grpSpPr bwMode="auto">
              <a:xfrm>
                <a:off x="7821" y="5540"/>
                <a:ext cx="2070" cy="2084"/>
                <a:chOff x="7341" y="6449"/>
                <a:chExt cx="2070" cy="2084"/>
              </a:xfrm>
            </p:grpSpPr>
            <p:sp>
              <p:nvSpPr>
                <p:cNvPr id="207"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8" name="Group 91"/>
                <p:cNvGrpSpPr>
                  <a:grpSpLocks noChangeAspect="1"/>
                </p:cNvGrpSpPr>
                <p:nvPr/>
              </p:nvGrpSpPr>
              <p:grpSpPr bwMode="auto">
                <a:xfrm>
                  <a:off x="8790" y="7333"/>
                  <a:ext cx="621" cy="360"/>
                  <a:chOff x="2781" y="4864"/>
                  <a:chExt cx="621" cy="360"/>
                </a:xfrm>
              </p:grpSpPr>
              <p:sp>
                <p:nvSpPr>
                  <p:cNvPr id="229"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9" name="Group 94"/>
                <p:cNvGrpSpPr>
                  <a:grpSpLocks noChangeAspect="1"/>
                </p:cNvGrpSpPr>
                <p:nvPr/>
              </p:nvGrpSpPr>
              <p:grpSpPr bwMode="auto">
                <a:xfrm rot="2653686">
                  <a:off x="7461" y="6975"/>
                  <a:ext cx="1125" cy="795"/>
                  <a:chOff x="2421" y="10911"/>
                  <a:chExt cx="1125" cy="795"/>
                </a:xfrm>
              </p:grpSpPr>
              <p:sp>
                <p:nvSpPr>
                  <p:cNvPr id="216"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17" name="Group 96"/>
                  <p:cNvGrpSpPr>
                    <a:grpSpLocks noChangeAspect="1"/>
                  </p:cNvGrpSpPr>
                  <p:nvPr/>
                </p:nvGrpSpPr>
                <p:grpSpPr bwMode="auto">
                  <a:xfrm rot="24300000">
                    <a:off x="3231" y="10911"/>
                    <a:ext cx="315" cy="315"/>
                    <a:chOff x="2886" y="10564"/>
                    <a:chExt cx="315" cy="315"/>
                  </a:xfrm>
                </p:grpSpPr>
                <p:sp>
                  <p:nvSpPr>
                    <p:cNvPr id="227"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8"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8" name="Group 99"/>
                  <p:cNvGrpSpPr>
                    <a:grpSpLocks noChangeAspect="1"/>
                  </p:cNvGrpSpPr>
                  <p:nvPr/>
                </p:nvGrpSpPr>
                <p:grpSpPr bwMode="auto">
                  <a:xfrm rot="24300000">
                    <a:off x="2421" y="11151"/>
                    <a:ext cx="315" cy="315"/>
                    <a:chOff x="2886" y="10564"/>
                    <a:chExt cx="315" cy="315"/>
                  </a:xfrm>
                </p:grpSpPr>
                <p:sp>
                  <p:nvSpPr>
                    <p:cNvPr id="225"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6"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9" name="Group 102"/>
                  <p:cNvGrpSpPr>
                    <a:grpSpLocks noChangeAspect="1"/>
                  </p:cNvGrpSpPr>
                  <p:nvPr/>
                </p:nvGrpSpPr>
                <p:grpSpPr bwMode="auto">
                  <a:xfrm rot="24300000">
                    <a:off x="3231" y="11391"/>
                    <a:ext cx="315" cy="315"/>
                    <a:chOff x="2886" y="10564"/>
                    <a:chExt cx="315" cy="315"/>
                  </a:xfrm>
                </p:grpSpPr>
                <p:sp>
                  <p:nvSpPr>
                    <p:cNvPr id="223"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4"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0" name="Group 105"/>
                  <p:cNvGrpSpPr>
                    <a:grpSpLocks noChangeAspect="1"/>
                  </p:cNvGrpSpPr>
                  <p:nvPr/>
                </p:nvGrpSpPr>
                <p:grpSpPr bwMode="auto">
                  <a:xfrm rot="24300000">
                    <a:off x="3231" y="11136"/>
                    <a:ext cx="315" cy="315"/>
                    <a:chOff x="2886" y="10564"/>
                    <a:chExt cx="315" cy="315"/>
                  </a:xfrm>
                </p:grpSpPr>
                <p:sp>
                  <p:nvSpPr>
                    <p:cNvPr id="221"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2"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0" name="Group 108"/>
                <p:cNvGrpSpPr>
                  <a:grpSpLocks noChangeAspect="1"/>
                </p:cNvGrpSpPr>
                <p:nvPr/>
              </p:nvGrpSpPr>
              <p:grpSpPr bwMode="auto">
                <a:xfrm>
                  <a:off x="8571" y="7753"/>
                  <a:ext cx="621" cy="360"/>
                  <a:chOff x="2781" y="4864"/>
                  <a:chExt cx="621" cy="360"/>
                </a:xfrm>
              </p:grpSpPr>
              <p:sp>
                <p:nvSpPr>
                  <p:cNvPr id="214"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1" name="Group 111"/>
                <p:cNvGrpSpPr>
                  <a:grpSpLocks noChangeAspect="1"/>
                </p:cNvGrpSpPr>
                <p:nvPr/>
              </p:nvGrpSpPr>
              <p:grpSpPr bwMode="auto">
                <a:xfrm>
                  <a:off x="8211" y="8173"/>
                  <a:ext cx="621" cy="360"/>
                  <a:chOff x="2781" y="4864"/>
                  <a:chExt cx="621" cy="360"/>
                </a:xfrm>
              </p:grpSpPr>
              <p:sp>
                <p:nvSpPr>
                  <p:cNvPr id="212"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82" name="Group 114"/>
              <p:cNvGrpSpPr>
                <a:grpSpLocks noChangeAspect="1"/>
              </p:cNvGrpSpPr>
              <p:nvPr/>
            </p:nvGrpSpPr>
            <p:grpSpPr bwMode="auto">
              <a:xfrm>
                <a:off x="8301" y="3904"/>
                <a:ext cx="2070" cy="2084"/>
                <a:chOff x="7341" y="6449"/>
                <a:chExt cx="2070" cy="2084"/>
              </a:xfrm>
            </p:grpSpPr>
            <p:sp>
              <p:nvSpPr>
                <p:cNvPr id="183" name="Rectangle 11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4" name="Group 116"/>
                <p:cNvGrpSpPr>
                  <a:grpSpLocks noChangeAspect="1"/>
                </p:cNvGrpSpPr>
                <p:nvPr/>
              </p:nvGrpSpPr>
              <p:grpSpPr bwMode="auto">
                <a:xfrm>
                  <a:off x="8790" y="7333"/>
                  <a:ext cx="621" cy="360"/>
                  <a:chOff x="2781" y="4864"/>
                  <a:chExt cx="621" cy="360"/>
                </a:xfrm>
              </p:grpSpPr>
              <p:sp>
                <p:nvSpPr>
                  <p:cNvPr id="205" name="Rectangle 11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Rectangle 11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5" name="Group 119"/>
                <p:cNvGrpSpPr>
                  <a:grpSpLocks noChangeAspect="1"/>
                </p:cNvGrpSpPr>
                <p:nvPr/>
              </p:nvGrpSpPr>
              <p:grpSpPr bwMode="auto">
                <a:xfrm rot="2653686">
                  <a:off x="7461" y="6975"/>
                  <a:ext cx="1125" cy="795"/>
                  <a:chOff x="2421" y="10911"/>
                  <a:chExt cx="1125" cy="795"/>
                </a:xfrm>
              </p:grpSpPr>
              <p:sp>
                <p:nvSpPr>
                  <p:cNvPr id="192" name="AutoShape 12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93" name="Group 121"/>
                  <p:cNvGrpSpPr>
                    <a:grpSpLocks noChangeAspect="1"/>
                  </p:cNvGrpSpPr>
                  <p:nvPr/>
                </p:nvGrpSpPr>
                <p:grpSpPr bwMode="auto">
                  <a:xfrm rot="24300000">
                    <a:off x="3231" y="10911"/>
                    <a:ext cx="315" cy="315"/>
                    <a:chOff x="2886" y="10564"/>
                    <a:chExt cx="315" cy="315"/>
                  </a:xfrm>
                </p:grpSpPr>
                <p:sp>
                  <p:nvSpPr>
                    <p:cNvPr id="203"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4"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4" name="Group 124"/>
                  <p:cNvGrpSpPr>
                    <a:grpSpLocks noChangeAspect="1"/>
                  </p:cNvGrpSpPr>
                  <p:nvPr/>
                </p:nvGrpSpPr>
                <p:grpSpPr bwMode="auto">
                  <a:xfrm rot="24300000">
                    <a:off x="2421" y="11151"/>
                    <a:ext cx="315" cy="315"/>
                    <a:chOff x="2886" y="10564"/>
                    <a:chExt cx="315" cy="315"/>
                  </a:xfrm>
                </p:grpSpPr>
                <p:sp>
                  <p:nvSpPr>
                    <p:cNvPr id="201" name="Line 12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2" name="Line 12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5" name="Group 127"/>
                  <p:cNvGrpSpPr>
                    <a:grpSpLocks noChangeAspect="1"/>
                  </p:cNvGrpSpPr>
                  <p:nvPr/>
                </p:nvGrpSpPr>
                <p:grpSpPr bwMode="auto">
                  <a:xfrm rot="24300000">
                    <a:off x="3231" y="11391"/>
                    <a:ext cx="315" cy="315"/>
                    <a:chOff x="2886" y="10564"/>
                    <a:chExt cx="315" cy="315"/>
                  </a:xfrm>
                </p:grpSpPr>
                <p:sp>
                  <p:nvSpPr>
                    <p:cNvPr id="199" name="Line 12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0" name="Line 12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6" name="Group 130"/>
                  <p:cNvGrpSpPr>
                    <a:grpSpLocks noChangeAspect="1"/>
                  </p:cNvGrpSpPr>
                  <p:nvPr/>
                </p:nvGrpSpPr>
                <p:grpSpPr bwMode="auto">
                  <a:xfrm rot="24300000">
                    <a:off x="3231" y="11136"/>
                    <a:ext cx="315" cy="315"/>
                    <a:chOff x="2886" y="10564"/>
                    <a:chExt cx="315" cy="315"/>
                  </a:xfrm>
                </p:grpSpPr>
                <p:sp>
                  <p:nvSpPr>
                    <p:cNvPr id="197" name="Line 1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8" name="Line 1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86" name="Group 133"/>
                <p:cNvGrpSpPr>
                  <a:grpSpLocks noChangeAspect="1"/>
                </p:cNvGrpSpPr>
                <p:nvPr/>
              </p:nvGrpSpPr>
              <p:grpSpPr bwMode="auto">
                <a:xfrm>
                  <a:off x="8571" y="7753"/>
                  <a:ext cx="621" cy="360"/>
                  <a:chOff x="2781" y="4864"/>
                  <a:chExt cx="621" cy="360"/>
                </a:xfrm>
              </p:grpSpPr>
              <p:sp>
                <p:nvSpPr>
                  <p:cNvPr id="190" name="Rectangle 13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Rectangle 13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7" name="Group 136"/>
                <p:cNvGrpSpPr>
                  <a:grpSpLocks noChangeAspect="1"/>
                </p:cNvGrpSpPr>
                <p:nvPr/>
              </p:nvGrpSpPr>
              <p:grpSpPr bwMode="auto">
                <a:xfrm>
                  <a:off x="8211" y="8173"/>
                  <a:ext cx="621" cy="360"/>
                  <a:chOff x="2781" y="4864"/>
                  <a:chExt cx="621" cy="360"/>
                </a:xfrm>
              </p:grpSpPr>
              <p:sp>
                <p:nvSpPr>
                  <p:cNvPr id="188" name="Rectangle 13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9" name="Rectangle 13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The shorthand notation symbols:</a:t>
            </a:r>
          </a:p>
          <a:p>
            <a:pPr>
              <a:buNone/>
            </a:pPr>
            <a:r>
              <a:rPr lang="en-US" sz="1000" dirty="0" smtClean="0"/>
              <a:t>  </a:t>
            </a:r>
          </a:p>
          <a:p>
            <a:pPr>
              <a:buNone/>
            </a:pPr>
            <a:r>
              <a:rPr lang="en-US" dirty="0" smtClean="0"/>
              <a:t>		an encoder:</a:t>
            </a:r>
          </a:p>
          <a:p>
            <a:pPr>
              <a:buNone/>
            </a:pPr>
            <a:endParaRPr lang="en-US" dirty="0"/>
          </a:p>
        </p:txBody>
      </p:sp>
      <p:grpSp>
        <p:nvGrpSpPr>
          <p:cNvPr id="436377" name="Group 11"/>
          <p:cNvGrpSpPr>
            <a:grpSpLocks/>
          </p:cNvGrpSpPr>
          <p:nvPr/>
        </p:nvGrpSpPr>
        <p:grpSpPr bwMode="auto">
          <a:xfrm>
            <a:off x="3331521" y="4319920"/>
            <a:ext cx="1977079" cy="1280780"/>
            <a:chOff x="2376" y="8884"/>
            <a:chExt cx="1125" cy="795"/>
          </a:xfrm>
        </p:grpSpPr>
        <p:sp>
          <p:nvSpPr>
            <p:cNvPr id="577548" name="AutoShape 12"/>
            <p:cNvSpPr>
              <a:spLocks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1016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6378" name="Group 13"/>
            <p:cNvGrpSpPr>
              <a:grpSpLocks/>
            </p:cNvGrpSpPr>
            <p:nvPr/>
          </p:nvGrpSpPr>
          <p:grpSpPr bwMode="auto">
            <a:xfrm rot="24300000">
              <a:off x="2391" y="8884"/>
              <a:ext cx="315" cy="315"/>
              <a:chOff x="2886" y="10564"/>
              <a:chExt cx="315" cy="315"/>
            </a:xfrm>
          </p:grpSpPr>
          <p:sp>
            <p:nvSpPr>
              <p:cNvPr id="577550" name="Line 14"/>
              <p:cNvSpPr>
                <a:spLocks noChangeShapeType="1"/>
              </p:cNvSpPr>
              <p:nvPr/>
            </p:nvSpPr>
            <p:spPr bwMode="auto">
              <a:xfrm flipV="1">
                <a:off x="2886" y="10639"/>
                <a:ext cx="240" cy="240"/>
              </a:xfrm>
              <a:prstGeom prst="line">
                <a:avLst/>
              </a:prstGeom>
              <a:noFill/>
              <a:ln w="1016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51" name="Line 15"/>
              <p:cNvSpPr>
                <a:spLocks noChangeShapeType="1"/>
              </p:cNvSpPr>
              <p:nvPr/>
            </p:nvSpPr>
            <p:spPr bwMode="auto">
              <a:xfrm flipV="1">
                <a:off x="2961" y="10564"/>
                <a:ext cx="240" cy="240"/>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79" name="Group 16"/>
            <p:cNvGrpSpPr>
              <a:grpSpLocks/>
            </p:cNvGrpSpPr>
            <p:nvPr/>
          </p:nvGrpSpPr>
          <p:grpSpPr bwMode="auto">
            <a:xfrm rot="24300000">
              <a:off x="2376" y="9124"/>
              <a:ext cx="315" cy="315"/>
              <a:chOff x="2886" y="10564"/>
              <a:chExt cx="315" cy="315"/>
            </a:xfrm>
          </p:grpSpPr>
          <p:sp>
            <p:nvSpPr>
              <p:cNvPr id="577553" name="Line 17"/>
              <p:cNvSpPr>
                <a:spLocks noChangeShapeType="1"/>
              </p:cNvSpPr>
              <p:nvPr/>
            </p:nvSpPr>
            <p:spPr bwMode="auto">
              <a:xfrm flipV="1">
                <a:off x="2886" y="10639"/>
                <a:ext cx="240" cy="240"/>
              </a:xfrm>
              <a:prstGeom prst="line">
                <a:avLst/>
              </a:prstGeom>
              <a:noFill/>
              <a:ln w="1016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54" name="Line 18"/>
              <p:cNvSpPr>
                <a:spLocks noChangeShapeType="1"/>
              </p:cNvSpPr>
              <p:nvPr/>
            </p:nvSpPr>
            <p:spPr bwMode="auto">
              <a:xfrm flipV="1">
                <a:off x="2961" y="10564"/>
                <a:ext cx="240" cy="240"/>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80" name="Group 19"/>
            <p:cNvGrpSpPr>
              <a:grpSpLocks/>
            </p:cNvGrpSpPr>
            <p:nvPr/>
          </p:nvGrpSpPr>
          <p:grpSpPr bwMode="auto">
            <a:xfrm rot="24300000">
              <a:off x="2376" y="9364"/>
              <a:ext cx="315" cy="315"/>
              <a:chOff x="2886" y="10564"/>
              <a:chExt cx="315" cy="315"/>
            </a:xfrm>
          </p:grpSpPr>
          <p:sp>
            <p:nvSpPr>
              <p:cNvPr id="577556" name="Line 20"/>
              <p:cNvSpPr>
                <a:spLocks noChangeShapeType="1"/>
              </p:cNvSpPr>
              <p:nvPr/>
            </p:nvSpPr>
            <p:spPr bwMode="auto">
              <a:xfrm flipV="1">
                <a:off x="2886" y="10639"/>
                <a:ext cx="240" cy="240"/>
              </a:xfrm>
              <a:prstGeom prst="line">
                <a:avLst/>
              </a:prstGeom>
              <a:noFill/>
              <a:ln w="1016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57" name="Line 21"/>
              <p:cNvSpPr>
                <a:spLocks noChangeShapeType="1"/>
              </p:cNvSpPr>
              <p:nvPr/>
            </p:nvSpPr>
            <p:spPr bwMode="auto">
              <a:xfrm flipV="1">
                <a:off x="2961" y="10564"/>
                <a:ext cx="240" cy="240"/>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6381" name="Group 22"/>
            <p:cNvGrpSpPr>
              <a:grpSpLocks/>
            </p:cNvGrpSpPr>
            <p:nvPr/>
          </p:nvGrpSpPr>
          <p:grpSpPr bwMode="auto">
            <a:xfrm rot="24300000">
              <a:off x="3186" y="9109"/>
              <a:ext cx="315" cy="315"/>
              <a:chOff x="2886" y="10564"/>
              <a:chExt cx="315" cy="315"/>
            </a:xfrm>
          </p:grpSpPr>
          <p:sp>
            <p:nvSpPr>
              <p:cNvPr id="577559" name="Line 23"/>
              <p:cNvSpPr>
                <a:spLocks noChangeShapeType="1"/>
              </p:cNvSpPr>
              <p:nvPr/>
            </p:nvSpPr>
            <p:spPr bwMode="auto">
              <a:xfrm flipV="1">
                <a:off x="2886" y="10639"/>
                <a:ext cx="240" cy="240"/>
              </a:xfrm>
              <a:prstGeom prst="line">
                <a:avLst/>
              </a:prstGeom>
              <a:noFill/>
              <a:ln w="1016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60" name="Line 24"/>
              <p:cNvSpPr>
                <a:spLocks noChangeShapeType="1"/>
              </p:cNvSpPr>
              <p:nvPr/>
            </p:nvSpPr>
            <p:spPr bwMode="auto">
              <a:xfrm flipV="1">
                <a:off x="2961" y="10564"/>
                <a:ext cx="240" cy="240"/>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57" name="Group 141"/>
          <p:cNvGrpSpPr/>
          <p:nvPr/>
        </p:nvGrpSpPr>
        <p:grpSpPr>
          <a:xfrm>
            <a:off x="6948501" y="831243"/>
            <a:ext cx="1484299" cy="1088253"/>
            <a:chOff x="2311400" y="2306638"/>
            <a:chExt cx="4673600" cy="3679825"/>
          </a:xfrm>
        </p:grpSpPr>
        <p:sp>
          <p:nvSpPr>
            <p:cNvPr id="158" name="Rectangle 157"/>
            <p:cNvSpPr/>
            <p:nvPr/>
          </p:nvSpPr>
          <p:spPr>
            <a:xfrm>
              <a:off x="2311400" y="2306638"/>
              <a:ext cx="4673600" cy="36798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9" name="Group 2"/>
            <p:cNvGrpSpPr>
              <a:grpSpLocks noChangeAspect="1"/>
            </p:cNvGrpSpPr>
            <p:nvPr/>
          </p:nvGrpSpPr>
          <p:grpSpPr bwMode="auto">
            <a:xfrm>
              <a:off x="2908299" y="2446339"/>
              <a:ext cx="3435815" cy="3347257"/>
              <a:chOff x="3546" y="3028"/>
              <a:chExt cx="6825" cy="6276"/>
            </a:xfrm>
          </p:grpSpPr>
          <p:grpSp>
            <p:nvGrpSpPr>
              <p:cNvPr id="160" name="Group 3"/>
              <p:cNvGrpSpPr>
                <a:grpSpLocks noChangeAspect="1"/>
              </p:cNvGrpSpPr>
              <p:nvPr/>
            </p:nvGrpSpPr>
            <p:grpSpPr bwMode="auto">
              <a:xfrm>
                <a:off x="4941" y="3928"/>
                <a:ext cx="1440" cy="1680"/>
                <a:chOff x="2886" y="10564"/>
                <a:chExt cx="315" cy="315"/>
              </a:xfrm>
            </p:grpSpPr>
            <p:sp>
              <p:nvSpPr>
                <p:cNvPr id="294"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5"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1" name="Oval 6"/>
              <p:cNvSpPr>
                <a:spLocks noChangeAspect="1" noChangeArrowheads="1"/>
              </p:cNvSpPr>
              <p:nvPr/>
            </p:nvSpPr>
            <p:spPr bwMode="auto">
              <a:xfrm>
                <a:off x="6321" y="302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AutoShape 7"/>
              <p:cNvSpPr>
                <a:spLocks noChangeAspect="1" noChangeArrowheads="1"/>
              </p:cNvSpPr>
              <p:nvPr/>
            </p:nvSpPr>
            <p:spPr bwMode="auto">
              <a:xfrm>
                <a:off x="4701" y="6451"/>
                <a:ext cx="480" cy="600"/>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3" name="Group 8"/>
              <p:cNvGrpSpPr>
                <a:grpSpLocks noChangeAspect="1"/>
              </p:cNvGrpSpPr>
              <p:nvPr/>
            </p:nvGrpSpPr>
            <p:grpSpPr bwMode="auto">
              <a:xfrm rot="18900000">
                <a:off x="4793" y="6058"/>
                <a:ext cx="315" cy="315"/>
                <a:chOff x="2886" y="10564"/>
                <a:chExt cx="315" cy="315"/>
              </a:xfrm>
            </p:grpSpPr>
            <p:sp>
              <p:nvSpPr>
                <p:cNvPr id="292" name="Line 9"/>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3" name="Line 10"/>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4" name="AutoShape 11"/>
              <p:cNvSpPr>
                <a:spLocks noChangeAspect="1" noChangeArrowheads="1"/>
              </p:cNvSpPr>
              <p:nvPr/>
            </p:nvSpPr>
            <p:spPr bwMode="auto">
              <a:xfrm flipH="1">
                <a:off x="4611" y="5608"/>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5" name="Group 12"/>
              <p:cNvGrpSpPr>
                <a:grpSpLocks noChangeAspect="1"/>
              </p:cNvGrpSpPr>
              <p:nvPr/>
            </p:nvGrpSpPr>
            <p:grpSpPr bwMode="auto">
              <a:xfrm rot="40500000">
                <a:off x="4793" y="6057"/>
                <a:ext cx="315" cy="315"/>
                <a:chOff x="2886" y="10564"/>
                <a:chExt cx="315" cy="315"/>
              </a:xfrm>
            </p:grpSpPr>
            <p:sp>
              <p:nvSpPr>
                <p:cNvPr id="290"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1"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6" name="Group 15"/>
              <p:cNvGrpSpPr>
                <a:grpSpLocks noChangeAspect="1"/>
              </p:cNvGrpSpPr>
              <p:nvPr/>
            </p:nvGrpSpPr>
            <p:grpSpPr bwMode="auto">
              <a:xfrm>
                <a:off x="5181" y="4768"/>
                <a:ext cx="1200" cy="840"/>
                <a:chOff x="2886" y="10564"/>
                <a:chExt cx="315" cy="315"/>
              </a:xfrm>
            </p:grpSpPr>
            <p:sp>
              <p:nvSpPr>
                <p:cNvPr id="288"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9"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7" name="Oval 18"/>
              <p:cNvSpPr>
                <a:spLocks noChangeAspect="1" noChangeArrowheads="1"/>
              </p:cNvSpPr>
              <p:nvPr/>
            </p:nvSpPr>
            <p:spPr bwMode="auto">
              <a:xfrm>
                <a:off x="6321" y="470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8" name="Group 19"/>
              <p:cNvGrpSpPr>
                <a:grpSpLocks noChangeAspect="1"/>
              </p:cNvGrpSpPr>
              <p:nvPr/>
            </p:nvGrpSpPr>
            <p:grpSpPr bwMode="auto">
              <a:xfrm>
                <a:off x="4701" y="3088"/>
                <a:ext cx="1680" cy="2520"/>
                <a:chOff x="2886" y="10564"/>
                <a:chExt cx="315" cy="315"/>
              </a:xfrm>
            </p:grpSpPr>
            <p:sp>
              <p:nvSpPr>
                <p:cNvPr id="286"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7"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9" name="Group 22"/>
              <p:cNvGrpSpPr>
                <a:grpSpLocks noChangeAspect="1"/>
              </p:cNvGrpSpPr>
              <p:nvPr/>
            </p:nvGrpSpPr>
            <p:grpSpPr bwMode="auto">
              <a:xfrm>
                <a:off x="4101" y="8274"/>
                <a:ext cx="403" cy="310"/>
                <a:chOff x="2781" y="2824"/>
                <a:chExt cx="403" cy="310"/>
              </a:xfrm>
            </p:grpSpPr>
            <p:sp>
              <p:nvSpPr>
                <p:cNvPr id="281"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0" name="Group 28"/>
              <p:cNvGrpSpPr>
                <a:grpSpLocks noChangeAspect="1"/>
              </p:cNvGrpSpPr>
              <p:nvPr/>
            </p:nvGrpSpPr>
            <p:grpSpPr bwMode="auto">
              <a:xfrm rot="-3210301">
                <a:off x="4041" y="7131"/>
                <a:ext cx="1125" cy="795"/>
                <a:chOff x="2376" y="8886"/>
                <a:chExt cx="1125" cy="795"/>
              </a:xfrm>
            </p:grpSpPr>
            <p:sp>
              <p:nvSpPr>
                <p:cNvPr id="268"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69" name="Group 30"/>
                <p:cNvGrpSpPr>
                  <a:grpSpLocks noChangeAspect="1"/>
                </p:cNvGrpSpPr>
                <p:nvPr/>
              </p:nvGrpSpPr>
              <p:grpSpPr bwMode="auto">
                <a:xfrm rot="24300000">
                  <a:off x="2391" y="8886"/>
                  <a:ext cx="315" cy="315"/>
                  <a:chOff x="2886" y="10564"/>
                  <a:chExt cx="315" cy="315"/>
                </a:xfrm>
              </p:grpSpPr>
              <p:sp>
                <p:nvSpPr>
                  <p:cNvPr id="279"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0"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0" name="Group 33"/>
                <p:cNvGrpSpPr>
                  <a:grpSpLocks noChangeAspect="1"/>
                </p:cNvGrpSpPr>
                <p:nvPr/>
              </p:nvGrpSpPr>
              <p:grpSpPr bwMode="auto">
                <a:xfrm rot="24300000">
                  <a:off x="2376" y="9126"/>
                  <a:ext cx="315" cy="315"/>
                  <a:chOff x="2886" y="10564"/>
                  <a:chExt cx="315" cy="315"/>
                </a:xfrm>
              </p:grpSpPr>
              <p:sp>
                <p:nvSpPr>
                  <p:cNvPr id="277"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8"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1" name="Group 36"/>
                <p:cNvGrpSpPr>
                  <a:grpSpLocks noChangeAspect="1"/>
                </p:cNvGrpSpPr>
                <p:nvPr/>
              </p:nvGrpSpPr>
              <p:grpSpPr bwMode="auto">
                <a:xfrm rot="24300000">
                  <a:off x="2376" y="9366"/>
                  <a:ext cx="315" cy="315"/>
                  <a:chOff x="2886" y="10564"/>
                  <a:chExt cx="315" cy="315"/>
                </a:xfrm>
              </p:grpSpPr>
              <p:sp>
                <p:nvSpPr>
                  <p:cNvPr id="275"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6"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2" name="Group 39"/>
                <p:cNvGrpSpPr>
                  <a:grpSpLocks noChangeAspect="1"/>
                </p:cNvGrpSpPr>
                <p:nvPr/>
              </p:nvGrpSpPr>
              <p:grpSpPr bwMode="auto">
                <a:xfrm rot="24300000">
                  <a:off x="3186" y="9111"/>
                  <a:ext cx="315" cy="315"/>
                  <a:chOff x="2886" y="10564"/>
                  <a:chExt cx="315" cy="315"/>
                </a:xfrm>
              </p:grpSpPr>
              <p:sp>
                <p:nvSpPr>
                  <p:cNvPr id="273"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4"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1" name="Group 42"/>
              <p:cNvGrpSpPr>
                <a:grpSpLocks noChangeAspect="1"/>
              </p:cNvGrpSpPr>
              <p:nvPr/>
            </p:nvGrpSpPr>
            <p:grpSpPr bwMode="auto">
              <a:xfrm>
                <a:off x="3546" y="7789"/>
                <a:ext cx="403" cy="310"/>
                <a:chOff x="2781" y="2824"/>
                <a:chExt cx="403" cy="310"/>
              </a:xfrm>
            </p:grpSpPr>
            <p:sp>
              <p:nvSpPr>
                <p:cNvPr id="263"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2" name="Group 48"/>
              <p:cNvGrpSpPr>
                <a:grpSpLocks noChangeAspect="1"/>
              </p:cNvGrpSpPr>
              <p:nvPr/>
            </p:nvGrpSpPr>
            <p:grpSpPr bwMode="auto">
              <a:xfrm>
                <a:off x="3801" y="8044"/>
                <a:ext cx="403" cy="310"/>
                <a:chOff x="2781" y="2824"/>
                <a:chExt cx="403" cy="310"/>
              </a:xfrm>
            </p:grpSpPr>
            <p:sp>
              <p:nvSpPr>
                <p:cNvPr id="258"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3" name="Group 54"/>
              <p:cNvGrpSpPr>
                <a:grpSpLocks noChangeAspect="1"/>
              </p:cNvGrpSpPr>
              <p:nvPr/>
            </p:nvGrpSpPr>
            <p:grpSpPr bwMode="auto">
              <a:xfrm rot="10800000" flipH="1">
                <a:off x="6381" y="3928"/>
                <a:ext cx="1680" cy="1656"/>
                <a:chOff x="2886" y="10564"/>
                <a:chExt cx="315" cy="315"/>
              </a:xfrm>
            </p:grpSpPr>
            <p:sp>
              <p:nvSpPr>
                <p:cNvPr id="256"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7"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 name="Group 57"/>
              <p:cNvGrpSpPr>
                <a:grpSpLocks noChangeAspect="1"/>
              </p:cNvGrpSpPr>
              <p:nvPr/>
            </p:nvGrpSpPr>
            <p:grpSpPr bwMode="auto">
              <a:xfrm rot="10800000" flipH="1">
                <a:off x="6381" y="3088"/>
                <a:ext cx="2160" cy="816"/>
                <a:chOff x="2886" y="10564"/>
                <a:chExt cx="315" cy="315"/>
              </a:xfrm>
            </p:grpSpPr>
            <p:sp>
              <p:nvSpPr>
                <p:cNvPr id="254"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5"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5" name="Group 60"/>
              <p:cNvGrpSpPr>
                <a:grpSpLocks noChangeAspect="1"/>
              </p:cNvGrpSpPr>
              <p:nvPr/>
            </p:nvGrpSpPr>
            <p:grpSpPr bwMode="auto">
              <a:xfrm rot="10800000" flipH="1">
                <a:off x="6381" y="4768"/>
                <a:ext cx="1200" cy="2496"/>
                <a:chOff x="2886" y="10564"/>
                <a:chExt cx="315" cy="315"/>
              </a:xfrm>
            </p:grpSpPr>
            <p:sp>
              <p:nvSpPr>
                <p:cNvPr id="252" name="Line 6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3" name="Line 6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6" name="Oval 63"/>
              <p:cNvSpPr>
                <a:spLocks noChangeAspect="1" noChangeArrowheads="1"/>
              </p:cNvSpPr>
              <p:nvPr/>
            </p:nvSpPr>
            <p:spPr bwMode="auto">
              <a:xfrm flipH="1">
                <a:off x="6321" y="3883"/>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77" name="Group 64"/>
              <p:cNvGrpSpPr>
                <a:grpSpLocks noChangeAspect="1"/>
              </p:cNvGrpSpPr>
              <p:nvPr/>
            </p:nvGrpSpPr>
            <p:grpSpPr bwMode="auto">
              <a:xfrm>
                <a:off x="7341" y="7220"/>
                <a:ext cx="2070" cy="2084"/>
                <a:chOff x="7341" y="6449"/>
                <a:chExt cx="2070" cy="2084"/>
              </a:xfrm>
            </p:grpSpPr>
            <p:sp>
              <p:nvSpPr>
                <p:cNvPr id="228" name="Rectangle 6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9" name="Group 66"/>
                <p:cNvGrpSpPr>
                  <a:grpSpLocks noChangeAspect="1"/>
                </p:cNvGrpSpPr>
                <p:nvPr/>
              </p:nvGrpSpPr>
              <p:grpSpPr bwMode="auto">
                <a:xfrm>
                  <a:off x="8790" y="7333"/>
                  <a:ext cx="621" cy="360"/>
                  <a:chOff x="2781" y="4864"/>
                  <a:chExt cx="621" cy="360"/>
                </a:xfrm>
              </p:grpSpPr>
              <p:sp>
                <p:nvSpPr>
                  <p:cNvPr id="250" name="Rectangle 6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Rectangle 6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Group 69"/>
                <p:cNvGrpSpPr>
                  <a:grpSpLocks noChangeAspect="1"/>
                </p:cNvGrpSpPr>
                <p:nvPr/>
              </p:nvGrpSpPr>
              <p:grpSpPr bwMode="auto">
                <a:xfrm rot="2653686">
                  <a:off x="7461" y="6975"/>
                  <a:ext cx="1125" cy="795"/>
                  <a:chOff x="2421" y="10911"/>
                  <a:chExt cx="1125" cy="795"/>
                </a:xfrm>
              </p:grpSpPr>
              <p:sp>
                <p:nvSpPr>
                  <p:cNvPr id="237" name="AutoShape 7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8" name="Group 71"/>
                  <p:cNvGrpSpPr>
                    <a:grpSpLocks noChangeAspect="1"/>
                  </p:cNvGrpSpPr>
                  <p:nvPr/>
                </p:nvGrpSpPr>
                <p:grpSpPr bwMode="auto">
                  <a:xfrm rot="24300000">
                    <a:off x="3231" y="10911"/>
                    <a:ext cx="315" cy="315"/>
                    <a:chOff x="2886" y="10564"/>
                    <a:chExt cx="315" cy="315"/>
                  </a:xfrm>
                </p:grpSpPr>
                <p:sp>
                  <p:nvSpPr>
                    <p:cNvPr id="248" name="Line 7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9" name="Line 7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9" name="Group 74"/>
                  <p:cNvGrpSpPr>
                    <a:grpSpLocks noChangeAspect="1"/>
                  </p:cNvGrpSpPr>
                  <p:nvPr/>
                </p:nvGrpSpPr>
                <p:grpSpPr bwMode="auto">
                  <a:xfrm rot="24300000">
                    <a:off x="2421" y="11151"/>
                    <a:ext cx="315" cy="315"/>
                    <a:chOff x="2886" y="10564"/>
                    <a:chExt cx="315" cy="315"/>
                  </a:xfrm>
                </p:grpSpPr>
                <p:sp>
                  <p:nvSpPr>
                    <p:cNvPr id="246" name="Line 7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7" name="Line 7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0" name="Group 77"/>
                  <p:cNvGrpSpPr>
                    <a:grpSpLocks noChangeAspect="1"/>
                  </p:cNvGrpSpPr>
                  <p:nvPr/>
                </p:nvGrpSpPr>
                <p:grpSpPr bwMode="auto">
                  <a:xfrm rot="24300000">
                    <a:off x="3231" y="11391"/>
                    <a:ext cx="315" cy="315"/>
                    <a:chOff x="2886" y="10564"/>
                    <a:chExt cx="315" cy="315"/>
                  </a:xfrm>
                </p:grpSpPr>
                <p:sp>
                  <p:nvSpPr>
                    <p:cNvPr id="244" name="Line 7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5" name="Line 7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1" name="Group 80"/>
                  <p:cNvGrpSpPr>
                    <a:grpSpLocks noChangeAspect="1"/>
                  </p:cNvGrpSpPr>
                  <p:nvPr/>
                </p:nvGrpSpPr>
                <p:grpSpPr bwMode="auto">
                  <a:xfrm rot="24300000">
                    <a:off x="3231" y="11136"/>
                    <a:ext cx="315" cy="315"/>
                    <a:chOff x="2886" y="10564"/>
                    <a:chExt cx="315" cy="315"/>
                  </a:xfrm>
                </p:grpSpPr>
                <p:sp>
                  <p:nvSpPr>
                    <p:cNvPr id="242" name="Line 8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3" name="Line 8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1" name="Group 83"/>
                <p:cNvGrpSpPr>
                  <a:grpSpLocks noChangeAspect="1"/>
                </p:cNvGrpSpPr>
                <p:nvPr/>
              </p:nvGrpSpPr>
              <p:grpSpPr bwMode="auto">
                <a:xfrm>
                  <a:off x="8571" y="7753"/>
                  <a:ext cx="621" cy="360"/>
                  <a:chOff x="2781" y="4864"/>
                  <a:chExt cx="621" cy="360"/>
                </a:xfrm>
              </p:grpSpPr>
              <p:sp>
                <p:nvSpPr>
                  <p:cNvPr id="235" name="Rectangle 8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Rectangle 8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2" name="Group 86"/>
                <p:cNvGrpSpPr>
                  <a:grpSpLocks noChangeAspect="1"/>
                </p:cNvGrpSpPr>
                <p:nvPr/>
              </p:nvGrpSpPr>
              <p:grpSpPr bwMode="auto">
                <a:xfrm>
                  <a:off x="8211" y="8173"/>
                  <a:ext cx="621" cy="360"/>
                  <a:chOff x="2781" y="4864"/>
                  <a:chExt cx="621" cy="360"/>
                </a:xfrm>
              </p:grpSpPr>
              <p:sp>
                <p:nvSpPr>
                  <p:cNvPr id="233" name="Rectangle 8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Rectangle 8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8" name="Group 89"/>
              <p:cNvGrpSpPr>
                <a:grpSpLocks noChangeAspect="1"/>
              </p:cNvGrpSpPr>
              <p:nvPr/>
            </p:nvGrpSpPr>
            <p:grpSpPr bwMode="auto">
              <a:xfrm>
                <a:off x="7821" y="5540"/>
                <a:ext cx="2070" cy="2084"/>
                <a:chOff x="7341" y="6449"/>
                <a:chExt cx="2070" cy="2084"/>
              </a:xfrm>
            </p:grpSpPr>
            <p:sp>
              <p:nvSpPr>
                <p:cNvPr id="204"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5" name="Group 91"/>
                <p:cNvGrpSpPr>
                  <a:grpSpLocks noChangeAspect="1"/>
                </p:cNvGrpSpPr>
                <p:nvPr/>
              </p:nvGrpSpPr>
              <p:grpSpPr bwMode="auto">
                <a:xfrm>
                  <a:off x="8790" y="7333"/>
                  <a:ext cx="621" cy="360"/>
                  <a:chOff x="2781" y="4864"/>
                  <a:chExt cx="621" cy="360"/>
                </a:xfrm>
              </p:grpSpPr>
              <p:sp>
                <p:nvSpPr>
                  <p:cNvPr id="226"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6" name="Group 94"/>
                <p:cNvGrpSpPr>
                  <a:grpSpLocks noChangeAspect="1"/>
                </p:cNvGrpSpPr>
                <p:nvPr/>
              </p:nvGrpSpPr>
              <p:grpSpPr bwMode="auto">
                <a:xfrm rot="2653686">
                  <a:off x="7461" y="6975"/>
                  <a:ext cx="1125" cy="795"/>
                  <a:chOff x="2421" y="10911"/>
                  <a:chExt cx="1125" cy="795"/>
                </a:xfrm>
              </p:grpSpPr>
              <p:sp>
                <p:nvSpPr>
                  <p:cNvPr id="213"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14" name="Group 96"/>
                  <p:cNvGrpSpPr>
                    <a:grpSpLocks noChangeAspect="1"/>
                  </p:cNvGrpSpPr>
                  <p:nvPr/>
                </p:nvGrpSpPr>
                <p:grpSpPr bwMode="auto">
                  <a:xfrm rot="24300000">
                    <a:off x="3231" y="10911"/>
                    <a:ext cx="315" cy="315"/>
                    <a:chOff x="2886" y="10564"/>
                    <a:chExt cx="315" cy="315"/>
                  </a:xfrm>
                </p:grpSpPr>
                <p:sp>
                  <p:nvSpPr>
                    <p:cNvPr id="224"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5"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 name="Group 99"/>
                  <p:cNvGrpSpPr>
                    <a:grpSpLocks noChangeAspect="1"/>
                  </p:cNvGrpSpPr>
                  <p:nvPr/>
                </p:nvGrpSpPr>
                <p:grpSpPr bwMode="auto">
                  <a:xfrm rot="24300000">
                    <a:off x="2421" y="11151"/>
                    <a:ext cx="315" cy="315"/>
                    <a:chOff x="2886" y="10564"/>
                    <a:chExt cx="315" cy="315"/>
                  </a:xfrm>
                </p:grpSpPr>
                <p:sp>
                  <p:nvSpPr>
                    <p:cNvPr id="222"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3"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6" name="Group 102"/>
                  <p:cNvGrpSpPr>
                    <a:grpSpLocks noChangeAspect="1"/>
                  </p:cNvGrpSpPr>
                  <p:nvPr/>
                </p:nvGrpSpPr>
                <p:grpSpPr bwMode="auto">
                  <a:xfrm rot="24300000">
                    <a:off x="3231" y="11391"/>
                    <a:ext cx="315" cy="315"/>
                    <a:chOff x="2886" y="10564"/>
                    <a:chExt cx="315" cy="315"/>
                  </a:xfrm>
                </p:grpSpPr>
                <p:sp>
                  <p:nvSpPr>
                    <p:cNvPr id="220"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1"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7" name="Group 105"/>
                  <p:cNvGrpSpPr>
                    <a:grpSpLocks noChangeAspect="1"/>
                  </p:cNvGrpSpPr>
                  <p:nvPr/>
                </p:nvGrpSpPr>
                <p:grpSpPr bwMode="auto">
                  <a:xfrm rot="24300000">
                    <a:off x="3231" y="11136"/>
                    <a:ext cx="315" cy="315"/>
                    <a:chOff x="2886" y="10564"/>
                    <a:chExt cx="315" cy="315"/>
                  </a:xfrm>
                </p:grpSpPr>
                <p:sp>
                  <p:nvSpPr>
                    <p:cNvPr id="218"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9"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7" name="Group 108"/>
                <p:cNvGrpSpPr>
                  <a:grpSpLocks noChangeAspect="1"/>
                </p:cNvGrpSpPr>
                <p:nvPr/>
              </p:nvGrpSpPr>
              <p:grpSpPr bwMode="auto">
                <a:xfrm>
                  <a:off x="8571" y="7753"/>
                  <a:ext cx="621" cy="360"/>
                  <a:chOff x="2781" y="4864"/>
                  <a:chExt cx="621" cy="360"/>
                </a:xfrm>
              </p:grpSpPr>
              <p:sp>
                <p:nvSpPr>
                  <p:cNvPr id="211"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8" name="Group 111"/>
                <p:cNvGrpSpPr>
                  <a:grpSpLocks noChangeAspect="1"/>
                </p:cNvGrpSpPr>
                <p:nvPr/>
              </p:nvGrpSpPr>
              <p:grpSpPr bwMode="auto">
                <a:xfrm>
                  <a:off x="8211" y="8173"/>
                  <a:ext cx="621" cy="360"/>
                  <a:chOff x="2781" y="4864"/>
                  <a:chExt cx="621" cy="360"/>
                </a:xfrm>
              </p:grpSpPr>
              <p:sp>
                <p:nvSpPr>
                  <p:cNvPr id="209"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9" name="Group 114"/>
              <p:cNvGrpSpPr>
                <a:grpSpLocks noChangeAspect="1"/>
              </p:cNvGrpSpPr>
              <p:nvPr/>
            </p:nvGrpSpPr>
            <p:grpSpPr bwMode="auto">
              <a:xfrm>
                <a:off x="8301" y="3904"/>
                <a:ext cx="2070" cy="2084"/>
                <a:chOff x="7341" y="6449"/>
                <a:chExt cx="2070" cy="2084"/>
              </a:xfrm>
            </p:grpSpPr>
            <p:sp>
              <p:nvSpPr>
                <p:cNvPr id="180" name="Rectangle 11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1" name="Group 116"/>
                <p:cNvGrpSpPr>
                  <a:grpSpLocks noChangeAspect="1"/>
                </p:cNvGrpSpPr>
                <p:nvPr/>
              </p:nvGrpSpPr>
              <p:grpSpPr bwMode="auto">
                <a:xfrm>
                  <a:off x="8790" y="7333"/>
                  <a:ext cx="621" cy="360"/>
                  <a:chOff x="2781" y="4864"/>
                  <a:chExt cx="621" cy="360"/>
                </a:xfrm>
              </p:grpSpPr>
              <p:sp>
                <p:nvSpPr>
                  <p:cNvPr id="202" name="Rectangle 11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Rectangle 11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2" name="Group 119"/>
                <p:cNvGrpSpPr>
                  <a:grpSpLocks noChangeAspect="1"/>
                </p:cNvGrpSpPr>
                <p:nvPr/>
              </p:nvGrpSpPr>
              <p:grpSpPr bwMode="auto">
                <a:xfrm rot="2653686">
                  <a:off x="7461" y="6975"/>
                  <a:ext cx="1125" cy="795"/>
                  <a:chOff x="2421" y="10911"/>
                  <a:chExt cx="1125" cy="795"/>
                </a:xfrm>
              </p:grpSpPr>
              <p:sp>
                <p:nvSpPr>
                  <p:cNvPr id="189" name="AutoShape 12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90" name="Group 121"/>
                  <p:cNvGrpSpPr>
                    <a:grpSpLocks noChangeAspect="1"/>
                  </p:cNvGrpSpPr>
                  <p:nvPr/>
                </p:nvGrpSpPr>
                <p:grpSpPr bwMode="auto">
                  <a:xfrm rot="24300000">
                    <a:off x="3231" y="10911"/>
                    <a:ext cx="315" cy="315"/>
                    <a:chOff x="2886" y="10564"/>
                    <a:chExt cx="315" cy="315"/>
                  </a:xfrm>
                </p:grpSpPr>
                <p:sp>
                  <p:nvSpPr>
                    <p:cNvPr id="200"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1"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1" name="Group 124"/>
                  <p:cNvGrpSpPr>
                    <a:grpSpLocks noChangeAspect="1"/>
                  </p:cNvGrpSpPr>
                  <p:nvPr/>
                </p:nvGrpSpPr>
                <p:grpSpPr bwMode="auto">
                  <a:xfrm rot="24300000">
                    <a:off x="2421" y="11151"/>
                    <a:ext cx="315" cy="315"/>
                    <a:chOff x="2886" y="10564"/>
                    <a:chExt cx="315" cy="315"/>
                  </a:xfrm>
                </p:grpSpPr>
                <p:sp>
                  <p:nvSpPr>
                    <p:cNvPr id="198" name="Line 12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9" name="Line 12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2" name="Group 127"/>
                  <p:cNvGrpSpPr>
                    <a:grpSpLocks noChangeAspect="1"/>
                  </p:cNvGrpSpPr>
                  <p:nvPr/>
                </p:nvGrpSpPr>
                <p:grpSpPr bwMode="auto">
                  <a:xfrm rot="24300000">
                    <a:off x="3231" y="11391"/>
                    <a:ext cx="315" cy="315"/>
                    <a:chOff x="2886" y="10564"/>
                    <a:chExt cx="315" cy="315"/>
                  </a:xfrm>
                </p:grpSpPr>
                <p:sp>
                  <p:nvSpPr>
                    <p:cNvPr id="196" name="Line 12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7" name="Line 12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3" name="Group 130"/>
                  <p:cNvGrpSpPr>
                    <a:grpSpLocks noChangeAspect="1"/>
                  </p:cNvGrpSpPr>
                  <p:nvPr/>
                </p:nvGrpSpPr>
                <p:grpSpPr bwMode="auto">
                  <a:xfrm rot="24300000">
                    <a:off x="3231" y="11136"/>
                    <a:ext cx="315" cy="315"/>
                    <a:chOff x="2886" y="10564"/>
                    <a:chExt cx="315" cy="315"/>
                  </a:xfrm>
                </p:grpSpPr>
                <p:sp>
                  <p:nvSpPr>
                    <p:cNvPr id="194" name="Line 1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5" name="Line 1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83" name="Group 133"/>
                <p:cNvGrpSpPr>
                  <a:grpSpLocks noChangeAspect="1"/>
                </p:cNvGrpSpPr>
                <p:nvPr/>
              </p:nvGrpSpPr>
              <p:grpSpPr bwMode="auto">
                <a:xfrm>
                  <a:off x="8571" y="7753"/>
                  <a:ext cx="621" cy="360"/>
                  <a:chOff x="2781" y="4864"/>
                  <a:chExt cx="621" cy="360"/>
                </a:xfrm>
              </p:grpSpPr>
              <p:sp>
                <p:nvSpPr>
                  <p:cNvPr id="187" name="Rectangle 13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 name="Rectangle 13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4" name="Group 136"/>
                <p:cNvGrpSpPr>
                  <a:grpSpLocks noChangeAspect="1"/>
                </p:cNvGrpSpPr>
                <p:nvPr/>
              </p:nvGrpSpPr>
              <p:grpSpPr bwMode="auto">
                <a:xfrm>
                  <a:off x="8211" y="8173"/>
                  <a:ext cx="621" cy="360"/>
                  <a:chOff x="2781" y="4864"/>
                  <a:chExt cx="621" cy="360"/>
                </a:xfrm>
              </p:grpSpPr>
              <p:sp>
                <p:nvSpPr>
                  <p:cNvPr id="185" name="Rectangle 13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Rectangle 13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The shorthand notation symbols:</a:t>
            </a:r>
          </a:p>
          <a:p>
            <a:pPr>
              <a:buNone/>
            </a:pPr>
            <a:r>
              <a:rPr lang="en-US" sz="1000" dirty="0" smtClean="0"/>
              <a:t>  </a:t>
            </a:r>
          </a:p>
          <a:p>
            <a:pPr>
              <a:buNone/>
            </a:pPr>
            <a:r>
              <a:rPr lang="en-US" dirty="0" smtClean="0"/>
              <a:t>		a decoder:</a:t>
            </a:r>
          </a:p>
          <a:p>
            <a:pPr>
              <a:buNone/>
            </a:pPr>
            <a:endParaRPr lang="en-US" dirty="0"/>
          </a:p>
        </p:txBody>
      </p:sp>
      <p:grpSp>
        <p:nvGrpSpPr>
          <p:cNvPr id="146" name="Group 42"/>
          <p:cNvGrpSpPr>
            <a:grpSpLocks/>
          </p:cNvGrpSpPr>
          <p:nvPr/>
        </p:nvGrpSpPr>
        <p:grpSpPr bwMode="auto">
          <a:xfrm>
            <a:off x="3280023" y="4242285"/>
            <a:ext cx="1761877" cy="1333015"/>
            <a:chOff x="2421" y="10909"/>
            <a:chExt cx="1125" cy="795"/>
          </a:xfrm>
        </p:grpSpPr>
        <p:sp>
          <p:nvSpPr>
            <p:cNvPr id="577579" name="AutoShape 43"/>
            <p:cNvSpPr>
              <a:spLocks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1016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47" name="Group 44"/>
            <p:cNvGrpSpPr>
              <a:grpSpLocks/>
            </p:cNvGrpSpPr>
            <p:nvPr/>
          </p:nvGrpSpPr>
          <p:grpSpPr bwMode="auto">
            <a:xfrm rot="24300000">
              <a:off x="3231" y="10909"/>
              <a:ext cx="315" cy="315"/>
              <a:chOff x="2886" y="10564"/>
              <a:chExt cx="315" cy="315"/>
            </a:xfrm>
          </p:grpSpPr>
          <p:sp>
            <p:nvSpPr>
              <p:cNvPr id="577581" name="Line 45"/>
              <p:cNvSpPr>
                <a:spLocks noChangeShapeType="1"/>
              </p:cNvSpPr>
              <p:nvPr/>
            </p:nvSpPr>
            <p:spPr bwMode="auto">
              <a:xfrm flipV="1">
                <a:off x="2886" y="10639"/>
                <a:ext cx="240" cy="240"/>
              </a:xfrm>
              <a:prstGeom prst="line">
                <a:avLst/>
              </a:prstGeom>
              <a:noFill/>
              <a:ln w="1016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82" name="Line 46"/>
              <p:cNvSpPr>
                <a:spLocks noChangeShapeType="1"/>
              </p:cNvSpPr>
              <p:nvPr/>
            </p:nvSpPr>
            <p:spPr bwMode="auto">
              <a:xfrm flipV="1">
                <a:off x="2961" y="10564"/>
                <a:ext cx="240" cy="240"/>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 name="Group 47"/>
            <p:cNvGrpSpPr>
              <a:grpSpLocks/>
            </p:cNvGrpSpPr>
            <p:nvPr/>
          </p:nvGrpSpPr>
          <p:grpSpPr bwMode="auto">
            <a:xfrm rot="24300000">
              <a:off x="2421" y="11149"/>
              <a:ext cx="315" cy="315"/>
              <a:chOff x="2886" y="10564"/>
              <a:chExt cx="315" cy="315"/>
            </a:xfrm>
          </p:grpSpPr>
          <p:sp>
            <p:nvSpPr>
              <p:cNvPr id="577584" name="Line 48"/>
              <p:cNvSpPr>
                <a:spLocks noChangeShapeType="1"/>
              </p:cNvSpPr>
              <p:nvPr/>
            </p:nvSpPr>
            <p:spPr bwMode="auto">
              <a:xfrm flipV="1">
                <a:off x="2886" y="10639"/>
                <a:ext cx="240" cy="240"/>
              </a:xfrm>
              <a:prstGeom prst="line">
                <a:avLst/>
              </a:prstGeom>
              <a:noFill/>
              <a:ln w="1016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85" name="Line 49"/>
              <p:cNvSpPr>
                <a:spLocks noChangeShapeType="1"/>
              </p:cNvSpPr>
              <p:nvPr/>
            </p:nvSpPr>
            <p:spPr bwMode="auto">
              <a:xfrm flipV="1">
                <a:off x="2961" y="10564"/>
                <a:ext cx="240" cy="240"/>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9" name="Group 50"/>
            <p:cNvGrpSpPr>
              <a:grpSpLocks/>
            </p:cNvGrpSpPr>
            <p:nvPr/>
          </p:nvGrpSpPr>
          <p:grpSpPr bwMode="auto">
            <a:xfrm rot="24300000">
              <a:off x="3231" y="11389"/>
              <a:ext cx="315" cy="315"/>
              <a:chOff x="2886" y="10564"/>
              <a:chExt cx="315" cy="315"/>
            </a:xfrm>
          </p:grpSpPr>
          <p:sp>
            <p:nvSpPr>
              <p:cNvPr id="577587" name="Line 51"/>
              <p:cNvSpPr>
                <a:spLocks noChangeShapeType="1"/>
              </p:cNvSpPr>
              <p:nvPr/>
            </p:nvSpPr>
            <p:spPr bwMode="auto">
              <a:xfrm flipV="1">
                <a:off x="2886" y="10639"/>
                <a:ext cx="240" cy="240"/>
              </a:xfrm>
              <a:prstGeom prst="line">
                <a:avLst/>
              </a:prstGeom>
              <a:noFill/>
              <a:ln w="1016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88" name="Line 52"/>
              <p:cNvSpPr>
                <a:spLocks noChangeShapeType="1"/>
              </p:cNvSpPr>
              <p:nvPr/>
            </p:nvSpPr>
            <p:spPr bwMode="auto">
              <a:xfrm flipV="1">
                <a:off x="2961" y="10564"/>
                <a:ext cx="240" cy="240"/>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0" name="Group 53"/>
            <p:cNvGrpSpPr>
              <a:grpSpLocks/>
            </p:cNvGrpSpPr>
            <p:nvPr/>
          </p:nvGrpSpPr>
          <p:grpSpPr bwMode="auto">
            <a:xfrm rot="24300000">
              <a:off x="3231" y="11134"/>
              <a:ext cx="315" cy="315"/>
              <a:chOff x="2886" y="10564"/>
              <a:chExt cx="315" cy="315"/>
            </a:xfrm>
          </p:grpSpPr>
          <p:sp>
            <p:nvSpPr>
              <p:cNvPr id="577590" name="Line 54"/>
              <p:cNvSpPr>
                <a:spLocks noChangeShapeType="1"/>
              </p:cNvSpPr>
              <p:nvPr/>
            </p:nvSpPr>
            <p:spPr bwMode="auto">
              <a:xfrm flipV="1">
                <a:off x="2886" y="10639"/>
                <a:ext cx="240" cy="240"/>
              </a:xfrm>
              <a:prstGeom prst="line">
                <a:avLst/>
              </a:prstGeom>
              <a:noFill/>
              <a:ln w="1016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91" name="Line 55"/>
              <p:cNvSpPr>
                <a:spLocks noChangeShapeType="1"/>
              </p:cNvSpPr>
              <p:nvPr/>
            </p:nvSpPr>
            <p:spPr bwMode="auto">
              <a:xfrm flipV="1">
                <a:off x="2961" y="10564"/>
                <a:ext cx="240" cy="240"/>
              </a:xfrm>
              <a:prstGeom prst="line">
                <a:avLst/>
              </a:prstGeom>
              <a:no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57" name="Group 141"/>
          <p:cNvGrpSpPr/>
          <p:nvPr/>
        </p:nvGrpSpPr>
        <p:grpSpPr>
          <a:xfrm>
            <a:off x="6948501" y="831243"/>
            <a:ext cx="1484299" cy="1088253"/>
            <a:chOff x="2311400" y="2306638"/>
            <a:chExt cx="4673600" cy="3679825"/>
          </a:xfrm>
        </p:grpSpPr>
        <p:sp>
          <p:nvSpPr>
            <p:cNvPr id="158" name="Rectangle 157"/>
            <p:cNvSpPr/>
            <p:nvPr/>
          </p:nvSpPr>
          <p:spPr>
            <a:xfrm>
              <a:off x="2311400" y="2306638"/>
              <a:ext cx="4673600" cy="36798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9" name="Group 2"/>
            <p:cNvGrpSpPr>
              <a:grpSpLocks noChangeAspect="1"/>
            </p:cNvGrpSpPr>
            <p:nvPr/>
          </p:nvGrpSpPr>
          <p:grpSpPr bwMode="auto">
            <a:xfrm>
              <a:off x="2908299" y="2446339"/>
              <a:ext cx="3435815" cy="3347257"/>
              <a:chOff x="3546" y="3028"/>
              <a:chExt cx="6825" cy="6276"/>
            </a:xfrm>
          </p:grpSpPr>
          <p:grpSp>
            <p:nvGrpSpPr>
              <p:cNvPr id="160" name="Group 3"/>
              <p:cNvGrpSpPr>
                <a:grpSpLocks noChangeAspect="1"/>
              </p:cNvGrpSpPr>
              <p:nvPr/>
            </p:nvGrpSpPr>
            <p:grpSpPr bwMode="auto">
              <a:xfrm>
                <a:off x="4941" y="3928"/>
                <a:ext cx="1440" cy="1680"/>
                <a:chOff x="2886" y="10564"/>
                <a:chExt cx="315" cy="315"/>
              </a:xfrm>
            </p:grpSpPr>
            <p:sp>
              <p:nvSpPr>
                <p:cNvPr id="294"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5"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1" name="Oval 6"/>
              <p:cNvSpPr>
                <a:spLocks noChangeAspect="1" noChangeArrowheads="1"/>
              </p:cNvSpPr>
              <p:nvPr/>
            </p:nvSpPr>
            <p:spPr bwMode="auto">
              <a:xfrm>
                <a:off x="6321" y="302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AutoShape 7"/>
              <p:cNvSpPr>
                <a:spLocks noChangeAspect="1" noChangeArrowheads="1"/>
              </p:cNvSpPr>
              <p:nvPr/>
            </p:nvSpPr>
            <p:spPr bwMode="auto">
              <a:xfrm>
                <a:off x="4701" y="6451"/>
                <a:ext cx="480" cy="600"/>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3" name="Group 8"/>
              <p:cNvGrpSpPr>
                <a:grpSpLocks noChangeAspect="1"/>
              </p:cNvGrpSpPr>
              <p:nvPr/>
            </p:nvGrpSpPr>
            <p:grpSpPr bwMode="auto">
              <a:xfrm rot="18900000">
                <a:off x="4793" y="6058"/>
                <a:ext cx="315" cy="315"/>
                <a:chOff x="2886" y="10564"/>
                <a:chExt cx="315" cy="315"/>
              </a:xfrm>
            </p:grpSpPr>
            <p:sp>
              <p:nvSpPr>
                <p:cNvPr id="292" name="Line 9"/>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3" name="Line 10"/>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4" name="AutoShape 11"/>
              <p:cNvSpPr>
                <a:spLocks noChangeAspect="1" noChangeArrowheads="1"/>
              </p:cNvSpPr>
              <p:nvPr/>
            </p:nvSpPr>
            <p:spPr bwMode="auto">
              <a:xfrm flipH="1">
                <a:off x="4611" y="5608"/>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5" name="Group 12"/>
              <p:cNvGrpSpPr>
                <a:grpSpLocks noChangeAspect="1"/>
              </p:cNvGrpSpPr>
              <p:nvPr/>
            </p:nvGrpSpPr>
            <p:grpSpPr bwMode="auto">
              <a:xfrm rot="40500000">
                <a:off x="4793" y="6057"/>
                <a:ext cx="315" cy="315"/>
                <a:chOff x="2886" y="10564"/>
                <a:chExt cx="315" cy="315"/>
              </a:xfrm>
            </p:grpSpPr>
            <p:sp>
              <p:nvSpPr>
                <p:cNvPr id="290"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1"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6" name="Group 15"/>
              <p:cNvGrpSpPr>
                <a:grpSpLocks noChangeAspect="1"/>
              </p:cNvGrpSpPr>
              <p:nvPr/>
            </p:nvGrpSpPr>
            <p:grpSpPr bwMode="auto">
              <a:xfrm>
                <a:off x="5181" y="4768"/>
                <a:ext cx="1200" cy="840"/>
                <a:chOff x="2886" y="10564"/>
                <a:chExt cx="315" cy="315"/>
              </a:xfrm>
            </p:grpSpPr>
            <p:sp>
              <p:nvSpPr>
                <p:cNvPr id="288"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9"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7" name="Oval 18"/>
              <p:cNvSpPr>
                <a:spLocks noChangeAspect="1" noChangeArrowheads="1"/>
              </p:cNvSpPr>
              <p:nvPr/>
            </p:nvSpPr>
            <p:spPr bwMode="auto">
              <a:xfrm>
                <a:off x="6321" y="470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8" name="Group 19"/>
              <p:cNvGrpSpPr>
                <a:grpSpLocks noChangeAspect="1"/>
              </p:cNvGrpSpPr>
              <p:nvPr/>
            </p:nvGrpSpPr>
            <p:grpSpPr bwMode="auto">
              <a:xfrm>
                <a:off x="4701" y="3088"/>
                <a:ext cx="1680" cy="2520"/>
                <a:chOff x="2886" y="10564"/>
                <a:chExt cx="315" cy="315"/>
              </a:xfrm>
            </p:grpSpPr>
            <p:sp>
              <p:nvSpPr>
                <p:cNvPr id="286"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7"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9" name="Group 22"/>
              <p:cNvGrpSpPr>
                <a:grpSpLocks noChangeAspect="1"/>
              </p:cNvGrpSpPr>
              <p:nvPr/>
            </p:nvGrpSpPr>
            <p:grpSpPr bwMode="auto">
              <a:xfrm>
                <a:off x="4101" y="8274"/>
                <a:ext cx="403" cy="310"/>
                <a:chOff x="2781" y="2824"/>
                <a:chExt cx="403" cy="310"/>
              </a:xfrm>
            </p:grpSpPr>
            <p:sp>
              <p:nvSpPr>
                <p:cNvPr id="281"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0" name="Group 28"/>
              <p:cNvGrpSpPr>
                <a:grpSpLocks noChangeAspect="1"/>
              </p:cNvGrpSpPr>
              <p:nvPr/>
            </p:nvGrpSpPr>
            <p:grpSpPr bwMode="auto">
              <a:xfrm rot="-3210301">
                <a:off x="4041" y="7131"/>
                <a:ext cx="1125" cy="795"/>
                <a:chOff x="2376" y="8886"/>
                <a:chExt cx="1125" cy="795"/>
              </a:xfrm>
            </p:grpSpPr>
            <p:sp>
              <p:nvSpPr>
                <p:cNvPr id="268"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69" name="Group 30"/>
                <p:cNvGrpSpPr>
                  <a:grpSpLocks noChangeAspect="1"/>
                </p:cNvGrpSpPr>
                <p:nvPr/>
              </p:nvGrpSpPr>
              <p:grpSpPr bwMode="auto">
                <a:xfrm rot="24300000">
                  <a:off x="2391" y="8886"/>
                  <a:ext cx="315" cy="315"/>
                  <a:chOff x="2886" y="10564"/>
                  <a:chExt cx="315" cy="315"/>
                </a:xfrm>
              </p:grpSpPr>
              <p:sp>
                <p:nvSpPr>
                  <p:cNvPr id="279"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0"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0" name="Group 33"/>
                <p:cNvGrpSpPr>
                  <a:grpSpLocks noChangeAspect="1"/>
                </p:cNvGrpSpPr>
                <p:nvPr/>
              </p:nvGrpSpPr>
              <p:grpSpPr bwMode="auto">
                <a:xfrm rot="24300000">
                  <a:off x="2376" y="9126"/>
                  <a:ext cx="315" cy="315"/>
                  <a:chOff x="2886" y="10564"/>
                  <a:chExt cx="315" cy="315"/>
                </a:xfrm>
              </p:grpSpPr>
              <p:sp>
                <p:nvSpPr>
                  <p:cNvPr id="277"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8"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1" name="Group 36"/>
                <p:cNvGrpSpPr>
                  <a:grpSpLocks noChangeAspect="1"/>
                </p:cNvGrpSpPr>
                <p:nvPr/>
              </p:nvGrpSpPr>
              <p:grpSpPr bwMode="auto">
                <a:xfrm rot="24300000">
                  <a:off x="2376" y="9366"/>
                  <a:ext cx="315" cy="315"/>
                  <a:chOff x="2886" y="10564"/>
                  <a:chExt cx="315" cy="315"/>
                </a:xfrm>
              </p:grpSpPr>
              <p:sp>
                <p:nvSpPr>
                  <p:cNvPr id="275"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6"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2" name="Group 39"/>
                <p:cNvGrpSpPr>
                  <a:grpSpLocks noChangeAspect="1"/>
                </p:cNvGrpSpPr>
                <p:nvPr/>
              </p:nvGrpSpPr>
              <p:grpSpPr bwMode="auto">
                <a:xfrm rot="24300000">
                  <a:off x="3186" y="9111"/>
                  <a:ext cx="315" cy="315"/>
                  <a:chOff x="2886" y="10564"/>
                  <a:chExt cx="315" cy="315"/>
                </a:xfrm>
              </p:grpSpPr>
              <p:sp>
                <p:nvSpPr>
                  <p:cNvPr id="273"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4"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1" name="Group 42"/>
              <p:cNvGrpSpPr>
                <a:grpSpLocks noChangeAspect="1"/>
              </p:cNvGrpSpPr>
              <p:nvPr/>
            </p:nvGrpSpPr>
            <p:grpSpPr bwMode="auto">
              <a:xfrm>
                <a:off x="3546" y="7789"/>
                <a:ext cx="403" cy="310"/>
                <a:chOff x="2781" y="2824"/>
                <a:chExt cx="403" cy="310"/>
              </a:xfrm>
            </p:grpSpPr>
            <p:sp>
              <p:nvSpPr>
                <p:cNvPr id="263"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2" name="Group 48"/>
              <p:cNvGrpSpPr>
                <a:grpSpLocks noChangeAspect="1"/>
              </p:cNvGrpSpPr>
              <p:nvPr/>
            </p:nvGrpSpPr>
            <p:grpSpPr bwMode="auto">
              <a:xfrm>
                <a:off x="3801" y="8044"/>
                <a:ext cx="403" cy="310"/>
                <a:chOff x="2781" y="2824"/>
                <a:chExt cx="403" cy="310"/>
              </a:xfrm>
            </p:grpSpPr>
            <p:sp>
              <p:nvSpPr>
                <p:cNvPr id="258"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3" name="Group 54"/>
              <p:cNvGrpSpPr>
                <a:grpSpLocks noChangeAspect="1"/>
              </p:cNvGrpSpPr>
              <p:nvPr/>
            </p:nvGrpSpPr>
            <p:grpSpPr bwMode="auto">
              <a:xfrm rot="10800000" flipH="1">
                <a:off x="6381" y="3928"/>
                <a:ext cx="1680" cy="1656"/>
                <a:chOff x="2886" y="10564"/>
                <a:chExt cx="315" cy="315"/>
              </a:xfrm>
            </p:grpSpPr>
            <p:sp>
              <p:nvSpPr>
                <p:cNvPr id="256"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7"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4" name="Group 57"/>
              <p:cNvGrpSpPr>
                <a:grpSpLocks noChangeAspect="1"/>
              </p:cNvGrpSpPr>
              <p:nvPr/>
            </p:nvGrpSpPr>
            <p:grpSpPr bwMode="auto">
              <a:xfrm rot="10800000" flipH="1">
                <a:off x="6381" y="3088"/>
                <a:ext cx="2160" cy="816"/>
                <a:chOff x="2886" y="10564"/>
                <a:chExt cx="315" cy="315"/>
              </a:xfrm>
            </p:grpSpPr>
            <p:sp>
              <p:nvSpPr>
                <p:cNvPr id="254"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5"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5" name="Group 60"/>
              <p:cNvGrpSpPr>
                <a:grpSpLocks noChangeAspect="1"/>
              </p:cNvGrpSpPr>
              <p:nvPr/>
            </p:nvGrpSpPr>
            <p:grpSpPr bwMode="auto">
              <a:xfrm rot="10800000" flipH="1">
                <a:off x="6381" y="4768"/>
                <a:ext cx="1200" cy="2496"/>
                <a:chOff x="2886" y="10564"/>
                <a:chExt cx="315" cy="315"/>
              </a:xfrm>
            </p:grpSpPr>
            <p:sp>
              <p:nvSpPr>
                <p:cNvPr id="252" name="Line 6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3" name="Line 6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6" name="Oval 63"/>
              <p:cNvSpPr>
                <a:spLocks noChangeAspect="1" noChangeArrowheads="1"/>
              </p:cNvSpPr>
              <p:nvPr/>
            </p:nvSpPr>
            <p:spPr bwMode="auto">
              <a:xfrm flipH="1">
                <a:off x="6321" y="3883"/>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77" name="Group 64"/>
              <p:cNvGrpSpPr>
                <a:grpSpLocks noChangeAspect="1"/>
              </p:cNvGrpSpPr>
              <p:nvPr/>
            </p:nvGrpSpPr>
            <p:grpSpPr bwMode="auto">
              <a:xfrm>
                <a:off x="7341" y="7220"/>
                <a:ext cx="2070" cy="2084"/>
                <a:chOff x="7341" y="6449"/>
                <a:chExt cx="2070" cy="2084"/>
              </a:xfrm>
            </p:grpSpPr>
            <p:sp>
              <p:nvSpPr>
                <p:cNvPr id="228" name="Rectangle 6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9" name="Group 66"/>
                <p:cNvGrpSpPr>
                  <a:grpSpLocks noChangeAspect="1"/>
                </p:cNvGrpSpPr>
                <p:nvPr/>
              </p:nvGrpSpPr>
              <p:grpSpPr bwMode="auto">
                <a:xfrm>
                  <a:off x="8790" y="7333"/>
                  <a:ext cx="621" cy="360"/>
                  <a:chOff x="2781" y="4864"/>
                  <a:chExt cx="621" cy="360"/>
                </a:xfrm>
              </p:grpSpPr>
              <p:sp>
                <p:nvSpPr>
                  <p:cNvPr id="250" name="Rectangle 6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Rectangle 6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Group 69"/>
                <p:cNvGrpSpPr>
                  <a:grpSpLocks noChangeAspect="1"/>
                </p:cNvGrpSpPr>
                <p:nvPr/>
              </p:nvGrpSpPr>
              <p:grpSpPr bwMode="auto">
                <a:xfrm rot="2653686">
                  <a:off x="7461" y="6975"/>
                  <a:ext cx="1125" cy="795"/>
                  <a:chOff x="2421" y="10911"/>
                  <a:chExt cx="1125" cy="795"/>
                </a:xfrm>
              </p:grpSpPr>
              <p:sp>
                <p:nvSpPr>
                  <p:cNvPr id="237" name="AutoShape 7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8" name="Group 71"/>
                  <p:cNvGrpSpPr>
                    <a:grpSpLocks noChangeAspect="1"/>
                  </p:cNvGrpSpPr>
                  <p:nvPr/>
                </p:nvGrpSpPr>
                <p:grpSpPr bwMode="auto">
                  <a:xfrm rot="24300000">
                    <a:off x="3231" y="10911"/>
                    <a:ext cx="315" cy="315"/>
                    <a:chOff x="2886" y="10564"/>
                    <a:chExt cx="315" cy="315"/>
                  </a:xfrm>
                </p:grpSpPr>
                <p:sp>
                  <p:nvSpPr>
                    <p:cNvPr id="248" name="Line 7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9" name="Line 7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9" name="Group 74"/>
                  <p:cNvGrpSpPr>
                    <a:grpSpLocks noChangeAspect="1"/>
                  </p:cNvGrpSpPr>
                  <p:nvPr/>
                </p:nvGrpSpPr>
                <p:grpSpPr bwMode="auto">
                  <a:xfrm rot="24300000">
                    <a:off x="2421" y="11151"/>
                    <a:ext cx="315" cy="315"/>
                    <a:chOff x="2886" y="10564"/>
                    <a:chExt cx="315" cy="315"/>
                  </a:xfrm>
                </p:grpSpPr>
                <p:sp>
                  <p:nvSpPr>
                    <p:cNvPr id="246" name="Line 7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7" name="Line 7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0" name="Group 77"/>
                  <p:cNvGrpSpPr>
                    <a:grpSpLocks noChangeAspect="1"/>
                  </p:cNvGrpSpPr>
                  <p:nvPr/>
                </p:nvGrpSpPr>
                <p:grpSpPr bwMode="auto">
                  <a:xfrm rot="24300000">
                    <a:off x="3231" y="11391"/>
                    <a:ext cx="315" cy="315"/>
                    <a:chOff x="2886" y="10564"/>
                    <a:chExt cx="315" cy="315"/>
                  </a:xfrm>
                </p:grpSpPr>
                <p:sp>
                  <p:nvSpPr>
                    <p:cNvPr id="244" name="Line 7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5" name="Line 7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1" name="Group 80"/>
                  <p:cNvGrpSpPr>
                    <a:grpSpLocks noChangeAspect="1"/>
                  </p:cNvGrpSpPr>
                  <p:nvPr/>
                </p:nvGrpSpPr>
                <p:grpSpPr bwMode="auto">
                  <a:xfrm rot="24300000">
                    <a:off x="3231" y="11136"/>
                    <a:ext cx="315" cy="315"/>
                    <a:chOff x="2886" y="10564"/>
                    <a:chExt cx="315" cy="315"/>
                  </a:xfrm>
                </p:grpSpPr>
                <p:sp>
                  <p:nvSpPr>
                    <p:cNvPr id="242" name="Line 8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3" name="Line 8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1" name="Group 83"/>
                <p:cNvGrpSpPr>
                  <a:grpSpLocks noChangeAspect="1"/>
                </p:cNvGrpSpPr>
                <p:nvPr/>
              </p:nvGrpSpPr>
              <p:grpSpPr bwMode="auto">
                <a:xfrm>
                  <a:off x="8571" y="7753"/>
                  <a:ext cx="621" cy="360"/>
                  <a:chOff x="2781" y="4864"/>
                  <a:chExt cx="621" cy="360"/>
                </a:xfrm>
              </p:grpSpPr>
              <p:sp>
                <p:nvSpPr>
                  <p:cNvPr id="235" name="Rectangle 8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Rectangle 8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2" name="Group 86"/>
                <p:cNvGrpSpPr>
                  <a:grpSpLocks noChangeAspect="1"/>
                </p:cNvGrpSpPr>
                <p:nvPr/>
              </p:nvGrpSpPr>
              <p:grpSpPr bwMode="auto">
                <a:xfrm>
                  <a:off x="8211" y="8173"/>
                  <a:ext cx="621" cy="360"/>
                  <a:chOff x="2781" y="4864"/>
                  <a:chExt cx="621" cy="360"/>
                </a:xfrm>
              </p:grpSpPr>
              <p:sp>
                <p:nvSpPr>
                  <p:cNvPr id="233" name="Rectangle 8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Rectangle 8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8" name="Group 89"/>
              <p:cNvGrpSpPr>
                <a:grpSpLocks noChangeAspect="1"/>
              </p:cNvGrpSpPr>
              <p:nvPr/>
            </p:nvGrpSpPr>
            <p:grpSpPr bwMode="auto">
              <a:xfrm>
                <a:off x="7821" y="5540"/>
                <a:ext cx="2070" cy="2084"/>
                <a:chOff x="7341" y="6449"/>
                <a:chExt cx="2070" cy="2084"/>
              </a:xfrm>
            </p:grpSpPr>
            <p:sp>
              <p:nvSpPr>
                <p:cNvPr id="204"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5" name="Group 91"/>
                <p:cNvGrpSpPr>
                  <a:grpSpLocks noChangeAspect="1"/>
                </p:cNvGrpSpPr>
                <p:nvPr/>
              </p:nvGrpSpPr>
              <p:grpSpPr bwMode="auto">
                <a:xfrm>
                  <a:off x="8790" y="7333"/>
                  <a:ext cx="621" cy="360"/>
                  <a:chOff x="2781" y="4864"/>
                  <a:chExt cx="621" cy="360"/>
                </a:xfrm>
              </p:grpSpPr>
              <p:sp>
                <p:nvSpPr>
                  <p:cNvPr id="226"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6" name="Group 94"/>
                <p:cNvGrpSpPr>
                  <a:grpSpLocks noChangeAspect="1"/>
                </p:cNvGrpSpPr>
                <p:nvPr/>
              </p:nvGrpSpPr>
              <p:grpSpPr bwMode="auto">
                <a:xfrm rot="2653686">
                  <a:off x="7461" y="6975"/>
                  <a:ext cx="1125" cy="795"/>
                  <a:chOff x="2421" y="10911"/>
                  <a:chExt cx="1125" cy="795"/>
                </a:xfrm>
              </p:grpSpPr>
              <p:sp>
                <p:nvSpPr>
                  <p:cNvPr id="213"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14" name="Group 96"/>
                  <p:cNvGrpSpPr>
                    <a:grpSpLocks noChangeAspect="1"/>
                  </p:cNvGrpSpPr>
                  <p:nvPr/>
                </p:nvGrpSpPr>
                <p:grpSpPr bwMode="auto">
                  <a:xfrm rot="24300000">
                    <a:off x="3231" y="10911"/>
                    <a:ext cx="315" cy="315"/>
                    <a:chOff x="2886" y="10564"/>
                    <a:chExt cx="315" cy="315"/>
                  </a:xfrm>
                </p:grpSpPr>
                <p:sp>
                  <p:nvSpPr>
                    <p:cNvPr id="224"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5"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 name="Group 99"/>
                  <p:cNvGrpSpPr>
                    <a:grpSpLocks noChangeAspect="1"/>
                  </p:cNvGrpSpPr>
                  <p:nvPr/>
                </p:nvGrpSpPr>
                <p:grpSpPr bwMode="auto">
                  <a:xfrm rot="24300000">
                    <a:off x="2421" y="11151"/>
                    <a:ext cx="315" cy="315"/>
                    <a:chOff x="2886" y="10564"/>
                    <a:chExt cx="315" cy="315"/>
                  </a:xfrm>
                </p:grpSpPr>
                <p:sp>
                  <p:nvSpPr>
                    <p:cNvPr id="222"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3"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6" name="Group 102"/>
                  <p:cNvGrpSpPr>
                    <a:grpSpLocks noChangeAspect="1"/>
                  </p:cNvGrpSpPr>
                  <p:nvPr/>
                </p:nvGrpSpPr>
                <p:grpSpPr bwMode="auto">
                  <a:xfrm rot="24300000">
                    <a:off x="3231" y="11391"/>
                    <a:ext cx="315" cy="315"/>
                    <a:chOff x="2886" y="10564"/>
                    <a:chExt cx="315" cy="315"/>
                  </a:xfrm>
                </p:grpSpPr>
                <p:sp>
                  <p:nvSpPr>
                    <p:cNvPr id="220"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1"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7" name="Group 105"/>
                  <p:cNvGrpSpPr>
                    <a:grpSpLocks noChangeAspect="1"/>
                  </p:cNvGrpSpPr>
                  <p:nvPr/>
                </p:nvGrpSpPr>
                <p:grpSpPr bwMode="auto">
                  <a:xfrm rot="24300000">
                    <a:off x="3231" y="11136"/>
                    <a:ext cx="315" cy="315"/>
                    <a:chOff x="2886" y="10564"/>
                    <a:chExt cx="315" cy="315"/>
                  </a:xfrm>
                </p:grpSpPr>
                <p:sp>
                  <p:nvSpPr>
                    <p:cNvPr id="218"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9"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7" name="Group 108"/>
                <p:cNvGrpSpPr>
                  <a:grpSpLocks noChangeAspect="1"/>
                </p:cNvGrpSpPr>
                <p:nvPr/>
              </p:nvGrpSpPr>
              <p:grpSpPr bwMode="auto">
                <a:xfrm>
                  <a:off x="8571" y="7753"/>
                  <a:ext cx="621" cy="360"/>
                  <a:chOff x="2781" y="4864"/>
                  <a:chExt cx="621" cy="360"/>
                </a:xfrm>
              </p:grpSpPr>
              <p:sp>
                <p:nvSpPr>
                  <p:cNvPr id="211"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8" name="Group 111"/>
                <p:cNvGrpSpPr>
                  <a:grpSpLocks noChangeAspect="1"/>
                </p:cNvGrpSpPr>
                <p:nvPr/>
              </p:nvGrpSpPr>
              <p:grpSpPr bwMode="auto">
                <a:xfrm>
                  <a:off x="8211" y="8173"/>
                  <a:ext cx="621" cy="360"/>
                  <a:chOff x="2781" y="4864"/>
                  <a:chExt cx="621" cy="360"/>
                </a:xfrm>
              </p:grpSpPr>
              <p:sp>
                <p:nvSpPr>
                  <p:cNvPr id="209"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9" name="Group 114"/>
              <p:cNvGrpSpPr>
                <a:grpSpLocks noChangeAspect="1"/>
              </p:cNvGrpSpPr>
              <p:nvPr/>
            </p:nvGrpSpPr>
            <p:grpSpPr bwMode="auto">
              <a:xfrm>
                <a:off x="8301" y="3904"/>
                <a:ext cx="2070" cy="2084"/>
                <a:chOff x="7341" y="6449"/>
                <a:chExt cx="2070" cy="2084"/>
              </a:xfrm>
            </p:grpSpPr>
            <p:sp>
              <p:nvSpPr>
                <p:cNvPr id="180" name="Rectangle 11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1" name="Group 116"/>
                <p:cNvGrpSpPr>
                  <a:grpSpLocks noChangeAspect="1"/>
                </p:cNvGrpSpPr>
                <p:nvPr/>
              </p:nvGrpSpPr>
              <p:grpSpPr bwMode="auto">
                <a:xfrm>
                  <a:off x="8790" y="7333"/>
                  <a:ext cx="621" cy="360"/>
                  <a:chOff x="2781" y="4864"/>
                  <a:chExt cx="621" cy="360"/>
                </a:xfrm>
              </p:grpSpPr>
              <p:sp>
                <p:nvSpPr>
                  <p:cNvPr id="202" name="Rectangle 11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Rectangle 11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2" name="Group 119"/>
                <p:cNvGrpSpPr>
                  <a:grpSpLocks noChangeAspect="1"/>
                </p:cNvGrpSpPr>
                <p:nvPr/>
              </p:nvGrpSpPr>
              <p:grpSpPr bwMode="auto">
                <a:xfrm rot="2653686">
                  <a:off x="7461" y="6975"/>
                  <a:ext cx="1125" cy="795"/>
                  <a:chOff x="2421" y="10911"/>
                  <a:chExt cx="1125" cy="795"/>
                </a:xfrm>
              </p:grpSpPr>
              <p:sp>
                <p:nvSpPr>
                  <p:cNvPr id="189" name="AutoShape 12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90" name="Group 121"/>
                  <p:cNvGrpSpPr>
                    <a:grpSpLocks noChangeAspect="1"/>
                  </p:cNvGrpSpPr>
                  <p:nvPr/>
                </p:nvGrpSpPr>
                <p:grpSpPr bwMode="auto">
                  <a:xfrm rot="24300000">
                    <a:off x="3231" y="10911"/>
                    <a:ext cx="315" cy="315"/>
                    <a:chOff x="2886" y="10564"/>
                    <a:chExt cx="315" cy="315"/>
                  </a:xfrm>
                </p:grpSpPr>
                <p:sp>
                  <p:nvSpPr>
                    <p:cNvPr id="200"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1"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1" name="Group 124"/>
                  <p:cNvGrpSpPr>
                    <a:grpSpLocks noChangeAspect="1"/>
                  </p:cNvGrpSpPr>
                  <p:nvPr/>
                </p:nvGrpSpPr>
                <p:grpSpPr bwMode="auto">
                  <a:xfrm rot="24300000">
                    <a:off x="2421" y="11151"/>
                    <a:ext cx="315" cy="315"/>
                    <a:chOff x="2886" y="10564"/>
                    <a:chExt cx="315" cy="315"/>
                  </a:xfrm>
                </p:grpSpPr>
                <p:sp>
                  <p:nvSpPr>
                    <p:cNvPr id="198" name="Line 12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9" name="Line 12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2" name="Group 127"/>
                  <p:cNvGrpSpPr>
                    <a:grpSpLocks noChangeAspect="1"/>
                  </p:cNvGrpSpPr>
                  <p:nvPr/>
                </p:nvGrpSpPr>
                <p:grpSpPr bwMode="auto">
                  <a:xfrm rot="24300000">
                    <a:off x="3231" y="11391"/>
                    <a:ext cx="315" cy="315"/>
                    <a:chOff x="2886" y="10564"/>
                    <a:chExt cx="315" cy="315"/>
                  </a:xfrm>
                </p:grpSpPr>
                <p:sp>
                  <p:nvSpPr>
                    <p:cNvPr id="196" name="Line 12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7" name="Line 12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3" name="Group 130"/>
                  <p:cNvGrpSpPr>
                    <a:grpSpLocks noChangeAspect="1"/>
                  </p:cNvGrpSpPr>
                  <p:nvPr/>
                </p:nvGrpSpPr>
                <p:grpSpPr bwMode="auto">
                  <a:xfrm rot="24300000">
                    <a:off x="3231" y="11136"/>
                    <a:ext cx="315" cy="315"/>
                    <a:chOff x="2886" y="10564"/>
                    <a:chExt cx="315" cy="315"/>
                  </a:xfrm>
                </p:grpSpPr>
                <p:sp>
                  <p:nvSpPr>
                    <p:cNvPr id="194" name="Line 1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5" name="Line 1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83" name="Group 133"/>
                <p:cNvGrpSpPr>
                  <a:grpSpLocks noChangeAspect="1"/>
                </p:cNvGrpSpPr>
                <p:nvPr/>
              </p:nvGrpSpPr>
              <p:grpSpPr bwMode="auto">
                <a:xfrm>
                  <a:off x="8571" y="7753"/>
                  <a:ext cx="621" cy="360"/>
                  <a:chOff x="2781" y="4864"/>
                  <a:chExt cx="621" cy="360"/>
                </a:xfrm>
              </p:grpSpPr>
              <p:sp>
                <p:nvSpPr>
                  <p:cNvPr id="187" name="Rectangle 13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8" name="Rectangle 13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4" name="Group 136"/>
                <p:cNvGrpSpPr>
                  <a:grpSpLocks noChangeAspect="1"/>
                </p:cNvGrpSpPr>
                <p:nvPr/>
              </p:nvGrpSpPr>
              <p:grpSpPr bwMode="auto">
                <a:xfrm>
                  <a:off x="8211" y="8173"/>
                  <a:ext cx="621" cy="360"/>
                  <a:chOff x="2781" y="4864"/>
                  <a:chExt cx="621" cy="360"/>
                </a:xfrm>
              </p:grpSpPr>
              <p:sp>
                <p:nvSpPr>
                  <p:cNvPr id="185" name="Rectangle 13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Rectangle 13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The shorthand notation symbols:</a:t>
            </a:r>
          </a:p>
          <a:p>
            <a:pPr>
              <a:buNone/>
            </a:pPr>
            <a:r>
              <a:rPr lang="en-US" sz="1000" dirty="0" smtClean="0"/>
              <a:t>  </a:t>
            </a:r>
          </a:p>
          <a:p>
            <a:pPr>
              <a:buNone/>
            </a:pPr>
            <a:r>
              <a:rPr lang="en-US" dirty="0" smtClean="0"/>
              <a:t>		an agent with sensors and actuators:</a:t>
            </a:r>
          </a:p>
          <a:p>
            <a:pPr>
              <a:buNone/>
            </a:pPr>
            <a:endParaRPr lang="en-US" dirty="0"/>
          </a:p>
        </p:txBody>
      </p:sp>
      <p:grpSp>
        <p:nvGrpSpPr>
          <p:cNvPr id="146" name="Group 2"/>
          <p:cNvGrpSpPr>
            <a:grpSpLocks/>
          </p:cNvGrpSpPr>
          <p:nvPr/>
        </p:nvGrpSpPr>
        <p:grpSpPr bwMode="auto">
          <a:xfrm>
            <a:off x="2667000" y="4178300"/>
            <a:ext cx="3435170" cy="1717033"/>
            <a:chOff x="3862" y="4821"/>
            <a:chExt cx="4691" cy="2435"/>
          </a:xfrm>
        </p:grpSpPr>
        <p:grpSp>
          <p:nvGrpSpPr>
            <p:cNvPr id="147" name="Group 3"/>
            <p:cNvGrpSpPr>
              <a:grpSpLocks/>
            </p:cNvGrpSpPr>
            <p:nvPr/>
          </p:nvGrpSpPr>
          <p:grpSpPr bwMode="auto">
            <a:xfrm>
              <a:off x="3862" y="4821"/>
              <a:ext cx="2224" cy="2075"/>
              <a:chOff x="3862" y="4821"/>
              <a:chExt cx="2224" cy="2075"/>
            </a:xfrm>
          </p:grpSpPr>
          <p:grpSp>
            <p:nvGrpSpPr>
              <p:cNvPr id="148" name="Group 4"/>
              <p:cNvGrpSpPr>
                <a:grpSpLocks/>
              </p:cNvGrpSpPr>
              <p:nvPr/>
            </p:nvGrpSpPr>
            <p:grpSpPr bwMode="auto">
              <a:xfrm>
                <a:off x="3862" y="4821"/>
                <a:ext cx="2118" cy="2075"/>
                <a:chOff x="3862" y="4821"/>
                <a:chExt cx="2118" cy="2075"/>
              </a:xfrm>
            </p:grpSpPr>
            <p:grpSp>
              <p:nvGrpSpPr>
                <p:cNvPr id="149" name="Group 5"/>
                <p:cNvGrpSpPr>
                  <a:grpSpLocks/>
                </p:cNvGrpSpPr>
                <p:nvPr/>
              </p:nvGrpSpPr>
              <p:grpSpPr bwMode="auto">
                <a:xfrm>
                  <a:off x="3862" y="5635"/>
                  <a:ext cx="551" cy="393"/>
                  <a:chOff x="2781" y="2824"/>
                  <a:chExt cx="403" cy="310"/>
                </a:xfrm>
              </p:grpSpPr>
              <p:sp>
                <p:nvSpPr>
                  <p:cNvPr id="577542" name="Line 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43" name="Line 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44"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45"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46" name="Oval 1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0" name="Group 11"/>
                <p:cNvGrpSpPr>
                  <a:grpSpLocks/>
                </p:cNvGrpSpPr>
                <p:nvPr/>
              </p:nvGrpSpPr>
              <p:grpSpPr bwMode="auto">
                <a:xfrm rot="-2786461">
                  <a:off x="4724" y="4990"/>
                  <a:ext cx="1425" cy="1087"/>
                  <a:chOff x="2376" y="8884"/>
                  <a:chExt cx="1125" cy="795"/>
                </a:xfrm>
              </p:grpSpPr>
              <p:sp>
                <p:nvSpPr>
                  <p:cNvPr id="577548" name="AutoShape 12"/>
                  <p:cNvSpPr>
                    <a:spLocks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51" name="Group 13"/>
                  <p:cNvGrpSpPr>
                    <a:grpSpLocks/>
                  </p:cNvGrpSpPr>
                  <p:nvPr/>
                </p:nvGrpSpPr>
                <p:grpSpPr bwMode="auto">
                  <a:xfrm rot="24300000">
                    <a:off x="2391" y="8884"/>
                    <a:ext cx="315" cy="315"/>
                    <a:chOff x="2886" y="10564"/>
                    <a:chExt cx="315" cy="315"/>
                  </a:xfrm>
                </p:grpSpPr>
                <p:sp>
                  <p:nvSpPr>
                    <p:cNvPr id="577550" name="Line 1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51" name="Line 1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 name="Group 16"/>
                  <p:cNvGrpSpPr>
                    <a:grpSpLocks/>
                  </p:cNvGrpSpPr>
                  <p:nvPr/>
                </p:nvGrpSpPr>
                <p:grpSpPr bwMode="auto">
                  <a:xfrm rot="24300000">
                    <a:off x="2376" y="9124"/>
                    <a:ext cx="315" cy="315"/>
                    <a:chOff x="2886" y="10564"/>
                    <a:chExt cx="315" cy="315"/>
                  </a:xfrm>
                </p:grpSpPr>
                <p:sp>
                  <p:nvSpPr>
                    <p:cNvPr id="577553" name="Line 17"/>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54" name="Line 18"/>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3" name="Group 19"/>
                  <p:cNvGrpSpPr>
                    <a:grpSpLocks/>
                  </p:cNvGrpSpPr>
                  <p:nvPr/>
                </p:nvGrpSpPr>
                <p:grpSpPr bwMode="auto">
                  <a:xfrm rot="24300000">
                    <a:off x="2376" y="9364"/>
                    <a:ext cx="315" cy="315"/>
                    <a:chOff x="2886" y="10564"/>
                    <a:chExt cx="315" cy="315"/>
                  </a:xfrm>
                </p:grpSpPr>
                <p:sp>
                  <p:nvSpPr>
                    <p:cNvPr id="577556" name="Line 20"/>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57" name="Line 21"/>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4" name="Group 22"/>
                  <p:cNvGrpSpPr>
                    <a:grpSpLocks/>
                  </p:cNvGrpSpPr>
                  <p:nvPr/>
                </p:nvGrpSpPr>
                <p:grpSpPr bwMode="auto">
                  <a:xfrm rot="24300000">
                    <a:off x="3186" y="9109"/>
                    <a:ext cx="315" cy="315"/>
                    <a:chOff x="2886" y="10564"/>
                    <a:chExt cx="315" cy="315"/>
                  </a:xfrm>
                </p:grpSpPr>
                <p:sp>
                  <p:nvSpPr>
                    <p:cNvPr id="577559" name="Line 23"/>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60" name="Line 24"/>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55" name="Group 25"/>
                <p:cNvGrpSpPr>
                  <a:grpSpLocks/>
                </p:cNvGrpSpPr>
                <p:nvPr/>
              </p:nvGrpSpPr>
              <p:grpSpPr bwMode="auto">
                <a:xfrm>
                  <a:off x="4179" y="6113"/>
                  <a:ext cx="550" cy="393"/>
                  <a:chOff x="2781" y="2824"/>
                  <a:chExt cx="403" cy="310"/>
                </a:xfrm>
              </p:grpSpPr>
              <p:sp>
                <p:nvSpPr>
                  <p:cNvPr id="577562" name="Line 26"/>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63" name="Line 27"/>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64" name="Arc 2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65" name="Arc 2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66" name="Oval 30"/>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 name="Group 31"/>
                <p:cNvGrpSpPr>
                  <a:grpSpLocks/>
                </p:cNvGrpSpPr>
                <p:nvPr/>
              </p:nvGrpSpPr>
              <p:grpSpPr bwMode="auto">
                <a:xfrm>
                  <a:off x="4548" y="6503"/>
                  <a:ext cx="550" cy="393"/>
                  <a:chOff x="2781" y="2824"/>
                  <a:chExt cx="403" cy="310"/>
                </a:xfrm>
              </p:grpSpPr>
              <p:sp>
                <p:nvSpPr>
                  <p:cNvPr id="577568" name="Line 32"/>
                  <p:cNvSpPr>
                    <a:spLocks noChangeShapeType="1"/>
                  </p:cNvSpPr>
                  <p:nvPr/>
                </p:nvSpPr>
                <p:spPr bwMode="auto">
                  <a:xfrm flipH="1">
                    <a:off x="2781" y="2824"/>
                    <a:ext cx="389" cy="187"/>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69" name="Line 33"/>
                  <p:cNvSpPr>
                    <a:spLocks noChangeShapeType="1"/>
                  </p:cNvSpPr>
                  <p:nvPr/>
                </p:nvSpPr>
                <p:spPr bwMode="auto">
                  <a:xfrm rot="16200000" flipH="1">
                    <a:off x="2925" y="2875"/>
                    <a:ext cx="115" cy="403"/>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70"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71"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572" name="Oval 36"/>
                  <p:cNvSpPr>
                    <a:spLocks noChangeArrowheads="1"/>
                  </p:cNvSpPr>
                  <p:nvPr/>
                </p:nvSpPr>
                <p:spPr bwMode="auto">
                  <a:xfrm>
                    <a:off x="3036" y="2869"/>
                    <a:ext cx="120" cy="240"/>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77573" name="Oval 37"/>
              <p:cNvSpPr>
                <a:spLocks noChangeArrowheads="1"/>
              </p:cNvSpPr>
              <p:nvPr/>
            </p:nvSpPr>
            <p:spPr bwMode="auto">
              <a:xfrm>
                <a:off x="5918" y="4869"/>
                <a:ext cx="168" cy="171"/>
              </a:xfrm>
              <a:prstGeom prst="ellipse">
                <a:avLst/>
              </a:prstGeom>
              <a:solidFill>
                <a:srgbClr val="000000"/>
              </a:solid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7" name="Group 38"/>
            <p:cNvGrpSpPr>
              <a:grpSpLocks/>
            </p:cNvGrpSpPr>
            <p:nvPr/>
          </p:nvGrpSpPr>
          <p:grpSpPr bwMode="auto">
            <a:xfrm>
              <a:off x="5834" y="4976"/>
              <a:ext cx="2719" cy="2280"/>
              <a:chOff x="6842" y="6128"/>
              <a:chExt cx="2719" cy="2280"/>
            </a:xfrm>
          </p:grpSpPr>
          <p:grpSp>
            <p:nvGrpSpPr>
              <p:cNvPr id="158" name="Group 39"/>
              <p:cNvGrpSpPr>
                <a:grpSpLocks/>
              </p:cNvGrpSpPr>
              <p:nvPr/>
            </p:nvGrpSpPr>
            <p:grpSpPr bwMode="auto">
              <a:xfrm>
                <a:off x="8691" y="6700"/>
                <a:ext cx="870" cy="512"/>
                <a:chOff x="2781" y="4864"/>
                <a:chExt cx="621" cy="360"/>
              </a:xfrm>
            </p:grpSpPr>
            <p:sp>
              <p:nvSpPr>
                <p:cNvPr id="577576" name="Rectangle 40"/>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577" name="Rectangle 41"/>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9" name="Group 42"/>
              <p:cNvGrpSpPr>
                <a:grpSpLocks/>
              </p:cNvGrpSpPr>
              <p:nvPr/>
            </p:nvGrpSpPr>
            <p:grpSpPr bwMode="auto">
              <a:xfrm rot="2665897">
                <a:off x="6842" y="6128"/>
                <a:ext cx="1576" cy="1131"/>
                <a:chOff x="2421" y="10909"/>
                <a:chExt cx="1125" cy="795"/>
              </a:xfrm>
            </p:grpSpPr>
            <p:sp>
              <p:nvSpPr>
                <p:cNvPr id="577579" name="AutoShape 43"/>
                <p:cNvSpPr>
                  <a:spLocks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77536" name="Group 44"/>
                <p:cNvGrpSpPr>
                  <a:grpSpLocks/>
                </p:cNvGrpSpPr>
                <p:nvPr/>
              </p:nvGrpSpPr>
              <p:grpSpPr bwMode="auto">
                <a:xfrm rot="24300000">
                  <a:off x="3231" y="10909"/>
                  <a:ext cx="315" cy="315"/>
                  <a:chOff x="2886" y="10564"/>
                  <a:chExt cx="315" cy="315"/>
                </a:xfrm>
              </p:grpSpPr>
              <p:sp>
                <p:nvSpPr>
                  <p:cNvPr id="577581" name="Line 45"/>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82" name="Line 46"/>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7537" name="Group 47"/>
                <p:cNvGrpSpPr>
                  <a:grpSpLocks/>
                </p:cNvGrpSpPr>
                <p:nvPr/>
              </p:nvGrpSpPr>
              <p:grpSpPr bwMode="auto">
                <a:xfrm rot="24300000">
                  <a:off x="2421" y="11149"/>
                  <a:ext cx="315" cy="315"/>
                  <a:chOff x="2886" y="10564"/>
                  <a:chExt cx="315" cy="315"/>
                </a:xfrm>
              </p:grpSpPr>
              <p:sp>
                <p:nvSpPr>
                  <p:cNvPr id="577584" name="Line 48"/>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85" name="Line 49"/>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7538" name="Group 50"/>
                <p:cNvGrpSpPr>
                  <a:grpSpLocks/>
                </p:cNvGrpSpPr>
                <p:nvPr/>
              </p:nvGrpSpPr>
              <p:grpSpPr bwMode="auto">
                <a:xfrm rot="24300000">
                  <a:off x="3231" y="11389"/>
                  <a:ext cx="315" cy="315"/>
                  <a:chOff x="2886" y="10564"/>
                  <a:chExt cx="315" cy="315"/>
                </a:xfrm>
              </p:grpSpPr>
              <p:sp>
                <p:nvSpPr>
                  <p:cNvPr id="577587" name="Line 51"/>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88" name="Line 52"/>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7539" name="Group 53"/>
                <p:cNvGrpSpPr>
                  <a:grpSpLocks/>
                </p:cNvGrpSpPr>
                <p:nvPr/>
              </p:nvGrpSpPr>
              <p:grpSpPr bwMode="auto">
                <a:xfrm rot="24300000">
                  <a:off x="3231" y="11134"/>
                  <a:ext cx="315" cy="315"/>
                  <a:chOff x="2886" y="10564"/>
                  <a:chExt cx="315" cy="315"/>
                </a:xfrm>
              </p:grpSpPr>
              <p:sp>
                <p:nvSpPr>
                  <p:cNvPr id="577590" name="Line 54"/>
                  <p:cNvSpPr>
                    <a:spLocks noChangeShapeType="1"/>
                  </p:cNvSpPr>
                  <p:nvPr/>
                </p:nvSpPr>
                <p:spPr bwMode="auto">
                  <a:xfrm flipV="1">
                    <a:off x="2886" y="10639"/>
                    <a:ext cx="240" cy="240"/>
                  </a:xfrm>
                  <a:prstGeom prst="line">
                    <a:avLst/>
                  </a:prstGeom>
                  <a:noFill/>
                  <a:ln w="635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7591" name="Line 55"/>
                  <p:cNvSpPr>
                    <a:spLocks noChangeShapeType="1"/>
                  </p:cNvSpPr>
                  <p:nvPr/>
                </p:nvSpPr>
                <p:spPr bwMode="auto">
                  <a:xfrm flipV="1">
                    <a:off x="2961" y="10564"/>
                    <a:ext cx="240" cy="240"/>
                  </a:xfrm>
                  <a:prstGeom prst="line">
                    <a:avLst/>
                  </a:prstGeom>
                  <a:noFill/>
                  <a:ln w="635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77540" name="Group 56"/>
              <p:cNvGrpSpPr>
                <a:grpSpLocks/>
              </p:cNvGrpSpPr>
              <p:nvPr/>
            </p:nvGrpSpPr>
            <p:grpSpPr bwMode="auto">
              <a:xfrm>
                <a:off x="8355" y="7298"/>
                <a:ext cx="870" cy="512"/>
                <a:chOff x="2781" y="4864"/>
                <a:chExt cx="621" cy="360"/>
              </a:xfrm>
            </p:grpSpPr>
            <p:sp>
              <p:nvSpPr>
                <p:cNvPr id="577593" name="Rectangle 57"/>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594" name="Rectangle 58"/>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7541" name="Group 59"/>
              <p:cNvGrpSpPr>
                <a:grpSpLocks/>
              </p:cNvGrpSpPr>
              <p:nvPr/>
            </p:nvGrpSpPr>
            <p:grpSpPr bwMode="auto">
              <a:xfrm>
                <a:off x="8018" y="7896"/>
                <a:ext cx="871" cy="512"/>
                <a:chOff x="2781" y="4864"/>
                <a:chExt cx="621" cy="360"/>
              </a:xfrm>
            </p:grpSpPr>
            <p:sp>
              <p:nvSpPr>
                <p:cNvPr id="577596" name="Rectangle 60"/>
                <p:cNvSpPr>
                  <a:spLocks noChangeArrowheads="1"/>
                </p:cNvSpPr>
                <p:nvPr/>
              </p:nvSpPr>
              <p:spPr bwMode="auto">
                <a:xfrm>
                  <a:off x="2781" y="4864"/>
                  <a:ext cx="480" cy="360"/>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7597" name="Rectangle 61"/>
                <p:cNvSpPr>
                  <a:spLocks noChangeArrowheads="1"/>
                </p:cNvSpPr>
                <p:nvPr/>
              </p:nvSpPr>
              <p:spPr bwMode="auto">
                <a:xfrm>
                  <a:off x="3261" y="4980"/>
                  <a:ext cx="141" cy="124"/>
                </a:xfrm>
                <a:prstGeom prst="rect">
                  <a:avLst/>
                </a:prstGeom>
                <a:solidFill>
                  <a:srgbClr val="FFFFFF"/>
                </a:solidFill>
                <a:ln w="635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03" name="Group 141"/>
          <p:cNvGrpSpPr/>
          <p:nvPr/>
        </p:nvGrpSpPr>
        <p:grpSpPr>
          <a:xfrm>
            <a:off x="6948501" y="843943"/>
            <a:ext cx="1484299" cy="1088253"/>
            <a:chOff x="2311400" y="2306638"/>
            <a:chExt cx="4673600" cy="3679825"/>
          </a:xfrm>
        </p:grpSpPr>
        <p:sp>
          <p:nvSpPr>
            <p:cNvPr id="204" name="Rectangle 203"/>
            <p:cNvSpPr/>
            <p:nvPr/>
          </p:nvSpPr>
          <p:spPr>
            <a:xfrm>
              <a:off x="2311400" y="2306638"/>
              <a:ext cx="4673600" cy="36798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5" name="Group 2"/>
            <p:cNvGrpSpPr>
              <a:grpSpLocks noChangeAspect="1"/>
            </p:cNvGrpSpPr>
            <p:nvPr/>
          </p:nvGrpSpPr>
          <p:grpSpPr bwMode="auto">
            <a:xfrm>
              <a:off x="2908299" y="2446339"/>
              <a:ext cx="3435815" cy="3347257"/>
              <a:chOff x="3546" y="3028"/>
              <a:chExt cx="6825" cy="6276"/>
            </a:xfrm>
          </p:grpSpPr>
          <p:grpSp>
            <p:nvGrpSpPr>
              <p:cNvPr id="206" name="Group 3"/>
              <p:cNvGrpSpPr>
                <a:grpSpLocks noChangeAspect="1"/>
              </p:cNvGrpSpPr>
              <p:nvPr/>
            </p:nvGrpSpPr>
            <p:grpSpPr bwMode="auto">
              <a:xfrm>
                <a:off x="4941" y="3928"/>
                <a:ext cx="1440" cy="1680"/>
                <a:chOff x="2886" y="10564"/>
                <a:chExt cx="315" cy="315"/>
              </a:xfrm>
            </p:grpSpPr>
            <p:sp>
              <p:nvSpPr>
                <p:cNvPr id="340"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1"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7" name="Oval 6"/>
              <p:cNvSpPr>
                <a:spLocks noChangeAspect="1" noChangeArrowheads="1"/>
              </p:cNvSpPr>
              <p:nvPr/>
            </p:nvSpPr>
            <p:spPr bwMode="auto">
              <a:xfrm>
                <a:off x="6321" y="302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AutoShape 7"/>
              <p:cNvSpPr>
                <a:spLocks noChangeAspect="1" noChangeArrowheads="1"/>
              </p:cNvSpPr>
              <p:nvPr/>
            </p:nvSpPr>
            <p:spPr bwMode="auto">
              <a:xfrm>
                <a:off x="4701" y="6451"/>
                <a:ext cx="480" cy="600"/>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9" name="Group 8"/>
              <p:cNvGrpSpPr>
                <a:grpSpLocks noChangeAspect="1"/>
              </p:cNvGrpSpPr>
              <p:nvPr/>
            </p:nvGrpSpPr>
            <p:grpSpPr bwMode="auto">
              <a:xfrm rot="18900000">
                <a:off x="4793" y="6058"/>
                <a:ext cx="315" cy="315"/>
                <a:chOff x="2886" y="10564"/>
                <a:chExt cx="315" cy="315"/>
              </a:xfrm>
            </p:grpSpPr>
            <p:sp>
              <p:nvSpPr>
                <p:cNvPr id="338" name="Line 9"/>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9" name="Line 10"/>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0" name="AutoShape 11"/>
              <p:cNvSpPr>
                <a:spLocks noChangeAspect="1" noChangeArrowheads="1"/>
              </p:cNvSpPr>
              <p:nvPr/>
            </p:nvSpPr>
            <p:spPr bwMode="auto">
              <a:xfrm flipH="1">
                <a:off x="4611" y="5608"/>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11" name="Group 12"/>
              <p:cNvGrpSpPr>
                <a:grpSpLocks noChangeAspect="1"/>
              </p:cNvGrpSpPr>
              <p:nvPr/>
            </p:nvGrpSpPr>
            <p:grpSpPr bwMode="auto">
              <a:xfrm rot="40500000">
                <a:off x="4793" y="6057"/>
                <a:ext cx="315" cy="315"/>
                <a:chOff x="2886" y="10564"/>
                <a:chExt cx="315" cy="315"/>
              </a:xfrm>
            </p:grpSpPr>
            <p:sp>
              <p:nvSpPr>
                <p:cNvPr id="336"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7"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2" name="Group 15"/>
              <p:cNvGrpSpPr>
                <a:grpSpLocks noChangeAspect="1"/>
              </p:cNvGrpSpPr>
              <p:nvPr/>
            </p:nvGrpSpPr>
            <p:grpSpPr bwMode="auto">
              <a:xfrm>
                <a:off x="5181" y="4768"/>
                <a:ext cx="1200" cy="840"/>
                <a:chOff x="2886" y="10564"/>
                <a:chExt cx="315" cy="315"/>
              </a:xfrm>
            </p:grpSpPr>
            <p:sp>
              <p:nvSpPr>
                <p:cNvPr id="334"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5"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13" name="Oval 18"/>
              <p:cNvSpPr>
                <a:spLocks noChangeAspect="1" noChangeArrowheads="1"/>
              </p:cNvSpPr>
              <p:nvPr/>
            </p:nvSpPr>
            <p:spPr bwMode="auto">
              <a:xfrm>
                <a:off x="6321" y="470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14" name="Group 19"/>
              <p:cNvGrpSpPr>
                <a:grpSpLocks noChangeAspect="1"/>
              </p:cNvGrpSpPr>
              <p:nvPr/>
            </p:nvGrpSpPr>
            <p:grpSpPr bwMode="auto">
              <a:xfrm>
                <a:off x="4701" y="3088"/>
                <a:ext cx="1680" cy="2520"/>
                <a:chOff x="2886" y="10564"/>
                <a:chExt cx="315" cy="315"/>
              </a:xfrm>
            </p:grpSpPr>
            <p:sp>
              <p:nvSpPr>
                <p:cNvPr id="332"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3"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5" name="Group 22"/>
              <p:cNvGrpSpPr>
                <a:grpSpLocks noChangeAspect="1"/>
              </p:cNvGrpSpPr>
              <p:nvPr/>
            </p:nvGrpSpPr>
            <p:grpSpPr bwMode="auto">
              <a:xfrm>
                <a:off x="4101" y="8274"/>
                <a:ext cx="403" cy="310"/>
                <a:chOff x="2781" y="2824"/>
                <a:chExt cx="403" cy="310"/>
              </a:xfrm>
            </p:grpSpPr>
            <p:sp>
              <p:nvSpPr>
                <p:cNvPr id="327"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6" name="Group 28"/>
              <p:cNvGrpSpPr>
                <a:grpSpLocks noChangeAspect="1"/>
              </p:cNvGrpSpPr>
              <p:nvPr/>
            </p:nvGrpSpPr>
            <p:grpSpPr bwMode="auto">
              <a:xfrm rot="-3210301">
                <a:off x="4041" y="7131"/>
                <a:ext cx="1125" cy="795"/>
                <a:chOff x="2376" y="8886"/>
                <a:chExt cx="1125" cy="795"/>
              </a:xfrm>
            </p:grpSpPr>
            <p:sp>
              <p:nvSpPr>
                <p:cNvPr id="314"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15" name="Group 30"/>
                <p:cNvGrpSpPr>
                  <a:grpSpLocks noChangeAspect="1"/>
                </p:cNvGrpSpPr>
                <p:nvPr/>
              </p:nvGrpSpPr>
              <p:grpSpPr bwMode="auto">
                <a:xfrm rot="24300000">
                  <a:off x="2391" y="8886"/>
                  <a:ext cx="315" cy="315"/>
                  <a:chOff x="2886" y="10564"/>
                  <a:chExt cx="315" cy="315"/>
                </a:xfrm>
              </p:grpSpPr>
              <p:sp>
                <p:nvSpPr>
                  <p:cNvPr id="325"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6"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6" name="Group 33"/>
                <p:cNvGrpSpPr>
                  <a:grpSpLocks noChangeAspect="1"/>
                </p:cNvGrpSpPr>
                <p:nvPr/>
              </p:nvGrpSpPr>
              <p:grpSpPr bwMode="auto">
                <a:xfrm rot="24300000">
                  <a:off x="2376" y="9126"/>
                  <a:ext cx="315" cy="315"/>
                  <a:chOff x="2886" y="10564"/>
                  <a:chExt cx="315" cy="315"/>
                </a:xfrm>
              </p:grpSpPr>
              <p:sp>
                <p:nvSpPr>
                  <p:cNvPr id="323"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4"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7" name="Group 36"/>
                <p:cNvGrpSpPr>
                  <a:grpSpLocks noChangeAspect="1"/>
                </p:cNvGrpSpPr>
                <p:nvPr/>
              </p:nvGrpSpPr>
              <p:grpSpPr bwMode="auto">
                <a:xfrm rot="24300000">
                  <a:off x="2376" y="9366"/>
                  <a:ext cx="315" cy="315"/>
                  <a:chOff x="2886" y="10564"/>
                  <a:chExt cx="315" cy="315"/>
                </a:xfrm>
              </p:grpSpPr>
              <p:sp>
                <p:nvSpPr>
                  <p:cNvPr id="321"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2"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8" name="Group 39"/>
                <p:cNvGrpSpPr>
                  <a:grpSpLocks noChangeAspect="1"/>
                </p:cNvGrpSpPr>
                <p:nvPr/>
              </p:nvGrpSpPr>
              <p:grpSpPr bwMode="auto">
                <a:xfrm rot="24300000">
                  <a:off x="3186" y="9111"/>
                  <a:ext cx="315" cy="315"/>
                  <a:chOff x="2886" y="10564"/>
                  <a:chExt cx="315" cy="315"/>
                </a:xfrm>
              </p:grpSpPr>
              <p:sp>
                <p:nvSpPr>
                  <p:cNvPr id="319"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0"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7" name="Group 42"/>
              <p:cNvGrpSpPr>
                <a:grpSpLocks noChangeAspect="1"/>
              </p:cNvGrpSpPr>
              <p:nvPr/>
            </p:nvGrpSpPr>
            <p:grpSpPr bwMode="auto">
              <a:xfrm>
                <a:off x="3546" y="7789"/>
                <a:ext cx="403" cy="310"/>
                <a:chOff x="2781" y="2824"/>
                <a:chExt cx="403" cy="310"/>
              </a:xfrm>
            </p:grpSpPr>
            <p:sp>
              <p:nvSpPr>
                <p:cNvPr id="309"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8" name="Group 48"/>
              <p:cNvGrpSpPr>
                <a:grpSpLocks noChangeAspect="1"/>
              </p:cNvGrpSpPr>
              <p:nvPr/>
            </p:nvGrpSpPr>
            <p:grpSpPr bwMode="auto">
              <a:xfrm>
                <a:off x="3801" y="8044"/>
                <a:ext cx="403" cy="310"/>
                <a:chOff x="2781" y="2824"/>
                <a:chExt cx="403" cy="310"/>
              </a:xfrm>
            </p:grpSpPr>
            <p:sp>
              <p:nvSpPr>
                <p:cNvPr id="304"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9" name="Group 54"/>
              <p:cNvGrpSpPr>
                <a:grpSpLocks noChangeAspect="1"/>
              </p:cNvGrpSpPr>
              <p:nvPr/>
            </p:nvGrpSpPr>
            <p:grpSpPr bwMode="auto">
              <a:xfrm rot="10800000" flipH="1">
                <a:off x="6381" y="3928"/>
                <a:ext cx="1680" cy="1656"/>
                <a:chOff x="2886" y="10564"/>
                <a:chExt cx="315" cy="315"/>
              </a:xfrm>
            </p:grpSpPr>
            <p:sp>
              <p:nvSpPr>
                <p:cNvPr id="302"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3"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0" name="Group 57"/>
              <p:cNvGrpSpPr>
                <a:grpSpLocks noChangeAspect="1"/>
              </p:cNvGrpSpPr>
              <p:nvPr/>
            </p:nvGrpSpPr>
            <p:grpSpPr bwMode="auto">
              <a:xfrm rot="10800000" flipH="1">
                <a:off x="6381" y="3088"/>
                <a:ext cx="2160" cy="816"/>
                <a:chOff x="2886" y="10564"/>
                <a:chExt cx="315" cy="315"/>
              </a:xfrm>
            </p:grpSpPr>
            <p:sp>
              <p:nvSpPr>
                <p:cNvPr id="300"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1"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1" name="Group 60"/>
              <p:cNvGrpSpPr>
                <a:grpSpLocks noChangeAspect="1"/>
              </p:cNvGrpSpPr>
              <p:nvPr/>
            </p:nvGrpSpPr>
            <p:grpSpPr bwMode="auto">
              <a:xfrm rot="10800000" flipH="1">
                <a:off x="6381" y="4768"/>
                <a:ext cx="1200" cy="2496"/>
                <a:chOff x="2886" y="10564"/>
                <a:chExt cx="315" cy="315"/>
              </a:xfrm>
            </p:grpSpPr>
            <p:sp>
              <p:nvSpPr>
                <p:cNvPr id="298" name="Line 6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9" name="Line 6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2" name="Oval 63"/>
              <p:cNvSpPr>
                <a:spLocks noChangeAspect="1" noChangeArrowheads="1"/>
              </p:cNvSpPr>
              <p:nvPr/>
            </p:nvSpPr>
            <p:spPr bwMode="auto">
              <a:xfrm flipH="1">
                <a:off x="6321" y="3883"/>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3" name="Group 64"/>
              <p:cNvGrpSpPr>
                <a:grpSpLocks noChangeAspect="1"/>
              </p:cNvGrpSpPr>
              <p:nvPr/>
            </p:nvGrpSpPr>
            <p:grpSpPr bwMode="auto">
              <a:xfrm>
                <a:off x="7341" y="7220"/>
                <a:ext cx="2070" cy="2084"/>
                <a:chOff x="7341" y="6449"/>
                <a:chExt cx="2070" cy="2084"/>
              </a:xfrm>
            </p:grpSpPr>
            <p:sp>
              <p:nvSpPr>
                <p:cNvPr id="274" name="Rectangle 6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5" name="Group 66"/>
                <p:cNvGrpSpPr>
                  <a:grpSpLocks noChangeAspect="1"/>
                </p:cNvGrpSpPr>
                <p:nvPr/>
              </p:nvGrpSpPr>
              <p:grpSpPr bwMode="auto">
                <a:xfrm>
                  <a:off x="8790" y="7333"/>
                  <a:ext cx="621" cy="360"/>
                  <a:chOff x="2781" y="4864"/>
                  <a:chExt cx="621" cy="360"/>
                </a:xfrm>
              </p:grpSpPr>
              <p:sp>
                <p:nvSpPr>
                  <p:cNvPr id="296" name="Rectangle 6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6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6" name="Group 69"/>
                <p:cNvGrpSpPr>
                  <a:grpSpLocks noChangeAspect="1"/>
                </p:cNvGrpSpPr>
                <p:nvPr/>
              </p:nvGrpSpPr>
              <p:grpSpPr bwMode="auto">
                <a:xfrm rot="2653686">
                  <a:off x="7461" y="6975"/>
                  <a:ext cx="1125" cy="795"/>
                  <a:chOff x="2421" y="10911"/>
                  <a:chExt cx="1125" cy="795"/>
                </a:xfrm>
              </p:grpSpPr>
              <p:sp>
                <p:nvSpPr>
                  <p:cNvPr id="283" name="AutoShape 7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84" name="Group 71"/>
                  <p:cNvGrpSpPr>
                    <a:grpSpLocks noChangeAspect="1"/>
                  </p:cNvGrpSpPr>
                  <p:nvPr/>
                </p:nvGrpSpPr>
                <p:grpSpPr bwMode="auto">
                  <a:xfrm rot="24300000">
                    <a:off x="3231" y="10911"/>
                    <a:ext cx="315" cy="315"/>
                    <a:chOff x="2886" y="10564"/>
                    <a:chExt cx="315" cy="315"/>
                  </a:xfrm>
                </p:grpSpPr>
                <p:sp>
                  <p:nvSpPr>
                    <p:cNvPr id="294" name="Line 7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5" name="Line 7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5" name="Group 74"/>
                  <p:cNvGrpSpPr>
                    <a:grpSpLocks noChangeAspect="1"/>
                  </p:cNvGrpSpPr>
                  <p:nvPr/>
                </p:nvGrpSpPr>
                <p:grpSpPr bwMode="auto">
                  <a:xfrm rot="24300000">
                    <a:off x="2421" y="11151"/>
                    <a:ext cx="315" cy="315"/>
                    <a:chOff x="2886" y="10564"/>
                    <a:chExt cx="315" cy="315"/>
                  </a:xfrm>
                </p:grpSpPr>
                <p:sp>
                  <p:nvSpPr>
                    <p:cNvPr id="292" name="Line 7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3" name="Line 7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6" name="Group 77"/>
                  <p:cNvGrpSpPr>
                    <a:grpSpLocks noChangeAspect="1"/>
                  </p:cNvGrpSpPr>
                  <p:nvPr/>
                </p:nvGrpSpPr>
                <p:grpSpPr bwMode="auto">
                  <a:xfrm rot="24300000">
                    <a:off x="3231" y="11391"/>
                    <a:ext cx="315" cy="315"/>
                    <a:chOff x="2886" y="10564"/>
                    <a:chExt cx="315" cy="315"/>
                  </a:xfrm>
                </p:grpSpPr>
                <p:sp>
                  <p:nvSpPr>
                    <p:cNvPr id="290" name="Line 7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1" name="Line 7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7" name="Group 80"/>
                  <p:cNvGrpSpPr>
                    <a:grpSpLocks noChangeAspect="1"/>
                  </p:cNvGrpSpPr>
                  <p:nvPr/>
                </p:nvGrpSpPr>
                <p:grpSpPr bwMode="auto">
                  <a:xfrm rot="24300000">
                    <a:off x="3231" y="11136"/>
                    <a:ext cx="315" cy="315"/>
                    <a:chOff x="2886" y="10564"/>
                    <a:chExt cx="315" cy="315"/>
                  </a:xfrm>
                </p:grpSpPr>
                <p:sp>
                  <p:nvSpPr>
                    <p:cNvPr id="288" name="Line 8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9" name="Line 8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77" name="Group 83"/>
                <p:cNvGrpSpPr>
                  <a:grpSpLocks noChangeAspect="1"/>
                </p:cNvGrpSpPr>
                <p:nvPr/>
              </p:nvGrpSpPr>
              <p:grpSpPr bwMode="auto">
                <a:xfrm>
                  <a:off x="8571" y="7753"/>
                  <a:ext cx="621" cy="360"/>
                  <a:chOff x="2781" y="4864"/>
                  <a:chExt cx="621" cy="360"/>
                </a:xfrm>
              </p:grpSpPr>
              <p:sp>
                <p:nvSpPr>
                  <p:cNvPr id="281" name="Rectangle 8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8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8" name="Group 86"/>
                <p:cNvGrpSpPr>
                  <a:grpSpLocks noChangeAspect="1"/>
                </p:cNvGrpSpPr>
                <p:nvPr/>
              </p:nvGrpSpPr>
              <p:grpSpPr bwMode="auto">
                <a:xfrm>
                  <a:off x="8211" y="8173"/>
                  <a:ext cx="621" cy="360"/>
                  <a:chOff x="2781" y="4864"/>
                  <a:chExt cx="621" cy="360"/>
                </a:xfrm>
              </p:grpSpPr>
              <p:sp>
                <p:nvSpPr>
                  <p:cNvPr id="279" name="Rectangle 8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8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4" name="Group 89"/>
              <p:cNvGrpSpPr>
                <a:grpSpLocks noChangeAspect="1"/>
              </p:cNvGrpSpPr>
              <p:nvPr/>
            </p:nvGrpSpPr>
            <p:grpSpPr bwMode="auto">
              <a:xfrm>
                <a:off x="7821" y="5540"/>
                <a:ext cx="2070" cy="2084"/>
                <a:chOff x="7341" y="6449"/>
                <a:chExt cx="2070" cy="2084"/>
              </a:xfrm>
            </p:grpSpPr>
            <p:sp>
              <p:nvSpPr>
                <p:cNvPr id="250"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51" name="Group 91"/>
                <p:cNvGrpSpPr>
                  <a:grpSpLocks noChangeAspect="1"/>
                </p:cNvGrpSpPr>
                <p:nvPr/>
              </p:nvGrpSpPr>
              <p:grpSpPr bwMode="auto">
                <a:xfrm>
                  <a:off x="8790" y="7333"/>
                  <a:ext cx="621" cy="360"/>
                  <a:chOff x="2781" y="4864"/>
                  <a:chExt cx="621" cy="360"/>
                </a:xfrm>
              </p:grpSpPr>
              <p:sp>
                <p:nvSpPr>
                  <p:cNvPr id="272"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2" name="Group 94"/>
                <p:cNvGrpSpPr>
                  <a:grpSpLocks noChangeAspect="1"/>
                </p:cNvGrpSpPr>
                <p:nvPr/>
              </p:nvGrpSpPr>
              <p:grpSpPr bwMode="auto">
                <a:xfrm rot="2653686">
                  <a:off x="7461" y="6975"/>
                  <a:ext cx="1125" cy="795"/>
                  <a:chOff x="2421" y="10911"/>
                  <a:chExt cx="1125" cy="795"/>
                </a:xfrm>
              </p:grpSpPr>
              <p:sp>
                <p:nvSpPr>
                  <p:cNvPr id="259"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60" name="Group 96"/>
                  <p:cNvGrpSpPr>
                    <a:grpSpLocks noChangeAspect="1"/>
                  </p:cNvGrpSpPr>
                  <p:nvPr/>
                </p:nvGrpSpPr>
                <p:grpSpPr bwMode="auto">
                  <a:xfrm rot="24300000">
                    <a:off x="3231" y="10911"/>
                    <a:ext cx="315" cy="315"/>
                    <a:chOff x="2886" y="10564"/>
                    <a:chExt cx="315" cy="315"/>
                  </a:xfrm>
                </p:grpSpPr>
                <p:sp>
                  <p:nvSpPr>
                    <p:cNvPr id="270"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1"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1" name="Group 99"/>
                  <p:cNvGrpSpPr>
                    <a:grpSpLocks noChangeAspect="1"/>
                  </p:cNvGrpSpPr>
                  <p:nvPr/>
                </p:nvGrpSpPr>
                <p:grpSpPr bwMode="auto">
                  <a:xfrm rot="24300000">
                    <a:off x="2421" y="11151"/>
                    <a:ext cx="315" cy="315"/>
                    <a:chOff x="2886" y="10564"/>
                    <a:chExt cx="315" cy="315"/>
                  </a:xfrm>
                </p:grpSpPr>
                <p:sp>
                  <p:nvSpPr>
                    <p:cNvPr id="268"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9"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2" name="Group 102"/>
                  <p:cNvGrpSpPr>
                    <a:grpSpLocks noChangeAspect="1"/>
                  </p:cNvGrpSpPr>
                  <p:nvPr/>
                </p:nvGrpSpPr>
                <p:grpSpPr bwMode="auto">
                  <a:xfrm rot="24300000">
                    <a:off x="3231" y="11391"/>
                    <a:ext cx="315" cy="315"/>
                    <a:chOff x="2886" y="10564"/>
                    <a:chExt cx="315" cy="315"/>
                  </a:xfrm>
                </p:grpSpPr>
                <p:sp>
                  <p:nvSpPr>
                    <p:cNvPr id="266"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7"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3" name="Group 105"/>
                  <p:cNvGrpSpPr>
                    <a:grpSpLocks noChangeAspect="1"/>
                  </p:cNvGrpSpPr>
                  <p:nvPr/>
                </p:nvGrpSpPr>
                <p:grpSpPr bwMode="auto">
                  <a:xfrm rot="24300000">
                    <a:off x="3231" y="11136"/>
                    <a:ext cx="315" cy="315"/>
                    <a:chOff x="2886" y="10564"/>
                    <a:chExt cx="315" cy="315"/>
                  </a:xfrm>
                </p:grpSpPr>
                <p:sp>
                  <p:nvSpPr>
                    <p:cNvPr id="264"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5"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3" name="Group 108"/>
                <p:cNvGrpSpPr>
                  <a:grpSpLocks noChangeAspect="1"/>
                </p:cNvGrpSpPr>
                <p:nvPr/>
              </p:nvGrpSpPr>
              <p:grpSpPr bwMode="auto">
                <a:xfrm>
                  <a:off x="8571" y="7753"/>
                  <a:ext cx="621" cy="360"/>
                  <a:chOff x="2781" y="4864"/>
                  <a:chExt cx="621" cy="360"/>
                </a:xfrm>
              </p:grpSpPr>
              <p:sp>
                <p:nvSpPr>
                  <p:cNvPr id="257"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4" name="Group 111"/>
                <p:cNvGrpSpPr>
                  <a:grpSpLocks noChangeAspect="1"/>
                </p:cNvGrpSpPr>
                <p:nvPr/>
              </p:nvGrpSpPr>
              <p:grpSpPr bwMode="auto">
                <a:xfrm>
                  <a:off x="8211" y="8173"/>
                  <a:ext cx="621" cy="360"/>
                  <a:chOff x="2781" y="4864"/>
                  <a:chExt cx="621" cy="360"/>
                </a:xfrm>
              </p:grpSpPr>
              <p:sp>
                <p:nvSpPr>
                  <p:cNvPr id="255"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5" name="Group 114"/>
              <p:cNvGrpSpPr>
                <a:grpSpLocks noChangeAspect="1"/>
              </p:cNvGrpSpPr>
              <p:nvPr/>
            </p:nvGrpSpPr>
            <p:grpSpPr bwMode="auto">
              <a:xfrm>
                <a:off x="8301" y="3904"/>
                <a:ext cx="2070" cy="2084"/>
                <a:chOff x="7341" y="6449"/>
                <a:chExt cx="2070" cy="2084"/>
              </a:xfrm>
            </p:grpSpPr>
            <p:sp>
              <p:nvSpPr>
                <p:cNvPr id="226" name="Rectangle 11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7" name="Group 116"/>
                <p:cNvGrpSpPr>
                  <a:grpSpLocks noChangeAspect="1"/>
                </p:cNvGrpSpPr>
                <p:nvPr/>
              </p:nvGrpSpPr>
              <p:grpSpPr bwMode="auto">
                <a:xfrm>
                  <a:off x="8790" y="7333"/>
                  <a:ext cx="621" cy="360"/>
                  <a:chOff x="2781" y="4864"/>
                  <a:chExt cx="621" cy="360"/>
                </a:xfrm>
              </p:grpSpPr>
              <p:sp>
                <p:nvSpPr>
                  <p:cNvPr id="248" name="Rectangle 11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Rectangle 11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8" name="Group 119"/>
                <p:cNvGrpSpPr>
                  <a:grpSpLocks noChangeAspect="1"/>
                </p:cNvGrpSpPr>
                <p:nvPr/>
              </p:nvGrpSpPr>
              <p:grpSpPr bwMode="auto">
                <a:xfrm rot="2653686">
                  <a:off x="7461" y="6975"/>
                  <a:ext cx="1125" cy="795"/>
                  <a:chOff x="2421" y="10911"/>
                  <a:chExt cx="1125" cy="795"/>
                </a:xfrm>
              </p:grpSpPr>
              <p:sp>
                <p:nvSpPr>
                  <p:cNvPr id="235" name="AutoShape 12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6" name="Group 121"/>
                  <p:cNvGrpSpPr>
                    <a:grpSpLocks noChangeAspect="1"/>
                  </p:cNvGrpSpPr>
                  <p:nvPr/>
                </p:nvGrpSpPr>
                <p:grpSpPr bwMode="auto">
                  <a:xfrm rot="24300000">
                    <a:off x="3231" y="10911"/>
                    <a:ext cx="315" cy="315"/>
                    <a:chOff x="2886" y="10564"/>
                    <a:chExt cx="315" cy="315"/>
                  </a:xfrm>
                </p:grpSpPr>
                <p:sp>
                  <p:nvSpPr>
                    <p:cNvPr id="246"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7"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7" name="Group 124"/>
                  <p:cNvGrpSpPr>
                    <a:grpSpLocks noChangeAspect="1"/>
                  </p:cNvGrpSpPr>
                  <p:nvPr/>
                </p:nvGrpSpPr>
                <p:grpSpPr bwMode="auto">
                  <a:xfrm rot="24300000">
                    <a:off x="2421" y="11151"/>
                    <a:ext cx="315" cy="315"/>
                    <a:chOff x="2886" y="10564"/>
                    <a:chExt cx="315" cy="315"/>
                  </a:xfrm>
                </p:grpSpPr>
                <p:sp>
                  <p:nvSpPr>
                    <p:cNvPr id="244" name="Line 12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5" name="Line 12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8" name="Group 127"/>
                  <p:cNvGrpSpPr>
                    <a:grpSpLocks noChangeAspect="1"/>
                  </p:cNvGrpSpPr>
                  <p:nvPr/>
                </p:nvGrpSpPr>
                <p:grpSpPr bwMode="auto">
                  <a:xfrm rot="24300000">
                    <a:off x="3231" y="11391"/>
                    <a:ext cx="315" cy="315"/>
                    <a:chOff x="2886" y="10564"/>
                    <a:chExt cx="315" cy="315"/>
                  </a:xfrm>
                </p:grpSpPr>
                <p:sp>
                  <p:nvSpPr>
                    <p:cNvPr id="242" name="Line 12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3" name="Line 12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9" name="Group 130"/>
                  <p:cNvGrpSpPr>
                    <a:grpSpLocks noChangeAspect="1"/>
                  </p:cNvGrpSpPr>
                  <p:nvPr/>
                </p:nvGrpSpPr>
                <p:grpSpPr bwMode="auto">
                  <a:xfrm rot="24300000">
                    <a:off x="3231" y="11136"/>
                    <a:ext cx="315" cy="315"/>
                    <a:chOff x="2886" y="10564"/>
                    <a:chExt cx="315" cy="315"/>
                  </a:xfrm>
                </p:grpSpPr>
                <p:sp>
                  <p:nvSpPr>
                    <p:cNvPr id="240" name="Line 1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1" name="Line 1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9" name="Group 133"/>
                <p:cNvGrpSpPr>
                  <a:grpSpLocks noChangeAspect="1"/>
                </p:cNvGrpSpPr>
                <p:nvPr/>
              </p:nvGrpSpPr>
              <p:grpSpPr bwMode="auto">
                <a:xfrm>
                  <a:off x="8571" y="7753"/>
                  <a:ext cx="621" cy="360"/>
                  <a:chOff x="2781" y="4864"/>
                  <a:chExt cx="621" cy="360"/>
                </a:xfrm>
              </p:grpSpPr>
              <p:sp>
                <p:nvSpPr>
                  <p:cNvPr id="233" name="Rectangle 13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Rectangle 13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Group 136"/>
                <p:cNvGrpSpPr>
                  <a:grpSpLocks noChangeAspect="1"/>
                </p:cNvGrpSpPr>
                <p:nvPr/>
              </p:nvGrpSpPr>
              <p:grpSpPr bwMode="auto">
                <a:xfrm>
                  <a:off x="8211" y="8173"/>
                  <a:ext cx="621" cy="360"/>
                  <a:chOff x="2781" y="4864"/>
                  <a:chExt cx="621" cy="360"/>
                </a:xfrm>
              </p:grpSpPr>
              <p:sp>
                <p:nvSpPr>
                  <p:cNvPr id="231" name="Rectangle 13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Rectangle 13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The shorthand notation symbols:</a:t>
            </a:r>
          </a:p>
          <a:p>
            <a:pPr>
              <a:buNone/>
            </a:pPr>
            <a:r>
              <a:rPr lang="en-US" sz="1000" dirty="0" smtClean="0"/>
              <a:t>  </a:t>
            </a:r>
          </a:p>
          <a:p>
            <a:pPr>
              <a:buNone/>
            </a:pPr>
            <a:r>
              <a:rPr lang="en-US" dirty="0" smtClean="0"/>
              <a:t>		a sanity point:</a:t>
            </a:r>
          </a:p>
          <a:p>
            <a:pPr>
              <a:buNone/>
            </a:pPr>
            <a:endParaRPr lang="en-US" dirty="0"/>
          </a:p>
        </p:txBody>
      </p:sp>
      <p:grpSp>
        <p:nvGrpSpPr>
          <p:cNvPr id="146" name="Group 220"/>
          <p:cNvGrpSpPr/>
          <p:nvPr/>
        </p:nvGrpSpPr>
        <p:grpSpPr>
          <a:xfrm>
            <a:off x="4121150" y="3992773"/>
            <a:ext cx="704850" cy="1519581"/>
            <a:chOff x="4121150" y="3903873"/>
            <a:chExt cx="704850" cy="1519581"/>
          </a:xfrm>
        </p:grpSpPr>
        <p:sp>
          <p:nvSpPr>
            <p:cNvPr id="584712" name="Oval 8"/>
            <p:cNvSpPr>
              <a:spLocks noChangeArrowheads="1"/>
            </p:cNvSpPr>
            <p:nvPr/>
          </p:nvSpPr>
          <p:spPr bwMode="auto">
            <a:xfrm>
              <a:off x="4121150" y="4313189"/>
              <a:ext cx="704850" cy="680686"/>
            </a:xfrm>
            <a:prstGeom prst="ellips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4713" name="Text Box 9"/>
            <p:cNvSpPr txBox="1">
              <a:spLocks noChangeArrowheads="1"/>
            </p:cNvSpPr>
            <p:nvPr/>
          </p:nvSpPr>
          <p:spPr bwMode="auto">
            <a:xfrm>
              <a:off x="4239237" y="4413126"/>
              <a:ext cx="503464" cy="4862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mbria" charset="0"/>
                  <a:ea typeface="Times New Roman" charset="0"/>
                </a:rPr>
                <a:t> S</a:t>
              </a:r>
              <a:endParaRPr kumimoji="0" lang="en-US" sz="2400" b="1" i="0" u="none" strike="noStrike" cap="none" normalizeH="0" baseline="0" dirty="0">
                <a:ln>
                  <a:noFill/>
                </a:ln>
                <a:solidFill>
                  <a:schemeClr val="tx1"/>
                </a:solidFill>
                <a:effectLst/>
                <a:latin typeface="Cambria" charset="0"/>
                <a:ea typeface="Times New Roman" charset="0"/>
              </a:endParaRPr>
            </a:p>
          </p:txBody>
        </p:sp>
        <p:grpSp>
          <p:nvGrpSpPr>
            <p:cNvPr id="147" name="Group 10"/>
            <p:cNvGrpSpPr>
              <a:grpSpLocks/>
            </p:cNvGrpSpPr>
            <p:nvPr/>
          </p:nvGrpSpPr>
          <p:grpSpPr bwMode="auto">
            <a:xfrm rot="7289513">
              <a:off x="4279206" y="3975354"/>
              <a:ext cx="389281" cy="246319"/>
              <a:chOff x="2886" y="10564"/>
              <a:chExt cx="315" cy="315"/>
            </a:xfrm>
          </p:grpSpPr>
          <p:sp>
            <p:nvSpPr>
              <p:cNvPr id="584715" name="Line 11"/>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4716" name="Line 12"/>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 name="Group 10"/>
            <p:cNvGrpSpPr>
              <a:grpSpLocks/>
            </p:cNvGrpSpPr>
            <p:nvPr/>
          </p:nvGrpSpPr>
          <p:grpSpPr bwMode="auto">
            <a:xfrm rot="7289513">
              <a:off x="4304606" y="5105654"/>
              <a:ext cx="389281" cy="246319"/>
              <a:chOff x="2886" y="10564"/>
              <a:chExt cx="315" cy="315"/>
            </a:xfrm>
          </p:grpSpPr>
          <p:sp>
            <p:nvSpPr>
              <p:cNvPr id="218" name="Line 11"/>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9" name="Line 12"/>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52" name="Group 141"/>
          <p:cNvGrpSpPr/>
          <p:nvPr/>
        </p:nvGrpSpPr>
        <p:grpSpPr>
          <a:xfrm>
            <a:off x="6948501" y="831243"/>
            <a:ext cx="1484299" cy="1088253"/>
            <a:chOff x="2311400" y="2306638"/>
            <a:chExt cx="4673600" cy="3679825"/>
          </a:xfrm>
        </p:grpSpPr>
        <p:sp>
          <p:nvSpPr>
            <p:cNvPr id="153" name="Rectangle 152"/>
            <p:cNvSpPr/>
            <p:nvPr/>
          </p:nvSpPr>
          <p:spPr>
            <a:xfrm>
              <a:off x="2311400" y="2306638"/>
              <a:ext cx="4673600" cy="36798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4" name="Group 2"/>
            <p:cNvGrpSpPr>
              <a:grpSpLocks noChangeAspect="1"/>
            </p:cNvGrpSpPr>
            <p:nvPr/>
          </p:nvGrpSpPr>
          <p:grpSpPr bwMode="auto">
            <a:xfrm>
              <a:off x="2908299" y="2446339"/>
              <a:ext cx="3435815" cy="3347257"/>
              <a:chOff x="3546" y="3028"/>
              <a:chExt cx="6825" cy="6276"/>
            </a:xfrm>
          </p:grpSpPr>
          <p:grpSp>
            <p:nvGrpSpPr>
              <p:cNvPr id="155" name="Group 3"/>
              <p:cNvGrpSpPr>
                <a:grpSpLocks noChangeAspect="1"/>
              </p:cNvGrpSpPr>
              <p:nvPr/>
            </p:nvGrpSpPr>
            <p:grpSpPr bwMode="auto">
              <a:xfrm>
                <a:off x="4941" y="3928"/>
                <a:ext cx="1440" cy="1680"/>
                <a:chOff x="2886" y="10564"/>
                <a:chExt cx="315" cy="315"/>
              </a:xfrm>
            </p:grpSpPr>
            <p:sp>
              <p:nvSpPr>
                <p:cNvPr id="291"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2"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6" name="Oval 6"/>
              <p:cNvSpPr>
                <a:spLocks noChangeAspect="1" noChangeArrowheads="1"/>
              </p:cNvSpPr>
              <p:nvPr/>
            </p:nvSpPr>
            <p:spPr bwMode="auto">
              <a:xfrm>
                <a:off x="6321" y="302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AutoShape 7"/>
              <p:cNvSpPr>
                <a:spLocks noChangeAspect="1" noChangeArrowheads="1"/>
              </p:cNvSpPr>
              <p:nvPr/>
            </p:nvSpPr>
            <p:spPr bwMode="auto">
              <a:xfrm>
                <a:off x="4701" y="6451"/>
                <a:ext cx="480" cy="600"/>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58" name="Group 8"/>
              <p:cNvGrpSpPr>
                <a:grpSpLocks noChangeAspect="1"/>
              </p:cNvGrpSpPr>
              <p:nvPr/>
            </p:nvGrpSpPr>
            <p:grpSpPr bwMode="auto">
              <a:xfrm rot="18900000">
                <a:off x="4793" y="6058"/>
                <a:ext cx="315" cy="315"/>
                <a:chOff x="2886" y="10564"/>
                <a:chExt cx="315" cy="315"/>
              </a:xfrm>
            </p:grpSpPr>
            <p:sp>
              <p:nvSpPr>
                <p:cNvPr id="289" name="Line 9"/>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0" name="Line 10"/>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9" name="AutoShape 11"/>
              <p:cNvSpPr>
                <a:spLocks noChangeAspect="1" noChangeArrowheads="1"/>
              </p:cNvSpPr>
              <p:nvPr/>
            </p:nvSpPr>
            <p:spPr bwMode="auto">
              <a:xfrm flipH="1">
                <a:off x="4611" y="5608"/>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0" name="Group 12"/>
              <p:cNvGrpSpPr>
                <a:grpSpLocks noChangeAspect="1"/>
              </p:cNvGrpSpPr>
              <p:nvPr/>
            </p:nvGrpSpPr>
            <p:grpSpPr bwMode="auto">
              <a:xfrm rot="40500000">
                <a:off x="4793" y="6057"/>
                <a:ext cx="315" cy="315"/>
                <a:chOff x="2886" y="10564"/>
                <a:chExt cx="315" cy="315"/>
              </a:xfrm>
            </p:grpSpPr>
            <p:sp>
              <p:nvSpPr>
                <p:cNvPr id="287"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8"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1" name="Group 15"/>
              <p:cNvGrpSpPr>
                <a:grpSpLocks noChangeAspect="1"/>
              </p:cNvGrpSpPr>
              <p:nvPr/>
            </p:nvGrpSpPr>
            <p:grpSpPr bwMode="auto">
              <a:xfrm>
                <a:off x="5181" y="4768"/>
                <a:ext cx="1200" cy="840"/>
                <a:chOff x="2886" y="10564"/>
                <a:chExt cx="315" cy="315"/>
              </a:xfrm>
            </p:grpSpPr>
            <p:sp>
              <p:nvSpPr>
                <p:cNvPr id="285"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6"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2" name="Oval 18"/>
              <p:cNvSpPr>
                <a:spLocks noChangeAspect="1" noChangeArrowheads="1"/>
              </p:cNvSpPr>
              <p:nvPr/>
            </p:nvSpPr>
            <p:spPr bwMode="auto">
              <a:xfrm>
                <a:off x="6321" y="470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3" name="Group 19"/>
              <p:cNvGrpSpPr>
                <a:grpSpLocks noChangeAspect="1"/>
              </p:cNvGrpSpPr>
              <p:nvPr/>
            </p:nvGrpSpPr>
            <p:grpSpPr bwMode="auto">
              <a:xfrm>
                <a:off x="4701" y="3088"/>
                <a:ext cx="1680" cy="2520"/>
                <a:chOff x="2886" y="10564"/>
                <a:chExt cx="315" cy="315"/>
              </a:xfrm>
            </p:grpSpPr>
            <p:sp>
              <p:nvSpPr>
                <p:cNvPr id="283"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4"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 name="Group 22"/>
              <p:cNvGrpSpPr>
                <a:grpSpLocks noChangeAspect="1"/>
              </p:cNvGrpSpPr>
              <p:nvPr/>
            </p:nvGrpSpPr>
            <p:grpSpPr bwMode="auto">
              <a:xfrm>
                <a:off x="4101" y="8274"/>
                <a:ext cx="403" cy="310"/>
                <a:chOff x="2781" y="2824"/>
                <a:chExt cx="403" cy="310"/>
              </a:xfrm>
            </p:grpSpPr>
            <p:sp>
              <p:nvSpPr>
                <p:cNvPr id="278"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5" name="Group 28"/>
              <p:cNvGrpSpPr>
                <a:grpSpLocks noChangeAspect="1"/>
              </p:cNvGrpSpPr>
              <p:nvPr/>
            </p:nvGrpSpPr>
            <p:grpSpPr bwMode="auto">
              <a:xfrm rot="-3210301">
                <a:off x="4041" y="7131"/>
                <a:ext cx="1125" cy="795"/>
                <a:chOff x="2376" y="8886"/>
                <a:chExt cx="1125" cy="795"/>
              </a:xfrm>
            </p:grpSpPr>
            <p:sp>
              <p:nvSpPr>
                <p:cNvPr id="265"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66" name="Group 30"/>
                <p:cNvGrpSpPr>
                  <a:grpSpLocks noChangeAspect="1"/>
                </p:cNvGrpSpPr>
                <p:nvPr/>
              </p:nvGrpSpPr>
              <p:grpSpPr bwMode="auto">
                <a:xfrm rot="24300000">
                  <a:off x="2391" y="8886"/>
                  <a:ext cx="315" cy="315"/>
                  <a:chOff x="2886" y="10564"/>
                  <a:chExt cx="315" cy="315"/>
                </a:xfrm>
              </p:grpSpPr>
              <p:sp>
                <p:nvSpPr>
                  <p:cNvPr id="276"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7"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7" name="Group 33"/>
                <p:cNvGrpSpPr>
                  <a:grpSpLocks noChangeAspect="1"/>
                </p:cNvGrpSpPr>
                <p:nvPr/>
              </p:nvGrpSpPr>
              <p:grpSpPr bwMode="auto">
                <a:xfrm rot="24300000">
                  <a:off x="2376" y="9126"/>
                  <a:ext cx="315" cy="315"/>
                  <a:chOff x="2886" y="10564"/>
                  <a:chExt cx="315" cy="315"/>
                </a:xfrm>
              </p:grpSpPr>
              <p:sp>
                <p:nvSpPr>
                  <p:cNvPr id="274"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5"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8" name="Group 36"/>
                <p:cNvGrpSpPr>
                  <a:grpSpLocks noChangeAspect="1"/>
                </p:cNvGrpSpPr>
                <p:nvPr/>
              </p:nvGrpSpPr>
              <p:grpSpPr bwMode="auto">
                <a:xfrm rot="24300000">
                  <a:off x="2376" y="9366"/>
                  <a:ext cx="315" cy="315"/>
                  <a:chOff x="2886" y="10564"/>
                  <a:chExt cx="315" cy="315"/>
                </a:xfrm>
              </p:grpSpPr>
              <p:sp>
                <p:nvSpPr>
                  <p:cNvPr id="272"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3"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9" name="Group 39"/>
                <p:cNvGrpSpPr>
                  <a:grpSpLocks noChangeAspect="1"/>
                </p:cNvGrpSpPr>
                <p:nvPr/>
              </p:nvGrpSpPr>
              <p:grpSpPr bwMode="auto">
                <a:xfrm rot="24300000">
                  <a:off x="3186" y="9111"/>
                  <a:ext cx="315" cy="315"/>
                  <a:chOff x="2886" y="10564"/>
                  <a:chExt cx="315" cy="315"/>
                </a:xfrm>
              </p:grpSpPr>
              <p:sp>
                <p:nvSpPr>
                  <p:cNvPr id="270"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1"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6" name="Group 42"/>
              <p:cNvGrpSpPr>
                <a:grpSpLocks noChangeAspect="1"/>
              </p:cNvGrpSpPr>
              <p:nvPr/>
            </p:nvGrpSpPr>
            <p:grpSpPr bwMode="auto">
              <a:xfrm>
                <a:off x="3546" y="7789"/>
                <a:ext cx="403" cy="310"/>
                <a:chOff x="2781" y="2824"/>
                <a:chExt cx="403" cy="310"/>
              </a:xfrm>
            </p:grpSpPr>
            <p:sp>
              <p:nvSpPr>
                <p:cNvPr id="260"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7" name="Group 48"/>
              <p:cNvGrpSpPr>
                <a:grpSpLocks noChangeAspect="1"/>
              </p:cNvGrpSpPr>
              <p:nvPr/>
            </p:nvGrpSpPr>
            <p:grpSpPr bwMode="auto">
              <a:xfrm>
                <a:off x="3801" y="8044"/>
                <a:ext cx="403" cy="310"/>
                <a:chOff x="2781" y="2824"/>
                <a:chExt cx="403" cy="310"/>
              </a:xfrm>
            </p:grpSpPr>
            <p:sp>
              <p:nvSpPr>
                <p:cNvPr id="255"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8" name="Group 54"/>
              <p:cNvGrpSpPr>
                <a:grpSpLocks noChangeAspect="1"/>
              </p:cNvGrpSpPr>
              <p:nvPr/>
            </p:nvGrpSpPr>
            <p:grpSpPr bwMode="auto">
              <a:xfrm rot="10800000" flipH="1">
                <a:off x="6381" y="3928"/>
                <a:ext cx="1680" cy="1656"/>
                <a:chOff x="2886" y="10564"/>
                <a:chExt cx="315" cy="315"/>
              </a:xfrm>
            </p:grpSpPr>
            <p:sp>
              <p:nvSpPr>
                <p:cNvPr id="253"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4"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9" name="Group 57"/>
              <p:cNvGrpSpPr>
                <a:grpSpLocks noChangeAspect="1"/>
              </p:cNvGrpSpPr>
              <p:nvPr/>
            </p:nvGrpSpPr>
            <p:grpSpPr bwMode="auto">
              <a:xfrm rot="10800000" flipH="1">
                <a:off x="6381" y="3088"/>
                <a:ext cx="2160" cy="816"/>
                <a:chOff x="2886" y="10564"/>
                <a:chExt cx="315" cy="315"/>
              </a:xfrm>
            </p:grpSpPr>
            <p:sp>
              <p:nvSpPr>
                <p:cNvPr id="251"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2"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0" name="Group 60"/>
              <p:cNvGrpSpPr>
                <a:grpSpLocks noChangeAspect="1"/>
              </p:cNvGrpSpPr>
              <p:nvPr/>
            </p:nvGrpSpPr>
            <p:grpSpPr bwMode="auto">
              <a:xfrm rot="10800000" flipH="1">
                <a:off x="6381" y="4768"/>
                <a:ext cx="1200" cy="2496"/>
                <a:chOff x="2886" y="10564"/>
                <a:chExt cx="315" cy="315"/>
              </a:xfrm>
            </p:grpSpPr>
            <p:sp>
              <p:nvSpPr>
                <p:cNvPr id="249" name="Line 6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0" name="Line 6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1" name="Oval 63"/>
              <p:cNvSpPr>
                <a:spLocks noChangeAspect="1" noChangeArrowheads="1"/>
              </p:cNvSpPr>
              <p:nvPr/>
            </p:nvSpPr>
            <p:spPr bwMode="auto">
              <a:xfrm flipH="1">
                <a:off x="6321" y="3883"/>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72" name="Group 64"/>
              <p:cNvGrpSpPr>
                <a:grpSpLocks noChangeAspect="1"/>
              </p:cNvGrpSpPr>
              <p:nvPr/>
            </p:nvGrpSpPr>
            <p:grpSpPr bwMode="auto">
              <a:xfrm>
                <a:off x="7341" y="7220"/>
                <a:ext cx="2070" cy="2084"/>
                <a:chOff x="7341" y="6449"/>
                <a:chExt cx="2070" cy="2084"/>
              </a:xfrm>
            </p:grpSpPr>
            <p:sp>
              <p:nvSpPr>
                <p:cNvPr id="225" name="Rectangle 6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6" name="Group 66"/>
                <p:cNvGrpSpPr>
                  <a:grpSpLocks noChangeAspect="1"/>
                </p:cNvGrpSpPr>
                <p:nvPr/>
              </p:nvGrpSpPr>
              <p:grpSpPr bwMode="auto">
                <a:xfrm>
                  <a:off x="8790" y="7333"/>
                  <a:ext cx="621" cy="360"/>
                  <a:chOff x="2781" y="4864"/>
                  <a:chExt cx="621" cy="360"/>
                </a:xfrm>
              </p:grpSpPr>
              <p:sp>
                <p:nvSpPr>
                  <p:cNvPr id="247" name="Rectangle 6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6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 name="Group 69"/>
                <p:cNvGrpSpPr>
                  <a:grpSpLocks noChangeAspect="1"/>
                </p:cNvGrpSpPr>
                <p:nvPr/>
              </p:nvGrpSpPr>
              <p:grpSpPr bwMode="auto">
                <a:xfrm rot="2653686">
                  <a:off x="7461" y="6975"/>
                  <a:ext cx="1125" cy="795"/>
                  <a:chOff x="2421" y="10911"/>
                  <a:chExt cx="1125" cy="795"/>
                </a:xfrm>
              </p:grpSpPr>
              <p:sp>
                <p:nvSpPr>
                  <p:cNvPr id="234" name="AutoShape 7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5" name="Group 71"/>
                  <p:cNvGrpSpPr>
                    <a:grpSpLocks noChangeAspect="1"/>
                  </p:cNvGrpSpPr>
                  <p:nvPr/>
                </p:nvGrpSpPr>
                <p:grpSpPr bwMode="auto">
                  <a:xfrm rot="24300000">
                    <a:off x="3231" y="10911"/>
                    <a:ext cx="315" cy="315"/>
                    <a:chOff x="2886" y="10564"/>
                    <a:chExt cx="315" cy="315"/>
                  </a:xfrm>
                </p:grpSpPr>
                <p:sp>
                  <p:nvSpPr>
                    <p:cNvPr id="245" name="Line 7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6" name="Line 7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6" name="Group 74"/>
                  <p:cNvGrpSpPr>
                    <a:grpSpLocks noChangeAspect="1"/>
                  </p:cNvGrpSpPr>
                  <p:nvPr/>
                </p:nvGrpSpPr>
                <p:grpSpPr bwMode="auto">
                  <a:xfrm rot="24300000">
                    <a:off x="2421" y="11151"/>
                    <a:ext cx="315" cy="315"/>
                    <a:chOff x="2886" y="10564"/>
                    <a:chExt cx="315" cy="315"/>
                  </a:xfrm>
                </p:grpSpPr>
                <p:sp>
                  <p:nvSpPr>
                    <p:cNvPr id="243" name="Line 7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4" name="Line 7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7" name="Group 77"/>
                  <p:cNvGrpSpPr>
                    <a:grpSpLocks noChangeAspect="1"/>
                  </p:cNvGrpSpPr>
                  <p:nvPr/>
                </p:nvGrpSpPr>
                <p:grpSpPr bwMode="auto">
                  <a:xfrm rot="24300000">
                    <a:off x="3231" y="11391"/>
                    <a:ext cx="315" cy="315"/>
                    <a:chOff x="2886" y="10564"/>
                    <a:chExt cx="315" cy="315"/>
                  </a:xfrm>
                </p:grpSpPr>
                <p:sp>
                  <p:nvSpPr>
                    <p:cNvPr id="241" name="Line 7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2" name="Line 7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8" name="Group 80"/>
                  <p:cNvGrpSpPr>
                    <a:grpSpLocks noChangeAspect="1"/>
                  </p:cNvGrpSpPr>
                  <p:nvPr/>
                </p:nvGrpSpPr>
                <p:grpSpPr bwMode="auto">
                  <a:xfrm rot="24300000">
                    <a:off x="3231" y="11136"/>
                    <a:ext cx="315" cy="315"/>
                    <a:chOff x="2886" y="10564"/>
                    <a:chExt cx="315" cy="315"/>
                  </a:xfrm>
                </p:grpSpPr>
                <p:sp>
                  <p:nvSpPr>
                    <p:cNvPr id="239" name="Line 8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0" name="Line 8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8" name="Group 83"/>
                <p:cNvGrpSpPr>
                  <a:grpSpLocks noChangeAspect="1"/>
                </p:cNvGrpSpPr>
                <p:nvPr/>
              </p:nvGrpSpPr>
              <p:grpSpPr bwMode="auto">
                <a:xfrm>
                  <a:off x="8571" y="7753"/>
                  <a:ext cx="621" cy="360"/>
                  <a:chOff x="2781" y="4864"/>
                  <a:chExt cx="621" cy="360"/>
                </a:xfrm>
              </p:grpSpPr>
              <p:sp>
                <p:nvSpPr>
                  <p:cNvPr id="232" name="Rectangle 8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Rectangle 8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9" name="Group 86"/>
                <p:cNvGrpSpPr>
                  <a:grpSpLocks noChangeAspect="1"/>
                </p:cNvGrpSpPr>
                <p:nvPr/>
              </p:nvGrpSpPr>
              <p:grpSpPr bwMode="auto">
                <a:xfrm>
                  <a:off x="8211" y="8173"/>
                  <a:ext cx="621" cy="360"/>
                  <a:chOff x="2781" y="4864"/>
                  <a:chExt cx="621" cy="360"/>
                </a:xfrm>
              </p:grpSpPr>
              <p:sp>
                <p:nvSpPr>
                  <p:cNvPr id="230" name="Rectangle 8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8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3" name="Group 89"/>
              <p:cNvGrpSpPr>
                <a:grpSpLocks noChangeAspect="1"/>
              </p:cNvGrpSpPr>
              <p:nvPr/>
            </p:nvGrpSpPr>
            <p:grpSpPr bwMode="auto">
              <a:xfrm>
                <a:off x="7821" y="5540"/>
                <a:ext cx="2070" cy="2084"/>
                <a:chOff x="7341" y="6449"/>
                <a:chExt cx="2070" cy="2084"/>
              </a:xfrm>
            </p:grpSpPr>
            <p:sp>
              <p:nvSpPr>
                <p:cNvPr id="199"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0" name="Group 91"/>
                <p:cNvGrpSpPr>
                  <a:grpSpLocks noChangeAspect="1"/>
                </p:cNvGrpSpPr>
                <p:nvPr/>
              </p:nvGrpSpPr>
              <p:grpSpPr bwMode="auto">
                <a:xfrm>
                  <a:off x="8790" y="7333"/>
                  <a:ext cx="621" cy="360"/>
                  <a:chOff x="2781" y="4864"/>
                  <a:chExt cx="621" cy="360"/>
                </a:xfrm>
              </p:grpSpPr>
              <p:sp>
                <p:nvSpPr>
                  <p:cNvPr id="223"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1" name="Group 94"/>
                <p:cNvGrpSpPr>
                  <a:grpSpLocks noChangeAspect="1"/>
                </p:cNvGrpSpPr>
                <p:nvPr/>
              </p:nvGrpSpPr>
              <p:grpSpPr bwMode="auto">
                <a:xfrm rot="2653686">
                  <a:off x="7461" y="6975"/>
                  <a:ext cx="1125" cy="795"/>
                  <a:chOff x="2421" y="10911"/>
                  <a:chExt cx="1125" cy="795"/>
                </a:xfrm>
              </p:grpSpPr>
              <p:sp>
                <p:nvSpPr>
                  <p:cNvPr id="208"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9" name="Group 96"/>
                  <p:cNvGrpSpPr>
                    <a:grpSpLocks noChangeAspect="1"/>
                  </p:cNvGrpSpPr>
                  <p:nvPr/>
                </p:nvGrpSpPr>
                <p:grpSpPr bwMode="auto">
                  <a:xfrm rot="24300000">
                    <a:off x="3231" y="10911"/>
                    <a:ext cx="315" cy="315"/>
                    <a:chOff x="2886" y="10564"/>
                    <a:chExt cx="315" cy="315"/>
                  </a:xfrm>
                </p:grpSpPr>
                <p:sp>
                  <p:nvSpPr>
                    <p:cNvPr id="221"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2"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0" name="Group 99"/>
                  <p:cNvGrpSpPr>
                    <a:grpSpLocks noChangeAspect="1"/>
                  </p:cNvGrpSpPr>
                  <p:nvPr/>
                </p:nvGrpSpPr>
                <p:grpSpPr bwMode="auto">
                  <a:xfrm rot="24300000">
                    <a:off x="2421" y="11151"/>
                    <a:ext cx="315" cy="315"/>
                    <a:chOff x="2886" y="10564"/>
                    <a:chExt cx="315" cy="315"/>
                  </a:xfrm>
                </p:grpSpPr>
                <p:sp>
                  <p:nvSpPr>
                    <p:cNvPr id="217"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0"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1" name="Group 102"/>
                  <p:cNvGrpSpPr>
                    <a:grpSpLocks noChangeAspect="1"/>
                  </p:cNvGrpSpPr>
                  <p:nvPr/>
                </p:nvGrpSpPr>
                <p:grpSpPr bwMode="auto">
                  <a:xfrm rot="24300000">
                    <a:off x="3231" y="11391"/>
                    <a:ext cx="315" cy="315"/>
                    <a:chOff x="2886" y="10564"/>
                    <a:chExt cx="315" cy="315"/>
                  </a:xfrm>
                </p:grpSpPr>
                <p:sp>
                  <p:nvSpPr>
                    <p:cNvPr id="215"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6"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2" name="Group 105"/>
                  <p:cNvGrpSpPr>
                    <a:grpSpLocks noChangeAspect="1"/>
                  </p:cNvGrpSpPr>
                  <p:nvPr/>
                </p:nvGrpSpPr>
                <p:grpSpPr bwMode="auto">
                  <a:xfrm rot="24300000">
                    <a:off x="3231" y="11136"/>
                    <a:ext cx="315" cy="315"/>
                    <a:chOff x="2886" y="10564"/>
                    <a:chExt cx="315" cy="315"/>
                  </a:xfrm>
                </p:grpSpPr>
                <p:sp>
                  <p:nvSpPr>
                    <p:cNvPr id="213"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4"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2" name="Group 108"/>
                <p:cNvGrpSpPr>
                  <a:grpSpLocks noChangeAspect="1"/>
                </p:cNvGrpSpPr>
                <p:nvPr/>
              </p:nvGrpSpPr>
              <p:grpSpPr bwMode="auto">
                <a:xfrm>
                  <a:off x="8571" y="7753"/>
                  <a:ext cx="621" cy="360"/>
                  <a:chOff x="2781" y="4864"/>
                  <a:chExt cx="621" cy="360"/>
                </a:xfrm>
              </p:grpSpPr>
              <p:sp>
                <p:nvSpPr>
                  <p:cNvPr id="206"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3" name="Group 111"/>
                <p:cNvGrpSpPr>
                  <a:grpSpLocks noChangeAspect="1"/>
                </p:cNvGrpSpPr>
                <p:nvPr/>
              </p:nvGrpSpPr>
              <p:grpSpPr bwMode="auto">
                <a:xfrm>
                  <a:off x="8211" y="8173"/>
                  <a:ext cx="621" cy="360"/>
                  <a:chOff x="2781" y="4864"/>
                  <a:chExt cx="621" cy="360"/>
                </a:xfrm>
              </p:grpSpPr>
              <p:sp>
                <p:nvSpPr>
                  <p:cNvPr id="204"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 name="Group 114"/>
              <p:cNvGrpSpPr>
                <a:grpSpLocks noChangeAspect="1"/>
              </p:cNvGrpSpPr>
              <p:nvPr/>
            </p:nvGrpSpPr>
            <p:grpSpPr bwMode="auto">
              <a:xfrm>
                <a:off x="8301" y="3904"/>
                <a:ext cx="2070" cy="2084"/>
                <a:chOff x="7341" y="6449"/>
                <a:chExt cx="2070" cy="2084"/>
              </a:xfrm>
            </p:grpSpPr>
            <p:sp>
              <p:nvSpPr>
                <p:cNvPr id="175" name="Rectangle 11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6" name="Group 116"/>
                <p:cNvGrpSpPr>
                  <a:grpSpLocks noChangeAspect="1"/>
                </p:cNvGrpSpPr>
                <p:nvPr/>
              </p:nvGrpSpPr>
              <p:grpSpPr bwMode="auto">
                <a:xfrm>
                  <a:off x="8790" y="7333"/>
                  <a:ext cx="621" cy="360"/>
                  <a:chOff x="2781" y="4864"/>
                  <a:chExt cx="621" cy="360"/>
                </a:xfrm>
              </p:grpSpPr>
              <p:sp>
                <p:nvSpPr>
                  <p:cNvPr id="197" name="Rectangle 11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Rectangle 11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7" name="Group 119"/>
                <p:cNvGrpSpPr>
                  <a:grpSpLocks noChangeAspect="1"/>
                </p:cNvGrpSpPr>
                <p:nvPr/>
              </p:nvGrpSpPr>
              <p:grpSpPr bwMode="auto">
                <a:xfrm rot="2653686">
                  <a:off x="7461" y="6975"/>
                  <a:ext cx="1125" cy="795"/>
                  <a:chOff x="2421" y="10911"/>
                  <a:chExt cx="1125" cy="795"/>
                </a:xfrm>
              </p:grpSpPr>
              <p:sp>
                <p:nvSpPr>
                  <p:cNvPr id="184" name="AutoShape 12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5" name="Group 121"/>
                  <p:cNvGrpSpPr>
                    <a:grpSpLocks noChangeAspect="1"/>
                  </p:cNvGrpSpPr>
                  <p:nvPr/>
                </p:nvGrpSpPr>
                <p:grpSpPr bwMode="auto">
                  <a:xfrm rot="24300000">
                    <a:off x="3231" y="10911"/>
                    <a:ext cx="315" cy="315"/>
                    <a:chOff x="2886" y="10564"/>
                    <a:chExt cx="315" cy="315"/>
                  </a:xfrm>
                </p:grpSpPr>
                <p:sp>
                  <p:nvSpPr>
                    <p:cNvPr id="195"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6"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6" name="Group 124"/>
                  <p:cNvGrpSpPr>
                    <a:grpSpLocks noChangeAspect="1"/>
                  </p:cNvGrpSpPr>
                  <p:nvPr/>
                </p:nvGrpSpPr>
                <p:grpSpPr bwMode="auto">
                  <a:xfrm rot="24300000">
                    <a:off x="2421" y="11151"/>
                    <a:ext cx="315" cy="315"/>
                    <a:chOff x="2886" y="10564"/>
                    <a:chExt cx="315" cy="315"/>
                  </a:xfrm>
                </p:grpSpPr>
                <p:sp>
                  <p:nvSpPr>
                    <p:cNvPr id="193" name="Line 12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4" name="Line 12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7" name="Group 127"/>
                  <p:cNvGrpSpPr>
                    <a:grpSpLocks noChangeAspect="1"/>
                  </p:cNvGrpSpPr>
                  <p:nvPr/>
                </p:nvGrpSpPr>
                <p:grpSpPr bwMode="auto">
                  <a:xfrm rot="24300000">
                    <a:off x="3231" y="11391"/>
                    <a:ext cx="315" cy="315"/>
                    <a:chOff x="2886" y="10564"/>
                    <a:chExt cx="315" cy="315"/>
                  </a:xfrm>
                </p:grpSpPr>
                <p:sp>
                  <p:nvSpPr>
                    <p:cNvPr id="191" name="Line 12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2" name="Line 12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 name="Group 130"/>
                  <p:cNvGrpSpPr>
                    <a:grpSpLocks noChangeAspect="1"/>
                  </p:cNvGrpSpPr>
                  <p:nvPr/>
                </p:nvGrpSpPr>
                <p:grpSpPr bwMode="auto">
                  <a:xfrm rot="24300000">
                    <a:off x="3231" y="11136"/>
                    <a:ext cx="315" cy="315"/>
                    <a:chOff x="2886" y="10564"/>
                    <a:chExt cx="315" cy="315"/>
                  </a:xfrm>
                </p:grpSpPr>
                <p:sp>
                  <p:nvSpPr>
                    <p:cNvPr id="189" name="Line 1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0" name="Line 1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8" name="Group 133"/>
                <p:cNvGrpSpPr>
                  <a:grpSpLocks noChangeAspect="1"/>
                </p:cNvGrpSpPr>
                <p:nvPr/>
              </p:nvGrpSpPr>
              <p:grpSpPr bwMode="auto">
                <a:xfrm>
                  <a:off x="8571" y="7753"/>
                  <a:ext cx="621" cy="360"/>
                  <a:chOff x="2781" y="4864"/>
                  <a:chExt cx="621" cy="360"/>
                </a:xfrm>
              </p:grpSpPr>
              <p:sp>
                <p:nvSpPr>
                  <p:cNvPr id="182" name="Rectangle 13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3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9" name="Group 136"/>
                <p:cNvGrpSpPr>
                  <a:grpSpLocks noChangeAspect="1"/>
                </p:cNvGrpSpPr>
                <p:nvPr/>
              </p:nvGrpSpPr>
              <p:grpSpPr bwMode="auto">
                <a:xfrm>
                  <a:off x="8211" y="8173"/>
                  <a:ext cx="621" cy="360"/>
                  <a:chOff x="2781" y="4864"/>
                  <a:chExt cx="621" cy="360"/>
                </a:xfrm>
              </p:grpSpPr>
              <p:sp>
                <p:nvSpPr>
                  <p:cNvPr id="180" name="Rectangle 13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 name="Rectangle 13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	The shorthand notation symbols:</a:t>
            </a:r>
          </a:p>
          <a:p>
            <a:pPr>
              <a:buNone/>
            </a:pPr>
            <a:r>
              <a:rPr lang="en-US" sz="1000" dirty="0" smtClean="0"/>
              <a:t>  </a:t>
            </a:r>
          </a:p>
          <a:p>
            <a:pPr>
              <a:buNone/>
            </a:pPr>
            <a:r>
              <a:rPr lang="en-US" dirty="0" smtClean="0"/>
              <a:t>		a slave sensor learning agent:</a:t>
            </a:r>
          </a:p>
          <a:p>
            <a:pPr>
              <a:buNone/>
            </a:pPr>
            <a:endParaRPr lang="en-US" dirty="0"/>
          </a:p>
        </p:txBody>
      </p:sp>
      <p:grpSp>
        <p:nvGrpSpPr>
          <p:cNvPr id="146" name="Group 154"/>
          <p:cNvGrpSpPr/>
          <p:nvPr/>
        </p:nvGrpSpPr>
        <p:grpSpPr>
          <a:xfrm rot="10800000">
            <a:off x="4140200" y="4272173"/>
            <a:ext cx="647700" cy="1506881"/>
            <a:chOff x="4140200" y="3916573"/>
            <a:chExt cx="647700" cy="1506881"/>
          </a:xfrm>
        </p:grpSpPr>
        <p:grpSp>
          <p:nvGrpSpPr>
            <p:cNvPr id="147" name="Group 10"/>
            <p:cNvGrpSpPr>
              <a:grpSpLocks/>
            </p:cNvGrpSpPr>
            <p:nvPr/>
          </p:nvGrpSpPr>
          <p:grpSpPr bwMode="auto">
            <a:xfrm rot="7289513">
              <a:off x="4266506" y="3988054"/>
              <a:ext cx="389281" cy="246319"/>
              <a:chOff x="2886" y="10564"/>
              <a:chExt cx="315" cy="315"/>
            </a:xfrm>
          </p:grpSpPr>
          <p:sp>
            <p:nvSpPr>
              <p:cNvPr id="584715" name="Line 11"/>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4716" name="Line 12"/>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 name="Group 10"/>
            <p:cNvGrpSpPr>
              <a:grpSpLocks/>
            </p:cNvGrpSpPr>
            <p:nvPr/>
          </p:nvGrpSpPr>
          <p:grpSpPr bwMode="auto">
            <a:xfrm rot="7289513">
              <a:off x="4279206" y="5105654"/>
              <a:ext cx="389281" cy="246319"/>
              <a:chOff x="2886" y="10564"/>
              <a:chExt cx="315" cy="315"/>
            </a:xfrm>
          </p:grpSpPr>
          <p:sp>
            <p:nvSpPr>
              <p:cNvPr id="218" name="Line 11"/>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9" name="Line 12"/>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4" name="Diamond 153"/>
            <p:cNvSpPr/>
            <p:nvPr/>
          </p:nvSpPr>
          <p:spPr>
            <a:xfrm>
              <a:off x="4140200" y="4368800"/>
              <a:ext cx="647700" cy="625075"/>
            </a:xfrm>
            <a:prstGeom prst="diamond">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1" name="Group 141"/>
          <p:cNvGrpSpPr/>
          <p:nvPr/>
        </p:nvGrpSpPr>
        <p:grpSpPr>
          <a:xfrm>
            <a:off x="6948501" y="831243"/>
            <a:ext cx="1484299" cy="1088253"/>
            <a:chOff x="2311400" y="2306638"/>
            <a:chExt cx="4673600" cy="3679825"/>
          </a:xfrm>
        </p:grpSpPr>
        <p:sp>
          <p:nvSpPr>
            <p:cNvPr id="152" name="Rectangle 151"/>
            <p:cNvSpPr/>
            <p:nvPr/>
          </p:nvSpPr>
          <p:spPr>
            <a:xfrm>
              <a:off x="2311400" y="2306638"/>
              <a:ext cx="4673600" cy="36798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3" name="Group 2"/>
            <p:cNvGrpSpPr>
              <a:grpSpLocks noChangeAspect="1"/>
            </p:cNvGrpSpPr>
            <p:nvPr/>
          </p:nvGrpSpPr>
          <p:grpSpPr bwMode="auto">
            <a:xfrm>
              <a:off x="2908299" y="2446339"/>
              <a:ext cx="3435815" cy="3347257"/>
              <a:chOff x="3546" y="3028"/>
              <a:chExt cx="6825" cy="6276"/>
            </a:xfrm>
          </p:grpSpPr>
          <p:grpSp>
            <p:nvGrpSpPr>
              <p:cNvPr id="155" name="Group 3"/>
              <p:cNvGrpSpPr>
                <a:grpSpLocks noChangeAspect="1"/>
              </p:cNvGrpSpPr>
              <p:nvPr/>
            </p:nvGrpSpPr>
            <p:grpSpPr bwMode="auto">
              <a:xfrm>
                <a:off x="4941" y="3928"/>
                <a:ext cx="1440" cy="1680"/>
                <a:chOff x="2886" y="10564"/>
                <a:chExt cx="315" cy="315"/>
              </a:xfrm>
            </p:grpSpPr>
            <p:sp>
              <p:nvSpPr>
                <p:cNvPr id="291"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2"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6" name="Oval 6"/>
              <p:cNvSpPr>
                <a:spLocks noChangeAspect="1" noChangeArrowheads="1"/>
              </p:cNvSpPr>
              <p:nvPr/>
            </p:nvSpPr>
            <p:spPr bwMode="auto">
              <a:xfrm>
                <a:off x="6321" y="302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AutoShape 7"/>
              <p:cNvSpPr>
                <a:spLocks noChangeAspect="1" noChangeArrowheads="1"/>
              </p:cNvSpPr>
              <p:nvPr/>
            </p:nvSpPr>
            <p:spPr bwMode="auto">
              <a:xfrm>
                <a:off x="4701" y="6451"/>
                <a:ext cx="480" cy="600"/>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58" name="Group 8"/>
              <p:cNvGrpSpPr>
                <a:grpSpLocks noChangeAspect="1"/>
              </p:cNvGrpSpPr>
              <p:nvPr/>
            </p:nvGrpSpPr>
            <p:grpSpPr bwMode="auto">
              <a:xfrm rot="18900000">
                <a:off x="4793" y="6058"/>
                <a:ext cx="315" cy="315"/>
                <a:chOff x="2886" y="10564"/>
                <a:chExt cx="315" cy="315"/>
              </a:xfrm>
            </p:grpSpPr>
            <p:sp>
              <p:nvSpPr>
                <p:cNvPr id="289" name="Line 9"/>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0" name="Line 10"/>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9" name="AutoShape 11"/>
              <p:cNvSpPr>
                <a:spLocks noChangeAspect="1" noChangeArrowheads="1"/>
              </p:cNvSpPr>
              <p:nvPr/>
            </p:nvSpPr>
            <p:spPr bwMode="auto">
              <a:xfrm flipH="1">
                <a:off x="4611" y="5608"/>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0" name="Group 12"/>
              <p:cNvGrpSpPr>
                <a:grpSpLocks noChangeAspect="1"/>
              </p:cNvGrpSpPr>
              <p:nvPr/>
            </p:nvGrpSpPr>
            <p:grpSpPr bwMode="auto">
              <a:xfrm rot="40500000">
                <a:off x="4793" y="6057"/>
                <a:ext cx="315" cy="315"/>
                <a:chOff x="2886" y="10564"/>
                <a:chExt cx="315" cy="315"/>
              </a:xfrm>
            </p:grpSpPr>
            <p:sp>
              <p:nvSpPr>
                <p:cNvPr id="287"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8"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1" name="Group 15"/>
              <p:cNvGrpSpPr>
                <a:grpSpLocks noChangeAspect="1"/>
              </p:cNvGrpSpPr>
              <p:nvPr/>
            </p:nvGrpSpPr>
            <p:grpSpPr bwMode="auto">
              <a:xfrm>
                <a:off x="5181" y="4768"/>
                <a:ext cx="1200" cy="840"/>
                <a:chOff x="2886" y="10564"/>
                <a:chExt cx="315" cy="315"/>
              </a:xfrm>
            </p:grpSpPr>
            <p:sp>
              <p:nvSpPr>
                <p:cNvPr id="285"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6"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2" name="Oval 18"/>
              <p:cNvSpPr>
                <a:spLocks noChangeAspect="1" noChangeArrowheads="1"/>
              </p:cNvSpPr>
              <p:nvPr/>
            </p:nvSpPr>
            <p:spPr bwMode="auto">
              <a:xfrm>
                <a:off x="6321" y="470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3" name="Group 19"/>
              <p:cNvGrpSpPr>
                <a:grpSpLocks noChangeAspect="1"/>
              </p:cNvGrpSpPr>
              <p:nvPr/>
            </p:nvGrpSpPr>
            <p:grpSpPr bwMode="auto">
              <a:xfrm>
                <a:off x="4701" y="3088"/>
                <a:ext cx="1680" cy="2520"/>
                <a:chOff x="2886" y="10564"/>
                <a:chExt cx="315" cy="315"/>
              </a:xfrm>
            </p:grpSpPr>
            <p:sp>
              <p:nvSpPr>
                <p:cNvPr id="283"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4"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 name="Group 22"/>
              <p:cNvGrpSpPr>
                <a:grpSpLocks noChangeAspect="1"/>
              </p:cNvGrpSpPr>
              <p:nvPr/>
            </p:nvGrpSpPr>
            <p:grpSpPr bwMode="auto">
              <a:xfrm>
                <a:off x="4101" y="8274"/>
                <a:ext cx="403" cy="310"/>
                <a:chOff x="2781" y="2824"/>
                <a:chExt cx="403" cy="310"/>
              </a:xfrm>
            </p:grpSpPr>
            <p:sp>
              <p:nvSpPr>
                <p:cNvPr id="278"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5" name="Group 28"/>
              <p:cNvGrpSpPr>
                <a:grpSpLocks noChangeAspect="1"/>
              </p:cNvGrpSpPr>
              <p:nvPr/>
            </p:nvGrpSpPr>
            <p:grpSpPr bwMode="auto">
              <a:xfrm rot="-3210301">
                <a:off x="4041" y="7131"/>
                <a:ext cx="1125" cy="795"/>
                <a:chOff x="2376" y="8886"/>
                <a:chExt cx="1125" cy="795"/>
              </a:xfrm>
            </p:grpSpPr>
            <p:sp>
              <p:nvSpPr>
                <p:cNvPr id="265"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66" name="Group 30"/>
                <p:cNvGrpSpPr>
                  <a:grpSpLocks noChangeAspect="1"/>
                </p:cNvGrpSpPr>
                <p:nvPr/>
              </p:nvGrpSpPr>
              <p:grpSpPr bwMode="auto">
                <a:xfrm rot="24300000">
                  <a:off x="2391" y="8886"/>
                  <a:ext cx="315" cy="315"/>
                  <a:chOff x="2886" y="10564"/>
                  <a:chExt cx="315" cy="315"/>
                </a:xfrm>
              </p:grpSpPr>
              <p:sp>
                <p:nvSpPr>
                  <p:cNvPr id="276"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7"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7" name="Group 33"/>
                <p:cNvGrpSpPr>
                  <a:grpSpLocks noChangeAspect="1"/>
                </p:cNvGrpSpPr>
                <p:nvPr/>
              </p:nvGrpSpPr>
              <p:grpSpPr bwMode="auto">
                <a:xfrm rot="24300000">
                  <a:off x="2376" y="9126"/>
                  <a:ext cx="315" cy="315"/>
                  <a:chOff x="2886" y="10564"/>
                  <a:chExt cx="315" cy="315"/>
                </a:xfrm>
              </p:grpSpPr>
              <p:sp>
                <p:nvSpPr>
                  <p:cNvPr id="274"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5"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8" name="Group 36"/>
                <p:cNvGrpSpPr>
                  <a:grpSpLocks noChangeAspect="1"/>
                </p:cNvGrpSpPr>
                <p:nvPr/>
              </p:nvGrpSpPr>
              <p:grpSpPr bwMode="auto">
                <a:xfrm rot="24300000">
                  <a:off x="2376" y="9366"/>
                  <a:ext cx="315" cy="315"/>
                  <a:chOff x="2886" y="10564"/>
                  <a:chExt cx="315" cy="315"/>
                </a:xfrm>
              </p:grpSpPr>
              <p:sp>
                <p:nvSpPr>
                  <p:cNvPr id="272"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3"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9" name="Group 39"/>
                <p:cNvGrpSpPr>
                  <a:grpSpLocks noChangeAspect="1"/>
                </p:cNvGrpSpPr>
                <p:nvPr/>
              </p:nvGrpSpPr>
              <p:grpSpPr bwMode="auto">
                <a:xfrm rot="24300000">
                  <a:off x="3186" y="9111"/>
                  <a:ext cx="315" cy="315"/>
                  <a:chOff x="2886" y="10564"/>
                  <a:chExt cx="315" cy="315"/>
                </a:xfrm>
              </p:grpSpPr>
              <p:sp>
                <p:nvSpPr>
                  <p:cNvPr id="270"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1"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6" name="Group 42"/>
              <p:cNvGrpSpPr>
                <a:grpSpLocks noChangeAspect="1"/>
              </p:cNvGrpSpPr>
              <p:nvPr/>
            </p:nvGrpSpPr>
            <p:grpSpPr bwMode="auto">
              <a:xfrm>
                <a:off x="3546" y="7789"/>
                <a:ext cx="403" cy="310"/>
                <a:chOff x="2781" y="2824"/>
                <a:chExt cx="403" cy="310"/>
              </a:xfrm>
            </p:grpSpPr>
            <p:sp>
              <p:nvSpPr>
                <p:cNvPr id="260"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7" name="Group 48"/>
              <p:cNvGrpSpPr>
                <a:grpSpLocks noChangeAspect="1"/>
              </p:cNvGrpSpPr>
              <p:nvPr/>
            </p:nvGrpSpPr>
            <p:grpSpPr bwMode="auto">
              <a:xfrm>
                <a:off x="3801" y="8044"/>
                <a:ext cx="403" cy="310"/>
                <a:chOff x="2781" y="2824"/>
                <a:chExt cx="403" cy="310"/>
              </a:xfrm>
            </p:grpSpPr>
            <p:sp>
              <p:nvSpPr>
                <p:cNvPr id="255"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8" name="Group 54"/>
              <p:cNvGrpSpPr>
                <a:grpSpLocks noChangeAspect="1"/>
              </p:cNvGrpSpPr>
              <p:nvPr/>
            </p:nvGrpSpPr>
            <p:grpSpPr bwMode="auto">
              <a:xfrm rot="10800000" flipH="1">
                <a:off x="6381" y="3928"/>
                <a:ext cx="1680" cy="1656"/>
                <a:chOff x="2886" y="10564"/>
                <a:chExt cx="315" cy="315"/>
              </a:xfrm>
            </p:grpSpPr>
            <p:sp>
              <p:nvSpPr>
                <p:cNvPr id="253"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4"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9" name="Group 57"/>
              <p:cNvGrpSpPr>
                <a:grpSpLocks noChangeAspect="1"/>
              </p:cNvGrpSpPr>
              <p:nvPr/>
            </p:nvGrpSpPr>
            <p:grpSpPr bwMode="auto">
              <a:xfrm rot="10800000" flipH="1">
                <a:off x="6381" y="3088"/>
                <a:ext cx="2160" cy="816"/>
                <a:chOff x="2886" y="10564"/>
                <a:chExt cx="315" cy="315"/>
              </a:xfrm>
            </p:grpSpPr>
            <p:sp>
              <p:nvSpPr>
                <p:cNvPr id="251"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2"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0" name="Group 60"/>
              <p:cNvGrpSpPr>
                <a:grpSpLocks noChangeAspect="1"/>
              </p:cNvGrpSpPr>
              <p:nvPr/>
            </p:nvGrpSpPr>
            <p:grpSpPr bwMode="auto">
              <a:xfrm rot="10800000" flipH="1">
                <a:off x="6381" y="4768"/>
                <a:ext cx="1200" cy="2496"/>
                <a:chOff x="2886" y="10564"/>
                <a:chExt cx="315" cy="315"/>
              </a:xfrm>
            </p:grpSpPr>
            <p:sp>
              <p:nvSpPr>
                <p:cNvPr id="249" name="Line 6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0" name="Line 6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1" name="Oval 63"/>
              <p:cNvSpPr>
                <a:spLocks noChangeAspect="1" noChangeArrowheads="1"/>
              </p:cNvSpPr>
              <p:nvPr/>
            </p:nvSpPr>
            <p:spPr bwMode="auto">
              <a:xfrm flipH="1">
                <a:off x="6321" y="3883"/>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72" name="Group 64"/>
              <p:cNvGrpSpPr>
                <a:grpSpLocks noChangeAspect="1"/>
              </p:cNvGrpSpPr>
              <p:nvPr/>
            </p:nvGrpSpPr>
            <p:grpSpPr bwMode="auto">
              <a:xfrm>
                <a:off x="7341" y="7220"/>
                <a:ext cx="2070" cy="2084"/>
                <a:chOff x="7341" y="6449"/>
                <a:chExt cx="2070" cy="2084"/>
              </a:xfrm>
            </p:grpSpPr>
            <p:sp>
              <p:nvSpPr>
                <p:cNvPr id="225" name="Rectangle 6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6" name="Group 66"/>
                <p:cNvGrpSpPr>
                  <a:grpSpLocks noChangeAspect="1"/>
                </p:cNvGrpSpPr>
                <p:nvPr/>
              </p:nvGrpSpPr>
              <p:grpSpPr bwMode="auto">
                <a:xfrm>
                  <a:off x="8790" y="7333"/>
                  <a:ext cx="621" cy="360"/>
                  <a:chOff x="2781" y="4864"/>
                  <a:chExt cx="621" cy="360"/>
                </a:xfrm>
              </p:grpSpPr>
              <p:sp>
                <p:nvSpPr>
                  <p:cNvPr id="247" name="Rectangle 6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6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 name="Group 69"/>
                <p:cNvGrpSpPr>
                  <a:grpSpLocks noChangeAspect="1"/>
                </p:cNvGrpSpPr>
                <p:nvPr/>
              </p:nvGrpSpPr>
              <p:grpSpPr bwMode="auto">
                <a:xfrm rot="2653686">
                  <a:off x="7461" y="6975"/>
                  <a:ext cx="1125" cy="795"/>
                  <a:chOff x="2421" y="10911"/>
                  <a:chExt cx="1125" cy="795"/>
                </a:xfrm>
              </p:grpSpPr>
              <p:sp>
                <p:nvSpPr>
                  <p:cNvPr id="234" name="AutoShape 7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5" name="Group 71"/>
                  <p:cNvGrpSpPr>
                    <a:grpSpLocks noChangeAspect="1"/>
                  </p:cNvGrpSpPr>
                  <p:nvPr/>
                </p:nvGrpSpPr>
                <p:grpSpPr bwMode="auto">
                  <a:xfrm rot="24300000">
                    <a:off x="3231" y="10911"/>
                    <a:ext cx="315" cy="315"/>
                    <a:chOff x="2886" y="10564"/>
                    <a:chExt cx="315" cy="315"/>
                  </a:xfrm>
                </p:grpSpPr>
                <p:sp>
                  <p:nvSpPr>
                    <p:cNvPr id="245" name="Line 7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6" name="Line 7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6" name="Group 74"/>
                  <p:cNvGrpSpPr>
                    <a:grpSpLocks noChangeAspect="1"/>
                  </p:cNvGrpSpPr>
                  <p:nvPr/>
                </p:nvGrpSpPr>
                <p:grpSpPr bwMode="auto">
                  <a:xfrm rot="24300000">
                    <a:off x="2421" y="11151"/>
                    <a:ext cx="315" cy="315"/>
                    <a:chOff x="2886" y="10564"/>
                    <a:chExt cx="315" cy="315"/>
                  </a:xfrm>
                </p:grpSpPr>
                <p:sp>
                  <p:nvSpPr>
                    <p:cNvPr id="243" name="Line 7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4" name="Line 7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7" name="Group 77"/>
                  <p:cNvGrpSpPr>
                    <a:grpSpLocks noChangeAspect="1"/>
                  </p:cNvGrpSpPr>
                  <p:nvPr/>
                </p:nvGrpSpPr>
                <p:grpSpPr bwMode="auto">
                  <a:xfrm rot="24300000">
                    <a:off x="3231" y="11391"/>
                    <a:ext cx="315" cy="315"/>
                    <a:chOff x="2886" y="10564"/>
                    <a:chExt cx="315" cy="315"/>
                  </a:xfrm>
                </p:grpSpPr>
                <p:sp>
                  <p:nvSpPr>
                    <p:cNvPr id="241" name="Line 7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2" name="Line 7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8" name="Group 80"/>
                  <p:cNvGrpSpPr>
                    <a:grpSpLocks noChangeAspect="1"/>
                  </p:cNvGrpSpPr>
                  <p:nvPr/>
                </p:nvGrpSpPr>
                <p:grpSpPr bwMode="auto">
                  <a:xfrm rot="24300000">
                    <a:off x="3231" y="11136"/>
                    <a:ext cx="315" cy="315"/>
                    <a:chOff x="2886" y="10564"/>
                    <a:chExt cx="315" cy="315"/>
                  </a:xfrm>
                </p:grpSpPr>
                <p:sp>
                  <p:nvSpPr>
                    <p:cNvPr id="239" name="Line 8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0" name="Line 8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8" name="Group 83"/>
                <p:cNvGrpSpPr>
                  <a:grpSpLocks noChangeAspect="1"/>
                </p:cNvGrpSpPr>
                <p:nvPr/>
              </p:nvGrpSpPr>
              <p:grpSpPr bwMode="auto">
                <a:xfrm>
                  <a:off x="8571" y="7753"/>
                  <a:ext cx="621" cy="360"/>
                  <a:chOff x="2781" y="4864"/>
                  <a:chExt cx="621" cy="360"/>
                </a:xfrm>
              </p:grpSpPr>
              <p:sp>
                <p:nvSpPr>
                  <p:cNvPr id="232" name="Rectangle 8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Rectangle 8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9" name="Group 86"/>
                <p:cNvGrpSpPr>
                  <a:grpSpLocks noChangeAspect="1"/>
                </p:cNvGrpSpPr>
                <p:nvPr/>
              </p:nvGrpSpPr>
              <p:grpSpPr bwMode="auto">
                <a:xfrm>
                  <a:off x="8211" y="8173"/>
                  <a:ext cx="621" cy="360"/>
                  <a:chOff x="2781" y="4864"/>
                  <a:chExt cx="621" cy="360"/>
                </a:xfrm>
              </p:grpSpPr>
              <p:sp>
                <p:nvSpPr>
                  <p:cNvPr id="230" name="Rectangle 8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8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3" name="Group 89"/>
              <p:cNvGrpSpPr>
                <a:grpSpLocks noChangeAspect="1"/>
              </p:cNvGrpSpPr>
              <p:nvPr/>
            </p:nvGrpSpPr>
            <p:grpSpPr bwMode="auto">
              <a:xfrm>
                <a:off x="7821" y="5540"/>
                <a:ext cx="2070" cy="2084"/>
                <a:chOff x="7341" y="6449"/>
                <a:chExt cx="2070" cy="2084"/>
              </a:xfrm>
            </p:grpSpPr>
            <p:sp>
              <p:nvSpPr>
                <p:cNvPr id="199"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0" name="Group 91"/>
                <p:cNvGrpSpPr>
                  <a:grpSpLocks noChangeAspect="1"/>
                </p:cNvGrpSpPr>
                <p:nvPr/>
              </p:nvGrpSpPr>
              <p:grpSpPr bwMode="auto">
                <a:xfrm>
                  <a:off x="8790" y="7333"/>
                  <a:ext cx="621" cy="360"/>
                  <a:chOff x="2781" y="4864"/>
                  <a:chExt cx="621" cy="360"/>
                </a:xfrm>
              </p:grpSpPr>
              <p:sp>
                <p:nvSpPr>
                  <p:cNvPr id="223"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1" name="Group 94"/>
                <p:cNvGrpSpPr>
                  <a:grpSpLocks noChangeAspect="1"/>
                </p:cNvGrpSpPr>
                <p:nvPr/>
              </p:nvGrpSpPr>
              <p:grpSpPr bwMode="auto">
                <a:xfrm rot="2653686">
                  <a:off x="7461" y="6975"/>
                  <a:ext cx="1125" cy="795"/>
                  <a:chOff x="2421" y="10911"/>
                  <a:chExt cx="1125" cy="795"/>
                </a:xfrm>
              </p:grpSpPr>
              <p:sp>
                <p:nvSpPr>
                  <p:cNvPr id="208"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9" name="Group 96"/>
                  <p:cNvGrpSpPr>
                    <a:grpSpLocks noChangeAspect="1"/>
                  </p:cNvGrpSpPr>
                  <p:nvPr/>
                </p:nvGrpSpPr>
                <p:grpSpPr bwMode="auto">
                  <a:xfrm rot="24300000">
                    <a:off x="3231" y="10911"/>
                    <a:ext cx="315" cy="315"/>
                    <a:chOff x="2886" y="10564"/>
                    <a:chExt cx="315" cy="315"/>
                  </a:xfrm>
                </p:grpSpPr>
                <p:sp>
                  <p:nvSpPr>
                    <p:cNvPr id="221"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2"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0" name="Group 99"/>
                  <p:cNvGrpSpPr>
                    <a:grpSpLocks noChangeAspect="1"/>
                  </p:cNvGrpSpPr>
                  <p:nvPr/>
                </p:nvGrpSpPr>
                <p:grpSpPr bwMode="auto">
                  <a:xfrm rot="24300000">
                    <a:off x="2421" y="11151"/>
                    <a:ext cx="315" cy="315"/>
                    <a:chOff x="2886" y="10564"/>
                    <a:chExt cx="315" cy="315"/>
                  </a:xfrm>
                </p:grpSpPr>
                <p:sp>
                  <p:nvSpPr>
                    <p:cNvPr id="217"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0"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1" name="Group 102"/>
                  <p:cNvGrpSpPr>
                    <a:grpSpLocks noChangeAspect="1"/>
                  </p:cNvGrpSpPr>
                  <p:nvPr/>
                </p:nvGrpSpPr>
                <p:grpSpPr bwMode="auto">
                  <a:xfrm rot="24300000">
                    <a:off x="3231" y="11391"/>
                    <a:ext cx="315" cy="315"/>
                    <a:chOff x="2886" y="10564"/>
                    <a:chExt cx="315" cy="315"/>
                  </a:xfrm>
                </p:grpSpPr>
                <p:sp>
                  <p:nvSpPr>
                    <p:cNvPr id="215"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6"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2" name="Group 105"/>
                  <p:cNvGrpSpPr>
                    <a:grpSpLocks noChangeAspect="1"/>
                  </p:cNvGrpSpPr>
                  <p:nvPr/>
                </p:nvGrpSpPr>
                <p:grpSpPr bwMode="auto">
                  <a:xfrm rot="24300000">
                    <a:off x="3231" y="11136"/>
                    <a:ext cx="315" cy="315"/>
                    <a:chOff x="2886" y="10564"/>
                    <a:chExt cx="315" cy="315"/>
                  </a:xfrm>
                </p:grpSpPr>
                <p:sp>
                  <p:nvSpPr>
                    <p:cNvPr id="213"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4"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2" name="Group 108"/>
                <p:cNvGrpSpPr>
                  <a:grpSpLocks noChangeAspect="1"/>
                </p:cNvGrpSpPr>
                <p:nvPr/>
              </p:nvGrpSpPr>
              <p:grpSpPr bwMode="auto">
                <a:xfrm>
                  <a:off x="8571" y="7753"/>
                  <a:ext cx="621" cy="360"/>
                  <a:chOff x="2781" y="4864"/>
                  <a:chExt cx="621" cy="360"/>
                </a:xfrm>
              </p:grpSpPr>
              <p:sp>
                <p:nvSpPr>
                  <p:cNvPr id="206"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3" name="Group 111"/>
                <p:cNvGrpSpPr>
                  <a:grpSpLocks noChangeAspect="1"/>
                </p:cNvGrpSpPr>
                <p:nvPr/>
              </p:nvGrpSpPr>
              <p:grpSpPr bwMode="auto">
                <a:xfrm>
                  <a:off x="8211" y="8173"/>
                  <a:ext cx="621" cy="360"/>
                  <a:chOff x="2781" y="4864"/>
                  <a:chExt cx="621" cy="360"/>
                </a:xfrm>
              </p:grpSpPr>
              <p:sp>
                <p:nvSpPr>
                  <p:cNvPr id="204"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 name="Group 114"/>
              <p:cNvGrpSpPr>
                <a:grpSpLocks noChangeAspect="1"/>
              </p:cNvGrpSpPr>
              <p:nvPr/>
            </p:nvGrpSpPr>
            <p:grpSpPr bwMode="auto">
              <a:xfrm>
                <a:off x="8301" y="3904"/>
                <a:ext cx="2070" cy="2084"/>
                <a:chOff x="7341" y="6449"/>
                <a:chExt cx="2070" cy="2084"/>
              </a:xfrm>
            </p:grpSpPr>
            <p:sp>
              <p:nvSpPr>
                <p:cNvPr id="175" name="Rectangle 11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6" name="Group 116"/>
                <p:cNvGrpSpPr>
                  <a:grpSpLocks noChangeAspect="1"/>
                </p:cNvGrpSpPr>
                <p:nvPr/>
              </p:nvGrpSpPr>
              <p:grpSpPr bwMode="auto">
                <a:xfrm>
                  <a:off x="8790" y="7333"/>
                  <a:ext cx="621" cy="360"/>
                  <a:chOff x="2781" y="4864"/>
                  <a:chExt cx="621" cy="360"/>
                </a:xfrm>
              </p:grpSpPr>
              <p:sp>
                <p:nvSpPr>
                  <p:cNvPr id="197" name="Rectangle 11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Rectangle 11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7" name="Group 119"/>
                <p:cNvGrpSpPr>
                  <a:grpSpLocks noChangeAspect="1"/>
                </p:cNvGrpSpPr>
                <p:nvPr/>
              </p:nvGrpSpPr>
              <p:grpSpPr bwMode="auto">
                <a:xfrm rot="2653686">
                  <a:off x="7461" y="6975"/>
                  <a:ext cx="1125" cy="795"/>
                  <a:chOff x="2421" y="10911"/>
                  <a:chExt cx="1125" cy="795"/>
                </a:xfrm>
              </p:grpSpPr>
              <p:sp>
                <p:nvSpPr>
                  <p:cNvPr id="184" name="AutoShape 12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5" name="Group 121"/>
                  <p:cNvGrpSpPr>
                    <a:grpSpLocks noChangeAspect="1"/>
                  </p:cNvGrpSpPr>
                  <p:nvPr/>
                </p:nvGrpSpPr>
                <p:grpSpPr bwMode="auto">
                  <a:xfrm rot="24300000">
                    <a:off x="3231" y="10911"/>
                    <a:ext cx="315" cy="315"/>
                    <a:chOff x="2886" y="10564"/>
                    <a:chExt cx="315" cy="315"/>
                  </a:xfrm>
                </p:grpSpPr>
                <p:sp>
                  <p:nvSpPr>
                    <p:cNvPr id="195"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6"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6" name="Group 124"/>
                  <p:cNvGrpSpPr>
                    <a:grpSpLocks noChangeAspect="1"/>
                  </p:cNvGrpSpPr>
                  <p:nvPr/>
                </p:nvGrpSpPr>
                <p:grpSpPr bwMode="auto">
                  <a:xfrm rot="24300000">
                    <a:off x="2421" y="11151"/>
                    <a:ext cx="315" cy="315"/>
                    <a:chOff x="2886" y="10564"/>
                    <a:chExt cx="315" cy="315"/>
                  </a:xfrm>
                </p:grpSpPr>
                <p:sp>
                  <p:nvSpPr>
                    <p:cNvPr id="193" name="Line 12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4" name="Line 12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7" name="Group 127"/>
                  <p:cNvGrpSpPr>
                    <a:grpSpLocks noChangeAspect="1"/>
                  </p:cNvGrpSpPr>
                  <p:nvPr/>
                </p:nvGrpSpPr>
                <p:grpSpPr bwMode="auto">
                  <a:xfrm rot="24300000">
                    <a:off x="3231" y="11391"/>
                    <a:ext cx="315" cy="315"/>
                    <a:chOff x="2886" y="10564"/>
                    <a:chExt cx="315" cy="315"/>
                  </a:xfrm>
                </p:grpSpPr>
                <p:sp>
                  <p:nvSpPr>
                    <p:cNvPr id="191" name="Line 12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2" name="Line 12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 name="Group 130"/>
                  <p:cNvGrpSpPr>
                    <a:grpSpLocks noChangeAspect="1"/>
                  </p:cNvGrpSpPr>
                  <p:nvPr/>
                </p:nvGrpSpPr>
                <p:grpSpPr bwMode="auto">
                  <a:xfrm rot="24300000">
                    <a:off x="3231" y="11136"/>
                    <a:ext cx="315" cy="315"/>
                    <a:chOff x="2886" y="10564"/>
                    <a:chExt cx="315" cy="315"/>
                  </a:xfrm>
                </p:grpSpPr>
                <p:sp>
                  <p:nvSpPr>
                    <p:cNvPr id="189" name="Line 1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0" name="Line 1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8" name="Group 133"/>
                <p:cNvGrpSpPr>
                  <a:grpSpLocks noChangeAspect="1"/>
                </p:cNvGrpSpPr>
                <p:nvPr/>
              </p:nvGrpSpPr>
              <p:grpSpPr bwMode="auto">
                <a:xfrm>
                  <a:off x="8571" y="7753"/>
                  <a:ext cx="621" cy="360"/>
                  <a:chOff x="2781" y="4864"/>
                  <a:chExt cx="621" cy="360"/>
                </a:xfrm>
              </p:grpSpPr>
              <p:sp>
                <p:nvSpPr>
                  <p:cNvPr id="182" name="Rectangle 13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3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9" name="Group 136"/>
                <p:cNvGrpSpPr>
                  <a:grpSpLocks noChangeAspect="1"/>
                </p:cNvGrpSpPr>
                <p:nvPr/>
              </p:nvGrpSpPr>
              <p:grpSpPr bwMode="auto">
                <a:xfrm>
                  <a:off x="8211" y="8173"/>
                  <a:ext cx="621" cy="360"/>
                  <a:chOff x="2781" y="4864"/>
                  <a:chExt cx="621" cy="360"/>
                </a:xfrm>
              </p:grpSpPr>
              <p:sp>
                <p:nvSpPr>
                  <p:cNvPr id="180" name="Rectangle 13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 name="Rectangle 13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TextBox 3"/>
          <p:cNvSpPr txBox="1"/>
          <p:nvPr/>
        </p:nvSpPr>
        <p:spPr>
          <a:xfrm>
            <a:off x="3881962" y="1955800"/>
            <a:ext cx="1960033" cy="461665"/>
          </a:xfrm>
          <a:prstGeom prst="rect">
            <a:avLst/>
          </a:prstGeom>
          <a:noFill/>
        </p:spPr>
        <p:txBody>
          <a:bodyPr wrap="square" rtlCol="0">
            <a:spAutoFit/>
          </a:bodyPr>
          <a:lstStyle/>
          <a:p>
            <a:r>
              <a:rPr lang="en-US" sz="2400" b="1" dirty="0" smtClean="0">
                <a:solidFill>
                  <a:schemeClr val="tx2"/>
                </a:solidFill>
              </a:rPr>
              <a:t>Illustration</a:t>
            </a:r>
            <a:endParaRPr lang="en-US" sz="2400" b="1" dirty="0">
              <a:solidFill>
                <a:schemeClr val="tx2"/>
              </a:solidFill>
            </a:endParaRPr>
          </a:p>
        </p:txBody>
      </p:sp>
      <p:sp>
        <p:nvSpPr>
          <p:cNvPr id="5" name="Down Arrow 4"/>
          <p:cNvSpPr/>
          <p:nvPr/>
        </p:nvSpPr>
        <p:spPr>
          <a:xfrm>
            <a:off x="4630420" y="2611120"/>
            <a:ext cx="462280" cy="614680"/>
          </a:xfrm>
          <a:prstGeom prst="downArrow">
            <a:avLst>
              <a:gd name="adj1" fmla="val 50000"/>
              <a:gd name="adj2" fmla="val 46914"/>
            </a:avLst>
          </a:prstGeom>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p:txBody>
      </p:sp>
      <p:sp>
        <p:nvSpPr>
          <p:cNvPr id="6" name="TextBox 5"/>
          <p:cNvSpPr txBox="1"/>
          <p:nvPr/>
        </p:nvSpPr>
        <p:spPr>
          <a:xfrm>
            <a:off x="2523067" y="3352800"/>
            <a:ext cx="5435600" cy="461665"/>
          </a:xfrm>
          <a:prstGeom prst="rect">
            <a:avLst/>
          </a:prstGeom>
          <a:noFill/>
        </p:spPr>
        <p:txBody>
          <a:bodyPr wrap="square" rtlCol="0">
            <a:spAutoFit/>
          </a:bodyPr>
          <a:lstStyle/>
          <a:p>
            <a:r>
              <a:rPr lang="en-US" sz="2400" b="1" dirty="0" smtClean="0">
                <a:solidFill>
                  <a:schemeClr val="tx2"/>
                </a:solidFill>
              </a:rPr>
              <a:t>Centralized Learning Agent Issue</a:t>
            </a:r>
            <a:endParaRPr lang="en-US" sz="2400" b="1" dirty="0">
              <a:solidFill>
                <a:schemeClr val="tx2"/>
              </a:solidFill>
            </a:endParaRPr>
          </a:p>
        </p:txBody>
      </p:sp>
      <p:sp>
        <p:nvSpPr>
          <p:cNvPr id="7" name="Down Arrow 6"/>
          <p:cNvSpPr/>
          <p:nvPr/>
        </p:nvSpPr>
        <p:spPr>
          <a:xfrm>
            <a:off x="4630420" y="3931920"/>
            <a:ext cx="462280" cy="614680"/>
          </a:xfrm>
          <a:prstGeom prst="downArrow">
            <a:avLst>
              <a:gd name="adj1" fmla="val 50000"/>
              <a:gd name="adj2" fmla="val 46914"/>
            </a:avLst>
          </a:prstGeom>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p:txBody>
      </p:sp>
      <p:sp>
        <p:nvSpPr>
          <p:cNvPr id="8" name="TextBox 7"/>
          <p:cNvSpPr txBox="1"/>
          <p:nvPr/>
        </p:nvSpPr>
        <p:spPr>
          <a:xfrm>
            <a:off x="3577177" y="4572000"/>
            <a:ext cx="2586567" cy="461665"/>
          </a:xfrm>
          <a:prstGeom prst="rect">
            <a:avLst/>
          </a:prstGeom>
          <a:noFill/>
        </p:spPr>
        <p:txBody>
          <a:bodyPr wrap="square" rtlCol="0">
            <a:spAutoFit/>
          </a:bodyPr>
          <a:lstStyle/>
          <a:p>
            <a:r>
              <a:rPr lang="en-US" sz="2400" b="1" dirty="0" smtClean="0">
                <a:solidFill>
                  <a:schemeClr val="tx2"/>
                </a:solidFill>
              </a:rPr>
              <a:t>New Techniques</a:t>
            </a:r>
            <a:endParaRPr lang="en-US" sz="24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accel="50000" decel="5000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animBg="1"/>
      <p:bldP spid="5" grpId="1" animBg="1"/>
      <p:bldP spid="6" grpId="0"/>
      <p:bldP spid="6" grpId="1"/>
      <p:bldP spid="7" grpId="0" animBg="1"/>
      <p:bldP spid="7" grpId="1" animBg="1"/>
      <p:bldP spid="8"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The shorthand notation symbols:</a:t>
            </a:r>
          </a:p>
          <a:p>
            <a:pPr>
              <a:buNone/>
            </a:pPr>
            <a:r>
              <a:rPr lang="en-US" sz="1000" dirty="0" smtClean="0"/>
              <a:t>  </a:t>
            </a:r>
          </a:p>
          <a:p>
            <a:pPr>
              <a:buNone/>
            </a:pPr>
            <a:r>
              <a:rPr lang="en-US" dirty="0" smtClean="0"/>
              <a:t>		a slave actuator learning agent:</a:t>
            </a:r>
          </a:p>
          <a:p>
            <a:pPr>
              <a:buNone/>
            </a:pPr>
            <a:endParaRPr lang="en-US" dirty="0"/>
          </a:p>
        </p:txBody>
      </p:sp>
      <p:grpSp>
        <p:nvGrpSpPr>
          <p:cNvPr id="146" name="Group 152"/>
          <p:cNvGrpSpPr/>
          <p:nvPr/>
        </p:nvGrpSpPr>
        <p:grpSpPr>
          <a:xfrm>
            <a:off x="4089400" y="4018173"/>
            <a:ext cx="749300" cy="1519581"/>
            <a:chOff x="4089400" y="3903873"/>
            <a:chExt cx="749300" cy="1519581"/>
          </a:xfrm>
        </p:grpSpPr>
        <p:grpSp>
          <p:nvGrpSpPr>
            <p:cNvPr id="147" name="Group 10"/>
            <p:cNvGrpSpPr>
              <a:grpSpLocks/>
            </p:cNvGrpSpPr>
            <p:nvPr/>
          </p:nvGrpSpPr>
          <p:grpSpPr bwMode="auto">
            <a:xfrm rot="7289513">
              <a:off x="4266506" y="3975354"/>
              <a:ext cx="389281" cy="246319"/>
              <a:chOff x="2886" y="10564"/>
              <a:chExt cx="315" cy="315"/>
            </a:xfrm>
          </p:grpSpPr>
          <p:sp>
            <p:nvSpPr>
              <p:cNvPr id="584715" name="Line 11"/>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4716" name="Line 12"/>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 name="Group 10"/>
            <p:cNvGrpSpPr>
              <a:grpSpLocks/>
            </p:cNvGrpSpPr>
            <p:nvPr/>
          </p:nvGrpSpPr>
          <p:grpSpPr bwMode="auto">
            <a:xfrm rot="7289513">
              <a:off x="4279206" y="5105654"/>
              <a:ext cx="389281" cy="246319"/>
              <a:chOff x="2886" y="10564"/>
              <a:chExt cx="315" cy="315"/>
            </a:xfrm>
          </p:grpSpPr>
          <p:sp>
            <p:nvSpPr>
              <p:cNvPr id="218" name="Line 11"/>
              <p:cNvSpPr>
                <a:spLocks noChangeShapeType="1"/>
              </p:cNvSpPr>
              <p:nvPr/>
            </p:nvSpPr>
            <p:spPr bwMode="auto">
              <a:xfrm flipV="1">
                <a:off x="2886" y="10639"/>
                <a:ext cx="240" cy="240"/>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9" name="Line 12"/>
              <p:cNvSpPr>
                <a:spLocks noChangeShapeType="1"/>
              </p:cNvSpPr>
              <p:nvPr/>
            </p:nvSpPr>
            <p:spPr bwMode="auto">
              <a:xfrm flipV="1">
                <a:off x="2961" y="10564"/>
                <a:ext cx="240" cy="240"/>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2" name="Rectangle 151"/>
            <p:cNvSpPr/>
            <p:nvPr/>
          </p:nvSpPr>
          <p:spPr>
            <a:xfrm>
              <a:off x="4089400" y="4328823"/>
              <a:ext cx="749300" cy="669681"/>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1" name="Group 141"/>
          <p:cNvGrpSpPr/>
          <p:nvPr/>
        </p:nvGrpSpPr>
        <p:grpSpPr>
          <a:xfrm>
            <a:off x="6948501" y="831243"/>
            <a:ext cx="1484299" cy="1088253"/>
            <a:chOff x="2311400" y="2306638"/>
            <a:chExt cx="4673600" cy="3679825"/>
          </a:xfrm>
        </p:grpSpPr>
        <p:sp>
          <p:nvSpPr>
            <p:cNvPr id="153" name="Rectangle 152"/>
            <p:cNvSpPr/>
            <p:nvPr/>
          </p:nvSpPr>
          <p:spPr>
            <a:xfrm>
              <a:off x="2311400" y="2306638"/>
              <a:ext cx="4673600" cy="36798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4" name="Group 2"/>
            <p:cNvGrpSpPr>
              <a:grpSpLocks noChangeAspect="1"/>
            </p:cNvGrpSpPr>
            <p:nvPr/>
          </p:nvGrpSpPr>
          <p:grpSpPr bwMode="auto">
            <a:xfrm>
              <a:off x="2908299" y="2446339"/>
              <a:ext cx="3435815" cy="3347257"/>
              <a:chOff x="3546" y="3028"/>
              <a:chExt cx="6825" cy="6276"/>
            </a:xfrm>
          </p:grpSpPr>
          <p:grpSp>
            <p:nvGrpSpPr>
              <p:cNvPr id="155" name="Group 3"/>
              <p:cNvGrpSpPr>
                <a:grpSpLocks noChangeAspect="1"/>
              </p:cNvGrpSpPr>
              <p:nvPr/>
            </p:nvGrpSpPr>
            <p:grpSpPr bwMode="auto">
              <a:xfrm>
                <a:off x="4941" y="3928"/>
                <a:ext cx="1440" cy="1680"/>
                <a:chOff x="2886" y="10564"/>
                <a:chExt cx="315" cy="315"/>
              </a:xfrm>
            </p:grpSpPr>
            <p:sp>
              <p:nvSpPr>
                <p:cNvPr id="291"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2"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6" name="Oval 6"/>
              <p:cNvSpPr>
                <a:spLocks noChangeAspect="1" noChangeArrowheads="1"/>
              </p:cNvSpPr>
              <p:nvPr/>
            </p:nvSpPr>
            <p:spPr bwMode="auto">
              <a:xfrm>
                <a:off x="6321" y="302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AutoShape 7"/>
              <p:cNvSpPr>
                <a:spLocks noChangeAspect="1" noChangeArrowheads="1"/>
              </p:cNvSpPr>
              <p:nvPr/>
            </p:nvSpPr>
            <p:spPr bwMode="auto">
              <a:xfrm>
                <a:off x="4701" y="6451"/>
                <a:ext cx="480" cy="600"/>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58" name="Group 8"/>
              <p:cNvGrpSpPr>
                <a:grpSpLocks noChangeAspect="1"/>
              </p:cNvGrpSpPr>
              <p:nvPr/>
            </p:nvGrpSpPr>
            <p:grpSpPr bwMode="auto">
              <a:xfrm rot="18900000">
                <a:off x="4793" y="6058"/>
                <a:ext cx="315" cy="315"/>
                <a:chOff x="2886" y="10564"/>
                <a:chExt cx="315" cy="315"/>
              </a:xfrm>
            </p:grpSpPr>
            <p:sp>
              <p:nvSpPr>
                <p:cNvPr id="289" name="Line 9"/>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0" name="Line 10"/>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9" name="AutoShape 11"/>
              <p:cNvSpPr>
                <a:spLocks noChangeAspect="1" noChangeArrowheads="1"/>
              </p:cNvSpPr>
              <p:nvPr/>
            </p:nvSpPr>
            <p:spPr bwMode="auto">
              <a:xfrm flipH="1">
                <a:off x="4611" y="5608"/>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0" name="Group 12"/>
              <p:cNvGrpSpPr>
                <a:grpSpLocks noChangeAspect="1"/>
              </p:cNvGrpSpPr>
              <p:nvPr/>
            </p:nvGrpSpPr>
            <p:grpSpPr bwMode="auto">
              <a:xfrm rot="40500000">
                <a:off x="4793" y="6057"/>
                <a:ext cx="315" cy="315"/>
                <a:chOff x="2886" y="10564"/>
                <a:chExt cx="315" cy="315"/>
              </a:xfrm>
            </p:grpSpPr>
            <p:sp>
              <p:nvSpPr>
                <p:cNvPr id="287"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8"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1" name="Group 15"/>
              <p:cNvGrpSpPr>
                <a:grpSpLocks noChangeAspect="1"/>
              </p:cNvGrpSpPr>
              <p:nvPr/>
            </p:nvGrpSpPr>
            <p:grpSpPr bwMode="auto">
              <a:xfrm>
                <a:off x="5181" y="4768"/>
                <a:ext cx="1200" cy="840"/>
                <a:chOff x="2886" y="10564"/>
                <a:chExt cx="315" cy="315"/>
              </a:xfrm>
            </p:grpSpPr>
            <p:sp>
              <p:nvSpPr>
                <p:cNvPr id="285"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6"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2" name="Oval 18"/>
              <p:cNvSpPr>
                <a:spLocks noChangeAspect="1" noChangeArrowheads="1"/>
              </p:cNvSpPr>
              <p:nvPr/>
            </p:nvSpPr>
            <p:spPr bwMode="auto">
              <a:xfrm>
                <a:off x="6321" y="470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3" name="Group 19"/>
              <p:cNvGrpSpPr>
                <a:grpSpLocks noChangeAspect="1"/>
              </p:cNvGrpSpPr>
              <p:nvPr/>
            </p:nvGrpSpPr>
            <p:grpSpPr bwMode="auto">
              <a:xfrm>
                <a:off x="4701" y="3088"/>
                <a:ext cx="1680" cy="2520"/>
                <a:chOff x="2886" y="10564"/>
                <a:chExt cx="315" cy="315"/>
              </a:xfrm>
            </p:grpSpPr>
            <p:sp>
              <p:nvSpPr>
                <p:cNvPr id="283"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4"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4" name="Group 22"/>
              <p:cNvGrpSpPr>
                <a:grpSpLocks noChangeAspect="1"/>
              </p:cNvGrpSpPr>
              <p:nvPr/>
            </p:nvGrpSpPr>
            <p:grpSpPr bwMode="auto">
              <a:xfrm>
                <a:off x="4101" y="8274"/>
                <a:ext cx="403" cy="310"/>
                <a:chOff x="2781" y="2824"/>
                <a:chExt cx="403" cy="310"/>
              </a:xfrm>
            </p:grpSpPr>
            <p:sp>
              <p:nvSpPr>
                <p:cNvPr id="278"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5" name="Group 28"/>
              <p:cNvGrpSpPr>
                <a:grpSpLocks noChangeAspect="1"/>
              </p:cNvGrpSpPr>
              <p:nvPr/>
            </p:nvGrpSpPr>
            <p:grpSpPr bwMode="auto">
              <a:xfrm rot="-3210301">
                <a:off x="4041" y="7131"/>
                <a:ext cx="1125" cy="795"/>
                <a:chOff x="2376" y="8886"/>
                <a:chExt cx="1125" cy="795"/>
              </a:xfrm>
            </p:grpSpPr>
            <p:sp>
              <p:nvSpPr>
                <p:cNvPr id="265"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66" name="Group 30"/>
                <p:cNvGrpSpPr>
                  <a:grpSpLocks noChangeAspect="1"/>
                </p:cNvGrpSpPr>
                <p:nvPr/>
              </p:nvGrpSpPr>
              <p:grpSpPr bwMode="auto">
                <a:xfrm rot="24300000">
                  <a:off x="2391" y="8886"/>
                  <a:ext cx="315" cy="315"/>
                  <a:chOff x="2886" y="10564"/>
                  <a:chExt cx="315" cy="315"/>
                </a:xfrm>
              </p:grpSpPr>
              <p:sp>
                <p:nvSpPr>
                  <p:cNvPr id="276"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7"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7" name="Group 33"/>
                <p:cNvGrpSpPr>
                  <a:grpSpLocks noChangeAspect="1"/>
                </p:cNvGrpSpPr>
                <p:nvPr/>
              </p:nvGrpSpPr>
              <p:grpSpPr bwMode="auto">
                <a:xfrm rot="24300000">
                  <a:off x="2376" y="9126"/>
                  <a:ext cx="315" cy="315"/>
                  <a:chOff x="2886" y="10564"/>
                  <a:chExt cx="315" cy="315"/>
                </a:xfrm>
              </p:grpSpPr>
              <p:sp>
                <p:nvSpPr>
                  <p:cNvPr id="274"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5"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8" name="Group 36"/>
                <p:cNvGrpSpPr>
                  <a:grpSpLocks noChangeAspect="1"/>
                </p:cNvGrpSpPr>
                <p:nvPr/>
              </p:nvGrpSpPr>
              <p:grpSpPr bwMode="auto">
                <a:xfrm rot="24300000">
                  <a:off x="2376" y="9366"/>
                  <a:ext cx="315" cy="315"/>
                  <a:chOff x="2886" y="10564"/>
                  <a:chExt cx="315" cy="315"/>
                </a:xfrm>
              </p:grpSpPr>
              <p:sp>
                <p:nvSpPr>
                  <p:cNvPr id="272"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3"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9" name="Group 39"/>
                <p:cNvGrpSpPr>
                  <a:grpSpLocks noChangeAspect="1"/>
                </p:cNvGrpSpPr>
                <p:nvPr/>
              </p:nvGrpSpPr>
              <p:grpSpPr bwMode="auto">
                <a:xfrm rot="24300000">
                  <a:off x="3186" y="9111"/>
                  <a:ext cx="315" cy="315"/>
                  <a:chOff x="2886" y="10564"/>
                  <a:chExt cx="315" cy="315"/>
                </a:xfrm>
              </p:grpSpPr>
              <p:sp>
                <p:nvSpPr>
                  <p:cNvPr id="270"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1"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6" name="Group 42"/>
              <p:cNvGrpSpPr>
                <a:grpSpLocks noChangeAspect="1"/>
              </p:cNvGrpSpPr>
              <p:nvPr/>
            </p:nvGrpSpPr>
            <p:grpSpPr bwMode="auto">
              <a:xfrm>
                <a:off x="3546" y="7789"/>
                <a:ext cx="403" cy="310"/>
                <a:chOff x="2781" y="2824"/>
                <a:chExt cx="403" cy="310"/>
              </a:xfrm>
            </p:grpSpPr>
            <p:sp>
              <p:nvSpPr>
                <p:cNvPr id="260"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7" name="Group 48"/>
              <p:cNvGrpSpPr>
                <a:grpSpLocks noChangeAspect="1"/>
              </p:cNvGrpSpPr>
              <p:nvPr/>
            </p:nvGrpSpPr>
            <p:grpSpPr bwMode="auto">
              <a:xfrm>
                <a:off x="3801" y="8044"/>
                <a:ext cx="403" cy="310"/>
                <a:chOff x="2781" y="2824"/>
                <a:chExt cx="403" cy="310"/>
              </a:xfrm>
            </p:grpSpPr>
            <p:sp>
              <p:nvSpPr>
                <p:cNvPr id="255"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8" name="Group 54"/>
              <p:cNvGrpSpPr>
                <a:grpSpLocks noChangeAspect="1"/>
              </p:cNvGrpSpPr>
              <p:nvPr/>
            </p:nvGrpSpPr>
            <p:grpSpPr bwMode="auto">
              <a:xfrm rot="10800000" flipH="1">
                <a:off x="6381" y="3928"/>
                <a:ext cx="1680" cy="1656"/>
                <a:chOff x="2886" y="10564"/>
                <a:chExt cx="315" cy="315"/>
              </a:xfrm>
            </p:grpSpPr>
            <p:sp>
              <p:nvSpPr>
                <p:cNvPr id="253"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4"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9" name="Group 57"/>
              <p:cNvGrpSpPr>
                <a:grpSpLocks noChangeAspect="1"/>
              </p:cNvGrpSpPr>
              <p:nvPr/>
            </p:nvGrpSpPr>
            <p:grpSpPr bwMode="auto">
              <a:xfrm rot="10800000" flipH="1">
                <a:off x="6381" y="3088"/>
                <a:ext cx="2160" cy="816"/>
                <a:chOff x="2886" y="10564"/>
                <a:chExt cx="315" cy="315"/>
              </a:xfrm>
            </p:grpSpPr>
            <p:sp>
              <p:nvSpPr>
                <p:cNvPr id="251"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2"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0" name="Group 60"/>
              <p:cNvGrpSpPr>
                <a:grpSpLocks noChangeAspect="1"/>
              </p:cNvGrpSpPr>
              <p:nvPr/>
            </p:nvGrpSpPr>
            <p:grpSpPr bwMode="auto">
              <a:xfrm rot="10800000" flipH="1">
                <a:off x="6381" y="4768"/>
                <a:ext cx="1200" cy="2496"/>
                <a:chOff x="2886" y="10564"/>
                <a:chExt cx="315" cy="315"/>
              </a:xfrm>
            </p:grpSpPr>
            <p:sp>
              <p:nvSpPr>
                <p:cNvPr id="249" name="Line 6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0" name="Line 6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1" name="Oval 63"/>
              <p:cNvSpPr>
                <a:spLocks noChangeAspect="1" noChangeArrowheads="1"/>
              </p:cNvSpPr>
              <p:nvPr/>
            </p:nvSpPr>
            <p:spPr bwMode="auto">
              <a:xfrm flipH="1">
                <a:off x="6321" y="3883"/>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72" name="Group 64"/>
              <p:cNvGrpSpPr>
                <a:grpSpLocks noChangeAspect="1"/>
              </p:cNvGrpSpPr>
              <p:nvPr/>
            </p:nvGrpSpPr>
            <p:grpSpPr bwMode="auto">
              <a:xfrm>
                <a:off x="7341" y="7220"/>
                <a:ext cx="2070" cy="2084"/>
                <a:chOff x="7341" y="6449"/>
                <a:chExt cx="2070" cy="2084"/>
              </a:xfrm>
            </p:grpSpPr>
            <p:sp>
              <p:nvSpPr>
                <p:cNvPr id="225" name="Rectangle 6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6" name="Group 66"/>
                <p:cNvGrpSpPr>
                  <a:grpSpLocks noChangeAspect="1"/>
                </p:cNvGrpSpPr>
                <p:nvPr/>
              </p:nvGrpSpPr>
              <p:grpSpPr bwMode="auto">
                <a:xfrm>
                  <a:off x="8790" y="7333"/>
                  <a:ext cx="621" cy="360"/>
                  <a:chOff x="2781" y="4864"/>
                  <a:chExt cx="621" cy="360"/>
                </a:xfrm>
              </p:grpSpPr>
              <p:sp>
                <p:nvSpPr>
                  <p:cNvPr id="247" name="Rectangle 6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6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 name="Group 69"/>
                <p:cNvGrpSpPr>
                  <a:grpSpLocks noChangeAspect="1"/>
                </p:cNvGrpSpPr>
                <p:nvPr/>
              </p:nvGrpSpPr>
              <p:grpSpPr bwMode="auto">
                <a:xfrm rot="2653686">
                  <a:off x="7461" y="6975"/>
                  <a:ext cx="1125" cy="795"/>
                  <a:chOff x="2421" y="10911"/>
                  <a:chExt cx="1125" cy="795"/>
                </a:xfrm>
              </p:grpSpPr>
              <p:sp>
                <p:nvSpPr>
                  <p:cNvPr id="234" name="AutoShape 7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35" name="Group 71"/>
                  <p:cNvGrpSpPr>
                    <a:grpSpLocks noChangeAspect="1"/>
                  </p:cNvGrpSpPr>
                  <p:nvPr/>
                </p:nvGrpSpPr>
                <p:grpSpPr bwMode="auto">
                  <a:xfrm rot="24300000">
                    <a:off x="3231" y="10911"/>
                    <a:ext cx="315" cy="315"/>
                    <a:chOff x="2886" y="10564"/>
                    <a:chExt cx="315" cy="315"/>
                  </a:xfrm>
                </p:grpSpPr>
                <p:sp>
                  <p:nvSpPr>
                    <p:cNvPr id="245" name="Line 7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6" name="Line 7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6" name="Group 74"/>
                  <p:cNvGrpSpPr>
                    <a:grpSpLocks noChangeAspect="1"/>
                  </p:cNvGrpSpPr>
                  <p:nvPr/>
                </p:nvGrpSpPr>
                <p:grpSpPr bwMode="auto">
                  <a:xfrm rot="24300000">
                    <a:off x="2421" y="11151"/>
                    <a:ext cx="315" cy="315"/>
                    <a:chOff x="2886" y="10564"/>
                    <a:chExt cx="315" cy="315"/>
                  </a:xfrm>
                </p:grpSpPr>
                <p:sp>
                  <p:nvSpPr>
                    <p:cNvPr id="243" name="Line 7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4" name="Line 7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7" name="Group 77"/>
                  <p:cNvGrpSpPr>
                    <a:grpSpLocks noChangeAspect="1"/>
                  </p:cNvGrpSpPr>
                  <p:nvPr/>
                </p:nvGrpSpPr>
                <p:grpSpPr bwMode="auto">
                  <a:xfrm rot="24300000">
                    <a:off x="3231" y="11391"/>
                    <a:ext cx="315" cy="315"/>
                    <a:chOff x="2886" y="10564"/>
                    <a:chExt cx="315" cy="315"/>
                  </a:xfrm>
                </p:grpSpPr>
                <p:sp>
                  <p:nvSpPr>
                    <p:cNvPr id="241" name="Line 7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2" name="Line 7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8" name="Group 80"/>
                  <p:cNvGrpSpPr>
                    <a:grpSpLocks noChangeAspect="1"/>
                  </p:cNvGrpSpPr>
                  <p:nvPr/>
                </p:nvGrpSpPr>
                <p:grpSpPr bwMode="auto">
                  <a:xfrm rot="24300000">
                    <a:off x="3231" y="11136"/>
                    <a:ext cx="315" cy="315"/>
                    <a:chOff x="2886" y="10564"/>
                    <a:chExt cx="315" cy="315"/>
                  </a:xfrm>
                </p:grpSpPr>
                <p:sp>
                  <p:nvSpPr>
                    <p:cNvPr id="239" name="Line 8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0" name="Line 8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8" name="Group 83"/>
                <p:cNvGrpSpPr>
                  <a:grpSpLocks noChangeAspect="1"/>
                </p:cNvGrpSpPr>
                <p:nvPr/>
              </p:nvGrpSpPr>
              <p:grpSpPr bwMode="auto">
                <a:xfrm>
                  <a:off x="8571" y="7753"/>
                  <a:ext cx="621" cy="360"/>
                  <a:chOff x="2781" y="4864"/>
                  <a:chExt cx="621" cy="360"/>
                </a:xfrm>
              </p:grpSpPr>
              <p:sp>
                <p:nvSpPr>
                  <p:cNvPr id="232" name="Rectangle 8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Rectangle 8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9" name="Group 86"/>
                <p:cNvGrpSpPr>
                  <a:grpSpLocks noChangeAspect="1"/>
                </p:cNvGrpSpPr>
                <p:nvPr/>
              </p:nvGrpSpPr>
              <p:grpSpPr bwMode="auto">
                <a:xfrm>
                  <a:off x="8211" y="8173"/>
                  <a:ext cx="621" cy="360"/>
                  <a:chOff x="2781" y="4864"/>
                  <a:chExt cx="621" cy="360"/>
                </a:xfrm>
              </p:grpSpPr>
              <p:sp>
                <p:nvSpPr>
                  <p:cNvPr id="230" name="Rectangle 8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Rectangle 8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3" name="Group 89"/>
              <p:cNvGrpSpPr>
                <a:grpSpLocks noChangeAspect="1"/>
              </p:cNvGrpSpPr>
              <p:nvPr/>
            </p:nvGrpSpPr>
            <p:grpSpPr bwMode="auto">
              <a:xfrm>
                <a:off x="7821" y="5540"/>
                <a:ext cx="2070" cy="2084"/>
                <a:chOff x="7341" y="6449"/>
                <a:chExt cx="2070" cy="2084"/>
              </a:xfrm>
            </p:grpSpPr>
            <p:sp>
              <p:nvSpPr>
                <p:cNvPr id="199"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0" name="Group 91"/>
                <p:cNvGrpSpPr>
                  <a:grpSpLocks noChangeAspect="1"/>
                </p:cNvGrpSpPr>
                <p:nvPr/>
              </p:nvGrpSpPr>
              <p:grpSpPr bwMode="auto">
                <a:xfrm>
                  <a:off x="8790" y="7333"/>
                  <a:ext cx="621" cy="360"/>
                  <a:chOff x="2781" y="4864"/>
                  <a:chExt cx="621" cy="360"/>
                </a:xfrm>
              </p:grpSpPr>
              <p:sp>
                <p:nvSpPr>
                  <p:cNvPr id="223"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1" name="Group 94"/>
                <p:cNvGrpSpPr>
                  <a:grpSpLocks noChangeAspect="1"/>
                </p:cNvGrpSpPr>
                <p:nvPr/>
              </p:nvGrpSpPr>
              <p:grpSpPr bwMode="auto">
                <a:xfrm rot="2653686">
                  <a:off x="7461" y="6975"/>
                  <a:ext cx="1125" cy="795"/>
                  <a:chOff x="2421" y="10911"/>
                  <a:chExt cx="1125" cy="795"/>
                </a:xfrm>
              </p:grpSpPr>
              <p:sp>
                <p:nvSpPr>
                  <p:cNvPr id="208"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09" name="Group 96"/>
                  <p:cNvGrpSpPr>
                    <a:grpSpLocks noChangeAspect="1"/>
                  </p:cNvGrpSpPr>
                  <p:nvPr/>
                </p:nvGrpSpPr>
                <p:grpSpPr bwMode="auto">
                  <a:xfrm rot="24300000">
                    <a:off x="3231" y="10911"/>
                    <a:ext cx="315" cy="315"/>
                    <a:chOff x="2886" y="10564"/>
                    <a:chExt cx="315" cy="315"/>
                  </a:xfrm>
                </p:grpSpPr>
                <p:sp>
                  <p:nvSpPr>
                    <p:cNvPr id="221"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2"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0" name="Group 99"/>
                  <p:cNvGrpSpPr>
                    <a:grpSpLocks noChangeAspect="1"/>
                  </p:cNvGrpSpPr>
                  <p:nvPr/>
                </p:nvGrpSpPr>
                <p:grpSpPr bwMode="auto">
                  <a:xfrm rot="24300000">
                    <a:off x="2421" y="11151"/>
                    <a:ext cx="315" cy="315"/>
                    <a:chOff x="2886" y="10564"/>
                    <a:chExt cx="315" cy="315"/>
                  </a:xfrm>
                </p:grpSpPr>
                <p:sp>
                  <p:nvSpPr>
                    <p:cNvPr id="217"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0"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1" name="Group 102"/>
                  <p:cNvGrpSpPr>
                    <a:grpSpLocks noChangeAspect="1"/>
                  </p:cNvGrpSpPr>
                  <p:nvPr/>
                </p:nvGrpSpPr>
                <p:grpSpPr bwMode="auto">
                  <a:xfrm rot="24300000">
                    <a:off x="3231" y="11391"/>
                    <a:ext cx="315" cy="315"/>
                    <a:chOff x="2886" y="10564"/>
                    <a:chExt cx="315" cy="315"/>
                  </a:xfrm>
                </p:grpSpPr>
                <p:sp>
                  <p:nvSpPr>
                    <p:cNvPr id="215"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6"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2" name="Group 105"/>
                  <p:cNvGrpSpPr>
                    <a:grpSpLocks noChangeAspect="1"/>
                  </p:cNvGrpSpPr>
                  <p:nvPr/>
                </p:nvGrpSpPr>
                <p:grpSpPr bwMode="auto">
                  <a:xfrm rot="24300000">
                    <a:off x="3231" y="11136"/>
                    <a:ext cx="315" cy="315"/>
                    <a:chOff x="2886" y="10564"/>
                    <a:chExt cx="315" cy="315"/>
                  </a:xfrm>
                </p:grpSpPr>
                <p:sp>
                  <p:nvSpPr>
                    <p:cNvPr id="213"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4"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2" name="Group 108"/>
                <p:cNvGrpSpPr>
                  <a:grpSpLocks noChangeAspect="1"/>
                </p:cNvGrpSpPr>
                <p:nvPr/>
              </p:nvGrpSpPr>
              <p:grpSpPr bwMode="auto">
                <a:xfrm>
                  <a:off x="8571" y="7753"/>
                  <a:ext cx="621" cy="360"/>
                  <a:chOff x="2781" y="4864"/>
                  <a:chExt cx="621" cy="360"/>
                </a:xfrm>
              </p:grpSpPr>
              <p:sp>
                <p:nvSpPr>
                  <p:cNvPr id="206"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3" name="Group 111"/>
                <p:cNvGrpSpPr>
                  <a:grpSpLocks noChangeAspect="1"/>
                </p:cNvGrpSpPr>
                <p:nvPr/>
              </p:nvGrpSpPr>
              <p:grpSpPr bwMode="auto">
                <a:xfrm>
                  <a:off x="8211" y="8173"/>
                  <a:ext cx="621" cy="360"/>
                  <a:chOff x="2781" y="4864"/>
                  <a:chExt cx="621" cy="360"/>
                </a:xfrm>
              </p:grpSpPr>
              <p:sp>
                <p:nvSpPr>
                  <p:cNvPr id="204"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4" name="Group 114"/>
              <p:cNvGrpSpPr>
                <a:grpSpLocks noChangeAspect="1"/>
              </p:cNvGrpSpPr>
              <p:nvPr/>
            </p:nvGrpSpPr>
            <p:grpSpPr bwMode="auto">
              <a:xfrm>
                <a:off x="8301" y="3904"/>
                <a:ext cx="2070" cy="2084"/>
                <a:chOff x="7341" y="6449"/>
                <a:chExt cx="2070" cy="2084"/>
              </a:xfrm>
            </p:grpSpPr>
            <p:sp>
              <p:nvSpPr>
                <p:cNvPr id="175" name="Rectangle 11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6" name="Group 116"/>
                <p:cNvGrpSpPr>
                  <a:grpSpLocks noChangeAspect="1"/>
                </p:cNvGrpSpPr>
                <p:nvPr/>
              </p:nvGrpSpPr>
              <p:grpSpPr bwMode="auto">
                <a:xfrm>
                  <a:off x="8790" y="7333"/>
                  <a:ext cx="621" cy="360"/>
                  <a:chOff x="2781" y="4864"/>
                  <a:chExt cx="621" cy="360"/>
                </a:xfrm>
              </p:grpSpPr>
              <p:sp>
                <p:nvSpPr>
                  <p:cNvPr id="197" name="Rectangle 11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8" name="Rectangle 11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7" name="Group 119"/>
                <p:cNvGrpSpPr>
                  <a:grpSpLocks noChangeAspect="1"/>
                </p:cNvGrpSpPr>
                <p:nvPr/>
              </p:nvGrpSpPr>
              <p:grpSpPr bwMode="auto">
                <a:xfrm rot="2653686">
                  <a:off x="7461" y="6975"/>
                  <a:ext cx="1125" cy="795"/>
                  <a:chOff x="2421" y="10911"/>
                  <a:chExt cx="1125" cy="795"/>
                </a:xfrm>
              </p:grpSpPr>
              <p:sp>
                <p:nvSpPr>
                  <p:cNvPr id="184" name="AutoShape 12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5" name="Group 121"/>
                  <p:cNvGrpSpPr>
                    <a:grpSpLocks noChangeAspect="1"/>
                  </p:cNvGrpSpPr>
                  <p:nvPr/>
                </p:nvGrpSpPr>
                <p:grpSpPr bwMode="auto">
                  <a:xfrm rot="24300000">
                    <a:off x="3231" y="10911"/>
                    <a:ext cx="315" cy="315"/>
                    <a:chOff x="2886" y="10564"/>
                    <a:chExt cx="315" cy="315"/>
                  </a:xfrm>
                </p:grpSpPr>
                <p:sp>
                  <p:nvSpPr>
                    <p:cNvPr id="195"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6"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6" name="Group 124"/>
                  <p:cNvGrpSpPr>
                    <a:grpSpLocks noChangeAspect="1"/>
                  </p:cNvGrpSpPr>
                  <p:nvPr/>
                </p:nvGrpSpPr>
                <p:grpSpPr bwMode="auto">
                  <a:xfrm rot="24300000">
                    <a:off x="2421" y="11151"/>
                    <a:ext cx="315" cy="315"/>
                    <a:chOff x="2886" y="10564"/>
                    <a:chExt cx="315" cy="315"/>
                  </a:xfrm>
                </p:grpSpPr>
                <p:sp>
                  <p:nvSpPr>
                    <p:cNvPr id="193" name="Line 12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4" name="Line 12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7" name="Group 127"/>
                  <p:cNvGrpSpPr>
                    <a:grpSpLocks noChangeAspect="1"/>
                  </p:cNvGrpSpPr>
                  <p:nvPr/>
                </p:nvGrpSpPr>
                <p:grpSpPr bwMode="auto">
                  <a:xfrm rot="24300000">
                    <a:off x="3231" y="11391"/>
                    <a:ext cx="315" cy="315"/>
                    <a:chOff x="2886" y="10564"/>
                    <a:chExt cx="315" cy="315"/>
                  </a:xfrm>
                </p:grpSpPr>
                <p:sp>
                  <p:nvSpPr>
                    <p:cNvPr id="191" name="Line 12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2" name="Line 12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 name="Group 130"/>
                  <p:cNvGrpSpPr>
                    <a:grpSpLocks noChangeAspect="1"/>
                  </p:cNvGrpSpPr>
                  <p:nvPr/>
                </p:nvGrpSpPr>
                <p:grpSpPr bwMode="auto">
                  <a:xfrm rot="24300000">
                    <a:off x="3231" y="11136"/>
                    <a:ext cx="315" cy="315"/>
                    <a:chOff x="2886" y="10564"/>
                    <a:chExt cx="315" cy="315"/>
                  </a:xfrm>
                </p:grpSpPr>
                <p:sp>
                  <p:nvSpPr>
                    <p:cNvPr id="189" name="Line 1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0" name="Line 1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8" name="Group 133"/>
                <p:cNvGrpSpPr>
                  <a:grpSpLocks noChangeAspect="1"/>
                </p:cNvGrpSpPr>
                <p:nvPr/>
              </p:nvGrpSpPr>
              <p:grpSpPr bwMode="auto">
                <a:xfrm>
                  <a:off x="8571" y="7753"/>
                  <a:ext cx="621" cy="360"/>
                  <a:chOff x="2781" y="4864"/>
                  <a:chExt cx="621" cy="360"/>
                </a:xfrm>
              </p:grpSpPr>
              <p:sp>
                <p:nvSpPr>
                  <p:cNvPr id="182" name="Rectangle 13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13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9" name="Group 136"/>
                <p:cNvGrpSpPr>
                  <a:grpSpLocks noChangeAspect="1"/>
                </p:cNvGrpSpPr>
                <p:nvPr/>
              </p:nvGrpSpPr>
              <p:grpSpPr bwMode="auto">
                <a:xfrm>
                  <a:off x="8211" y="8173"/>
                  <a:ext cx="621" cy="360"/>
                  <a:chOff x="2781" y="4864"/>
                  <a:chExt cx="621" cy="360"/>
                </a:xfrm>
              </p:grpSpPr>
              <p:sp>
                <p:nvSpPr>
                  <p:cNvPr id="180" name="Rectangle 13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1" name="Rectangle 13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a:xfrm>
            <a:off x="457200" y="2209800"/>
            <a:ext cx="8229600" cy="3721099"/>
          </a:xfrm>
        </p:spPr>
        <p:txBody>
          <a:bodyPr/>
          <a:lstStyle/>
          <a:p>
            <a:pPr>
              <a:buNone/>
            </a:pPr>
            <a:r>
              <a:rPr lang="en-US" dirty="0" smtClean="0"/>
              <a:t>The Recipe:</a:t>
            </a:r>
          </a:p>
          <a:p>
            <a:pPr>
              <a:buNone/>
            </a:pPr>
            <a:r>
              <a:rPr lang="en-US" sz="1000" dirty="0" smtClean="0"/>
              <a:t>  </a:t>
            </a:r>
          </a:p>
          <a:p>
            <a:pPr>
              <a:buNone/>
            </a:pPr>
            <a:r>
              <a:rPr lang="en-US" dirty="0" smtClean="0"/>
              <a:t>	1)	Become familiar with problem at hand.</a:t>
            </a:r>
          </a:p>
          <a:p>
            <a:pPr>
              <a:buNone/>
            </a:pPr>
            <a:r>
              <a:rPr lang="en-US" dirty="0" smtClean="0"/>
              <a:t>	2) 	Enumerate significant factors.</a:t>
            </a:r>
          </a:p>
          <a:p>
            <a:pPr>
              <a:buNone/>
            </a:pPr>
            <a:r>
              <a:rPr lang="en-US" dirty="0" smtClean="0"/>
              <a:t>	3) 	Categorize factors as either sensors, actuators or 	both.</a:t>
            </a:r>
          </a:p>
          <a:p>
            <a:pPr marL="514350" indent="-514350">
              <a:buNone/>
            </a:pPr>
            <a:r>
              <a:rPr lang="en-US" dirty="0" smtClean="0"/>
              <a:t>   4)	Specify sanity points.</a:t>
            </a:r>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3"/>
          <a:stretch>
            <a:fillRect/>
          </a:stretch>
        </p:blipFill>
        <p:spPr>
          <a:xfrm>
            <a:off x="7190653" y="936442"/>
            <a:ext cx="934893" cy="1022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3" grpId="2" uiExpand="1" build="p"/>
      <p:bldP spid="3" grpId="3" uiExpand="1"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a:xfrm>
            <a:off x="457200" y="2209800"/>
            <a:ext cx="8229600" cy="3721099"/>
          </a:xfrm>
        </p:spPr>
        <p:txBody>
          <a:bodyPr>
            <a:normAutofit/>
          </a:bodyPr>
          <a:lstStyle/>
          <a:p>
            <a:pPr>
              <a:buNone/>
            </a:pPr>
            <a:r>
              <a:rPr lang="en-US" dirty="0" smtClean="0"/>
              <a:t>The Recipe:</a:t>
            </a:r>
          </a:p>
          <a:p>
            <a:pPr>
              <a:buNone/>
            </a:pPr>
            <a:r>
              <a:rPr lang="en-US" sz="1000" dirty="0" smtClean="0"/>
              <a:t>  </a:t>
            </a:r>
          </a:p>
          <a:p>
            <a:pPr>
              <a:buNone/>
            </a:pPr>
            <a:r>
              <a:rPr lang="en-US" dirty="0" smtClean="0"/>
              <a:t>	5)	Simplify overloaded agents.</a:t>
            </a:r>
          </a:p>
          <a:p>
            <a:pPr>
              <a:buNone/>
            </a:pPr>
            <a:r>
              <a:rPr lang="en-US" dirty="0" smtClean="0"/>
              <a:t>	6) 	Describe system using proposed shorthand 		notation.</a:t>
            </a:r>
          </a:p>
          <a:p>
            <a:pPr>
              <a:buNone/>
            </a:pPr>
            <a:r>
              <a:rPr lang="en-US" dirty="0" smtClean="0"/>
              <a:t>	7) 	Apply simplification rules.</a:t>
            </a:r>
          </a:p>
          <a:p>
            <a:pPr marL="514350" indent="-514350">
              <a:buNone/>
            </a:pPr>
            <a:r>
              <a:rPr lang="en-US" dirty="0" smtClean="0"/>
              <a:t>   8)	Specify reward function for each agent.</a:t>
            </a:r>
          </a:p>
          <a:p>
            <a:pPr>
              <a:buNone/>
            </a:pPr>
            <a:endParaRPr lang="en-US" dirty="0" smtClean="0"/>
          </a:p>
          <a:p>
            <a:pPr>
              <a:buNone/>
            </a:pPr>
            <a:endParaRPr lang="en-US" dirty="0" smtClean="0"/>
          </a:p>
          <a:p>
            <a:pPr>
              <a:buNone/>
            </a:pPr>
            <a:endParaRPr lang="en-US" dirty="0"/>
          </a:p>
        </p:txBody>
      </p:sp>
      <p:pic>
        <p:nvPicPr>
          <p:cNvPr id="5" name="Picture 4"/>
          <p:cNvPicPr>
            <a:picLocks noChangeAspect="1"/>
          </p:cNvPicPr>
          <p:nvPr/>
        </p:nvPicPr>
        <p:blipFill>
          <a:blip r:embed="rId3"/>
          <a:stretch>
            <a:fillRect/>
          </a:stretch>
        </p:blipFill>
        <p:spPr>
          <a:xfrm>
            <a:off x="7190653" y="936442"/>
            <a:ext cx="934893" cy="1022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3" grpId="2" uiExpand="1" build="p"/>
      <p:bldP spid="3" grpId="3" uiExpand="1"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a:xfrm>
            <a:off x="457200" y="2062480"/>
            <a:ext cx="8229600" cy="4389120"/>
          </a:xfrm>
        </p:spPr>
        <p:txBody>
          <a:bodyPr/>
          <a:lstStyle/>
          <a:p>
            <a:pPr marL="514350" indent="-514350">
              <a:buNone/>
            </a:pPr>
            <a:r>
              <a:rPr lang="en-US" dirty="0" smtClean="0"/>
              <a:t>	The simplification rules:</a:t>
            </a:r>
          </a:p>
          <a:p>
            <a:pPr marL="514350" indent="-514350">
              <a:buNone/>
            </a:pPr>
            <a:endParaRPr lang="en-US" sz="1000" dirty="0" smtClean="0"/>
          </a:p>
          <a:p>
            <a:pPr marL="514350" indent="-514350">
              <a:buNone/>
            </a:pPr>
            <a:r>
              <a:rPr lang="en-US" dirty="0" smtClean="0"/>
              <a:t>        1) Two agents in series can be merged into a single 	agent:</a:t>
            </a:r>
          </a:p>
          <a:p>
            <a:pPr marL="514350" indent="-514350">
              <a:buNone/>
            </a:pPr>
            <a:endParaRPr lang="en-US" dirty="0"/>
          </a:p>
        </p:txBody>
      </p:sp>
      <p:grpSp>
        <p:nvGrpSpPr>
          <p:cNvPr id="4" name="Group 256"/>
          <p:cNvGrpSpPr/>
          <p:nvPr/>
        </p:nvGrpSpPr>
        <p:grpSpPr>
          <a:xfrm>
            <a:off x="6694559" y="801815"/>
            <a:ext cx="2058461" cy="1223219"/>
            <a:chOff x="939800" y="2463800"/>
            <a:chExt cx="6350000" cy="3289300"/>
          </a:xfrm>
        </p:grpSpPr>
        <p:sp>
          <p:nvSpPr>
            <p:cNvPr id="256" name="Rectangle 255"/>
            <p:cNvSpPr/>
            <p:nvPr/>
          </p:nvSpPr>
          <p:spPr>
            <a:xfrm>
              <a:off x="939800" y="2463800"/>
              <a:ext cx="6350000" cy="3289300"/>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154"/>
            <p:cNvGrpSpPr/>
            <p:nvPr/>
          </p:nvGrpSpPr>
          <p:grpSpPr>
            <a:xfrm>
              <a:off x="1193800" y="2725739"/>
              <a:ext cx="2548388" cy="2449941"/>
              <a:chOff x="1714499" y="2446339"/>
              <a:chExt cx="3168775" cy="2963250"/>
            </a:xfrm>
          </p:grpSpPr>
          <p:grpSp>
            <p:nvGrpSpPr>
              <p:cNvPr id="6" name="Group 153"/>
              <p:cNvGrpSpPr/>
              <p:nvPr/>
            </p:nvGrpSpPr>
            <p:grpSpPr>
              <a:xfrm>
                <a:off x="1714499" y="2478340"/>
                <a:ext cx="3168775" cy="2931249"/>
                <a:chOff x="1727199" y="2478340"/>
                <a:chExt cx="3168775" cy="2931249"/>
              </a:xfrm>
            </p:grpSpPr>
            <p:grpSp>
              <p:nvGrpSpPr>
                <p:cNvPr id="7" name="Group 152"/>
                <p:cNvGrpSpPr/>
                <p:nvPr/>
              </p:nvGrpSpPr>
              <p:grpSpPr>
                <a:xfrm>
                  <a:off x="1727199" y="2478340"/>
                  <a:ext cx="3168775" cy="2931249"/>
                  <a:chOff x="1727199" y="2478340"/>
                  <a:chExt cx="3168775" cy="2931249"/>
                </a:xfrm>
              </p:grpSpPr>
              <p:grpSp>
                <p:nvGrpSpPr>
                  <p:cNvPr id="10" name="Group 151"/>
                  <p:cNvGrpSpPr/>
                  <p:nvPr/>
                </p:nvGrpSpPr>
                <p:grpSpPr>
                  <a:xfrm>
                    <a:off x="2072153" y="2478340"/>
                    <a:ext cx="2823821" cy="2901841"/>
                    <a:chOff x="2072153" y="2478340"/>
                    <a:chExt cx="2823821" cy="2901841"/>
                  </a:xfrm>
                </p:grpSpPr>
                <p:grpSp>
                  <p:nvGrpSpPr>
                    <p:cNvPr id="12" name="Group 150"/>
                    <p:cNvGrpSpPr/>
                    <p:nvPr/>
                  </p:nvGrpSpPr>
                  <p:grpSpPr>
                    <a:xfrm>
                      <a:off x="2072153" y="2850064"/>
                      <a:ext cx="2823821" cy="2530117"/>
                      <a:chOff x="2059453" y="2850064"/>
                      <a:chExt cx="2823821" cy="2530117"/>
                    </a:xfrm>
                  </p:grpSpPr>
                  <p:grpSp>
                    <p:nvGrpSpPr>
                      <p:cNvPr id="13" name="Group 149"/>
                      <p:cNvGrpSpPr/>
                      <p:nvPr/>
                    </p:nvGrpSpPr>
                    <p:grpSpPr>
                      <a:xfrm>
                        <a:off x="2059453" y="2850064"/>
                        <a:ext cx="2823821" cy="2530117"/>
                        <a:chOff x="2059453" y="2850064"/>
                        <a:chExt cx="2823821" cy="2530117"/>
                      </a:xfrm>
                    </p:grpSpPr>
                    <p:grpSp>
                      <p:nvGrpSpPr>
                        <p:cNvPr id="15" name="Group 121"/>
                        <p:cNvGrpSpPr>
                          <a:grpSpLocks noChangeAspect="1"/>
                        </p:cNvGrpSpPr>
                        <p:nvPr/>
                      </p:nvGrpSpPr>
                      <p:grpSpPr bwMode="auto">
                        <a:xfrm rot="16953334" flipH="1" flipV="1">
                          <a:off x="3772937" y="4037192"/>
                          <a:ext cx="325637" cy="123943"/>
                          <a:chOff x="2886" y="10564"/>
                          <a:chExt cx="315" cy="315"/>
                        </a:xfrm>
                      </p:grpSpPr>
                      <p:sp>
                        <p:nvSpPr>
                          <p:cNvPr id="47"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48"/>
                        <p:cNvGrpSpPr/>
                        <p:nvPr/>
                      </p:nvGrpSpPr>
                      <p:grpSpPr>
                        <a:xfrm>
                          <a:off x="2059453" y="2850064"/>
                          <a:ext cx="2823821" cy="2530117"/>
                          <a:chOff x="2059453" y="2850064"/>
                          <a:chExt cx="2823821" cy="2530117"/>
                        </a:xfrm>
                      </p:grpSpPr>
                      <p:grpSp>
                        <p:nvGrpSpPr>
                          <p:cNvPr id="17" name="Group 3"/>
                          <p:cNvGrpSpPr>
                            <a:grpSpLocks noChangeAspect="1"/>
                          </p:cNvGrpSpPr>
                          <p:nvPr/>
                        </p:nvGrpSpPr>
                        <p:grpSpPr bwMode="auto">
                          <a:xfrm>
                            <a:off x="2429464" y="2926347"/>
                            <a:ext cx="724919" cy="896015"/>
                            <a:chOff x="2886" y="10564"/>
                            <a:chExt cx="315" cy="315"/>
                          </a:xfrm>
                        </p:grpSpPr>
                        <p:sp>
                          <p:nvSpPr>
                            <p:cNvPr id="141"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2"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147"/>
                          <p:cNvGrpSpPr/>
                          <p:nvPr/>
                        </p:nvGrpSpPr>
                        <p:grpSpPr>
                          <a:xfrm>
                            <a:off x="3103585" y="2951745"/>
                            <a:ext cx="837569" cy="916235"/>
                            <a:chOff x="3103585" y="2951745"/>
                            <a:chExt cx="837569" cy="916235"/>
                          </a:xfrm>
                        </p:grpSpPr>
                        <p:grpSp>
                          <p:nvGrpSpPr>
                            <p:cNvPr id="19" name="Group 54"/>
                            <p:cNvGrpSpPr>
                              <a:grpSpLocks noChangeAspect="1"/>
                            </p:cNvGrpSpPr>
                            <p:nvPr/>
                          </p:nvGrpSpPr>
                          <p:grpSpPr bwMode="auto">
                            <a:xfrm rot="11192602" flipH="1">
                              <a:off x="3103585" y="2951745"/>
                              <a:ext cx="837569" cy="874683"/>
                              <a:chOff x="2886" y="10564"/>
                              <a:chExt cx="315" cy="315"/>
                            </a:xfrm>
                          </p:grpSpPr>
                          <p:sp>
                            <p:nvSpPr>
                              <p:cNvPr id="103"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4"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54"/>
                            <p:cNvGrpSpPr>
                              <a:grpSpLocks noChangeAspect="1"/>
                            </p:cNvGrpSpPr>
                            <p:nvPr/>
                          </p:nvGrpSpPr>
                          <p:grpSpPr bwMode="auto">
                            <a:xfrm rot="10506779" flipH="1">
                              <a:off x="3153143" y="3334585"/>
                              <a:ext cx="510763" cy="533395"/>
                              <a:chOff x="2886" y="10564"/>
                              <a:chExt cx="315" cy="315"/>
                            </a:xfrm>
                          </p:grpSpPr>
                          <p:sp>
                            <p:nvSpPr>
                              <p:cNvPr id="144"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5"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 name="Group 146"/>
                          <p:cNvGrpSpPr/>
                          <p:nvPr/>
                        </p:nvGrpSpPr>
                        <p:grpSpPr>
                          <a:xfrm>
                            <a:off x="2059453" y="2850064"/>
                            <a:ext cx="2823821" cy="2530117"/>
                            <a:chOff x="2059453" y="2850064"/>
                            <a:chExt cx="2823821" cy="2530117"/>
                          </a:xfrm>
                        </p:grpSpPr>
                        <p:sp>
                          <p:nvSpPr>
                            <p:cNvPr id="9" name="AutoShape 7"/>
                            <p:cNvSpPr>
                              <a:spLocks noChangeAspect="1" noChangeArrowheads="1"/>
                            </p:cNvSpPr>
                            <p:nvPr/>
                          </p:nvSpPr>
                          <p:spPr bwMode="auto">
                            <a:xfrm>
                              <a:off x="2308645" y="4271970"/>
                              <a:ext cx="241640" cy="320005"/>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AutoShape 11"/>
                            <p:cNvSpPr>
                              <a:spLocks noChangeAspect="1" noChangeArrowheads="1"/>
                            </p:cNvSpPr>
                            <p:nvPr/>
                          </p:nvSpPr>
                          <p:spPr bwMode="auto">
                            <a:xfrm flipH="1">
                              <a:off x="2263337" y="3822362"/>
                              <a:ext cx="332255" cy="19200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15"/>
                            <p:cNvGrpSpPr>
                              <a:grpSpLocks noChangeAspect="1"/>
                            </p:cNvGrpSpPr>
                            <p:nvPr/>
                          </p:nvGrpSpPr>
                          <p:grpSpPr bwMode="auto">
                            <a:xfrm>
                              <a:off x="2550284" y="3374355"/>
                              <a:ext cx="604099" cy="448008"/>
                              <a:chOff x="2886" y="10564"/>
                              <a:chExt cx="315" cy="315"/>
                            </a:xfrm>
                          </p:grpSpPr>
                          <p:sp>
                            <p:nvSpPr>
                              <p:cNvPr id="135"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6"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8"/>
                            <p:cNvGrpSpPr>
                              <a:grpSpLocks noChangeAspect="1"/>
                            </p:cNvGrpSpPr>
                            <p:nvPr/>
                          </p:nvGrpSpPr>
                          <p:grpSpPr bwMode="auto">
                            <a:xfrm rot="18389699">
                              <a:off x="1959556" y="4646539"/>
                              <a:ext cx="600010" cy="400216"/>
                              <a:chOff x="2376" y="8886"/>
                              <a:chExt cx="1125" cy="795"/>
                            </a:xfrm>
                          </p:grpSpPr>
                          <p:sp>
                            <p:nvSpPr>
                              <p:cNvPr id="115"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5" name="Group 30"/>
                              <p:cNvGrpSpPr>
                                <a:grpSpLocks noChangeAspect="1"/>
                              </p:cNvGrpSpPr>
                              <p:nvPr/>
                            </p:nvGrpSpPr>
                            <p:grpSpPr bwMode="auto">
                              <a:xfrm rot="24300000">
                                <a:off x="2391" y="8886"/>
                                <a:ext cx="315" cy="315"/>
                                <a:chOff x="2886" y="10564"/>
                                <a:chExt cx="315" cy="315"/>
                              </a:xfrm>
                            </p:grpSpPr>
                            <p:sp>
                              <p:nvSpPr>
                                <p:cNvPr id="126"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7"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33"/>
                              <p:cNvGrpSpPr>
                                <a:grpSpLocks noChangeAspect="1"/>
                              </p:cNvGrpSpPr>
                              <p:nvPr/>
                            </p:nvGrpSpPr>
                            <p:grpSpPr bwMode="auto">
                              <a:xfrm rot="24300000">
                                <a:off x="2376" y="9126"/>
                                <a:ext cx="315" cy="315"/>
                                <a:chOff x="2886" y="10564"/>
                                <a:chExt cx="315" cy="315"/>
                              </a:xfrm>
                            </p:grpSpPr>
                            <p:sp>
                              <p:nvSpPr>
                                <p:cNvPr id="124"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5"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36"/>
                              <p:cNvGrpSpPr>
                                <a:grpSpLocks noChangeAspect="1"/>
                              </p:cNvGrpSpPr>
                              <p:nvPr/>
                            </p:nvGrpSpPr>
                            <p:grpSpPr bwMode="auto">
                              <a:xfrm rot="24300000">
                                <a:off x="2376" y="9366"/>
                                <a:ext cx="315" cy="315"/>
                                <a:chOff x="2886" y="10564"/>
                                <a:chExt cx="315" cy="315"/>
                              </a:xfrm>
                            </p:grpSpPr>
                            <p:sp>
                              <p:nvSpPr>
                                <p:cNvPr id="122"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3"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 name="Group 39"/>
                              <p:cNvGrpSpPr>
                                <a:grpSpLocks noChangeAspect="1"/>
                              </p:cNvGrpSpPr>
                              <p:nvPr/>
                            </p:nvGrpSpPr>
                            <p:grpSpPr bwMode="auto">
                              <a:xfrm rot="24300000">
                                <a:off x="3186" y="9111"/>
                                <a:ext cx="315" cy="315"/>
                                <a:chOff x="2886" y="10564"/>
                                <a:chExt cx="315" cy="315"/>
                              </a:xfrm>
                            </p:grpSpPr>
                            <p:sp>
                              <p:nvSpPr>
                                <p:cNvPr id="120"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1"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9" name="Group 57"/>
                            <p:cNvGrpSpPr>
                              <a:grpSpLocks noChangeAspect="1"/>
                            </p:cNvGrpSpPr>
                            <p:nvPr/>
                          </p:nvGrpSpPr>
                          <p:grpSpPr bwMode="auto">
                            <a:xfrm rot="13075850" flipH="1">
                              <a:off x="2793161" y="2850064"/>
                              <a:ext cx="1532860" cy="613504"/>
                              <a:chOff x="2886" y="10564"/>
                              <a:chExt cx="315" cy="315"/>
                            </a:xfrm>
                          </p:grpSpPr>
                          <p:sp>
                            <p:nvSpPr>
                              <p:cNvPr id="101"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2"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145"/>
                            <p:cNvGrpSpPr/>
                            <p:nvPr/>
                          </p:nvGrpSpPr>
                          <p:grpSpPr>
                            <a:xfrm>
                              <a:off x="3699504" y="3803384"/>
                              <a:ext cx="1183770" cy="1576797"/>
                              <a:chOff x="3699504" y="3803384"/>
                              <a:chExt cx="1183770" cy="1576797"/>
                            </a:xfrm>
                          </p:grpSpPr>
                          <p:grpSp>
                            <p:nvGrpSpPr>
                              <p:cNvPr id="31" name="Group 89"/>
                              <p:cNvGrpSpPr>
                                <a:grpSpLocks noChangeAspect="1"/>
                              </p:cNvGrpSpPr>
                              <p:nvPr/>
                            </p:nvGrpSpPr>
                            <p:grpSpPr bwMode="auto">
                              <a:xfrm>
                                <a:off x="3841203" y="4268695"/>
                                <a:ext cx="1042071" cy="1111486"/>
                                <a:chOff x="7341" y="6449"/>
                                <a:chExt cx="2070" cy="2084"/>
                              </a:xfrm>
                            </p:grpSpPr>
                            <p:sp>
                              <p:nvSpPr>
                                <p:cNvPr id="51"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2" name="Group 91"/>
                                <p:cNvGrpSpPr>
                                  <a:grpSpLocks noChangeAspect="1"/>
                                </p:cNvGrpSpPr>
                                <p:nvPr/>
                              </p:nvGrpSpPr>
                              <p:grpSpPr bwMode="auto">
                                <a:xfrm>
                                  <a:off x="8790" y="7333"/>
                                  <a:ext cx="621" cy="360"/>
                                  <a:chOff x="2781" y="4864"/>
                                  <a:chExt cx="621" cy="360"/>
                                </a:xfrm>
                              </p:grpSpPr>
                              <p:sp>
                                <p:nvSpPr>
                                  <p:cNvPr id="73"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94"/>
                                <p:cNvGrpSpPr>
                                  <a:grpSpLocks noChangeAspect="1"/>
                                </p:cNvGrpSpPr>
                                <p:nvPr/>
                              </p:nvGrpSpPr>
                              <p:grpSpPr bwMode="auto">
                                <a:xfrm rot="2653686">
                                  <a:off x="7461" y="6975"/>
                                  <a:ext cx="1125" cy="795"/>
                                  <a:chOff x="2421" y="10911"/>
                                  <a:chExt cx="1125" cy="795"/>
                                </a:xfrm>
                              </p:grpSpPr>
                              <p:sp>
                                <p:nvSpPr>
                                  <p:cNvPr id="60"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4" name="Group 96"/>
                                  <p:cNvGrpSpPr>
                                    <a:grpSpLocks noChangeAspect="1"/>
                                  </p:cNvGrpSpPr>
                                  <p:nvPr/>
                                </p:nvGrpSpPr>
                                <p:grpSpPr bwMode="auto">
                                  <a:xfrm rot="24300000">
                                    <a:off x="3231" y="10911"/>
                                    <a:ext cx="315" cy="315"/>
                                    <a:chOff x="2886" y="10564"/>
                                    <a:chExt cx="315" cy="315"/>
                                  </a:xfrm>
                                </p:grpSpPr>
                                <p:sp>
                                  <p:nvSpPr>
                                    <p:cNvPr id="71"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2"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99"/>
                                  <p:cNvGrpSpPr>
                                    <a:grpSpLocks noChangeAspect="1"/>
                                  </p:cNvGrpSpPr>
                                  <p:nvPr/>
                                </p:nvGrpSpPr>
                                <p:grpSpPr bwMode="auto">
                                  <a:xfrm rot="24300000">
                                    <a:off x="2421" y="11151"/>
                                    <a:ext cx="315" cy="315"/>
                                    <a:chOff x="2886" y="10564"/>
                                    <a:chExt cx="315" cy="315"/>
                                  </a:xfrm>
                                </p:grpSpPr>
                                <p:sp>
                                  <p:nvSpPr>
                                    <p:cNvPr id="69"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0"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Group 102"/>
                                  <p:cNvGrpSpPr>
                                    <a:grpSpLocks noChangeAspect="1"/>
                                  </p:cNvGrpSpPr>
                                  <p:nvPr/>
                                </p:nvGrpSpPr>
                                <p:grpSpPr bwMode="auto">
                                  <a:xfrm rot="24300000">
                                    <a:off x="3231" y="11391"/>
                                    <a:ext cx="315" cy="315"/>
                                    <a:chOff x="2886" y="10564"/>
                                    <a:chExt cx="315" cy="315"/>
                                  </a:xfrm>
                                </p:grpSpPr>
                                <p:sp>
                                  <p:nvSpPr>
                                    <p:cNvPr id="67"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8"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105"/>
                                  <p:cNvGrpSpPr>
                                    <a:grpSpLocks noChangeAspect="1"/>
                                  </p:cNvGrpSpPr>
                                  <p:nvPr/>
                                </p:nvGrpSpPr>
                                <p:grpSpPr bwMode="auto">
                                  <a:xfrm rot="24300000">
                                    <a:off x="3231" y="11136"/>
                                    <a:ext cx="315" cy="315"/>
                                    <a:chOff x="2886" y="10564"/>
                                    <a:chExt cx="315" cy="315"/>
                                  </a:xfrm>
                                </p:grpSpPr>
                                <p:sp>
                                  <p:nvSpPr>
                                    <p:cNvPr id="65"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6"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9" name="Group 108"/>
                                <p:cNvGrpSpPr>
                                  <a:grpSpLocks noChangeAspect="1"/>
                                </p:cNvGrpSpPr>
                                <p:nvPr/>
                              </p:nvGrpSpPr>
                              <p:grpSpPr bwMode="auto">
                                <a:xfrm>
                                  <a:off x="8571" y="7753"/>
                                  <a:ext cx="621" cy="360"/>
                                  <a:chOff x="2781" y="4864"/>
                                  <a:chExt cx="621" cy="360"/>
                                </a:xfrm>
                              </p:grpSpPr>
                              <p:sp>
                                <p:nvSpPr>
                                  <p:cNvPr id="58"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 name="Group 111"/>
                                <p:cNvGrpSpPr>
                                  <a:grpSpLocks noChangeAspect="1"/>
                                </p:cNvGrpSpPr>
                                <p:nvPr/>
                              </p:nvGrpSpPr>
                              <p:grpSpPr bwMode="auto">
                                <a:xfrm>
                                  <a:off x="8211" y="8173"/>
                                  <a:ext cx="621" cy="360"/>
                                  <a:chOff x="2781" y="4864"/>
                                  <a:chExt cx="621" cy="360"/>
                                </a:xfrm>
                              </p:grpSpPr>
                              <p:sp>
                                <p:nvSpPr>
                                  <p:cNvPr id="56"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6" name="AutoShape 120"/>
                              <p:cNvSpPr>
                                <a:spLocks noChangeAspect="1" noChangeArrowheads="1"/>
                              </p:cNvSpPr>
                              <p:nvPr/>
                            </p:nvSpPr>
                            <p:spPr bwMode="auto">
                              <a:xfrm rot="20689103" flipH="1">
                                <a:off x="3699504" y="3803384"/>
                                <a:ext cx="352006" cy="18123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41" name="Group 12"/>
                      <p:cNvGrpSpPr>
                        <a:grpSpLocks noChangeAspect="1"/>
                      </p:cNvGrpSpPr>
                      <p:nvPr/>
                    </p:nvGrpSpPr>
                    <p:grpSpPr bwMode="auto">
                      <a:xfrm rot="18900000">
                        <a:off x="2354959" y="4061833"/>
                        <a:ext cx="158576" cy="168003"/>
                        <a:chOff x="2886" y="10564"/>
                        <a:chExt cx="315" cy="315"/>
                      </a:xfrm>
                    </p:grpSpPr>
                    <p:sp>
                      <p:nvSpPr>
                        <p:cNvPr id="137"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8"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2" name="Group 19"/>
                    <p:cNvGrpSpPr>
                      <a:grpSpLocks noChangeAspect="1"/>
                    </p:cNvGrpSpPr>
                    <p:nvPr/>
                  </p:nvGrpSpPr>
                  <p:grpSpPr bwMode="auto">
                    <a:xfrm>
                      <a:off x="2308645" y="2478340"/>
                      <a:ext cx="845739" cy="1344023"/>
                      <a:chOff x="2886" y="10564"/>
                      <a:chExt cx="315" cy="315"/>
                    </a:xfrm>
                  </p:grpSpPr>
                  <p:sp>
                    <p:nvSpPr>
                      <p:cNvPr id="133"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4"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3" name="Group 22"/>
                  <p:cNvGrpSpPr>
                    <a:grpSpLocks noChangeAspect="1"/>
                  </p:cNvGrpSpPr>
                  <p:nvPr/>
                </p:nvGrpSpPr>
                <p:grpSpPr bwMode="auto">
                  <a:xfrm>
                    <a:off x="2006595" y="5244253"/>
                    <a:ext cx="202877" cy="165336"/>
                    <a:chOff x="2781" y="2824"/>
                    <a:chExt cx="403" cy="310"/>
                  </a:xfrm>
                </p:grpSpPr>
                <p:sp>
                  <p:nvSpPr>
                    <p:cNvPr id="128"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 name="Group 42"/>
                  <p:cNvGrpSpPr>
                    <a:grpSpLocks noChangeAspect="1"/>
                  </p:cNvGrpSpPr>
                  <p:nvPr/>
                </p:nvGrpSpPr>
                <p:grpSpPr bwMode="auto">
                  <a:xfrm>
                    <a:off x="1727199" y="4985582"/>
                    <a:ext cx="202877" cy="165336"/>
                    <a:chOff x="2781" y="2824"/>
                    <a:chExt cx="403" cy="310"/>
                  </a:xfrm>
                </p:grpSpPr>
                <p:sp>
                  <p:nvSpPr>
                    <p:cNvPr id="110"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5" name="Group 48"/>
                <p:cNvGrpSpPr>
                  <a:grpSpLocks noChangeAspect="1"/>
                </p:cNvGrpSpPr>
                <p:nvPr/>
              </p:nvGrpSpPr>
              <p:grpSpPr bwMode="auto">
                <a:xfrm>
                  <a:off x="1855570" y="5121585"/>
                  <a:ext cx="202877" cy="165336"/>
                  <a:chOff x="2781" y="2824"/>
                  <a:chExt cx="403" cy="310"/>
                </a:xfrm>
              </p:grpSpPr>
              <p:sp>
                <p:nvSpPr>
                  <p:cNvPr id="105"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8" name="Oval 6"/>
              <p:cNvSpPr>
                <a:spLocks noChangeAspect="1" noChangeArrowheads="1"/>
              </p:cNvSpPr>
              <p:nvPr/>
            </p:nvSpPr>
            <p:spPr bwMode="auto">
              <a:xfrm>
                <a:off x="3124179" y="2446339"/>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Oval 18"/>
              <p:cNvSpPr>
                <a:spLocks noChangeAspect="1" noChangeArrowheads="1"/>
              </p:cNvSpPr>
              <p:nvPr/>
            </p:nvSpPr>
            <p:spPr bwMode="auto">
              <a:xfrm>
                <a:off x="3124179" y="3342354"/>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63"/>
              <p:cNvSpPr>
                <a:spLocks noChangeAspect="1" noChangeArrowheads="1"/>
              </p:cNvSpPr>
              <p:nvPr/>
            </p:nvSpPr>
            <p:spPr bwMode="auto">
              <a:xfrm flipH="1">
                <a:off x="3124179" y="2902347"/>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 name="Group 253"/>
            <p:cNvGrpSpPr/>
            <p:nvPr/>
          </p:nvGrpSpPr>
          <p:grpSpPr>
            <a:xfrm>
              <a:off x="4483100" y="3090055"/>
              <a:ext cx="2548395" cy="2072925"/>
              <a:chOff x="4216400" y="3115455"/>
              <a:chExt cx="2548395" cy="2072925"/>
            </a:xfrm>
          </p:grpSpPr>
          <p:grpSp>
            <p:nvGrpSpPr>
              <p:cNvPr id="49" name="Group 252"/>
              <p:cNvGrpSpPr/>
              <p:nvPr/>
            </p:nvGrpSpPr>
            <p:grpSpPr>
              <a:xfrm rot="20981492">
                <a:off x="4695699" y="3166165"/>
                <a:ext cx="801054" cy="1023923"/>
                <a:chOff x="4800045" y="3135298"/>
                <a:chExt cx="574336" cy="729801"/>
              </a:xfrm>
            </p:grpSpPr>
            <p:sp>
              <p:nvSpPr>
                <p:cNvPr id="249" name="Line 4"/>
                <p:cNvSpPr>
                  <a:spLocks noChangeAspect="1" noChangeShapeType="1"/>
                </p:cNvSpPr>
                <p:nvPr/>
              </p:nvSpPr>
              <p:spPr bwMode="auto">
                <a:xfrm flipV="1">
                  <a:off x="4800045" y="3311678"/>
                  <a:ext cx="435528" cy="553421"/>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0" name="Line 5"/>
                <p:cNvSpPr>
                  <a:spLocks noChangeAspect="1" noChangeShapeType="1"/>
                </p:cNvSpPr>
                <p:nvPr/>
              </p:nvSpPr>
              <p:spPr bwMode="auto">
                <a:xfrm flipV="1">
                  <a:off x="4930196" y="3135298"/>
                  <a:ext cx="444185" cy="564421"/>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 name="Group 54"/>
              <p:cNvGrpSpPr>
                <a:grpSpLocks noChangeAspect="1"/>
              </p:cNvGrpSpPr>
              <p:nvPr/>
            </p:nvGrpSpPr>
            <p:grpSpPr bwMode="auto">
              <a:xfrm rot="11572591" flipH="1">
                <a:off x="5271418" y="3212663"/>
                <a:ext cx="880446" cy="945248"/>
                <a:chOff x="2886" y="10564"/>
                <a:chExt cx="315" cy="315"/>
              </a:xfrm>
            </p:grpSpPr>
            <p:sp>
              <p:nvSpPr>
                <p:cNvPr id="247"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8"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4" name="AutoShape 7"/>
              <p:cNvSpPr>
                <a:spLocks noChangeAspect="1" noChangeArrowheads="1"/>
              </p:cNvSpPr>
              <p:nvPr/>
            </p:nvSpPr>
            <p:spPr bwMode="auto">
              <a:xfrm>
                <a:off x="4694223" y="4247825"/>
                <a:ext cx="194331" cy="264572"/>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2" name="Group 28"/>
              <p:cNvGrpSpPr>
                <a:grpSpLocks noChangeAspect="1"/>
              </p:cNvGrpSpPr>
              <p:nvPr/>
            </p:nvGrpSpPr>
            <p:grpSpPr bwMode="auto">
              <a:xfrm rot="18389699">
                <a:off x="4407371" y="4562526"/>
                <a:ext cx="496072" cy="321862"/>
                <a:chOff x="2376" y="8888"/>
                <a:chExt cx="1125" cy="795"/>
              </a:xfrm>
            </p:grpSpPr>
            <p:sp>
              <p:nvSpPr>
                <p:cNvPr id="228"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3" name="Group 30"/>
                <p:cNvGrpSpPr>
                  <a:grpSpLocks noChangeAspect="1"/>
                </p:cNvGrpSpPr>
                <p:nvPr/>
              </p:nvGrpSpPr>
              <p:grpSpPr bwMode="auto">
                <a:xfrm rot="24300000">
                  <a:off x="2391" y="8888"/>
                  <a:ext cx="315" cy="315"/>
                  <a:chOff x="2886" y="10564"/>
                  <a:chExt cx="315" cy="315"/>
                </a:xfrm>
              </p:grpSpPr>
              <p:sp>
                <p:nvSpPr>
                  <p:cNvPr id="239"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0"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33"/>
                <p:cNvGrpSpPr>
                  <a:grpSpLocks noChangeAspect="1"/>
                </p:cNvGrpSpPr>
                <p:nvPr/>
              </p:nvGrpSpPr>
              <p:grpSpPr bwMode="auto">
                <a:xfrm rot="24300000">
                  <a:off x="2376" y="9128"/>
                  <a:ext cx="315" cy="315"/>
                  <a:chOff x="2886" y="10564"/>
                  <a:chExt cx="315" cy="315"/>
                </a:xfrm>
              </p:grpSpPr>
              <p:sp>
                <p:nvSpPr>
                  <p:cNvPr id="237"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8"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5" name="Group 36"/>
                <p:cNvGrpSpPr>
                  <a:grpSpLocks noChangeAspect="1"/>
                </p:cNvGrpSpPr>
                <p:nvPr/>
              </p:nvGrpSpPr>
              <p:grpSpPr bwMode="auto">
                <a:xfrm rot="24300000">
                  <a:off x="2376" y="9368"/>
                  <a:ext cx="315" cy="315"/>
                  <a:chOff x="2886" y="10564"/>
                  <a:chExt cx="315" cy="315"/>
                </a:xfrm>
              </p:grpSpPr>
              <p:sp>
                <p:nvSpPr>
                  <p:cNvPr id="235"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6"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 name="Group 39"/>
                <p:cNvGrpSpPr>
                  <a:grpSpLocks noChangeAspect="1"/>
                </p:cNvGrpSpPr>
                <p:nvPr/>
              </p:nvGrpSpPr>
              <p:grpSpPr bwMode="auto">
                <a:xfrm rot="24300000">
                  <a:off x="3186" y="9113"/>
                  <a:ext cx="315" cy="315"/>
                  <a:chOff x="2886" y="10564"/>
                  <a:chExt cx="315" cy="315"/>
                </a:xfrm>
              </p:grpSpPr>
              <p:sp>
                <p:nvSpPr>
                  <p:cNvPr id="233"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34"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62" name="Group 89"/>
              <p:cNvGrpSpPr>
                <a:grpSpLocks noChangeAspect="1"/>
              </p:cNvGrpSpPr>
              <p:nvPr/>
            </p:nvGrpSpPr>
            <p:grpSpPr bwMode="auto">
              <a:xfrm>
                <a:off x="5926741" y="4245116"/>
                <a:ext cx="838054" cy="918948"/>
                <a:chOff x="7341" y="6449"/>
                <a:chExt cx="2070" cy="2084"/>
              </a:xfrm>
            </p:grpSpPr>
            <p:sp>
              <p:nvSpPr>
                <p:cNvPr id="202"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3" name="Group 91"/>
                <p:cNvGrpSpPr>
                  <a:grpSpLocks noChangeAspect="1"/>
                </p:cNvGrpSpPr>
                <p:nvPr/>
              </p:nvGrpSpPr>
              <p:grpSpPr bwMode="auto">
                <a:xfrm>
                  <a:off x="8790" y="7333"/>
                  <a:ext cx="621" cy="360"/>
                  <a:chOff x="2781" y="4864"/>
                  <a:chExt cx="621" cy="360"/>
                </a:xfrm>
              </p:grpSpPr>
              <p:sp>
                <p:nvSpPr>
                  <p:cNvPr id="224"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 name="Group 94"/>
                <p:cNvGrpSpPr>
                  <a:grpSpLocks noChangeAspect="1"/>
                </p:cNvGrpSpPr>
                <p:nvPr/>
              </p:nvGrpSpPr>
              <p:grpSpPr bwMode="auto">
                <a:xfrm rot="2653686">
                  <a:off x="7460" y="6978"/>
                  <a:ext cx="1125" cy="795"/>
                  <a:chOff x="2421" y="10913"/>
                  <a:chExt cx="1125" cy="795"/>
                </a:xfrm>
              </p:grpSpPr>
              <p:sp>
                <p:nvSpPr>
                  <p:cNvPr id="211"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5" name="Group 96"/>
                  <p:cNvGrpSpPr>
                    <a:grpSpLocks noChangeAspect="1"/>
                  </p:cNvGrpSpPr>
                  <p:nvPr/>
                </p:nvGrpSpPr>
                <p:grpSpPr bwMode="auto">
                  <a:xfrm rot="24300000">
                    <a:off x="3231" y="10913"/>
                    <a:ext cx="315" cy="315"/>
                    <a:chOff x="2886" y="10564"/>
                    <a:chExt cx="315" cy="315"/>
                  </a:xfrm>
                </p:grpSpPr>
                <p:sp>
                  <p:nvSpPr>
                    <p:cNvPr id="222"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3"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 name="Group 99"/>
                  <p:cNvGrpSpPr>
                    <a:grpSpLocks noChangeAspect="1"/>
                  </p:cNvGrpSpPr>
                  <p:nvPr/>
                </p:nvGrpSpPr>
                <p:grpSpPr bwMode="auto">
                  <a:xfrm rot="24300000">
                    <a:off x="2421" y="11153"/>
                    <a:ext cx="315" cy="315"/>
                    <a:chOff x="2886" y="10564"/>
                    <a:chExt cx="315" cy="315"/>
                  </a:xfrm>
                </p:grpSpPr>
                <p:sp>
                  <p:nvSpPr>
                    <p:cNvPr id="220"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21"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7" name="Group 102"/>
                  <p:cNvGrpSpPr>
                    <a:grpSpLocks noChangeAspect="1"/>
                  </p:cNvGrpSpPr>
                  <p:nvPr/>
                </p:nvGrpSpPr>
                <p:grpSpPr bwMode="auto">
                  <a:xfrm rot="24300000">
                    <a:off x="3231" y="11393"/>
                    <a:ext cx="315" cy="315"/>
                    <a:chOff x="2886" y="10564"/>
                    <a:chExt cx="315" cy="315"/>
                  </a:xfrm>
                </p:grpSpPr>
                <p:sp>
                  <p:nvSpPr>
                    <p:cNvPr id="218"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9"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8" name="Group 105"/>
                  <p:cNvGrpSpPr>
                    <a:grpSpLocks noChangeAspect="1"/>
                  </p:cNvGrpSpPr>
                  <p:nvPr/>
                </p:nvGrpSpPr>
                <p:grpSpPr bwMode="auto">
                  <a:xfrm rot="24300000">
                    <a:off x="3231" y="11138"/>
                    <a:ext cx="315" cy="315"/>
                    <a:chOff x="2886" y="10564"/>
                    <a:chExt cx="315" cy="315"/>
                  </a:xfrm>
                </p:grpSpPr>
                <p:sp>
                  <p:nvSpPr>
                    <p:cNvPr id="216"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7"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9" name="Group 108"/>
                <p:cNvGrpSpPr>
                  <a:grpSpLocks noChangeAspect="1"/>
                </p:cNvGrpSpPr>
                <p:nvPr/>
              </p:nvGrpSpPr>
              <p:grpSpPr bwMode="auto">
                <a:xfrm>
                  <a:off x="8571" y="7753"/>
                  <a:ext cx="621" cy="360"/>
                  <a:chOff x="2781" y="4864"/>
                  <a:chExt cx="621" cy="360"/>
                </a:xfrm>
              </p:grpSpPr>
              <p:sp>
                <p:nvSpPr>
                  <p:cNvPr id="209"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0" name="Group 111"/>
                <p:cNvGrpSpPr>
                  <a:grpSpLocks noChangeAspect="1"/>
                </p:cNvGrpSpPr>
                <p:nvPr/>
              </p:nvGrpSpPr>
              <p:grpSpPr bwMode="auto">
                <a:xfrm>
                  <a:off x="8211" y="8173"/>
                  <a:ext cx="621" cy="360"/>
                  <a:chOff x="2781" y="4864"/>
                  <a:chExt cx="621" cy="360"/>
                </a:xfrm>
              </p:grpSpPr>
              <p:sp>
                <p:nvSpPr>
                  <p:cNvPr id="207"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1" name="Group 22"/>
              <p:cNvGrpSpPr>
                <a:grpSpLocks noChangeAspect="1"/>
              </p:cNvGrpSpPr>
              <p:nvPr/>
            </p:nvGrpSpPr>
            <p:grpSpPr bwMode="auto">
              <a:xfrm>
                <a:off x="4441095" y="5051684"/>
                <a:ext cx="163157" cy="136696"/>
                <a:chOff x="2781" y="2824"/>
                <a:chExt cx="403" cy="310"/>
              </a:xfrm>
            </p:grpSpPr>
            <p:sp>
              <p:nvSpPr>
                <p:cNvPr id="176"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42"/>
              <p:cNvGrpSpPr>
                <a:grpSpLocks noChangeAspect="1"/>
              </p:cNvGrpSpPr>
              <p:nvPr/>
            </p:nvGrpSpPr>
            <p:grpSpPr bwMode="auto">
              <a:xfrm>
                <a:off x="4216400" y="4837822"/>
                <a:ext cx="163157" cy="136696"/>
                <a:chOff x="2781" y="2824"/>
                <a:chExt cx="403" cy="310"/>
              </a:xfrm>
            </p:grpSpPr>
            <p:sp>
              <p:nvSpPr>
                <p:cNvPr id="171"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3" name="Group 48"/>
              <p:cNvGrpSpPr>
                <a:grpSpLocks noChangeAspect="1"/>
              </p:cNvGrpSpPr>
              <p:nvPr/>
            </p:nvGrpSpPr>
            <p:grpSpPr bwMode="auto">
              <a:xfrm>
                <a:off x="4319638" y="4950266"/>
                <a:ext cx="163157" cy="136696"/>
                <a:chOff x="2781" y="2824"/>
                <a:chExt cx="403" cy="310"/>
              </a:xfrm>
            </p:grpSpPr>
            <p:sp>
              <p:nvSpPr>
                <p:cNvPr id="163"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0" name="Oval 63"/>
              <p:cNvSpPr>
                <a:spLocks noChangeAspect="1" noChangeArrowheads="1"/>
              </p:cNvSpPr>
              <p:nvPr/>
            </p:nvSpPr>
            <p:spPr bwMode="auto">
              <a:xfrm flipH="1">
                <a:off x="5362791" y="3115455"/>
                <a:ext cx="48583" cy="52914"/>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5" name="Right Arrow 254"/>
            <p:cNvSpPr/>
            <p:nvPr/>
          </p:nvSpPr>
          <p:spPr>
            <a:xfrm>
              <a:off x="3711168" y="3598829"/>
              <a:ext cx="978408"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1702803" y="4036416"/>
            <a:ext cx="5507933" cy="1857283"/>
            <a:chOff x="1702803" y="4036416"/>
            <a:chExt cx="5507933" cy="1857283"/>
          </a:xfrm>
        </p:grpSpPr>
        <p:grpSp>
          <p:nvGrpSpPr>
            <p:cNvPr id="84" name="Group 309"/>
            <p:cNvGrpSpPr/>
            <p:nvPr/>
          </p:nvGrpSpPr>
          <p:grpSpPr>
            <a:xfrm>
              <a:off x="1702803" y="4036416"/>
              <a:ext cx="2536133" cy="1857283"/>
              <a:chOff x="915546" y="4116480"/>
              <a:chExt cx="2536133" cy="1857283"/>
            </a:xfrm>
          </p:grpSpPr>
          <p:grpSp>
            <p:nvGrpSpPr>
              <p:cNvPr id="85" name="Group 198"/>
              <p:cNvGrpSpPr/>
              <p:nvPr/>
            </p:nvGrpSpPr>
            <p:grpSpPr>
              <a:xfrm rot="13456497">
                <a:off x="1562344" y="4679455"/>
                <a:ext cx="470382" cy="1064811"/>
                <a:chOff x="4140200" y="3916573"/>
                <a:chExt cx="647700" cy="1506881"/>
              </a:xfrm>
            </p:grpSpPr>
            <p:grpSp>
              <p:nvGrpSpPr>
                <p:cNvPr id="86" name="Group 10"/>
                <p:cNvGrpSpPr>
                  <a:grpSpLocks/>
                </p:cNvGrpSpPr>
                <p:nvPr/>
              </p:nvGrpSpPr>
              <p:grpSpPr bwMode="auto">
                <a:xfrm rot="7289513">
                  <a:off x="4266477" y="3988036"/>
                  <a:ext cx="389281" cy="246320"/>
                  <a:chOff x="2886" y="10564"/>
                  <a:chExt cx="315" cy="315"/>
                </a:xfrm>
              </p:grpSpPr>
              <p:sp>
                <p:nvSpPr>
                  <p:cNvPr id="206"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2"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7" name="Group 10"/>
                <p:cNvGrpSpPr>
                  <a:grpSpLocks/>
                </p:cNvGrpSpPr>
                <p:nvPr/>
              </p:nvGrpSpPr>
              <p:grpSpPr bwMode="auto">
                <a:xfrm rot="7289513">
                  <a:off x="4279177" y="5105636"/>
                  <a:ext cx="389281" cy="246320"/>
                  <a:chOff x="2886" y="10564"/>
                  <a:chExt cx="315" cy="315"/>
                </a:xfrm>
              </p:grpSpPr>
              <p:sp>
                <p:nvSpPr>
                  <p:cNvPr id="204"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5"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3" name="Diamond 202"/>
                <p:cNvSpPr/>
                <p:nvPr/>
              </p:nvSpPr>
              <p:spPr>
                <a:xfrm>
                  <a:off x="4140200" y="4368800"/>
                  <a:ext cx="647700" cy="625075"/>
                </a:xfrm>
                <a:prstGeom prst="diamond">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212"/>
              <p:cNvGrpSpPr/>
              <p:nvPr/>
            </p:nvGrpSpPr>
            <p:grpSpPr>
              <a:xfrm rot="13456497">
                <a:off x="2100261" y="4116480"/>
                <a:ext cx="470382" cy="1064811"/>
                <a:chOff x="4140200" y="3916573"/>
                <a:chExt cx="647700" cy="1506881"/>
              </a:xfrm>
            </p:grpSpPr>
            <p:grpSp>
              <p:nvGrpSpPr>
                <p:cNvPr id="89" name="Group 10"/>
                <p:cNvGrpSpPr>
                  <a:grpSpLocks/>
                </p:cNvGrpSpPr>
                <p:nvPr/>
              </p:nvGrpSpPr>
              <p:grpSpPr bwMode="auto">
                <a:xfrm rot="7289513">
                  <a:off x="4266477" y="3988036"/>
                  <a:ext cx="389281" cy="246320"/>
                  <a:chOff x="2886" y="10564"/>
                  <a:chExt cx="315" cy="315"/>
                </a:xfrm>
              </p:grpSpPr>
              <p:sp>
                <p:nvSpPr>
                  <p:cNvPr id="277"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8"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 name="Group 10"/>
                <p:cNvGrpSpPr>
                  <a:grpSpLocks/>
                </p:cNvGrpSpPr>
                <p:nvPr/>
              </p:nvGrpSpPr>
              <p:grpSpPr bwMode="auto">
                <a:xfrm rot="7289513">
                  <a:off x="4279177" y="5105636"/>
                  <a:ext cx="389281" cy="246320"/>
                  <a:chOff x="2886" y="10564"/>
                  <a:chExt cx="315" cy="315"/>
                </a:xfrm>
              </p:grpSpPr>
              <p:sp>
                <p:nvSpPr>
                  <p:cNvPr id="275"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6"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4" name="Diamond 273"/>
                <p:cNvSpPr/>
                <p:nvPr/>
              </p:nvSpPr>
              <p:spPr>
                <a:xfrm>
                  <a:off x="4140200" y="4368800"/>
                  <a:ext cx="647700" cy="625075"/>
                </a:xfrm>
                <a:prstGeom prst="diamond">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10"/>
              <p:cNvGrpSpPr>
                <a:grpSpLocks/>
              </p:cNvGrpSpPr>
              <p:nvPr/>
            </p:nvGrpSpPr>
            <p:grpSpPr bwMode="auto">
              <a:xfrm>
                <a:off x="915546" y="5671959"/>
                <a:ext cx="339396" cy="301804"/>
                <a:chOff x="2781" y="2824"/>
                <a:chExt cx="403" cy="310"/>
              </a:xfrm>
            </p:grpSpPr>
            <p:sp>
              <p:nvSpPr>
                <p:cNvPr id="288" name="Line 11"/>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Line 12"/>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Oval 15"/>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2" name="Group 4"/>
              <p:cNvGrpSpPr>
                <a:grpSpLocks/>
              </p:cNvGrpSpPr>
              <p:nvPr/>
            </p:nvGrpSpPr>
            <p:grpSpPr bwMode="auto">
              <a:xfrm>
                <a:off x="2983238" y="4544764"/>
                <a:ext cx="468441" cy="324301"/>
                <a:chOff x="2781" y="4864"/>
                <a:chExt cx="621" cy="360"/>
              </a:xfrm>
            </p:grpSpPr>
            <p:sp>
              <p:nvSpPr>
                <p:cNvPr id="308" name="Rectangle 5"/>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6"/>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3" name="Group 7"/>
              <p:cNvGrpSpPr>
                <a:grpSpLocks/>
              </p:cNvGrpSpPr>
              <p:nvPr/>
            </p:nvGrpSpPr>
            <p:grpSpPr bwMode="auto">
              <a:xfrm rot="5400000">
                <a:off x="2779118" y="4165455"/>
                <a:ext cx="283763" cy="237615"/>
                <a:chOff x="2886" y="10564"/>
                <a:chExt cx="315" cy="315"/>
              </a:xfrm>
            </p:grpSpPr>
            <p:sp>
              <p:nvSpPr>
                <p:cNvPr id="306" name="Line 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7" name="Line 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8" name="Oval 19"/>
              <p:cNvSpPr>
                <a:spLocks noChangeArrowheads="1"/>
              </p:cNvSpPr>
              <p:nvPr/>
            </p:nvSpPr>
            <p:spPr bwMode="auto">
              <a:xfrm>
                <a:off x="2750859" y="4135626"/>
                <a:ext cx="90520" cy="10810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4" name="Group 340"/>
            <p:cNvGrpSpPr/>
            <p:nvPr/>
          </p:nvGrpSpPr>
          <p:grpSpPr>
            <a:xfrm>
              <a:off x="5336143" y="4417424"/>
              <a:ext cx="1874593" cy="1316464"/>
              <a:chOff x="5679043" y="4036424"/>
              <a:chExt cx="1874593" cy="1316464"/>
            </a:xfrm>
          </p:grpSpPr>
          <p:grpSp>
            <p:nvGrpSpPr>
              <p:cNvPr id="95" name="Group 212"/>
              <p:cNvGrpSpPr/>
              <p:nvPr/>
            </p:nvGrpSpPr>
            <p:grpSpPr>
              <a:xfrm rot="13456497">
                <a:off x="6202218" y="4036424"/>
                <a:ext cx="470381" cy="1064813"/>
                <a:chOff x="4140200" y="3916555"/>
                <a:chExt cx="647700" cy="1506881"/>
              </a:xfrm>
            </p:grpSpPr>
            <p:grpSp>
              <p:nvGrpSpPr>
                <p:cNvPr id="96" name="Group 10"/>
                <p:cNvGrpSpPr>
                  <a:grpSpLocks/>
                </p:cNvGrpSpPr>
                <p:nvPr/>
              </p:nvGrpSpPr>
              <p:grpSpPr bwMode="auto">
                <a:xfrm rot="7289513">
                  <a:off x="4266477" y="3988036"/>
                  <a:ext cx="389281" cy="246320"/>
                  <a:chOff x="2886" y="10564"/>
                  <a:chExt cx="315" cy="315"/>
                </a:xfrm>
              </p:grpSpPr>
              <p:sp>
                <p:nvSpPr>
                  <p:cNvPr id="332"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3"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7" name="Group 10"/>
                <p:cNvGrpSpPr>
                  <a:grpSpLocks/>
                </p:cNvGrpSpPr>
                <p:nvPr/>
              </p:nvGrpSpPr>
              <p:grpSpPr bwMode="auto">
                <a:xfrm rot="7289513">
                  <a:off x="4279177" y="5105636"/>
                  <a:ext cx="389281" cy="246320"/>
                  <a:chOff x="2886" y="10564"/>
                  <a:chExt cx="315" cy="315"/>
                </a:xfrm>
              </p:grpSpPr>
              <p:sp>
                <p:nvSpPr>
                  <p:cNvPr id="330"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1"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9" name="Diamond 328"/>
                <p:cNvSpPr/>
                <p:nvPr/>
              </p:nvSpPr>
              <p:spPr>
                <a:xfrm>
                  <a:off x="4140200" y="4368800"/>
                  <a:ext cx="647700" cy="625075"/>
                </a:xfrm>
                <a:prstGeom prst="diamond">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8" name="Group 10"/>
              <p:cNvGrpSpPr>
                <a:grpSpLocks/>
              </p:cNvGrpSpPr>
              <p:nvPr/>
            </p:nvGrpSpPr>
            <p:grpSpPr bwMode="auto">
              <a:xfrm>
                <a:off x="5679043" y="5051084"/>
                <a:ext cx="339396" cy="301804"/>
                <a:chOff x="2781" y="2824"/>
                <a:chExt cx="403" cy="310"/>
              </a:xfrm>
            </p:grpSpPr>
            <p:sp>
              <p:nvSpPr>
                <p:cNvPr id="322" name="Line 11"/>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Line 12"/>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Oval 15"/>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9" name="Group 4"/>
              <p:cNvGrpSpPr>
                <a:grpSpLocks/>
              </p:cNvGrpSpPr>
              <p:nvPr/>
            </p:nvGrpSpPr>
            <p:grpSpPr bwMode="auto">
              <a:xfrm>
                <a:off x="7085195" y="4464700"/>
                <a:ext cx="468441" cy="324301"/>
                <a:chOff x="2781" y="4864"/>
                <a:chExt cx="621" cy="360"/>
              </a:xfrm>
            </p:grpSpPr>
            <p:sp>
              <p:nvSpPr>
                <p:cNvPr id="320" name="Rectangle 5"/>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Rectangle 6"/>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0" name="Group 7"/>
              <p:cNvGrpSpPr>
                <a:grpSpLocks/>
              </p:cNvGrpSpPr>
              <p:nvPr/>
            </p:nvGrpSpPr>
            <p:grpSpPr bwMode="auto">
              <a:xfrm rot="5400000">
                <a:off x="6881075" y="4085391"/>
                <a:ext cx="283763" cy="237615"/>
                <a:chOff x="2886" y="10564"/>
                <a:chExt cx="315" cy="315"/>
              </a:xfrm>
            </p:grpSpPr>
            <p:sp>
              <p:nvSpPr>
                <p:cNvPr id="318" name="Line 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9" name="Line 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7" name="Oval 19"/>
              <p:cNvSpPr>
                <a:spLocks noChangeArrowheads="1"/>
              </p:cNvSpPr>
              <p:nvPr/>
            </p:nvSpPr>
            <p:spPr bwMode="auto">
              <a:xfrm>
                <a:off x="6852816" y="4055562"/>
                <a:ext cx="90520" cy="10810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2" name="Right Arrow 341"/>
            <p:cNvSpPr/>
            <p:nvPr/>
          </p:nvSpPr>
          <p:spPr>
            <a:xfrm>
              <a:off x="4241800" y="4781003"/>
              <a:ext cx="978408" cy="484632"/>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a:xfrm>
            <a:off x="457200" y="2062480"/>
            <a:ext cx="8229600" cy="4389120"/>
          </a:xfrm>
        </p:spPr>
        <p:txBody>
          <a:bodyPr/>
          <a:lstStyle/>
          <a:p>
            <a:pPr marL="514350" indent="-514350">
              <a:buNone/>
            </a:pPr>
            <a:r>
              <a:rPr lang="en-US" dirty="0" smtClean="0"/>
              <a:t>	The simplification rules:</a:t>
            </a:r>
            <a:endParaRPr lang="en-US" sz="1000" dirty="0" smtClean="0"/>
          </a:p>
          <a:p>
            <a:pPr marL="514350" indent="-514350">
              <a:buNone/>
            </a:pPr>
            <a:r>
              <a:rPr lang="en-US" sz="1000" dirty="0" smtClean="0"/>
              <a:t>                 </a:t>
            </a:r>
          </a:p>
          <a:p>
            <a:pPr marL="514350" indent="-514350">
              <a:buNone/>
            </a:pPr>
            <a:r>
              <a:rPr lang="en-US" dirty="0" smtClean="0"/>
              <a:t>	 2)	Ok to apply simplification rules as long as no 	sanity point is destroyed.</a:t>
            </a:r>
          </a:p>
        </p:txBody>
      </p:sp>
      <p:grpSp>
        <p:nvGrpSpPr>
          <p:cNvPr id="228" name="Group 227"/>
          <p:cNvGrpSpPr/>
          <p:nvPr/>
        </p:nvGrpSpPr>
        <p:grpSpPr>
          <a:xfrm>
            <a:off x="1156703" y="4099916"/>
            <a:ext cx="6866833" cy="2200183"/>
            <a:chOff x="724903" y="4099916"/>
            <a:chExt cx="6866833" cy="2200183"/>
          </a:xfrm>
        </p:grpSpPr>
        <p:grpSp>
          <p:nvGrpSpPr>
            <p:cNvPr id="84" name="Group 340"/>
            <p:cNvGrpSpPr/>
            <p:nvPr/>
          </p:nvGrpSpPr>
          <p:grpSpPr>
            <a:xfrm>
              <a:off x="5717143" y="4417424"/>
              <a:ext cx="1874593" cy="1316464"/>
              <a:chOff x="5679043" y="4036424"/>
              <a:chExt cx="1874593" cy="1316464"/>
            </a:xfrm>
          </p:grpSpPr>
          <p:grpSp>
            <p:nvGrpSpPr>
              <p:cNvPr id="85" name="Group 212"/>
              <p:cNvGrpSpPr/>
              <p:nvPr/>
            </p:nvGrpSpPr>
            <p:grpSpPr>
              <a:xfrm rot="13456497">
                <a:off x="6202218" y="4036424"/>
                <a:ext cx="470381" cy="1064813"/>
                <a:chOff x="4140200" y="3916555"/>
                <a:chExt cx="647700" cy="1506881"/>
              </a:xfrm>
            </p:grpSpPr>
            <p:grpSp>
              <p:nvGrpSpPr>
                <p:cNvPr id="86" name="Group 10"/>
                <p:cNvGrpSpPr>
                  <a:grpSpLocks/>
                </p:cNvGrpSpPr>
                <p:nvPr/>
              </p:nvGrpSpPr>
              <p:grpSpPr bwMode="auto">
                <a:xfrm rot="7289513">
                  <a:off x="4266477" y="3988036"/>
                  <a:ext cx="389281" cy="246320"/>
                  <a:chOff x="2886" y="10564"/>
                  <a:chExt cx="315" cy="315"/>
                </a:xfrm>
              </p:grpSpPr>
              <p:sp>
                <p:nvSpPr>
                  <p:cNvPr id="332"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3"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7" name="Group 10"/>
                <p:cNvGrpSpPr>
                  <a:grpSpLocks/>
                </p:cNvGrpSpPr>
                <p:nvPr/>
              </p:nvGrpSpPr>
              <p:grpSpPr bwMode="auto">
                <a:xfrm rot="7289513">
                  <a:off x="4279177" y="5105636"/>
                  <a:ext cx="389281" cy="246320"/>
                  <a:chOff x="2886" y="10564"/>
                  <a:chExt cx="315" cy="315"/>
                </a:xfrm>
              </p:grpSpPr>
              <p:sp>
                <p:nvSpPr>
                  <p:cNvPr id="330"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1"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9" name="Diamond 328"/>
                <p:cNvSpPr/>
                <p:nvPr/>
              </p:nvSpPr>
              <p:spPr>
                <a:xfrm>
                  <a:off x="4140200" y="4368800"/>
                  <a:ext cx="647700" cy="625075"/>
                </a:xfrm>
                <a:prstGeom prst="diamond">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8" name="Group 10"/>
              <p:cNvGrpSpPr>
                <a:grpSpLocks/>
              </p:cNvGrpSpPr>
              <p:nvPr/>
            </p:nvGrpSpPr>
            <p:grpSpPr bwMode="auto">
              <a:xfrm>
                <a:off x="5679043" y="5051084"/>
                <a:ext cx="339396" cy="301804"/>
                <a:chOff x="2781" y="2824"/>
                <a:chExt cx="403" cy="310"/>
              </a:xfrm>
            </p:grpSpPr>
            <p:sp>
              <p:nvSpPr>
                <p:cNvPr id="322" name="Line 11"/>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Line 12"/>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Oval 15"/>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 name="Group 4"/>
              <p:cNvGrpSpPr>
                <a:grpSpLocks/>
              </p:cNvGrpSpPr>
              <p:nvPr/>
            </p:nvGrpSpPr>
            <p:grpSpPr bwMode="auto">
              <a:xfrm>
                <a:off x="7085195" y="4464700"/>
                <a:ext cx="468441" cy="324301"/>
                <a:chOff x="2781" y="4864"/>
                <a:chExt cx="621" cy="360"/>
              </a:xfrm>
            </p:grpSpPr>
            <p:sp>
              <p:nvSpPr>
                <p:cNvPr id="320" name="Rectangle 5"/>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Rectangle 6"/>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 name="Group 7"/>
              <p:cNvGrpSpPr>
                <a:grpSpLocks/>
              </p:cNvGrpSpPr>
              <p:nvPr/>
            </p:nvGrpSpPr>
            <p:grpSpPr bwMode="auto">
              <a:xfrm rot="5400000">
                <a:off x="6881075" y="4085391"/>
                <a:ext cx="283763" cy="237615"/>
                <a:chOff x="2886" y="10564"/>
                <a:chExt cx="315" cy="315"/>
              </a:xfrm>
            </p:grpSpPr>
            <p:sp>
              <p:nvSpPr>
                <p:cNvPr id="318" name="Line 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9" name="Line 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7" name="Oval 19"/>
              <p:cNvSpPr>
                <a:spLocks noChangeArrowheads="1"/>
              </p:cNvSpPr>
              <p:nvPr/>
            </p:nvSpPr>
            <p:spPr bwMode="auto">
              <a:xfrm>
                <a:off x="6852816" y="4055562"/>
                <a:ext cx="90520" cy="10810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42" name="Right Arrow 341"/>
            <p:cNvSpPr/>
            <p:nvPr/>
          </p:nvSpPr>
          <p:spPr>
            <a:xfrm>
              <a:off x="4241800" y="4781003"/>
              <a:ext cx="978408" cy="4846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1" name="Group 252"/>
            <p:cNvGrpSpPr/>
            <p:nvPr/>
          </p:nvGrpSpPr>
          <p:grpSpPr>
            <a:xfrm>
              <a:off x="724903" y="4099916"/>
              <a:ext cx="2917133" cy="2200183"/>
              <a:chOff x="966203" y="4099916"/>
              <a:chExt cx="2917133" cy="2200183"/>
            </a:xfrm>
          </p:grpSpPr>
          <p:grpSp>
            <p:nvGrpSpPr>
              <p:cNvPr id="92" name="Group 10"/>
              <p:cNvGrpSpPr>
                <a:grpSpLocks/>
              </p:cNvGrpSpPr>
              <p:nvPr/>
            </p:nvGrpSpPr>
            <p:grpSpPr bwMode="auto">
              <a:xfrm rot="20746010">
                <a:off x="1398412" y="5936172"/>
                <a:ext cx="275079" cy="178886"/>
                <a:chOff x="2886" y="10564"/>
                <a:chExt cx="315" cy="315"/>
              </a:xfrm>
            </p:grpSpPr>
            <p:sp>
              <p:nvSpPr>
                <p:cNvPr id="206"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2"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3" name="Diamond 202"/>
              <p:cNvSpPr/>
              <p:nvPr/>
            </p:nvSpPr>
            <p:spPr>
              <a:xfrm rot="13456497">
                <a:off x="1580487" y="5514818"/>
                <a:ext cx="470382" cy="441698"/>
              </a:xfrm>
              <a:prstGeom prst="diamond">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3" name="Group 212"/>
              <p:cNvGrpSpPr/>
              <p:nvPr/>
            </p:nvGrpSpPr>
            <p:grpSpPr>
              <a:xfrm rot="13456497">
                <a:off x="2633518" y="4099916"/>
                <a:ext cx="470382" cy="1064811"/>
                <a:chOff x="4140200" y="3916573"/>
                <a:chExt cx="647700" cy="1506881"/>
              </a:xfrm>
            </p:grpSpPr>
            <p:grpSp>
              <p:nvGrpSpPr>
                <p:cNvPr id="94" name="Group 10"/>
                <p:cNvGrpSpPr>
                  <a:grpSpLocks/>
                </p:cNvGrpSpPr>
                <p:nvPr/>
              </p:nvGrpSpPr>
              <p:grpSpPr bwMode="auto">
                <a:xfrm rot="7289513">
                  <a:off x="4266477" y="3988036"/>
                  <a:ext cx="389281" cy="246320"/>
                  <a:chOff x="2886" y="10564"/>
                  <a:chExt cx="315" cy="315"/>
                </a:xfrm>
              </p:grpSpPr>
              <p:sp>
                <p:nvSpPr>
                  <p:cNvPr id="277"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8"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5" name="Group 10"/>
                <p:cNvGrpSpPr>
                  <a:grpSpLocks/>
                </p:cNvGrpSpPr>
                <p:nvPr/>
              </p:nvGrpSpPr>
              <p:grpSpPr bwMode="auto">
                <a:xfrm rot="7289513">
                  <a:off x="4279177" y="5105636"/>
                  <a:ext cx="389281" cy="246320"/>
                  <a:chOff x="2886" y="10564"/>
                  <a:chExt cx="315" cy="315"/>
                </a:xfrm>
              </p:grpSpPr>
              <p:sp>
                <p:nvSpPr>
                  <p:cNvPr id="275"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6"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4" name="Diamond 273"/>
                <p:cNvSpPr/>
                <p:nvPr/>
              </p:nvSpPr>
              <p:spPr>
                <a:xfrm>
                  <a:off x="4140200" y="4368800"/>
                  <a:ext cx="647700" cy="625075"/>
                </a:xfrm>
                <a:prstGeom prst="diamond">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6" name="Group 10"/>
              <p:cNvGrpSpPr>
                <a:grpSpLocks/>
              </p:cNvGrpSpPr>
              <p:nvPr/>
            </p:nvGrpSpPr>
            <p:grpSpPr bwMode="auto">
              <a:xfrm>
                <a:off x="966203" y="5998295"/>
                <a:ext cx="339396" cy="301804"/>
                <a:chOff x="2781" y="2824"/>
                <a:chExt cx="403" cy="310"/>
              </a:xfrm>
            </p:grpSpPr>
            <p:sp>
              <p:nvSpPr>
                <p:cNvPr id="288" name="Line 11"/>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Line 12"/>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Oval 15"/>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7" name="Group 4"/>
              <p:cNvGrpSpPr>
                <a:grpSpLocks/>
              </p:cNvGrpSpPr>
              <p:nvPr/>
            </p:nvGrpSpPr>
            <p:grpSpPr bwMode="auto">
              <a:xfrm>
                <a:off x="3414895" y="4566300"/>
                <a:ext cx="468441" cy="324301"/>
                <a:chOff x="2781" y="4864"/>
                <a:chExt cx="621" cy="360"/>
              </a:xfrm>
            </p:grpSpPr>
            <p:sp>
              <p:nvSpPr>
                <p:cNvPr id="308" name="Rectangle 5"/>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6"/>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7"/>
              <p:cNvGrpSpPr>
                <a:grpSpLocks/>
              </p:cNvGrpSpPr>
              <p:nvPr/>
            </p:nvGrpSpPr>
            <p:grpSpPr bwMode="auto">
              <a:xfrm rot="5400000">
                <a:off x="3261575" y="4212391"/>
                <a:ext cx="283763" cy="237615"/>
                <a:chOff x="2886" y="10564"/>
                <a:chExt cx="315" cy="315"/>
              </a:xfrm>
            </p:grpSpPr>
            <p:sp>
              <p:nvSpPr>
                <p:cNvPr id="306" name="Line 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7" name="Line 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8" name="Oval 19"/>
              <p:cNvSpPr>
                <a:spLocks noChangeArrowheads="1"/>
              </p:cNvSpPr>
              <p:nvPr/>
            </p:nvSpPr>
            <p:spPr bwMode="auto">
              <a:xfrm>
                <a:off x="3233316" y="4131762"/>
                <a:ext cx="90520" cy="10810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Oval 243"/>
              <p:cNvSpPr/>
              <p:nvPr/>
            </p:nvSpPr>
            <p:spPr>
              <a:xfrm>
                <a:off x="2117106" y="4993114"/>
                <a:ext cx="457461" cy="42098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9" name="Group 10"/>
              <p:cNvGrpSpPr>
                <a:grpSpLocks/>
              </p:cNvGrpSpPr>
              <p:nvPr/>
            </p:nvGrpSpPr>
            <p:grpSpPr bwMode="auto">
              <a:xfrm rot="20746010">
                <a:off x="1944512" y="5364672"/>
                <a:ext cx="275079" cy="178886"/>
                <a:chOff x="2886" y="10564"/>
                <a:chExt cx="315" cy="315"/>
              </a:xfrm>
            </p:grpSpPr>
            <p:sp>
              <p:nvSpPr>
                <p:cNvPr id="246"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51"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2" name="TextBox 251"/>
              <p:cNvSpPr txBox="1"/>
              <p:nvPr/>
            </p:nvSpPr>
            <p:spPr>
              <a:xfrm>
                <a:off x="2196890" y="5006180"/>
                <a:ext cx="487199" cy="369332"/>
              </a:xfrm>
              <a:prstGeom prst="rect">
                <a:avLst/>
              </a:prstGeom>
              <a:noFill/>
            </p:spPr>
            <p:txBody>
              <a:bodyPr wrap="square" rtlCol="0">
                <a:spAutoFit/>
              </a:bodyPr>
              <a:lstStyle/>
              <a:p>
                <a:r>
                  <a:rPr lang="en-US" dirty="0" smtClean="0"/>
                  <a:t>S</a:t>
                </a:r>
                <a:endParaRPr lang="en-US" dirty="0"/>
              </a:p>
            </p:txBody>
          </p:sp>
        </p:grpSp>
        <p:cxnSp>
          <p:nvCxnSpPr>
            <p:cNvPr id="257" name="Straight Connector 256"/>
            <p:cNvCxnSpPr/>
            <p:nvPr/>
          </p:nvCxnSpPr>
          <p:spPr>
            <a:xfrm>
              <a:off x="4140200" y="4563562"/>
              <a:ext cx="914400" cy="9144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flipH="1">
              <a:off x="4152900" y="4601662"/>
              <a:ext cx="914400" cy="91440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6" name="Group 256"/>
          <p:cNvGrpSpPr/>
          <p:nvPr/>
        </p:nvGrpSpPr>
        <p:grpSpPr>
          <a:xfrm>
            <a:off x="6694559" y="801815"/>
            <a:ext cx="2058461" cy="1223219"/>
            <a:chOff x="939800" y="2463800"/>
            <a:chExt cx="6350000" cy="3289300"/>
          </a:xfrm>
        </p:grpSpPr>
        <p:sp>
          <p:nvSpPr>
            <p:cNvPr id="227" name="Rectangle 226"/>
            <p:cNvSpPr/>
            <p:nvPr/>
          </p:nvSpPr>
          <p:spPr>
            <a:xfrm>
              <a:off x="939800" y="2463800"/>
              <a:ext cx="6350000" cy="3289300"/>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9" name="Group 154"/>
            <p:cNvGrpSpPr/>
            <p:nvPr/>
          </p:nvGrpSpPr>
          <p:grpSpPr>
            <a:xfrm>
              <a:off x="1193800" y="2725739"/>
              <a:ext cx="2548396" cy="2449941"/>
              <a:chOff x="1714499" y="2446339"/>
              <a:chExt cx="3168784" cy="2963250"/>
            </a:xfrm>
          </p:grpSpPr>
          <p:grpSp>
            <p:nvGrpSpPr>
              <p:cNvPr id="348" name="Group 153"/>
              <p:cNvGrpSpPr/>
              <p:nvPr/>
            </p:nvGrpSpPr>
            <p:grpSpPr>
              <a:xfrm>
                <a:off x="1714499" y="2478374"/>
                <a:ext cx="3168784" cy="2931215"/>
                <a:chOff x="1727199" y="2478374"/>
                <a:chExt cx="3168784" cy="2931215"/>
              </a:xfrm>
            </p:grpSpPr>
            <p:grpSp>
              <p:nvGrpSpPr>
                <p:cNvPr id="352" name="Group 152"/>
                <p:cNvGrpSpPr/>
                <p:nvPr/>
              </p:nvGrpSpPr>
              <p:grpSpPr>
                <a:xfrm>
                  <a:off x="1727199" y="2478374"/>
                  <a:ext cx="3168784" cy="2931215"/>
                  <a:chOff x="1727199" y="2478374"/>
                  <a:chExt cx="3168784" cy="2931215"/>
                </a:xfrm>
              </p:grpSpPr>
              <p:grpSp>
                <p:nvGrpSpPr>
                  <p:cNvPr id="359" name="Group 151"/>
                  <p:cNvGrpSpPr/>
                  <p:nvPr/>
                </p:nvGrpSpPr>
                <p:grpSpPr>
                  <a:xfrm>
                    <a:off x="2072971" y="2478374"/>
                    <a:ext cx="2823012" cy="2901804"/>
                    <a:chOff x="2072971" y="2478374"/>
                    <a:chExt cx="2823012" cy="2901804"/>
                  </a:xfrm>
                </p:grpSpPr>
                <p:grpSp>
                  <p:nvGrpSpPr>
                    <p:cNvPr id="372" name="Group 150"/>
                    <p:cNvGrpSpPr/>
                    <p:nvPr/>
                  </p:nvGrpSpPr>
                  <p:grpSpPr>
                    <a:xfrm>
                      <a:off x="2072971" y="2850037"/>
                      <a:ext cx="2823012" cy="2530141"/>
                      <a:chOff x="2060271" y="2850037"/>
                      <a:chExt cx="2823012" cy="2530141"/>
                    </a:xfrm>
                  </p:grpSpPr>
                  <p:grpSp>
                    <p:nvGrpSpPr>
                      <p:cNvPr id="376" name="Group 149"/>
                      <p:cNvGrpSpPr/>
                      <p:nvPr/>
                    </p:nvGrpSpPr>
                    <p:grpSpPr>
                      <a:xfrm>
                        <a:off x="2060271" y="2850037"/>
                        <a:ext cx="2823012" cy="2530141"/>
                        <a:chOff x="2060271" y="2850037"/>
                        <a:chExt cx="2823012" cy="2530141"/>
                      </a:xfrm>
                    </p:grpSpPr>
                    <p:grpSp>
                      <p:nvGrpSpPr>
                        <p:cNvPr id="380" name="Group 121"/>
                        <p:cNvGrpSpPr>
                          <a:grpSpLocks noChangeAspect="1"/>
                        </p:cNvGrpSpPr>
                        <p:nvPr/>
                      </p:nvGrpSpPr>
                      <p:grpSpPr bwMode="auto">
                        <a:xfrm rot="16953334" flipH="1" flipV="1">
                          <a:off x="3772937" y="4037192"/>
                          <a:ext cx="325637" cy="123943"/>
                          <a:chOff x="2886" y="10564"/>
                          <a:chExt cx="315" cy="315"/>
                        </a:xfrm>
                      </p:grpSpPr>
                      <p:sp>
                        <p:nvSpPr>
                          <p:cNvPr id="442"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3"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1" name="Group 148"/>
                        <p:cNvGrpSpPr/>
                        <p:nvPr/>
                      </p:nvGrpSpPr>
                      <p:grpSpPr>
                        <a:xfrm>
                          <a:off x="2060271" y="2850037"/>
                          <a:ext cx="2823012" cy="2530141"/>
                          <a:chOff x="2060271" y="2850037"/>
                          <a:chExt cx="2823012" cy="2530141"/>
                        </a:xfrm>
                      </p:grpSpPr>
                      <p:grpSp>
                        <p:nvGrpSpPr>
                          <p:cNvPr id="382" name="Group 3"/>
                          <p:cNvGrpSpPr>
                            <a:grpSpLocks noChangeAspect="1"/>
                          </p:cNvGrpSpPr>
                          <p:nvPr/>
                        </p:nvGrpSpPr>
                        <p:grpSpPr bwMode="auto">
                          <a:xfrm>
                            <a:off x="2429464" y="2926347"/>
                            <a:ext cx="724919" cy="896015"/>
                            <a:chOff x="2886" y="10564"/>
                            <a:chExt cx="315" cy="315"/>
                          </a:xfrm>
                        </p:grpSpPr>
                        <p:sp>
                          <p:nvSpPr>
                            <p:cNvPr id="440"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1"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3" name="Group 147"/>
                          <p:cNvGrpSpPr/>
                          <p:nvPr/>
                        </p:nvGrpSpPr>
                        <p:grpSpPr>
                          <a:xfrm>
                            <a:off x="3103585" y="2951745"/>
                            <a:ext cx="837569" cy="916235"/>
                            <a:chOff x="3103585" y="2951745"/>
                            <a:chExt cx="837569" cy="916235"/>
                          </a:xfrm>
                        </p:grpSpPr>
                        <p:grpSp>
                          <p:nvGrpSpPr>
                            <p:cNvPr id="434" name="Group 54"/>
                            <p:cNvGrpSpPr>
                              <a:grpSpLocks noChangeAspect="1"/>
                            </p:cNvGrpSpPr>
                            <p:nvPr/>
                          </p:nvGrpSpPr>
                          <p:grpSpPr bwMode="auto">
                            <a:xfrm rot="11192602" flipH="1">
                              <a:off x="3103585" y="2951745"/>
                              <a:ext cx="837569" cy="874683"/>
                              <a:chOff x="2886" y="10564"/>
                              <a:chExt cx="315" cy="315"/>
                            </a:xfrm>
                          </p:grpSpPr>
                          <p:sp>
                            <p:nvSpPr>
                              <p:cNvPr id="438"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9"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5" name="Group 54"/>
                            <p:cNvGrpSpPr>
                              <a:grpSpLocks noChangeAspect="1"/>
                            </p:cNvGrpSpPr>
                            <p:nvPr/>
                          </p:nvGrpSpPr>
                          <p:grpSpPr bwMode="auto">
                            <a:xfrm rot="10506779" flipH="1">
                              <a:off x="3153143" y="3334585"/>
                              <a:ext cx="510763" cy="533395"/>
                              <a:chOff x="2886" y="10564"/>
                              <a:chExt cx="315" cy="315"/>
                            </a:xfrm>
                          </p:grpSpPr>
                          <p:sp>
                            <p:nvSpPr>
                              <p:cNvPr id="436"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7"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84" name="Group 146"/>
                          <p:cNvGrpSpPr/>
                          <p:nvPr/>
                        </p:nvGrpSpPr>
                        <p:grpSpPr>
                          <a:xfrm>
                            <a:off x="2060271" y="2850037"/>
                            <a:ext cx="2823012" cy="2530141"/>
                            <a:chOff x="2060271" y="2850037"/>
                            <a:chExt cx="2823012" cy="2530141"/>
                          </a:xfrm>
                        </p:grpSpPr>
                        <p:sp>
                          <p:nvSpPr>
                            <p:cNvPr id="385" name="AutoShape 7"/>
                            <p:cNvSpPr>
                              <a:spLocks noChangeAspect="1" noChangeArrowheads="1"/>
                            </p:cNvSpPr>
                            <p:nvPr/>
                          </p:nvSpPr>
                          <p:spPr bwMode="auto">
                            <a:xfrm>
                              <a:off x="2308645" y="4271970"/>
                              <a:ext cx="241640" cy="320005"/>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6" name="AutoShape 11"/>
                            <p:cNvSpPr>
                              <a:spLocks noChangeAspect="1" noChangeArrowheads="1"/>
                            </p:cNvSpPr>
                            <p:nvPr/>
                          </p:nvSpPr>
                          <p:spPr bwMode="auto">
                            <a:xfrm flipH="1">
                              <a:off x="2263337" y="3822362"/>
                              <a:ext cx="332255" cy="19200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87" name="Group 15"/>
                            <p:cNvGrpSpPr>
                              <a:grpSpLocks noChangeAspect="1"/>
                            </p:cNvGrpSpPr>
                            <p:nvPr/>
                          </p:nvGrpSpPr>
                          <p:grpSpPr bwMode="auto">
                            <a:xfrm>
                              <a:off x="2550284" y="3374322"/>
                              <a:ext cx="604099" cy="448007"/>
                              <a:chOff x="2886" y="10564"/>
                              <a:chExt cx="315" cy="315"/>
                            </a:xfrm>
                          </p:grpSpPr>
                          <p:sp>
                            <p:nvSpPr>
                              <p:cNvPr id="432"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3"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8" name="Group 28"/>
                            <p:cNvGrpSpPr>
                              <a:grpSpLocks noChangeAspect="1"/>
                            </p:cNvGrpSpPr>
                            <p:nvPr/>
                          </p:nvGrpSpPr>
                          <p:grpSpPr bwMode="auto">
                            <a:xfrm rot="18389699">
                              <a:off x="1960375" y="4647147"/>
                              <a:ext cx="600009" cy="400217"/>
                              <a:chOff x="2376" y="8888"/>
                              <a:chExt cx="1125" cy="795"/>
                            </a:xfrm>
                          </p:grpSpPr>
                          <p:sp>
                            <p:nvSpPr>
                              <p:cNvPr id="419"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20" name="Group 30"/>
                              <p:cNvGrpSpPr>
                                <a:grpSpLocks noChangeAspect="1"/>
                              </p:cNvGrpSpPr>
                              <p:nvPr/>
                            </p:nvGrpSpPr>
                            <p:grpSpPr bwMode="auto">
                              <a:xfrm rot="24300000">
                                <a:off x="2391" y="8888"/>
                                <a:ext cx="315" cy="315"/>
                                <a:chOff x="2886" y="10564"/>
                                <a:chExt cx="315" cy="315"/>
                              </a:xfrm>
                            </p:grpSpPr>
                            <p:sp>
                              <p:nvSpPr>
                                <p:cNvPr id="430"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1"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1" name="Group 33"/>
                              <p:cNvGrpSpPr>
                                <a:grpSpLocks noChangeAspect="1"/>
                              </p:cNvGrpSpPr>
                              <p:nvPr/>
                            </p:nvGrpSpPr>
                            <p:grpSpPr bwMode="auto">
                              <a:xfrm rot="24300000">
                                <a:off x="2376" y="9128"/>
                                <a:ext cx="315" cy="315"/>
                                <a:chOff x="2886" y="10564"/>
                                <a:chExt cx="315" cy="315"/>
                              </a:xfrm>
                            </p:grpSpPr>
                            <p:sp>
                              <p:nvSpPr>
                                <p:cNvPr id="428"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9"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2" name="Group 36"/>
                              <p:cNvGrpSpPr>
                                <a:grpSpLocks noChangeAspect="1"/>
                              </p:cNvGrpSpPr>
                              <p:nvPr/>
                            </p:nvGrpSpPr>
                            <p:grpSpPr bwMode="auto">
                              <a:xfrm rot="24300000">
                                <a:off x="2376" y="9368"/>
                                <a:ext cx="315" cy="315"/>
                                <a:chOff x="2886" y="10564"/>
                                <a:chExt cx="315" cy="315"/>
                              </a:xfrm>
                            </p:grpSpPr>
                            <p:sp>
                              <p:nvSpPr>
                                <p:cNvPr id="426"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7"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3" name="Group 39"/>
                              <p:cNvGrpSpPr>
                                <a:grpSpLocks noChangeAspect="1"/>
                              </p:cNvGrpSpPr>
                              <p:nvPr/>
                            </p:nvGrpSpPr>
                            <p:grpSpPr bwMode="auto">
                              <a:xfrm rot="24300000">
                                <a:off x="3186" y="9113"/>
                                <a:ext cx="315" cy="315"/>
                                <a:chOff x="2886" y="10564"/>
                                <a:chExt cx="315" cy="315"/>
                              </a:xfrm>
                            </p:grpSpPr>
                            <p:sp>
                              <p:nvSpPr>
                                <p:cNvPr id="424"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5"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89" name="Group 57"/>
                            <p:cNvGrpSpPr>
                              <a:grpSpLocks noChangeAspect="1"/>
                            </p:cNvGrpSpPr>
                            <p:nvPr/>
                          </p:nvGrpSpPr>
                          <p:grpSpPr bwMode="auto">
                            <a:xfrm rot="13075850" flipH="1">
                              <a:off x="2793182" y="2850037"/>
                              <a:ext cx="1532860" cy="613505"/>
                              <a:chOff x="2886" y="10564"/>
                              <a:chExt cx="315" cy="315"/>
                            </a:xfrm>
                          </p:grpSpPr>
                          <p:sp>
                            <p:nvSpPr>
                              <p:cNvPr id="417"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8"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0" name="Group 145"/>
                            <p:cNvGrpSpPr/>
                            <p:nvPr/>
                          </p:nvGrpSpPr>
                          <p:grpSpPr>
                            <a:xfrm>
                              <a:off x="3699504" y="3803384"/>
                              <a:ext cx="1183779" cy="1576794"/>
                              <a:chOff x="3699504" y="3803384"/>
                              <a:chExt cx="1183779" cy="1576794"/>
                            </a:xfrm>
                          </p:grpSpPr>
                          <p:grpSp>
                            <p:nvGrpSpPr>
                              <p:cNvPr id="391" name="Group 89"/>
                              <p:cNvGrpSpPr>
                                <a:grpSpLocks noChangeAspect="1"/>
                              </p:cNvGrpSpPr>
                              <p:nvPr/>
                            </p:nvGrpSpPr>
                            <p:grpSpPr bwMode="auto">
                              <a:xfrm>
                                <a:off x="3841210" y="4268693"/>
                                <a:ext cx="1042073" cy="1111485"/>
                                <a:chOff x="7341" y="6449"/>
                                <a:chExt cx="2070" cy="2084"/>
                              </a:xfrm>
                            </p:grpSpPr>
                            <p:sp>
                              <p:nvSpPr>
                                <p:cNvPr id="393"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94" name="Group 91"/>
                                <p:cNvGrpSpPr>
                                  <a:grpSpLocks noChangeAspect="1"/>
                                </p:cNvGrpSpPr>
                                <p:nvPr/>
                              </p:nvGrpSpPr>
                              <p:grpSpPr bwMode="auto">
                                <a:xfrm>
                                  <a:off x="8790" y="7333"/>
                                  <a:ext cx="621" cy="360"/>
                                  <a:chOff x="2781" y="4864"/>
                                  <a:chExt cx="621" cy="360"/>
                                </a:xfrm>
                              </p:grpSpPr>
                              <p:sp>
                                <p:nvSpPr>
                                  <p:cNvPr id="415"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6"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5" name="Group 94"/>
                                <p:cNvGrpSpPr>
                                  <a:grpSpLocks noChangeAspect="1"/>
                                </p:cNvGrpSpPr>
                                <p:nvPr/>
                              </p:nvGrpSpPr>
                              <p:grpSpPr bwMode="auto">
                                <a:xfrm rot="2653686">
                                  <a:off x="7460" y="6978"/>
                                  <a:ext cx="1125" cy="795"/>
                                  <a:chOff x="2421" y="10913"/>
                                  <a:chExt cx="1125" cy="795"/>
                                </a:xfrm>
                              </p:grpSpPr>
                              <p:sp>
                                <p:nvSpPr>
                                  <p:cNvPr id="402"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03" name="Group 96"/>
                                  <p:cNvGrpSpPr>
                                    <a:grpSpLocks noChangeAspect="1"/>
                                  </p:cNvGrpSpPr>
                                  <p:nvPr/>
                                </p:nvGrpSpPr>
                                <p:grpSpPr bwMode="auto">
                                  <a:xfrm rot="24300000">
                                    <a:off x="3231" y="10913"/>
                                    <a:ext cx="315" cy="315"/>
                                    <a:chOff x="2886" y="10564"/>
                                    <a:chExt cx="315" cy="315"/>
                                  </a:xfrm>
                                </p:grpSpPr>
                                <p:sp>
                                  <p:nvSpPr>
                                    <p:cNvPr id="413"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4"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4" name="Group 99"/>
                                  <p:cNvGrpSpPr>
                                    <a:grpSpLocks noChangeAspect="1"/>
                                  </p:cNvGrpSpPr>
                                  <p:nvPr/>
                                </p:nvGrpSpPr>
                                <p:grpSpPr bwMode="auto">
                                  <a:xfrm rot="24300000">
                                    <a:off x="2421" y="11153"/>
                                    <a:ext cx="315" cy="315"/>
                                    <a:chOff x="2886" y="10564"/>
                                    <a:chExt cx="315" cy="315"/>
                                  </a:xfrm>
                                </p:grpSpPr>
                                <p:sp>
                                  <p:nvSpPr>
                                    <p:cNvPr id="411"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2"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5" name="Group 102"/>
                                  <p:cNvGrpSpPr>
                                    <a:grpSpLocks noChangeAspect="1"/>
                                  </p:cNvGrpSpPr>
                                  <p:nvPr/>
                                </p:nvGrpSpPr>
                                <p:grpSpPr bwMode="auto">
                                  <a:xfrm rot="24300000">
                                    <a:off x="3231" y="11393"/>
                                    <a:ext cx="315" cy="315"/>
                                    <a:chOff x="2886" y="10564"/>
                                    <a:chExt cx="315" cy="315"/>
                                  </a:xfrm>
                                </p:grpSpPr>
                                <p:sp>
                                  <p:nvSpPr>
                                    <p:cNvPr id="409"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0"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6" name="Group 105"/>
                                  <p:cNvGrpSpPr>
                                    <a:grpSpLocks noChangeAspect="1"/>
                                  </p:cNvGrpSpPr>
                                  <p:nvPr/>
                                </p:nvGrpSpPr>
                                <p:grpSpPr bwMode="auto">
                                  <a:xfrm rot="24300000">
                                    <a:off x="3231" y="11138"/>
                                    <a:ext cx="315" cy="315"/>
                                    <a:chOff x="2886" y="10564"/>
                                    <a:chExt cx="315" cy="315"/>
                                  </a:xfrm>
                                </p:grpSpPr>
                                <p:sp>
                                  <p:nvSpPr>
                                    <p:cNvPr id="407"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8"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96" name="Group 108"/>
                                <p:cNvGrpSpPr>
                                  <a:grpSpLocks noChangeAspect="1"/>
                                </p:cNvGrpSpPr>
                                <p:nvPr/>
                              </p:nvGrpSpPr>
                              <p:grpSpPr bwMode="auto">
                                <a:xfrm>
                                  <a:off x="8571" y="7753"/>
                                  <a:ext cx="621" cy="360"/>
                                  <a:chOff x="2781" y="4864"/>
                                  <a:chExt cx="621" cy="360"/>
                                </a:xfrm>
                              </p:grpSpPr>
                              <p:sp>
                                <p:nvSpPr>
                                  <p:cNvPr id="400"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7" name="Group 111"/>
                                <p:cNvGrpSpPr>
                                  <a:grpSpLocks noChangeAspect="1"/>
                                </p:cNvGrpSpPr>
                                <p:nvPr/>
                              </p:nvGrpSpPr>
                              <p:grpSpPr bwMode="auto">
                                <a:xfrm>
                                  <a:off x="8211" y="8173"/>
                                  <a:ext cx="621" cy="360"/>
                                  <a:chOff x="2781" y="4864"/>
                                  <a:chExt cx="621" cy="360"/>
                                </a:xfrm>
                              </p:grpSpPr>
                              <p:sp>
                                <p:nvSpPr>
                                  <p:cNvPr id="398"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92" name="AutoShape 120"/>
                              <p:cNvSpPr>
                                <a:spLocks noChangeAspect="1" noChangeArrowheads="1"/>
                              </p:cNvSpPr>
                              <p:nvPr/>
                            </p:nvSpPr>
                            <p:spPr bwMode="auto">
                              <a:xfrm rot="20689103" flipH="1">
                                <a:off x="3699504" y="3803384"/>
                                <a:ext cx="352006" cy="18123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377" name="Group 12"/>
                      <p:cNvGrpSpPr>
                        <a:grpSpLocks noChangeAspect="1"/>
                      </p:cNvGrpSpPr>
                      <p:nvPr/>
                    </p:nvGrpSpPr>
                    <p:grpSpPr bwMode="auto">
                      <a:xfrm rot="18900000">
                        <a:off x="2354959" y="4061833"/>
                        <a:ext cx="158576" cy="168003"/>
                        <a:chOff x="2886" y="10564"/>
                        <a:chExt cx="315" cy="315"/>
                      </a:xfrm>
                    </p:grpSpPr>
                    <p:sp>
                      <p:nvSpPr>
                        <p:cNvPr id="378"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79"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73" name="Group 19"/>
                    <p:cNvGrpSpPr>
                      <a:grpSpLocks noChangeAspect="1"/>
                    </p:cNvGrpSpPr>
                    <p:nvPr/>
                  </p:nvGrpSpPr>
                  <p:grpSpPr bwMode="auto">
                    <a:xfrm>
                      <a:off x="2308654" y="2478374"/>
                      <a:ext cx="845740" cy="1344024"/>
                      <a:chOff x="2886" y="10564"/>
                      <a:chExt cx="315" cy="315"/>
                    </a:xfrm>
                  </p:grpSpPr>
                  <p:sp>
                    <p:nvSpPr>
                      <p:cNvPr id="374"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75"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60" name="Group 22"/>
                  <p:cNvGrpSpPr>
                    <a:grpSpLocks noChangeAspect="1"/>
                  </p:cNvGrpSpPr>
                  <p:nvPr/>
                </p:nvGrpSpPr>
                <p:grpSpPr bwMode="auto">
                  <a:xfrm>
                    <a:off x="2006595" y="5244253"/>
                    <a:ext cx="202877" cy="165336"/>
                    <a:chOff x="2781" y="2824"/>
                    <a:chExt cx="403" cy="310"/>
                  </a:xfrm>
                </p:grpSpPr>
                <p:sp>
                  <p:nvSpPr>
                    <p:cNvPr id="367"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1" name="Group 42"/>
                  <p:cNvGrpSpPr>
                    <a:grpSpLocks noChangeAspect="1"/>
                  </p:cNvGrpSpPr>
                  <p:nvPr/>
                </p:nvGrpSpPr>
                <p:grpSpPr bwMode="auto">
                  <a:xfrm>
                    <a:off x="1727199" y="4985582"/>
                    <a:ext cx="202877" cy="165336"/>
                    <a:chOff x="2781" y="2824"/>
                    <a:chExt cx="403" cy="310"/>
                  </a:xfrm>
                </p:grpSpPr>
                <p:sp>
                  <p:nvSpPr>
                    <p:cNvPr id="362"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53" name="Group 48"/>
                <p:cNvGrpSpPr>
                  <a:grpSpLocks noChangeAspect="1"/>
                </p:cNvGrpSpPr>
                <p:nvPr/>
              </p:nvGrpSpPr>
              <p:grpSpPr bwMode="auto">
                <a:xfrm>
                  <a:off x="1855570" y="5121585"/>
                  <a:ext cx="202877" cy="165336"/>
                  <a:chOff x="2781" y="2824"/>
                  <a:chExt cx="403" cy="310"/>
                </a:xfrm>
              </p:grpSpPr>
              <p:sp>
                <p:nvSpPr>
                  <p:cNvPr id="354"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49" name="Oval 6"/>
              <p:cNvSpPr>
                <a:spLocks noChangeAspect="1" noChangeArrowheads="1"/>
              </p:cNvSpPr>
              <p:nvPr/>
            </p:nvSpPr>
            <p:spPr bwMode="auto">
              <a:xfrm>
                <a:off x="3124179" y="2446339"/>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Oval 18"/>
              <p:cNvSpPr>
                <a:spLocks noChangeAspect="1" noChangeArrowheads="1"/>
              </p:cNvSpPr>
              <p:nvPr/>
            </p:nvSpPr>
            <p:spPr bwMode="auto">
              <a:xfrm>
                <a:off x="3124179" y="3342354"/>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Oval 63"/>
              <p:cNvSpPr>
                <a:spLocks noChangeAspect="1" noChangeArrowheads="1"/>
              </p:cNvSpPr>
              <p:nvPr/>
            </p:nvSpPr>
            <p:spPr bwMode="auto">
              <a:xfrm flipH="1">
                <a:off x="3124179" y="2902347"/>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Group 253"/>
            <p:cNvGrpSpPr/>
            <p:nvPr/>
          </p:nvGrpSpPr>
          <p:grpSpPr>
            <a:xfrm>
              <a:off x="4483100" y="3090055"/>
              <a:ext cx="2548385" cy="2072935"/>
              <a:chOff x="4216400" y="3115455"/>
              <a:chExt cx="2548385" cy="2072935"/>
            </a:xfrm>
          </p:grpSpPr>
          <p:grpSp>
            <p:nvGrpSpPr>
              <p:cNvPr id="232" name="Group 252"/>
              <p:cNvGrpSpPr/>
              <p:nvPr/>
            </p:nvGrpSpPr>
            <p:grpSpPr>
              <a:xfrm rot="20981492">
                <a:off x="4695699" y="3166165"/>
                <a:ext cx="801054" cy="1023923"/>
                <a:chOff x="4800045" y="3135298"/>
                <a:chExt cx="574336" cy="729801"/>
              </a:xfrm>
            </p:grpSpPr>
            <p:sp>
              <p:nvSpPr>
                <p:cNvPr id="346" name="Line 4"/>
                <p:cNvSpPr>
                  <a:spLocks noChangeAspect="1" noChangeShapeType="1"/>
                </p:cNvSpPr>
                <p:nvPr/>
              </p:nvSpPr>
              <p:spPr bwMode="auto">
                <a:xfrm flipV="1">
                  <a:off x="4800045" y="3311678"/>
                  <a:ext cx="435528" cy="553421"/>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7" name="Line 5"/>
                <p:cNvSpPr>
                  <a:spLocks noChangeAspect="1" noChangeShapeType="1"/>
                </p:cNvSpPr>
                <p:nvPr/>
              </p:nvSpPr>
              <p:spPr bwMode="auto">
                <a:xfrm flipV="1">
                  <a:off x="4930196" y="3135298"/>
                  <a:ext cx="444185" cy="564421"/>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1" name="Group 54"/>
              <p:cNvGrpSpPr>
                <a:grpSpLocks noChangeAspect="1"/>
              </p:cNvGrpSpPr>
              <p:nvPr/>
            </p:nvGrpSpPr>
            <p:grpSpPr bwMode="auto">
              <a:xfrm rot="11572591" flipH="1">
                <a:off x="5271418" y="3212663"/>
                <a:ext cx="880446" cy="945248"/>
                <a:chOff x="2886" y="10564"/>
                <a:chExt cx="315" cy="315"/>
              </a:xfrm>
            </p:grpSpPr>
            <p:sp>
              <p:nvSpPr>
                <p:cNvPr id="344"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5"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2" name="AutoShape 7"/>
              <p:cNvSpPr>
                <a:spLocks noChangeAspect="1" noChangeArrowheads="1"/>
              </p:cNvSpPr>
              <p:nvPr/>
            </p:nvSpPr>
            <p:spPr bwMode="auto">
              <a:xfrm>
                <a:off x="4694223" y="4247825"/>
                <a:ext cx="194331" cy="264572"/>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43" name="Group 28"/>
              <p:cNvGrpSpPr>
                <a:grpSpLocks noChangeAspect="1"/>
              </p:cNvGrpSpPr>
              <p:nvPr/>
            </p:nvGrpSpPr>
            <p:grpSpPr bwMode="auto">
              <a:xfrm rot="18389699">
                <a:off x="4408021" y="4563010"/>
                <a:ext cx="496072" cy="321862"/>
                <a:chOff x="2376" y="8890"/>
                <a:chExt cx="1125" cy="795"/>
              </a:xfrm>
            </p:grpSpPr>
            <p:sp>
              <p:nvSpPr>
                <p:cNvPr id="315"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16" name="Group 30"/>
                <p:cNvGrpSpPr>
                  <a:grpSpLocks noChangeAspect="1"/>
                </p:cNvGrpSpPr>
                <p:nvPr/>
              </p:nvGrpSpPr>
              <p:grpSpPr bwMode="auto">
                <a:xfrm rot="24300000">
                  <a:off x="2391" y="8890"/>
                  <a:ext cx="315" cy="315"/>
                  <a:chOff x="2886" y="10564"/>
                  <a:chExt cx="315" cy="315"/>
                </a:xfrm>
              </p:grpSpPr>
              <p:sp>
                <p:nvSpPr>
                  <p:cNvPr id="341"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3"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7" name="Group 33"/>
                <p:cNvGrpSpPr>
                  <a:grpSpLocks noChangeAspect="1"/>
                </p:cNvGrpSpPr>
                <p:nvPr/>
              </p:nvGrpSpPr>
              <p:grpSpPr bwMode="auto">
                <a:xfrm rot="24300000">
                  <a:off x="2376" y="9130"/>
                  <a:ext cx="315" cy="315"/>
                  <a:chOff x="2886" y="10564"/>
                  <a:chExt cx="315" cy="315"/>
                </a:xfrm>
              </p:grpSpPr>
              <p:sp>
                <p:nvSpPr>
                  <p:cNvPr id="339"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0"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8" name="Group 36"/>
                <p:cNvGrpSpPr>
                  <a:grpSpLocks noChangeAspect="1"/>
                </p:cNvGrpSpPr>
                <p:nvPr/>
              </p:nvGrpSpPr>
              <p:grpSpPr bwMode="auto">
                <a:xfrm rot="24300000">
                  <a:off x="2376" y="9370"/>
                  <a:ext cx="315" cy="315"/>
                  <a:chOff x="2886" y="10564"/>
                  <a:chExt cx="315" cy="315"/>
                </a:xfrm>
              </p:grpSpPr>
              <p:sp>
                <p:nvSpPr>
                  <p:cNvPr id="337"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8"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4" name="Group 39"/>
                <p:cNvGrpSpPr>
                  <a:grpSpLocks noChangeAspect="1"/>
                </p:cNvGrpSpPr>
                <p:nvPr/>
              </p:nvGrpSpPr>
              <p:grpSpPr bwMode="auto">
                <a:xfrm rot="24300000">
                  <a:off x="3186" y="9115"/>
                  <a:ext cx="315" cy="315"/>
                  <a:chOff x="2886" y="10564"/>
                  <a:chExt cx="315" cy="315"/>
                </a:xfrm>
              </p:grpSpPr>
              <p:sp>
                <p:nvSpPr>
                  <p:cNvPr id="335"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6"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45" name="Group 89"/>
              <p:cNvGrpSpPr>
                <a:grpSpLocks noChangeAspect="1"/>
              </p:cNvGrpSpPr>
              <p:nvPr/>
            </p:nvGrpSpPr>
            <p:grpSpPr bwMode="auto">
              <a:xfrm>
                <a:off x="5926733" y="4245114"/>
                <a:ext cx="838052" cy="918948"/>
                <a:chOff x="7341" y="6449"/>
                <a:chExt cx="2070" cy="2084"/>
              </a:xfrm>
            </p:grpSpPr>
            <p:sp>
              <p:nvSpPr>
                <p:cNvPr id="281"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82" name="Group 91"/>
                <p:cNvGrpSpPr>
                  <a:grpSpLocks noChangeAspect="1"/>
                </p:cNvGrpSpPr>
                <p:nvPr/>
              </p:nvGrpSpPr>
              <p:grpSpPr bwMode="auto">
                <a:xfrm>
                  <a:off x="8790" y="7333"/>
                  <a:ext cx="621" cy="360"/>
                  <a:chOff x="2781" y="4864"/>
                  <a:chExt cx="621" cy="360"/>
                </a:xfrm>
              </p:grpSpPr>
              <p:sp>
                <p:nvSpPr>
                  <p:cNvPr id="313"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3" name="Group 94"/>
                <p:cNvGrpSpPr>
                  <a:grpSpLocks noChangeAspect="1"/>
                </p:cNvGrpSpPr>
                <p:nvPr/>
              </p:nvGrpSpPr>
              <p:grpSpPr bwMode="auto">
                <a:xfrm rot="2653686">
                  <a:off x="7459" y="6980"/>
                  <a:ext cx="1125" cy="795"/>
                  <a:chOff x="2421" y="10915"/>
                  <a:chExt cx="1125" cy="795"/>
                </a:xfrm>
              </p:grpSpPr>
              <p:sp>
                <p:nvSpPr>
                  <p:cNvPr id="295"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96" name="Group 96"/>
                  <p:cNvGrpSpPr>
                    <a:grpSpLocks noChangeAspect="1"/>
                  </p:cNvGrpSpPr>
                  <p:nvPr/>
                </p:nvGrpSpPr>
                <p:grpSpPr bwMode="auto">
                  <a:xfrm rot="24300000">
                    <a:off x="3231" y="10915"/>
                    <a:ext cx="315" cy="315"/>
                    <a:chOff x="2886" y="10564"/>
                    <a:chExt cx="315" cy="315"/>
                  </a:xfrm>
                </p:grpSpPr>
                <p:sp>
                  <p:nvSpPr>
                    <p:cNvPr id="311"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2"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7" name="Group 99"/>
                  <p:cNvGrpSpPr>
                    <a:grpSpLocks noChangeAspect="1"/>
                  </p:cNvGrpSpPr>
                  <p:nvPr/>
                </p:nvGrpSpPr>
                <p:grpSpPr bwMode="auto">
                  <a:xfrm rot="24300000">
                    <a:off x="2421" y="11155"/>
                    <a:ext cx="315" cy="315"/>
                    <a:chOff x="2886" y="10564"/>
                    <a:chExt cx="315" cy="315"/>
                  </a:xfrm>
                </p:grpSpPr>
                <p:sp>
                  <p:nvSpPr>
                    <p:cNvPr id="305"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0"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9" name="Group 102"/>
                  <p:cNvGrpSpPr>
                    <a:grpSpLocks noChangeAspect="1"/>
                  </p:cNvGrpSpPr>
                  <p:nvPr/>
                </p:nvGrpSpPr>
                <p:grpSpPr bwMode="auto">
                  <a:xfrm rot="24300000">
                    <a:off x="3231" y="11395"/>
                    <a:ext cx="315" cy="315"/>
                    <a:chOff x="2886" y="10564"/>
                    <a:chExt cx="315" cy="315"/>
                  </a:xfrm>
                </p:grpSpPr>
                <p:sp>
                  <p:nvSpPr>
                    <p:cNvPr id="303"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4"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0" name="Group 105"/>
                  <p:cNvGrpSpPr>
                    <a:grpSpLocks noChangeAspect="1"/>
                  </p:cNvGrpSpPr>
                  <p:nvPr/>
                </p:nvGrpSpPr>
                <p:grpSpPr bwMode="auto">
                  <a:xfrm rot="24300000">
                    <a:off x="3231" y="11140"/>
                    <a:ext cx="315" cy="315"/>
                    <a:chOff x="2886" y="10564"/>
                    <a:chExt cx="315" cy="315"/>
                  </a:xfrm>
                </p:grpSpPr>
                <p:sp>
                  <p:nvSpPr>
                    <p:cNvPr id="301"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2"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84" name="Group 108"/>
                <p:cNvGrpSpPr>
                  <a:grpSpLocks noChangeAspect="1"/>
                </p:cNvGrpSpPr>
                <p:nvPr/>
              </p:nvGrpSpPr>
              <p:grpSpPr bwMode="auto">
                <a:xfrm>
                  <a:off x="8571" y="7753"/>
                  <a:ext cx="621" cy="360"/>
                  <a:chOff x="2781" y="4864"/>
                  <a:chExt cx="621" cy="360"/>
                </a:xfrm>
              </p:grpSpPr>
              <p:sp>
                <p:nvSpPr>
                  <p:cNvPr id="293"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5" name="Group 111"/>
                <p:cNvGrpSpPr>
                  <a:grpSpLocks noChangeAspect="1"/>
                </p:cNvGrpSpPr>
                <p:nvPr/>
              </p:nvGrpSpPr>
              <p:grpSpPr bwMode="auto">
                <a:xfrm>
                  <a:off x="8211" y="8173"/>
                  <a:ext cx="621" cy="360"/>
                  <a:chOff x="2781" y="4864"/>
                  <a:chExt cx="621" cy="360"/>
                </a:xfrm>
              </p:grpSpPr>
              <p:sp>
                <p:nvSpPr>
                  <p:cNvPr id="286"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3" name="Group 22"/>
              <p:cNvGrpSpPr>
                <a:grpSpLocks noChangeAspect="1"/>
              </p:cNvGrpSpPr>
              <p:nvPr/>
            </p:nvGrpSpPr>
            <p:grpSpPr bwMode="auto">
              <a:xfrm>
                <a:off x="4441095" y="5051693"/>
                <a:ext cx="163157" cy="136697"/>
                <a:chOff x="2781" y="2824"/>
                <a:chExt cx="403" cy="310"/>
              </a:xfrm>
            </p:grpSpPr>
            <p:sp>
              <p:nvSpPr>
                <p:cNvPr id="271"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4" name="Group 42"/>
              <p:cNvGrpSpPr>
                <a:grpSpLocks noChangeAspect="1"/>
              </p:cNvGrpSpPr>
              <p:nvPr/>
            </p:nvGrpSpPr>
            <p:grpSpPr bwMode="auto">
              <a:xfrm>
                <a:off x="4216400" y="4837831"/>
                <a:ext cx="163157" cy="136697"/>
                <a:chOff x="2781" y="2824"/>
                <a:chExt cx="403" cy="310"/>
              </a:xfrm>
            </p:grpSpPr>
            <p:sp>
              <p:nvSpPr>
                <p:cNvPr id="266"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9" name="Group 48"/>
              <p:cNvGrpSpPr>
                <a:grpSpLocks noChangeAspect="1"/>
              </p:cNvGrpSpPr>
              <p:nvPr/>
            </p:nvGrpSpPr>
            <p:grpSpPr bwMode="auto">
              <a:xfrm>
                <a:off x="4319638" y="4950275"/>
                <a:ext cx="163157" cy="136697"/>
                <a:chOff x="2781" y="2824"/>
                <a:chExt cx="403" cy="310"/>
              </a:xfrm>
            </p:grpSpPr>
            <p:sp>
              <p:nvSpPr>
                <p:cNvPr id="261"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0" name="Oval 63"/>
              <p:cNvSpPr>
                <a:spLocks noChangeAspect="1" noChangeArrowheads="1"/>
              </p:cNvSpPr>
              <p:nvPr/>
            </p:nvSpPr>
            <p:spPr bwMode="auto">
              <a:xfrm flipH="1">
                <a:off x="5362791" y="3115455"/>
                <a:ext cx="48583" cy="52914"/>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1" name="Right Arrow 230"/>
            <p:cNvSpPr/>
            <p:nvPr/>
          </p:nvSpPr>
          <p:spPr>
            <a:xfrm>
              <a:off x="3711168" y="3598829"/>
              <a:ext cx="978408"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a:xfrm>
            <a:off x="457200" y="2062480"/>
            <a:ext cx="8229600" cy="4389120"/>
          </a:xfrm>
        </p:spPr>
        <p:txBody>
          <a:bodyPr/>
          <a:lstStyle/>
          <a:p>
            <a:pPr marL="514350" indent="-514350">
              <a:buNone/>
            </a:pPr>
            <a:r>
              <a:rPr lang="en-US" dirty="0" smtClean="0"/>
              <a:t>	The simplification rules:</a:t>
            </a:r>
          </a:p>
          <a:p>
            <a:pPr marL="514350" indent="-514350">
              <a:buNone/>
            </a:pPr>
            <a:r>
              <a:rPr lang="en-US" sz="1000" dirty="0" smtClean="0"/>
              <a:t> </a:t>
            </a:r>
          </a:p>
          <a:p>
            <a:pPr marL="514350" indent="-514350">
              <a:buNone/>
            </a:pPr>
            <a:r>
              <a:rPr lang="en-US" dirty="0" smtClean="0"/>
              <a:t>	 3)	If decoder and encoder share same output and 	input signals respectively, they can be deleted</a:t>
            </a:r>
          </a:p>
          <a:p>
            <a:pPr marL="514350" indent="-514350">
              <a:buNone/>
            </a:pPr>
            <a:endParaRPr lang="en-US" dirty="0"/>
          </a:p>
        </p:txBody>
      </p:sp>
      <p:grpSp>
        <p:nvGrpSpPr>
          <p:cNvPr id="430" name="Group 429"/>
          <p:cNvGrpSpPr/>
          <p:nvPr/>
        </p:nvGrpSpPr>
        <p:grpSpPr>
          <a:xfrm>
            <a:off x="2033904" y="4147200"/>
            <a:ext cx="5213838" cy="1437702"/>
            <a:chOff x="2033904" y="4604400"/>
            <a:chExt cx="5213838" cy="1437702"/>
          </a:xfrm>
        </p:grpSpPr>
        <p:grpSp>
          <p:nvGrpSpPr>
            <p:cNvPr id="84" name="Group 276"/>
            <p:cNvGrpSpPr/>
            <p:nvPr/>
          </p:nvGrpSpPr>
          <p:grpSpPr>
            <a:xfrm>
              <a:off x="6009004" y="4845700"/>
              <a:ext cx="1238738" cy="751902"/>
              <a:chOff x="6352998" y="4436562"/>
              <a:chExt cx="1238738" cy="751902"/>
            </a:xfrm>
          </p:grpSpPr>
          <p:grpSp>
            <p:nvGrpSpPr>
              <p:cNvPr id="85" name="Group 10"/>
              <p:cNvGrpSpPr>
                <a:grpSpLocks/>
              </p:cNvGrpSpPr>
              <p:nvPr/>
            </p:nvGrpSpPr>
            <p:grpSpPr bwMode="auto">
              <a:xfrm rot="20746010">
                <a:off x="6608548" y="4572711"/>
                <a:ext cx="275079" cy="178886"/>
                <a:chOff x="2886" y="10564"/>
                <a:chExt cx="315" cy="315"/>
              </a:xfrm>
            </p:grpSpPr>
            <p:sp>
              <p:nvSpPr>
                <p:cNvPr id="212"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3"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6" name="Group 10"/>
              <p:cNvGrpSpPr>
                <a:grpSpLocks/>
              </p:cNvGrpSpPr>
              <p:nvPr/>
            </p:nvGrpSpPr>
            <p:grpSpPr bwMode="auto">
              <a:xfrm>
                <a:off x="6352998" y="4886660"/>
                <a:ext cx="339396" cy="301804"/>
                <a:chOff x="2781" y="2824"/>
                <a:chExt cx="403" cy="310"/>
              </a:xfrm>
            </p:grpSpPr>
            <p:sp>
              <p:nvSpPr>
                <p:cNvPr id="198" name="Line 11"/>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Line 12"/>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Oval 15"/>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7" name="Group 189"/>
              <p:cNvGrpSpPr>
                <a:grpSpLocks/>
              </p:cNvGrpSpPr>
              <p:nvPr/>
            </p:nvGrpSpPr>
            <p:grpSpPr bwMode="auto">
              <a:xfrm>
                <a:off x="7123295" y="4845700"/>
                <a:ext cx="468441" cy="324301"/>
                <a:chOff x="2781" y="4864"/>
                <a:chExt cx="621" cy="360"/>
              </a:xfrm>
            </p:grpSpPr>
            <p:sp>
              <p:nvSpPr>
                <p:cNvPr id="196" name="Rectangle 5"/>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 name="Rectangle 6"/>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8" name="Group 7"/>
              <p:cNvGrpSpPr>
                <a:grpSpLocks/>
              </p:cNvGrpSpPr>
              <p:nvPr/>
            </p:nvGrpSpPr>
            <p:grpSpPr bwMode="auto">
              <a:xfrm rot="5400000">
                <a:off x="6919175" y="4466391"/>
                <a:ext cx="283763" cy="237615"/>
                <a:chOff x="2886" y="10564"/>
                <a:chExt cx="315" cy="315"/>
              </a:xfrm>
            </p:grpSpPr>
            <p:sp>
              <p:nvSpPr>
                <p:cNvPr id="193" name="Line 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5" name="Line 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2" name="Oval 19"/>
              <p:cNvSpPr>
                <a:spLocks noChangeArrowheads="1"/>
              </p:cNvSpPr>
              <p:nvPr/>
            </p:nvSpPr>
            <p:spPr bwMode="auto">
              <a:xfrm>
                <a:off x="6890916" y="4436562"/>
                <a:ext cx="90520" cy="10810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 name="Group 336"/>
            <p:cNvGrpSpPr/>
            <p:nvPr/>
          </p:nvGrpSpPr>
          <p:grpSpPr>
            <a:xfrm>
              <a:off x="2033904" y="4604400"/>
              <a:ext cx="1975338" cy="1437702"/>
              <a:chOff x="2427604" y="4604400"/>
              <a:chExt cx="1975338" cy="1437702"/>
            </a:xfrm>
          </p:grpSpPr>
          <p:grpSp>
            <p:nvGrpSpPr>
              <p:cNvPr id="90" name="Group 10"/>
              <p:cNvGrpSpPr>
                <a:grpSpLocks/>
              </p:cNvGrpSpPr>
              <p:nvPr/>
            </p:nvGrpSpPr>
            <p:grpSpPr bwMode="auto">
              <a:xfrm rot="20746010">
                <a:off x="3419754" y="4740549"/>
                <a:ext cx="275079" cy="178886"/>
                <a:chOff x="2886" y="10564"/>
                <a:chExt cx="315" cy="315"/>
              </a:xfrm>
            </p:grpSpPr>
            <p:sp>
              <p:nvSpPr>
                <p:cNvPr id="293"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4"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1" name="Group 10"/>
              <p:cNvGrpSpPr>
                <a:grpSpLocks/>
              </p:cNvGrpSpPr>
              <p:nvPr/>
            </p:nvGrpSpPr>
            <p:grpSpPr bwMode="auto">
              <a:xfrm>
                <a:off x="2427604" y="5740298"/>
                <a:ext cx="339396" cy="301804"/>
                <a:chOff x="2781" y="2824"/>
                <a:chExt cx="403" cy="310"/>
              </a:xfrm>
            </p:grpSpPr>
            <p:sp>
              <p:nvSpPr>
                <p:cNvPr id="288" name="Line 11"/>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Line 12"/>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Oval 15"/>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2" name="Group 189"/>
              <p:cNvGrpSpPr>
                <a:grpSpLocks/>
              </p:cNvGrpSpPr>
              <p:nvPr/>
            </p:nvGrpSpPr>
            <p:grpSpPr bwMode="auto">
              <a:xfrm>
                <a:off x="3934501" y="5013538"/>
                <a:ext cx="468441" cy="324301"/>
                <a:chOff x="2781" y="4864"/>
                <a:chExt cx="621" cy="360"/>
              </a:xfrm>
            </p:grpSpPr>
            <p:sp>
              <p:nvSpPr>
                <p:cNvPr id="286" name="Rectangle 5"/>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6"/>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3" name="Group 7"/>
              <p:cNvGrpSpPr>
                <a:grpSpLocks/>
              </p:cNvGrpSpPr>
              <p:nvPr/>
            </p:nvGrpSpPr>
            <p:grpSpPr bwMode="auto">
              <a:xfrm rot="5400000">
                <a:off x="3730381" y="4634229"/>
                <a:ext cx="283763" cy="237615"/>
                <a:chOff x="2886" y="10564"/>
                <a:chExt cx="315" cy="315"/>
              </a:xfrm>
            </p:grpSpPr>
            <p:sp>
              <p:nvSpPr>
                <p:cNvPr id="284" name="Line 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5" name="Line 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3" name="Oval 19"/>
              <p:cNvSpPr>
                <a:spLocks noChangeArrowheads="1"/>
              </p:cNvSpPr>
              <p:nvPr/>
            </p:nvSpPr>
            <p:spPr bwMode="auto">
              <a:xfrm>
                <a:off x="3702122" y="4604400"/>
                <a:ext cx="90520" cy="10810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4" name="Group 42"/>
              <p:cNvGrpSpPr>
                <a:grpSpLocks/>
              </p:cNvGrpSpPr>
              <p:nvPr/>
            </p:nvGrpSpPr>
            <p:grpSpPr bwMode="auto">
              <a:xfrm rot="18628250">
                <a:off x="2670625" y="5150830"/>
                <a:ext cx="706935" cy="540064"/>
                <a:chOff x="2421" y="10909"/>
                <a:chExt cx="1125" cy="795"/>
              </a:xfrm>
            </p:grpSpPr>
            <p:sp>
              <p:nvSpPr>
                <p:cNvPr id="296" name="AutoShape 43"/>
                <p:cNvSpPr>
                  <a:spLocks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95" name="Group 44"/>
                <p:cNvGrpSpPr>
                  <a:grpSpLocks/>
                </p:cNvGrpSpPr>
                <p:nvPr/>
              </p:nvGrpSpPr>
              <p:grpSpPr bwMode="auto">
                <a:xfrm rot="24300000">
                  <a:off x="3231" y="10911"/>
                  <a:ext cx="315" cy="315"/>
                  <a:chOff x="2886" y="10564"/>
                  <a:chExt cx="315" cy="315"/>
                </a:xfrm>
              </p:grpSpPr>
              <p:sp>
                <p:nvSpPr>
                  <p:cNvPr id="307" name="Line 45"/>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8" name="Line 46"/>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6" name="Group 47"/>
                <p:cNvGrpSpPr>
                  <a:grpSpLocks/>
                </p:cNvGrpSpPr>
                <p:nvPr/>
              </p:nvGrpSpPr>
              <p:grpSpPr bwMode="auto">
                <a:xfrm rot="24300000">
                  <a:off x="2421" y="11151"/>
                  <a:ext cx="315" cy="315"/>
                  <a:chOff x="2886" y="10564"/>
                  <a:chExt cx="315" cy="315"/>
                </a:xfrm>
              </p:grpSpPr>
              <p:sp>
                <p:nvSpPr>
                  <p:cNvPr id="305"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6"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7" name="Group 50"/>
                <p:cNvGrpSpPr>
                  <a:grpSpLocks/>
                </p:cNvGrpSpPr>
                <p:nvPr/>
              </p:nvGrpSpPr>
              <p:grpSpPr bwMode="auto">
                <a:xfrm rot="24300000">
                  <a:off x="3231" y="11391"/>
                  <a:ext cx="315" cy="315"/>
                  <a:chOff x="2886" y="10564"/>
                  <a:chExt cx="315" cy="315"/>
                </a:xfrm>
              </p:grpSpPr>
              <p:sp>
                <p:nvSpPr>
                  <p:cNvPr id="303" name="Line 5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4" name="Line 5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53"/>
                <p:cNvGrpSpPr>
                  <a:grpSpLocks/>
                </p:cNvGrpSpPr>
                <p:nvPr/>
              </p:nvGrpSpPr>
              <p:grpSpPr bwMode="auto">
                <a:xfrm rot="24300000">
                  <a:off x="3231" y="11136"/>
                  <a:ext cx="315" cy="315"/>
                  <a:chOff x="2886" y="10564"/>
                  <a:chExt cx="315" cy="315"/>
                </a:xfrm>
              </p:grpSpPr>
              <p:sp>
                <p:nvSpPr>
                  <p:cNvPr id="301" name="Line 5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2" name="Line 5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4" name="AutoShape 12"/>
              <p:cNvSpPr>
                <a:spLocks noChangeArrowheads="1"/>
              </p:cNvSpPr>
              <p:nvPr/>
            </p:nvSpPr>
            <p:spPr bwMode="auto">
              <a:xfrm rot="13322314">
                <a:off x="3122189" y="4928981"/>
                <a:ext cx="466182" cy="2277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38" name="Right Arrow 337"/>
            <p:cNvSpPr/>
            <p:nvPr/>
          </p:nvSpPr>
          <p:spPr>
            <a:xfrm>
              <a:off x="4432300" y="4908003"/>
              <a:ext cx="978408" cy="484632"/>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6" name="Group 256"/>
          <p:cNvGrpSpPr/>
          <p:nvPr/>
        </p:nvGrpSpPr>
        <p:grpSpPr>
          <a:xfrm>
            <a:off x="6694559" y="801815"/>
            <a:ext cx="2058461" cy="1223219"/>
            <a:chOff x="939800" y="2463800"/>
            <a:chExt cx="6350000" cy="3289300"/>
          </a:xfrm>
        </p:grpSpPr>
        <p:sp>
          <p:nvSpPr>
            <p:cNvPr id="227" name="Rectangle 226"/>
            <p:cNvSpPr/>
            <p:nvPr/>
          </p:nvSpPr>
          <p:spPr>
            <a:xfrm>
              <a:off x="939800" y="2463800"/>
              <a:ext cx="6350000" cy="3289300"/>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9" name="Group 154"/>
            <p:cNvGrpSpPr/>
            <p:nvPr/>
          </p:nvGrpSpPr>
          <p:grpSpPr>
            <a:xfrm>
              <a:off x="1193800" y="2725739"/>
              <a:ext cx="2548396" cy="2449941"/>
              <a:chOff x="1714499" y="2446339"/>
              <a:chExt cx="3168784" cy="2963250"/>
            </a:xfrm>
          </p:grpSpPr>
          <p:grpSp>
            <p:nvGrpSpPr>
              <p:cNvPr id="333" name="Group 153"/>
              <p:cNvGrpSpPr/>
              <p:nvPr/>
            </p:nvGrpSpPr>
            <p:grpSpPr>
              <a:xfrm>
                <a:off x="1714499" y="2478374"/>
                <a:ext cx="3168784" cy="2931215"/>
                <a:chOff x="1727199" y="2478374"/>
                <a:chExt cx="3168784" cy="2931215"/>
              </a:xfrm>
            </p:grpSpPr>
            <p:grpSp>
              <p:nvGrpSpPr>
                <p:cNvPr id="337" name="Group 152"/>
                <p:cNvGrpSpPr/>
                <p:nvPr/>
              </p:nvGrpSpPr>
              <p:grpSpPr>
                <a:xfrm>
                  <a:off x="1727199" y="2478374"/>
                  <a:ext cx="3168784" cy="2931215"/>
                  <a:chOff x="1727199" y="2478374"/>
                  <a:chExt cx="3168784" cy="2931215"/>
                </a:xfrm>
              </p:grpSpPr>
              <p:grpSp>
                <p:nvGrpSpPr>
                  <p:cNvPr id="345" name="Group 151"/>
                  <p:cNvGrpSpPr/>
                  <p:nvPr/>
                </p:nvGrpSpPr>
                <p:grpSpPr>
                  <a:xfrm>
                    <a:off x="2072971" y="2478374"/>
                    <a:ext cx="2823012" cy="2901804"/>
                    <a:chOff x="2072971" y="2478374"/>
                    <a:chExt cx="2823012" cy="2901804"/>
                  </a:xfrm>
                </p:grpSpPr>
                <p:grpSp>
                  <p:nvGrpSpPr>
                    <p:cNvPr id="358" name="Group 150"/>
                    <p:cNvGrpSpPr/>
                    <p:nvPr/>
                  </p:nvGrpSpPr>
                  <p:grpSpPr>
                    <a:xfrm>
                      <a:off x="2072971" y="2850037"/>
                      <a:ext cx="2823012" cy="2530141"/>
                      <a:chOff x="2060271" y="2850037"/>
                      <a:chExt cx="2823012" cy="2530141"/>
                    </a:xfrm>
                  </p:grpSpPr>
                  <p:grpSp>
                    <p:nvGrpSpPr>
                      <p:cNvPr id="362" name="Group 149"/>
                      <p:cNvGrpSpPr/>
                      <p:nvPr/>
                    </p:nvGrpSpPr>
                    <p:grpSpPr>
                      <a:xfrm>
                        <a:off x="2060271" y="2850037"/>
                        <a:ext cx="2823012" cy="2530141"/>
                        <a:chOff x="2060271" y="2850037"/>
                        <a:chExt cx="2823012" cy="2530141"/>
                      </a:xfrm>
                    </p:grpSpPr>
                    <p:grpSp>
                      <p:nvGrpSpPr>
                        <p:cNvPr id="366" name="Group 121"/>
                        <p:cNvGrpSpPr>
                          <a:grpSpLocks noChangeAspect="1"/>
                        </p:cNvGrpSpPr>
                        <p:nvPr/>
                      </p:nvGrpSpPr>
                      <p:grpSpPr bwMode="auto">
                        <a:xfrm rot="16953334" flipH="1" flipV="1">
                          <a:off x="3772937" y="4037192"/>
                          <a:ext cx="325637" cy="123943"/>
                          <a:chOff x="2886" y="10564"/>
                          <a:chExt cx="315" cy="315"/>
                        </a:xfrm>
                      </p:grpSpPr>
                      <p:sp>
                        <p:nvSpPr>
                          <p:cNvPr id="428"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9"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7" name="Group 148"/>
                        <p:cNvGrpSpPr/>
                        <p:nvPr/>
                      </p:nvGrpSpPr>
                      <p:grpSpPr>
                        <a:xfrm>
                          <a:off x="2060271" y="2850037"/>
                          <a:ext cx="2823012" cy="2530141"/>
                          <a:chOff x="2060271" y="2850037"/>
                          <a:chExt cx="2823012" cy="2530141"/>
                        </a:xfrm>
                      </p:grpSpPr>
                      <p:grpSp>
                        <p:nvGrpSpPr>
                          <p:cNvPr id="368" name="Group 3"/>
                          <p:cNvGrpSpPr>
                            <a:grpSpLocks noChangeAspect="1"/>
                          </p:cNvGrpSpPr>
                          <p:nvPr/>
                        </p:nvGrpSpPr>
                        <p:grpSpPr bwMode="auto">
                          <a:xfrm>
                            <a:off x="2429464" y="2926347"/>
                            <a:ext cx="724919" cy="896015"/>
                            <a:chOff x="2886" y="10564"/>
                            <a:chExt cx="315" cy="315"/>
                          </a:xfrm>
                        </p:grpSpPr>
                        <p:sp>
                          <p:nvSpPr>
                            <p:cNvPr id="426"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7"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9" name="Group 147"/>
                          <p:cNvGrpSpPr/>
                          <p:nvPr/>
                        </p:nvGrpSpPr>
                        <p:grpSpPr>
                          <a:xfrm>
                            <a:off x="3103585" y="2951745"/>
                            <a:ext cx="837569" cy="916235"/>
                            <a:chOff x="3103585" y="2951745"/>
                            <a:chExt cx="837569" cy="916235"/>
                          </a:xfrm>
                        </p:grpSpPr>
                        <p:grpSp>
                          <p:nvGrpSpPr>
                            <p:cNvPr id="420" name="Group 54"/>
                            <p:cNvGrpSpPr>
                              <a:grpSpLocks noChangeAspect="1"/>
                            </p:cNvGrpSpPr>
                            <p:nvPr/>
                          </p:nvGrpSpPr>
                          <p:grpSpPr bwMode="auto">
                            <a:xfrm rot="11192602" flipH="1">
                              <a:off x="3103585" y="2951745"/>
                              <a:ext cx="837569" cy="874683"/>
                              <a:chOff x="2886" y="10564"/>
                              <a:chExt cx="315" cy="315"/>
                            </a:xfrm>
                          </p:grpSpPr>
                          <p:sp>
                            <p:nvSpPr>
                              <p:cNvPr id="424"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5"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1" name="Group 54"/>
                            <p:cNvGrpSpPr>
                              <a:grpSpLocks noChangeAspect="1"/>
                            </p:cNvGrpSpPr>
                            <p:nvPr/>
                          </p:nvGrpSpPr>
                          <p:grpSpPr bwMode="auto">
                            <a:xfrm rot="10506779" flipH="1">
                              <a:off x="3153143" y="3334585"/>
                              <a:ext cx="510763" cy="533395"/>
                              <a:chOff x="2886" y="10564"/>
                              <a:chExt cx="315" cy="315"/>
                            </a:xfrm>
                          </p:grpSpPr>
                          <p:sp>
                            <p:nvSpPr>
                              <p:cNvPr id="422"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3"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70" name="Group 146"/>
                          <p:cNvGrpSpPr/>
                          <p:nvPr/>
                        </p:nvGrpSpPr>
                        <p:grpSpPr>
                          <a:xfrm>
                            <a:off x="2060271" y="2850037"/>
                            <a:ext cx="2823012" cy="2530141"/>
                            <a:chOff x="2060271" y="2850037"/>
                            <a:chExt cx="2823012" cy="2530141"/>
                          </a:xfrm>
                        </p:grpSpPr>
                        <p:sp>
                          <p:nvSpPr>
                            <p:cNvPr id="371" name="AutoShape 7"/>
                            <p:cNvSpPr>
                              <a:spLocks noChangeAspect="1" noChangeArrowheads="1"/>
                            </p:cNvSpPr>
                            <p:nvPr/>
                          </p:nvSpPr>
                          <p:spPr bwMode="auto">
                            <a:xfrm>
                              <a:off x="2308645" y="4271970"/>
                              <a:ext cx="241640" cy="320005"/>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2" name="AutoShape 11"/>
                            <p:cNvSpPr>
                              <a:spLocks noChangeAspect="1" noChangeArrowheads="1"/>
                            </p:cNvSpPr>
                            <p:nvPr/>
                          </p:nvSpPr>
                          <p:spPr bwMode="auto">
                            <a:xfrm flipH="1">
                              <a:off x="2263337" y="3822362"/>
                              <a:ext cx="332255" cy="19200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73" name="Group 15"/>
                            <p:cNvGrpSpPr>
                              <a:grpSpLocks noChangeAspect="1"/>
                            </p:cNvGrpSpPr>
                            <p:nvPr/>
                          </p:nvGrpSpPr>
                          <p:grpSpPr bwMode="auto">
                            <a:xfrm>
                              <a:off x="2550284" y="3374322"/>
                              <a:ext cx="604099" cy="448007"/>
                              <a:chOff x="2886" y="10564"/>
                              <a:chExt cx="315" cy="315"/>
                            </a:xfrm>
                          </p:grpSpPr>
                          <p:sp>
                            <p:nvSpPr>
                              <p:cNvPr id="418"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9"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4" name="Group 28"/>
                            <p:cNvGrpSpPr>
                              <a:grpSpLocks noChangeAspect="1"/>
                            </p:cNvGrpSpPr>
                            <p:nvPr/>
                          </p:nvGrpSpPr>
                          <p:grpSpPr bwMode="auto">
                            <a:xfrm rot="18389699">
                              <a:off x="1960375" y="4647147"/>
                              <a:ext cx="600009" cy="400217"/>
                              <a:chOff x="2376" y="8888"/>
                              <a:chExt cx="1125" cy="795"/>
                            </a:xfrm>
                          </p:grpSpPr>
                          <p:sp>
                            <p:nvSpPr>
                              <p:cNvPr id="405"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06" name="Group 30"/>
                              <p:cNvGrpSpPr>
                                <a:grpSpLocks noChangeAspect="1"/>
                              </p:cNvGrpSpPr>
                              <p:nvPr/>
                            </p:nvGrpSpPr>
                            <p:grpSpPr bwMode="auto">
                              <a:xfrm rot="24300000">
                                <a:off x="2391" y="8888"/>
                                <a:ext cx="315" cy="315"/>
                                <a:chOff x="2886" y="10564"/>
                                <a:chExt cx="315" cy="315"/>
                              </a:xfrm>
                            </p:grpSpPr>
                            <p:sp>
                              <p:nvSpPr>
                                <p:cNvPr id="416"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7"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7" name="Group 33"/>
                              <p:cNvGrpSpPr>
                                <a:grpSpLocks noChangeAspect="1"/>
                              </p:cNvGrpSpPr>
                              <p:nvPr/>
                            </p:nvGrpSpPr>
                            <p:grpSpPr bwMode="auto">
                              <a:xfrm rot="24300000">
                                <a:off x="2376" y="9128"/>
                                <a:ext cx="315" cy="315"/>
                                <a:chOff x="2886" y="10564"/>
                                <a:chExt cx="315" cy="315"/>
                              </a:xfrm>
                            </p:grpSpPr>
                            <p:sp>
                              <p:nvSpPr>
                                <p:cNvPr id="414"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5"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8" name="Group 36"/>
                              <p:cNvGrpSpPr>
                                <a:grpSpLocks noChangeAspect="1"/>
                              </p:cNvGrpSpPr>
                              <p:nvPr/>
                            </p:nvGrpSpPr>
                            <p:grpSpPr bwMode="auto">
                              <a:xfrm rot="24300000">
                                <a:off x="2376" y="9368"/>
                                <a:ext cx="315" cy="315"/>
                                <a:chOff x="2886" y="10564"/>
                                <a:chExt cx="315" cy="315"/>
                              </a:xfrm>
                            </p:grpSpPr>
                            <p:sp>
                              <p:nvSpPr>
                                <p:cNvPr id="412"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3"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9" name="Group 39"/>
                              <p:cNvGrpSpPr>
                                <a:grpSpLocks noChangeAspect="1"/>
                              </p:cNvGrpSpPr>
                              <p:nvPr/>
                            </p:nvGrpSpPr>
                            <p:grpSpPr bwMode="auto">
                              <a:xfrm rot="24300000">
                                <a:off x="3186" y="9113"/>
                                <a:ext cx="315" cy="315"/>
                                <a:chOff x="2886" y="10564"/>
                                <a:chExt cx="315" cy="315"/>
                              </a:xfrm>
                            </p:grpSpPr>
                            <p:sp>
                              <p:nvSpPr>
                                <p:cNvPr id="410"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1"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75" name="Group 57"/>
                            <p:cNvGrpSpPr>
                              <a:grpSpLocks noChangeAspect="1"/>
                            </p:cNvGrpSpPr>
                            <p:nvPr/>
                          </p:nvGrpSpPr>
                          <p:grpSpPr bwMode="auto">
                            <a:xfrm rot="13075850" flipH="1">
                              <a:off x="2793182" y="2850037"/>
                              <a:ext cx="1532860" cy="613505"/>
                              <a:chOff x="2886" y="10564"/>
                              <a:chExt cx="315" cy="315"/>
                            </a:xfrm>
                          </p:grpSpPr>
                          <p:sp>
                            <p:nvSpPr>
                              <p:cNvPr id="403"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4"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6" name="Group 145"/>
                            <p:cNvGrpSpPr/>
                            <p:nvPr/>
                          </p:nvGrpSpPr>
                          <p:grpSpPr>
                            <a:xfrm>
                              <a:off x="3699504" y="3803384"/>
                              <a:ext cx="1183779" cy="1576794"/>
                              <a:chOff x="3699504" y="3803384"/>
                              <a:chExt cx="1183779" cy="1576794"/>
                            </a:xfrm>
                          </p:grpSpPr>
                          <p:grpSp>
                            <p:nvGrpSpPr>
                              <p:cNvPr id="377" name="Group 89"/>
                              <p:cNvGrpSpPr>
                                <a:grpSpLocks noChangeAspect="1"/>
                              </p:cNvGrpSpPr>
                              <p:nvPr/>
                            </p:nvGrpSpPr>
                            <p:grpSpPr bwMode="auto">
                              <a:xfrm>
                                <a:off x="3841210" y="4268693"/>
                                <a:ext cx="1042073" cy="1111485"/>
                                <a:chOff x="7341" y="6449"/>
                                <a:chExt cx="2070" cy="2084"/>
                              </a:xfrm>
                            </p:grpSpPr>
                            <p:sp>
                              <p:nvSpPr>
                                <p:cNvPr id="379"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80" name="Group 91"/>
                                <p:cNvGrpSpPr>
                                  <a:grpSpLocks noChangeAspect="1"/>
                                </p:cNvGrpSpPr>
                                <p:nvPr/>
                              </p:nvGrpSpPr>
                              <p:grpSpPr bwMode="auto">
                                <a:xfrm>
                                  <a:off x="8790" y="7333"/>
                                  <a:ext cx="621" cy="360"/>
                                  <a:chOff x="2781" y="4864"/>
                                  <a:chExt cx="621" cy="360"/>
                                </a:xfrm>
                              </p:grpSpPr>
                              <p:sp>
                                <p:nvSpPr>
                                  <p:cNvPr id="401"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1" name="Group 94"/>
                                <p:cNvGrpSpPr>
                                  <a:grpSpLocks noChangeAspect="1"/>
                                </p:cNvGrpSpPr>
                                <p:nvPr/>
                              </p:nvGrpSpPr>
                              <p:grpSpPr bwMode="auto">
                                <a:xfrm rot="2653686">
                                  <a:off x="7460" y="6978"/>
                                  <a:ext cx="1125" cy="795"/>
                                  <a:chOff x="2421" y="10913"/>
                                  <a:chExt cx="1125" cy="795"/>
                                </a:xfrm>
                              </p:grpSpPr>
                              <p:sp>
                                <p:nvSpPr>
                                  <p:cNvPr id="388"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89" name="Group 96"/>
                                  <p:cNvGrpSpPr>
                                    <a:grpSpLocks noChangeAspect="1"/>
                                  </p:cNvGrpSpPr>
                                  <p:nvPr/>
                                </p:nvGrpSpPr>
                                <p:grpSpPr bwMode="auto">
                                  <a:xfrm rot="24300000">
                                    <a:off x="3231" y="10913"/>
                                    <a:ext cx="315" cy="315"/>
                                    <a:chOff x="2886" y="10564"/>
                                    <a:chExt cx="315" cy="315"/>
                                  </a:xfrm>
                                </p:grpSpPr>
                                <p:sp>
                                  <p:nvSpPr>
                                    <p:cNvPr id="399"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0"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0" name="Group 99"/>
                                  <p:cNvGrpSpPr>
                                    <a:grpSpLocks noChangeAspect="1"/>
                                  </p:cNvGrpSpPr>
                                  <p:nvPr/>
                                </p:nvGrpSpPr>
                                <p:grpSpPr bwMode="auto">
                                  <a:xfrm rot="24300000">
                                    <a:off x="2421" y="11153"/>
                                    <a:ext cx="315" cy="315"/>
                                    <a:chOff x="2886" y="10564"/>
                                    <a:chExt cx="315" cy="315"/>
                                  </a:xfrm>
                                </p:grpSpPr>
                                <p:sp>
                                  <p:nvSpPr>
                                    <p:cNvPr id="397"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8"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1" name="Group 102"/>
                                  <p:cNvGrpSpPr>
                                    <a:grpSpLocks noChangeAspect="1"/>
                                  </p:cNvGrpSpPr>
                                  <p:nvPr/>
                                </p:nvGrpSpPr>
                                <p:grpSpPr bwMode="auto">
                                  <a:xfrm rot="24300000">
                                    <a:off x="3231" y="11393"/>
                                    <a:ext cx="315" cy="315"/>
                                    <a:chOff x="2886" y="10564"/>
                                    <a:chExt cx="315" cy="315"/>
                                  </a:xfrm>
                                </p:grpSpPr>
                                <p:sp>
                                  <p:nvSpPr>
                                    <p:cNvPr id="395"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6"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2" name="Group 105"/>
                                  <p:cNvGrpSpPr>
                                    <a:grpSpLocks noChangeAspect="1"/>
                                  </p:cNvGrpSpPr>
                                  <p:nvPr/>
                                </p:nvGrpSpPr>
                                <p:grpSpPr bwMode="auto">
                                  <a:xfrm rot="24300000">
                                    <a:off x="3231" y="11138"/>
                                    <a:ext cx="315" cy="315"/>
                                    <a:chOff x="2886" y="10564"/>
                                    <a:chExt cx="315" cy="315"/>
                                  </a:xfrm>
                                </p:grpSpPr>
                                <p:sp>
                                  <p:nvSpPr>
                                    <p:cNvPr id="393"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4"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82" name="Group 108"/>
                                <p:cNvGrpSpPr>
                                  <a:grpSpLocks noChangeAspect="1"/>
                                </p:cNvGrpSpPr>
                                <p:nvPr/>
                              </p:nvGrpSpPr>
                              <p:grpSpPr bwMode="auto">
                                <a:xfrm>
                                  <a:off x="8571" y="7753"/>
                                  <a:ext cx="621" cy="360"/>
                                  <a:chOff x="2781" y="4864"/>
                                  <a:chExt cx="621" cy="360"/>
                                </a:xfrm>
                              </p:grpSpPr>
                              <p:sp>
                                <p:nvSpPr>
                                  <p:cNvPr id="386"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7"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3" name="Group 111"/>
                                <p:cNvGrpSpPr>
                                  <a:grpSpLocks noChangeAspect="1"/>
                                </p:cNvGrpSpPr>
                                <p:nvPr/>
                              </p:nvGrpSpPr>
                              <p:grpSpPr bwMode="auto">
                                <a:xfrm>
                                  <a:off x="8211" y="8173"/>
                                  <a:ext cx="621" cy="360"/>
                                  <a:chOff x="2781" y="4864"/>
                                  <a:chExt cx="621" cy="360"/>
                                </a:xfrm>
                              </p:grpSpPr>
                              <p:sp>
                                <p:nvSpPr>
                                  <p:cNvPr id="384"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5"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78" name="AutoShape 120"/>
                              <p:cNvSpPr>
                                <a:spLocks noChangeAspect="1" noChangeArrowheads="1"/>
                              </p:cNvSpPr>
                              <p:nvPr/>
                            </p:nvSpPr>
                            <p:spPr bwMode="auto">
                              <a:xfrm rot="20689103" flipH="1">
                                <a:off x="3699504" y="3803384"/>
                                <a:ext cx="352006" cy="18123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363" name="Group 12"/>
                      <p:cNvGrpSpPr>
                        <a:grpSpLocks noChangeAspect="1"/>
                      </p:cNvGrpSpPr>
                      <p:nvPr/>
                    </p:nvGrpSpPr>
                    <p:grpSpPr bwMode="auto">
                      <a:xfrm rot="18900000">
                        <a:off x="2354959" y="4061833"/>
                        <a:ext cx="158576" cy="168003"/>
                        <a:chOff x="2886" y="10564"/>
                        <a:chExt cx="315" cy="315"/>
                      </a:xfrm>
                    </p:grpSpPr>
                    <p:sp>
                      <p:nvSpPr>
                        <p:cNvPr id="364"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5"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59" name="Group 19"/>
                    <p:cNvGrpSpPr>
                      <a:grpSpLocks noChangeAspect="1"/>
                    </p:cNvGrpSpPr>
                    <p:nvPr/>
                  </p:nvGrpSpPr>
                  <p:grpSpPr bwMode="auto">
                    <a:xfrm>
                      <a:off x="2308654" y="2478374"/>
                      <a:ext cx="845740" cy="1344024"/>
                      <a:chOff x="2886" y="10564"/>
                      <a:chExt cx="315" cy="315"/>
                    </a:xfrm>
                  </p:grpSpPr>
                  <p:sp>
                    <p:nvSpPr>
                      <p:cNvPr id="360"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1"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46" name="Group 22"/>
                  <p:cNvGrpSpPr>
                    <a:grpSpLocks noChangeAspect="1"/>
                  </p:cNvGrpSpPr>
                  <p:nvPr/>
                </p:nvGrpSpPr>
                <p:grpSpPr bwMode="auto">
                  <a:xfrm>
                    <a:off x="2006595" y="5244253"/>
                    <a:ext cx="202877" cy="165336"/>
                    <a:chOff x="2781" y="2824"/>
                    <a:chExt cx="403" cy="310"/>
                  </a:xfrm>
                </p:grpSpPr>
                <p:sp>
                  <p:nvSpPr>
                    <p:cNvPr id="353"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7" name="Group 42"/>
                  <p:cNvGrpSpPr>
                    <a:grpSpLocks noChangeAspect="1"/>
                  </p:cNvGrpSpPr>
                  <p:nvPr/>
                </p:nvGrpSpPr>
                <p:grpSpPr bwMode="auto">
                  <a:xfrm>
                    <a:off x="1727199" y="4985582"/>
                    <a:ext cx="202877" cy="165336"/>
                    <a:chOff x="2781" y="2824"/>
                    <a:chExt cx="403" cy="310"/>
                  </a:xfrm>
                </p:grpSpPr>
                <p:sp>
                  <p:nvSpPr>
                    <p:cNvPr id="348"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39" name="Group 48"/>
                <p:cNvGrpSpPr>
                  <a:grpSpLocks noChangeAspect="1"/>
                </p:cNvGrpSpPr>
                <p:nvPr/>
              </p:nvGrpSpPr>
              <p:grpSpPr bwMode="auto">
                <a:xfrm>
                  <a:off x="1855570" y="5121585"/>
                  <a:ext cx="202877" cy="165336"/>
                  <a:chOff x="2781" y="2824"/>
                  <a:chExt cx="403" cy="310"/>
                </a:xfrm>
              </p:grpSpPr>
              <p:sp>
                <p:nvSpPr>
                  <p:cNvPr id="340"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34" name="Oval 6"/>
              <p:cNvSpPr>
                <a:spLocks noChangeAspect="1" noChangeArrowheads="1"/>
              </p:cNvSpPr>
              <p:nvPr/>
            </p:nvSpPr>
            <p:spPr bwMode="auto">
              <a:xfrm>
                <a:off x="3124179" y="2446339"/>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Oval 18"/>
              <p:cNvSpPr>
                <a:spLocks noChangeAspect="1" noChangeArrowheads="1"/>
              </p:cNvSpPr>
              <p:nvPr/>
            </p:nvSpPr>
            <p:spPr bwMode="auto">
              <a:xfrm>
                <a:off x="3124179" y="3342354"/>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Oval 63"/>
              <p:cNvSpPr>
                <a:spLocks noChangeAspect="1" noChangeArrowheads="1"/>
              </p:cNvSpPr>
              <p:nvPr/>
            </p:nvSpPr>
            <p:spPr bwMode="auto">
              <a:xfrm flipH="1">
                <a:off x="3124179" y="2902347"/>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0" name="Group 253"/>
            <p:cNvGrpSpPr/>
            <p:nvPr/>
          </p:nvGrpSpPr>
          <p:grpSpPr>
            <a:xfrm>
              <a:off x="4483100" y="3090055"/>
              <a:ext cx="2548385" cy="2072935"/>
              <a:chOff x="4216400" y="3115455"/>
              <a:chExt cx="2548385" cy="2072935"/>
            </a:xfrm>
          </p:grpSpPr>
          <p:grpSp>
            <p:nvGrpSpPr>
              <p:cNvPr id="232" name="Group 252"/>
              <p:cNvGrpSpPr/>
              <p:nvPr/>
            </p:nvGrpSpPr>
            <p:grpSpPr>
              <a:xfrm rot="20981492">
                <a:off x="4695699" y="3166165"/>
                <a:ext cx="801054" cy="1023923"/>
                <a:chOff x="4800045" y="3135298"/>
                <a:chExt cx="574336" cy="729801"/>
              </a:xfrm>
            </p:grpSpPr>
            <p:sp>
              <p:nvSpPr>
                <p:cNvPr id="331" name="Line 4"/>
                <p:cNvSpPr>
                  <a:spLocks noChangeAspect="1" noChangeShapeType="1"/>
                </p:cNvSpPr>
                <p:nvPr/>
              </p:nvSpPr>
              <p:spPr bwMode="auto">
                <a:xfrm flipV="1">
                  <a:off x="4800045" y="3311678"/>
                  <a:ext cx="435528" cy="553421"/>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2" name="Line 5"/>
                <p:cNvSpPr>
                  <a:spLocks noChangeAspect="1" noChangeShapeType="1"/>
                </p:cNvSpPr>
                <p:nvPr/>
              </p:nvSpPr>
              <p:spPr bwMode="auto">
                <a:xfrm flipV="1">
                  <a:off x="4930196" y="3135298"/>
                  <a:ext cx="444185" cy="564421"/>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1" name="Group 54"/>
              <p:cNvGrpSpPr>
                <a:grpSpLocks noChangeAspect="1"/>
              </p:cNvGrpSpPr>
              <p:nvPr/>
            </p:nvGrpSpPr>
            <p:grpSpPr bwMode="auto">
              <a:xfrm rot="11572591" flipH="1">
                <a:off x="5271418" y="3212663"/>
                <a:ext cx="880446" cy="945248"/>
                <a:chOff x="2886" y="10564"/>
                <a:chExt cx="315" cy="315"/>
              </a:xfrm>
            </p:grpSpPr>
            <p:sp>
              <p:nvSpPr>
                <p:cNvPr id="329"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30"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42" name="AutoShape 7"/>
              <p:cNvSpPr>
                <a:spLocks noChangeAspect="1" noChangeArrowheads="1"/>
              </p:cNvSpPr>
              <p:nvPr/>
            </p:nvSpPr>
            <p:spPr bwMode="auto">
              <a:xfrm>
                <a:off x="4694223" y="4247825"/>
                <a:ext cx="194331" cy="264572"/>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43" name="Group 28"/>
              <p:cNvGrpSpPr>
                <a:grpSpLocks noChangeAspect="1"/>
              </p:cNvGrpSpPr>
              <p:nvPr/>
            </p:nvGrpSpPr>
            <p:grpSpPr bwMode="auto">
              <a:xfrm rot="18389699">
                <a:off x="4408021" y="4563010"/>
                <a:ext cx="496072" cy="321862"/>
                <a:chOff x="2376" y="8890"/>
                <a:chExt cx="1125" cy="795"/>
              </a:xfrm>
            </p:grpSpPr>
            <p:sp>
              <p:nvSpPr>
                <p:cNvPr id="315"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16" name="Group 30"/>
                <p:cNvGrpSpPr>
                  <a:grpSpLocks noChangeAspect="1"/>
                </p:cNvGrpSpPr>
                <p:nvPr/>
              </p:nvGrpSpPr>
              <p:grpSpPr bwMode="auto">
                <a:xfrm rot="24300000">
                  <a:off x="2391" y="8890"/>
                  <a:ext cx="315" cy="315"/>
                  <a:chOff x="2886" y="10564"/>
                  <a:chExt cx="315" cy="315"/>
                </a:xfrm>
              </p:grpSpPr>
              <p:sp>
                <p:nvSpPr>
                  <p:cNvPr id="327"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8"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7" name="Group 33"/>
                <p:cNvGrpSpPr>
                  <a:grpSpLocks noChangeAspect="1"/>
                </p:cNvGrpSpPr>
                <p:nvPr/>
              </p:nvGrpSpPr>
              <p:grpSpPr bwMode="auto">
                <a:xfrm rot="24300000">
                  <a:off x="2376" y="9130"/>
                  <a:ext cx="315" cy="315"/>
                  <a:chOff x="2886" y="10564"/>
                  <a:chExt cx="315" cy="315"/>
                </a:xfrm>
              </p:grpSpPr>
              <p:sp>
                <p:nvSpPr>
                  <p:cNvPr id="325"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6"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8" name="Group 36"/>
                <p:cNvGrpSpPr>
                  <a:grpSpLocks noChangeAspect="1"/>
                </p:cNvGrpSpPr>
                <p:nvPr/>
              </p:nvGrpSpPr>
              <p:grpSpPr bwMode="auto">
                <a:xfrm rot="24300000">
                  <a:off x="2376" y="9370"/>
                  <a:ext cx="315" cy="315"/>
                  <a:chOff x="2886" y="10564"/>
                  <a:chExt cx="315" cy="315"/>
                </a:xfrm>
              </p:grpSpPr>
              <p:sp>
                <p:nvSpPr>
                  <p:cNvPr id="322"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3"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9" name="Group 39"/>
                <p:cNvGrpSpPr>
                  <a:grpSpLocks noChangeAspect="1"/>
                </p:cNvGrpSpPr>
                <p:nvPr/>
              </p:nvGrpSpPr>
              <p:grpSpPr bwMode="auto">
                <a:xfrm rot="24300000">
                  <a:off x="3186" y="9115"/>
                  <a:ext cx="315" cy="315"/>
                  <a:chOff x="2886" y="10564"/>
                  <a:chExt cx="315" cy="315"/>
                </a:xfrm>
              </p:grpSpPr>
              <p:sp>
                <p:nvSpPr>
                  <p:cNvPr id="320"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1"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44" name="Group 89"/>
              <p:cNvGrpSpPr>
                <a:grpSpLocks noChangeAspect="1"/>
              </p:cNvGrpSpPr>
              <p:nvPr/>
            </p:nvGrpSpPr>
            <p:grpSpPr bwMode="auto">
              <a:xfrm>
                <a:off x="5926733" y="4245114"/>
                <a:ext cx="838052" cy="918948"/>
                <a:chOff x="7341" y="6449"/>
                <a:chExt cx="2070" cy="2084"/>
              </a:xfrm>
            </p:grpSpPr>
            <p:sp>
              <p:nvSpPr>
                <p:cNvPr id="270"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1" name="Group 91"/>
                <p:cNvGrpSpPr>
                  <a:grpSpLocks noChangeAspect="1"/>
                </p:cNvGrpSpPr>
                <p:nvPr/>
              </p:nvGrpSpPr>
              <p:grpSpPr bwMode="auto">
                <a:xfrm>
                  <a:off x="8790" y="7333"/>
                  <a:ext cx="621" cy="360"/>
                  <a:chOff x="2781" y="4864"/>
                  <a:chExt cx="621" cy="360"/>
                </a:xfrm>
              </p:grpSpPr>
              <p:sp>
                <p:nvSpPr>
                  <p:cNvPr id="313"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2" name="Group 94"/>
                <p:cNvGrpSpPr>
                  <a:grpSpLocks noChangeAspect="1"/>
                </p:cNvGrpSpPr>
                <p:nvPr/>
              </p:nvGrpSpPr>
              <p:grpSpPr bwMode="auto">
                <a:xfrm rot="2653686">
                  <a:off x="7459" y="6980"/>
                  <a:ext cx="1125" cy="795"/>
                  <a:chOff x="2421" y="10915"/>
                  <a:chExt cx="1125" cy="795"/>
                </a:xfrm>
              </p:grpSpPr>
              <p:sp>
                <p:nvSpPr>
                  <p:cNvPr id="279"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80" name="Group 96"/>
                  <p:cNvGrpSpPr>
                    <a:grpSpLocks noChangeAspect="1"/>
                  </p:cNvGrpSpPr>
                  <p:nvPr/>
                </p:nvGrpSpPr>
                <p:grpSpPr bwMode="auto">
                  <a:xfrm rot="24300000">
                    <a:off x="3231" y="10915"/>
                    <a:ext cx="315" cy="315"/>
                    <a:chOff x="2886" y="10564"/>
                    <a:chExt cx="315" cy="315"/>
                  </a:xfrm>
                </p:grpSpPr>
                <p:sp>
                  <p:nvSpPr>
                    <p:cNvPr id="311"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2"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1" name="Group 99"/>
                  <p:cNvGrpSpPr>
                    <a:grpSpLocks noChangeAspect="1"/>
                  </p:cNvGrpSpPr>
                  <p:nvPr/>
                </p:nvGrpSpPr>
                <p:grpSpPr bwMode="auto">
                  <a:xfrm rot="24300000">
                    <a:off x="2421" y="11155"/>
                    <a:ext cx="315" cy="315"/>
                    <a:chOff x="2886" y="10564"/>
                    <a:chExt cx="315" cy="315"/>
                  </a:xfrm>
                </p:grpSpPr>
                <p:sp>
                  <p:nvSpPr>
                    <p:cNvPr id="309"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0"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2" name="Group 102"/>
                  <p:cNvGrpSpPr>
                    <a:grpSpLocks noChangeAspect="1"/>
                  </p:cNvGrpSpPr>
                  <p:nvPr/>
                </p:nvGrpSpPr>
                <p:grpSpPr bwMode="auto">
                  <a:xfrm rot="24300000">
                    <a:off x="3231" y="11395"/>
                    <a:ext cx="315" cy="315"/>
                    <a:chOff x="2886" y="10564"/>
                    <a:chExt cx="315" cy="315"/>
                  </a:xfrm>
                </p:grpSpPr>
                <p:sp>
                  <p:nvSpPr>
                    <p:cNvPr id="299"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0"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5" name="Group 105"/>
                  <p:cNvGrpSpPr>
                    <a:grpSpLocks noChangeAspect="1"/>
                  </p:cNvGrpSpPr>
                  <p:nvPr/>
                </p:nvGrpSpPr>
                <p:grpSpPr bwMode="auto">
                  <a:xfrm rot="24300000">
                    <a:off x="3231" y="11140"/>
                    <a:ext cx="315" cy="315"/>
                    <a:chOff x="2886" y="10564"/>
                    <a:chExt cx="315" cy="315"/>
                  </a:xfrm>
                </p:grpSpPr>
                <p:sp>
                  <p:nvSpPr>
                    <p:cNvPr id="297"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8"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73" name="Group 108"/>
                <p:cNvGrpSpPr>
                  <a:grpSpLocks noChangeAspect="1"/>
                </p:cNvGrpSpPr>
                <p:nvPr/>
              </p:nvGrpSpPr>
              <p:grpSpPr bwMode="auto">
                <a:xfrm>
                  <a:off x="8571" y="7753"/>
                  <a:ext cx="621" cy="360"/>
                  <a:chOff x="2781" y="4864"/>
                  <a:chExt cx="621" cy="360"/>
                </a:xfrm>
              </p:grpSpPr>
              <p:sp>
                <p:nvSpPr>
                  <p:cNvPr id="277"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4" name="Group 111"/>
                <p:cNvGrpSpPr>
                  <a:grpSpLocks noChangeAspect="1"/>
                </p:cNvGrpSpPr>
                <p:nvPr/>
              </p:nvGrpSpPr>
              <p:grpSpPr bwMode="auto">
                <a:xfrm>
                  <a:off x="8211" y="8173"/>
                  <a:ext cx="621" cy="360"/>
                  <a:chOff x="2781" y="4864"/>
                  <a:chExt cx="621" cy="360"/>
                </a:xfrm>
              </p:grpSpPr>
              <p:sp>
                <p:nvSpPr>
                  <p:cNvPr id="275"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45" name="Group 22"/>
              <p:cNvGrpSpPr>
                <a:grpSpLocks noChangeAspect="1"/>
              </p:cNvGrpSpPr>
              <p:nvPr/>
            </p:nvGrpSpPr>
            <p:grpSpPr bwMode="auto">
              <a:xfrm>
                <a:off x="4441095" y="5051693"/>
                <a:ext cx="163157" cy="136697"/>
                <a:chOff x="2781" y="2824"/>
                <a:chExt cx="403" cy="310"/>
              </a:xfrm>
            </p:grpSpPr>
            <p:sp>
              <p:nvSpPr>
                <p:cNvPr id="265"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6" name="Group 42"/>
              <p:cNvGrpSpPr>
                <a:grpSpLocks noChangeAspect="1"/>
              </p:cNvGrpSpPr>
              <p:nvPr/>
            </p:nvGrpSpPr>
            <p:grpSpPr bwMode="auto">
              <a:xfrm>
                <a:off x="4216400" y="4837831"/>
                <a:ext cx="163157" cy="136697"/>
                <a:chOff x="2781" y="2824"/>
                <a:chExt cx="403" cy="310"/>
              </a:xfrm>
            </p:grpSpPr>
            <p:sp>
              <p:nvSpPr>
                <p:cNvPr id="260"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1" name="Group 48"/>
              <p:cNvGrpSpPr>
                <a:grpSpLocks noChangeAspect="1"/>
              </p:cNvGrpSpPr>
              <p:nvPr/>
            </p:nvGrpSpPr>
            <p:grpSpPr bwMode="auto">
              <a:xfrm>
                <a:off x="4319638" y="4950275"/>
                <a:ext cx="163157" cy="136697"/>
                <a:chOff x="2781" y="2824"/>
                <a:chExt cx="403" cy="310"/>
              </a:xfrm>
            </p:grpSpPr>
            <p:sp>
              <p:nvSpPr>
                <p:cNvPr id="253"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2" name="Oval 63"/>
              <p:cNvSpPr>
                <a:spLocks noChangeAspect="1" noChangeArrowheads="1"/>
              </p:cNvSpPr>
              <p:nvPr/>
            </p:nvSpPr>
            <p:spPr bwMode="auto">
              <a:xfrm flipH="1">
                <a:off x="5362791" y="3115455"/>
                <a:ext cx="48583" cy="52914"/>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1" name="Right Arrow 230"/>
            <p:cNvSpPr/>
            <p:nvPr/>
          </p:nvSpPr>
          <p:spPr>
            <a:xfrm>
              <a:off x="3711168" y="3598829"/>
              <a:ext cx="978408"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a:xfrm>
            <a:off x="457200" y="2062480"/>
            <a:ext cx="8229600" cy="4389120"/>
          </a:xfrm>
        </p:spPr>
        <p:txBody>
          <a:bodyPr/>
          <a:lstStyle/>
          <a:p>
            <a:pPr marL="514350" indent="-514350">
              <a:buNone/>
            </a:pPr>
            <a:r>
              <a:rPr lang="en-US" dirty="0" smtClean="0"/>
              <a:t>	The simplification rules:</a:t>
            </a:r>
          </a:p>
          <a:p>
            <a:pPr marL="514350" indent="-514350">
              <a:buNone/>
            </a:pPr>
            <a:r>
              <a:rPr lang="en-US" sz="1000" dirty="0" smtClean="0"/>
              <a:t> </a:t>
            </a:r>
          </a:p>
          <a:p>
            <a:pPr marL="514350" indent="-514350">
              <a:buNone/>
            </a:pPr>
            <a:r>
              <a:rPr lang="en-US" dirty="0" smtClean="0"/>
              <a:t>       4)	Decoders with a single output signal can be 	deleted</a:t>
            </a:r>
          </a:p>
          <a:p>
            <a:pPr marL="514350" indent="-514350">
              <a:buNone/>
            </a:pPr>
            <a:endParaRPr lang="en-US" dirty="0"/>
          </a:p>
        </p:txBody>
      </p:sp>
      <p:grpSp>
        <p:nvGrpSpPr>
          <p:cNvPr id="465" name="Group 464"/>
          <p:cNvGrpSpPr/>
          <p:nvPr/>
        </p:nvGrpSpPr>
        <p:grpSpPr>
          <a:xfrm>
            <a:off x="2249804" y="4159900"/>
            <a:ext cx="4807438" cy="1056702"/>
            <a:chOff x="2249804" y="4159900"/>
            <a:chExt cx="4807438" cy="1056702"/>
          </a:xfrm>
        </p:grpSpPr>
        <p:grpSp>
          <p:nvGrpSpPr>
            <p:cNvPr id="464" name="Group 463"/>
            <p:cNvGrpSpPr/>
            <p:nvPr/>
          </p:nvGrpSpPr>
          <p:grpSpPr>
            <a:xfrm>
              <a:off x="2249804" y="4179355"/>
              <a:ext cx="4807438" cy="1037247"/>
              <a:chOff x="2440304" y="4611155"/>
              <a:chExt cx="4807438" cy="1037247"/>
            </a:xfrm>
          </p:grpSpPr>
          <p:grpSp>
            <p:nvGrpSpPr>
              <p:cNvPr id="274" name="Group 10"/>
              <p:cNvGrpSpPr>
                <a:grpSpLocks/>
              </p:cNvGrpSpPr>
              <p:nvPr/>
            </p:nvGrpSpPr>
            <p:grpSpPr bwMode="auto">
              <a:xfrm>
                <a:off x="2440304" y="5346598"/>
                <a:ext cx="339396" cy="301804"/>
                <a:chOff x="2781" y="2824"/>
                <a:chExt cx="403" cy="310"/>
              </a:xfrm>
            </p:grpSpPr>
            <p:sp>
              <p:nvSpPr>
                <p:cNvPr id="280" name="Line 11"/>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Line 12"/>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Oval 15"/>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5" name="Group 189"/>
              <p:cNvGrpSpPr>
                <a:grpSpLocks/>
              </p:cNvGrpSpPr>
              <p:nvPr/>
            </p:nvGrpSpPr>
            <p:grpSpPr bwMode="auto">
              <a:xfrm>
                <a:off x="3540801" y="5013538"/>
                <a:ext cx="468441" cy="324301"/>
                <a:chOff x="2781" y="4864"/>
                <a:chExt cx="621" cy="360"/>
              </a:xfrm>
            </p:grpSpPr>
            <p:sp>
              <p:nvSpPr>
                <p:cNvPr id="278" name="Rectangle 5"/>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6"/>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6" name="Group 7"/>
              <p:cNvGrpSpPr>
                <a:grpSpLocks/>
              </p:cNvGrpSpPr>
              <p:nvPr/>
            </p:nvGrpSpPr>
            <p:grpSpPr bwMode="auto">
              <a:xfrm rot="5400000">
                <a:off x="3336681" y="4634229"/>
                <a:ext cx="283763" cy="237615"/>
                <a:chOff x="2886" y="10564"/>
                <a:chExt cx="315" cy="315"/>
              </a:xfrm>
            </p:grpSpPr>
            <p:sp>
              <p:nvSpPr>
                <p:cNvPr id="215" name="Line 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7" name="Line 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6" name="AutoShape 43"/>
              <p:cNvSpPr>
                <a:spLocks noChangeArrowheads="1"/>
              </p:cNvSpPr>
              <p:nvPr/>
            </p:nvSpPr>
            <p:spPr bwMode="auto">
              <a:xfrm rot="2428250" flipH="1">
                <a:off x="2817915" y="4899992"/>
                <a:ext cx="448355" cy="22621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85" name="Group 47"/>
              <p:cNvGrpSpPr>
                <a:grpSpLocks/>
              </p:cNvGrpSpPr>
              <p:nvPr/>
            </p:nvGrpSpPr>
            <p:grpSpPr bwMode="auto">
              <a:xfrm rot="21328250">
                <a:off x="2766682" y="5123562"/>
                <a:ext cx="213988" cy="197942"/>
                <a:chOff x="2886" y="10564"/>
                <a:chExt cx="315" cy="315"/>
              </a:xfrm>
            </p:grpSpPr>
            <p:sp>
              <p:nvSpPr>
                <p:cNvPr id="206"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2"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6" name="Group 53"/>
              <p:cNvGrpSpPr>
                <a:grpSpLocks/>
              </p:cNvGrpSpPr>
              <p:nvPr/>
            </p:nvGrpSpPr>
            <p:grpSpPr bwMode="auto">
              <a:xfrm rot="21328250">
                <a:off x="3089297" y="4729739"/>
                <a:ext cx="213988" cy="197942"/>
                <a:chOff x="2886" y="10564"/>
                <a:chExt cx="315" cy="315"/>
              </a:xfrm>
            </p:grpSpPr>
            <p:sp>
              <p:nvSpPr>
                <p:cNvPr id="201" name="Line 5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3" name="Line 5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7" name="Right Arrow 286"/>
              <p:cNvSpPr/>
              <p:nvPr/>
            </p:nvSpPr>
            <p:spPr>
              <a:xfrm>
                <a:off x="4483100" y="4908003"/>
                <a:ext cx="978408" cy="484632"/>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287"/>
              <p:cNvGrpSpPr/>
              <p:nvPr/>
            </p:nvGrpSpPr>
            <p:grpSpPr>
              <a:xfrm>
                <a:off x="6009004" y="4845700"/>
                <a:ext cx="1238738" cy="751902"/>
                <a:chOff x="6352998" y="4436562"/>
                <a:chExt cx="1238738" cy="751902"/>
              </a:xfrm>
            </p:grpSpPr>
            <p:grpSp>
              <p:nvGrpSpPr>
                <p:cNvPr id="33" name="Group 10"/>
                <p:cNvGrpSpPr>
                  <a:grpSpLocks/>
                </p:cNvGrpSpPr>
                <p:nvPr/>
              </p:nvGrpSpPr>
              <p:grpSpPr bwMode="auto">
                <a:xfrm rot="20746010">
                  <a:off x="6608548" y="4572711"/>
                  <a:ext cx="275079" cy="178886"/>
                  <a:chOff x="2886" y="10564"/>
                  <a:chExt cx="315" cy="315"/>
                </a:xfrm>
              </p:grpSpPr>
              <p:sp>
                <p:nvSpPr>
                  <p:cNvPr id="303"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4"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10"/>
                <p:cNvGrpSpPr>
                  <a:grpSpLocks/>
                </p:cNvGrpSpPr>
                <p:nvPr/>
              </p:nvGrpSpPr>
              <p:grpSpPr bwMode="auto">
                <a:xfrm>
                  <a:off x="6352998" y="4886660"/>
                  <a:ext cx="339396" cy="301804"/>
                  <a:chOff x="2781" y="2824"/>
                  <a:chExt cx="403" cy="310"/>
                </a:xfrm>
              </p:grpSpPr>
              <p:sp>
                <p:nvSpPr>
                  <p:cNvPr id="298" name="Line 11"/>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Line 12"/>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Oval 15"/>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189"/>
                <p:cNvGrpSpPr>
                  <a:grpSpLocks/>
                </p:cNvGrpSpPr>
                <p:nvPr/>
              </p:nvGrpSpPr>
              <p:grpSpPr bwMode="auto">
                <a:xfrm>
                  <a:off x="7123295" y="4845700"/>
                  <a:ext cx="468441" cy="324301"/>
                  <a:chOff x="2781" y="4864"/>
                  <a:chExt cx="621" cy="360"/>
                </a:xfrm>
              </p:grpSpPr>
              <p:sp>
                <p:nvSpPr>
                  <p:cNvPr id="296" name="Rectangle 5"/>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6"/>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Group 7"/>
                <p:cNvGrpSpPr>
                  <a:grpSpLocks/>
                </p:cNvGrpSpPr>
                <p:nvPr/>
              </p:nvGrpSpPr>
              <p:grpSpPr bwMode="auto">
                <a:xfrm rot="5400000">
                  <a:off x="6919175" y="4466391"/>
                  <a:ext cx="283763" cy="237615"/>
                  <a:chOff x="2886" y="10564"/>
                  <a:chExt cx="315" cy="315"/>
                </a:xfrm>
              </p:grpSpPr>
              <p:sp>
                <p:nvSpPr>
                  <p:cNvPr id="294" name="Line 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5" name="Line 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3" name="Oval 19"/>
                <p:cNvSpPr>
                  <a:spLocks noChangeArrowheads="1"/>
                </p:cNvSpPr>
                <p:nvPr/>
              </p:nvSpPr>
              <p:spPr bwMode="auto">
                <a:xfrm>
                  <a:off x="6890916" y="4436562"/>
                  <a:ext cx="90520" cy="10810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92" name="Oval 19"/>
            <p:cNvSpPr>
              <a:spLocks noChangeArrowheads="1"/>
            </p:cNvSpPr>
            <p:nvPr/>
          </p:nvSpPr>
          <p:spPr bwMode="auto">
            <a:xfrm>
              <a:off x="3117922" y="4159900"/>
              <a:ext cx="90520" cy="10810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3" name="Group 256"/>
          <p:cNvGrpSpPr/>
          <p:nvPr/>
        </p:nvGrpSpPr>
        <p:grpSpPr>
          <a:xfrm>
            <a:off x="6694559" y="801815"/>
            <a:ext cx="2058461" cy="1223219"/>
            <a:chOff x="939800" y="2463800"/>
            <a:chExt cx="6350000" cy="3289300"/>
          </a:xfrm>
        </p:grpSpPr>
        <p:sp>
          <p:nvSpPr>
            <p:cNvPr id="214" name="Rectangle 213"/>
            <p:cNvSpPr/>
            <p:nvPr/>
          </p:nvSpPr>
          <p:spPr>
            <a:xfrm>
              <a:off x="939800" y="2463800"/>
              <a:ext cx="6350000" cy="3289300"/>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8" name="Group 154"/>
            <p:cNvGrpSpPr/>
            <p:nvPr/>
          </p:nvGrpSpPr>
          <p:grpSpPr>
            <a:xfrm>
              <a:off x="1193800" y="2725739"/>
              <a:ext cx="2548396" cy="2449941"/>
              <a:chOff x="1714499" y="2446339"/>
              <a:chExt cx="3168784" cy="2963250"/>
            </a:xfrm>
          </p:grpSpPr>
          <p:grpSp>
            <p:nvGrpSpPr>
              <p:cNvPr id="368" name="Group 153"/>
              <p:cNvGrpSpPr/>
              <p:nvPr/>
            </p:nvGrpSpPr>
            <p:grpSpPr>
              <a:xfrm>
                <a:off x="1714499" y="2478374"/>
                <a:ext cx="3168784" cy="2931215"/>
                <a:chOff x="1727199" y="2478374"/>
                <a:chExt cx="3168784" cy="2931215"/>
              </a:xfrm>
            </p:grpSpPr>
            <p:grpSp>
              <p:nvGrpSpPr>
                <p:cNvPr id="372" name="Group 152"/>
                <p:cNvGrpSpPr/>
                <p:nvPr/>
              </p:nvGrpSpPr>
              <p:grpSpPr>
                <a:xfrm>
                  <a:off x="1727199" y="2478374"/>
                  <a:ext cx="3168784" cy="2931215"/>
                  <a:chOff x="1727199" y="2478374"/>
                  <a:chExt cx="3168784" cy="2931215"/>
                </a:xfrm>
              </p:grpSpPr>
              <p:grpSp>
                <p:nvGrpSpPr>
                  <p:cNvPr id="379" name="Group 151"/>
                  <p:cNvGrpSpPr/>
                  <p:nvPr/>
                </p:nvGrpSpPr>
                <p:grpSpPr>
                  <a:xfrm>
                    <a:off x="2072971" y="2478374"/>
                    <a:ext cx="2823012" cy="2901804"/>
                    <a:chOff x="2072971" y="2478374"/>
                    <a:chExt cx="2823012" cy="2901804"/>
                  </a:xfrm>
                </p:grpSpPr>
                <p:grpSp>
                  <p:nvGrpSpPr>
                    <p:cNvPr id="392" name="Group 150"/>
                    <p:cNvGrpSpPr/>
                    <p:nvPr/>
                  </p:nvGrpSpPr>
                  <p:grpSpPr>
                    <a:xfrm>
                      <a:off x="2072971" y="2850037"/>
                      <a:ext cx="2823012" cy="2530141"/>
                      <a:chOff x="2060271" y="2850037"/>
                      <a:chExt cx="2823012" cy="2530141"/>
                    </a:xfrm>
                  </p:grpSpPr>
                  <p:grpSp>
                    <p:nvGrpSpPr>
                      <p:cNvPr id="396" name="Group 149"/>
                      <p:cNvGrpSpPr/>
                      <p:nvPr/>
                    </p:nvGrpSpPr>
                    <p:grpSpPr>
                      <a:xfrm>
                        <a:off x="2060271" y="2850037"/>
                        <a:ext cx="2823012" cy="2530141"/>
                        <a:chOff x="2060271" y="2850037"/>
                        <a:chExt cx="2823012" cy="2530141"/>
                      </a:xfrm>
                    </p:grpSpPr>
                    <p:grpSp>
                      <p:nvGrpSpPr>
                        <p:cNvPr id="400" name="Group 121"/>
                        <p:cNvGrpSpPr>
                          <a:grpSpLocks noChangeAspect="1"/>
                        </p:cNvGrpSpPr>
                        <p:nvPr/>
                      </p:nvGrpSpPr>
                      <p:grpSpPr bwMode="auto">
                        <a:xfrm rot="16953334" flipH="1" flipV="1">
                          <a:off x="3772937" y="4037192"/>
                          <a:ext cx="325637" cy="123943"/>
                          <a:chOff x="2886" y="10564"/>
                          <a:chExt cx="315" cy="315"/>
                        </a:xfrm>
                      </p:grpSpPr>
                      <p:sp>
                        <p:nvSpPr>
                          <p:cNvPr id="462"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3"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1" name="Group 148"/>
                        <p:cNvGrpSpPr/>
                        <p:nvPr/>
                      </p:nvGrpSpPr>
                      <p:grpSpPr>
                        <a:xfrm>
                          <a:off x="2060271" y="2850037"/>
                          <a:ext cx="2823012" cy="2530141"/>
                          <a:chOff x="2060271" y="2850037"/>
                          <a:chExt cx="2823012" cy="2530141"/>
                        </a:xfrm>
                      </p:grpSpPr>
                      <p:grpSp>
                        <p:nvGrpSpPr>
                          <p:cNvPr id="402" name="Group 3"/>
                          <p:cNvGrpSpPr>
                            <a:grpSpLocks noChangeAspect="1"/>
                          </p:cNvGrpSpPr>
                          <p:nvPr/>
                        </p:nvGrpSpPr>
                        <p:grpSpPr bwMode="auto">
                          <a:xfrm>
                            <a:off x="2429464" y="2926347"/>
                            <a:ext cx="724919" cy="896015"/>
                            <a:chOff x="2886" y="10564"/>
                            <a:chExt cx="315" cy="315"/>
                          </a:xfrm>
                        </p:grpSpPr>
                        <p:sp>
                          <p:nvSpPr>
                            <p:cNvPr id="460"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1"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3" name="Group 147"/>
                          <p:cNvGrpSpPr/>
                          <p:nvPr/>
                        </p:nvGrpSpPr>
                        <p:grpSpPr>
                          <a:xfrm>
                            <a:off x="3103585" y="2951745"/>
                            <a:ext cx="837569" cy="916235"/>
                            <a:chOff x="3103585" y="2951745"/>
                            <a:chExt cx="837569" cy="916235"/>
                          </a:xfrm>
                        </p:grpSpPr>
                        <p:grpSp>
                          <p:nvGrpSpPr>
                            <p:cNvPr id="454" name="Group 54"/>
                            <p:cNvGrpSpPr>
                              <a:grpSpLocks noChangeAspect="1"/>
                            </p:cNvGrpSpPr>
                            <p:nvPr/>
                          </p:nvGrpSpPr>
                          <p:grpSpPr bwMode="auto">
                            <a:xfrm rot="11192602" flipH="1">
                              <a:off x="3103585" y="2951745"/>
                              <a:ext cx="837569" cy="874683"/>
                              <a:chOff x="2886" y="10564"/>
                              <a:chExt cx="315" cy="315"/>
                            </a:xfrm>
                          </p:grpSpPr>
                          <p:sp>
                            <p:nvSpPr>
                              <p:cNvPr id="458"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9"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55" name="Group 54"/>
                            <p:cNvGrpSpPr>
                              <a:grpSpLocks noChangeAspect="1"/>
                            </p:cNvGrpSpPr>
                            <p:nvPr/>
                          </p:nvGrpSpPr>
                          <p:grpSpPr bwMode="auto">
                            <a:xfrm rot="10506779" flipH="1">
                              <a:off x="3153143" y="3334585"/>
                              <a:ext cx="510763" cy="533395"/>
                              <a:chOff x="2886" y="10564"/>
                              <a:chExt cx="315" cy="315"/>
                            </a:xfrm>
                          </p:grpSpPr>
                          <p:sp>
                            <p:nvSpPr>
                              <p:cNvPr id="456"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7"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04" name="Group 146"/>
                          <p:cNvGrpSpPr/>
                          <p:nvPr/>
                        </p:nvGrpSpPr>
                        <p:grpSpPr>
                          <a:xfrm>
                            <a:off x="2060271" y="2850037"/>
                            <a:ext cx="2823012" cy="2530141"/>
                            <a:chOff x="2060271" y="2850037"/>
                            <a:chExt cx="2823012" cy="2530141"/>
                          </a:xfrm>
                        </p:grpSpPr>
                        <p:sp>
                          <p:nvSpPr>
                            <p:cNvPr id="405" name="AutoShape 7"/>
                            <p:cNvSpPr>
                              <a:spLocks noChangeAspect="1" noChangeArrowheads="1"/>
                            </p:cNvSpPr>
                            <p:nvPr/>
                          </p:nvSpPr>
                          <p:spPr bwMode="auto">
                            <a:xfrm>
                              <a:off x="2308645" y="4271970"/>
                              <a:ext cx="241640" cy="320005"/>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6" name="AutoShape 11"/>
                            <p:cNvSpPr>
                              <a:spLocks noChangeAspect="1" noChangeArrowheads="1"/>
                            </p:cNvSpPr>
                            <p:nvPr/>
                          </p:nvSpPr>
                          <p:spPr bwMode="auto">
                            <a:xfrm flipH="1">
                              <a:off x="2263337" y="3822362"/>
                              <a:ext cx="332255" cy="19200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07" name="Group 15"/>
                            <p:cNvGrpSpPr>
                              <a:grpSpLocks noChangeAspect="1"/>
                            </p:cNvGrpSpPr>
                            <p:nvPr/>
                          </p:nvGrpSpPr>
                          <p:grpSpPr bwMode="auto">
                            <a:xfrm>
                              <a:off x="2550284" y="3374322"/>
                              <a:ext cx="604099" cy="448007"/>
                              <a:chOff x="2886" y="10564"/>
                              <a:chExt cx="315" cy="315"/>
                            </a:xfrm>
                          </p:grpSpPr>
                          <p:sp>
                            <p:nvSpPr>
                              <p:cNvPr id="452"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3"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8" name="Group 28"/>
                            <p:cNvGrpSpPr>
                              <a:grpSpLocks noChangeAspect="1"/>
                            </p:cNvGrpSpPr>
                            <p:nvPr/>
                          </p:nvGrpSpPr>
                          <p:grpSpPr bwMode="auto">
                            <a:xfrm rot="18389699">
                              <a:off x="1960375" y="4647147"/>
                              <a:ext cx="600009" cy="400217"/>
                              <a:chOff x="2376" y="8888"/>
                              <a:chExt cx="1125" cy="795"/>
                            </a:xfrm>
                          </p:grpSpPr>
                          <p:sp>
                            <p:nvSpPr>
                              <p:cNvPr id="439"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40" name="Group 30"/>
                              <p:cNvGrpSpPr>
                                <a:grpSpLocks noChangeAspect="1"/>
                              </p:cNvGrpSpPr>
                              <p:nvPr/>
                            </p:nvGrpSpPr>
                            <p:grpSpPr bwMode="auto">
                              <a:xfrm rot="24300000">
                                <a:off x="2391" y="8888"/>
                                <a:ext cx="315" cy="315"/>
                                <a:chOff x="2886" y="10564"/>
                                <a:chExt cx="315" cy="315"/>
                              </a:xfrm>
                            </p:grpSpPr>
                            <p:sp>
                              <p:nvSpPr>
                                <p:cNvPr id="450"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1"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1" name="Group 33"/>
                              <p:cNvGrpSpPr>
                                <a:grpSpLocks noChangeAspect="1"/>
                              </p:cNvGrpSpPr>
                              <p:nvPr/>
                            </p:nvGrpSpPr>
                            <p:grpSpPr bwMode="auto">
                              <a:xfrm rot="24300000">
                                <a:off x="2376" y="9128"/>
                                <a:ext cx="315" cy="315"/>
                                <a:chOff x="2886" y="10564"/>
                                <a:chExt cx="315" cy="315"/>
                              </a:xfrm>
                            </p:grpSpPr>
                            <p:sp>
                              <p:nvSpPr>
                                <p:cNvPr id="448"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9"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2" name="Group 36"/>
                              <p:cNvGrpSpPr>
                                <a:grpSpLocks noChangeAspect="1"/>
                              </p:cNvGrpSpPr>
                              <p:nvPr/>
                            </p:nvGrpSpPr>
                            <p:grpSpPr bwMode="auto">
                              <a:xfrm rot="24300000">
                                <a:off x="2376" y="9368"/>
                                <a:ext cx="315" cy="315"/>
                                <a:chOff x="2886" y="10564"/>
                                <a:chExt cx="315" cy="315"/>
                              </a:xfrm>
                            </p:grpSpPr>
                            <p:sp>
                              <p:nvSpPr>
                                <p:cNvPr id="446"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7"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3" name="Group 39"/>
                              <p:cNvGrpSpPr>
                                <a:grpSpLocks noChangeAspect="1"/>
                              </p:cNvGrpSpPr>
                              <p:nvPr/>
                            </p:nvGrpSpPr>
                            <p:grpSpPr bwMode="auto">
                              <a:xfrm rot="24300000">
                                <a:off x="3186" y="9113"/>
                                <a:ext cx="315" cy="315"/>
                                <a:chOff x="2886" y="10564"/>
                                <a:chExt cx="315" cy="315"/>
                              </a:xfrm>
                            </p:grpSpPr>
                            <p:sp>
                              <p:nvSpPr>
                                <p:cNvPr id="444"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5"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09" name="Group 57"/>
                            <p:cNvGrpSpPr>
                              <a:grpSpLocks noChangeAspect="1"/>
                            </p:cNvGrpSpPr>
                            <p:nvPr/>
                          </p:nvGrpSpPr>
                          <p:grpSpPr bwMode="auto">
                            <a:xfrm rot="13075850" flipH="1">
                              <a:off x="2793182" y="2850037"/>
                              <a:ext cx="1532860" cy="613505"/>
                              <a:chOff x="2886" y="10564"/>
                              <a:chExt cx="315" cy="315"/>
                            </a:xfrm>
                          </p:grpSpPr>
                          <p:sp>
                            <p:nvSpPr>
                              <p:cNvPr id="437"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8"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 name="Group 145"/>
                            <p:cNvGrpSpPr/>
                            <p:nvPr/>
                          </p:nvGrpSpPr>
                          <p:grpSpPr>
                            <a:xfrm>
                              <a:off x="3699504" y="3803384"/>
                              <a:ext cx="1183779" cy="1576794"/>
                              <a:chOff x="3699504" y="3803384"/>
                              <a:chExt cx="1183779" cy="1576794"/>
                            </a:xfrm>
                          </p:grpSpPr>
                          <p:grpSp>
                            <p:nvGrpSpPr>
                              <p:cNvPr id="411" name="Group 89"/>
                              <p:cNvGrpSpPr>
                                <a:grpSpLocks noChangeAspect="1"/>
                              </p:cNvGrpSpPr>
                              <p:nvPr/>
                            </p:nvGrpSpPr>
                            <p:grpSpPr bwMode="auto">
                              <a:xfrm>
                                <a:off x="3841210" y="4268693"/>
                                <a:ext cx="1042073" cy="1111485"/>
                                <a:chOff x="7341" y="6449"/>
                                <a:chExt cx="2070" cy="2084"/>
                              </a:xfrm>
                            </p:grpSpPr>
                            <p:sp>
                              <p:nvSpPr>
                                <p:cNvPr id="413"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14" name="Group 91"/>
                                <p:cNvGrpSpPr>
                                  <a:grpSpLocks noChangeAspect="1"/>
                                </p:cNvGrpSpPr>
                                <p:nvPr/>
                              </p:nvGrpSpPr>
                              <p:grpSpPr bwMode="auto">
                                <a:xfrm>
                                  <a:off x="8790" y="7333"/>
                                  <a:ext cx="621" cy="360"/>
                                  <a:chOff x="2781" y="4864"/>
                                  <a:chExt cx="621" cy="360"/>
                                </a:xfrm>
                              </p:grpSpPr>
                              <p:sp>
                                <p:nvSpPr>
                                  <p:cNvPr id="435"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6"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5" name="Group 94"/>
                                <p:cNvGrpSpPr>
                                  <a:grpSpLocks noChangeAspect="1"/>
                                </p:cNvGrpSpPr>
                                <p:nvPr/>
                              </p:nvGrpSpPr>
                              <p:grpSpPr bwMode="auto">
                                <a:xfrm rot="2653686">
                                  <a:off x="7460" y="6978"/>
                                  <a:ext cx="1125" cy="795"/>
                                  <a:chOff x="2421" y="10913"/>
                                  <a:chExt cx="1125" cy="795"/>
                                </a:xfrm>
                              </p:grpSpPr>
                              <p:sp>
                                <p:nvSpPr>
                                  <p:cNvPr id="422"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23" name="Group 96"/>
                                  <p:cNvGrpSpPr>
                                    <a:grpSpLocks noChangeAspect="1"/>
                                  </p:cNvGrpSpPr>
                                  <p:nvPr/>
                                </p:nvGrpSpPr>
                                <p:grpSpPr bwMode="auto">
                                  <a:xfrm rot="24300000">
                                    <a:off x="3231" y="10913"/>
                                    <a:ext cx="315" cy="315"/>
                                    <a:chOff x="2886" y="10564"/>
                                    <a:chExt cx="315" cy="315"/>
                                  </a:xfrm>
                                </p:grpSpPr>
                                <p:sp>
                                  <p:nvSpPr>
                                    <p:cNvPr id="433"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4"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4" name="Group 99"/>
                                  <p:cNvGrpSpPr>
                                    <a:grpSpLocks noChangeAspect="1"/>
                                  </p:cNvGrpSpPr>
                                  <p:nvPr/>
                                </p:nvGrpSpPr>
                                <p:grpSpPr bwMode="auto">
                                  <a:xfrm rot="24300000">
                                    <a:off x="2421" y="11153"/>
                                    <a:ext cx="315" cy="315"/>
                                    <a:chOff x="2886" y="10564"/>
                                    <a:chExt cx="315" cy="315"/>
                                  </a:xfrm>
                                </p:grpSpPr>
                                <p:sp>
                                  <p:nvSpPr>
                                    <p:cNvPr id="431"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2"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5" name="Group 102"/>
                                  <p:cNvGrpSpPr>
                                    <a:grpSpLocks noChangeAspect="1"/>
                                  </p:cNvGrpSpPr>
                                  <p:nvPr/>
                                </p:nvGrpSpPr>
                                <p:grpSpPr bwMode="auto">
                                  <a:xfrm rot="24300000">
                                    <a:off x="3231" y="11393"/>
                                    <a:ext cx="315" cy="315"/>
                                    <a:chOff x="2886" y="10564"/>
                                    <a:chExt cx="315" cy="315"/>
                                  </a:xfrm>
                                </p:grpSpPr>
                                <p:sp>
                                  <p:nvSpPr>
                                    <p:cNvPr id="429"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0"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6" name="Group 105"/>
                                  <p:cNvGrpSpPr>
                                    <a:grpSpLocks noChangeAspect="1"/>
                                  </p:cNvGrpSpPr>
                                  <p:nvPr/>
                                </p:nvGrpSpPr>
                                <p:grpSpPr bwMode="auto">
                                  <a:xfrm rot="24300000">
                                    <a:off x="3231" y="11138"/>
                                    <a:ext cx="315" cy="315"/>
                                    <a:chOff x="2886" y="10564"/>
                                    <a:chExt cx="315" cy="315"/>
                                  </a:xfrm>
                                </p:grpSpPr>
                                <p:sp>
                                  <p:nvSpPr>
                                    <p:cNvPr id="427"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8"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16" name="Group 108"/>
                                <p:cNvGrpSpPr>
                                  <a:grpSpLocks noChangeAspect="1"/>
                                </p:cNvGrpSpPr>
                                <p:nvPr/>
                              </p:nvGrpSpPr>
                              <p:grpSpPr bwMode="auto">
                                <a:xfrm>
                                  <a:off x="8571" y="7753"/>
                                  <a:ext cx="621" cy="360"/>
                                  <a:chOff x="2781" y="4864"/>
                                  <a:chExt cx="621" cy="360"/>
                                </a:xfrm>
                              </p:grpSpPr>
                              <p:sp>
                                <p:nvSpPr>
                                  <p:cNvPr id="420"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1"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7" name="Group 111"/>
                                <p:cNvGrpSpPr>
                                  <a:grpSpLocks noChangeAspect="1"/>
                                </p:cNvGrpSpPr>
                                <p:nvPr/>
                              </p:nvGrpSpPr>
                              <p:grpSpPr bwMode="auto">
                                <a:xfrm>
                                  <a:off x="8211" y="8173"/>
                                  <a:ext cx="621" cy="360"/>
                                  <a:chOff x="2781" y="4864"/>
                                  <a:chExt cx="621" cy="360"/>
                                </a:xfrm>
                              </p:grpSpPr>
                              <p:sp>
                                <p:nvSpPr>
                                  <p:cNvPr id="418"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9"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12" name="AutoShape 120"/>
                              <p:cNvSpPr>
                                <a:spLocks noChangeAspect="1" noChangeArrowheads="1"/>
                              </p:cNvSpPr>
                              <p:nvPr/>
                            </p:nvSpPr>
                            <p:spPr bwMode="auto">
                              <a:xfrm rot="20689103" flipH="1">
                                <a:off x="3699504" y="3803384"/>
                                <a:ext cx="352006" cy="18123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397" name="Group 12"/>
                      <p:cNvGrpSpPr>
                        <a:grpSpLocks noChangeAspect="1"/>
                      </p:cNvGrpSpPr>
                      <p:nvPr/>
                    </p:nvGrpSpPr>
                    <p:grpSpPr bwMode="auto">
                      <a:xfrm rot="18900000">
                        <a:off x="2354959" y="4061833"/>
                        <a:ext cx="158576" cy="168003"/>
                        <a:chOff x="2886" y="10564"/>
                        <a:chExt cx="315" cy="315"/>
                      </a:xfrm>
                    </p:grpSpPr>
                    <p:sp>
                      <p:nvSpPr>
                        <p:cNvPr id="398"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9"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93" name="Group 19"/>
                    <p:cNvGrpSpPr>
                      <a:grpSpLocks noChangeAspect="1"/>
                    </p:cNvGrpSpPr>
                    <p:nvPr/>
                  </p:nvGrpSpPr>
                  <p:grpSpPr bwMode="auto">
                    <a:xfrm>
                      <a:off x="2308654" y="2478374"/>
                      <a:ext cx="845740" cy="1344024"/>
                      <a:chOff x="2886" y="10564"/>
                      <a:chExt cx="315" cy="315"/>
                    </a:xfrm>
                  </p:grpSpPr>
                  <p:sp>
                    <p:nvSpPr>
                      <p:cNvPr id="394"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5"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80" name="Group 22"/>
                  <p:cNvGrpSpPr>
                    <a:grpSpLocks noChangeAspect="1"/>
                  </p:cNvGrpSpPr>
                  <p:nvPr/>
                </p:nvGrpSpPr>
                <p:grpSpPr bwMode="auto">
                  <a:xfrm>
                    <a:off x="2006595" y="5244253"/>
                    <a:ext cx="202877" cy="165336"/>
                    <a:chOff x="2781" y="2824"/>
                    <a:chExt cx="403" cy="310"/>
                  </a:xfrm>
                </p:grpSpPr>
                <p:sp>
                  <p:nvSpPr>
                    <p:cNvPr id="387"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1" name="Group 42"/>
                  <p:cNvGrpSpPr>
                    <a:grpSpLocks noChangeAspect="1"/>
                  </p:cNvGrpSpPr>
                  <p:nvPr/>
                </p:nvGrpSpPr>
                <p:grpSpPr bwMode="auto">
                  <a:xfrm>
                    <a:off x="1727199" y="4985582"/>
                    <a:ext cx="202877" cy="165336"/>
                    <a:chOff x="2781" y="2824"/>
                    <a:chExt cx="403" cy="310"/>
                  </a:xfrm>
                </p:grpSpPr>
                <p:sp>
                  <p:nvSpPr>
                    <p:cNvPr id="382"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73" name="Group 48"/>
                <p:cNvGrpSpPr>
                  <a:grpSpLocks noChangeAspect="1"/>
                </p:cNvGrpSpPr>
                <p:nvPr/>
              </p:nvGrpSpPr>
              <p:grpSpPr bwMode="auto">
                <a:xfrm>
                  <a:off x="1855570" y="5121585"/>
                  <a:ext cx="202877" cy="165336"/>
                  <a:chOff x="2781" y="2824"/>
                  <a:chExt cx="403" cy="310"/>
                </a:xfrm>
              </p:grpSpPr>
              <p:sp>
                <p:nvSpPr>
                  <p:cNvPr id="374"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69" name="Oval 6"/>
              <p:cNvSpPr>
                <a:spLocks noChangeAspect="1" noChangeArrowheads="1"/>
              </p:cNvSpPr>
              <p:nvPr/>
            </p:nvSpPr>
            <p:spPr bwMode="auto">
              <a:xfrm>
                <a:off x="3124179" y="2446339"/>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Oval 18"/>
              <p:cNvSpPr>
                <a:spLocks noChangeAspect="1" noChangeArrowheads="1"/>
              </p:cNvSpPr>
              <p:nvPr/>
            </p:nvSpPr>
            <p:spPr bwMode="auto">
              <a:xfrm>
                <a:off x="3124179" y="3342354"/>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Oval 63"/>
              <p:cNvSpPr>
                <a:spLocks noChangeAspect="1" noChangeArrowheads="1"/>
              </p:cNvSpPr>
              <p:nvPr/>
            </p:nvSpPr>
            <p:spPr bwMode="auto">
              <a:xfrm flipH="1">
                <a:off x="3124179" y="2902347"/>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9" name="Group 253"/>
            <p:cNvGrpSpPr/>
            <p:nvPr/>
          </p:nvGrpSpPr>
          <p:grpSpPr>
            <a:xfrm>
              <a:off x="4483100" y="3090055"/>
              <a:ext cx="2548385" cy="2072935"/>
              <a:chOff x="4216400" y="3115455"/>
              <a:chExt cx="2548385" cy="2072935"/>
            </a:xfrm>
          </p:grpSpPr>
          <p:grpSp>
            <p:nvGrpSpPr>
              <p:cNvPr id="291" name="Group 252"/>
              <p:cNvGrpSpPr/>
              <p:nvPr/>
            </p:nvGrpSpPr>
            <p:grpSpPr>
              <a:xfrm rot="20981492">
                <a:off x="4695699" y="3166165"/>
                <a:ext cx="801054" cy="1023923"/>
                <a:chOff x="4800045" y="3135298"/>
                <a:chExt cx="574336" cy="729801"/>
              </a:xfrm>
            </p:grpSpPr>
            <p:sp>
              <p:nvSpPr>
                <p:cNvPr id="366" name="Line 4"/>
                <p:cNvSpPr>
                  <a:spLocks noChangeAspect="1" noChangeShapeType="1"/>
                </p:cNvSpPr>
                <p:nvPr/>
              </p:nvSpPr>
              <p:spPr bwMode="auto">
                <a:xfrm flipV="1">
                  <a:off x="4800045" y="3311678"/>
                  <a:ext cx="435528" cy="553421"/>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7" name="Line 5"/>
                <p:cNvSpPr>
                  <a:spLocks noChangeAspect="1" noChangeShapeType="1"/>
                </p:cNvSpPr>
                <p:nvPr/>
              </p:nvSpPr>
              <p:spPr bwMode="auto">
                <a:xfrm flipV="1">
                  <a:off x="4930196" y="3135298"/>
                  <a:ext cx="444185" cy="564421"/>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2" name="Group 54"/>
              <p:cNvGrpSpPr>
                <a:grpSpLocks noChangeAspect="1"/>
              </p:cNvGrpSpPr>
              <p:nvPr/>
            </p:nvGrpSpPr>
            <p:grpSpPr bwMode="auto">
              <a:xfrm rot="11572591" flipH="1">
                <a:off x="5271418" y="3212663"/>
                <a:ext cx="880446" cy="945248"/>
                <a:chOff x="2886" y="10564"/>
                <a:chExt cx="315" cy="315"/>
              </a:xfrm>
            </p:grpSpPr>
            <p:sp>
              <p:nvSpPr>
                <p:cNvPr id="364"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5"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5" name="AutoShape 7"/>
              <p:cNvSpPr>
                <a:spLocks noChangeAspect="1" noChangeArrowheads="1"/>
              </p:cNvSpPr>
              <p:nvPr/>
            </p:nvSpPr>
            <p:spPr bwMode="auto">
              <a:xfrm>
                <a:off x="4694223" y="4247825"/>
                <a:ext cx="194331" cy="264572"/>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06" name="Group 28"/>
              <p:cNvGrpSpPr>
                <a:grpSpLocks noChangeAspect="1"/>
              </p:cNvGrpSpPr>
              <p:nvPr/>
            </p:nvGrpSpPr>
            <p:grpSpPr bwMode="auto">
              <a:xfrm rot="18389699">
                <a:off x="4408021" y="4563010"/>
                <a:ext cx="496072" cy="321862"/>
                <a:chOff x="2376" y="8890"/>
                <a:chExt cx="1125" cy="795"/>
              </a:xfrm>
            </p:grpSpPr>
            <p:sp>
              <p:nvSpPr>
                <p:cNvPr id="351"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52" name="Group 30"/>
                <p:cNvGrpSpPr>
                  <a:grpSpLocks noChangeAspect="1"/>
                </p:cNvGrpSpPr>
                <p:nvPr/>
              </p:nvGrpSpPr>
              <p:grpSpPr bwMode="auto">
                <a:xfrm rot="24300000">
                  <a:off x="2391" y="8890"/>
                  <a:ext cx="315" cy="315"/>
                  <a:chOff x="2886" y="10564"/>
                  <a:chExt cx="315" cy="315"/>
                </a:xfrm>
              </p:grpSpPr>
              <p:sp>
                <p:nvSpPr>
                  <p:cNvPr id="362"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3"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3" name="Group 33"/>
                <p:cNvGrpSpPr>
                  <a:grpSpLocks noChangeAspect="1"/>
                </p:cNvGrpSpPr>
                <p:nvPr/>
              </p:nvGrpSpPr>
              <p:grpSpPr bwMode="auto">
                <a:xfrm rot="24300000">
                  <a:off x="2376" y="9130"/>
                  <a:ext cx="315" cy="315"/>
                  <a:chOff x="2886" y="10564"/>
                  <a:chExt cx="315" cy="315"/>
                </a:xfrm>
              </p:grpSpPr>
              <p:sp>
                <p:nvSpPr>
                  <p:cNvPr id="360"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1"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4" name="Group 36"/>
                <p:cNvGrpSpPr>
                  <a:grpSpLocks noChangeAspect="1"/>
                </p:cNvGrpSpPr>
                <p:nvPr/>
              </p:nvGrpSpPr>
              <p:grpSpPr bwMode="auto">
                <a:xfrm rot="24300000">
                  <a:off x="2376" y="9370"/>
                  <a:ext cx="315" cy="315"/>
                  <a:chOff x="2886" y="10564"/>
                  <a:chExt cx="315" cy="315"/>
                </a:xfrm>
              </p:grpSpPr>
              <p:sp>
                <p:nvSpPr>
                  <p:cNvPr id="358"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9"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5" name="Group 39"/>
                <p:cNvGrpSpPr>
                  <a:grpSpLocks noChangeAspect="1"/>
                </p:cNvGrpSpPr>
                <p:nvPr/>
              </p:nvGrpSpPr>
              <p:grpSpPr bwMode="auto">
                <a:xfrm rot="24300000">
                  <a:off x="3186" y="9115"/>
                  <a:ext cx="315" cy="315"/>
                  <a:chOff x="2886" y="10564"/>
                  <a:chExt cx="315" cy="315"/>
                </a:xfrm>
              </p:grpSpPr>
              <p:sp>
                <p:nvSpPr>
                  <p:cNvPr id="356"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7"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 name="Group 89"/>
              <p:cNvGrpSpPr>
                <a:grpSpLocks noChangeAspect="1"/>
              </p:cNvGrpSpPr>
              <p:nvPr/>
            </p:nvGrpSpPr>
            <p:grpSpPr bwMode="auto">
              <a:xfrm>
                <a:off x="5926733" y="4245114"/>
                <a:ext cx="838052" cy="918948"/>
                <a:chOff x="7341" y="6449"/>
                <a:chExt cx="2070" cy="2084"/>
              </a:xfrm>
            </p:grpSpPr>
            <p:sp>
              <p:nvSpPr>
                <p:cNvPr id="327"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28" name="Group 91"/>
                <p:cNvGrpSpPr>
                  <a:grpSpLocks noChangeAspect="1"/>
                </p:cNvGrpSpPr>
                <p:nvPr/>
              </p:nvGrpSpPr>
              <p:grpSpPr bwMode="auto">
                <a:xfrm>
                  <a:off x="8790" y="7333"/>
                  <a:ext cx="621" cy="360"/>
                  <a:chOff x="2781" y="4864"/>
                  <a:chExt cx="621" cy="360"/>
                </a:xfrm>
              </p:grpSpPr>
              <p:sp>
                <p:nvSpPr>
                  <p:cNvPr id="349"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0"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9" name="Group 94"/>
                <p:cNvGrpSpPr>
                  <a:grpSpLocks noChangeAspect="1"/>
                </p:cNvGrpSpPr>
                <p:nvPr/>
              </p:nvGrpSpPr>
              <p:grpSpPr bwMode="auto">
                <a:xfrm rot="2653686">
                  <a:off x="7459" y="6980"/>
                  <a:ext cx="1125" cy="795"/>
                  <a:chOff x="2421" y="10915"/>
                  <a:chExt cx="1125" cy="795"/>
                </a:xfrm>
              </p:grpSpPr>
              <p:sp>
                <p:nvSpPr>
                  <p:cNvPr id="336"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37" name="Group 96"/>
                  <p:cNvGrpSpPr>
                    <a:grpSpLocks noChangeAspect="1"/>
                  </p:cNvGrpSpPr>
                  <p:nvPr/>
                </p:nvGrpSpPr>
                <p:grpSpPr bwMode="auto">
                  <a:xfrm rot="24300000">
                    <a:off x="3231" y="10915"/>
                    <a:ext cx="315" cy="315"/>
                    <a:chOff x="2886" y="10564"/>
                    <a:chExt cx="315" cy="315"/>
                  </a:xfrm>
                </p:grpSpPr>
                <p:sp>
                  <p:nvSpPr>
                    <p:cNvPr id="347"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8"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8" name="Group 99"/>
                  <p:cNvGrpSpPr>
                    <a:grpSpLocks noChangeAspect="1"/>
                  </p:cNvGrpSpPr>
                  <p:nvPr/>
                </p:nvGrpSpPr>
                <p:grpSpPr bwMode="auto">
                  <a:xfrm rot="24300000">
                    <a:off x="2421" y="11155"/>
                    <a:ext cx="315" cy="315"/>
                    <a:chOff x="2886" y="10564"/>
                    <a:chExt cx="315" cy="315"/>
                  </a:xfrm>
                </p:grpSpPr>
                <p:sp>
                  <p:nvSpPr>
                    <p:cNvPr id="345"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6"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9" name="Group 102"/>
                  <p:cNvGrpSpPr>
                    <a:grpSpLocks noChangeAspect="1"/>
                  </p:cNvGrpSpPr>
                  <p:nvPr/>
                </p:nvGrpSpPr>
                <p:grpSpPr bwMode="auto">
                  <a:xfrm rot="24300000">
                    <a:off x="3231" y="11395"/>
                    <a:ext cx="315" cy="315"/>
                    <a:chOff x="2886" y="10564"/>
                    <a:chExt cx="315" cy="315"/>
                  </a:xfrm>
                </p:grpSpPr>
                <p:sp>
                  <p:nvSpPr>
                    <p:cNvPr id="343"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4"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0" name="Group 105"/>
                  <p:cNvGrpSpPr>
                    <a:grpSpLocks noChangeAspect="1"/>
                  </p:cNvGrpSpPr>
                  <p:nvPr/>
                </p:nvGrpSpPr>
                <p:grpSpPr bwMode="auto">
                  <a:xfrm rot="24300000">
                    <a:off x="3231" y="11140"/>
                    <a:ext cx="315" cy="315"/>
                    <a:chOff x="2886" y="10564"/>
                    <a:chExt cx="315" cy="315"/>
                  </a:xfrm>
                </p:grpSpPr>
                <p:sp>
                  <p:nvSpPr>
                    <p:cNvPr id="341"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2"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30" name="Group 108"/>
                <p:cNvGrpSpPr>
                  <a:grpSpLocks noChangeAspect="1"/>
                </p:cNvGrpSpPr>
                <p:nvPr/>
              </p:nvGrpSpPr>
              <p:grpSpPr bwMode="auto">
                <a:xfrm>
                  <a:off x="8571" y="7753"/>
                  <a:ext cx="621" cy="360"/>
                  <a:chOff x="2781" y="4864"/>
                  <a:chExt cx="621" cy="360"/>
                </a:xfrm>
              </p:grpSpPr>
              <p:sp>
                <p:nvSpPr>
                  <p:cNvPr id="334"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1" name="Group 111"/>
                <p:cNvGrpSpPr>
                  <a:grpSpLocks noChangeAspect="1"/>
                </p:cNvGrpSpPr>
                <p:nvPr/>
              </p:nvGrpSpPr>
              <p:grpSpPr bwMode="auto">
                <a:xfrm>
                  <a:off x="8211" y="8173"/>
                  <a:ext cx="621" cy="360"/>
                  <a:chOff x="2781" y="4864"/>
                  <a:chExt cx="621" cy="360"/>
                </a:xfrm>
              </p:grpSpPr>
              <p:sp>
                <p:nvSpPr>
                  <p:cNvPr id="332"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8" name="Group 22"/>
              <p:cNvGrpSpPr>
                <a:grpSpLocks noChangeAspect="1"/>
              </p:cNvGrpSpPr>
              <p:nvPr/>
            </p:nvGrpSpPr>
            <p:grpSpPr bwMode="auto">
              <a:xfrm>
                <a:off x="4441095" y="5051693"/>
                <a:ext cx="163157" cy="136697"/>
                <a:chOff x="2781" y="2824"/>
                <a:chExt cx="403" cy="310"/>
              </a:xfrm>
            </p:grpSpPr>
            <p:sp>
              <p:nvSpPr>
                <p:cNvPr id="322"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9" name="Group 42"/>
              <p:cNvGrpSpPr>
                <a:grpSpLocks noChangeAspect="1"/>
              </p:cNvGrpSpPr>
              <p:nvPr/>
            </p:nvGrpSpPr>
            <p:grpSpPr bwMode="auto">
              <a:xfrm>
                <a:off x="4216400" y="4837831"/>
                <a:ext cx="163157" cy="136697"/>
                <a:chOff x="2781" y="2824"/>
                <a:chExt cx="403" cy="310"/>
              </a:xfrm>
            </p:grpSpPr>
            <p:sp>
              <p:nvSpPr>
                <p:cNvPr id="317"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0" name="Group 48"/>
              <p:cNvGrpSpPr>
                <a:grpSpLocks noChangeAspect="1"/>
              </p:cNvGrpSpPr>
              <p:nvPr/>
            </p:nvGrpSpPr>
            <p:grpSpPr bwMode="auto">
              <a:xfrm>
                <a:off x="4319638" y="4950275"/>
                <a:ext cx="163157" cy="136697"/>
                <a:chOff x="2781" y="2824"/>
                <a:chExt cx="403" cy="310"/>
              </a:xfrm>
            </p:grpSpPr>
            <p:sp>
              <p:nvSpPr>
                <p:cNvPr id="312"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1" name="Oval 63"/>
              <p:cNvSpPr>
                <a:spLocks noChangeAspect="1" noChangeArrowheads="1"/>
              </p:cNvSpPr>
              <p:nvPr/>
            </p:nvSpPr>
            <p:spPr bwMode="auto">
              <a:xfrm flipH="1">
                <a:off x="5362791" y="3115455"/>
                <a:ext cx="48583" cy="52914"/>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0" name="Right Arrow 289"/>
            <p:cNvSpPr/>
            <p:nvPr/>
          </p:nvSpPr>
          <p:spPr>
            <a:xfrm>
              <a:off x="3711168" y="3598829"/>
              <a:ext cx="978408"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a:xfrm>
            <a:off x="457200" y="2062480"/>
            <a:ext cx="8229600" cy="4389120"/>
          </a:xfrm>
        </p:spPr>
        <p:txBody>
          <a:bodyPr/>
          <a:lstStyle/>
          <a:p>
            <a:pPr marL="514350" indent="-514350">
              <a:buNone/>
            </a:pPr>
            <a:r>
              <a:rPr lang="en-US" dirty="0" smtClean="0"/>
              <a:t>	The simplification rules:</a:t>
            </a:r>
          </a:p>
          <a:p>
            <a:pPr marL="514350" indent="-514350">
              <a:buNone/>
            </a:pPr>
            <a:r>
              <a:rPr lang="en-US" sz="1000" dirty="0" smtClean="0"/>
              <a:t> </a:t>
            </a:r>
          </a:p>
          <a:p>
            <a:pPr marL="514350" indent="-514350">
              <a:buNone/>
            </a:pPr>
            <a:r>
              <a:rPr lang="en-US" dirty="0" smtClean="0"/>
              <a:t>       5)	Encoders with a single output signal can be 	deleted</a:t>
            </a:r>
          </a:p>
          <a:p>
            <a:pPr marL="514350" indent="-514350">
              <a:buNone/>
            </a:pPr>
            <a:endParaRPr lang="en-US" dirty="0"/>
          </a:p>
        </p:txBody>
      </p:sp>
      <p:grpSp>
        <p:nvGrpSpPr>
          <p:cNvPr id="463" name="Group 462"/>
          <p:cNvGrpSpPr/>
          <p:nvPr/>
        </p:nvGrpSpPr>
        <p:grpSpPr>
          <a:xfrm>
            <a:off x="2033904" y="4058300"/>
            <a:ext cx="4959838" cy="1107502"/>
            <a:chOff x="2287904" y="4604400"/>
            <a:chExt cx="4959838" cy="1107502"/>
          </a:xfrm>
        </p:grpSpPr>
        <p:grpSp>
          <p:nvGrpSpPr>
            <p:cNvPr id="274" name="Group 10"/>
            <p:cNvGrpSpPr>
              <a:grpSpLocks/>
            </p:cNvGrpSpPr>
            <p:nvPr/>
          </p:nvGrpSpPr>
          <p:grpSpPr bwMode="auto">
            <a:xfrm rot="20746010">
              <a:off x="3026054" y="4740549"/>
              <a:ext cx="275079" cy="178886"/>
              <a:chOff x="2886" y="10564"/>
              <a:chExt cx="315" cy="315"/>
            </a:xfrm>
          </p:grpSpPr>
          <p:sp>
            <p:nvSpPr>
              <p:cNvPr id="285"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6"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5" name="Group 10"/>
            <p:cNvGrpSpPr>
              <a:grpSpLocks/>
            </p:cNvGrpSpPr>
            <p:nvPr/>
          </p:nvGrpSpPr>
          <p:grpSpPr bwMode="auto">
            <a:xfrm>
              <a:off x="2287904" y="5410098"/>
              <a:ext cx="339396" cy="301804"/>
              <a:chOff x="2781" y="2824"/>
              <a:chExt cx="403" cy="310"/>
            </a:xfrm>
          </p:grpSpPr>
          <p:sp>
            <p:nvSpPr>
              <p:cNvPr id="280" name="Line 11"/>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Line 12"/>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Oval 15"/>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6" name="Group 189"/>
            <p:cNvGrpSpPr>
              <a:grpSpLocks/>
            </p:cNvGrpSpPr>
            <p:nvPr/>
          </p:nvGrpSpPr>
          <p:grpSpPr bwMode="auto">
            <a:xfrm>
              <a:off x="3540801" y="5013538"/>
              <a:ext cx="468441" cy="324301"/>
              <a:chOff x="2781" y="4864"/>
              <a:chExt cx="621" cy="360"/>
            </a:xfrm>
          </p:grpSpPr>
          <p:sp>
            <p:nvSpPr>
              <p:cNvPr id="278" name="Rectangle 5"/>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6"/>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7"/>
            <p:cNvGrpSpPr>
              <a:grpSpLocks/>
            </p:cNvGrpSpPr>
            <p:nvPr/>
          </p:nvGrpSpPr>
          <p:grpSpPr bwMode="auto">
            <a:xfrm rot="5400000">
              <a:off x="3336681" y="4634229"/>
              <a:ext cx="283763" cy="237615"/>
              <a:chOff x="2886" y="10564"/>
              <a:chExt cx="315" cy="315"/>
            </a:xfrm>
          </p:grpSpPr>
          <p:sp>
            <p:nvSpPr>
              <p:cNvPr id="215" name="Line 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7" name="Line 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2" name="Oval 19"/>
            <p:cNvSpPr>
              <a:spLocks noChangeArrowheads="1"/>
            </p:cNvSpPr>
            <p:nvPr/>
          </p:nvSpPr>
          <p:spPr bwMode="auto">
            <a:xfrm>
              <a:off x="3308422" y="4604400"/>
              <a:ext cx="90520" cy="10810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3" name="Group 53"/>
            <p:cNvGrpSpPr>
              <a:grpSpLocks/>
            </p:cNvGrpSpPr>
            <p:nvPr/>
          </p:nvGrpSpPr>
          <p:grpSpPr bwMode="auto">
            <a:xfrm rot="21328250">
              <a:off x="2682897" y="5123439"/>
              <a:ext cx="213988" cy="197942"/>
              <a:chOff x="2886" y="10564"/>
              <a:chExt cx="315" cy="315"/>
            </a:xfrm>
          </p:grpSpPr>
          <p:sp>
            <p:nvSpPr>
              <p:cNvPr id="201" name="Line 5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3" name="Line 5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5" name="AutoShape 12"/>
            <p:cNvSpPr>
              <a:spLocks noChangeArrowheads="1"/>
            </p:cNvSpPr>
            <p:nvPr/>
          </p:nvSpPr>
          <p:spPr bwMode="auto">
            <a:xfrm rot="13322314">
              <a:off x="2728489" y="4928981"/>
              <a:ext cx="466182" cy="2277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ight Arrow 286"/>
            <p:cNvSpPr/>
            <p:nvPr/>
          </p:nvSpPr>
          <p:spPr>
            <a:xfrm>
              <a:off x="4495800" y="4908003"/>
              <a:ext cx="978408" cy="484632"/>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287"/>
            <p:cNvGrpSpPr/>
            <p:nvPr/>
          </p:nvGrpSpPr>
          <p:grpSpPr>
            <a:xfrm>
              <a:off x="6009004" y="4845700"/>
              <a:ext cx="1238738" cy="751902"/>
              <a:chOff x="6352998" y="4436562"/>
              <a:chExt cx="1238738" cy="751902"/>
            </a:xfrm>
          </p:grpSpPr>
          <p:grpSp>
            <p:nvGrpSpPr>
              <p:cNvPr id="35" name="Group 10"/>
              <p:cNvGrpSpPr>
                <a:grpSpLocks/>
              </p:cNvGrpSpPr>
              <p:nvPr/>
            </p:nvGrpSpPr>
            <p:grpSpPr bwMode="auto">
              <a:xfrm rot="20746010">
                <a:off x="6608548" y="4572711"/>
                <a:ext cx="275079" cy="178886"/>
                <a:chOff x="2886" y="10564"/>
                <a:chExt cx="315" cy="315"/>
              </a:xfrm>
            </p:grpSpPr>
            <p:sp>
              <p:nvSpPr>
                <p:cNvPr id="303" name="Line 1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4" name="Line 1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7" name="Group 10"/>
              <p:cNvGrpSpPr>
                <a:grpSpLocks/>
              </p:cNvGrpSpPr>
              <p:nvPr/>
            </p:nvGrpSpPr>
            <p:grpSpPr bwMode="auto">
              <a:xfrm>
                <a:off x="6352998" y="4886660"/>
                <a:ext cx="339396" cy="301804"/>
                <a:chOff x="2781" y="2824"/>
                <a:chExt cx="403" cy="310"/>
              </a:xfrm>
            </p:grpSpPr>
            <p:sp>
              <p:nvSpPr>
                <p:cNvPr id="298" name="Line 11"/>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Line 12"/>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Oval 15"/>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189"/>
              <p:cNvGrpSpPr>
                <a:grpSpLocks/>
              </p:cNvGrpSpPr>
              <p:nvPr/>
            </p:nvGrpSpPr>
            <p:grpSpPr bwMode="auto">
              <a:xfrm>
                <a:off x="7123295" y="4845700"/>
                <a:ext cx="468441" cy="324301"/>
                <a:chOff x="2781" y="4864"/>
                <a:chExt cx="621" cy="360"/>
              </a:xfrm>
            </p:grpSpPr>
            <p:sp>
              <p:nvSpPr>
                <p:cNvPr id="296" name="Rectangle 5"/>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6"/>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7"/>
              <p:cNvGrpSpPr>
                <a:grpSpLocks/>
              </p:cNvGrpSpPr>
              <p:nvPr/>
            </p:nvGrpSpPr>
            <p:grpSpPr bwMode="auto">
              <a:xfrm rot="5400000">
                <a:off x="6919175" y="4466391"/>
                <a:ext cx="283763" cy="237615"/>
                <a:chOff x="2886" y="10564"/>
                <a:chExt cx="315" cy="315"/>
              </a:xfrm>
            </p:grpSpPr>
            <p:sp>
              <p:nvSpPr>
                <p:cNvPr id="294" name="Line 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5" name="Line 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3" name="Oval 19"/>
              <p:cNvSpPr>
                <a:spLocks noChangeArrowheads="1"/>
              </p:cNvSpPr>
              <p:nvPr/>
            </p:nvSpPr>
            <p:spPr bwMode="auto">
              <a:xfrm>
                <a:off x="6890916" y="4436562"/>
                <a:ext cx="90520" cy="108100"/>
              </a:xfrm>
              <a:prstGeom prst="ellipse">
                <a:avLst/>
              </a:prstGeom>
              <a:solidFill>
                <a:srgbClr val="000000"/>
              </a:solidFill>
              <a:ln w="1016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12" name="Group 256"/>
          <p:cNvGrpSpPr/>
          <p:nvPr/>
        </p:nvGrpSpPr>
        <p:grpSpPr>
          <a:xfrm>
            <a:off x="6694559" y="801815"/>
            <a:ext cx="2058461" cy="1223219"/>
            <a:chOff x="939800" y="2463800"/>
            <a:chExt cx="6350000" cy="3289300"/>
          </a:xfrm>
        </p:grpSpPr>
        <p:sp>
          <p:nvSpPr>
            <p:cNvPr id="213" name="Rectangle 212"/>
            <p:cNvSpPr/>
            <p:nvPr/>
          </p:nvSpPr>
          <p:spPr>
            <a:xfrm>
              <a:off x="939800" y="2463800"/>
              <a:ext cx="6350000" cy="3289300"/>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4" name="Group 154"/>
            <p:cNvGrpSpPr/>
            <p:nvPr/>
          </p:nvGrpSpPr>
          <p:grpSpPr>
            <a:xfrm>
              <a:off x="1193800" y="2725739"/>
              <a:ext cx="2548396" cy="2449941"/>
              <a:chOff x="1714499" y="2446339"/>
              <a:chExt cx="3168784" cy="2963250"/>
            </a:xfrm>
          </p:grpSpPr>
          <p:grpSp>
            <p:nvGrpSpPr>
              <p:cNvPr id="367" name="Group 153"/>
              <p:cNvGrpSpPr/>
              <p:nvPr/>
            </p:nvGrpSpPr>
            <p:grpSpPr>
              <a:xfrm>
                <a:off x="1714499" y="2478374"/>
                <a:ext cx="3168784" cy="2931215"/>
                <a:chOff x="1727199" y="2478374"/>
                <a:chExt cx="3168784" cy="2931215"/>
              </a:xfrm>
            </p:grpSpPr>
            <p:grpSp>
              <p:nvGrpSpPr>
                <p:cNvPr id="371" name="Group 152"/>
                <p:cNvGrpSpPr/>
                <p:nvPr/>
              </p:nvGrpSpPr>
              <p:grpSpPr>
                <a:xfrm>
                  <a:off x="1727199" y="2478374"/>
                  <a:ext cx="3168784" cy="2931215"/>
                  <a:chOff x="1727199" y="2478374"/>
                  <a:chExt cx="3168784" cy="2931215"/>
                </a:xfrm>
              </p:grpSpPr>
              <p:grpSp>
                <p:nvGrpSpPr>
                  <p:cNvPr id="378" name="Group 151"/>
                  <p:cNvGrpSpPr/>
                  <p:nvPr/>
                </p:nvGrpSpPr>
                <p:grpSpPr>
                  <a:xfrm>
                    <a:off x="2072971" y="2478374"/>
                    <a:ext cx="2823012" cy="2901804"/>
                    <a:chOff x="2072971" y="2478374"/>
                    <a:chExt cx="2823012" cy="2901804"/>
                  </a:xfrm>
                </p:grpSpPr>
                <p:grpSp>
                  <p:nvGrpSpPr>
                    <p:cNvPr id="391" name="Group 150"/>
                    <p:cNvGrpSpPr/>
                    <p:nvPr/>
                  </p:nvGrpSpPr>
                  <p:grpSpPr>
                    <a:xfrm>
                      <a:off x="2072971" y="2850037"/>
                      <a:ext cx="2823012" cy="2530141"/>
                      <a:chOff x="2060271" y="2850037"/>
                      <a:chExt cx="2823012" cy="2530141"/>
                    </a:xfrm>
                  </p:grpSpPr>
                  <p:grpSp>
                    <p:nvGrpSpPr>
                      <p:cNvPr id="395" name="Group 149"/>
                      <p:cNvGrpSpPr/>
                      <p:nvPr/>
                    </p:nvGrpSpPr>
                    <p:grpSpPr>
                      <a:xfrm>
                        <a:off x="2060271" y="2850037"/>
                        <a:ext cx="2823012" cy="2530141"/>
                        <a:chOff x="2060271" y="2850037"/>
                        <a:chExt cx="2823012" cy="2530141"/>
                      </a:xfrm>
                    </p:grpSpPr>
                    <p:grpSp>
                      <p:nvGrpSpPr>
                        <p:cNvPr id="399" name="Group 121"/>
                        <p:cNvGrpSpPr>
                          <a:grpSpLocks noChangeAspect="1"/>
                        </p:cNvGrpSpPr>
                        <p:nvPr/>
                      </p:nvGrpSpPr>
                      <p:grpSpPr bwMode="auto">
                        <a:xfrm rot="16953334" flipH="1" flipV="1">
                          <a:off x="3772937" y="4037192"/>
                          <a:ext cx="325637" cy="123943"/>
                          <a:chOff x="2886" y="10564"/>
                          <a:chExt cx="315" cy="315"/>
                        </a:xfrm>
                      </p:grpSpPr>
                      <p:sp>
                        <p:nvSpPr>
                          <p:cNvPr id="461"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2"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0" name="Group 148"/>
                        <p:cNvGrpSpPr/>
                        <p:nvPr/>
                      </p:nvGrpSpPr>
                      <p:grpSpPr>
                        <a:xfrm>
                          <a:off x="2060271" y="2850037"/>
                          <a:ext cx="2823012" cy="2530141"/>
                          <a:chOff x="2060271" y="2850037"/>
                          <a:chExt cx="2823012" cy="2530141"/>
                        </a:xfrm>
                      </p:grpSpPr>
                      <p:grpSp>
                        <p:nvGrpSpPr>
                          <p:cNvPr id="401" name="Group 3"/>
                          <p:cNvGrpSpPr>
                            <a:grpSpLocks noChangeAspect="1"/>
                          </p:cNvGrpSpPr>
                          <p:nvPr/>
                        </p:nvGrpSpPr>
                        <p:grpSpPr bwMode="auto">
                          <a:xfrm>
                            <a:off x="2429464" y="2926347"/>
                            <a:ext cx="724919" cy="896015"/>
                            <a:chOff x="2886" y="10564"/>
                            <a:chExt cx="315" cy="315"/>
                          </a:xfrm>
                        </p:grpSpPr>
                        <p:sp>
                          <p:nvSpPr>
                            <p:cNvPr id="459"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0"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2" name="Group 147"/>
                          <p:cNvGrpSpPr/>
                          <p:nvPr/>
                        </p:nvGrpSpPr>
                        <p:grpSpPr>
                          <a:xfrm>
                            <a:off x="3103585" y="2951745"/>
                            <a:ext cx="837569" cy="916235"/>
                            <a:chOff x="3103585" y="2951745"/>
                            <a:chExt cx="837569" cy="916235"/>
                          </a:xfrm>
                        </p:grpSpPr>
                        <p:grpSp>
                          <p:nvGrpSpPr>
                            <p:cNvPr id="453" name="Group 54"/>
                            <p:cNvGrpSpPr>
                              <a:grpSpLocks noChangeAspect="1"/>
                            </p:cNvGrpSpPr>
                            <p:nvPr/>
                          </p:nvGrpSpPr>
                          <p:grpSpPr bwMode="auto">
                            <a:xfrm rot="11192602" flipH="1">
                              <a:off x="3103585" y="2951745"/>
                              <a:ext cx="837569" cy="874683"/>
                              <a:chOff x="2886" y="10564"/>
                              <a:chExt cx="315" cy="315"/>
                            </a:xfrm>
                          </p:grpSpPr>
                          <p:sp>
                            <p:nvSpPr>
                              <p:cNvPr id="457"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8"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54" name="Group 54"/>
                            <p:cNvGrpSpPr>
                              <a:grpSpLocks noChangeAspect="1"/>
                            </p:cNvGrpSpPr>
                            <p:nvPr/>
                          </p:nvGrpSpPr>
                          <p:grpSpPr bwMode="auto">
                            <a:xfrm rot="10506779" flipH="1">
                              <a:off x="3153143" y="3334585"/>
                              <a:ext cx="510763" cy="533395"/>
                              <a:chOff x="2886" y="10564"/>
                              <a:chExt cx="315" cy="315"/>
                            </a:xfrm>
                          </p:grpSpPr>
                          <p:sp>
                            <p:nvSpPr>
                              <p:cNvPr id="455"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6"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03" name="Group 146"/>
                          <p:cNvGrpSpPr/>
                          <p:nvPr/>
                        </p:nvGrpSpPr>
                        <p:grpSpPr>
                          <a:xfrm>
                            <a:off x="2060271" y="2850037"/>
                            <a:ext cx="2823012" cy="2530141"/>
                            <a:chOff x="2060271" y="2850037"/>
                            <a:chExt cx="2823012" cy="2530141"/>
                          </a:xfrm>
                        </p:grpSpPr>
                        <p:sp>
                          <p:nvSpPr>
                            <p:cNvPr id="404" name="AutoShape 7"/>
                            <p:cNvSpPr>
                              <a:spLocks noChangeAspect="1" noChangeArrowheads="1"/>
                            </p:cNvSpPr>
                            <p:nvPr/>
                          </p:nvSpPr>
                          <p:spPr bwMode="auto">
                            <a:xfrm>
                              <a:off x="2308645" y="4271970"/>
                              <a:ext cx="241640" cy="320005"/>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5" name="AutoShape 11"/>
                            <p:cNvSpPr>
                              <a:spLocks noChangeAspect="1" noChangeArrowheads="1"/>
                            </p:cNvSpPr>
                            <p:nvPr/>
                          </p:nvSpPr>
                          <p:spPr bwMode="auto">
                            <a:xfrm flipH="1">
                              <a:off x="2263337" y="3822362"/>
                              <a:ext cx="332255" cy="19200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06" name="Group 15"/>
                            <p:cNvGrpSpPr>
                              <a:grpSpLocks noChangeAspect="1"/>
                            </p:cNvGrpSpPr>
                            <p:nvPr/>
                          </p:nvGrpSpPr>
                          <p:grpSpPr bwMode="auto">
                            <a:xfrm>
                              <a:off x="2550284" y="3374322"/>
                              <a:ext cx="604099" cy="448007"/>
                              <a:chOff x="2886" y="10564"/>
                              <a:chExt cx="315" cy="315"/>
                            </a:xfrm>
                          </p:grpSpPr>
                          <p:sp>
                            <p:nvSpPr>
                              <p:cNvPr id="451"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2"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7" name="Group 28"/>
                            <p:cNvGrpSpPr>
                              <a:grpSpLocks noChangeAspect="1"/>
                            </p:cNvGrpSpPr>
                            <p:nvPr/>
                          </p:nvGrpSpPr>
                          <p:grpSpPr bwMode="auto">
                            <a:xfrm rot="18389699">
                              <a:off x="1960375" y="4647147"/>
                              <a:ext cx="600009" cy="400217"/>
                              <a:chOff x="2376" y="8888"/>
                              <a:chExt cx="1125" cy="795"/>
                            </a:xfrm>
                          </p:grpSpPr>
                          <p:sp>
                            <p:nvSpPr>
                              <p:cNvPr id="438"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39" name="Group 30"/>
                              <p:cNvGrpSpPr>
                                <a:grpSpLocks noChangeAspect="1"/>
                              </p:cNvGrpSpPr>
                              <p:nvPr/>
                            </p:nvGrpSpPr>
                            <p:grpSpPr bwMode="auto">
                              <a:xfrm rot="24300000">
                                <a:off x="2391" y="8888"/>
                                <a:ext cx="315" cy="315"/>
                                <a:chOff x="2886" y="10564"/>
                                <a:chExt cx="315" cy="315"/>
                              </a:xfrm>
                            </p:grpSpPr>
                            <p:sp>
                              <p:nvSpPr>
                                <p:cNvPr id="449"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0"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0" name="Group 33"/>
                              <p:cNvGrpSpPr>
                                <a:grpSpLocks noChangeAspect="1"/>
                              </p:cNvGrpSpPr>
                              <p:nvPr/>
                            </p:nvGrpSpPr>
                            <p:grpSpPr bwMode="auto">
                              <a:xfrm rot="24300000">
                                <a:off x="2376" y="9128"/>
                                <a:ext cx="315" cy="315"/>
                                <a:chOff x="2886" y="10564"/>
                                <a:chExt cx="315" cy="315"/>
                              </a:xfrm>
                            </p:grpSpPr>
                            <p:sp>
                              <p:nvSpPr>
                                <p:cNvPr id="447"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8"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1" name="Group 36"/>
                              <p:cNvGrpSpPr>
                                <a:grpSpLocks noChangeAspect="1"/>
                              </p:cNvGrpSpPr>
                              <p:nvPr/>
                            </p:nvGrpSpPr>
                            <p:grpSpPr bwMode="auto">
                              <a:xfrm rot="24300000">
                                <a:off x="2376" y="9368"/>
                                <a:ext cx="315" cy="315"/>
                                <a:chOff x="2886" y="10564"/>
                                <a:chExt cx="315" cy="315"/>
                              </a:xfrm>
                            </p:grpSpPr>
                            <p:sp>
                              <p:nvSpPr>
                                <p:cNvPr id="445"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6"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2" name="Group 39"/>
                              <p:cNvGrpSpPr>
                                <a:grpSpLocks noChangeAspect="1"/>
                              </p:cNvGrpSpPr>
                              <p:nvPr/>
                            </p:nvGrpSpPr>
                            <p:grpSpPr bwMode="auto">
                              <a:xfrm rot="24300000">
                                <a:off x="3186" y="9113"/>
                                <a:ext cx="315" cy="315"/>
                                <a:chOff x="2886" y="10564"/>
                                <a:chExt cx="315" cy="315"/>
                              </a:xfrm>
                            </p:grpSpPr>
                            <p:sp>
                              <p:nvSpPr>
                                <p:cNvPr id="443"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4"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08" name="Group 57"/>
                            <p:cNvGrpSpPr>
                              <a:grpSpLocks noChangeAspect="1"/>
                            </p:cNvGrpSpPr>
                            <p:nvPr/>
                          </p:nvGrpSpPr>
                          <p:grpSpPr bwMode="auto">
                            <a:xfrm rot="13075850" flipH="1">
                              <a:off x="2793182" y="2850037"/>
                              <a:ext cx="1532860" cy="613505"/>
                              <a:chOff x="2886" y="10564"/>
                              <a:chExt cx="315" cy="315"/>
                            </a:xfrm>
                          </p:grpSpPr>
                          <p:sp>
                            <p:nvSpPr>
                              <p:cNvPr id="436"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7"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9" name="Group 145"/>
                            <p:cNvGrpSpPr/>
                            <p:nvPr/>
                          </p:nvGrpSpPr>
                          <p:grpSpPr>
                            <a:xfrm>
                              <a:off x="3699504" y="3803384"/>
                              <a:ext cx="1183779" cy="1576794"/>
                              <a:chOff x="3699504" y="3803384"/>
                              <a:chExt cx="1183779" cy="1576794"/>
                            </a:xfrm>
                          </p:grpSpPr>
                          <p:grpSp>
                            <p:nvGrpSpPr>
                              <p:cNvPr id="410" name="Group 89"/>
                              <p:cNvGrpSpPr>
                                <a:grpSpLocks noChangeAspect="1"/>
                              </p:cNvGrpSpPr>
                              <p:nvPr/>
                            </p:nvGrpSpPr>
                            <p:grpSpPr bwMode="auto">
                              <a:xfrm>
                                <a:off x="3841210" y="4268693"/>
                                <a:ext cx="1042073" cy="1111485"/>
                                <a:chOff x="7341" y="6449"/>
                                <a:chExt cx="2070" cy="2084"/>
                              </a:xfrm>
                            </p:grpSpPr>
                            <p:sp>
                              <p:nvSpPr>
                                <p:cNvPr id="412"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13" name="Group 91"/>
                                <p:cNvGrpSpPr>
                                  <a:grpSpLocks noChangeAspect="1"/>
                                </p:cNvGrpSpPr>
                                <p:nvPr/>
                              </p:nvGrpSpPr>
                              <p:grpSpPr bwMode="auto">
                                <a:xfrm>
                                  <a:off x="8790" y="7333"/>
                                  <a:ext cx="621" cy="360"/>
                                  <a:chOff x="2781" y="4864"/>
                                  <a:chExt cx="621" cy="360"/>
                                </a:xfrm>
                              </p:grpSpPr>
                              <p:sp>
                                <p:nvSpPr>
                                  <p:cNvPr id="434"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5"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4" name="Group 94"/>
                                <p:cNvGrpSpPr>
                                  <a:grpSpLocks noChangeAspect="1"/>
                                </p:cNvGrpSpPr>
                                <p:nvPr/>
                              </p:nvGrpSpPr>
                              <p:grpSpPr bwMode="auto">
                                <a:xfrm rot="2653686">
                                  <a:off x="7460" y="6978"/>
                                  <a:ext cx="1125" cy="795"/>
                                  <a:chOff x="2421" y="10913"/>
                                  <a:chExt cx="1125" cy="795"/>
                                </a:xfrm>
                              </p:grpSpPr>
                              <p:sp>
                                <p:nvSpPr>
                                  <p:cNvPr id="421"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22" name="Group 96"/>
                                  <p:cNvGrpSpPr>
                                    <a:grpSpLocks noChangeAspect="1"/>
                                  </p:cNvGrpSpPr>
                                  <p:nvPr/>
                                </p:nvGrpSpPr>
                                <p:grpSpPr bwMode="auto">
                                  <a:xfrm rot="24300000">
                                    <a:off x="3231" y="10913"/>
                                    <a:ext cx="315" cy="315"/>
                                    <a:chOff x="2886" y="10564"/>
                                    <a:chExt cx="315" cy="315"/>
                                  </a:xfrm>
                                </p:grpSpPr>
                                <p:sp>
                                  <p:nvSpPr>
                                    <p:cNvPr id="432"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3"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3" name="Group 99"/>
                                  <p:cNvGrpSpPr>
                                    <a:grpSpLocks noChangeAspect="1"/>
                                  </p:cNvGrpSpPr>
                                  <p:nvPr/>
                                </p:nvGrpSpPr>
                                <p:grpSpPr bwMode="auto">
                                  <a:xfrm rot="24300000">
                                    <a:off x="2421" y="11153"/>
                                    <a:ext cx="315" cy="315"/>
                                    <a:chOff x="2886" y="10564"/>
                                    <a:chExt cx="315" cy="315"/>
                                  </a:xfrm>
                                </p:grpSpPr>
                                <p:sp>
                                  <p:nvSpPr>
                                    <p:cNvPr id="430"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1"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4" name="Group 102"/>
                                  <p:cNvGrpSpPr>
                                    <a:grpSpLocks noChangeAspect="1"/>
                                  </p:cNvGrpSpPr>
                                  <p:nvPr/>
                                </p:nvGrpSpPr>
                                <p:grpSpPr bwMode="auto">
                                  <a:xfrm rot="24300000">
                                    <a:off x="3231" y="11393"/>
                                    <a:ext cx="315" cy="315"/>
                                    <a:chOff x="2886" y="10564"/>
                                    <a:chExt cx="315" cy="315"/>
                                  </a:xfrm>
                                </p:grpSpPr>
                                <p:sp>
                                  <p:nvSpPr>
                                    <p:cNvPr id="428"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9"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5" name="Group 105"/>
                                  <p:cNvGrpSpPr>
                                    <a:grpSpLocks noChangeAspect="1"/>
                                  </p:cNvGrpSpPr>
                                  <p:nvPr/>
                                </p:nvGrpSpPr>
                                <p:grpSpPr bwMode="auto">
                                  <a:xfrm rot="24300000">
                                    <a:off x="3231" y="11138"/>
                                    <a:ext cx="315" cy="315"/>
                                    <a:chOff x="2886" y="10564"/>
                                    <a:chExt cx="315" cy="315"/>
                                  </a:xfrm>
                                </p:grpSpPr>
                                <p:sp>
                                  <p:nvSpPr>
                                    <p:cNvPr id="426"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7"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15" name="Group 108"/>
                                <p:cNvGrpSpPr>
                                  <a:grpSpLocks noChangeAspect="1"/>
                                </p:cNvGrpSpPr>
                                <p:nvPr/>
                              </p:nvGrpSpPr>
                              <p:grpSpPr bwMode="auto">
                                <a:xfrm>
                                  <a:off x="8571" y="7753"/>
                                  <a:ext cx="621" cy="360"/>
                                  <a:chOff x="2781" y="4864"/>
                                  <a:chExt cx="621" cy="360"/>
                                </a:xfrm>
                              </p:grpSpPr>
                              <p:sp>
                                <p:nvSpPr>
                                  <p:cNvPr id="419"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0"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6" name="Group 111"/>
                                <p:cNvGrpSpPr>
                                  <a:grpSpLocks noChangeAspect="1"/>
                                </p:cNvGrpSpPr>
                                <p:nvPr/>
                              </p:nvGrpSpPr>
                              <p:grpSpPr bwMode="auto">
                                <a:xfrm>
                                  <a:off x="8211" y="8173"/>
                                  <a:ext cx="621" cy="360"/>
                                  <a:chOff x="2781" y="4864"/>
                                  <a:chExt cx="621" cy="360"/>
                                </a:xfrm>
                              </p:grpSpPr>
                              <p:sp>
                                <p:nvSpPr>
                                  <p:cNvPr id="417"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8"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11" name="AutoShape 120"/>
                              <p:cNvSpPr>
                                <a:spLocks noChangeAspect="1" noChangeArrowheads="1"/>
                              </p:cNvSpPr>
                              <p:nvPr/>
                            </p:nvSpPr>
                            <p:spPr bwMode="auto">
                              <a:xfrm rot="20689103" flipH="1">
                                <a:off x="3699504" y="3803384"/>
                                <a:ext cx="352006" cy="18123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396" name="Group 12"/>
                      <p:cNvGrpSpPr>
                        <a:grpSpLocks noChangeAspect="1"/>
                      </p:cNvGrpSpPr>
                      <p:nvPr/>
                    </p:nvGrpSpPr>
                    <p:grpSpPr bwMode="auto">
                      <a:xfrm rot="18900000">
                        <a:off x="2354959" y="4061833"/>
                        <a:ext cx="158576" cy="168003"/>
                        <a:chOff x="2886" y="10564"/>
                        <a:chExt cx="315" cy="315"/>
                      </a:xfrm>
                    </p:grpSpPr>
                    <p:sp>
                      <p:nvSpPr>
                        <p:cNvPr id="397"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8"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92" name="Group 19"/>
                    <p:cNvGrpSpPr>
                      <a:grpSpLocks noChangeAspect="1"/>
                    </p:cNvGrpSpPr>
                    <p:nvPr/>
                  </p:nvGrpSpPr>
                  <p:grpSpPr bwMode="auto">
                    <a:xfrm>
                      <a:off x="2308654" y="2478374"/>
                      <a:ext cx="845740" cy="1344024"/>
                      <a:chOff x="2886" y="10564"/>
                      <a:chExt cx="315" cy="315"/>
                    </a:xfrm>
                  </p:grpSpPr>
                  <p:sp>
                    <p:nvSpPr>
                      <p:cNvPr id="393"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4"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79" name="Group 22"/>
                  <p:cNvGrpSpPr>
                    <a:grpSpLocks noChangeAspect="1"/>
                  </p:cNvGrpSpPr>
                  <p:nvPr/>
                </p:nvGrpSpPr>
                <p:grpSpPr bwMode="auto">
                  <a:xfrm>
                    <a:off x="2006595" y="5244253"/>
                    <a:ext cx="202877" cy="165336"/>
                    <a:chOff x="2781" y="2824"/>
                    <a:chExt cx="403" cy="310"/>
                  </a:xfrm>
                </p:grpSpPr>
                <p:sp>
                  <p:nvSpPr>
                    <p:cNvPr id="386"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0" name="Group 42"/>
                  <p:cNvGrpSpPr>
                    <a:grpSpLocks noChangeAspect="1"/>
                  </p:cNvGrpSpPr>
                  <p:nvPr/>
                </p:nvGrpSpPr>
                <p:grpSpPr bwMode="auto">
                  <a:xfrm>
                    <a:off x="1727199" y="4985582"/>
                    <a:ext cx="202877" cy="165336"/>
                    <a:chOff x="2781" y="2824"/>
                    <a:chExt cx="403" cy="310"/>
                  </a:xfrm>
                </p:grpSpPr>
                <p:sp>
                  <p:nvSpPr>
                    <p:cNvPr id="381"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72" name="Group 48"/>
                <p:cNvGrpSpPr>
                  <a:grpSpLocks noChangeAspect="1"/>
                </p:cNvGrpSpPr>
                <p:nvPr/>
              </p:nvGrpSpPr>
              <p:grpSpPr bwMode="auto">
                <a:xfrm>
                  <a:off x="1855570" y="5121585"/>
                  <a:ext cx="202877" cy="165336"/>
                  <a:chOff x="2781" y="2824"/>
                  <a:chExt cx="403" cy="310"/>
                </a:xfrm>
              </p:grpSpPr>
              <p:sp>
                <p:nvSpPr>
                  <p:cNvPr id="373"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68" name="Oval 6"/>
              <p:cNvSpPr>
                <a:spLocks noChangeAspect="1" noChangeArrowheads="1"/>
              </p:cNvSpPr>
              <p:nvPr/>
            </p:nvSpPr>
            <p:spPr bwMode="auto">
              <a:xfrm>
                <a:off x="3124179" y="2446339"/>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Oval 18"/>
              <p:cNvSpPr>
                <a:spLocks noChangeAspect="1" noChangeArrowheads="1"/>
              </p:cNvSpPr>
              <p:nvPr/>
            </p:nvSpPr>
            <p:spPr bwMode="auto">
              <a:xfrm>
                <a:off x="3124179" y="3342354"/>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Oval 63"/>
              <p:cNvSpPr>
                <a:spLocks noChangeAspect="1" noChangeArrowheads="1"/>
              </p:cNvSpPr>
              <p:nvPr/>
            </p:nvSpPr>
            <p:spPr bwMode="auto">
              <a:xfrm flipH="1">
                <a:off x="3124179" y="2902347"/>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8" name="Group 253"/>
            <p:cNvGrpSpPr/>
            <p:nvPr/>
          </p:nvGrpSpPr>
          <p:grpSpPr>
            <a:xfrm>
              <a:off x="4483100" y="3090055"/>
              <a:ext cx="2548385" cy="2072935"/>
              <a:chOff x="4216400" y="3115455"/>
              <a:chExt cx="2548385" cy="2072935"/>
            </a:xfrm>
          </p:grpSpPr>
          <p:grpSp>
            <p:nvGrpSpPr>
              <p:cNvPr id="290" name="Group 252"/>
              <p:cNvGrpSpPr/>
              <p:nvPr/>
            </p:nvGrpSpPr>
            <p:grpSpPr>
              <a:xfrm rot="20981492">
                <a:off x="4695699" y="3166165"/>
                <a:ext cx="801054" cy="1023923"/>
                <a:chOff x="4800045" y="3135298"/>
                <a:chExt cx="574336" cy="729801"/>
              </a:xfrm>
            </p:grpSpPr>
            <p:sp>
              <p:nvSpPr>
                <p:cNvPr id="365" name="Line 4"/>
                <p:cNvSpPr>
                  <a:spLocks noChangeAspect="1" noChangeShapeType="1"/>
                </p:cNvSpPr>
                <p:nvPr/>
              </p:nvSpPr>
              <p:spPr bwMode="auto">
                <a:xfrm flipV="1">
                  <a:off x="4800045" y="3311678"/>
                  <a:ext cx="435528" cy="553421"/>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6" name="Line 5"/>
                <p:cNvSpPr>
                  <a:spLocks noChangeAspect="1" noChangeShapeType="1"/>
                </p:cNvSpPr>
                <p:nvPr/>
              </p:nvSpPr>
              <p:spPr bwMode="auto">
                <a:xfrm flipV="1">
                  <a:off x="4930196" y="3135298"/>
                  <a:ext cx="444185" cy="564421"/>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1" name="Group 54"/>
              <p:cNvGrpSpPr>
                <a:grpSpLocks noChangeAspect="1"/>
              </p:cNvGrpSpPr>
              <p:nvPr/>
            </p:nvGrpSpPr>
            <p:grpSpPr bwMode="auto">
              <a:xfrm rot="11572591" flipH="1">
                <a:off x="5271418" y="3212663"/>
                <a:ext cx="880446" cy="945248"/>
                <a:chOff x="2886" y="10564"/>
                <a:chExt cx="315" cy="315"/>
              </a:xfrm>
            </p:grpSpPr>
            <p:sp>
              <p:nvSpPr>
                <p:cNvPr id="363"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4"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2" name="AutoShape 7"/>
              <p:cNvSpPr>
                <a:spLocks noChangeAspect="1" noChangeArrowheads="1"/>
              </p:cNvSpPr>
              <p:nvPr/>
            </p:nvSpPr>
            <p:spPr bwMode="auto">
              <a:xfrm>
                <a:off x="4694223" y="4247825"/>
                <a:ext cx="194331" cy="264572"/>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05" name="Group 28"/>
              <p:cNvGrpSpPr>
                <a:grpSpLocks noChangeAspect="1"/>
              </p:cNvGrpSpPr>
              <p:nvPr/>
            </p:nvGrpSpPr>
            <p:grpSpPr bwMode="auto">
              <a:xfrm rot="18389699">
                <a:off x="4408021" y="4563010"/>
                <a:ext cx="496072" cy="321862"/>
                <a:chOff x="2376" y="8890"/>
                <a:chExt cx="1125" cy="795"/>
              </a:xfrm>
            </p:grpSpPr>
            <p:sp>
              <p:nvSpPr>
                <p:cNvPr id="350"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51" name="Group 30"/>
                <p:cNvGrpSpPr>
                  <a:grpSpLocks noChangeAspect="1"/>
                </p:cNvGrpSpPr>
                <p:nvPr/>
              </p:nvGrpSpPr>
              <p:grpSpPr bwMode="auto">
                <a:xfrm rot="24300000">
                  <a:off x="2391" y="8890"/>
                  <a:ext cx="315" cy="315"/>
                  <a:chOff x="2886" y="10564"/>
                  <a:chExt cx="315" cy="315"/>
                </a:xfrm>
              </p:grpSpPr>
              <p:sp>
                <p:nvSpPr>
                  <p:cNvPr id="361"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2"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2" name="Group 33"/>
                <p:cNvGrpSpPr>
                  <a:grpSpLocks noChangeAspect="1"/>
                </p:cNvGrpSpPr>
                <p:nvPr/>
              </p:nvGrpSpPr>
              <p:grpSpPr bwMode="auto">
                <a:xfrm rot="24300000">
                  <a:off x="2376" y="9130"/>
                  <a:ext cx="315" cy="315"/>
                  <a:chOff x="2886" y="10564"/>
                  <a:chExt cx="315" cy="315"/>
                </a:xfrm>
              </p:grpSpPr>
              <p:sp>
                <p:nvSpPr>
                  <p:cNvPr id="359"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0"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3" name="Group 36"/>
                <p:cNvGrpSpPr>
                  <a:grpSpLocks noChangeAspect="1"/>
                </p:cNvGrpSpPr>
                <p:nvPr/>
              </p:nvGrpSpPr>
              <p:grpSpPr bwMode="auto">
                <a:xfrm rot="24300000">
                  <a:off x="2376" y="9370"/>
                  <a:ext cx="315" cy="315"/>
                  <a:chOff x="2886" y="10564"/>
                  <a:chExt cx="315" cy="315"/>
                </a:xfrm>
              </p:grpSpPr>
              <p:sp>
                <p:nvSpPr>
                  <p:cNvPr id="357"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8"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4" name="Group 39"/>
                <p:cNvGrpSpPr>
                  <a:grpSpLocks noChangeAspect="1"/>
                </p:cNvGrpSpPr>
                <p:nvPr/>
              </p:nvGrpSpPr>
              <p:grpSpPr bwMode="auto">
                <a:xfrm rot="24300000">
                  <a:off x="3186" y="9115"/>
                  <a:ext cx="315" cy="315"/>
                  <a:chOff x="2886" y="10564"/>
                  <a:chExt cx="315" cy="315"/>
                </a:xfrm>
              </p:grpSpPr>
              <p:sp>
                <p:nvSpPr>
                  <p:cNvPr id="355"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6"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6" name="Group 89"/>
              <p:cNvGrpSpPr>
                <a:grpSpLocks noChangeAspect="1"/>
              </p:cNvGrpSpPr>
              <p:nvPr/>
            </p:nvGrpSpPr>
            <p:grpSpPr bwMode="auto">
              <a:xfrm>
                <a:off x="5926733" y="4245114"/>
                <a:ext cx="838052" cy="918948"/>
                <a:chOff x="7341" y="6449"/>
                <a:chExt cx="2070" cy="2084"/>
              </a:xfrm>
            </p:grpSpPr>
            <p:sp>
              <p:nvSpPr>
                <p:cNvPr id="326"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27" name="Group 91"/>
                <p:cNvGrpSpPr>
                  <a:grpSpLocks noChangeAspect="1"/>
                </p:cNvGrpSpPr>
                <p:nvPr/>
              </p:nvGrpSpPr>
              <p:grpSpPr bwMode="auto">
                <a:xfrm>
                  <a:off x="8790" y="7333"/>
                  <a:ext cx="621" cy="360"/>
                  <a:chOff x="2781" y="4864"/>
                  <a:chExt cx="621" cy="360"/>
                </a:xfrm>
              </p:grpSpPr>
              <p:sp>
                <p:nvSpPr>
                  <p:cNvPr id="348"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9"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8" name="Group 94"/>
                <p:cNvGrpSpPr>
                  <a:grpSpLocks noChangeAspect="1"/>
                </p:cNvGrpSpPr>
                <p:nvPr/>
              </p:nvGrpSpPr>
              <p:grpSpPr bwMode="auto">
                <a:xfrm rot="2653686">
                  <a:off x="7459" y="6980"/>
                  <a:ext cx="1125" cy="795"/>
                  <a:chOff x="2421" y="10915"/>
                  <a:chExt cx="1125" cy="795"/>
                </a:xfrm>
              </p:grpSpPr>
              <p:sp>
                <p:nvSpPr>
                  <p:cNvPr id="335"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36" name="Group 96"/>
                  <p:cNvGrpSpPr>
                    <a:grpSpLocks noChangeAspect="1"/>
                  </p:cNvGrpSpPr>
                  <p:nvPr/>
                </p:nvGrpSpPr>
                <p:grpSpPr bwMode="auto">
                  <a:xfrm rot="24300000">
                    <a:off x="3231" y="10915"/>
                    <a:ext cx="315" cy="315"/>
                    <a:chOff x="2886" y="10564"/>
                    <a:chExt cx="315" cy="315"/>
                  </a:xfrm>
                </p:grpSpPr>
                <p:sp>
                  <p:nvSpPr>
                    <p:cNvPr id="346"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7"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7" name="Group 99"/>
                  <p:cNvGrpSpPr>
                    <a:grpSpLocks noChangeAspect="1"/>
                  </p:cNvGrpSpPr>
                  <p:nvPr/>
                </p:nvGrpSpPr>
                <p:grpSpPr bwMode="auto">
                  <a:xfrm rot="24300000">
                    <a:off x="2421" y="11155"/>
                    <a:ext cx="315" cy="315"/>
                    <a:chOff x="2886" y="10564"/>
                    <a:chExt cx="315" cy="315"/>
                  </a:xfrm>
                </p:grpSpPr>
                <p:sp>
                  <p:nvSpPr>
                    <p:cNvPr id="344"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5"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8" name="Group 102"/>
                  <p:cNvGrpSpPr>
                    <a:grpSpLocks noChangeAspect="1"/>
                  </p:cNvGrpSpPr>
                  <p:nvPr/>
                </p:nvGrpSpPr>
                <p:grpSpPr bwMode="auto">
                  <a:xfrm rot="24300000">
                    <a:off x="3231" y="11395"/>
                    <a:ext cx="315" cy="315"/>
                    <a:chOff x="2886" y="10564"/>
                    <a:chExt cx="315" cy="315"/>
                  </a:xfrm>
                </p:grpSpPr>
                <p:sp>
                  <p:nvSpPr>
                    <p:cNvPr id="342"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3"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9" name="Group 105"/>
                  <p:cNvGrpSpPr>
                    <a:grpSpLocks noChangeAspect="1"/>
                  </p:cNvGrpSpPr>
                  <p:nvPr/>
                </p:nvGrpSpPr>
                <p:grpSpPr bwMode="auto">
                  <a:xfrm rot="24300000">
                    <a:off x="3231" y="11140"/>
                    <a:ext cx="315" cy="315"/>
                    <a:chOff x="2886" y="10564"/>
                    <a:chExt cx="315" cy="315"/>
                  </a:xfrm>
                </p:grpSpPr>
                <p:sp>
                  <p:nvSpPr>
                    <p:cNvPr id="340"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1"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29" name="Group 108"/>
                <p:cNvGrpSpPr>
                  <a:grpSpLocks noChangeAspect="1"/>
                </p:cNvGrpSpPr>
                <p:nvPr/>
              </p:nvGrpSpPr>
              <p:grpSpPr bwMode="auto">
                <a:xfrm>
                  <a:off x="8571" y="7753"/>
                  <a:ext cx="621" cy="360"/>
                  <a:chOff x="2781" y="4864"/>
                  <a:chExt cx="621" cy="360"/>
                </a:xfrm>
              </p:grpSpPr>
              <p:sp>
                <p:nvSpPr>
                  <p:cNvPr id="333"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0" name="Group 111"/>
                <p:cNvGrpSpPr>
                  <a:grpSpLocks noChangeAspect="1"/>
                </p:cNvGrpSpPr>
                <p:nvPr/>
              </p:nvGrpSpPr>
              <p:grpSpPr bwMode="auto">
                <a:xfrm>
                  <a:off x="8211" y="8173"/>
                  <a:ext cx="621" cy="360"/>
                  <a:chOff x="2781" y="4864"/>
                  <a:chExt cx="621" cy="360"/>
                </a:xfrm>
              </p:grpSpPr>
              <p:sp>
                <p:nvSpPr>
                  <p:cNvPr id="331"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07" name="Group 22"/>
              <p:cNvGrpSpPr>
                <a:grpSpLocks noChangeAspect="1"/>
              </p:cNvGrpSpPr>
              <p:nvPr/>
            </p:nvGrpSpPr>
            <p:grpSpPr bwMode="auto">
              <a:xfrm>
                <a:off x="4441095" y="5051693"/>
                <a:ext cx="163157" cy="136697"/>
                <a:chOff x="2781" y="2824"/>
                <a:chExt cx="403" cy="310"/>
              </a:xfrm>
            </p:grpSpPr>
            <p:sp>
              <p:nvSpPr>
                <p:cNvPr id="321"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8" name="Group 42"/>
              <p:cNvGrpSpPr>
                <a:grpSpLocks noChangeAspect="1"/>
              </p:cNvGrpSpPr>
              <p:nvPr/>
            </p:nvGrpSpPr>
            <p:grpSpPr bwMode="auto">
              <a:xfrm>
                <a:off x="4216400" y="4837831"/>
                <a:ext cx="163157" cy="136697"/>
                <a:chOff x="2781" y="2824"/>
                <a:chExt cx="403" cy="310"/>
              </a:xfrm>
            </p:grpSpPr>
            <p:sp>
              <p:nvSpPr>
                <p:cNvPr id="316"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9" name="Group 48"/>
              <p:cNvGrpSpPr>
                <a:grpSpLocks noChangeAspect="1"/>
              </p:cNvGrpSpPr>
              <p:nvPr/>
            </p:nvGrpSpPr>
            <p:grpSpPr bwMode="auto">
              <a:xfrm>
                <a:off x="4319638" y="4950275"/>
                <a:ext cx="163157" cy="136697"/>
                <a:chOff x="2781" y="2824"/>
                <a:chExt cx="403" cy="310"/>
              </a:xfrm>
            </p:grpSpPr>
            <p:sp>
              <p:nvSpPr>
                <p:cNvPr id="311"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10" name="Oval 63"/>
              <p:cNvSpPr>
                <a:spLocks noChangeAspect="1" noChangeArrowheads="1"/>
              </p:cNvSpPr>
              <p:nvPr/>
            </p:nvSpPr>
            <p:spPr bwMode="auto">
              <a:xfrm flipH="1">
                <a:off x="5362791" y="3115455"/>
                <a:ext cx="48583" cy="52914"/>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89" name="Right Arrow 288"/>
            <p:cNvSpPr/>
            <p:nvPr/>
          </p:nvSpPr>
          <p:spPr>
            <a:xfrm>
              <a:off x="3711168" y="3598829"/>
              <a:ext cx="978408"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a:xfrm>
            <a:off x="457199" y="1587501"/>
            <a:ext cx="8090543" cy="2605326"/>
          </a:xfrm>
        </p:spPr>
        <p:txBody>
          <a:bodyPr>
            <a:normAutofit/>
          </a:bodyPr>
          <a:lstStyle/>
          <a:p>
            <a:pPr marL="514350" indent="-514350">
              <a:buNone/>
            </a:pPr>
            <a:endParaRPr lang="en-US" dirty="0" smtClean="0"/>
          </a:p>
          <a:p>
            <a:pPr marL="514350" indent="-514350">
              <a:buNone/>
            </a:pPr>
            <a:r>
              <a:rPr lang="en-US" dirty="0" smtClean="0"/>
              <a:t>	The simplification rules:</a:t>
            </a:r>
          </a:p>
          <a:p>
            <a:pPr marL="514350" indent="-514350">
              <a:buNone/>
            </a:pPr>
            <a:r>
              <a:rPr lang="en-US" sz="1081" dirty="0" smtClean="0"/>
              <a:t>  </a:t>
            </a:r>
          </a:p>
          <a:p>
            <a:pPr marL="514350" indent="-514350">
              <a:buNone/>
            </a:pPr>
            <a:r>
              <a:rPr lang="en-US" dirty="0" smtClean="0"/>
              <a:t>       6)	If several agents receive signals from a single 	decoder and send their signals to single encoder:</a:t>
            </a:r>
            <a:endParaRPr lang="en-US" dirty="0"/>
          </a:p>
        </p:txBody>
      </p:sp>
      <p:grpSp>
        <p:nvGrpSpPr>
          <p:cNvPr id="84" name="Group 420"/>
          <p:cNvGrpSpPr/>
          <p:nvPr/>
        </p:nvGrpSpPr>
        <p:grpSpPr>
          <a:xfrm>
            <a:off x="2769116" y="3933126"/>
            <a:ext cx="4262123" cy="1972374"/>
            <a:chOff x="3861317" y="4237926"/>
            <a:chExt cx="1892386" cy="911080"/>
          </a:xfrm>
        </p:grpSpPr>
        <p:grpSp>
          <p:nvGrpSpPr>
            <p:cNvPr id="85" name="Group 154"/>
            <p:cNvGrpSpPr/>
            <p:nvPr/>
          </p:nvGrpSpPr>
          <p:grpSpPr>
            <a:xfrm>
              <a:off x="3861317" y="4237926"/>
              <a:ext cx="826106" cy="911080"/>
              <a:chOff x="1714499" y="2446339"/>
              <a:chExt cx="3168784" cy="2963250"/>
            </a:xfrm>
          </p:grpSpPr>
          <p:grpSp>
            <p:nvGrpSpPr>
              <p:cNvPr id="86" name="Group 153"/>
              <p:cNvGrpSpPr/>
              <p:nvPr/>
            </p:nvGrpSpPr>
            <p:grpSpPr>
              <a:xfrm>
                <a:off x="1714499" y="2478374"/>
                <a:ext cx="3168784" cy="2931215"/>
                <a:chOff x="1727199" y="2478374"/>
                <a:chExt cx="3168784" cy="2931215"/>
              </a:xfrm>
            </p:grpSpPr>
            <p:grpSp>
              <p:nvGrpSpPr>
                <p:cNvPr id="87" name="Group 152"/>
                <p:cNvGrpSpPr/>
                <p:nvPr/>
              </p:nvGrpSpPr>
              <p:grpSpPr>
                <a:xfrm>
                  <a:off x="1727199" y="2478374"/>
                  <a:ext cx="3168784" cy="2931215"/>
                  <a:chOff x="1727199" y="2478374"/>
                  <a:chExt cx="3168784" cy="2931215"/>
                </a:xfrm>
              </p:grpSpPr>
              <p:grpSp>
                <p:nvGrpSpPr>
                  <p:cNvPr id="88" name="Group 151"/>
                  <p:cNvGrpSpPr/>
                  <p:nvPr/>
                </p:nvGrpSpPr>
                <p:grpSpPr>
                  <a:xfrm>
                    <a:off x="2072971" y="2478374"/>
                    <a:ext cx="2823012" cy="2901804"/>
                    <a:chOff x="2072971" y="2478374"/>
                    <a:chExt cx="2823012" cy="2901804"/>
                  </a:xfrm>
                </p:grpSpPr>
                <p:grpSp>
                  <p:nvGrpSpPr>
                    <p:cNvPr id="89" name="Group 150"/>
                    <p:cNvGrpSpPr/>
                    <p:nvPr/>
                  </p:nvGrpSpPr>
                  <p:grpSpPr>
                    <a:xfrm>
                      <a:off x="2072971" y="2850037"/>
                      <a:ext cx="2823012" cy="2530141"/>
                      <a:chOff x="2060271" y="2850037"/>
                      <a:chExt cx="2823012" cy="2530141"/>
                    </a:xfrm>
                  </p:grpSpPr>
                  <p:grpSp>
                    <p:nvGrpSpPr>
                      <p:cNvPr id="90" name="Group 149"/>
                      <p:cNvGrpSpPr/>
                      <p:nvPr/>
                    </p:nvGrpSpPr>
                    <p:grpSpPr>
                      <a:xfrm>
                        <a:off x="2060271" y="2850037"/>
                        <a:ext cx="2823012" cy="2530141"/>
                        <a:chOff x="2060271" y="2850037"/>
                        <a:chExt cx="2823012" cy="2530141"/>
                      </a:xfrm>
                    </p:grpSpPr>
                    <p:grpSp>
                      <p:nvGrpSpPr>
                        <p:cNvPr id="91" name="Group 121"/>
                        <p:cNvGrpSpPr>
                          <a:grpSpLocks noChangeAspect="1"/>
                        </p:cNvGrpSpPr>
                        <p:nvPr/>
                      </p:nvGrpSpPr>
                      <p:grpSpPr bwMode="auto">
                        <a:xfrm rot="16953334" flipH="1" flipV="1">
                          <a:off x="3772937" y="4037192"/>
                          <a:ext cx="325637" cy="123943"/>
                          <a:chOff x="2886" y="10564"/>
                          <a:chExt cx="315" cy="315"/>
                        </a:xfrm>
                      </p:grpSpPr>
                      <p:sp>
                        <p:nvSpPr>
                          <p:cNvPr id="419"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20"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2" name="Group 148"/>
                        <p:cNvGrpSpPr/>
                        <p:nvPr/>
                      </p:nvGrpSpPr>
                      <p:grpSpPr>
                        <a:xfrm>
                          <a:off x="2060271" y="2850037"/>
                          <a:ext cx="2823012" cy="2530141"/>
                          <a:chOff x="2060271" y="2850037"/>
                          <a:chExt cx="2823012" cy="2530141"/>
                        </a:xfrm>
                      </p:grpSpPr>
                      <p:grpSp>
                        <p:nvGrpSpPr>
                          <p:cNvPr id="93" name="Group 3"/>
                          <p:cNvGrpSpPr>
                            <a:grpSpLocks noChangeAspect="1"/>
                          </p:cNvGrpSpPr>
                          <p:nvPr/>
                        </p:nvGrpSpPr>
                        <p:grpSpPr bwMode="auto">
                          <a:xfrm>
                            <a:off x="2429464" y="2926347"/>
                            <a:ext cx="724919" cy="896015"/>
                            <a:chOff x="2886" y="10564"/>
                            <a:chExt cx="315" cy="315"/>
                          </a:xfrm>
                        </p:grpSpPr>
                        <p:sp>
                          <p:nvSpPr>
                            <p:cNvPr id="417"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8"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4" name="Group 147"/>
                          <p:cNvGrpSpPr/>
                          <p:nvPr/>
                        </p:nvGrpSpPr>
                        <p:grpSpPr>
                          <a:xfrm>
                            <a:off x="3103585" y="2951745"/>
                            <a:ext cx="837569" cy="916235"/>
                            <a:chOff x="3103585" y="2951745"/>
                            <a:chExt cx="837569" cy="916235"/>
                          </a:xfrm>
                        </p:grpSpPr>
                        <p:grpSp>
                          <p:nvGrpSpPr>
                            <p:cNvPr id="95" name="Group 54"/>
                            <p:cNvGrpSpPr>
                              <a:grpSpLocks noChangeAspect="1"/>
                            </p:cNvGrpSpPr>
                            <p:nvPr/>
                          </p:nvGrpSpPr>
                          <p:grpSpPr bwMode="auto">
                            <a:xfrm rot="11192602" flipH="1">
                              <a:off x="3103585" y="2951745"/>
                              <a:ext cx="837569" cy="874683"/>
                              <a:chOff x="2886" y="10564"/>
                              <a:chExt cx="315" cy="315"/>
                            </a:xfrm>
                          </p:grpSpPr>
                          <p:sp>
                            <p:nvSpPr>
                              <p:cNvPr id="415"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6"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6" name="Group 54"/>
                            <p:cNvGrpSpPr>
                              <a:grpSpLocks noChangeAspect="1"/>
                            </p:cNvGrpSpPr>
                            <p:nvPr/>
                          </p:nvGrpSpPr>
                          <p:grpSpPr bwMode="auto">
                            <a:xfrm rot="10506779" flipH="1">
                              <a:off x="3153143" y="3334585"/>
                              <a:ext cx="510763" cy="533395"/>
                              <a:chOff x="2886" y="10564"/>
                              <a:chExt cx="315" cy="315"/>
                            </a:xfrm>
                          </p:grpSpPr>
                          <p:sp>
                            <p:nvSpPr>
                              <p:cNvPr id="413"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4"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97" name="Group 146"/>
                          <p:cNvGrpSpPr/>
                          <p:nvPr/>
                        </p:nvGrpSpPr>
                        <p:grpSpPr>
                          <a:xfrm>
                            <a:off x="2060271" y="2850037"/>
                            <a:ext cx="2823012" cy="2530141"/>
                            <a:chOff x="2060271" y="2850037"/>
                            <a:chExt cx="2823012" cy="2530141"/>
                          </a:xfrm>
                        </p:grpSpPr>
                        <p:sp>
                          <p:nvSpPr>
                            <p:cNvPr id="362" name="AutoShape 7"/>
                            <p:cNvSpPr>
                              <a:spLocks noChangeAspect="1" noChangeArrowheads="1"/>
                            </p:cNvSpPr>
                            <p:nvPr/>
                          </p:nvSpPr>
                          <p:spPr bwMode="auto">
                            <a:xfrm>
                              <a:off x="2308645" y="4271970"/>
                              <a:ext cx="241640" cy="320005"/>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3" name="AutoShape 11"/>
                            <p:cNvSpPr>
                              <a:spLocks noChangeAspect="1" noChangeArrowheads="1"/>
                            </p:cNvSpPr>
                            <p:nvPr/>
                          </p:nvSpPr>
                          <p:spPr bwMode="auto">
                            <a:xfrm flipH="1">
                              <a:off x="2263337" y="3822362"/>
                              <a:ext cx="332255" cy="19200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98" name="Group 15"/>
                            <p:cNvGrpSpPr>
                              <a:grpSpLocks noChangeAspect="1"/>
                            </p:cNvGrpSpPr>
                            <p:nvPr/>
                          </p:nvGrpSpPr>
                          <p:grpSpPr bwMode="auto">
                            <a:xfrm>
                              <a:off x="2550284" y="3374322"/>
                              <a:ext cx="604099" cy="448007"/>
                              <a:chOff x="2886" y="10564"/>
                              <a:chExt cx="315" cy="315"/>
                            </a:xfrm>
                          </p:grpSpPr>
                          <p:sp>
                            <p:nvSpPr>
                              <p:cNvPr id="409"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10"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9" name="Group 28"/>
                            <p:cNvGrpSpPr>
                              <a:grpSpLocks noChangeAspect="1"/>
                            </p:cNvGrpSpPr>
                            <p:nvPr/>
                          </p:nvGrpSpPr>
                          <p:grpSpPr bwMode="auto">
                            <a:xfrm rot="18389699">
                              <a:off x="1960375" y="4647147"/>
                              <a:ext cx="600009" cy="400217"/>
                              <a:chOff x="2376" y="8888"/>
                              <a:chExt cx="1125" cy="795"/>
                            </a:xfrm>
                          </p:grpSpPr>
                          <p:sp>
                            <p:nvSpPr>
                              <p:cNvPr id="396"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0" name="Group 30"/>
                              <p:cNvGrpSpPr>
                                <a:grpSpLocks noChangeAspect="1"/>
                              </p:cNvGrpSpPr>
                              <p:nvPr/>
                            </p:nvGrpSpPr>
                            <p:grpSpPr bwMode="auto">
                              <a:xfrm rot="24300000">
                                <a:off x="2391" y="8888"/>
                                <a:ext cx="315" cy="315"/>
                                <a:chOff x="2886" y="10564"/>
                                <a:chExt cx="315" cy="315"/>
                              </a:xfrm>
                            </p:grpSpPr>
                            <p:sp>
                              <p:nvSpPr>
                                <p:cNvPr id="407"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8"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 name="Group 33"/>
                              <p:cNvGrpSpPr>
                                <a:grpSpLocks noChangeAspect="1"/>
                              </p:cNvGrpSpPr>
                              <p:nvPr/>
                            </p:nvGrpSpPr>
                            <p:grpSpPr bwMode="auto">
                              <a:xfrm rot="24300000">
                                <a:off x="2376" y="9128"/>
                                <a:ext cx="315" cy="315"/>
                                <a:chOff x="2886" y="10564"/>
                                <a:chExt cx="315" cy="315"/>
                              </a:xfrm>
                            </p:grpSpPr>
                            <p:sp>
                              <p:nvSpPr>
                                <p:cNvPr id="405"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6"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7" name="Group 36"/>
                              <p:cNvGrpSpPr>
                                <a:grpSpLocks noChangeAspect="1"/>
                              </p:cNvGrpSpPr>
                              <p:nvPr/>
                            </p:nvGrpSpPr>
                            <p:grpSpPr bwMode="auto">
                              <a:xfrm rot="24300000">
                                <a:off x="2376" y="9368"/>
                                <a:ext cx="315" cy="315"/>
                                <a:chOff x="2886" y="10564"/>
                                <a:chExt cx="315" cy="315"/>
                              </a:xfrm>
                            </p:grpSpPr>
                            <p:sp>
                              <p:nvSpPr>
                                <p:cNvPr id="403"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4"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8" name="Group 39"/>
                              <p:cNvGrpSpPr>
                                <a:grpSpLocks noChangeAspect="1"/>
                              </p:cNvGrpSpPr>
                              <p:nvPr/>
                            </p:nvGrpSpPr>
                            <p:grpSpPr bwMode="auto">
                              <a:xfrm rot="24300000">
                                <a:off x="3186" y="9113"/>
                                <a:ext cx="315" cy="315"/>
                                <a:chOff x="2886" y="10564"/>
                                <a:chExt cx="315" cy="315"/>
                              </a:xfrm>
                            </p:grpSpPr>
                            <p:sp>
                              <p:nvSpPr>
                                <p:cNvPr id="401"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02"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19" name="Group 57"/>
                            <p:cNvGrpSpPr>
                              <a:grpSpLocks noChangeAspect="1"/>
                            </p:cNvGrpSpPr>
                            <p:nvPr/>
                          </p:nvGrpSpPr>
                          <p:grpSpPr bwMode="auto">
                            <a:xfrm rot="13075850" flipH="1">
                              <a:off x="2793182" y="2850037"/>
                              <a:ext cx="1532860" cy="613505"/>
                              <a:chOff x="2886" y="10564"/>
                              <a:chExt cx="315" cy="315"/>
                            </a:xfrm>
                          </p:grpSpPr>
                          <p:sp>
                            <p:nvSpPr>
                              <p:cNvPr id="394"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5"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9" name="Group 145"/>
                            <p:cNvGrpSpPr/>
                            <p:nvPr/>
                          </p:nvGrpSpPr>
                          <p:grpSpPr>
                            <a:xfrm>
                              <a:off x="3699504" y="3803384"/>
                              <a:ext cx="1183779" cy="1576794"/>
                              <a:chOff x="3699504" y="3803384"/>
                              <a:chExt cx="1183779" cy="1576794"/>
                            </a:xfrm>
                          </p:grpSpPr>
                          <p:grpSp>
                            <p:nvGrpSpPr>
                              <p:cNvPr id="140" name="Group 89"/>
                              <p:cNvGrpSpPr>
                                <a:grpSpLocks noChangeAspect="1"/>
                              </p:cNvGrpSpPr>
                              <p:nvPr/>
                            </p:nvGrpSpPr>
                            <p:grpSpPr bwMode="auto">
                              <a:xfrm>
                                <a:off x="3841210" y="4268693"/>
                                <a:ext cx="1042073" cy="1111485"/>
                                <a:chOff x="7341" y="6449"/>
                                <a:chExt cx="2070" cy="2084"/>
                              </a:xfrm>
                            </p:grpSpPr>
                            <p:sp>
                              <p:nvSpPr>
                                <p:cNvPr id="370"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43" name="Group 91"/>
                                <p:cNvGrpSpPr>
                                  <a:grpSpLocks noChangeAspect="1"/>
                                </p:cNvGrpSpPr>
                                <p:nvPr/>
                              </p:nvGrpSpPr>
                              <p:grpSpPr bwMode="auto">
                                <a:xfrm>
                                  <a:off x="8790" y="7333"/>
                                  <a:ext cx="621" cy="360"/>
                                  <a:chOff x="2781" y="4864"/>
                                  <a:chExt cx="621" cy="360"/>
                                </a:xfrm>
                              </p:grpSpPr>
                              <p:sp>
                                <p:nvSpPr>
                                  <p:cNvPr id="392"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6" name="Group 94"/>
                                <p:cNvGrpSpPr>
                                  <a:grpSpLocks noChangeAspect="1"/>
                                </p:cNvGrpSpPr>
                                <p:nvPr/>
                              </p:nvGrpSpPr>
                              <p:grpSpPr bwMode="auto">
                                <a:xfrm rot="2653686">
                                  <a:off x="7460" y="6978"/>
                                  <a:ext cx="1125" cy="795"/>
                                  <a:chOff x="2421" y="10913"/>
                                  <a:chExt cx="1125" cy="795"/>
                                </a:xfrm>
                              </p:grpSpPr>
                              <p:sp>
                                <p:nvSpPr>
                                  <p:cNvPr id="379"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47" name="Group 96"/>
                                  <p:cNvGrpSpPr>
                                    <a:grpSpLocks noChangeAspect="1"/>
                                  </p:cNvGrpSpPr>
                                  <p:nvPr/>
                                </p:nvGrpSpPr>
                                <p:grpSpPr bwMode="auto">
                                  <a:xfrm rot="24300000">
                                    <a:off x="3231" y="10913"/>
                                    <a:ext cx="315" cy="315"/>
                                    <a:chOff x="2886" y="10564"/>
                                    <a:chExt cx="315" cy="315"/>
                                  </a:xfrm>
                                </p:grpSpPr>
                                <p:sp>
                                  <p:nvSpPr>
                                    <p:cNvPr id="390"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91"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8" name="Group 99"/>
                                  <p:cNvGrpSpPr>
                                    <a:grpSpLocks noChangeAspect="1"/>
                                  </p:cNvGrpSpPr>
                                  <p:nvPr/>
                                </p:nvGrpSpPr>
                                <p:grpSpPr bwMode="auto">
                                  <a:xfrm rot="24300000">
                                    <a:off x="2421" y="11153"/>
                                    <a:ext cx="315" cy="315"/>
                                    <a:chOff x="2886" y="10564"/>
                                    <a:chExt cx="315" cy="315"/>
                                  </a:xfrm>
                                </p:grpSpPr>
                                <p:sp>
                                  <p:nvSpPr>
                                    <p:cNvPr id="388"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9"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9" name="Group 102"/>
                                  <p:cNvGrpSpPr>
                                    <a:grpSpLocks noChangeAspect="1"/>
                                  </p:cNvGrpSpPr>
                                  <p:nvPr/>
                                </p:nvGrpSpPr>
                                <p:grpSpPr bwMode="auto">
                                  <a:xfrm rot="24300000">
                                    <a:off x="3231" y="11393"/>
                                    <a:ext cx="315" cy="315"/>
                                    <a:chOff x="2886" y="10564"/>
                                    <a:chExt cx="315" cy="315"/>
                                  </a:xfrm>
                                </p:grpSpPr>
                                <p:sp>
                                  <p:nvSpPr>
                                    <p:cNvPr id="386"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7"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0" name="Group 105"/>
                                  <p:cNvGrpSpPr>
                                    <a:grpSpLocks noChangeAspect="1"/>
                                  </p:cNvGrpSpPr>
                                  <p:nvPr/>
                                </p:nvGrpSpPr>
                                <p:grpSpPr bwMode="auto">
                                  <a:xfrm rot="24300000">
                                    <a:off x="3231" y="11138"/>
                                    <a:ext cx="315" cy="315"/>
                                    <a:chOff x="2886" y="10564"/>
                                    <a:chExt cx="315" cy="315"/>
                                  </a:xfrm>
                                </p:grpSpPr>
                                <p:sp>
                                  <p:nvSpPr>
                                    <p:cNvPr id="384"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5"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51" name="Group 108"/>
                                <p:cNvGrpSpPr>
                                  <a:grpSpLocks noChangeAspect="1"/>
                                </p:cNvGrpSpPr>
                                <p:nvPr/>
                              </p:nvGrpSpPr>
                              <p:grpSpPr bwMode="auto">
                                <a:xfrm>
                                  <a:off x="8571" y="7753"/>
                                  <a:ext cx="621" cy="360"/>
                                  <a:chOff x="2781" y="4864"/>
                                  <a:chExt cx="621" cy="360"/>
                                </a:xfrm>
                              </p:grpSpPr>
                              <p:sp>
                                <p:nvSpPr>
                                  <p:cNvPr id="377"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2" name="Group 111"/>
                                <p:cNvGrpSpPr>
                                  <a:grpSpLocks noChangeAspect="1"/>
                                </p:cNvGrpSpPr>
                                <p:nvPr/>
                              </p:nvGrpSpPr>
                              <p:grpSpPr bwMode="auto">
                                <a:xfrm>
                                  <a:off x="8211" y="8173"/>
                                  <a:ext cx="621" cy="360"/>
                                  <a:chOff x="2781" y="4864"/>
                                  <a:chExt cx="621" cy="360"/>
                                </a:xfrm>
                              </p:grpSpPr>
                              <p:sp>
                                <p:nvSpPr>
                                  <p:cNvPr id="375"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6"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69" name="AutoShape 120"/>
                              <p:cNvSpPr>
                                <a:spLocks noChangeAspect="1" noChangeArrowheads="1"/>
                              </p:cNvSpPr>
                              <p:nvPr/>
                            </p:nvSpPr>
                            <p:spPr bwMode="auto">
                              <a:xfrm rot="20689103" flipH="1">
                                <a:off x="3699504" y="3803384"/>
                                <a:ext cx="352006" cy="18123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53" name="Group 12"/>
                      <p:cNvGrpSpPr>
                        <a:grpSpLocks noChangeAspect="1"/>
                      </p:cNvGrpSpPr>
                      <p:nvPr/>
                    </p:nvGrpSpPr>
                    <p:grpSpPr bwMode="auto">
                      <a:xfrm rot="18900000">
                        <a:off x="2354959" y="4061833"/>
                        <a:ext cx="158576" cy="168003"/>
                        <a:chOff x="2886" y="10564"/>
                        <a:chExt cx="315" cy="315"/>
                      </a:xfrm>
                    </p:grpSpPr>
                    <p:sp>
                      <p:nvSpPr>
                        <p:cNvPr id="355"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6"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54" name="Group 19"/>
                    <p:cNvGrpSpPr>
                      <a:grpSpLocks noChangeAspect="1"/>
                    </p:cNvGrpSpPr>
                    <p:nvPr/>
                  </p:nvGrpSpPr>
                  <p:grpSpPr bwMode="auto">
                    <a:xfrm>
                      <a:off x="2308654" y="2478374"/>
                      <a:ext cx="845740" cy="1344024"/>
                      <a:chOff x="2886" y="10564"/>
                      <a:chExt cx="315" cy="315"/>
                    </a:xfrm>
                  </p:grpSpPr>
                  <p:sp>
                    <p:nvSpPr>
                      <p:cNvPr id="351"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2"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55" name="Group 22"/>
                  <p:cNvGrpSpPr>
                    <a:grpSpLocks noChangeAspect="1"/>
                  </p:cNvGrpSpPr>
                  <p:nvPr/>
                </p:nvGrpSpPr>
                <p:grpSpPr bwMode="auto">
                  <a:xfrm>
                    <a:off x="2006595" y="5244253"/>
                    <a:ext cx="202877" cy="165336"/>
                    <a:chOff x="2781" y="2824"/>
                    <a:chExt cx="403" cy="310"/>
                  </a:xfrm>
                </p:grpSpPr>
                <p:sp>
                  <p:nvSpPr>
                    <p:cNvPr id="344"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6" name="Group 42"/>
                  <p:cNvGrpSpPr>
                    <a:grpSpLocks noChangeAspect="1"/>
                  </p:cNvGrpSpPr>
                  <p:nvPr/>
                </p:nvGrpSpPr>
                <p:grpSpPr bwMode="auto">
                  <a:xfrm>
                    <a:off x="1727199" y="4985582"/>
                    <a:ext cx="202877" cy="165336"/>
                    <a:chOff x="2781" y="2824"/>
                    <a:chExt cx="403" cy="310"/>
                  </a:xfrm>
                </p:grpSpPr>
                <p:sp>
                  <p:nvSpPr>
                    <p:cNvPr id="339"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57" name="Group 48"/>
                <p:cNvGrpSpPr>
                  <a:grpSpLocks noChangeAspect="1"/>
                </p:cNvGrpSpPr>
                <p:nvPr/>
              </p:nvGrpSpPr>
              <p:grpSpPr bwMode="auto">
                <a:xfrm>
                  <a:off x="1855570" y="5121585"/>
                  <a:ext cx="202877" cy="165336"/>
                  <a:chOff x="2781" y="2824"/>
                  <a:chExt cx="403" cy="310"/>
                </a:xfrm>
              </p:grpSpPr>
              <p:sp>
                <p:nvSpPr>
                  <p:cNvPr id="331"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26" name="Oval 6"/>
              <p:cNvSpPr>
                <a:spLocks noChangeAspect="1" noChangeArrowheads="1"/>
              </p:cNvSpPr>
              <p:nvPr/>
            </p:nvSpPr>
            <p:spPr bwMode="auto">
              <a:xfrm>
                <a:off x="3124179" y="2446339"/>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Oval 18"/>
              <p:cNvSpPr>
                <a:spLocks noChangeAspect="1" noChangeArrowheads="1"/>
              </p:cNvSpPr>
              <p:nvPr/>
            </p:nvSpPr>
            <p:spPr bwMode="auto">
              <a:xfrm>
                <a:off x="3124179" y="3342354"/>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Oval 63"/>
              <p:cNvSpPr>
                <a:spLocks noChangeAspect="1" noChangeArrowheads="1"/>
              </p:cNvSpPr>
              <p:nvPr/>
            </p:nvSpPr>
            <p:spPr bwMode="auto">
              <a:xfrm flipH="1">
                <a:off x="3124179" y="2902347"/>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8" name="Group 253"/>
            <p:cNvGrpSpPr/>
            <p:nvPr/>
          </p:nvGrpSpPr>
          <p:grpSpPr>
            <a:xfrm>
              <a:off x="4927600" y="4373408"/>
              <a:ext cx="826103" cy="770879"/>
              <a:chOff x="4216400" y="3115455"/>
              <a:chExt cx="2548385" cy="2072935"/>
            </a:xfrm>
          </p:grpSpPr>
          <p:grpSp>
            <p:nvGrpSpPr>
              <p:cNvPr id="159" name="Group 252"/>
              <p:cNvGrpSpPr/>
              <p:nvPr/>
            </p:nvGrpSpPr>
            <p:grpSpPr>
              <a:xfrm rot="20981492">
                <a:off x="4695699" y="3166165"/>
                <a:ext cx="801054" cy="1023923"/>
                <a:chOff x="4800045" y="3135298"/>
                <a:chExt cx="574336" cy="729801"/>
              </a:xfrm>
            </p:grpSpPr>
            <p:sp>
              <p:nvSpPr>
                <p:cNvPr id="323" name="Line 4"/>
                <p:cNvSpPr>
                  <a:spLocks noChangeAspect="1" noChangeShapeType="1"/>
                </p:cNvSpPr>
                <p:nvPr/>
              </p:nvSpPr>
              <p:spPr bwMode="auto">
                <a:xfrm flipV="1">
                  <a:off x="4800045" y="3311678"/>
                  <a:ext cx="435528" cy="553421"/>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4" name="Line 5"/>
                <p:cNvSpPr>
                  <a:spLocks noChangeAspect="1" noChangeShapeType="1"/>
                </p:cNvSpPr>
                <p:nvPr/>
              </p:nvSpPr>
              <p:spPr bwMode="auto">
                <a:xfrm flipV="1">
                  <a:off x="4930196" y="3135298"/>
                  <a:ext cx="444185" cy="564421"/>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1" name="Group 54"/>
              <p:cNvGrpSpPr>
                <a:grpSpLocks noChangeAspect="1"/>
              </p:cNvGrpSpPr>
              <p:nvPr/>
            </p:nvGrpSpPr>
            <p:grpSpPr bwMode="auto">
              <a:xfrm rot="11572591" flipH="1">
                <a:off x="5271418" y="3212663"/>
                <a:ext cx="880446" cy="945248"/>
                <a:chOff x="2886" y="10564"/>
                <a:chExt cx="315" cy="315"/>
              </a:xfrm>
            </p:grpSpPr>
            <p:sp>
              <p:nvSpPr>
                <p:cNvPr id="321"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2"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5" name="AutoShape 7"/>
              <p:cNvSpPr>
                <a:spLocks noChangeAspect="1" noChangeArrowheads="1"/>
              </p:cNvSpPr>
              <p:nvPr/>
            </p:nvSpPr>
            <p:spPr bwMode="auto">
              <a:xfrm>
                <a:off x="4694223" y="4247825"/>
                <a:ext cx="194331" cy="264572"/>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2" name="Group 28"/>
              <p:cNvGrpSpPr>
                <a:grpSpLocks noChangeAspect="1"/>
              </p:cNvGrpSpPr>
              <p:nvPr/>
            </p:nvGrpSpPr>
            <p:grpSpPr bwMode="auto">
              <a:xfrm rot="18389699">
                <a:off x="4408021" y="4563010"/>
                <a:ext cx="496072" cy="321862"/>
                <a:chOff x="2376" y="8890"/>
                <a:chExt cx="1125" cy="795"/>
              </a:xfrm>
            </p:grpSpPr>
            <p:sp>
              <p:nvSpPr>
                <p:cNvPr id="308"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68" name="Group 30"/>
                <p:cNvGrpSpPr>
                  <a:grpSpLocks noChangeAspect="1"/>
                </p:cNvGrpSpPr>
                <p:nvPr/>
              </p:nvGrpSpPr>
              <p:grpSpPr bwMode="auto">
                <a:xfrm rot="24300000">
                  <a:off x="2391" y="8890"/>
                  <a:ext cx="315" cy="315"/>
                  <a:chOff x="2886" y="10564"/>
                  <a:chExt cx="315" cy="315"/>
                </a:xfrm>
              </p:grpSpPr>
              <p:sp>
                <p:nvSpPr>
                  <p:cNvPr id="319"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0"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9" name="Group 33"/>
                <p:cNvGrpSpPr>
                  <a:grpSpLocks noChangeAspect="1"/>
                </p:cNvGrpSpPr>
                <p:nvPr/>
              </p:nvGrpSpPr>
              <p:grpSpPr bwMode="auto">
                <a:xfrm rot="24300000">
                  <a:off x="2376" y="9130"/>
                  <a:ext cx="315" cy="315"/>
                  <a:chOff x="2886" y="10564"/>
                  <a:chExt cx="315" cy="315"/>
                </a:xfrm>
              </p:grpSpPr>
              <p:sp>
                <p:nvSpPr>
                  <p:cNvPr id="317"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8"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0" name="Group 36"/>
                <p:cNvGrpSpPr>
                  <a:grpSpLocks noChangeAspect="1"/>
                </p:cNvGrpSpPr>
                <p:nvPr/>
              </p:nvGrpSpPr>
              <p:grpSpPr bwMode="auto">
                <a:xfrm rot="24300000">
                  <a:off x="2376" y="9370"/>
                  <a:ext cx="315" cy="315"/>
                  <a:chOff x="2886" y="10564"/>
                  <a:chExt cx="315" cy="315"/>
                </a:xfrm>
              </p:grpSpPr>
              <p:sp>
                <p:nvSpPr>
                  <p:cNvPr id="315"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6"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1" name="Group 39"/>
                <p:cNvGrpSpPr>
                  <a:grpSpLocks noChangeAspect="1"/>
                </p:cNvGrpSpPr>
                <p:nvPr/>
              </p:nvGrpSpPr>
              <p:grpSpPr bwMode="auto">
                <a:xfrm rot="24300000">
                  <a:off x="3186" y="9115"/>
                  <a:ext cx="315" cy="315"/>
                  <a:chOff x="2886" y="10564"/>
                  <a:chExt cx="315" cy="315"/>
                </a:xfrm>
              </p:grpSpPr>
              <p:sp>
                <p:nvSpPr>
                  <p:cNvPr id="313"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4"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82" name="Group 89"/>
              <p:cNvGrpSpPr>
                <a:grpSpLocks noChangeAspect="1"/>
              </p:cNvGrpSpPr>
              <p:nvPr/>
            </p:nvGrpSpPr>
            <p:grpSpPr bwMode="auto">
              <a:xfrm>
                <a:off x="5926733" y="4245114"/>
                <a:ext cx="838052" cy="918948"/>
                <a:chOff x="7341" y="6449"/>
                <a:chExt cx="2070" cy="2084"/>
              </a:xfrm>
            </p:grpSpPr>
            <p:sp>
              <p:nvSpPr>
                <p:cNvPr id="284"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3" name="Group 91"/>
                <p:cNvGrpSpPr>
                  <a:grpSpLocks noChangeAspect="1"/>
                </p:cNvGrpSpPr>
                <p:nvPr/>
              </p:nvGrpSpPr>
              <p:grpSpPr bwMode="auto">
                <a:xfrm>
                  <a:off x="8790" y="7333"/>
                  <a:ext cx="621" cy="360"/>
                  <a:chOff x="2781" y="4864"/>
                  <a:chExt cx="621" cy="360"/>
                </a:xfrm>
              </p:grpSpPr>
              <p:sp>
                <p:nvSpPr>
                  <p:cNvPr id="306"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4" name="Group 94"/>
                <p:cNvGrpSpPr>
                  <a:grpSpLocks noChangeAspect="1"/>
                </p:cNvGrpSpPr>
                <p:nvPr/>
              </p:nvGrpSpPr>
              <p:grpSpPr bwMode="auto">
                <a:xfrm rot="2653686">
                  <a:off x="7459" y="6980"/>
                  <a:ext cx="1125" cy="795"/>
                  <a:chOff x="2421" y="10915"/>
                  <a:chExt cx="1125" cy="795"/>
                </a:xfrm>
              </p:grpSpPr>
              <p:sp>
                <p:nvSpPr>
                  <p:cNvPr id="293"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5" name="Group 96"/>
                  <p:cNvGrpSpPr>
                    <a:grpSpLocks noChangeAspect="1"/>
                  </p:cNvGrpSpPr>
                  <p:nvPr/>
                </p:nvGrpSpPr>
                <p:grpSpPr bwMode="auto">
                  <a:xfrm rot="24300000">
                    <a:off x="3231" y="10915"/>
                    <a:ext cx="315" cy="315"/>
                    <a:chOff x="2886" y="10564"/>
                    <a:chExt cx="315" cy="315"/>
                  </a:xfrm>
                </p:grpSpPr>
                <p:sp>
                  <p:nvSpPr>
                    <p:cNvPr id="304"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5"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6" name="Group 99"/>
                  <p:cNvGrpSpPr>
                    <a:grpSpLocks noChangeAspect="1"/>
                  </p:cNvGrpSpPr>
                  <p:nvPr/>
                </p:nvGrpSpPr>
                <p:grpSpPr bwMode="auto">
                  <a:xfrm rot="24300000">
                    <a:off x="2421" y="11155"/>
                    <a:ext cx="315" cy="315"/>
                    <a:chOff x="2886" y="10564"/>
                    <a:chExt cx="315" cy="315"/>
                  </a:xfrm>
                </p:grpSpPr>
                <p:sp>
                  <p:nvSpPr>
                    <p:cNvPr id="302"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3"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7" name="Group 102"/>
                  <p:cNvGrpSpPr>
                    <a:grpSpLocks noChangeAspect="1"/>
                  </p:cNvGrpSpPr>
                  <p:nvPr/>
                </p:nvGrpSpPr>
                <p:grpSpPr bwMode="auto">
                  <a:xfrm rot="24300000">
                    <a:off x="3231" y="11395"/>
                    <a:ext cx="315" cy="315"/>
                    <a:chOff x="2886" y="10564"/>
                    <a:chExt cx="315" cy="315"/>
                  </a:xfrm>
                </p:grpSpPr>
                <p:sp>
                  <p:nvSpPr>
                    <p:cNvPr id="300"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1"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8" name="Group 105"/>
                  <p:cNvGrpSpPr>
                    <a:grpSpLocks noChangeAspect="1"/>
                  </p:cNvGrpSpPr>
                  <p:nvPr/>
                </p:nvGrpSpPr>
                <p:grpSpPr bwMode="auto">
                  <a:xfrm rot="24300000">
                    <a:off x="3231" y="11140"/>
                    <a:ext cx="315" cy="315"/>
                    <a:chOff x="2886" y="10564"/>
                    <a:chExt cx="315" cy="315"/>
                  </a:xfrm>
                </p:grpSpPr>
                <p:sp>
                  <p:nvSpPr>
                    <p:cNvPr id="298"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9"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89" name="Group 108"/>
                <p:cNvGrpSpPr>
                  <a:grpSpLocks noChangeAspect="1"/>
                </p:cNvGrpSpPr>
                <p:nvPr/>
              </p:nvGrpSpPr>
              <p:grpSpPr bwMode="auto">
                <a:xfrm>
                  <a:off x="8571" y="7753"/>
                  <a:ext cx="621" cy="360"/>
                  <a:chOff x="2781" y="4864"/>
                  <a:chExt cx="621" cy="360"/>
                </a:xfrm>
              </p:grpSpPr>
              <p:sp>
                <p:nvSpPr>
                  <p:cNvPr id="291"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0" name="Group 111"/>
                <p:cNvGrpSpPr>
                  <a:grpSpLocks noChangeAspect="1"/>
                </p:cNvGrpSpPr>
                <p:nvPr/>
              </p:nvGrpSpPr>
              <p:grpSpPr bwMode="auto">
                <a:xfrm>
                  <a:off x="8211" y="8173"/>
                  <a:ext cx="621" cy="360"/>
                  <a:chOff x="2781" y="4864"/>
                  <a:chExt cx="621" cy="360"/>
                </a:xfrm>
              </p:grpSpPr>
              <p:sp>
                <p:nvSpPr>
                  <p:cNvPr id="289"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92" name="Group 22"/>
              <p:cNvGrpSpPr>
                <a:grpSpLocks noChangeAspect="1"/>
              </p:cNvGrpSpPr>
              <p:nvPr/>
            </p:nvGrpSpPr>
            <p:grpSpPr bwMode="auto">
              <a:xfrm>
                <a:off x="4441095" y="5051693"/>
                <a:ext cx="163157" cy="136697"/>
                <a:chOff x="2781" y="2824"/>
                <a:chExt cx="403" cy="310"/>
              </a:xfrm>
            </p:grpSpPr>
            <p:sp>
              <p:nvSpPr>
                <p:cNvPr id="279"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3" name="Group 42"/>
              <p:cNvGrpSpPr>
                <a:grpSpLocks noChangeAspect="1"/>
              </p:cNvGrpSpPr>
              <p:nvPr/>
            </p:nvGrpSpPr>
            <p:grpSpPr bwMode="auto">
              <a:xfrm>
                <a:off x="4216400" y="4837831"/>
                <a:ext cx="163157" cy="136697"/>
                <a:chOff x="2781" y="2824"/>
                <a:chExt cx="403" cy="310"/>
              </a:xfrm>
            </p:grpSpPr>
            <p:sp>
              <p:nvSpPr>
                <p:cNvPr id="213"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6" name="Group 48"/>
              <p:cNvGrpSpPr>
                <a:grpSpLocks noChangeAspect="1"/>
              </p:cNvGrpSpPr>
              <p:nvPr/>
            </p:nvGrpSpPr>
            <p:grpSpPr bwMode="auto">
              <a:xfrm>
                <a:off x="4319638" y="4950275"/>
                <a:ext cx="163157" cy="136697"/>
                <a:chOff x="2781" y="2824"/>
                <a:chExt cx="403" cy="310"/>
              </a:xfrm>
            </p:grpSpPr>
            <p:sp>
              <p:nvSpPr>
                <p:cNvPr id="203"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1" name="Oval 63"/>
              <p:cNvSpPr>
                <a:spLocks noChangeAspect="1" noChangeArrowheads="1"/>
              </p:cNvSpPr>
              <p:nvPr/>
            </p:nvSpPr>
            <p:spPr bwMode="auto">
              <a:xfrm flipH="1">
                <a:off x="5362791" y="3115455"/>
                <a:ext cx="48583" cy="52914"/>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1" name="Right Arrow 190"/>
            <p:cNvSpPr/>
            <p:nvPr/>
          </p:nvSpPr>
          <p:spPr>
            <a:xfrm>
              <a:off x="4677365" y="4562610"/>
              <a:ext cx="317168" cy="180224"/>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6" name="Group 256"/>
          <p:cNvGrpSpPr/>
          <p:nvPr/>
        </p:nvGrpSpPr>
        <p:grpSpPr>
          <a:xfrm>
            <a:off x="6694559" y="801815"/>
            <a:ext cx="2058461" cy="1223219"/>
            <a:chOff x="939800" y="2463800"/>
            <a:chExt cx="6350000" cy="3289300"/>
          </a:xfrm>
        </p:grpSpPr>
        <p:sp>
          <p:nvSpPr>
            <p:cNvPr id="337" name="Rectangle 336"/>
            <p:cNvSpPr/>
            <p:nvPr/>
          </p:nvSpPr>
          <p:spPr>
            <a:xfrm>
              <a:off x="939800" y="2463800"/>
              <a:ext cx="6350000" cy="3289300"/>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8" name="Group 154"/>
            <p:cNvGrpSpPr/>
            <p:nvPr/>
          </p:nvGrpSpPr>
          <p:grpSpPr>
            <a:xfrm>
              <a:off x="1193800" y="2725739"/>
              <a:ext cx="2548396" cy="2449941"/>
              <a:chOff x="1714499" y="2446339"/>
              <a:chExt cx="3168784" cy="2963250"/>
            </a:xfrm>
          </p:grpSpPr>
          <p:grpSp>
            <p:nvGrpSpPr>
              <p:cNvPr id="460" name="Group 153"/>
              <p:cNvGrpSpPr/>
              <p:nvPr/>
            </p:nvGrpSpPr>
            <p:grpSpPr>
              <a:xfrm>
                <a:off x="1714499" y="2478374"/>
                <a:ext cx="3168784" cy="2931215"/>
                <a:chOff x="1727199" y="2478374"/>
                <a:chExt cx="3168784" cy="2931215"/>
              </a:xfrm>
            </p:grpSpPr>
            <p:grpSp>
              <p:nvGrpSpPr>
                <p:cNvPr id="464" name="Group 152"/>
                <p:cNvGrpSpPr/>
                <p:nvPr/>
              </p:nvGrpSpPr>
              <p:grpSpPr>
                <a:xfrm>
                  <a:off x="1727199" y="2478374"/>
                  <a:ext cx="3168784" cy="2931215"/>
                  <a:chOff x="1727199" y="2478374"/>
                  <a:chExt cx="3168784" cy="2931215"/>
                </a:xfrm>
              </p:grpSpPr>
              <p:grpSp>
                <p:nvGrpSpPr>
                  <p:cNvPr id="471" name="Group 151"/>
                  <p:cNvGrpSpPr/>
                  <p:nvPr/>
                </p:nvGrpSpPr>
                <p:grpSpPr>
                  <a:xfrm>
                    <a:off x="2072971" y="2478374"/>
                    <a:ext cx="2823012" cy="2901804"/>
                    <a:chOff x="2072971" y="2478374"/>
                    <a:chExt cx="2823012" cy="2901804"/>
                  </a:xfrm>
                </p:grpSpPr>
                <p:grpSp>
                  <p:nvGrpSpPr>
                    <p:cNvPr id="484" name="Group 150"/>
                    <p:cNvGrpSpPr/>
                    <p:nvPr/>
                  </p:nvGrpSpPr>
                  <p:grpSpPr>
                    <a:xfrm>
                      <a:off x="2072971" y="2850037"/>
                      <a:ext cx="2823012" cy="2530141"/>
                      <a:chOff x="2060271" y="2850037"/>
                      <a:chExt cx="2823012" cy="2530141"/>
                    </a:xfrm>
                  </p:grpSpPr>
                  <p:grpSp>
                    <p:nvGrpSpPr>
                      <p:cNvPr id="488" name="Group 149"/>
                      <p:cNvGrpSpPr/>
                      <p:nvPr/>
                    </p:nvGrpSpPr>
                    <p:grpSpPr>
                      <a:xfrm>
                        <a:off x="2060271" y="2850037"/>
                        <a:ext cx="2823012" cy="2530141"/>
                        <a:chOff x="2060271" y="2850037"/>
                        <a:chExt cx="2823012" cy="2530141"/>
                      </a:xfrm>
                    </p:grpSpPr>
                    <p:grpSp>
                      <p:nvGrpSpPr>
                        <p:cNvPr id="492" name="Group 121"/>
                        <p:cNvGrpSpPr>
                          <a:grpSpLocks noChangeAspect="1"/>
                        </p:cNvGrpSpPr>
                        <p:nvPr/>
                      </p:nvGrpSpPr>
                      <p:grpSpPr bwMode="auto">
                        <a:xfrm rot="16953334" flipH="1" flipV="1">
                          <a:off x="3772937" y="4037192"/>
                          <a:ext cx="325637" cy="123943"/>
                          <a:chOff x="2886" y="10564"/>
                          <a:chExt cx="315" cy="315"/>
                        </a:xfrm>
                      </p:grpSpPr>
                      <p:sp>
                        <p:nvSpPr>
                          <p:cNvPr id="554"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55"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3" name="Group 148"/>
                        <p:cNvGrpSpPr/>
                        <p:nvPr/>
                      </p:nvGrpSpPr>
                      <p:grpSpPr>
                        <a:xfrm>
                          <a:off x="2060271" y="2850037"/>
                          <a:ext cx="2823012" cy="2530141"/>
                          <a:chOff x="2060271" y="2850037"/>
                          <a:chExt cx="2823012" cy="2530141"/>
                        </a:xfrm>
                      </p:grpSpPr>
                      <p:grpSp>
                        <p:nvGrpSpPr>
                          <p:cNvPr id="494" name="Group 3"/>
                          <p:cNvGrpSpPr>
                            <a:grpSpLocks noChangeAspect="1"/>
                          </p:cNvGrpSpPr>
                          <p:nvPr/>
                        </p:nvGrpSpPr>
                        <p:grpSpPr bwMode="auto">
                          <a:xfrm>
                            <a:off x="2429464" y="2926347"/>
                            <a:ext cx="724919" cy="896015"/>
                            <a:chOff x="2886" y="10564"/>
                            <a:chExt cx="315" cy="315"/>
                          </a:xfrm>
                        </p:grpSpPr>
                        <p:sp>
                          <p:nvSpPr>
                            <p:cNvPr id="552"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53"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95" name="Group 147"/>
                          <p:cNvGrpSpPr/>
                          <p:nvPr/>
                        </p:nvGrpSpPr>
                        <p:grpSpPr>
                          <a:xfrm>
                            <a:off x="3103585" y="2951745"/>
                            <a:ext cx="837569" cy="916235"/>
                            <a:chOff x="3103585" y="2951745"/>
                            <a:chExt cx="837569" cy="916235"/>
                          </a:xfrm>
                        </p:grpSpPr>
                        <p:grpSp>
                          <p:nvGrpSpPr>
                            <p:cNvPr id="546" name="Group 54"/>
                            <p:cNvGrpSpPr>
                              <a:grpSpLocks noChangeAspect="1"/>
                            </p:cNvGrpSpPr>
                            <p:nvPr/>
                          </p:nvGrpSpPr>
                          <p:grpSpPr bwMode="auto">
                            <a:xfrm rot="11192602" flipH="1">
                              <a:off x="3103585" y="2951745"/>
                              <a:ext cx="837569" cy="874683"/>
                              <a:chOff x="2886" y="10564"/>
                              <a:chExt cx="315" cy="315"/>
                            </a:xfrm>
                          </p:grpSpPr>
                          <p:sp>
                            <p:nvSpPr>
                              <p:cNvPr id="550"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51"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7" name="Group 54"/>
                            <p:cNvGrpSpPr>
                              <a:grpSpLocks noChangeAspect="1"/>
                            </p:cNvGrpSpPr>
                            <p:nvPr/>
                          </p:nvGrpSpPr>
                          <p:grpSpPr bwMode="auto">
                            <a:xfrm rot="10506779" flipH="1">
                              <a:off x="3153143" y="3334585"/>
                              <a:ext cx="510763" cy="533395"/>
                              <a:chOff x="2886" y="10564"/>
                              <a:chExt cx="315" cy="315"/>
                            </a:xfrm>
                          </p:grpSpPr>
                          <p:sp>
                            <p:nvSpPr>
                              <p:cNvPr id="548"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49"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96" name="Group 146"/>
                          <p:cNvGrpSpPr/>
                          <p:nvPr/>
                        </p:nvGrpSpPr>
                        <p:grpSpPr>
                          <a:xfrm>
                            <a:off x="2060271" y="2850037"/>
                            <a:ext cx="2823012" cy="2530141"/>
                            <a:chOff x="2060271" y="2850037"/>
                            <a:chExt cx="2823012" cy="2530141"/>
                          </a:xfrm>
                        </p:grpSpPr>
                        <p:sp>
                          <p:nvSpPr>
                            <p:cNvPr id="497" name="AutoShape 7"/>
                            <p:cNvSpPr>
                              <a:spLocks noChangeAspect="1" noChangeArrowheads="1"/>
                            </p:cNvSpPr>
                            <p:nvPr/>
                          </p:nvSpPr>
                          <p:spPr bwMode="auto">
                            <a:xfrm>
                              <a:off x="2308645" y="4271970"/>
                              <a:ext cx="241640" cy="320005"/>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8" name="AutoShape 11"/>
                            <p:cNvSpPr>
                              <a:spLocks noChangeAspect="1" noChangeArrowheads="1"/>
                            </p:cNvSpPr>
                            <p:nvPr/>
                          </p:nvSpPr>
                          <p:spPr bwMode="auto">
                            <a:xfrm flipH="1">
                              <a:off x="2263337" y="3822362"/>
                              <a:ext cx="332255" cy="19200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99" name="Group 15"/>
                            <p:cNvGrpSpPr>
                              <a:grpSpLocks noChangeAspect="1"/>
                            </p:cNvGrpSpPr>
                            <p:nvPr/>
                          </p:nvGrpSpPr>
                          <p:grpSpPr bwMode="auto">
                            <a:xfrm>
                              <a:off x="2550284" y="3374322"/>
                              <a:ext cx="604099" cy="448007"/>
                              <a:chOff x="2886" y="10564"/>
                              <a:chExt cx="315" cy="315"/>
                            </a:xfrm>
                          </p:grpSpPr>
                          <p:sp>
                            <p:nvSpPr>
                              <p:cNvPr id="544"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45"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0" name="Group 28"/>
                            <p:cNvGrpSpPr>
                              <a:grpSpLocks noChangeAspect="1"/>
                            </p:cNvGrpSpPr>
                            <p:nvPr/>
                          </p:nvGrpSpPr>
                          <p:grpSpPr bwMode="auto">
                            <a:xfrm rot="18389699">
                              <a:off x="1960375" y="4647147"/>
                              <a:ext cx="600009" cy="400217"/>
                              <a:chOff x="2376" y="8888"/>
                              <a:chExt cx="1125" cy="795"/>
                            </a:xfrm>
                          </p:grpSpPr>
                          <p:sp>
                            <p:nvSpPr>
                              <p:cNvPr id="531"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32" name="Group 30"/>
                              <p:cNvGrpSpPr>
                                <a:grpSpLocks noChangeAspect="1"/>
                              </p:cNvGrpSpPr>
                              <p:nvPr/>
                            </p:nvGrpSpPr>
                            <p:grpSpPr bwMode="auto">
                              <a:xfrm rot="24300000">
                                <a:off x="2391" y="8888"/>
                                <a:ext cx="315" cy="315"/>
                                <a:chOff x="2886" y="10564"/>
                                <a:chExt cx="315" cy="315"/>
                              </a:xfrm>
                            </p:grpSpPr>
                            <p:sp>
                              <p:nvSpPr>
                                <p:cNvPr id="542"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43"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3" name="Group 33"/>
                              <p:cNvGrpSpPr>
                                <a:grpSpLocks noChangeAspect="1"/>
                              </p:cNvGrpSpPr>
                              <p:nvPr/>
                            </p:nvGrpSpPr>
                            <p:grpSpPr bwMode="auto">
                              <a:xfrm rot="24300000">
                                <a:off x="2376" y="9128"/>
                                <a:ext cx="315" cy="315"/>
                                <a:chOff x="2886" y="10564"/>
                                <a:chExt cx="315" cy="315"/>
                              </a:xfrm>
                            </p:grpSpPr>
                            <p:sp>
                              <p:nvSpPr>
                                <p:cNvPr id="540"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41"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4" name="Group 36"/>
                              <p:cNvGrpSpPr>
                                <a:grpSpLocks noChangeAspect="1"/>
                              </p:cNvGrpSpPr>
                              <p:nvPr/>
                            </p:nvGrpSpPr>
                            <p:grpSpPr bwMode="auto">
                              <a:xfrm rot="24300000">
                                <a:off x="2376" y="9368"/>
                                <a:ext cx="315" cy="315"/>
                                <a:chOff x="2886" y="10564"/>
                                <a:chExt cx="315" cy="315"/>
                              </a:xfrm>
                            </p:grpSpPr>
                            <p:sp>
                              <p:nvSpPr>
                                <p:cNvPr id="538"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9"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5" name="Group 39"/>
                              <p:cNvGrpSpPr>
                                <a:grpSpLocks noChangeAspect="1"/>
                              </p:cNvGrpSpPr>
                              <p:nvPr/>
                            </p:nvGrpSpPr>
                            <p:grpSpPr bwMode="auto">
                              <a:xfrm rot="24300000">
                                <a:off x="3186" y="9113"/>
                                <a:ext cx="315" cy="315"/>
                                <a:chOff x="2886" y="10564"/>
                                <a:chExt cx="315" cy="315"/>
                              </a:xfrm>
                            </p:grpSpPr>
                            <p:sp>
                              <p:nvSpPr>
                                <p:cNvPr id="536"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7"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01" name="Group 57"/>
                            <p:cNvGrpSpPr>
                              <a:grpSpLocks noChangeAspect="1"/>
                            </p:cNvGrpSpPr>
                            <p:nvPr/>
                          </p:nvGrpSpPr>
                          <p:grpSpPr bwMode="auto">
                            <a:xfrm rot="13075850" flipH="1">
                              <a:off x="2793182" y="2850037"/>
                              <a:ext cx="1532860" cy="613505"/>
                              <a:chOff x="2886" y="10564"/>
                              <a:chExt cx="315" cy="315"/>
                            </a:xfrm>
                          </p:grpSpPr>
                          <p:sp>
                            <p:nvSpPr>
                              <p:cNvPr id="529"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30"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2" name="Group 145"/>
                            <p:cNvGrpSpPr/>
                            <p:nvPr/>
                          </p:nvGrpSpPr>
                          <p:grpSpPr>
                            <a:xfrm>
                              <a:off x="3699504" y="3803384"/>
                              <a:ext cx="1183779" cy="1576794"/>
                              <a:chOff x="3699504" y="3803384"/>
                              <a:chExt cx="1183779" cy="1576794"/>
                            </a:xfrm>
                          </p:grpSpPr>
                          <p:grpSp>
                            <p:nvGrpSpPr>
                              <p:cNvPr id="503" name="Group 89"/>
                              <p:cNvGrpSpPr>
                                <a:grpSpLocks noChangeAspect="1"/>
                              </p:cNvGrpSpPr>
                              <p:nvPr/>
                            </p:nvGrpSpPr>
                            <p:grpSpPr bwMode="auto">
                              <a:xfrm>
                                <a:off x="3841210" y="4268693"/>
                                <a:ext cx="1042073" cy="1111485"/>
                                <a:chOff x="7341" y="6449"/>
                                <a:chExt cx="2070" cy="2084"/>
                              </a:xfrm>
                            </p:grpSpPr>
                            <p:sp>
                              <p:nvSpPr>
                                <p:cNvPr id="505"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06" name="Group 91"/>
                                <p:cNvGrpSpPr>
                                  <a:grpSpLocks noChangeAspect="1"/>
                                </p:cNvGrpSpPr>
                                <p:nvPr/>
                              </p:nvGrpSpPr>
                              <p:grpSpPr bwMode="auto">
                                <a:xfrm>
                                  <a:off x="8790" y="7333"/>
                                  <a:ext cx="621" cy="360"/>
                                  <a:chOff x="2781" y="4864"/>
                                  <a:chExt cx="621" cy="360"/>
                                </a:xfrm>
                              </p:grpSpPr>
                              <p:sp>
                                <p:nvSpPr>
                                  <p:cNvPr id="527"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7" name="Group 94"/>
                                <p:cNvGrpSpPr>
                                  <a:grpSpLocks noChangeAspect="1"/>
                                </p:cNvGrpSpPr>
                                <p:nvPr/>
                              </p:nvGrpSpPr>
                              <p:grpSpPr bwMode="auto">
                                <a:xfrm rot="2653686">
                                  <a:off x="7460" y="6978"/>
                                  <a:ext cx="1125" cy="795"/>
                                  <a:chOff x="2421" y="10913"/>
                                  <a:chExt cx="1125" cy="795"/>
                                </a:xfrm>
                              </p:grpSpPr>
                              <p:sp>
                                <p:nvSpPr>
                                  <p:cNvPr id="514"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15" name="Group 96"/>
                                  <p:cNvGrpSpPr>
                                    <a:grpSpLocks noChangeAspect="1"/>
                                  </p:cNvGrpSpPr>
                                  <p:nvPr/>
                                </p:nvGrpSpPr>
                                <p:grpSpPr bwMode="auto">
                                  <a:xfrm rot="24300000">
                                    <a:off x="3231" y="10913"/>
                                    <a:ext cx="315" cy="315"/>
                                    <a:chOff x="2886" y="10564"/>
                                    <a:chExt cx="315" cy="315"/>
                                  </a:xfrm>
                                </p:grpSpPr>
                                <p:sp>
                                  <p:nvSpPr>
                                    <p:cNvPr id="525"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26"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6" name="Group 99"/>
                                  <p:cNvGrpSpPr>
                                    <a:grpSpLocks noChangeAspect="1"/>
                                  </p:cNvGrpSpPr>
                                  <p:nvPr/>
                                </p:nvGrpSpPr>
                                <p:grpSpPr bwMode="auto">
                                  <a:xfrm rot="24300000">
                                    <a:off x="2421" y="11153"/>
                                    <a:ext cx="315" cy="315"/>
                                    <a:chOff x="2886" y="10564"/>
                                    <a:chExt cx="315" cy="315"/>
                                  </a:xfrm>
                                </p:grpSpPr>
                                <p:sp>
                                  <p:nvSpPr>
                                    <p:cNvPr id="523"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24"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7" name="Group 102"/>
                                  <p:cNvGrpSpPr>
                                    <a:grpSpLocks noChangeAspect="1"/>
                                  </p:cNvGrpSpPr>
                                  <p:nvPr/>
                                </p:nvGrpSpPr>
                                <p:grpSpPr bwMode="auto">
                                  <a:xfrm rot="24300000">
                                    <a:off x="3231" y="11393"/>
                                    <a:ext cx="315" cy="315"/>
                                    <a:chOff x="2886" y="10564"/>
                                    <a:chExt cx="315" cy="315"/>
                                  </a:xfrm>
                                </p:grpSpPr>
                                <p:sp>
                                  <p:nvSpPr>
                                    <p:cNvPr id="521"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22"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8" name="Group 105"/>
                                  <p:cNvGrpSpPr>
                                    <a:grpSpLocks noChangeAspect="1"/>
                                  </p:cNvGrpSpPr>
                                  <p:nvPr/>
                                </p:nvGrpSpPr>
                                <p:grpSpPr bwMode="auto">
                                  <a:xfrm rot="24300000">
                                    <a:off x="3231" y="11138"/>
                                    <a:ext cx="315" cy="315"/>
                                    <a:chOff x="2886" y="10564"/>
                                    <a:chExt cx="315" cy="315"/>
                                  </a:xfrm>
                                </p:grpSpPr>
                                <p:sp>
                                  <p:nvSpPr>
                                    <p:cNvPr id="519"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20"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08" name="Group 108"/>
                                <p:cNvGrpSpPr>
                                  <a:grpSpLocks noChangeAspect="1"/>
                                </p:cNvGrpSpPr>
                                <p:nvPr/>
                              </p:nvGrpSpPr>
                              <p:grpSpPr bwMode="auto">
                                <a:xfrm>
                                  <a:off x="8571" y="7753"/>
                                  <a:ext cx="621" cy="360"/>
                                  <a:chOff x="2781" y="4864"/>
                                  <a:chExt cx="621" cy="360"/>
                                </a:xfrm>
                              </p:grpSpPr>
                              <p:sp>
                                <p:nvSpPr>
                                  <p:cNvPr id="512"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3"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09" name="Group 111"/>
                                <p:cNvGrpSpPr>
                                  <a:grpSpLocks noChangeAspect="1"/>
                                </p:cNvGrpSpPr>
                                <p:nvPr/>
                              </p:nvGrpSpPr>
                              <p:grpSpPr bwMode="auto">
                                <a:xfrm>
                                  <a:off x="8211" y="8173"/>
                                  <a:ext cx="621" cy="360"/>
                                  <a:chOff x="2781" y="4864"/>
                                  <a:chExt cx="621" cy="360"/>
                                </a:xfrm>
                              </p:grpSpPr>
                              <p:sp>
                                <p:nvSpPr>
                                  <p:cNvPr id="510"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1"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504" name="AutoShape 120"/>
                              <p:cNvSpPr>
                                <a:spLocks noChangeAspect="1" noChangeArrowheads="1"/>
                              </p:cNvSpPr>
                              <p:nvPr/>
                            </p:nvSpPr>
                            <p:spPr bwMode="auto">
                              <a:xfrm rot="20689103" flipH="1">
                                <a:off x="3699504" y="3803384"/>
                                <a:ext cx="352006" cy="18123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489" name="Group 12"/>
                      <p:cNvGrpSpPr>
                        <a:grpSpLocks noChangeAspect="1"/>
                      </p:cNvGrpSpPr>
                      <p:nvPr/>
                    </p:nvGrpSpPr>
                    <p:grpSpPr bwMode="auto">
                      <a:xfrm rot="18900000">
                        <a:off x="2354959" y="4061833"/>
                        <a:ext cx="158576" cy="168003"/>
                        <a:chOff x="2886" y="10564"/>
                        <a:chExt cx="315" cy="315"/>
                      </a:xfrm>
                    </p:grpSpPr>
                    <p:sp>
                      <p:nvSpPr>
                        <p:cNvPr id="490"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91"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85" name="Group 19"/>
                    <p:cNvGrpSpPr>
                      <a:grpSpLocks noChangeAspect="1"/>
                    </p:cNvGrpSpPr>
                    <p:nvPr/>
                  </p:nvGrpSpPr>
                  <p:grpSpPr bwMode="auto">
                    <a:xfrm>
                      <a:off x="2308654" y="2478374"/>
                      <a:ext cx="845740" cy="1344024"/>
                      <a:chOff x="2886" y="10564"/>
                      <a:chExt cx="315" cy="315"/>
                    </a:xfrm>
                  </p:grpSpPr>
                  <p:sp>
                    <p:nvSpPr>
                      <p:cNvPr id="486"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7"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72" name="Group 22"/>
                  <p:cNvGrpSpPr>
                    <a:grpSpLocks noChangeAspect="1"/>
                  </p:cNvGrpSpPr>
                  <p:nvPr/>
                </p:nvGrpSpPr>
                <p:grpSpPr bwMode="auto">
                  <a:xfrm>
                    <a:off x="2006595" y="5244253"/>
                    <a:ext cx="202877" cy="165336"/>
                    <a:chOff x="2781" y="2824"/>
                    <a:chExt cx="403" cy="310"/>
                  </a:xfrm>
                </p:grpSpPr>
                <p:sp>
                  <p:nvSpPr>
                    <p:cNvPr id="479"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73" name="Group 42"/>
                  <p:cNvGrpSpPr>
                    <a:grpSpLocks noChangeAspect="1"/>
                  </p:cNvGrpSpPr>
                  <p:nvPr/>
                </p:nvGrpSpPr>
                <p:grpSpPr bwMode="auto">
                  <a:xfrm>
                    <a:off x="1727199" y="4985582"/>
                    <a:ext cx="202877" cy="165336"/>
                    <a:chOff x="2781" y="2824"/>
                    <a:chExt cx="403" cy="310"/>
                  </a:xfrm>
                </p:grpSpPr>
                <p:sp>
                  <p:nvSpPr>
                    <p:cNvPr id="474"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65" name="Group 48"/>
                <p:cNvGrpSpPr>
                  <a:grpSpLocks noChangeAspect="1"/>
                </p:cNvGrpSpPr>
                <p:nvPr/>
              </p:nvGrpSpPr>
              <p:grpSpPr bwMode="auto">
                <a:xfrm>
                  <a:off x="1855570" y="5121585"/>
                  <a:ext cx="202877" cy="165336"/>
                  <a:chOff x="2781" y="2824"/>
                  <a:chExt cx="403" cy="310"/>
                </a:xfrm>
              </p:grpSpPr>
              <p:sp>
                <p:nvSpPr>
                  <p:cNvPr id="466"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8"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61" name="Oval 6"/>
              <p:cNvSpPr>
                <a:spLocks noChangeAspect="1" noChangeArrowheads="1"/>
              </p:cNvSpPr>
              <p:nvPr/>
            </p:nvSpPr>
            <p:spPr bwMode="auto">
              <a:xfrm>
                <a:off x="3124179" y="2446339"/>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Oval 18"/>
              <p:cNvSpPr>
                <a:spLocks noChangeAspect="1" noChangeArrowheads="1"/>
              </p:cNvSpPr>
              <p:nvPr/>
            </p:nvSpPr>
            <p:spPr bwMode="auto">
              <a:xfrm>
                <a:off x="3124179" y="3342354"/>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Oval 63"/>
              <p:cNvSpPr>
                <a:spLocks noChangeAspect="1" noChangeArrowheads="1"/>
              </p:cNvSpPr>
              <p:nvPr/>
            </p:nvSpPr>
            <p:spPr bwMode="auto">
              <a:xfrm flipH="1">
                <a:off x="3124179" y="2902347"/>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9" name="Group 253"/>
            <p:cNvGrpSpPr/>
            <p:nvPr/>
          </p:nvGrpSpPr>
          <p:grpSpPr>
            <a:xfrm>
              <a:off x="4483100" y="3090055"/>
              <a:ext cx="2548385" cy="2072935"/>
              <a:chOff x="4216400" y="3115455"/>
              <a:chExt cx="2548385" cy="2072935"/>
            </a:xfrm>
          </p:grpSpPr>
          <p:grpSp>
            <p:nvGrpSpPr>
              <p:cNvPr id="353" name="Group 252"/>
              <p:cNvGrpSpPr/>
              <p:nvPr/>
            </p:nvGrpSpPr>
            <p:grpSpPr>
              <a:xfrm rot="20981492">
                <a:off x="4695699" y="3166165"/>
                <a:ext cx="801054" cy="1023923"/>
                <a:chOff x="4800045" y="3135298"/>
                <a:chExt cx="574336" cy="729801"/>
              </a:xfrm>
            </p:grpSpPr>
            <p:sp>
              <p:nvSpPr>
                <p:cNvPr id="458" name="Line 4"/>
                <p:cNvSpPr>
                  <a:spLocks noChangeAspect="1" noChangeShapeType="1"/>
                </p:cNvSpPr>
                <p:nvPr/>
              </p:nvSpPr>
              <p:spPr bwMode="auto">
                <a:xfrm flipV="1">
                  <a:off x="4800045" y="3311678"/>
                  <a:ext cx="435528" cy="553421"/>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9" name="Line 5"/>
                <p:cNvSpPr>
                  <a:spLocks noChangeAspect="1" noChangeShapeType="1"/>
                </p:cNvSpPr>
                <p:nvPr/>
              </p:nvSpPr>
              <p:spPr bwMode="auto">
                <a:xfrm flipV="1">
                  <a:off x="4930196" y="3135298"/>
                  <a:ext cx="444185" cy="564421"/>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4" name="Group 54"/>
              <p:cNvGrpSpPr>
                <a:grpSpLocks noChangeAspect="1"/>
              </p:cNvGrpSpPr>
              <p:nvPr/>
            </p:nvGrpSpPr>
            <p:grpSpPr bwMode="auto">
              <a:xfrm rot="11572591" flipH="1">
                <a:off x="5271418" y="3212663"/>
                <a:ext cx="880446" cy="945248"/>
                <a:chOff x="2886" y="10564"/>
                <a:chExt cx="315" cy="315"/>
              </a:xfrm>
            </p:grpSpPr>
            <p:sp>
              <p:nvSpPr>
                <p:cNvPr id="456"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7"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7" name="AutoShape 7"/>
              <p:cNvSpPr>
                <a:spLocks noChangeAspect="1" noChangeArrowheads="1"/>
              </p:cNvSpPr>
              <p:nvPr/>
            </p:nvSpPr>
            <p:spPr bwMode="auto">
              <a:xfrm>
                <a:off x="4694223" y="4247825"/>
                <a:ext cx="194331" cy="264572"/>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58" name="Group 28"/>
              <p:cNvGrpSpPr>
                <a:grpSpLocks noChangeAspect="1"/>
              </p:cNvGrpSpPr>
              <p:nvPr/>
            </p:nvGrpSpPr>
            <p:grpSpPr bwMode="auto">
              <a:xfrm rot="18389699">
                <a:off x="4408021" y="4563010"/>
                <a:ext cx="496072" cy="321862"/>
                <a:chOff x="2376" y="8890"/>
                <a:chExt cx="1125" cy="795"/>
              </a:xfrm>
            </p:grpSpPr>
            <p:sp>
              <p:nvSpPr>
                <p:cNvPr id="443"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44" name="Group 30"/>
                <p:cNvGrpSpPr>
                  <a:grpSpLocks noChangeAspect="1"/>
                </p:cNvGrpSpPr>
                <p:nvPr/>
              </p:nvGrpSpPr>
              <p:grpSpPr bwMode="auto">
                <a:xfrm rot="24300000">
                  <a:off x="2391" y="8890"/>
                  <a:ext cx="315" cy="315"/>
                  <a:chOff x="2886" y="10564"/>
                  <a:chExt cx="315" cy="315"/>
                </a:xfrm>
              </p:grpSpPr>
              <p:sp>
                <p:nvSpPr>
                  <p:cNvPr id="454"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5"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5" name="Group 33"/>
                <p:cNvGrpSpPr>
                  <a:grpSpLocks noChangeAspect="1"/>
                </p:cNvGrpSpPr>
                <p:nvPr/>
              </p:nvGrpSpPr>
              <p:grpSpPr bwMode="auto">
                <a:xfrm rot="24300000">
                  <a:off x="2376" y="9130"/>
                  <a:ext cx="315" cy="315"/>
                  <a:chOff x="2886" y="10564"/>
                  <a:chExt cx="315" cy="315"/>
                </a:xfrm>
              </p:grpSpPr>
              <p:sp>
                <p:nvSpPr>
                  <p:cNvPr id="452"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3"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6" name="Group 36"/>
                <p:cNvGrpSpPr>
                  <a:grpSpLocks noChangeAspect="1"/>
                </p:cNvGrpSpPr>
                <p:nvPr/>
              </p:nvGrpSpPr>
              <p:grpSpPr bwMode="auto">
                <a:xfrm rot="24300000">
                  <a:off x="2376" y="9370"/>
                  <a:ext cx="315" cy="315"/>
                  <a:chOff x="2886" y="10564"/>
                  <a:chExt cx="315" cy="315"/>
                </a:xfrm>
              </p:grpSpPr>
              <p:sp>
                <p:nvSpPr>
                  <p:cNvPr id="450"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51"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47" name="Group 39"/>
                <p:cNvGrpSpPr>
                  <a:grpSpLocks noChangeAspect="1"/>
                </p:cNvGrpSpPr>
                <p:nvPr/>
              </p:nvGrpSpPr>
              <p:grpSpPr bwMode="auto">
                <a:xfrm rot="24300000">
                  <a:off x="3186" y="9115"/>
                  <a:ext cx="315" cy="315"/>
                  <a:chOff x="2886" y="10564"/>
                  <a:chExt cx="315" cy="315"/>
                </a:xfrm>
              </p:grpSpPr>
              <p:sp>
                <p:nvSpPr>
                  <p:cNvPr id="448"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9"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59" name="Group 89"/>
              <p:cNvGrpSpPr>
                <a:grpSpLocks noChangeAspect="1"/>
              </p:cNvGrpSpPr>
              <p:nvPr/>
            </p:nvGrpSpPr>
            <p:grpSpPr bwMode="auto">
              <a:xfrm>
                <a:off x="5926733" y="4245114"/>
                <a:ext cx="838052" cy="918948"/>
                <a:chOff x="7341" y="6449"/>
                <a:chExt cx="2070" cy="2084"/>
              </a:xfrm>
            </p:grpSpPr>
            <p:sp>
              <p:nvSpPr>
                <p:cNvPr id="411"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12" name="Group 91"/>
                <p:cNvGrpSpPr>
                  <a:grpSpLocks noChangeAspect="1"/>
                </p:cNvGrpSpPr>
                <p:nvPr/>
              </p:nvGrpSpPr>
              <p:grpSpPr bwMode="auto">
                <a:xfrm>
                  <a:off x="8790" y="7333"/>
                  <a:ext cx="621" cy="360"/>
                  <a:chOff x="2781" y="4864"/>
                  <a:chExt cx="621" cy="360"/>
                </a:xfrm>
              </p:grpSpPr>
              <p:sp>
                <p:nvSpPr>
                  <p:cNvPr id="441"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1" name="Group 94"/>
                <p:cNvGrpSpPr>
                  <a:grpSpLocks noChangeAspect="1"/>
                </p:cNvGrpSpPr>
                <p:nvPr/>
              </p:nvGrpSpPr>
              <p:grpSpPr bwMode="auto">
                <a:xfrm rot="2653686">
                  <a:off x="7459" y="6980"/>
                  <a:ext cx="1125" cy="795"/>
                  <a:chOff x="2421" y="10915"/>
                  <a:chExt cx="1125" cy="795"/>
                </a:xfrm>
              </p:grpSpPr>
              <p:sp>
                <p:nvSpPr>
                  <p:cNvPr id="428"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29" name="Group 96"/>
                  <p:cNvGrpSpPr>
                    <a:grpSpLocks noChangeAspect="1"/>
                  </p:cNvGrpSpPr>
                  <p:nvPr/>
                </p:nvGrpSpPr>
                <p:grpSpPr bwMode="auto">
                  <a:xfrm rot="24300000">
                    <a:off x="3231" y="10915"/>
                    <a:ext cx="315" cy="315"/>
                    <a:chOff x="2886" y="10564"/>
                    <a:chExt cx="315" cy="315"/>
                  </a:xfrm>
                </p:grpSpPr>
                <p:sp>
                  <p:nvSpPr>
                    <p:cNvPr id="439"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0"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0" name="Group 99"/>
                  <p:cNvGrpSpPr>
                    <a:grpSpLocks noChangeAspect="1"/>
                  </p:cNvGrpSpPr>
                  <p:nvPr/>
                </p:nvGrpSpPr>
                <p:grpSpPr bwMode="auto">
                  <a:xfrm rot="24300000">
                    <a:off x="2421" y="11155"/>
                    <a:ext cx="315" cy="315"/>
                    <a:chOff x="2886" y="10564"/>
                    <a:chExt cx="315" cy="315"/>
                  </a:xfrm>
                </p:grpSpPr>
                <p:sp>
                  <p:nvSpPr>
                    <p:cNvPr id="437"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8"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1" name="Group 102"/>
                  <p:cNvGrpSpPr>
                    <a:grpSpLocks noChangeAspect="1"/>
                  </p:cNvGrpSpPr>
                  <p:nvPr/>
                </p:nvGrpSpPr>
                <p:grpSpPr bwMode="auto">
                  <a:xfrm rot="24300000">
                    <a:off x="3231" y="11395"/>
                    <a:ext cx="315" cy="315"/>
                    <a:chOff x="2886" y="10564"/>
                    <a:chExt cx="315" cy="315"/>
                  </a:xfrm>
                </p:grpSpPr>
                <p:sp>
                  <p:nvSpPr>
                    <p:cNvPr id="435"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6"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2" name="Group 105"/>
                  <p:cNvGrpSpPr>
                    <a:grpSpLocks noChangeAspect="1"/>
                  </p:cNvGrpSpPr>
                  <p:nvPr/>
                </p:nvGrpSpPr>
                <p:grpSpPr bwMode="auto">
                  <a:xfrm rot="24300000">
                    <a:off x="3231" y="11140"/>
                    <a:ext cx="315" cy="315"/>
                    <a:chOff x="2886" y="10564"/>
                    <a:chExt cx="315" cy="315"/>
                  </a:xfrm>
                </p:grpSpPr>
                <p:sp>
                  <p:nvSpPr>
                    <p:cNvPr id="433"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34"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22" name="Group 108"/>
                <p:cNvGrpSpPr>
                  <a:grpSpLocks noChangeAspect="1"/>
                </p:cNvGrpSpPr>
                <p:nvPr/>
              </p:nvGrpSpPr>
              <p:grpSpPr bwMode="auto">
                <a:xfrm>
                  <a:off x="8571" y="7753"/>
                  <a:ext cx="621" cy="360"/>
                  <a:chOff x="2781" y="4864"/>
                  <a:chExt cx="621" cy="360"/>
                </a:xfrm>
              </p:grpSpPr>
              <p:sp>
                <p:nvSpPr>
                  <p:cNvPr id="426"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7"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23" name="Group 111"/>
                <p:cNvGrpSpPr>
                  <a:grpSpLocks noChangeAspect="1"/>
                </p:cNvGrpSpPr>
                <p:nvPr/>
              </p:nvGrpSpPr>
              <p:grpSpPr bwMode="auto">
                <a:xfrm>
                  <a:off x="8211" y="8173"/>
                  <a:ext cx="621" cy="360"/>
                  <a:chOff x="2781" y="4864"/>
                  <a:chExt cx="621" cy="360"/>
                </a:xfrm>
              </p:grpSpPr>
              <p:sp>
                <p:nvSpPr>
                  <p:cNvPr id="424"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60" name="Group 22"/>
              <p:cNvGrpSpPr>
                <a:grpSpLocks noChangeAspect="1"/>
              </p:cNvGrpSpPr>
              <p:nvPr/>
            </p:nvGrpSpPr>
            <p:grpSpPr bwMode="auto">
              <a:xfrm>
                <a:off x="4441095" y="5051693"/>
                <a:ext cx="163157" cy="136697"/>
                <a:chOff x="2781" y="2824"/>
                <a:chExt cx="403" cy="310"/>
              </a:xfrm>
            </p:grpSpPr>
            <p:sp>
              <p:nvSpPr>
                <p:cNvPr id="383"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1" name="Group 42"/>
              <p:cNvGrpSpPr>
                <a:grpSpLocks noChangeAspect="1"/>
              </p:cNvGrpSpPr>
              <p:nvPr/>
            </p:nvGrpSpPr>
            <p:grpSpPr bwMode="auto">
              <a:xfrm>
                <a:off x="4216400" y="4837831"/>
                <a:ext cx="163157" cy="136697"/>
                <a:chOff x="2781" y="2824"/>
                <a:chExt cx="403" cy="310"/>
              </a:xfrm>
            </p:grpSpPr>
            <p:sp>
              <p:nvSpPr>
                <p:cNvPr id="373"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64" name="Group 48"/>
              <p:cNvGrpSpPr>
                <a:grpSpLocks noChangeAspect="1"/>
              </p:cNvGrpSpPr>
              <p:nvPr/>
            </p:nvGrpSpPr>
            <p:grpSpPr bwMode="auto">
              <a:xfrm>
                <a:off x="4319638" y="4950275"/>
                <a:ext cx="163157" cy="136697"/>
                <a:chOff x="2781" y="2824"/>
                <a:chExt cx="403" cy="310"/>
              </a:xfrm>
            </p:grpSpPr>
            <p:sp>
              <p:nvSpPr>
                <p:cNvPr id="366"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65" name="Oval 63"/>
              <p:cNvSpPr>
                <a:spLocks noChangeAspect="1" noChangeArrowheads="1"/>
              </p:cNvSpPr>
              <p:nvPr/>
            </p:nvSpPr>
            <p:spPr bwMode="auto">
              <a:xfrm flipH="1">
                <a:off x="5362791" y="3115455"/>
                <a:ext cx="48583" cy="52914"/>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50" name="Right Arrow 349"/>
            <p:cNvSpPr/>
            <p:nvPr/>
          </p:nvSpPr>
          <p:spPr>
            <a:xfrm>
              <a:off x="3711168" y="3598829"/>
              <a:ext cx="978408"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a:t>
            </a:r>
            <a:endParaRPr lang="en-US" dirty="0"/>
          </a:p>
        </p:txBody>
      </p:sp>
      <p:graphicFrame>
        <p:nvGraphicFramePr>
          <p:cNvPr id="813058" name="Object 2"/>
          <p:cNvGraphicFramePr>
            <a:graphicFrameLocks noChangeAspect="1"/>
          </p:cNvGraphicFramePr>
          <p:nvPr/>
        </p:nvGraphicFramePr>
        <p:xfrm>
          <a:off x="6959600" y="677863"/>
          <a:ext cx="1917700" cy="1158875"/>
        </p:xfrm>
        <a:graphic>
          <a:graphicData uri="http://schemas.openxmlformats.org/presentationml/2006/ole">
            <p:oleObj spid="_x0000_s813058" name="Document" r:id="rId4" imgW="3022600" imgH="1828800" progId="Word.Document.12">
              <p:link updateAutomatic="1"/>
            </p:oleObj>
          </a:graphicData>
        </a:graphic>
      </p:graphicFrame>
      <p:sp>
        <p:nvSpPr>
          <p:cNvPr id="22" name="TextBox 21"/>
          <p:cNvSpPr txBox="1"/>
          <p:nvPr/>
        </p:nvSpPr>
        <p:spPr>
          <a:xfrm>
            <a:off x="889000" y="2286000"/>
            <a:ext cx="7150100" cy="800219"/>
          </a:xfrm>
          <a:prstGeom prst="rect">
            <a:avLst/>
          </a:prstGeom>
          <a:noFill/>
        </p:spPr>
        <p:txBody>
          <a:bodyPr wrap="square" rtlCol="0">
            <a:spAutoFit/>
          </a:bodyPr>
          <a:lstStyle/>
          <a:p>
            <a:r>
              <a:rPr lang="en-US" sz="2800" dirty="0" smtClean="0"/>
              <a:t>Q-learning:</a:t>
            </a:r>
            <a:endParaRPr lang="en-US" sz="2400" dirty="0" smtClean="0"/>
          </a:p>
          <a:p>
            <a:pPr>
              <a:buFontTx/>
              <a:buChar char="•"/>
            </a:pPr>
            <a:endParaRPr lang="en-US" dirty="0"/>
          </a:p>
        </p:txBody>
      </p:sp>
      <p:sp>
        <p:nvSpPr>
          <p:cNvPr id="5" name="TextBox 4"/>
          <p:cNvSpPr txBox="1"/>
          <p:nvPr/>
        </p:nvSpPr>
        <p:spPr>
          <a:xfrm>
            <a:off x="889000" y="3035300"/>
            <a:ext cx="6997700" cy="738664"/>
          </a:xfrm>
          <a:prstGeom prst="rect">
            <a:avLst/>
          </a:prstGeom>
          <a:noFill/>
        </p:spPr>
        <p:txBody>
          <a:bodyPr wrap="square" rtlCol="0">
            <a:spAutoFit/>
          </a:bodyPr>
          <a:lstStyle/>
          <a:p>
            <a:pPr marL="0" lvl="1"/>
            <a:r>
              <a:rPr lang="en-US" sz="2400" dirty="0" smtClean="0"/>
              <a:t>	Off-policy Control algorithm.</a:t>
            </a:r>
          </a:p>
          <a:p>
            <a:endParaRPr lang="en-US" dirty="0"/>
          </a:p>
        </p:txBody>
      </p:sp>
      <p:sp>
        <p:nvSpPr>
          <p:cNvPr id="6" name="TextBox 5"/>
          <p:cNvSpPr txBox="1"/>
          <p:nvPr/>
        </p:nvSpPr>
        <p:spPr>
          <a:xfrm>
            <a:off x="889000" y="3683000"/>
            <a:ext cx="6997700" cy="738664"/>
          </a:xfrm>
          <a:prstGeom prst="rect">
            <a:avLst/>
          </a:prstGeom>
          <a:noFill/>
        </p:spPr>
        <p:txBody>
          <a:bodyPr wrap="square" rtlCol="0">
            <a:spAutoFit/>
          </a:bodyPr>
          <a:lstStyle/>
          <a:p>
            <a:pPr marL="0" lvl="1"/>
            <a:r>
              <a:rPr lang="en-US" sz="2400" dirty="0" smtClean="0"/>
              <a:t>	Temporary-Difference algorithm.</a:t>
            </a:r>
          </a:p>
          <a:p>
            <a:endParaRPr lang="en-US" dirty="0"/>
          </a:p>
        </p:txBody>
      </p:sp>
      <p:sp>
        <p:nvSpPr>
          <p:cNvPr id="7" name="TextBox 6"/>
          <p:cNvSpPr txBox="1"/>
          <p:nvPr/>
        </p:nvSpPr>
        <p:spPr>
          <a:xfrm>
            <a:off x="889000" y="4305300"/>
            <a:ext cx="6997700" cy="738664"/>
          </a:xfrm>
          <a:prstGeom prst="rect">
            <a:avLst/>
          </a:prstGeom>
          <a:noFill/>
        </p:spPr>
        <p:txBody>
          <a:bodyPr wrap="square" rtlCol="0">
            <a:spAutoFit/>
          </a:bodyPr>
          <a:lstStyle/>
          <a:p>
            <a:pPr marL="0" lvl="1"/>
            <a:r>
              <a:rPr lang="en-US" sz="2400" dirty="0" smtClean="0"/>
              <a:t>	Can be applied online.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TextBox 3"/>
          <p:cNvSpPr txBox="1"/>
          <p:nvPr/>
        </p:nvSpPr>
        <p:spPr>
          <a:xfrm>
            <a:off x="3564477" y="1955800"/>
            <a:ext cx="2565400" cy="461665"/>
          </a:xfrm>
          <a:prstGeom prst="rect">
            <a:avLst/>
          </a:prstGeom>
          <a:noFill/>
        </p:spPr>
        <p:txBody>
          <a:bodyPr wrap="square" rtlCol="0">
            <a:spAutoFit/>
          </a:bodyPr>
          <a:lstStyle/>
          <a:p>
            <a:r>
              <a:rPr lang="en-US" sz="2400" b="1" dirty="0" smtClean="0">
                <a:solidFill>
                  <a:schemeClr val="tx2"/>
                </a:solidFill>
              </a:rPr>
              <a:t>New Techniques</a:t>
            </a:r>
          </a:p>
        </p:txBody>
      </p:sp>
      <p:sp>
        <p:nvSpPr>
          <p:cNvPr id="5" name="Down Arrow 4"/>
          <p:cNvSpPr/>
          <p:nvPr/>
        </p:nvSpPr>
        <p:spPr>
          <a:xfrm>
            <a:off x="4643120" y="2598420"/>
            <a:ext cx="462280" cy="614680"/>
          </a:xfrm>
          <a:prstGeom prst="downArrow">
            <a:avLst>
              <a:gd name="adj1" fmla="val 50000"/>
              <a:gd name="adj2" fmla="val 46914"/>
            </a:avLst>
          </a:prstGeom>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p:txBody>
      </p:sp>
      <p:sp>
        <p:nvSpPr>
          <p:cNvPr id="6" name="TextBox 5"/>
          <p:cNvSpPr txBox="1"/>
          <p:nvPr/>
        </p:nvSpPr>
        <p:spPr>
          <a:xfrm>
            <a:off x="2777059" y="3352800"/>
            <a:ext cx="4097851" cy="461665"/>
          </a:xfrm>
          <a:prstGeom prst="rect">
            <a:avLst/>
          </a:prstGeom>
          <a:noFill/>
        </p:spPr>
        <p:txBody>
          <a:bodyPr wrap="square" rtlCol="0">
            <a:spAutoFit/>
          </a:bodyPr>
          <a:lstStyle/>
          <a:p>
            <a:r>
              <a:rPr lang="en-US" sz="2400" b="1" dirty="0" smtClean="0">
                <a:solidFill>
                  <a:schemeClr val="tx2"/>
                </a:solidFill>
              </a:rPr>
              <a:t>Evaluate Set of Techniques</a:t>
            </a:r>
            <a:endParaRPr lang="en-US" sz="2400" b="1" dirty="0">
              <a:solidFill>
                <a:schemeClr val="tx2"/>
              </a:solidFill>
            </a:endParaRPr>
          </a:p>
        </p:txBody>
      </p:sp>
      <p:sp>
        <p:nvSpPr>
          <p:cNvPr id="7" name="Down Arrow 6"/>
          <p:cNvSpPr/>
          <p:nvPr/>
        </p:nvSpPr>
        <p:spPr>
          <a:xfrm>
            <a:off x="4643120" y="3931920"/>
            <a:ext cx="462280" cy="614680"/>
          </a:xfrm>
          <a:prstGeom prst="downArrow">
            <a:avLst>
              <a:gd name="adj1" fmla="val 50000"/>
              <a:gd name="adj2" fmla="val 46914"/>
            </a:avLst>
          </a:prstGeom>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p:txBody>
      </p:sp>
      <p:sp>
        <p:nvSpPr>
          <p:cNvPr id="8" name="TextBox 7"/>
          <p:cNvSpPr txBox="1"/>
          <p:nvPr/>
        </p:nvSpPr>
        <p:spPr>
          <a:xfrm>
            <a:off x="2798242" y="4572000"/>
            <a:ext cx="4127508" cy="461665"/>
          </a:xfrm>
          <a:prstGeom prst="rect">
            <a:avLst/>
          </a:prstGeom>
          <a:noFill/>
        </p:spPr>
        <p:txBody>
          <a:bodyPr wrap="square" rtlCol="0">
            <a:spAutoFit/>
          </a:bodyPr>
          <a:lstStyle/>
          <a:p>
            <a:r>
              <a:rPr lang="en-US" sz="2400" b="1" dirty="0" smtClean="0">
                <a:solidFill>
                  <a:schemeClr val="tx2"/>
                </a:solidFill>
              </a:rPr>
              <a:t>Summary of Contributions</a:t>
            </a:r>
            <a:endParaRPr lang="en-US" sz="24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8" presetClass="entr" presetSubtype="0" accel="50000" fill="hold" grpId="0" nodeType="clickEffect">
                                  <p:stCondLst>
                                    <p:cond delay="0"/>
                                  </p:stCondLst>
                                  <p:iterate type="lt">
                                    <p:tmPct val="50000"/>
                                  </p:iterate>
                                  <p:childTnLst>
                                    <p:set>
                                      <p:cBhvr>
                                        <p:cTn id="17" dur="1" fill="hold">
                                          <p:stCondLst>
                                            <p:cond delay="0"/>
                                          </p:stCondLst>
                                        </p:cTn>
                                        <p:tgtEl>
                                          <p:spTgt spid="7"/>
                                        </p:tgtEl>
                                        <p:attrNameLst>
                                          <p:attrName>style.visibility</p:attrName>
                                        </p:attrNameLst>
                                      </p:cBhvr>
                                      <p:to>
                                        <p:strVal val="visible"/>
                                      </p:to>
                                    </p:set>
                                    <p:set>
                                      <p:cBhvr>
                                        <p:cTn id="18" dur="455" fill="hold">
                                          <p:stCondLst>
                                            <p:cond delay="0"/>
                                          </p:stCondLst>
                                        </p:cTn>
                                        <p:tgtEl>
                                          <p:spTgt spid="7"/>
                                        </p:tgtEl>
                                        <p:attrNameLst>
                                          <p:attrName>style.rotation</p:attrName>
                                        </p:attrNameLst>
                                      </p:cBhvr>
                                      <p:to>
                                        <p:strVal val="-45.0"/>
                                      </p:to>
                                    </p:set>
                                    <p:anim calcmode="lin" valueType="num">
                                      <p:cBhvr>
                                        <p:cTn id="19"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0"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1"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22"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4"/>
                                        </p:tgtEl>
                                        <p:attrNameLst>
                                          <p:attrName>style.visibility</p:attrName>
                                        </p:attrNameLst>
                                      </p:cBhvr>
                                      <p:to>
                                        <p:strVal val="hidden"/>
                                      </p:to>
                                    </p:set>
                                  </p:childTnLst>
                                </p:cTn>
                              </p:par>
                              <p:par>
                                <p:cTn id="29" presetID="1" presetClass="exit" presetSubtype="0" fill="hold" grpId="1" nodeType="withEffect">
                                  <p:stCondLst>
                                    <p:cond delay="0"/>
                                  </p:stCondLst>
                                  <p:iterate type="lt">
                                    <p:tmAbs val="0"/>
                                  </p:iterate>
                                  <p:childTnLst>
                                    <p:set>
                                      <p:cBhvr>
                                        <p:cTn id="30" dur="1" fill="hold">
                                          <p:stCondLst>
                                            <p:cond delay="0"/>
                                          </p:stCondLst>
                                        </p:cTn>
                                        <p:tgtEl>
                                          <p:spTgt spid="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1" presetClass="exit" presetSubtype="0" fill="hold" grpId="1" nodeType="withEffect">
                                  <p:stCondLst>
                                    <p:cond delay="0"/>
                                  </p:stCondLst>
                                  <p:iterate type="lt">
                                    <p:tmAbs val="0"/>
                                  </p:iterate>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animBg="1"/>
      <p:bldP spid="5" grpId="1" animBg="1"/>
      <p:bldP spid="6" grpId="0"/>
      <p:bldP spid="6" grpId="1"/>
      <p:bldP spid="7" grpId="0" animBg="1"/>
      <p:bldP spid="7" grpId="1" animBg="1"/>
      <p:bldP spid="8" grpId="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a:t>
            </a:r>
            <a:endParaRPr lang="en-US" dirty="0"/>
          </a:p>
        </p:txBody>
      </p:sp>
      <p:grpSp>
        <p:nvGrpSpPr>
          <p:cNvPr id="3" name="Group 20"/>
          <p:cNvGrpSpPr/>
          <p:nvPr/>
        </p:nvGrpSpPr>
        <p:grpSpPr>
          <a:xfrm>
            <a:off x="2049670" y="3122808"/>
            <a:ext cx="5344012" cy="2595819"/>
            <a:chOff x="2393665" y="2640208"/>
            <a:chExt cx="5344012" cy="2595819"/>
          </a:xfrm>
        </p:grpSpPr>
        <p:grpSp>
          <p:nvGrpSpPr>
            <p:cNvPr id="7" name="Group 6"/>
            <p:cNvGrpSpPr/>
            <p:nvPr/>
          </p:nvGrpSpPr>
          <p:grpSpPr>
            <a:xfrm>
              <a:off x="4251242" y="2876458"/>
              <a:ext cx="1115664" cy="944937"/>
              <a:chOff x="3435693" y="2834105"/>
              <a:chExt cx="1604211" cy="1363579"/>
            </a:xfrm>
          </p:grpSpPr>
          <p:sp>
            <p:nvSpPr>
              <p:cNvPr id="4" name="Rectangle 3"/>
              <p:cNvSpPr/>
              <p:nvPr/>
            </p:nvSpPr>
            <p:spPr>
              <a:xfrm>
                <a:off x="3435693" y="2834105"/>
                <a:ext cx="1604211" cy="136357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715115" y="3149990"/>
                <a:ext cx="1176428" cy="666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400" b="1" dirty="0" smtClean="0"/>
                  <a:t>L. A.</a:t>
                </a:r>
                <a:endParaRPr lang="en-US" sz="2400" b="1" dirty="0"/>
              </a:p>
            </p:txBody>
          </p:sp>
        </p:grpSp>
        <p:grpSp>
          <p:nvGrpSpPr>
            <p:cNvPr id="9" name="Group 8"/>
            <p:cNvGrpSpPr/>
            <p:nvPr/>
          </p:nvGrpSpPr>
          <p:grpSpPr>
            <a:xfrm>
              <a:off x="4520865" y="4367976"/>
              <a:ext cx="604321" cy="868051"/>
              <a:chOff x="4144216" y="4665586"/>
              <a:chExt cx="868952" cy="1252629"/>
            </a:xfrm>
          </p:grpSpPr>
          <p:sp>
            <p:nvSpPr>
              <p:cNvPr id="6" name="Rectangle 5"/>
              <p:cNvSpPr/>
              <p:nvPr/>
            </p:nvSpPr>
            <p:spPr>
              <a:xfrm>
                <a:off x="4144216" y="4665586"/>
                <a:ext cx="868952" cy="802105"/>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4344737" y="4719056"/>
                <a:ext cx="467895" cy="1199159"/>
              </a:xfrm>
              <a:prstGeom prst="rect">
                <a:avLst/>
              </a:prstGeom>
              <a:noFill/>
            </p:spPr>
            <p:txBody>
              <a:bodyPr wrap="square" rtlCol="0">
                <a:spAutoFit/>
              </a:bodyPr>
              <a:lstStyle/>
              <a:p>
                <a:r>
                  <a:rPr lang="en-US" sz="2400" b="1" dirty="0" smtClean="0">
                    <a:solidFill>
                      <a:schemeClr val="bg1"/>
                    </a:solidFill>
                  </a:rPr>
                  <a:t>R</a:t>
                </a:r>
                <a:endParaRPr lang="en-US" sz="2400" b="1" dirty="0">
                  <a:solidFill>
                    <a:schemeClr val="bg1"/>
                  </a:solidFill>
                </a:endParaRPr>
              </a:p>
            </p:txBody>
          </p:sp>
        </p:grpSp>
        <p:pic>
          <p:nvPicPr>
            <p:cNvPr id="10" name="Picture 9"/>
            <p:cNvPicPr>
              <a:picLocks noChangeAspect="1"/>
            </p:cNvPicPr>
            <p:nvPr/>
          </p:nvPicPr>
          <p:blipFill>
            <a:blip r:embed="rId4"/>
            <a:stretch>
              <a:fillRect/>
            </a:stretch>
          </p:blipFill>
          <p:spPr>
            <a:xfrm>
              <a:off x="2393665" y="2869034"/>
              <a:ext cx="1130539" cy="1126513"/>
            </a:xfrm>
            <a:prstGeom prst="rect">
              <a:avLst/>
            </a:prstGeom>
          </p:spPr>
        </p:pic>
        <p:pic>
          <p:nvPicPr>
            <p:cNvPr id="14" name="Picture 13"/>
            <p:cNvPicPr>
              <a:picLocks noChangeAspect="1"/>
            </p:cNvPicPr>
            <p:nvPr/>
          </p:nvPicPr>
          <p:blipFill>
            <a:blip r:embed="rId5"/>
            <a:stretch>
              <a:fillRect/>
            </a:stretch>
          </p:blipFill>
          <p:spPr>
            <a:xfrm flipH="1">
              <a:off x="6122754" y="2640208"/>
              <a:ext cx="1614923" cy="1568406"/>
            </a:xfrm>
            <a:prstGeom prst="rect">
              <a:avLst/>
            </a:prstGeom>
          </p:spPr>
        </p:pic>
        <p:sp>
          <p:nvSpPr>
            <p:cNvPr id="16" name="Right Arrow 15"/>
            <p:cNvSpPr/>
            <p:nvPr/>
          </p:nvSpPr>
          <p:spPr>
            <a:xfrm>
              <a:off x="5530665" y="3262024"/>
              <a:ext cx="572336" cy="248092"/>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15" name="Right Arrow 14"/>
            <p:cNvSpPr/>
            <p:nvPr/>
          </p:nvSpPr>
          <p:spPr>
            <a:xfrm>
              <a:off x="3509514" y="3258315"/>
              <a:ext cx="572335" cy="248092"/>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19" name="Right Arrow 18"/>
            <p:cNvSpPr/>
            <p:nvPr/>
          </p:nvSpPr>
          <p:spPr>
            <a:xfrm rot="16200000">
              <a:off x="4657231" y="3965502"/>
              <a:ext cx="337110" cy="248979"/>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grpSp>
      <p:graphicFrame>
        <p:nvGraphicFramePr>
          <p:cNvPr id="813058" name="Object 2"/>
          <p:cNvGraphicFramePr>
            <a:graphicFrameLocks noChangeAspect="1"/>
          </p:cNvGraphicFramePr>
          <p:nvPr/>
        </p:nvGraphicFramePr>
        <p:xfrm>
          <a:off x="6946900" y="1236663"/>
          <a:ext cx="1917700" cy="1158875"/>
        </p:xfrm>
        <a:graphic>
          <a:graphicData uri="http://schemas.openxmlformats.org/presentationml/2006/ole">
            <p:oleObj spid="_x0000_s1104898" name="Document" r:id="rId6" imgW="3022600" imgH="1828800" progId="Word.Document.12">
              <p:link updateAutomatic="1"/>
            </p:oleObj>
          </a:graphicData>
        </a:graphic>
      </p:graphicFrame>
      <p:sp>
        <p:nvSpPr>
          <p:cNvPr id="17" name="TextBox 16"/>
          <p:cNvSpPr txBox="1"/>
          <p:nvPr/>
        </p:nvSpPr>
        <p:spPr>
          <a:xfrm>
            <a:off x="977900" y="2395538"/>
            <a:ext cx="3972376" cy="800219"/>
          </a:xfrm>
          <a:prstGeom prst="rect">
            <a:avLst/>
          </a:prstGeom>
          <a:noFill/>
        </p:spPr>
        <p:txBody>
          <a:bodyPr wrap="square" rtlCol="0">
            <a:spAutoFit/>
          </a:bodyPr>
          <a:lstStyle/>
          <a:p>
            <a:r>
              <a:rPr lang="en-US" sz="2800" dirty="0" smtClean="0"/>
              <a:t>Q-learning:</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a:t>
            </a:r>
            <a:endParaRPr lang="en-US" dirty="0"/>
          </a:p>
        </p:txBody>
      </p:sp>
      <p:graphicFrame>
        <p:nvGraphicFramePr>
          <p:cNvPr id="813058" name="Object 2"/>
          <p:cNvGraphicFramePr>
            <a:graphicFrameLocks noChangeAspect="1"/>
          </p:cNvGraphicFramePr>
          <p:nvPr/>
        </p:nvGraphicFramePr>
        <p:xfrm>
          <a:off x="6946900" y="1236663"/>
          <a:ext cx="1917700" cy="1158875"/>
        </p:xfrm>
        <a:graphic>
          <a:graphicData uri="http://schemas.openxmlformats.org/presentationml/2006/ole">
            <p:oleObj spid="_x0000_s1102850" name="Document" r:id="rId4" imgW="3022600" imgH="1828800" progId="Word.Document.12">
              <p:link updateAutomatic="1"/>
            </p:oleObj>
          </a:graphicData>
        </a:graphic>
      </p:graphicFrame>
      <p:sp>
        <p:nvSpPr>
          <p:cNvPr id="17" name="TextBox 16"/>
          <p:cNvSpPr txBox="1"/>
          <p:nvPr/>
        </p:nvSpPr>
        <p:spPr>
          <a:xfrm>
            <a:off x="457200" y="2552700"/>
            <a:ext cx="7150100" cy="3600986"/>
          </a:xfrm>
          <a:prstGeom prst="rect">
            <a:avLst/>
          </a:prstGeom>
          <a:noFill/>
        </p:spPr>
        <p:txBody>
          <a:bodyPr wrap="square" rtlCol="0">
            <a:spAutoFit/>
          </a:bodyPr>
          <a:lstStyle/>
          <a:p>
            <a:r>
              <a:rPr lang="en-US" sz="2800" dirty="0" smtClean="0"/>
              <a:t>	Q-learning:</a:t>
            </a:r>
          </a:p>
          <a:p>
            <a:endParaRPr lang="en-US" sz="2800" dirty="0" smtClean="0"/>
          </a:p>
          <a:p>
            <a:r>
              <a:rPr lang="en-US" sz="2800" dirty="0" smtClean="0"/>
              <a:t>		How it does it?</a:t>
            </a:r>
          </a:p>
          <a:p>
            <a:endParaRPr lang="en-US" i="1" dirty="0" smtClean="0"/>
          </a:p>
          <a:p>
            <a:r>
              <a:rPr lang="en-US" i="1" dirty="0" smtClean="0"/>
              <a:t>			By learning an estimate of the long-term expected reward 			for any state-action pair.</a:t>
            </a:r>
          </a:p>
          <a:p>
            <a:endParaRPr lang="en-US" b="1" i="1"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a:t>
            </a:r>
            <a:endParaRPr lang="en-US" dirty="0"/>
          </a:p>
        </p:txBody>
      </p:sp>
      <p:graphicFrame>
        <p:nvGraphicFramePr>
          <p:cNvPr id="813058" name="Object 2"/>
          <p:cNvGraphicFramePr>
            <a:graphicFrameLocks noChangeAspect="1"/>
          </p:cNvGraphicFramePr>
          <p:nvPr/>
        </p:nvGraphicFramePr>
        <p:xfrm>
          <a:off x="6946900" y="1236663"/>
          <a:ext cx="1917700" cy="1158875"/>
        </p:xfrm>
        <a:graphic>
          <a:graphicData uri="http://schemas.openxmlformats.org/presentationml/2006/ole">
            <p:oleObj spid="_x0000_s1096706" name="Document" r:id="rId4" imgW="3022600" imgH="1828800" progId="Word.Document.12">
              <p:link updateAutomatic="1"/>
            </p:oleObj>
          </a:graphicData>
        </a:graphic>
      </p:graphicFrame>
      <p:grpSp>
        <p:nvGrpSpPr>
          <p:cNvPr id="27" name="Group 26"/>
          <p:cNvGrpSpPr/>
          <p:nvPr/>
        </p:nvGrpSpPr>
        <p:grpSpPr>
          <a:xfrm>
            <a:off x="1066800" y="2395538"/>
            <a:ext cx="6172200" cy="3203408"/>
            <a:chOff x="1066800" y="2395538"/>
            <a:chExt cx="6172200" cy="3203408"/>
          </a:xfrm>
        </p:grpSpPr>
        <p:grpSp>
          <p:nvGrpSpPr>
            <p:cNvPr id="26" name="Group 25"/>
            <p:cNvGrpSpPr/>
            <p:nvPr/>
          </p:nvGrpSpPr>
          <p:grpSpPr>
            <a:xfrm>
              <a:off x="1066800" y="2395538"/>
              <a:ext cx="6172200" cy="3203408"/>
              <a:chOff x="1066800" y="2395538"/>
              <a:chExt cx="6172200" cy="3203408"/>
            </a:xfrm>
          </p:grpSpPr>
          <p:grpSp>
            <p:nvGrpSpPr>
              <p:cNvPr id="21" name="Group 20"/>
              <p:cNvGrpSpPr/>
              <p:nvPr/>
            </p:nvGrpSpPr>
            <p:grpSpPr>
              <a:xfrm>
                <a:off x="2489200" y="2395538"/>
                <a:ext cx="4749800" cy="3203408"/>
                <a:chOff x="3568700" y="2571750"/>
                <a:chExt cx="4749800" cy="3203408"/>
              </a:xfrm>
            </p:grpSpPr>
            <p:pic>
              <p:nvPicPr>
                <p:cNvPr id="18" name="Picture 17"/>
                <p:cNvPicPr>
                  <a:picLocks noChangeAspect="1"/>
                </p:cNvPicPr>
                <p:nvPr/>
              </p:nvPicPr>
              <p:blipFill>
                <a:blip r:embed="rId5"/>
                <a:stretch>
                  <a:fillRect/>
                </a:stretch>
              </p:blipFill>
              <p:spPr>
                <a:xfrm>
                  <a:off x="3568700" y="2571750"/>
                  <a:ext cx="4508500" cy="3203408"/>
                </a:xfrm>
                <a:prstGeom prst="rect">
                  <a:avLst/>
                </a:prstGeom>
              </p:spPr>
            </p:pic>
            <p:sp>
              <p:nvSpPr>
                <p:cNvPr id="20" name="Rectangle 19"/>
                <p:cNvSpPr/>
                <p:nvPr/>
              </p:nvSpPr>
              <p:spPr>
                <a:xfrm>
                  <a:off x="7772400" y="4076700"/>
                  <a:ext cx="546100" cy="444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p:cNvSpPr txBox="1"/>
              <p:nvPr/>
            </p:nvSpPr>
            <p:spPr>
              <a:xfrm>
                <a:off x="2959100" y="5154446"/>
                <a:ext cx="1003300" cy="369332"/>
              </a:xfrm>
              <a:prstGeom prst="rect">
                <a:avLst/>
              </a:prstGeom>
              <a:solidFill>
                <a:schemeClr val="bg1"/>
              </a:solidFill>
            </p:spPr>
            <p:txBody>
              <a:bodyPr wrap="square" rtlCol="0">
                <a:spAutoFit/>
              </a:bodyPr>
              <a:lstStyle/>
              <a:p>
                <a:r>
                  <a:rPr lang="en-US" dirty="0" smtClean="0"/>
                  <a:t>     state</a:t>
                </a:r>
                <a:endParaRPr lang="en-US" dirty="0"/>
              </a:p>
            </p:txBody>
          </p:sp>
          <p:sp>
            <p:nvSpPr>
              <p:cNvPr id="24" name="TextBox 23"/>
              <p:cNvSpPr txBox="1"/>
              <p:nvPr/>
            </p:nvSpPr>
            <p:spPr>
              <a:xfrm>
                <a:off x="1066800" y="3630446"/>
                <a:ext cx="1778000" cy="923330"/>
              </a:xfrm>
              <a:prstGeom prst="rect">
                <a:avLst/>
              </a:prstGeom>
              <a:solidFill>
                <a:schemeClr val="bg1"/>
              </a:solidFill>
            </p:spPr>
            <p:txBody>
              <a:bodyPr wrap="square" rtlCol="0">
                <a:spAutoFit/>
              </a:bodyPr>
              <a:lstStyle/>
              <a:p>
                <a:pPr algn="ctr"/>
                <a:r>
                  <a:rPr lang="en-US" dirty="0" smtClean="0"/>
                  <a:t>     long term</a:t>
                </a:r>
              </a:p>
              <a:p>
                <a:pPr algn="ctr"/>
                <a:r>
                  <a:rPr lang="en-US" dirty="0" smtClean="0"/>
                  <a:t> expected </a:t>
                </a:r>
              </a:p>
              <a:p>
                <a:pPr algn="ctr"/>
                <a:r>
                  <a:rPr lang="en-US" dirty="0" smtClean="0"/>
                  <a:t>reward</a:t>
                </a:r>
                <a:endParaRPr lang="en-US" dirty="0"/>
              </a:p>
            </p:txBody>
          </p:sp>
        </p:grpSp>
        <p:sp>
          <p:nvSpPr>
            <p:cNvPr id="23" name="TextBox 22"/>
            <p:cNvSpPr txBox="1"/>
            <p:nvPr/>
          </p:nvSpPr>
          <p:spPr>
            <a:xfrm>
              <a:off x="5905500" y="5141746"/>
              <a:ext cx="1003300" cy="369332"/>
            </a:xfrm>
            <a:prstGeom prst="rect">
              <a:avLst/>
            </a:prstGeom>
            <a:solidFill>
              <a:schemeClr val="bg1"/>
            </a:solidFill>
          </p:spPr>
          <p:txBody>
            <a:bodyPr wrap="square" rtlCol="0">
              <a:spAutoFit/>
            </a:bodyPr>
            <a:lstStyle/>
            <a:p>
              <a:r>
                <a:rPr lang="en-US" dirty="0" smtClean="0"/>
                <a:t>action</a:t>
              </a:r>
              <a:endParaRPr lang="en-US" dirty="0"/>
            </a:p>
          </p:txBody>
        </p:sp>
      </p:grpSp>
      <p:sp>
        <p:nvSpPr>
          <p:cNvPr id="25" name="TextBox 24"/>
          <p:cNvSpPr txBox="1"/>
          <p:nvPr/>
        </p:nvSpPr>
        <p:spPr>
          <a:xfrm>
            <a:off x="889000" y="2019300"/>
            <a:ext cx="2882900" cy="523220"/>
          </a:xfrm>
          <a:prstGeom prst="rect">
            <a:avLst/>
          </a:prstGeom>
          <a:noFill/>
        </p:spPr>
        <p:txBody>
          <a:bodyPr wrap="square" rtlCol="0">
            <a:spAutoFit/>
          </a:bodyPr>
          <a:lstStyle/>
          <a:p>
            <a:r>
              <a:rPr lang="en-US" sz="2800" dirty="0" smtClean="0"/>
              <a:t>Q-learning:</a:t>
            </a:r>
            <a:endParaRPr lang="en-US" sz="2800" dirty="0"/>
          </a:p>
        </p:txBody>
      </p:sp>
      <p:sp>
        <p:nvSpPr>
          <p:cNvPr id="13" name="TextBox 12"/>
          <p:cNvSpPr txBox="1"/>
          <p:nvPr/>
        </p:nvSpPr>
        <p:spPr>
          <a:xfrm>
            <a:off x="3771900" y="5803900"/>
            <a:ext cx="2133600" cy="369332"/>
          </a:xfrm>
          <a:prstGeom prst="rect">
            <a:avLst/>
          </a:prstGeom>
          <a:noFill/>
        </p:spPr>
        <p:txBody>
          <a:bodyPr wrap="square" rtlCol="0">
            <a:spAutoFit/>
          </a:bodyPr>
          <a:lstStyle/>
          <a:p>
            <a:pPr algn="ctr"/>
            <a:r>
              <a:rPr lang="en-US" b="1" dirty="0" smtClean="0"/>
              <a:t>value function</a:t>
            </a:r>
            <a:endParaRPr lang="en-U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a:t>
            </a:r>
            <a:endParaRPr lang="en-US" dirty="0"/>
          </a:p>
        </p:txBody>
      </p:sp>
      <p:graphicFrame>
        <p:nvGraphicFramePr>
          <p:cNvPr id="813058" name="Object 2"/>
          <p:cNvGraphicFramePr>
            <a:graphicFrameLocks noChangeAspect="1"/>
          </p:cNvGraphicFramePr>
          <p:nvPr/>
        </p:nvGraphicFramePr>
        <p:xfrm>
          <a:off x="6946900" y="1236663"/>
          <a:ext cx="1917700" cy="1158875"/>
        </p:xfrm>
        <a:graphic>
          <a:graphicData uri="http://schemas.openxmlformats.org/presentationml/2006/ole">
            <p:oleObj spid="_x0000_s1097730" name="Document" r:id="rId4" imgW="3022600" imgH="1828800" progId="Word.Document.12">
              <p:link updateAutomatic="1"/>
            </p:oleObj>
          </a:graphicData>
        </a:graphic>
      </p:graphicFrame>
      <p:sp>
        <p:nvSpPr>
          <p:cNvPr id="4" name="TextBox 3"/>
          <p:cNvSpPr txBox="1"/>
          <p:nvPr/>
        </p:nvSpPr>
        <p:spPr>
          <a:xfrm>
            <a:off x="723900" y="1968500"/>
            <a:ext cx="5867400" cy="523220"/>
          </a:xfrm>
          <a:prstGeom prst="rect">
            <a:avLst/>
          </a:prstGeom>
          <a:noFill/>
        </p:spPr>
        <p:txBody>
          <a:bodyPr wrap="square" rtlCol="0">
            <a:spAutoFit/>
          </a:bodyPr>
          <a:lstStyle/>
          <a:p>
            <a:r>
              <a:rPr lang="en-US" sz="2800" dirty="0" smtClean="0"/>
              <a:t>Q-learning:</a:t>
            </a:r>
            <a:endParaRPr lang="en-US" sz="2800" dirty="0"/>
          </a:p>
        </p:txBody>
      </p:sp>
      <p:grpSp>
        <p:nvGrpSpPr>
          <p:cNvPr id="26" name="Group 25"/>
          <p:cNvGrpSpPr/>
          <p:nvPr/>
        </p:nvGrpSpPr>
        <p:grpSpPr>
          <a:xfrm>
            <a:off x="1092200" y="2395538"/>
            <a:ext cx="6172200" cy="3203408"/>
            <a:chOff x="1054100" y="2395538"/>
            <a:chExt cx="6172200" cy="3203408"/>
          </a:xfrm>
        </p:grpSpPr>
        <p:grpSp>
          <p:nvGrpSpPr>
            <p:cNvPr id="11" name="Group 10"/>
            <p:cNvGrpSpPr/>
            <p:nvPr/>
          </p:nvGrpSpPr>
          <p:grpSpPr>
            <a:xfrm>
              <a:off x="1054100" y="2395538"/>
              <a:ext cx="6172200" cy="3203408"/>
              <a:chOff x="1066800" y="2395538"/>
              <a:chExt cx="6172200" cy="3203408"/>
            </a:xfrm>
          </p:grpSpPr>
          <p:grpSp>
            <p:nvGrpSpPr>
              <p:cNvPr id="12" name="Group 25"/>
              <p:cNvGrpSpPr/>
              <p:nvPr/>
            </p:nvGrpSpPr>
            <p:grpSpPr>
              <a:xfrm>
                <a:off x="1066800" y="2395538"/>
                <a:ext cx="6172200" cy="3203408"/>
                <a:chOff x="1066800" y="2395538"/>
                <a:chExt cx="6172200" cy="3203408"/>
              </a:xfrm>
            </p:grpSpPr>
            <p:grpSp>
              <p:nvGrpSpPr>
                <p:cNvPr id="14" name="Group 20"/>
                <p:cNvGrpSpPr/>
                <p:nvPr/>
              </p:nvGrpSpPr>
              <p:grpSpPr>
                <a:xfrm>
                  <a:off x="2489200" y="2395538"/>
                  <a:ext cx="4749800" cy="3203408"/>
                  <a:chOff x="3568700" y="2571750"/>
                  <a:chExt cx="4749800" cy="3203408"/>
                </a:xfrm>
              </p:grpSpPr>
              <p:pic>
                <p:nvPicPr>
                  <p:cNvPr id="17" name="Picture 16"/>
                  <p:cNvPicPr>
                    <a:picLocks noChangeAspect="1"/>
                  </p:cNvPicPr>
                  <p:nvPr/>
                </p:nvPicPr>
                <p:blipFill>
                  <a:blip r:embed="rId5"/>
                  <a:stretch>
                    <a:fillRect/>
                  </a:stretch>
                </p:blipFill>
                <p:spPr>
                  <a:xfrm>
                    <a:off x="3568700" y="2571750"/>
                    <a:ext cx="4508500" cy="3203408"/>
                  </a:xfrm>
                  <a:prstGeom prst="rect">
                    <a:avLst/>
                  </a:prstGeom>
                </p:spPr>
              </p:pic>
              <p:sp>
                <p:nvSpPr>
                  <p:cNvPr id="18" name="Rectangle 17"/>
                  <p:cNvSpPr/>
                  <p:nvPr/>
                </p:nvSpPr>
                <p:spPr>
                  <a:xfrm>
                    <a:off x="7772400" y="4076700"/>
                    <a:ext cx="546100" cy="444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2959100" y="5154446"/>
                  <a:ext cx="1003300" cy="369332"/>
                </a:xfrm>
                <a:prstGeom prst="rect">
                  <a:avLst/>
                </a:prstGeom>
                <a:solidFill>
                  <a:schemeClr val="bg1"/>
                </a:solidFill>
              </p:spPr>
              <p:txBody>
                <a:bodyPr wrap="square" rtlCol="0">
                  <a:spAutoFit/>
                </a:bodyPr>
                <a:lstStyle/>
                <a:p>
                  <a:r>
                    <a:rPr lang="en-US" dirty="0" smtClean="0"/>
                    <a:t>     state</a:t>
                  </a:r>
                  <a:endParaRPr lang="en-US" dirty="0"/>
                </a:p>
              </p:txBody>
            </p:sp>
            <p:sp>
              <p:nvSpPr>
                <p:cNvPr id="16" name="TextBox 15"/>
                <p:cNvSpPr txBox="1"/>
                <p:nvPr/>
              </p:nvSpPr>
              <p:spPr>
                <a:xfrm>
                  <a:off x="1066800" y="3630446"/>
                  <a:ext cx="1778000" cy="923330"/>
                </a:xfrm>
                <a:prstGeom prst="rect">
                  <a:avLst/>
                </a:prstGeom>
                <a:solidFill>
                  <a:schemeClr val="bg1"/>
                </a:solidFill>
              </p:spPr>
              <p:txBody>
                <a:bodyPr wrap="square" rtlCol="0">
                  <a:spAutoFit/>
                </a:bodyPr>
                <a:lstStyle/>
                <a:p>
                  <a:pPr algn="ctr"/>
                  <a:r>
                    <a:rPr lang="en-US" dirty="0" smtClean="0"/>
                    <a:t>     long term</a:t>
                  </a:r>
                </a:p>
                <a:p>
                  <a:pPr algn="ctr"/>
                  <a:r>
                    <a:rPr lang="en-US" dirty="0" smtClean="0"/>
                    <a:t> expected </a:t>
                  </a:r>
                </a:p>
                <a:p>
                  <a:pPr algn="ctr"/>
                  <a:r>
                    <a:rPr lang="en-US" dirty="0" smtClean="0"/>
                    <a:t>reward</a:t>
                  </a:r>
                  <a:endParaRPr lang="en-US" dirty="0"/>
                </a:p>
              </p:txBody>
            </p:sp>
          </p:grpSp>
          <p:sp>
            <p:nvSpPr>
              <p:cNvPr id="13" name="TextBox 12"/>
              <p:cNvSpPr txBox="1"/>
              <p:nvPr/>
            </p:nvSpPr>
            <p:spPr>
              <a:xfrm>
                <a:off x="5905500" y="5141746"/>
                <a:ext cx="1003300" cy="369332"/>
              </a:xfrm>
              <a:prstGeom prst="rect">
                <a:avLst/>
              </a:prstGeom>
              <a:solidFill>
                <a:schemeClr val="bg1"/>
              </a:solidFill>
            </p:spPr>
            <p:txBody>
              <a:bodyPr wrap="square" rtlCol="0">
                <a:spAutoFit/>
              </a:bodyPr>
              <a:lstStyle/>
              <a:p>
                <a:r>
                  <a:rPr lang="en-US" dirty="0" smtClean="0"/>
                  <a:t>action</a:t>
                </a:r>
                <a:endParaRPr lang="en-US" dirty="0"/>
              </a:p>
            </p:txBody>
          </p:sp>
        </p:grpSp>
        <p:sp>
          <p:nvSpPr>
            <p:cNvPr id="19" name="Oval 18"/>
            <p:cNvSpPr/>
            <p:nvPr/>
          </p:nvSpPr>
          <p:spPr>
            <a:xfrm>
              <a:off x="6273799" y="36558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007099" y="34907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702299" y="33002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384799" y="30843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092699" y="28811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787899" y="27160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495799" y="25001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a:t>
            </a:r>
            <a:endParaRPr lang="en-US" dirty="0"/>
          </a:p>
        </p:txBody>
      </p:sp>
      <p:graphicFrame>
        <p:nvGraphicFramePr>
          <p:cNvPr id="813058" name="Object 2"/>
          <p:cNvGraphicFramePr>
            <a:graphicFrameLocks noChangeAspect="1"/>
          </p:cNvGraphicFramePr>
          <p:nvPr/>
        </p:nvGraphicFramePr>
        <p:xfrm>
          <a:off x="6946900" y="1236663"/>
          <a:ext cx="1917700" cy="1158875"/>
        </p:xfrm>
        <a:graphic>
          <a:graphicData uri="http://schemas.openxmlformats.org/presentationml/2006/ole">
            <p:oleObj spid="_x0000_s1108994" name="Document" r:id="rId4" imgW="3022600" imgH="1828800" progId="Word.Document.12">
              <p:link updateAutomatic="1"/>
            </p:oleObj>
          </a:graphicData>
        </a:graphic>
      </p:graphicFrame>
      <p:sp>
        <p:nvSpPr>
          <p:cNvPr id="4" name="TextBox 3"/>
          <p:cNvSpPr txBox="1"/>
          <p:nvPr/>
        </p:nvSpPr>
        <p:spPr>
          <a:xfrm>
            <a:off x="825500" y="1968500"/>
            <a:ext cx="5867400" cy="523220"/>
          </a:xfrm>
          <a:prstGeom prst="rect">
            <a:avLst/>
          </a:prstGeom>
          <a:noFill/>
        </p:spPr>
        <p:txBody>
          <a:bodyPr wrap="square" rtlCol="0">
            <a:spAutoFit/>
          </a:bodyPr>
          <a:lstStyle/>
          <a:p>
            <a:r>
              <a:rPr lang="en-US" sz="2800" dirty="0" smtClean="0"/>
              <a:t>Q-learning:</a:t>
            </a:r>
            <a:endParaRPr lang="en-US" sz="2800" dirty="0"/>
          </a:p>
        </p:txBody>
      </p:sp>
      <p:grpSp>
        <p:nvGrpSpPr>
          <p:cNvPr id="27" name="Group 26"/>
          <p:cNvGrpSpPr/>
          <p:nvPr/>
        </p:nvGrpSpPr>
        <p:grpSpPr>
          <a:xfrm>
            <a:off x="25400" y="2471738"/>
            <a:ext cx="6159500" cy="3203408"/>
            <a:chOff x="1028700" y="2395538"/>
            <a:chExt cx="6159500" cy="3203408"/>
          </a:xfrm>
        </p:grpSpPr>
        <p:grpSp>
          <p:nvGrpSpPr>
            <p:cNvPr id="3" name="Group 10"/>
            <p:cNvGrpSpPr/>
            <p:nvPr/>
          </p:nvGrpSpPr>
          <p:grpSpPr>
            <a:xfrm>
              <a:off x="1028700" y="2395538"/>
              <a:ext cx="6159500" cy="3203408"/>
              <a:chOff x="1079500" y="2395538"/>
              <a:chExt cx="6159500" cy="3203408"/>
            </a:xfrm>
          </p:grpSpPr>
          <p:grpSp>
            <p:nvGrpSpPr>
              <p:cNvPr id="5" name="Group 25"/>
              <p:cNvGrpSpPr/>
              <p:nvPr/>
            </p:nvGrpSpPr>
            <p:grpSpPr>
              <a:xfrm>
                <a:off x="1079500" y="2395538"/>
                <a:ext cx="6159500" cy="3203408"/>
                <a:chOff x="1079500" y="2395538"/>
                <a:chExt cx="6159500" cy="3203408"/>
              </a:xfrm>
            </p:grpSpPr>
            <p:grpSp>
              <p:nvGrpSpPr>
                <p:cNvPr id="6" name="Group 20"/>
                <p:cNvGrpSpPr/>
                <p:nvPr/>
              </p:nvGrpSpPr>
              <p:grpSpPr>
                <a:xfrm>
                  <a:off x="2489200" y="2395538"/>
                  <a:ext cx="4749800" cy="3203408"/>
                  <a:chOff x="3568700" y="2571750"/>
                  <a:chExt cx="4749800" cy="3203408"/>
                </a:xfrm>
              </p:grpSpPr>
              <p:pic>
                <p:nvPicPr>
                  <p:cNvPr id="17" name="Picture 16"/>
                  <p:cNvPicPr>
                    <a:picLocks noChangeAspect="1"/>
                  </p:cNvPicPr>
                  <p:nvPr/>
                </p:nvPicPr>
                <p:blipFill>
                  <a:blip r:embed="rId5"/>
                  <a:stretch>
                    <a:fillRect/>
                  </a:stretch>
                </p:blipFill>
                <p:spPr>
                  <a:xfrm>
                    <a:off x="3568700" y="2571750"/>
                    <a:ext cx="4508500" cy="3203408"/>
                  </a:xfrm>
                  <a:prstGeom prst="rect">
                    <a:avLst/>
                  </a:prstGeom>
                </p:spPr>
              </p:pic>
              <p:sp>
                <p:nvSpPr>
                  <p:cNvPr id="18" name="Rectangle 17"/>
                  <p:cNvSpPr/>
                  <p:nvPr/>
                </p:nvSpPr>
                <p:spPr>
                  <a:xfrm>
                    <a:off x="7772400" y="4076700"/>
                    <a:ext cx="546100" cy="444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TextBox 14"/>
                <p:cNvSpPr txBox="1"/>
                <p:nvPr/>
              </p:nvSpPr>
              <p:spPr>
                <a:xfrm>
                  <a:off x="2959100" y="5154446"/>
                  <a:ext cx="1003300" cy="369332"/>
                </a:xfrm>
                <a:prstGeom prst="rect">
                  <a:avLst/>
                </a:prstGeom>
                <a:solidFill>
                  <a:schemeClr val="bg1"/>
                </a:solidFill>
              </p:spPr>
              <p:txBody>
                <a:bodyPr wrap="square" rtlCol="0">
                  <a:spAutoFit/>
                </a:bodyPr>
                <a:lstStyle/>
                <a:p>
                  <a:r>
                    <a:rPr lang="en-US" dirty="0" smtClean="0"/>
                    <a:t>     state</a:t>
                  </a:r>
                  <a:endParaRPr lang="en-US" dirty="0"/>
                </a:p>
              </p:txBody>
            </p:sp>
            <p:sp>
              <p:nvSpPr>
                <p:cNvPr id="16" name="TextBox 15"/>
                <p:cNvSpPr txBox="1"/>
                <p:nvPr/>
              </p:nvSpPr>
              <p:spPr>
                <a:xfrm>
                  <a:off x="1079500" y="3630446"/>
                  <a:ext cx="1778000" cy="923330"/>
                </a:xfrm>
                <a:prstGeom prst="rect">
                  <a:avLst/>
                </a:prstGeom>
                <a:solidFill>
                  <a:schemeClr val="bg1"/>
                </a:solidFill>
              </p:spPr>
              <p:txBody>
                <a:bodyPr wrap="square" rtlCol="0">
                  <a:spAutoFit/>
                </a:bodyPr>
                <a:lstStyle/>
                <a:p>
                  <a:pPr algn="ctr"/>
                  <a:r>
                    <a:rPr lang="en-US" dirty="0" smtClean="0"/>
                    <a:t>long term</a:t>
                  </a:r>
                </a:p>
                <a:p>
                  <a:pPr algn="ctr"/>
                  <a:r>
                    <a:rPr lang="en-US" dirty="0" smtClean="0"/>
                    <a:t> expected </a:t>
                  </a:r>
                </a:p>
                <a:p>
                  <a:pPr algn="ctr"/>
                  <a:r>
                    <a:rPr lang="en-US" dirty="0" smtClean="0"/>
                    <a:t>reward</a:t>
                  </a:r>
                  <a:endParaRPr lang="en-US" dirty="0"/>
                </a:p>
              </p:txBody>
            </p:sp>
          </p:grpSp>
          <p:sp>
            <p:nvSpPr>
              <p:cNvPr id="13" name="TextBox 12"/>
              <p:cNvSpPr txBox="1"/>
              <p:nvPr/>
            </p:nvSpPr>
            <p:spPr>
              <a:xfrm>
                <a:off x="5905500" y="5141746"/>
                <a:ext cx="1003300" cy="369332"/>
              </a:xfrm>
              <a:prstGeom prst="rect">
                <a:avLst/>
              </a:prstGeom>
              <a:solidFill>
                <a:schemeClr val="bg1"/>
              </a:solidFill>
            </p:spPr>
            <p:txBody>
              <a:bodyPr wrap="square" rtlCol="0">
                <a:spAutoFit/>
              </a:bodyPr>
              <a:lstStyle/>
              <a:p>
                <a:r>
                  <a:rPr lang="en-US" dirty="0" smtClean="0"/>
                  <a:t>action</a:t>
                </a:r>
                <a:endParaRPr lang="en-US" dirty="0"/>
              </a:p>
            </p:txBody>
          </p:sp>
        </p:grpSp>
        <p:grpSp>
          <p:nvGrpSpPr>
            <p:cNvPr id="26" name="Group 25"/>
            <p:cNvGrpSpPr/>
            <p:nvPr/>
          </p:nvGrpSpPr>
          <p:grpSpPr>
            <a:xfrm>
              <a:off x="4483099" y="2500146"/>
              <a:ext cx="1960880" cy="1338580"/>
              <a:chOff x="4495799" y="2500146"/>
              <a:chExt cx="1960880" cy="1338580"/>
            </a:xfrm>
          </p:grpSpPr>
          <p:sp>
            <p:nvSpPr>
              <p:cNvPr id="19" name="Oval 18"/>
              <p:cNvSpPr/>
              <p:nvPr/>
            </p:nvSpPr>
            <p:spPr>
              <a:xfrm>
                <a:off x="6273799" y="36558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007099" y="34907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702299" y="33002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384799" y="30843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092699" y="28811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787899" y="27160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495799" y="250014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aphicFrame>
        <p:nvGraphicFramePr>
          <p:cNvPr id="29" name="Table 28"/>
          <p:cNvGraphicFramePr>
            <a:graphicFrameLocks noGrp="1"/>
          </p:cNvGraphicFramePr>
          <p:nvPr/>
        </p:nvGraphicFramePr>
        <p:xfrm>
          <a:off x="6388099" y="2500146"/>
          <a:ext cx="1981200" cy="3098800"/>
        </p:xfrm>
        <a:graphic>
          <a:graphicData uri="http://schemas.openxmlformats.org/drawingml/2006/table">
            <a:tbl>
              <a:tblPr firstRow="1" bandRow="1">
                <a:tableStyleId>{5C22544A-7EE6-4342-B048-85BDC9FD1C3A}</a:tableStyleId>
              </a:tblPr>
              <a:tblGrid>
                <a:gridCol w="990600"/>
                <a:gridCol w="990600"/>
              </a:tblGrid>
              <a:tr h="387350">
                <a:tc>
                  <a:txBody>
                    <a:bodyPr/>
                    <a:lstStyle/>
                    <a:p>
                      <a:pPr algn="ctr"/>
                      <a:r>
                        <a:rPr lang="en-US" dirty="0" smtClean="0"/>
                        <a:t>state</a:t>
                      </a:r>
                      <a:endParaRPr lang="en-US" dirty="0"/>
                    </a:p>
                  </a:txBody>
                  <a:tcPr/>
                </a:tc>
                <a:tc>
                  <a:txBody>
                    <a:bodyPr/>
                    <a:lstStyle/>
                    <a:p>
                      <a:pPr algn="ctr"/>
                      <a:r>
                        <a:rPr lang="en-US" dirty="0" smtClean="0"/>
                        <a:t>action</a:t>
                      </a:r>
                      <a:endParaRPr lang="en-US" dirty="0"/>
                    </a:p>
                  </a:txBody>
                  <a:tcPr/>
                </a:tc>
              </a:tr>
              <a:tr h="387350">
                <a:tc>
                  <a:txBody>
                    <a:bodyPr/>
                    <a:lstStyle/>
                    <a:p>
                      <a:pPr algn="ctr"/>
                      <a:r>
                        <a:rPr lang="en-US" dirty="0" smtClean="0"/>
                        <a:t>64</a:t>
                      </a:r>
                      <a:endParaRPr lang="en-US" dirty="0"/>
                    </a:p>
                  </a:txBody>
                  <a:tcPr/>
                </a:tc>
                <a:tc>
                  <a:txBody>
                    <a:bodyPr/>
                    <a:lstStyle/>
                    <a:p>
                      <a:pPr algn="ctr"/>
                      <a:r>
                        <a:rPr lang="en-US" dirty="0" smtClean="0"/>
                        <a:t>140</a:t>
                      </a:r>
                      <a:endParaRPr lang="en-US" dirty="0"/>
                    </a:p>
                  </a:txBody>
                  <a:tcPr/>
                </a:tc>
              </a:tr>
              <a:tr h="387350">
                <a:tc>
                  <a:txBody>
                    <a:bodyPr/>
                    <a:lstStyle/>
                    <a:p>
                      <a:pPr algn="ctr"/>
                      <a:r>
                        <a:rPr lang="en-US" dirty="0" smtClean="0"/>
                        <a:t>72</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140</a:t>
                      </a:r>
                    </a:p>
                  </a:txBody>
                  <a:tcPr/>
                </a:tc>
              </a:tr>
              <a:tr h="387350">
                <a:tc>
                  <a:txBody>
                    <a:bodyPr/>
                    <a:lstStyle/>
                    <a:p>
                      <a:pPr algn="ctr"/>
                      <a:r>
                        <a:rPr lang="en-US" dirty="0" smtClean="0"/>
                        <a:t>80</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140</a:t>
                      </a:r>
                    </a:p>
                  </a:txBody>
                  <a:tcPr/>
                </a:tc>
              </a:tr>
              <a:tr h="387350">
                <a:tc>
                  <a:txBody>
                    <a:bodyPr/>
                    <a:lstStyle/>
                    <a:p>
                      <a:pPr algn="ctr"/>
                      <a:r>
                        <a:rPr lang="en-US" dirty="0" smtClean="0"/>
                        <a:t>88</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140</a:t>
                      </a:r>
                    </a:p>
                  </a:txBody>
                  <a:tcPr/>
                </a:tc>
              </a:tr>
              <a:tr h="387350">
                <a:tc>
                  <a:txBody>
                    <a:bodyPr/>
                    <a:lstStyle/>
                    <a:p>
                      <a:pPr algn="ctr"/>
                      <a:r>
                        <a:rPr lang="en-US" dirty="0" smtClean="0"/>
                        <a:t>96</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140</a:t>
                      </a:r>
                    </a:p>
                  </a:txBody>
                  <a:tcPr/>
                </a:tc>
              </a:tr>
              <a:tr h="387350">
                <a:tc>
                  <a:txBody>
                    <a:bodyPr/>
                    <a:lstStyle/>
                    <a:p>
                      <a:pPr algn="ctr"/>
                      <a:r>
                        <a:rPr lang="en-US" dirty="0" smtClean="0"/>
                        <a:t>104</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140</a:t>
                      </a:r>
                    </a:p>
                  </a:txBody>
                  <a:tcPr/>
                </a:tc>
              </a:tr>
              <a:tr h="387350">
                <a:tc>
                  <a:txBody>
                    <a:bodyPr/>
                    <a:lstStyle/>
                    <a:p>
                      <a:pPr algn="ctr"/>
                      <a:r>
                        <a:rPr lang="en-US" dirty="0" smtClean="0"/>
                        <a:t>112</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140</a:t>
                      </a:r>
                    </a:p>
                  </a:txBody>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grpSp>
        <p:nvGrpSpPr>
          <p:cNvPr id="17" name="Group 16"/>
          <p:cNvGrpSpPr/>
          <p:nvPr/>
        </p:nvGrpSpPr>
        <p:grpSpPr>
          <a:xfrm>
            <a:off x="723900" y="2655434"/>
            <a:ext cx="5544794" cy="3363644"/>
            <a:chOff x="1219200" y="2147434"/>
            <a:chExt cx="5544794" cy="3363644"/>
          </a:xfrm>
        </p:grpSpPr>
        <p:grpSp>
          <p:nvGrpSpPr>
            <p:cNvPr id="8" name="Group 7"/>
            <p:cNvGrpSpPr/>
            <p:nvPr/>
          </p:nvGrpSpPr>
          <p:grpSpPr>
            <a:xfrm>
              <a:off x="1219200" y="2147434"/>
              <a:ext cx="5544794" cy="3363644"/>
              <a:chOff x="1219200" y="2147434"/>
              <a:chExt cx="5544794" cy="3363644"/>
            </a:xfrm>
          </p:grpSpPr>
          <p:pic>
            <p:nvPicPr>
              <p:cNvPr id="4" name="Picture 3"/>
              <p:cNvPicPr>
                <a:picLocks noChangeAspect="1"/>
              </p:cNvPicPr>
              <p:nvPr/>
            </p:nvPicPr>
            <p:blipFill>
              <a:blip r:embed="rId3"/>
              <a:stretch>
                <a:fillRect/>
              </a:stretch>
            </p:blipFill>
            <p:spPr>
              <a:xfrm>
                <a:off x="2362200" y="2147434"/>
                <a:ext cx="4401794" cy="3262044"/>
              </a:xfrm>
              <a:prstGeom prst="rect">
                <a:avLst/>
              </a:prstGeom>
            </p:spPr>
          </p:pic>
          <p:sp>
            <p:nvSpPr>
              <p:cNvPr id="5" name="TextBox 4"/>
              <p:cNvSpPr txBox="1"/>
              <p:nvPr/>
            </p:nvSpPr>
            <p:spPr>
              <a:xfrm>
                <a:off x="5105400" y="5141746"/>
                <a:ext cx="1003300" cy="369332"/>
              </a:xfrm>
              <a:prstGeom prst="rect">
                <a:avLst/>
              </a:prstGeom>
              <a:solidFill>
                <a:schemeClr val="bg1"/>
              </a:solidFill>
            </p:spPr>
            <p:txBody>
              <a:bodyPr wrap="square" rtlCol="0">
                <a:spAutoFit/>
              </a:bodyPr>
              <a:lstStyle/>
              <a:p>
                <a:r>
                  <a:rPr lang="en-US" dirty="0" smtClean="0"/>
                  <a:t>action</a:t>
                </a:r>
                <a:endParaRPr lang="en-US" dirty="0"/>
              </a:p>
            </p:txBody>
          </p:sp>
          <p:sp>
            <p:nvSpPr>
              <p:cNvPr id="6" name="TextBox 5"/>
              <p:cNvSpPr txBox="1"/>
              <p:nvPr/>
            </p:nvSpPr>
            <p:spPr>
              <a:xfrm>
                <a:off x="1993900" y="4430546"/>
                <a:ext cx="1003300" cy="369332"/>
              </a:xfrm>
              <a:prstGeom prst="rect">
                <a:avLst/>
              </a:prstGeom>
              <a:solidFill>
                <a:schemeClr val="bg1"/>
              </a:solidFill>
            </p:spPr>
            <p:txBody>
              <a:bodyPr wrap="square" rtlCol="0">
                <a:spAutoFit/>
              </a:bodyPr>
              <a:lstStyle/>
              <a:p>
                <a:r>
                  <a:rPr lang="en-US" dirty="0" smtClean="0"/>
                  <a:t>     state</a:t>
                </a:r>
                <a:endParaRPr lang="en-US" dirty="0"/>
              </a:p>
            </p:txBody>
          </p:sp>
          <p:sp>
            <p:nvSpPr>
              <p:cNvPr id="7" name="TextBox 6"/>
              <p:cNvSpPr txBox="1"/>
              <p:nvPr/>
            </p:nvSpPr>
            <p:spPr>
              <a:xfrm>
                <a:off x="1219200" y="2474746"/>
                <a:ext cx="1473200" cy="923330"/>
              </a:xfrm>
              <a:prstGeom prst="rect">
                <a:avLst/>
              </a:prstGeom>
              <a:solidFill>
                <a:schemeClr val="bg1"/>
              </a:solidFill>
            </p:spPr>
            <p:txBody>
              <a:bodyPr wrap="square" rtlCol="0">
                <a:spAutoFit/>
              </a:bodyPr>
              <a:lstStyle/>
              <a:p>
                <a:pPr algn="ctr"/>
                <a:r>
                  <a:rPr lang="en-US" dirty="0" smtClean="0"/>
                  <a:t>long term</a:t>
                </a:r>
              </a:p>
              <a:p>
                <a:pPr algn="ctr"/>
                <a:r>
                  <a:rPr lang="en-US" dirty="0" smtClean="0"/>
                  <a:t> expected </a:t>
                </a:r>
              </a:p>
              <a:p>
                <a:pPr algn="ctr"/>
                <a:r>
                  <a:rPr lang="en-US" dirty="0" smtClean="0"/>
                  <a:t>reward</a:t>
                </a:r>
                <a:endParaRPr lang="en-US" dirty="0"/>
              </a:p>
            </p:txBody>
          </p:sp>
        </p:grpSp>
        <p:sp>
          <p:nvSpPr>
            <p:cNvPr id="9" name="Oval 8"/>
            <p:cNvSpPr/>
            <p:nvPr/>
          </p:nvSpPr>
          <p:spPr>
            <a:xfrm>
              <a:off x="4795519" y="433910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782819" y="402160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986019" y="376760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897119" y="351360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439919" y="348820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439919" y="308180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703319" y="3018306"/>
              <a:ext cx="182880" cy="18288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16" name="Table 15"/>
          <p:cNvGraphicFramePr>
            <a:graphicFrameLocks noGrp="1"/>
          </p:cNvGraphicFramePr>
          <p:nvPr/>
        </p:nvGraphicFramePr>
        <p:xfrm>
          <a:off x="6451599" y="2677946"/>
          <a:ext cx="1981200" cy="3098800"/>
        </p:xfrm>
        <a:graphic>
          <a:graphicData uri="http://schemas.openxmlformats.org/drawingml/2006/table">
            <a:tbl>
              <a:tblPr firstRow="1" bandRow="1">
                <a:tableStyleId>{5C22544A-7EE6-4342-B048-85BDC9FD1C3A}</a:tableStyleId>
              </a:tblPr>
              <a:tblGrid>
                <a:gridCol w="990600"/>
                <a:gridCol w="990600"/>
              </a:tblGrid>
              <a:tr h="387350">
                <a:tc>
                  <a:txBody>
                    <a:bodyPr/>
                    <a:lstStyle/>
                    <a:p>
                      <a:pPr algn="ctr"/>
                      <a:r>
                        <a:rPr lang="en-US" dirty="0" smtClean="0"/>
                        <a:t>state</a:t>
                      </a:r>
                      <a:endParaRPr lang="en-US" dirty="0"/>
                    </a:p>
                  </a:txBody>
                  <a:tcPr/>
                </a:tc>
                <a:tc>
                  <a:txBody>
                    <a:bodyPr/>
                    <a:lstStyle/>
                    <a:p>
                      <a:pPr algn="ctr"/>
                      <a:r>
                        <a:rPr lang="en-US" dirty="0" smtClean="0"/>
                        <a:t>action</a:t>
                      </a:r>
                      <a:endParaRPr lang="en-US" dirty="0"/>
                    </a:p>
                  </a:txBody>
                  <a:tcPr/>
                </a:tc>
              </a:tr>
              <a:tr h="387350">
                <a:tc>
                  <a:txBody>
                    <a:bodyPr/>
                    <a:lstStyle/>
                    <a:p>
                      <a:pPr algn="ctr"/>
                      <a:r>
                        <a:rPr lang="en-US" dirty="0" smtClean="0"/>
                        <a:t>0.2</a:t>
                      </a:r>
                      <a:endParaRPr lang="en-US" dirty="0"/>
                    </a:p>
                  </a:txBody>
                  <a:tcPr/>
                </a:tc>
                <a:tc>
                  <a:txBody>
                    <a:bodyPr/>
                    <a:lstStyle/>
                    <a:p>
                      <a:pPr algn="ctr"/>
                      <a:r>
                        <a:rPr lang="en-US" dirty="0" smtClean="0"/>
                        <a:t>0.70</a:t>
                      </a:r>
                      <a:endParaRPr lang="en-US" dirty="0"/>
                    </a:p>
                  </a:txBody>
                  <a:tcPr/>
                </a:tc>
              </a:tr>
              <a:tr h="387350">
                <a:tc>
                  <a:txBody>
                    <a:bodyPr/>
                    <a:lstStyle/>
                    <a:p>
                      <a:pPr algn="ctr"/>
                      <a:r>
                        <a:rPr lang="en-US" dirty="0" smtClean="0"/>
                        <a:t>0.4</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0.75</a:t>
                      </a:r>
                    </a:p>
                  </a:txBody>
                  <a:tcPr/>
                </a:tc>
              </a:tr>
              <a:tr h="387350">
                <a:tc>
                  <a:txBody>
                    <a:bodyPr/>
                    <a:lstStyle/>
                    <a:p>
                      <a:pPr algn="ctr"/>
                      <a:r>
                        <a:rPr lang="en-US" dirty="0" smtClean="0"/>
                        <a:t>0.6</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0.90</a:t>
                      </a:r>
                    </a:p>
                  </a:txBody>
                  <a:tcPr/>
                </a:tc>
              </a:tr>
              <a:tr h="387350">
                <a:tc>
                  <a:txBody>
                    <a:bodyPr/>
                    <a:lstStyle/>
                    <a:p>
                      <a:pPr algn="ctr"/>
                      <a:r>
                        <a:rPr lang="en-US" dirty="0" smtClean="0"/>
                        <a:t>0.8</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0.95</a:t>
                      </a:r>
                    </a:p>
                  </a:txBody>
                  <a:tcPr/>
                </a:tc>
              </a:tr>
              <a:tr h="387350">
                <a:tc>
                  <a:txBody>
                    <a:bodyPr/>
                    <a:lstStyle/>
                    <a:p>
                      <a:pPr algn="ctr"/>
                      <a:r>
                        <a:rPr lang="en-US" dirty="0" smtClean="0"/>
                        <a:t>1.0</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0.80</a:t>
                      </a:r>
                    </a:p>
                  </a:txBody>
                  <a:tcPr/>
                </a:tc>
              </a:tr>
              <a:tr h="387350">
                <a:tc>
                  <a:txBody>
                    <a:bodyPr/>
                    <a:lstStyle/>
                    <a:p>
                      <a:pPr algn="ctr"/>
                      <a:r>
                        <a:rPr lang="en-US" dirty="0" smtClean="0"/>
                        <a:t>1.2</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0.90</a:t>
                      </a:r>
                    </a:p>
                  </a:txBody>
                  <a:tcPr/>
                </a:tc>
              </a:tr>
              <a:tr h="387350">
                <a:tc>
                  <a:txBody>
                    <a:bodyPr/>
                    <a:lstStyle/>
                    <a:p>
                      <a:pPr algn="ctr"/>
                      <a:r>
                        <a:rPr lang="en-US" dirty="0" smtClean="0"/>
                        <a:t>1.4</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0.55</a:t>
                      </a:r>
                    </a:p>
                  </a:txBody>
                  <a:tcPr/>
                </a:tc>
              </a:tr>
            </a:tbl>
          </a:graphicData>
        </a:graphic>
      </p:graphicFrame>
      <p:sp>
        <p:nvSpPr>
          <p:cNvPr id="18" name="TextBox 17"/>
          <p:cNvSpPr txBox="1"/>
          <p:nvPr/>
        </p:nvSpPr>
        <p:spPr>
          <a:xfrm>
            <a:off x="825500" y="1968500"/>
            <a:ext cx="5867400" cy="523220"/>
          </a:xfrm>
          <a:prstGeom prst="rect">
            <a:avLst/>
          </a:prstGeom>
          <a:noFill/>
        </p:spPr>
        <p:txBody>
          <a:bodyPr wrap="square" rtlCol="0">
            <a:spAutoFit/>
          </a:bodyPr>
          <a:lstStyle/>
          <a:p>
            <a:r>
              <a:rPr lang="en-US" sz="2800" dirty="0" smtClean="0"/>
              <a:t>Q-learning:</a:t>
            </a:r>
            <a:endParaRPr lang="en-US" sz="28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a:t>
            </a:r>
            <a:endParaRPr lang="en-US" dirty="0"/>
          </a:p>
        </p:txBody>
      </p:sp>
      <p:graphicFrame>
        <p:nvGraphicFramePr>
          <p:cNvPr id="813058" name="Object 2"/>
          <p:cNvGraphicFramePr>
            <a:graphicFrameLocks noChangeAspect="1"/>
          </p:cNvGraphicFramePr>
          <p:nvPr/>
        </p:nvGraphicFramePr>
        <p:xfrm>
          <a:off x="6946900" y="1236663"/>
          <a:ext cx="1917700" cy="1158875"/>
        </p:xfrm>
        <a:graphic>
          <a:graphicData uri="http://schemas.openxmlformats.org/presentationml/2006/ole">
            <p:oleObj spid="_x0000_s1098754" name="Document" r:id="rId4" imgW="3022600" imgH="1828800" progId="Word.Document.12">
              <p:link updateAutomatic="1"/>
            </p:oleObj>
          </a:graphicData>
        </a:graphic>
      </p:graphicFrame>
      <p:sp>
        <p:nvSpPr>
          <p:cNvPr id="4" name="TextBox 3"/>
          <p:cNvSpPr txBox="1"/>
          <p:nvPr/>
        </p:nvSpPr>
        <p:spPr>
          <a:xfrm>
            <a:off x="1054100" y="2184400"/>
            <a:ext cx="6832600" cy="1292662"/>
          </a:xfrm>
          <a:prstGeom prst="rect">
            <a:avLst/>
          </a:prstGeom>
          <a:noFill/>
        </p:spPr>
        <p:txBody>
          <a:bodyPr wrap="square" rtlCol="0">
            <a:spAutoFit/>
          </a:bodyPr>
          <a:lstStyle/>
          <a:p>
            <a:r>
              <a:rPr lang="en-US" sz="2400" b="1" dirty="0" smtClean="0"/>
              <a:t>How is the Q-function updated?</a:t>
            </a:r>
          </a:p>
          <a:p>
            <a:endParaRPr lang="en-US" dirty="0" smtClean="0"/>
          </a:p>
          <a:p>
            <a:endParaRPr lang="en-US" dirty="0" smtClean="0"/>
          </a:p>
          <a:p>
            <a:endParaRPr lang="en-US" dirty="0"/>
          </a:p>
        </p:txBody>
      </p:sp>
      <p:grpSp>
        <p:nvGrpSpPr>
          <p:cNvPr id="1098755" name="Group 3"/>
          <p:cNvGrpSpPr>
            <a:grpSpLocks/>
          </p:cNvGrpSpPr>
          <p:nvPr/>
        </p:nvGrpSpPr>
        <p:grpSpPr bwMode="auto">
          <a:xfrm>
            <a:off x="1851024" y="2841624"/>
            <a:ext cx="6226176" cy="3279775"/>
            <a:chOff x="1581" y="2479"/>
            <a:chExt cx="6825" cy="3105"/>
          </a:xfrm>
        </p:grpSpPr>
        <p:sp>
          <p:nvSpPr>
            <p:cNvPr id="1098756" name="Rectangle 4"/>
            <p:cNvSpPr>
              <a:spLocks noChangeArrowheads="1"/>
            </p:cNvSpPr>
            <p:nvPr/>
          </p:nvSpPr>
          <p:spPr bwMode="auto">
            <a:xfrm>
              <a:off x="1581" y="2479"/>
              <a:ext cx="6825" cy="3105"/>
            </a:xfrm>
            <a:prstGeom prst="rect">
              <a:avLst/>
            </a:prstGeom>
            <a:noFill/>
            <a:ln w="19050">
              <a:solidFill>
                <a:srgbClr val="000000"/>
              </a:solidFill>
              <a:miter lim="800000"/>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98757" name="Text Box 5"/>
            <p:cNvSpPr txBox="1">
              <a:spLocks noChangeArrowheads="1"/>
            </p:cNvSpPr>
            <p:nvPr/>
          </p:nvSpPr>
          <p:spPr bwMode="auto">
            <a:xfrm>
              <a:off x="1994" y="2669"/>
              <a:ext cx="6120" cy="288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mbria" charset="0"/>
                  <a:ea typeface="Times New Roman" charset="0"/>
                </a:rPr>
                <a:t>Initialize </a:t>
              </a:r>
              <a:r>
                <a:rPr kumimoji="0" lang="en-US" b="0" i="0" u="none" strike="noStrike" cap="none" normalizeH="0" baseline="0" dirty="0" err="1">
                  <a:ln>
                    <a:noFill/>
                  </a:ln>
                  <a:solidFill>
                    <a:schemeClr val="tx1"/>
                  </a:solidFill>
                  <a:effectLst/>
                  <a:latin typeface="Cambria" charset="0"/>
                  <a:ea typeface="Times New Roman" charset="0"/>
                </a:rPr>
                <a:t>Q(s</a:t>
              </a:r>
              <a:r>
                <a:rPr kumimoji="0" lang="en-US" b="0" i="0" u="none" strike="noStrike" cap="none" normalizeH="0" baseline="0" dirty="0">
                  <a:ln>
                    <a:noFill/>
                  </a:ln>
                  <a:solidFill>
                    <a:schemeClr val="tx1"/>
                  </a:solidFill>
                  <a:effectLst/>
                  <a:latin typeface="Cambria" charset="0"/>
                  <a:ea typeface="Times New Roman" charset="0"/>
                </a:rPr>
                <a:t>, a) arbitrarily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Cambria" charset="0"/>
                  <a:ea typeface="Times New Roman" charset="0"/>
                </a:rPr>
                <a:t>Repeat (for each episode)</a:t>
              </a:r>
              <a:endParaRPr kumimoji="0" lang="en-US" b="0" i="0" u="none" strike="noStrike" cap="none" normalizeH="0" baseline="0" dirty="0" smtClean="0">
                <a:ln>
                  <a:noFill/>
                </a:ln>
                <a:solidFill>
                  <a:schemeClr val="tx1"/>
                </a:solidFill>
                <a:effectLst/>
                <a:latin typeface="Cambri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mbria" charset="0"/>
                  <a:ea typeface="Times New Roman" charset="0"/>
                </a:rPr>
                <a:t>    Initialize </a:t>
              </a:r>
              <a:r>
                <a:rPr kumimoji="0" lang="en-US" b="0" i="0" u="none" strike="noStrike" cap="none" normalizeH="0" baseline="0" dirty="0" err="1">
                  <a:ln>
                    <a:noFill/>
                  </a:ln>
                  <a:solidFill>
                    <a:schemeClr val="tx1"/>
                  </a:solidFill>
                  <a:effectLst/>
                  <a:latin typeface="Cambria" charset="0"/>
                  <a:ea typeface="Times New Roman" charset="0"/>
                </a:rPr>
                <a:t>s</a:t>
              </a:r>
              <a:endParaRPr kumimoji="0" lang="en-US" b="0" i="0" u="none" strike="noStrike" cap="none" normalizeH="0" baseline="0" dirty="0" smtClean="0">
                <a:ln>
                  <a:noFill/>
                </a:ln>
                <a:solidFill>
                  <a:schemeClr val="tx1"/>
                </a:solidFill>
                <a:effectLst/>
                <a:latin typeface="Cambri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mbria" charset="0"/>
                  <a:ea typeface="Times New Roman" charset="0"/>
                </a:rPr>
                <a:t>    Repeat </a:t>
              </a:r>
              <a:r>
                <a:rPr kumimoji="0" lang="en-US" b="0" i="0" u="none" strike="noStrike" cap="none" normalizeH="0" baseline="0" dirty="0">
                  <a:ln>
                    <a:noFill/>
                  </a:ln>
                  <a:solidFill>
                    <a:schemeClr val="tx1"/>
                  </a:solidFill>
                  <a:effectLst/>
                  <a:latin typeface="Cambria" charset="0"/>
                  <a:ea typeface="Times New Roman" charset="0"/>
                </a:rPr>
                <a:t>(for each step of the episode)</a:t>
              </a:r>
              <a:endParaRPr kumimoji="0" lang="en-US" b="0" i="0" u="none" strike="noStrike" cap="none" normalizeH="0" baseline="0" dirty="0" smtClean="0">
                <a:ln>
                  <a:noFill/>
                </a:ln>
                <a:solidFill>
                  <a:schemeClr val="tx1"/>
                </a:solidFill>
                <a:effectLst/>
                <a:latin typeface="Cambri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mbria" charset="0"/>
                  <a:ea typeface="Times New Roman" charset="0"/>
                </a:rPr>
                <a:t>        Choose </a:t>
              </a:r>
              <a:r>
                <a:rPr kumimoji="0" lang="en-US" b="0" i="0" u="none" strike="noStrike" cap="none" normalizeH="0" baseline="0" dirty="0">
                  <a:ln>
                    <a:noFill/>
                  </a:ln>
                  <a:solidFill>
                    <a:schemeClr val="tx1"/>
                  </a:solidFill>
                  <a:effectLst/>
                  <a:latin typeface="Cambria" charset="0"/>
                  <a:ea typeface="Times New Roman" charset="0"/>
                </a:rPr>
                <a:t>a for </a:t>
              </a:r>
              <a:r>
                <a:rPr kumimoji="0" lang="en-US" b="0" i="0" u="none" strike="noStrike" cap="none" normalizeH="0" baseline="0" dirty="0" err="1">
                  <a:ln>
                    <a:noFill/>
                  </a:ln>
                  <a:solidFill>
                    <a:schemeClr val="tx1"/>
                  </a:solidFill>
                  <a:effectLst/>
                  <a:latin typeface="Cambria" charset="0"/>
                  <a:ea typeface="Times New Roman" charset="0"/>
                </a:rPr>
                <a:t>s</a:t>
              </a:r>
              <a:r>
                <a:rPr kumimoji="0" lang="en-US" b="0" i="0" u="none" strike="noStrike" cap="none" normalizeH="0" baseline="0" dirty="0">
                  <a:ln>
                    <a:noFill/>
                  </a:ln>
                  <a:solidFill>
                    <a:schemeClr val="tx1"/>
                  </a:solidFill>
                  <a:effectLst/>
                  <a:latin typeface="Cambria" charset="0"/>
                  <a:ea typeface="Times New Roman" charset="0"/>
                </a:rPr>
                <a:t> using an exploratory policy</a:t>
              </a:r>
              <a:endParaRPr kumimoji="0" lang="en-US" b="0" i="0" u="none" strike="noStrike" cap="none" normalizeH="0" baseline="0" dirty="0" smtClean="0">
                <a:ln>
                  <a:noFill/>
                </a:ln>
                <a:solidFill>
                  <a:schemeClr val="tx1"/>
                </a:solidFill>
                <a:effectLst/>
                <a:latin typeface="Cambri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mbria" charset="0"/>
                  <a:ea typeface="Times New Roman" charset="0"/>
                </a:rPr>
                <a:t>        Take </a:t>
              </a:r>
              <a:r>
                <a:rPr kumimoji="0" lang="en-US" b="0" i="0" u="none" strike="noStrike" cap="none" normalizeH="0" baseline="0" dirty="0">
                  <a:ln>
                    <a:noFill/>
                  </a:ln>
                  <a:solidFill>
                    <a:schemeClr val="tx1"/>
                  </a:solidFill>
                  <a:effectLst/>
                  <a:latin typeface="Cambria" charset="0"/>
                  <a:ea typeface="Times New Roman" charset="0"/>
                </a:rPr>
                <a:t>action a, observe </a:t>
              </a:r>
              <a:r>
                <a:rPr kumimoji="0" lang="en-US" b="0" i="0" u="none" strike="noStrike" cap="none" normalizeH="0" baseline="0" dirty="0" err="1">
                  <a:ln>
                    <a:noFill/>
                  </a:ln>
                  <a:solidFill>
                    <a:schemeClr val="tx1"/>
                  </a:solidFill>
                  <a:effectLst/>
                  <a:latin typeface="Cambria" charset="0"/>
                  <a:ea typeface="Times New Roman" charset="0"/>
                </a:rPr>
                <a:t>r</a:t>
              </a:r>
              <a:r>
                <a:rPr kumimoji="0" lang="en-US" b="0" i="0" u="none" strike="noStrike" cap="none" normalizeH="0" baseline="0" dirty="0">
                  <a:ln>
                    <a:noFill/>
                  </a:ln>
                  <a:solidFill>
                    <a:schemeClr val="tx1"/>
                  </a:solidFill>
                  <a:effectLst/>
                  <a:latin typeface="Cambria" charset="0"/>
                  <a:ea typeface="Times New Roman" charset="0"/>
                </a:rPr>
                <a:t>, </a:t>
              </a:r>
              <a:r>
                <a:rPr kumimoji="0" lang="en-US" b="0" i="0" u="none" strike="noStrike" cap="none" normalizeH="0" baseline="0" dirty="0" err="1">
                  <a:ln>
                    <a:noFill/>
                  </a:ln>
                  <a:solidFill>
                    <a:schemeClr val="tx1"/>
                  </a:solidFill>
                  <a:effectLst/>
                  <a:latin typeface="Cambria" charset="0"/>
                  <a:ea typeface="Times New Roman" charset="0"/>
                </a:rPr>
                <a:t>s</a:t>
              </a:r>
              <a:r>
                <a:rPr kumimoji="0" lang="en-US" b="0" i="0" u="none" strike="noStrike" cap="none" normalizeH="0" baseline="0" dirty="0" smtClean="0">
                  <a:ln>
                    <a:noFill/>
                  </a:ln>
                  <a:solidFill>
                    <a:schemeClr val="tx1"/>
                  </a:solidFill>
                  <a:effectLst/>
                  <a:latin typeface="Cambria" charset="0"/>
                  <a:ea typeface="Times New Roman"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Cambria" charset="0"/>
                <a:ea typeface="Times New Roman"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mbria" charset="0"/>
                  <a:ea typeface="Times New Roman" charset="0"/>
                </a:rPr>
                <a:t>            </a:t>
              </a:r>
              <a:r>
                <a:rPr kumimoji="0" lang="en-US" b="0" i="0" u="none" strike="noStrike" cap="none" normalizeH="0" baseline="0" dirty="0" err="1" smtClean="0">
                  <a:ln>
                    <a:noFill/>
                  </a:ln>
                  <a:solidFill>
                    <a:schemeClr val="tx1"/>
                  </a:solidFill>
                  <a:effectLst/>
                  <a:latin typeface="Cambria" charset="0"/>
                  <a:ea typeface="Times New Roman" charset="0"/>
                </a:rPr>
                <a:t>Q(s</a:t>
              </a:r>
              <a:r>
                <a:rPr kumimoji="0" lang="en-US" b="0" i="0" u="none" strike="noStrike" cap="none" normalizeH="0" baseline="0" dirty="0" smtClean="0">
                  <a:ln>
                    <a:noFill/>
                  </a:ln>
                  <a:solidFill>
                    <a:schemeClr val="tx1"/>
                  </a:solidFill>
                  <a:effectLst/>
                  <a:latin typeface="Cambria" charset="0"/>
                  <a:ea typeface="Times New Roman" charset="0"/>
                </a:rPr>
                <a:t>, a) </a:t>
              </a:r>
              <a:r>
                <a:rPr kumimoji="0" lang="en-US" b="0" i="0" u="none" strike="noStrike" cap="none" normalizeH="0" baseline="0" dirty="0" err="1" smtClean="0">
                  <a:ln>
                    <a:noFill/>
                  </a:ln>
                  <a:solidFill>
                    <a:schemeClr val="tx1"/>
                  </a:solidFill>
                  <a:effectLst/>
                  <a:latin typeface="Times New Roman" charset="0"/>
                  <a:ea typeface="Times New Roman" charset="0"/>
                  <a:sym typeface="Wingdings" charset="2"/>
                </a:rPr>
                <a:t></a:t>
              </a:r>
              <a:r>
                <a:rPr kumimoji="0" lang="en-US" b="0" i="0" u="none" strike="noStrike" cap="none" normalizeH="0" baseline="0" dirty="0" smtClean="0">
                  <a:ln>
                    <a:noFill/>
                  </a:ln>
                  <a:solidFill>
                    <a:schemeClr val="tx1"/>
                  </a:solidFill>
                  <a:effectLst/>
                  <a:latin typeface="Cambria" charset="0"/>
                  <a:ea typeface="Times New Roman" charset="0"/>
                </a:rPr>
                <a:t> </a:t>
              </a:r>
              <a:r>
                <a:rPr kumimoji="0" lang="en-US" b="0" i="0" u="none" strike="noStrike" cap="none" normalizeH="0" baseline="0" dirty="0" err="1" smtClean="0">
                  <a:ln>
                    <a:noFill/>
                  </a:ln>
                  <a:solidFill>
                    <a:schemeClr val="tx1"/>
                  </a:solidFill>
                  <a:effectLst/>
                  <a:latin typeface="Cambria" charset="0"/>
                  <a:ea typeface="Times New Roman" charset="0"/>
                </a:rPr>
                <a:t>Q(s,a</a:t>
              </a:r>
              <a:r>
                <a:rPr kumimoji="0" lang="en-US" b="0" i="0" u="none" strike="noStrike" cap="none" normalizeH="0" baseline="0" dirty="0" smtClean="0">
                  <a:ln>
                    <a:noFill/>
                  </a:ln>
                  <a:solidFill>
                    <a:schemeClr val="tx1"/>
                  </a:solidFill>
                  <a:effectLst/>
                  <a:latin typeface="Cambria" charset="0"/>
                  <a:ea typeface="Times New Roman" charset="0"/>
                </a:rPr>
                <a:t>) + </a:t>
              </a:r>
              <a:r>
                <a:rPr kumimoji="0" lang="en-US" b="0" i="0" u="none" strike="noStrike" cap="none" normalizeH="0" baseline="0" dirty="0" err="1" smtClean="0">
                  <a:ln>
                    <a:noFill/>
                  </a:ln>
                  <a:solidFill>
                    <a:schemeClr val="tx1"/>
                  </a:solidFill>
                  <a:effectLst/>
                  <a:latin typeface="Times New Roman" charset="0"/>
                  <a:ea typeface="Times New Roman" charset="0"/>
                  <a:sym typeface="Symbol" charset="2"/>
                </a:rPr>
                <a:t></a:t>
              </a:r>
              <a:r>
                <a:rPr kumimoji="0" lang="en-US" b="0" i="0" u="none" strike="noStrike" cap="none" normalizeH="0" baseline="0" dirty="0" smtClean="0">
                  <a:ln>
                    <a:noFill/>
                  </a:ln>
                  <a:solidFill>
                    <a:schemeClr val="tx1"/>
                  </a:solidFill>
                  <a:effectLst/>
                  <a:latin typeface="Cambria" charset="0"/>
                  <a:ea typeface="Times New Roman" charset="0"/>
                </a:rPr>
                <a:t> [</a:t>
              </a:r>
              <a:r>
                <a:rPr kumimoji="0" lang="en-US" b="0" i="0" u="none" strike="noStrike" cap="none" normalizeH="0" baseline="0" dirty="0" err="1" smtClean="0">
                  <a:ln>
                    <a:noFill/>
                  </a:ln>
                  <a:solidFill>
                    <a:schemeClr val="tx1"/>
                  </a:solidFill>
                  <a:effectLst/>
                  <a:latin typeface="Cambria" charset="0"/>
                  <a:ea typeface="Times New Roman" charset="0"/>
                </a:rPr>
                <a:t>r</a:t>
              </a:r>
              <a:r>
                <a:rPr kumimoji="0" lang="en-US" b="0" i="0" u="none" strike="noStrike" cap="none" normalizeH="0" baseline="0" dirty="0" smtClean="0">
                  <a:ln>
                    <a:noFill/>
                  </a:ln>
                  <a:solidFill>
                    <a:schemeClr val="tx1"/>
                  </a:solidFill>
                  <a:effectLst/>
                  <a:latin typeface="Cambria" charset="0"/>
                  <a:ea typeface="Times New Roman" charset="0"/>
                </a:rPr>
                <a:t> + </a:t>
              </a:r>
              <a:r>
                <a:rPr kumimoji="0" lang="en-US" b="0" i="0" u="none" strike="noStrike" cap="none" normalizeH="0" baseline="0" dirty="0" err="1" smtClean="0">
                  <a:ln>
                    <a:noFill/>
                  </a:ln>
                  <a:solidFill>
                    <a:schemeClr val="tx1"/>
                  </a:solidFill>
                  <a:effectLst/>
                  <a:latin typeface="Times New Roman" charset="0"/>
                  <a:ea typeface="Times New Roman" charset="0"/>
                  <a:sym typeface="Symbol" charset="2"/>
                </a:rPr>
                <a:t></a:t>
              </a:r>
              <a:r>
                <a:rPr kumimoji="0" lang="en-US" b="0" i="0" u="none" strike="noStrike" cap="none" normalizeH="0" baseline="0" dirty="0" smtClean="0">
                  <a:ln>
                    <a:noFill/>
                  </a:ln>
                  <a:solidFill>
                    <a:schemeClr val="tx1"/>
                  </a:solidFill>
                  <a:effectLst/>
                  <a:latin typeface="Cambria" charset="0"/>
                  <a:ea typeface="Times New Roman" charset="0"/>
                </a:rPr>
                <a:t> max Q (</a:t>
              </a:r>
              <a:r>
                <a:rPr kumimoji="0" lang="en-US" b="0" i="0" u="none" strike="noStrike" cap="none" normalizeH="0" baseline="0" dirty="0" err="1" smtClean="0">
                  <a:ln>
                    <a:noFill/>
                  </a:ln>
                  <a:solidFill>
                    <a:schemeClr val="tx1"/>
                  </a:solidFill>
                  <a:effectLst/>
                  <a:latin typeface="Cambria" charset="0"/>
                  <a:ea typeface="Times New Roman" charset="0"/>
                </a:rPr>
                <a:t>s</a:t>
              </a:r>
              <a:r>
                <a:rPr kumimoji="0" lang="en-US" b="0" i="0" u="none" strike="noStrike" cap="none" normalizeH="0" baseline="0" dirty="0" smtClean="0">
                  <a:ln>
                    <a:noFill/>
                  </a:ln>
                  <a:solidFill>
                    <a:schemeClr val="tx1"/>
                  </a:solidFill>
                  <a:effectLst/>
                  <a:latin typeface="Cambria" charset="0"/>
                  <a:ea typeface="Times New Roman" charset="0"/>
                </a:rPr>
                <a:t>’, a’) – </a:t>
              </a:r>
              <a:r>
                <a:rPr kumimoji="0" lang="en-US" b="0" i="0" u="none" strike="noStrike" cap="none" normalizeH="0" baseline="0" dirty="0" err="1" smtClean="0">
                  <a:ln>
                    <a:noFill/>
                  </a:ln>
                  <a:solidFill>
                    <a:schemeClr val="tx1"/>
                  </a:solidFill>
                  <a:effectLst/>
                  <a:latin typeface="Cambria" charset="0"/>
                  <a:ea typeface="Times New Roman" charset="0"/>
                </a:rPr>
                <a:t>Q(s</a:t>
              </a:r>
              <a:r>
                <a:rPr kumimoji="0" lang="en-US" b="0" i="0" u="none" strike="noStrike" cap="none" normalizeH="0" baseline="0" dirty="0" smtClean="0">
                  <a:ln>
                    <a:noFill/>
                  </a:ln>
                  <a:solidFill>
                    <a:schemeClr val="tx1"/>
                  </a:solidFill>
                  <a:effectLst/>
                  <a:latin typeface="Cambria" charset="0"/>
                  <a:ea typeface="Times New Roman" charset="0"/>
                </a:rPr>
                <a:t>, 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mbria" charset="0"/>
                  <a:ea typeface="Times New Roman" charset="0"/>
                </a:rPr>
                <a:t>                                                          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mbria" charset="0"/>
                  <a:ea typeface="Times New Roman" charset="0"/>
                </a:rPr>
                <a:t>            </a:t>
              </a:r>
              <a:r>
                <a:rPr kumimoji="0" lang="en-US" b="0" i="0" u="none" strike="noStrike" cap="none" normalizeH="0" baseline="0" dirty="0" err="1" smtClean="0">
                  <a:ln>
                    <a:noFill/>
                  </a:ln>
                  <a:solidFill>
                    <a:schemeClr val="tx1"/>
                  </a:solidFill>
                  <a:effectLst/>
                  <a:latin typeface="Cambria" charset="0"/>
                  <a:ea typeface="Times New Roman" charset="0"/>
                </a:rPr>
                <a:t>s</a:t>
              </a:r>
              <a:r>
                <a:rPr kumimoji="0" lang="en-US" b="0" i="0" u="none" strike="noStrike" cap="none" normalizeH="0" baseline="0" dirty="0" smtClean="0">
                  <a:ln>
                    <a:noFill/>
                  </a:ln>
                  <a:solidFill>
                    <a:schemeClr val="tx1"/>
                  </a:solidFill>
                  <a:effectLst/>
                  <a:latin typeface="Cambria" charset="0"/>
                  <a:ea typeface="Times New Roman" charset="0"/>
                </a:rPr>
                <a:t> </a:t>
              </a:r>
              <a:r>
                <a:rPr kumimoji="0" lang="en-US" b="0" i="0" u="none" strike="noStrike" cap="none" normalizeH="0" baseline="0" dirty="0" err="1" smtClean="0">
                  <a:ln>
                    <a:noFill/>
                  </a:ln>
                  <a:solidFill>
                    <a:schemeClr val="tx1"/>
                  </a:solidFill>
                  <a:effectLst/>
                  <a:latin typeface="Times New Roman" charset="0"/>
                  <a:ea typeface="Times New Roman" charset="0"/>
                  <a:sym typeface="Wingdings" charset="2"/>
                </a:rPr>
                <a:t></a:t>
              </a:r>
              <a:r>
                <a:rPr kumimoji="0" lang="en-US" b="0" i="0" u="none" strike="noStrike" cap="none" normalizeH="0" baseline="0" dirty="0" smtClean="0">
                  <a:ln>
                    <a:noFill/>
                  </a:ln>
                  <a:solidFill>
                    <a:schemeClr val="tx1"/>
                  </a:solidFill>
                  <a:effectLst/>
                  <a:latin typeface="Cambria" charset="0"/>
                  <a:ea typeface="Times New Roman" charset="0"/>
                </a:rPr>
                <a:t> </a:t>
              </a:r>
              <a:r>
                <a:rPr kumimoji="0" lang="en-US" b="0" i="0" u="none" strike="noStrike" cap="none" normalizeH="0" baseline="0" dirty="0" err="1" smtClean="0">
                  <a:ln>
                    <a:noFill/>
                  </a:ln>
                  <a:solidFill>
                    <a:schemeClr val="tx1"/>
                  </a:solidFill>
                  <a:effectLst/>
                  <a:latin typeface="Cambria" charset="0"/>
                  <a:ea typeface="Times New Roman" charset="0"/>
                </a:rPr>
                <a:t>s</a:t>
              </a:r>
              <a:r>
                <a:rPr kumimoji="0" lang="en-US" b="0" i="0" u="none" strike="noStrike" cap="none" normalizeH="0" baseline="0" dirty="0" smtClean="0">
                  <a:ln>
                    <a:noFill/>
                  </a:ln>
                  <a:solidFill>
                    <a:schemeClr val="tx1"/>
                  </a:solidFill>
                  <a:effectLst/>
                  <a:latin typeface="Cambria" charset="0"/>
                  <a:ea typeface="Times New Roman" charset="0"/>
                </a:rPr>
                <a:t>’</a:t>
              </a:r>
              <a:endParaRPr kumimoji="0" lang="en-US" b="0" i="0" u="none" strike="noStrike" cap="none" normalizeH="0" baseline="0" dirty="0">
                <a:ln>
                  <a:noFill/>
                </a:ln>
                <a:solidFill>
                  <a:schemeClr val="tx1"/>
                </a:solidFill>
                <a:effectLst/>
                <a:latin typeface="Cambria" charset="0"/>
                <a:ea typeface="Times New Roman" charset="0"/>
              </a:endParaRPr>
            </a:p>
          </p:txBody>
        </p:sp>
      </p:grpSp>
      <p:sp>
        <p:nvSpPr>
          <p:cNvPr id="8" name="Oval 7"/>
          <p:cNvSpPr/>
          <p:nvPr/>
        </p:nvSpPr>
        <p:spPr>
          <a:xfrm>
            <a:off x="4483100" y="4953000"/>
            <a:ext cx="558800" cy="5461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080000" y="4953000"/>
            <a:ext cx="558800" cy="54610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a:t>
            </a:r>
            <a:endParaRPr lang="en-US" dirty="0"/>
          </a:p>
        </p:txBody>
      </p:sp>
      <p:graphicFrame>
        <p:nvGraphicFramePr>
          <p:cNvPr id="813058" name="Object 2"/>
          <p:cNvGraphicFramePr>
            <a:graphicFrameLocks noChangeAspect="1"/>
          </p:cNvGraphicFramePr>
          <p:nvPr/>
        </p:nvGraphicFramePr>
        <p:xfrm>
          <a:off x="6946900" y="1236663"/>
          <a:ext cx="1917700" cy="1158875"/>
        </p:xfrm>
        <a:graphic>
          <a:graphicData uri="http://schemas.openxmlformats.org/presentationml/2006/ole">
            <p:oleObj spid="_x0000_s1402882" name="Document" r:id="rId4" imgW="3022600" imgH="1828800" progId="Word.Document.12">
              <p:link updateAutomatic="1"/>
            </p:oleObj>
          </a:graphicData>
        </a:graphic>
      </p:graphicFrame>
      <p:grpSp>
        <p:nvGrpSpPr>
          <p:cNvPr id="80" name="Group 79"/>
          <p:cNvGrpSpPr/>
          <p:nvPr/>
        </p:nvGrpSpPr>
        <p:grpSpPr>
          <a:xfrm>
            <a:off x="1854200" y="2527300"/>
            <a:ext cx="4622800" cy="3836432"/>
            <a:chOff x="1854200" y="2527300"/>
            <a:chExt cx="4622800" cy="3836432"/>
          </a:xfrm>
        </p:grpSpPr>
        <p:grpSp>
          <p:nvGrpSpPr>
            <p:cNvPr id="79" name="Group 78"/>
            <p:cNvGrpSpPr/>
            <p:nvPr/>
          </p:nvGrpSpPr>
          <p:grpSpPr>
            <a:xfrm>
              <a:off x="3168650" y="2628900"/>
              <a:ext cx="3067050" cy="2857516"/>
              <a:chOff x="3168650" y="2628900"/>
              <a:chExt cx="2686050" cy="2857516"/>
            </a:xfrm>
          </p:grpSpPr>
          <p:sp>
            <p:nvSpPr>
              <p:cNvPr id="6" name="Rectangle 5"/>
              <p:cNvSpPr/>
              <p:nvPr/>
            </p:nvSpPr>
            <p:spPr>
              <a:xfrm>
                <a:off x="3187701" y="2628900"/>
                <a:ext cx="2666999" cy="2857500"/>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H="1">
                <a:off x="2063743" y="4057656"/>
                <a:ext cx="285751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2362194" y="4064005"/>
                <a:ext cx="2844814"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H="1">
                <a:off x="2660645" y="4057654"/>
                <a:ext cx="2857512"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2959100" y="4063999"/>
                <a:ext cx="2844803"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3257546" y="4057653"/>
                <a:ext cx="2857510"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3555996" y="4064003"/>
                <a:ext cx="2844808" cy="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H="1">
                <a:off x="3854448" y="4057651"/>
                <a:ext cx="285750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4152899" y="4064000"/>
                <a:ext cx="2844804"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0800000">
                <a:off x="3194050" y="5213350"/>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a:off x="3181350" y="48704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a:off x="3181350" y="45529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flipV="1">
                <a:off x="3194050" y="4248147"/>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a:off x="3181350" y="3905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a:off x="3168650" y="3575050"/>
                <a:ext cx="26860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a:off x="3181350" y="3270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0800000" flipV="1">
                <a:off x="3168650" y="2927347"/>
                <a:ext cx="26860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7" name="TextBox 66"/>
            <p:cNvSpPr txBox="1"/>
            <p:nvPr/>
          </p:nvSpPr>
          <p:spPr>
            <a:xfrm>
              <a:off x="1854200" y="3752850"/>
              <a:ext cx="876300" cy="369332"/>
            </a:xfrm>
            <a:prstGeom prst="rect">
              <a:avLst/>
            </a:prstGeom>
            <a:noFill/>
          </p:spPr>
          <p:txBody>
            <a:bodyPr wrap="square" rtlCol="0">
              <a:spAutoFit/>
            </a:bodyPr>
            <a:lstStyle/>
            <a:p>
              <a:r>
                <a:rPr lang="en-US" dirty="0" smtClean="0"/>
                <a:t>states</a:t>
              </a:r>
              <a:endParaRPr lang="en-US" dirty="0"/>
            </a:p>
          </p:txBody>
        </p:sp>
        <p:sp>
          <p:nvSpPr>
            <p:cNvPr id="68" name="TextBox 67"/>
            <p:cNvSpPr txBox="1"/>
            <p:nvPr/>
          </p:nvSpPr>
          <p:spPr>
            <a:xfrm>
              <a:off x="4394204" y="5994400"/>
              <a:ext cx="1193795" cy="369332"/>
            </a:xfrm>
            <a:prstGeom prst="rect">
              <a:avLst/>
            </a:prstGeom>
            <a:noFill/>
          </p:spPr>
          <p:txBody>
            <a:bodyPr wrap="square" rtlCol="0">
              <a:spAutoFit/>
            </a:bodyPr>
            <a:lstStyle/>
            <a:p>
              <a:r>
                <a:rPr lang="en-US" dirty="0" smtClean="0"/>
                <a:t>actions</a:t>
              </a:r>
              <a:endParaRPr lang="en-US" dirty="0"/>
            </a:p>
          </p:txBody>
        </p:sp>
        <p:sp>
          <p:nvSpPr>
            <p:cNvPr id="69" name="TextBox 68"/>
            <p:cNvSpPr txBox="1"/>
            <p:nvPr/>
          </p:nvSpPr>
          <p:spPr>
            <a:xfrm>
              <a:off x="2844800" y="2527300"/>
              <a:ext cx="457201" cy="3000821"/>
            </a:xfrm>
            <a:prstGeom prst="rect">
              <a:avLst/>
            </a:prstGeom>
            <a:noFill/>
          </p:spPr>
          <p:txBody>
            <a:bodyPr wrap="square" rtlCol="0">
              <a:spAutoFit/>
            </a:bodyPr>
            <a:lstStyle/>
            <a:p>
              <a:r>
                <a:rPr lang="en-US" sz="2100" dirty="0" smtClean="0"/>
                <a:t>9</a:t>
              </a:r>
            </a:p>
            <a:p>
              <a:r>
                <a:rPr lang="en-US" sz="2100" dirty="0" smtClean="0"/>
                <a:t>8</a:t>
              </a:r>
            </a:p>
            <a:p>
              <a:r>
                <a:rPr lang="en-US" sz="2100" dirty="0" smtClean="0"/>
                <a:t>7</a:t>
              </a:r>
            </a:p>
            <a:p>
              <a:r>
                <a:rPr lang="en-US" sz="2100" dirty="0" smtClean="0"/>
                <a:t>6</a:t>
              </a:r>
            </a:p>
            <a:p>
              <a:r>
                <a:rPr lang="en-US" sz="2100" dirty="0" smtClean="0"/>
                <a:t>5</a:t>
              </a:r>
            </a:p>
            <a:p>
              <a:r>
                <a:rPr lang="en-US" sz="2100" dirty="0" smtClean="0"/>
                <a:t>4</a:t>
              </a:r>
            </a:p>
            <a:p>
              <a:r>
                <a:rPr lang="en-US" sz="2100" dirty="0" smtClean="0"/>
                <a:t>3</a:t>
              </a:r>
            </a:p>
            <a:p>
              <a:r>
                <a:rPr lang="en-US" sz="2100" dirty="0" smtClean="0"/>
                <a:t>2</a:t>
              </a:r>
            </a:p>
            <a:p>
              <a:r>
                <a:rPr lang="en-US" sz="2100" dirty="0" smtClean="0"/>
                <a:t>1</a:t>
              </a:r>
            </a:p>
          </p:txBody>
        </p:sp>
        <p:sp>
          <p:nvSpPr>
            <p:cNvPr id="70" name="TextBox 69"/>
            <p:cNvSpPr txBox="1"/>
            <p:nvPr/>
          </p:nvSpPr>
          <p:spPr>
            <a:xfrm>
              <a:off x="3168650" y="5486400"/>
              <a:ext cx="3308350" cy="415498"/>
            </a:xfrm>
            <a:prstGeom prst="rect">
              <a:avLst/>
            </a:prstGeom>
            <a:noFill/>
          </p:spPr>
          <p:txBody>
            <a:bodyPr wrap="square" rtlCol="0">
              <a:spAutoFit/>
            </a:bodyPr>
            <a:lstStyle/>
            <a:p>
              <a:r>
                <a:rPr lang="en-US" sz="2100" dirty="0" smtClean="0"/>
                <a:t>1    2    3   4    5   6   7    8   9</a:t>
              </a:r>
              <a:r>
                <a:rPr lang="en-US" dirty="0" smtClean="0"/>
                <a:t> </a:t>
              </a:r>
              <a:endParaRPr lang="en-US" dirty="0"/>
            </a:p>
          </p:txBody>
        </p:sp>
      </p:grpSp>
      <p:sp>
        <p:nvSpPr>
          <p:cNvPr id="27" name="TextBox 26"/>
          <p:cNvSpPr txBox="1"/>
          <p:nvPr/>
        </p:nvSpPr>
        <p:spPr>
          <a:xfrm>
            <a:off x="825500" y="2032000"/>
            <a:ext cx="5867400" cy="523220"/>
          </a:xfrm>
          <a:prstGeom prst="rect">
            <a:avLst/>
          </a:prstGeom>
          <a:noFill/>
        </p:spPr>
        <p:txBody>
          <a:bodyPr wrap="square" rtlCol="0">
            <a:spAutoFit/>
          </a:bodyPr>
          <a:lstStyle/>
          <a:p>
            <a:r>
              <a:rPr lang="en-US" sz="2800" dirty="0" smtClean="0"/>
              <a:t>Q-learning:</a:t>
            </a:r>
            <a:endParaRPr lang="en-US" sz="2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a:t>
            </a:r>
            <a:endParaRPr lang="en-US" dirty="0"/>
          </a:p>
        </p:txBody>
      </p:sp>
      <p:graphicFrame>
        <p:nvGraphicFramePr>
          <p:cNvPr id="813058" name="Object 2"/>
          <p:cNvGraphicFramePr>
            <a:graphicFrameLocks noChangeAspect="1"/>
          </p:cNvGraphicFramePr>
          <p:nvPr/>
        </p:nvGraphicFramePr>
        <p:xfrm>
          <a:off x="6946900" y="1236663"/>
          <a:ext cx="1917700" cy="1158875"/>
        </p:xfrm>
        <a:graphic>
          <a:graphicData uri="http://schemas.openxmlformats.org/presentationml/2006/ole">
            <p:oleObj spid="_x0000_s1099778" name="Document" r:id="rId4" imgW="3022600" imgH="1828800" progId="Word.Document.12">
              <p:link updateAutomatic="1"/>
            </p:oleObj>
          </a:graphicData>
        </a:graphic>
      </p:graphicFrame>
      <p:grpSp>
        <p:nvGrpSpPr>
          <p:cNvPr id="9" name="Group 8"/>
          <p:cNvGrpSpPr/>
          <p:nvPr/>
        </p:nvGrpSpPr>
        <p:grpSpPr>
          <a:xfrm>
            <a:off x="1374775" y="2586039"/>
            <a:ext cx="3315806" cy="3216948"/>
            <a:chOff x="1374775" y="2586039"/>
            <a:chExt cx="3315806" cy="3216948"/>
          </a:xfrm>
        </p:grpSpPr>
        <p:graphicFrame>
          <p:nvGraphicFramePr>
            <p:cNvPr id="1099779" name="Object 3"/>
            <p:cNvGraphicFramePr>
              <a:graphicFrameLocks noChangeAspect="1"/>
            </p:cNvGraphicFramePr>
            <p:nvPr/>
          </p:nvGraphicFramePr>
          <p:xfrm>
            <a:off x="1374775" y="2586039"/>
            <a:ext cx="3315806" cy="2493961"/>
          </p:xfrm>
          <a:graphic>
            <a:graphicData uri="http://schemas.openxmlformats.org/presentationml/2006/ole">
              <p:oleObj spid="_x0000_s1099779" name="Document" r:id="rId4" imgW="3581400" imgH="2159000" progId="Word.Document.12">
                <p:link updateAutomatic="1"/>
              </p:oleObj>
            </a:graphicData>
          </a:graphic>
        </p:graphicFrame>
        <p:sp>
          <p:nvSpPr>
            <p:cNvPr id="6" name="TextBox 5"/>
            <p:cNvSpPr txBox="1"/>
            <p:nvPr/>
          </p:nvSpPr>
          <p:spPr>
            <a:xfrm>
              <a:off x="1727200" y="5372100"/>
              <a:ext cx="2603500" cy="430887"/>
            </a:xfrm>
            <a:prstGeom prst="rect">
              <a:avLst/>
            </a:prstGeom>
            <a:noFill/>
          </p:spPr>
          <p:txBody>
            <a:bodyPr wrap="square" rtlCol="0">
              <a:spAutoFit/>
            </a:bodyPr>
            <a:lstStyle/>
            <a:p>
              <a:pPr algn="ctr"/>
              <a:r>
                <a:rPr lang="en-US" sz="2200" b="1" dirty="0" smtClean="0"/>
                <a:t>Tile Coding</a:t>
              </a:r>
              <a:endParaRPr lang="en-US" sz="2200" b="1" dirty="0"/>
            </a:p>
          </p:txBody>
        </p:sp>
      </p:grpSp>
      <p:grpSp>
        <p:nvGrpSpPr>
          <p:cNvPr id="10" name="Group 9"/>
          <p:cNvGrpSpPr/>
          <p:nvPr/>
        </p:nvGrpSpPr>
        <p:grpSpPr>
          <a:xfrm>
            <a:off x="5080000" y="2730500"/>
            <a:ext cx="2882900" cy="3072487"/>
            <a:chOff x="5080000" y="2730500"/>
            <a:chExt cx="2882900" cy="3072487"/>
          </a:xfrm>
        </p:grpSpPr>
        <p:pic>
          <p:nvPicPr>
            <p:cNvPr id="5" name="Picture 4" descr="kanerva.jpeg"/>
            <p:cNvPicPr>
              <a:picLocks noChangeAspect="1"/>
            </p:cNvPicPr>
            <p:nvPr/>
          </p:nvPicPr>
          <p:blipFill>
            <a:blip r:embed="rId5"/>
            <a:stretch>
              <a:fillRect/>
            </a:stretch>
          </p:blipFill>
          <p:spPr>
            <a:xfrm>
              <a:off x="5080000" y="2730500"/>
              <a:ext cx="2794000" cy="2362200"/>
            </a:xfrm>
            <a:prstGeom prst="rect">
              <a:avLst/>
            </a:prstGeom>
          </p:spPr>
        </p:pic>
        <p:sp>
          <p:nvSpPr>
            <p:cNvPr id="7" name="TextBox 6"/>
            <p:cNvSpPr txBox="1"/>
            <p:nvPr/>
          </p:nvSpPr>
          <p:spPr>
            <a:xfrm>
              <a:off x="5168900" y="5372100"/>
              <a:ext cx="2794000" cy="430887"/>
            </a:xfrm>
            <a:prstGeom prst="rect">
              <a:avLst/>
            </a:prstGeom>
            <a:noFill/>
          </p:spPr>
          <p:txBody>
            <a:bodyPr wrap="square" rtlCol="0">
              <a:spAutoFit/>
            </a:bodyPr>
            <a:lstStyle/>
            <a:p>
              <a:pPr algn="ctr"/>
              <a:r>
                <a:rPr lang="en-US" sz="2200" b="1" dirty="0" err="1" smtClean="0"/>
                <a:t>Kanerva</a:t>
              </a:r>
              <a:r>
                <a:rPr lang="en-US" sz="2200" b="1" dirty="0" smtClean="0"/>
                <a:t> Coding</a:t>
              </a:r>
              <a:endParaRPr lang="en-US" sz="2200" b="1" dirty="0"/>
            </a:p>
          </p:txBody>
        </p:sp>
      </p:grpSp>
      <p:sp>
        <p:nvSpPr>
          <p:cNvPr id="8" name="TextBox 7"/>
          <p:cNvSpPr txBox="1"/>
          <p:nvPr/>
        </p:nvSpPr>
        <p:spPr>
          <a:xfrm>
            <a:off x="825500" y="1968500"/>
            <a:ext cx="5867400" cy="523220"/>
          </a:xfrm>
          <a:prstGeom prst="rect">
            <a:avLst/>
          </a:prstGeom>
          <a:noFill/>
        </p:spPr>
        <p:txBody>
          <a:bodyPr wrap="square" rtlCol="0">
            <a:spAutoFit/>
          </a:bodyPr>
          <a:lstStyle/>
          <a:p>
            <a:r>
              <a:rPr lang="en-US" sz="2800" dirty="0" smtClean="0"/>
              <a:t>Proposed alternatives: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a:t>
            </a:r>
            <a:endParaRPr lang="en-US" dirty="0"/>
          </a:p>
        </p:txBody>
      </p:sp>
      <p:graphicFrame>
        <p:nvGraphicFramePr>
          <p:cNvPr id="813058" name="Object 2"/>
          <p:cNvGraphicFramePr>
            <a:graphicFrameLocks noChangeAspect="1"/>
          </p:cNvGraphicFramePr>
          <p:nvPr/>
        </p:nvGraphicFramePr>
        <p:xfrm>
          <a:off x="6946900" y="1236663"/>
          <a:ext cx="1917700" cy="1158875"/>
        </p:xfrm>
        <a:graphic>
          <a:graphicData uri="http://schemas.openxmlformats.org/presentationml/2006/ole">
            <p:oleObj spid="_x0000_s1119234" name="Document" r:id="rId4" imgW="3022600" imgH="1828800" progId="Word.Document.12">
              <p:link updateAutomatic="1"/>
            </p:oleObj>
          </a:graphicData>
        </a:graphic>
      </p:graphicFrame>
      <p:grpSp>
        <p:nvGrpSpPr>
          <p:cNvPr id="55" name="Group 54"/>
          <p:cNvGrpSpPr/>
          <p:nvPr/>
        </p:nvGrpSpPr>
        <p:grpSpPr>
          <a:xfrm>
            <a:off x="3168650" y="2616200"/>
            <a:ext cx="3308350" cy="3060700"/>
            <a:chOff x="3168650" y="2616200"/>
            <a:chExt cx="3308350" cy="3060700"/>
          </a:xfrm>
        </p:grpSpPr>
        <p:sp>
          <p:nvSpPr>
            <p:cNvPr id="6" name="Rectangle 5"/>
            <p:cNvSpPr/>
            <p:nvPr/>
          </p:nvSpPr>
          <p:spPr>
            <a:xfrm>
              <a:off x="3187700" y="2628900"/>
              <a:ext cx="3276601" cy="3035300"/>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rot="16200000" flipH="1">
              <a:off x="16700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18224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19748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21145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22669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flipH="1">
              <a:off x="24193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H="1">
              <a:off x="25717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27114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28638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30162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31686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H="1">
              <a:off x="33083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34607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36131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H="1">
              <a:off x="37655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6200000" flipH="1">
              <a:off x="39052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6200000" flipH="1">
              <a:off x="40576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6200000" flipH="1">
              <a:off x="4197350" y="41338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6200000" flipH="1">
              <a:off x="4349750" y="41338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H="1">
              <a:off x="44894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6200000" flipH="1">
              <a:off x="46418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6200000" flipH="1">
              <a:off x="4794250" y="41338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6200000" flipH="1">
              <a:off x="4946650" y="41338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10800000" flipV="1">
              <a:off x="3181350" y="55181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flipV="1">
              <a:off x="3181350" y="53784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10800000" flipV="1">
              <a:off x="3194050" y="5213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10800000" flipV="1">
              <a:off x="3181350" y="50355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0800000" flipV="1">
              <a:off x="3181350" y="48704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flipV="1">
              <a:off x="3194050" y="4705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flipV="1">
              <a:off x="3181350" y="45529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0800000" flipV="1">
              <a:off x="3181350" y="44132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0800000" flipV="1">
              <a:off x="3194050" y="42481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0800000" flipV="1">
              <a:off x="3181350" y="4070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flipV="1">
              <a:off x="3181350" y="39052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0800000" flipV="1">
              <a:off x="3194050" y="37401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flipV="1">
              <a:off x="3168650" y="35750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0800000" flipV="1">
              <a:off x="3168650" y="3435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flipV="1">
              <a:off x="3181350" y="32702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0800000" flipV="1">
              <a:off x="3168650" y="30924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0800000" flipV="1">
              <a:off x="3168650" y="2927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0800000" flipV="1">
              <a:off x="3181350" y="27622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6" name="TextBox 55"/>
          <p:cNvSpPr txBox="1"/>
          <p:nvPr/>
        </p:nvSpPr>
        <p:spPr>
          <a:xfrm>
            <a:off x="825500" y="1968500"/>
            <a:ext cx="5867400" cy="523220"/>
          </a:xfrm>
          <a:prstGeom prst="rect">
            <a:avLst/>
          </a:prstGeom>
          <a:noFill/>
        </p:spPr>
        <p:txBody>
          <a:bodyPr wrap="square" rtlCol="0">
            <a:spAutoFit/>
          </a:bodyPr>
          <a:lstStyle/>
          <a:p>
            <a:r>
              <a:rPr lang="en-US" sz="2800" dirty="0" smtClean="0"/>
              <a:t>Distribution of memory resources:</a:t>
            </a:r>
            <a:endParaRPr lang="en-US" sz="2800" dirty="0"/>
          </a:p>
        </p:txBody>
      </p:sp>
      <p:sp>
        <p:nvSpPr>
          <p:cNvPr id="57" name="Oval 56"/>
          <p:cNvSpPr/>
          <p:nvPr/>
        </p:nvSpPr>
        <p:spPr>
          <a:xfrm>
            <a:off x="3276599" y="2679700"/>
            <a:ext cx="1346202" cy="141605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105399" y="4229100"/>
            <a:ext cx="1346202" cy="1416050"/>
          </a:xfrm>
          <a:prstGeom prst="ellipse">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7" grpId="1" animBg="1"/>
      <p:bldP spid="5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4" name="TextBox 3"/>
          <p:cNvSpPr txBox="1"/>
          <p:nvPr/>
        </p:nvSpPr>
        <p:spPr>
          <a:xfrm>
            <a:off x="3213100" y="1955800"/>
            <a:ext cx="4889500" cy="461665"/>
          </a:xfrm>
          <a:prstGeom prst="rect">
            <a:avLst/>
          </a:prstGeom>
          <a:noFill/>
        </p:spPr>
        <p:txBody>
          <a:bodyPr wrap="square" rtlCol="0">
            <a:spAutoFit/>
          </a:bodyPr>
          <a:lstStyle/>
          <a:p>
            <a:r>
              <a:rPr lang="en-US" sz="2400" b="1" dirty="0" smtClean="0">
                <a:solidFill>
                  <a:schemeClr val="tx2"/>
                </a:solidFill>
              </a:rPr>
              <a:t>Summary of Contributions</a:t>
            </a:r>
            <a:endParaRPr lang="en-US" sz="2400" b="1" dirty="0">
              <a:solidFill>
                <a:schemeClr val="tx2"/>
              </a:solidFill>
            </a:endParaRPr>
          </a:p>
        </p:txBody>
      </p:sp>
      <p:sp>
        <p:nvSpPr>
          <p:cNvPr id="5" name="Down Arrow 4"/>
          <p:cNvSpPr/>
          <p:nvPr/>
        </p:nvSpPr>
        <p:spPr>
          <a:xfrm>
            <a:off x="4630420" y="2611120"/>
            <a:ext cx="462280" cy="614680"/>
          </a:xfrm>
          <a:prstGeom prst="downArrow">
            <a:avLst>
              <a:gd name="adj1" fmla="val 50000"/>
              <a:gd name="adj2" fmla="val 46914"/>
            </a:avLst>
          </a:prstGeom>
          <a:solidFill>
            <a:srgbClr val="008000"/>
          </a:solidFill>
          <a:ln/>
        </p:spPr>
        <p:style>
          <a:lnRef idx="1">
            <a:schemeClr val="accent1"/>
          </a:lnRef>
          <a:fillRef idx="3">
            <a:schemeClr val="accent1"/>
          </a:fillRef>
          <a:effectRef idx="2">
            <a:schemeClr val="accent1"/>
          </a:effectRef>
          <a:fontRef idx="minor">
            <a:schemeClr val="lt1"/>
          </a:fontRef>
        </p:style>
        <p:txBody>
          <a:bodyPr/>
          <a:lstStyle/>
          <a:p>
            <a:endParaRPr lang="en-US" dirty="0" smtClean="0"/>
          </a:p>
          <a:p>
            <a:endParaRPr lang="en-US" dirty="0"/>
          </a:p>
        </p:txBody>
      </p:sp>
      <p:sp>
        <p:nvSpPr>
          <p:cNvPr id="6" name="TextBox 5"/>
          <p:cNvSpPr txBox="1"/>
          <p:nvPr/>
        </p:nvSpPr>
        <p:spPr>
          <a:xfrm>
            <a:off x="3860800" y="3352800"/>
            <a:ext cx="4762500" cy="461665"/>
          </a:xfrm>
          <a:prstGeom prst="rect">
            <a:avLst/>
          </a:prstGeom>
          <a:noFill/>
        </p:spPr>
        <p:txBody>
          <a:bodyPr wrap="square" rtlCol="0">
            <a:spAutoFit/>
          </a:bodyPr>
          <a:lstStyle/>
          <a:p>
            <a:r>
              <a:rPr lang="en-US" sz="2400" b="1" dirty="0" smtClean="0">
                <a:solidFill>
                  <a:schemeClr val="tx2"/>
                </a:solidFill>
              </a:rPr>
              <a:t>Software Tool</a:t>
            </a:r>
            <a:endParaRPr lang="en-US" sz="24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Proposed Technique </a:t>
            </a:r>
            <a:endParaRPr lang="en-US" dirty="0"/>
          </a:p>
        </p:txBody>
      </p:sp>
      <p:graphicFrame>
        <p:nvGraphicFramePr>
          <p:cNvPr id="564226" name="Object 2"/>
          <p:cNvGraphicFramePr>
            <a:graphicFrameLocks noChangeAspect="1"/>
          </p:cNvGraphicFramePr>
          <p:nvPr/>
        </p:nvGraphicFramePr>
        <p:xfrm>
          <a:off x="6921500" y="1020055"/>
          <a:ext cx="1917700" cy="1160289"/>
        </p:xfrm>
        <a:graphic>
          <a:graphicData uri="http://schemas.openxmlformats.org/presentationml/2006/ole">
            <p:oleObj spid="_x0000_s693250" name="Document" r:id="rId4" imgW="3022600" imgH="1828800" progId="Word.Document.12">
              <p:link updateAutomatic="1"/>
            </p:oleObj>
          </a:graphicData>
        </a:graphic>
      </p:graphicFrame>
      <p:graphicFrame>
        <p:nvGraphicFramePr>
          <p:cNvPr id="693253" name="Object 5"/>
          <p:cNvGraphicFramePr>
            <a:graphicFrameLocks noChangeAspect="1"/>
          </p:cNvGraphicFramePr>
          <p:nvPr/>
        </p:nvGraphicFramePr>
        <p:xfrm>
          <a:off x="2413000" y="2514600"/>
          <a:ext cx="5016676" cy="3035300"/>
        </p:xfrm>
        <a:graphic>
          <a:graphicData uri="http://schemas.openxmlformats.org/presentationml/2006/ole">
            <p:oleObj spid="_x0000_s693253" name="Document" r:id="rId5" imgW="3022600" imgH="1828800" progId="Word.Document.12">
              <p:link updateAutomatic="1"/>
            </p:oleObj>
          </a:graphicData>
        </a:graphic>
      </p:graphicFrame>
      <p:sp>
        <p:nvSpPr>
          <p:cNvPr id="5" name="TextBox 4"/>
          <p:cNvSpPr txBox="1"/>
          <p:nvPr/>
        </p:nvSpPr>
        <p:spPr>
          <a:xfrm>
            <a:off x="825500" y="2032000"/>
            <a:ext cx="5867400" cy="523220"/>
          </a:xfrm>
          <a:prstGeom prst="rect">
            <a:avLst/>
          </a:prstGeom>
          <a:noFill/>
        </p:spPr>
        <p:txBody>
          <a:bodyPr wrap="square" rtlCol="0">
            <a:spAutoFit/>
          </a:bodyPr>
          <a:lstStyle/>
          <a:p>
            <a:r>
              <a:rPr lang="en-US" sz="2800" dirty="0" smtClean="0"/>
              <a:t>Moving Prototypes:</a:t>
            </a:r>
            <a:endParaRPr lang="en-US"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a:xfrm>
            <a:off x="520700" y="2087880"/>
            <a:ext cx="8166100" cy="4389120"/>
          </a:xfrm>
        </p:spPr>
        <p:txBody>
          <a:bodyPr/>
          <a:lstStyle/>
          <a:p>
            <a:pPr>
              <a:buNone/>
            </a:pPr>
            <a:r>
              <a:rPr lang="en-US" dirty="0" smtClean="0"/>
              <a:t>	Tile Based vs. Moving Prototypes:</a:t>
            </a:r>
          </a:p>
          <a:p>
            <a:pPr>
              <a:buNone/>
            </a:pPr>
            <a:endParaRPr lang="en-US" dirty="0"/>
          </a:p>
        </p:txBody>
      </p:sp>
      <p:graphicFrame>
        <p:nvGraphicFramePr>
          <p:cNvPr id="564226" name="Object 2"/>
          <p:cNvGraphicFramePr>
            <a:graphicFrameLocks noChangeAspect="1"/>
          </p:cNvGraphicFramePr>
          <p:nvPr/>
        </p:nvGraphicFramePr>
        <p:xfrm>
          <a:off x="6921500" y="1020055"/>
          <a:ext cx="1917700" cy="1160289"/>
        </p:xfrm>
        <a:graphic>
          <a:graphicData uri="http://schemas.openxmlformats.org/presentationml/2006/ole">
            <p:oleObj spid="_x0000_s694274" name="Document" r:id="rId4" imgW="3022600" imgH="1828800" progId="Word.Document.12">
              <p:link updateAutomatic="1"/>
            </p:oleObj>
          </a:graphicData>
        </a:graphic>
      </p:graphicFrame>
      <p:grpSp>
        <p:nvGrpSpPr>
          <p:cNvPr id="93" name="Group 92"/>
          <p:cNvGrpSpPr/>
          <p:nvPr/>
        </p:nvGrpSpPr>
        <p:grpSpPr>
          <a:xfrm>
            <a:off x="4330700" y="2820305"/>
            <a:ext cx="4133848" cy="3060700"/>
            <a:chOff x="4330700" y="2820305"/>
            <a:chExt cx="4133848" cy="3060700"/>
          </a:xfrm>
        </p:grpSpPr>
        <p:grpSp>
          <p:nvGrpSpPr>
            <p:cNvPr id="48" name="Group 47"/>
            <p:cNvGrpSpPr/>
            <p:nvPr/>
          </p:nvGrpSpPr>
          <p:grpSpPr>
            <a:xfrm>
              <a:off x="5156198" y="2820305"/>
              <a:ext cx="3308350" cy="3060700"/>
              <a:chOff x="3168650" y="2616200"/>
              <a:chExt cx="3308350" cy="3060700"/>
            </a:xfrm>
          </p:grpSpPr>
          <p:sp>
            <p:nvSpPr>
              <p:cNvPr id="49" name="Rectangle 48"/>
              <p:cNvSpPr/>
              <p:nvPr/>
            </p:nvSpPr>
            <p:spPr>
              <a:xfrm>
                <a:off x="3187700" y="2628900"/>
                <a:ext cx="3276601" cy="3035300"/>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cxnSp>
            <p:nvCxnSpPr>
              <p:cNvPr id="50" name="Straight Connector 49"/>
              <p:cNvCxnSpPr/>
              <p:nvPr/>
            </p:nvCxnSpPr>
            <p:spPr>
              <a:xfrm rot="16200000" flipH="1">
                <a:off x="16700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H="1">
                <a:off x="18224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H="1">
                <a:off x="19748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flipH="1">
                <a:off x="21145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flipH="1">
                <a:off x="22669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6200000" flipH="1">
                <a:off x="24193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6200000" flipH="1">
                <a:off x="25717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H="1">
                <a:off x="27114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H="1">
                <a:off x="28638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6200000" flipH="1">
                <a:off x="30162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6200000" flipH="1">
                <a:off x="31686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6200000" flipH="1">
                <a:off x="33083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6200000" flipH="1">
                <a:off x="34607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6200000" flipH="1">
                <a:off x="36131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16200000" flipH="1">
                <a:off x="37655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16200000" flipH="1">
                <a:off x="39052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16200000" flipH="1">
                <a:off x="40576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flipH="1">
                <a:off x="4197350" y="41338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flipH="1">
                <a:off x="4349750" y="41338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flipH="1">
                <a:off x="44894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flipH="1">
                <a:off x="46418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4794250" y="41338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16200000" flipH="1">
                <a:off x="4946650" y="41338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0800000" flipV="1">
                <a:off x="3181350" y="55181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0800000" flipV="1">
                <a:off x="3181350" y="53784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0800000" flipV="1">
                <a:off x="3194050" y="5213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10800000" flipV="1">
                <a:off x="3181350" y="50355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10800000" flipV="1">
                <a:off x="3181350" y="48704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10800000" flipV="1">
                <a:off x="3194050" y="4705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0800000" flipV="1">
                <a:off x="3181350" y="45529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0800000" flipV="1">
                <a:off x="3181350" y="44132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10800000" flipV="1">
                <a:off x="3194050" y="42481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0800000" flipV="1">
                <a:off x="3181350" y="4070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10800000" flipV="1">
                <a:off x="3181350" y="39052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0800000" flipV="1">
                <a:off x="3194050" y="37401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0800000" flipV="1">
                <a:off x="3168650" y="35750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10800000" flipV="1">
                <a:off x="3168650" y="3435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10800000" flipV="1">
                <a:off x="3181350" y="32702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10800000" flipV="1">
                <a:off x="3168650" y="30924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10800000" flipV="1">
                <a:off x="3168650" y="2927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0800000" flipV="1">
                <a:off x="3181350" y="27622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4" name="Right Arrow 113"/>
            <p:cNvSpPr/>
            <p:nvPr/>
          </p:nvSpPr>
          <p:spPr>
            <a:xfrm>
              <a:off x="4330700" y="3575953"/>
              <a:ext cx="584200" cy="5080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1122746" y="3409944"/>
            <a:ext cx="567833" cy="585110"/>
            <a:chOff x="1059246" y="3524244"/>
            <a:chExt cx="1112454" cy="1093112"/>
          </a:xfrm>
        </p:grpSpPr>
        <p:sp>
          <p:nvSpPr>
            <p:cNvPr id="116" name="Rectangle 115"/>
            <p:cNvSpPr/>
            <p:nvPr/>
          </p:nvSpPr>
          <p:spPr>
            <a:xfrm>
              <a:off x="1062250" y="3524244"/>
              <a:ext cx="1109450" cy="1093111"/>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Straight Connector 117"/>
            <p:cNvCxnSpPr/>
            <p:nvPr/>
          </p:nvCxnSpPr>
          <p:spPr>
            <a:xfrm rot="16200000" flipH="1">
              <a:off x="800876" y="4073566"/>
              <a:ext cx="1087577"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a:endCxn id="116" idx="2"/>
            </p:cNvCxnSpPr>
            <p:nvPr/>
          </p:nvCxnSpPr>
          <p:spPr>
            <a:xfrm rot="5400000">
              <a:off x="1078239" y="4068516"/>
              <a:ext cx="1087576" cy="101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6200000" flipH="1">
              <a:off x="1365710" y="4073561"/>
              <a:ext cx="108756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10800000">
              <a:off x="1059246" y="4362882"/>
              <a:ext cx="1112454" cy="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a:stCxn id="116" idx="3"/>
            </p:cNvCxnSpPr>
            <p:nvPr/>
          </p:nvCxnSpPr>
          <p:spPr>
            <a:xfrm flipH="1">
              <a:off x="1059246" y="4070800"/>
              <a:ext cx="1112454" cy="97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10800000">
              <a:off x="1059246" y="3803790"/>
              <a:ext cx="1112454"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1" name="Group 90"/>
          <p:cNvGrpSpPr/>
          <p:nvPr/>
        </p:nvGrpSpPr>
        <p:grpSpPr>
          <a:xfrm>
            <a:off x="1981200" y="3181344"/>
            <a:ext cx="2171700" cy="1245509"/>
            <a:chOff x="1981200" y="3181344"/>
            <a:chExt cx="2171700" cy="1245509"/>
          </a:xfrm>
        </p:grpSpPr>
        <p:grpSp>
          <p:nvGrpSpPr>
            <p:cNvPr id="92" name="Group 78"/>
            <p:cNvGrpSpPr/>
            <p:nvPr/>
          </p:nvGrpSpPr>
          <p:grpSpPr>
            <a:xfrm>
              <a:off x="2882036" y="3181344"/>
              <a:ext cx="1270864" cy="1245509"/>
              <a:chOff x="3168650" y="2628900"/>
              <a:chExt cx="2686050" cy="2857516"/>
            </a:xfrm>
          </p:grpSpPr>
          <p:sp>
            <p:nvSpPr>
              <p:cNvPr id="97" name="Rectangle 96"/>
              <p:cNvSpPr/>
              <p:nvPr/>
            </p:nvSpPr>
            <p:spPr>
              <a:xfrm>
                <a:off x="3187701" y="2628900"/>
                <a:ext cx="2666999" cy="2857500"/>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p:nvPr/>
            </p:nvCxnSpPr>
            <p:spPr>
              <a:xfrm rot="16200000" flipH="1">
                <a:off x="2063743" y="4057656"/>
                <a:ext cx="285751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flipH="1">
                <a:off x="2362194" y="4064005"/>
                <a:ext cx="2844814"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6200000" flipH="1">
                <a:off x="2660645" y="4057654"/>
                <a:ext cx="2857512"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16200000" flipH="1">
                <a:off x="2959100" y="4063999"/>
                <a:ext cx="2844803"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H="1">
                <a:off x="3257546" y="4057653"/>
                <a:ext cx="2857510"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16200000" flipH="1">
                <a:off x="3555996" y="4064003"/>
                <a:ext cx="2844808" cy="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16200000" flipH="1">
                <a:off x="3854448" y="4057651"/>
                <a:ext cx="285750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6200000" flipH="1">
                <a:off x="4152899" y="4064000"/>
                <a:ext cx="2844804"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0800000">
                <a:off x="3194050" y="5213350"/>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0800000">
                <a:off x="3181350" y="48704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0800000">
                <a:off x="3181350" y="45529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10800000" flipV="1">
                <a:off x="3194050" y="4248147"/>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0800000">
                <a:off x="3181350" y="3905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10800000">
                <a:off x="3168650" y="3575050"/>
                <a:ext cx="26860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10800000">
                <a:off x="3181350" y="3270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flipV="1">
                <a:off x="3168650" y="2927347"/>
                <a:ext cx="26860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40" name="Right Arrow 139"/>
            <p:cNvSpPr/>
            <p:nvPr/>
          </p:nvSpPr>
          <p:spPr>
            <a:xfrm>
              <a:off x="1981200" y="3436253"/>
              <a:ext cx="584200" cy="5080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a:xfrm>
            <a:off x="457200" y="1821180"/>
            <a:ext cx="8229600" cy="4389120"/>
          </a:xfrm>
        </p:spPr>
        <p:txBody>
          <a:bodyPr/>
          <a:lstStyle/>
          <a:p>
            <a:pPr>
              <a:buNone/>
            </a:pPr>
            <a:endParaRPr lang="en-US" dirty="0" smtClean="0"/>
          </a:p>
          <a:p>
            <a:pPr>
              <a:buNone/>
            </a:pPr>
            <a:r>
              <a:rPr lang="en-US" dirty="0" smtClean="0"/>
              <a:t>	CMAC vs. Moving Prototypes:</a:t>
            </a:r>
          </a:p>
          <a:p>
            <a:pPr>
              <a:buNone/>
            </a:pPr>
            <a:endParaRPr lang="en-US" dirty="0"/>
          </a:p>
        </p:txBody>
      </p:sp>
      <p:graphicFrame>
        <p:nvGraphicFramePr>
          <p:cNvPr id="564226" name="Object 2"/>
          <p:cNvGraphicFramePr>
            <a:graphicFrameLocks noChangeAspect="1"/>
          </p:cNvGraphicFramePr>
          <p:nvPr/>
        </p:nvGraphicFramePr>
        <p:xfrm>
          <a:off x="6921500" y="1020055"/>
          <a:ext cx="1917700" cy="1160289"/>
        </p:xfrm>
        <a:graphic>
          <a:graphicData uri="http://schemas.openxmlformats.org/presentationml/2006/ole">
            <p:oleObj spid="_x0000_s2512898" name="Document" r:id="rId4" imgW="3022600" imgH="1828800" progId="Word.Document.12">
              <p:link updateAutomatic="1"/>
            </p:oleObj>
          </a:graphicData>
        </a:graphic>
      </p:graphicFrame>
      <p:graphicFrame>
        <p:nvGraphicFramePr>
          <p:cNvPr id="2512899" name="Object 3"/>
          <p:cNvGraphicFramePr>
            <a:graphicFrameLocks noChangeAspect="1"/>
          </p:cNvGraphicFramePr>
          <p:nvPr/>
        </p:nvGraphicFramePr>
        <p:xfrm>
          <a:off x="946150" y="3067812"/>
          <a:ext cx="1917700" cy="1158875"/>
        </p:xfrm>
        <a:graphic>
          <a:graphicData uri="http://schemas.openxmlformats.org/presentationml/2006/ole">
            <p:oleObj spid="_x0000_s2512899" name="Document" r:id="rId4" imgW="3022600" imgH="1828800" progId="Word.Document.12">
              <p:link updateAutomatic="1"/>
            </p:oleObj>
          </a:graphicData>
        </a:graphic>
      </p:graphicFrame>
      <p:grpSp>
        <p:nvGrpSpPr>
          <p:cNvPr id="10" name="Group 9"/>
          <p:cNvGrpSpPr/>
          <p:nvPr/>
        </p:nvGrpSpPr>
        <p:grpSpPr>
          <a:xfrm>
            <a:off x="2921000" y="3067050"/>
            <a:ext cx="2559050" cy="1158875"/>
            <a:chOff x="2921000" y="3067050"/>
            <a:chExt cx="2559050" cy="1158875"/>
          </a:xfrm>
        </p:grpSpPr>
        <p:sp>
          <p:nvSpPr>
            <p:cNvPr id="92" name="Right Arrow 91"/>
            <p:cNvSpPr/>
            <p:nvPr/>
          </p:nvSpPr>
          <p:spPr>
            <a:xfrm>
              <a:off x="2921000" y="3436253"/>
              <a:ext cx="584200" cy="5080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512900" name="Object 4"/>
            <p:cNvGraphicFramePr>
              <a:graphicFrameLocks noChangeAspect="1"/>
            </p:cNvGraphicFramePr>
            <p:nvPr/>
          </p:nvGraphicFramePr>
          <p:xfrm>
            <a:off x="3562350" y="3067050"/>
            <a:ext cx="1917700" cy="1158875"/>
          </p:xfrm>
          <a:graphic>
            <a:graphicData uri="http://schemas.openxmlformats.org/presentationml/2006/ole">
              <p:oleObj spid="_x0000_s2512900" name="Document" r:id="rId4" imgW="3022600" imgH="1828800" progId="Word.Document.12">
                <p:link updateAutomatic="1"/>
              </p:oleObj>
            </a:graphicData>
          </a:graphic>
        </p:graphicFrame>
      </p:grpSp>
      <p:grpSp>
        <p:nvGrpSpPr>
          <p:cNvPr id="11" name="Group 10"/>
          <p:cNvGrpSpPr/>
          <p:nvPr/>
        </p:nvGrpSpPr>
        <p:grpSpPr>
          <a:xfrm>
            <a:off x="5448300" y="3079750"/>
            <a:ext cx="2520950" cy="1158875"/>
            <a:chOff x="5448300" y="3079750"/>
            <a:chExt cx="2520950" cy="1158875"/>
          </a:xfrm>
        </p:grpSpPr>
        <p:sp>
          <p:nvSpPr>
            <p:cNvPr id="93" name="Right Arrow 92"/>
            <p:cNvSpPr/>
            <p:nvPr/>
          </p:nvSpPr>
          <p:spPr>
            <a:xfrm>
              <a:off x="5448300" y="3448953"/>
              <a:ext cx="584200" cy="5080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512901" name="Object 5"/>
            <p:cNvGraphicFramePr>
              <a:graphicFrameLocks noChangeAspect="1"/>
            </p:cNvGraphicFramePr>
            <p:nvPr/>
          </p:nvGraphicFramePr>
          <p:xfrm>
            <a:off x="6051550" y="3079750"/>
            <a:ext cx="1917700" cy="1158875"/>
          </p:xfrm>
          <a:graphic>
            <a:graphicData uri="http://schemas.openxmlformats.org/presentationml/2006/ole">
              <p:oleObj spid="_x0000_s2512901" name="Document" r:id="rId4" imgW="3022600" imgH="1828800" progId="Word.Document.12">
                <p:link updateAutomatic="1"/>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28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Technique</a:t>
            </a:r>
            <a:endParaRPr lang="en-US" dirty="0"/>
          </a:p>
        </p:txBody>
      </p:sp>
      <p:sp>
        <p:nvSpPr>
          <p:cNvPr id="3" name="Content Placeholder 2"/>
          <p:cNvSpPr>
            <a:spLocks noGrp="1"/>
          </p:cNvSpPr>
          <p:nvPr>
            <p:ph idx="1"/>
          </p:nvPr>
        </p:nvSpPr>
        <p:spPr>
          <a:xfrm>
            <a:off x="457200" y="2138680"/>
            <a:ext cx="8229600" cy="4389120"/>
          </a:xfrm>
        </p:spPr>
        <p:txBody>
          <a:bodyPr/>
          <a:lstStyle/>
          <a:p>
            <a:pPr>
              <a:buNone/>
            </a:pPr>
            <a:r>
              <a:rPr lang="en-US" dirty="0" smtClean="0"/>
              <a:t>		LWPR vs. Moving Prototypes:</a:t>
            </a:r>
            <a:endParaRPr lang="en-US" dirty="0"/>
          </a:p>
        </p:txBody>
      </p:sp>
      <p:graphicFrame>
        <p:nvGraphicFramePr>
          <p:cNvPr id="564226" name="Object 2"/>
          <p:cNvGraphicFramePr>
            <a:graphicFrameLocks noChangeAspect="1"/>
          </p:cNvGraphicFramePr>
          <p:nvPr/>
        </p:nvGraphicFramePr>
        <p:xfrm>
          <a:off x="6921500" y="1020055"/>
          <a:ext cx="1917700" cy="1160289"/>
        </p:xfrm>
        <a:graphic>
          <a:graphicData uri="http://schemas.openxmlformats.org/presentationml/2006/ole">
            <p:oleObj spid="_x0000_s1406978" name="Document" r:id="rId4" imgW="3022600" imgH="1828800" progId="Word.Document.12">
              <p:link updateAutomatic="1"/>
            </p:oleObj>
          </a:graphicData>
        </a:graphic>
      </p:graphicFrame>
      <p:pic>
        <p:nvPicPr>
          <p:cNvPr id="5" name="Picture 4"/>
          <p:cNvPicPr>
            <a:picLocks noChangeAspect="1"/>
          </p:cNvPicPr>
          <p:nvPr/>
        </p:nvPicPr>
        <p:blipFill>
          <a:blip r:embed="rId5"/>
          <a:stretch>
            <a:fillRect/>
          </a:stretch>
        </p:blipFill>
        <p:spPr>
          <a:xfrm>
            <a:off x="2400300" y="3012241"/>
            <a:ext cx="4013200" cy="2851484"/>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62" name="Group 61"/>
          <p:cNvGrpSpPr/>
          <p:nvPr/>
        </p:nvGrpSpPr>
        <p:grpSpPr>
          <a:xfrm>
            <a:off x="1549501" y="2889133"/>
            <a:ext cx="3055481" cy="2463767"/>
            <a:chOff x="1587601" y="3181233"/>
            <a:chExt cx="3055481" cy="2463767"/>
          </a:xfrm>
        </p:grpSpPr>
        <p:sp>
          <p:nvSpPr>
            <p:cNvPr id="2514952" name="Text Box 8"/>
            <p:cNvSpPr txBox="1">
              <a:spLocks noChangeArrowheads="1"/>
            </p:cNvSpPr>
            <p:nvPr/>
          </p:nvSpPr>
          <p:spPr bwMode="auto">
            <a:xfrm>
              <a:off x="2639339" y="3181233"/>
              <a:ext cx="840461" cy="328682"/>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mbria" charset="0"/>
                  <a:ea typeface="Times New Roman" charset="0"/>
                </a:rPr>
                <a:t>Hidden</a:t>
              </a:r>
              <a:endParaRPr kumimoji="0" lang="en-US" sz="1400" b="1" i="0" u="none" strike="noStrike" cap="none" normalizeH="0" baseline="0" dirty="0">
                <a:ln>
                  <a:noFill/>
                </a:ln>
                <a:solidFill>
                  <a:schemeClr val="tx1"/>
                </a:solidFill>
                <a:effectLst/>
                <a:latin typeface="Times New Roman" charset="0"/>
                <a:ea typeface="Times New Roman" charset="0"/>
              </a:endParaRPr>
            </a:p>
          </p:txBody>
        </p:sp>
        <p:grpSp>
          <p:nvGrpSpPr>
            <p:cNvPr id="2514955" name="Group 11"/>
            <p:cNvGrpSpPr>
              <a:grpSpLocks/>
            </p:cNvGrpSpPr>
            <p:nvPr/>
          </p:nvGrpSpPr>
          <p:grpSpPr bwMode="auto">
            <a:xfrm>
              <a:off x="1616816" y="3857905"/>
              <a:ext cx="428486" cy="1499723"/>
              <a:chOff x="3261" y="4020"/>
              <a:chExt cx="880" cy="3340"/>
            </a:xfrm>
          </p:grpSpPr>
          <p:sp>
            <p:nvSpPr>
              <p:cNvPr id="2514956" name="Oval 12"/>
              <p:cNvSpPr>
                <a:spLocks noChangeArrowheads="1"/>
              </p:cNvSpPr>
              <p:nvPr/>
            </p:nvSpPr>
            <p:spPr bwMode="auto">
              <a:xfrm>
                <a:off x="3261" y="4020"/>
                <a:ext cx="840" cy="840"/>
              </a:xfrm>
              <a:prstGeom prst="ellipse">
                <a:avLst/>
              </a:prstGeom>
              <a:solidFill>
                <a:srgbClr val="9BBB59"/>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57" name="Oval 13"/>
              <p:cNvSpPr>
                <a:spLocks noChangeArrowheads="1"/>
              </p:cNvSpPr>
              <p:nvPr/>
            </p:nvSpPr>
            <p:spPr bwMode="auto">
              <a:xfrm>
                <a:off x="3301" y="5240"/>
                <a:ext cx="840" cy="840"/>
              </a:xfrm>
              <a:prstGeom prst="ellipse">
                <a:avLst/>
              </a:prstGeom>
              <a:solidFill>
                <a:srgbClr val="9BBB59"/>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58" name="Oval 14"/>
              <p:cNvSpPr>
                <a:spLocks noChangeArrowheads="1"/>
              </p:cNvSpPr>
              <p:nvPr/>
            </p:nvSpPr>
            <p:spPr bwMode="auto">
              <a:xfrm>
                <a:off x="3301" y="6520"/>
                <a:ext cx="840" cy="840"/>
              </a:xfrm>
              <a:prstGeom prst="ellipse">
                <a:avLst/>
              </a:prstGeom>
              <a:solidFill>
                <a:srgbClr val="9BBB59"/>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sp>
          <p:nvSpPr>
            <p:cNvPr id="2514959" name="Line 15"/>
            <p:cNvSpPr>
              <a:spLocks noChangeShapeType="1"/>
            </p:cNvSpPr>
            <p:nvPr/>
          </p:nvSpPr>
          <p:spPr bwMode="auto">
            <a:xfrm>
              <a:off x="3155469" y="3832760"/>
              <a:ext cx="769327" cy="422078"/>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0" name="Line 16"/>
            <p:cNvSpPr>
              <a:spLocks noChangeShapeType="1"/>
            </p:cNvSpPr>
            <p:nvPr/>
          </p:nvSpPr>
          <p:spPr bwMode="auto">
            <a:xfrm flipV="1">
              <a:off x="3165208" y="5063071"/>
              <a:ext cx="818018" cy="431058"/>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1" name="Line 17"/>
            <p:cNvSpPr>
              <a:spLocks noChangeShapeType="1"/>
            </p:cNvSpPr>
            <p:nvPr/>
          </p:nvSpPr>
          <p:spPr bwMode="auto">
            <a:xfrm flipV="1">
              <a:off x="3165208" y="4955307"/>
              <a:ext cx="759588" cy="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nvGrpSpPr>
            <p:cNvPr id="2514962" name="Group 18"/>
            <p:cNvGrpSpPr>
              <a:grpSpLocks/>
            </p:cNvGrpSpPr>
            <p:nvPr/>
          </p:nvGrpSpPr>
          <p:grpSpPr bwMode="auto">
            <a:xfrm>
              <a:off x="2717245" y="3604658"/>
              <a:ext cx="447962" cy="2040342"/>
              <a:chOff x="5341" y="3656"/>
              <a:chExt cx="920" cy="4544"/>
            </a:xfrm>
          </p:grpSpPr>
          <p:sp>
            <p:nvSpPr>
              <p:cNvPr id="2514963" name="Oval 19"/>
              <p:cNvSpPr>
                <a:spLocks noChangeArrowheads="1"/>
              </p:cNvSpPr>
              <p:nvPr/>
            </p:nvSpPr>
            <p:spPr bwMode="auto">
              <a:xfrm>
                <a:off x="5341" y="3656"/>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4" name="Oval 20"/>
              <p:cNvSpPr>
                <a:spLocks noChangeArrowheads="1"/>
              </p:cNvSpPr>
              <p:nvPr/>
            </p:nvSpPr>
            <p:spPr bwMode="auto">
              <a:xfrm>
                <a:off x="5381" y="4876"/>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5" name="Oval 21"/>
              <p:cNvSpPr>
                <a:spLocks noChangeArrowheads="1"/>
              </p:cNvSpPr>
              <p:nvPr/>
            </p:nvSpPr>
            <p:spPr bwMode="auto">
              <a:xfrm>
                <a:off x="5381" y="6156"/>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6" name="Oval 22"/>
              <p:cNvSpPr>
                <a:spLocks noChangeArrowheads="1"/>
              </p:cNvSpPr>
              <p:nvPr/>
            </p:nvSpPr>
            <p:spPr bwMode="auto">
              <a:xfrm>
                <a:off x="5421" y="7360"/>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sp>
          <p:nvSpPr>
            <p:cNvPr id="2514967" name="Text Box 23"/>
            <p:cNvSpPr txBox="1">
              <a:spLocks noChangeArrowheads="1"/>
            </p:cNvSpPr>
            <p:nvPr/>
          </p:nvSpPr>
          <p:spPr bwMode="auto">
            <a:xfrm>
              <a:off x="1587601" y="3231074"/>
              <a:ext cx="934878" cy="373584"/>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mbria" charset="0"/>
                  <a:ea typeface="Times New Roman" charset="0"/>
                </a:rPr>
                <a:t>Input</a:t>
              </a:r>
            </a:p>
          </p:txBody>
        </p:sp>
        <p:sp>
          <p:nvSpPr>
            <p:cNvPr id="2514968" name="Text Box 24"/>
            <p:cNvSpPr txBox="1">
              <a:spLocks noChangeArrowheads="1"/>
            </p:cNvSpPr>
            <p:nvPr/>
          </p:nvSpPr>
          <p:spPr bwMode="auto">
            <a:xfrm>
              <a:off x="3739366" y="3262639"/>
              <a:ext cx="903716" cy="4849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mbria" charset="0"/>
                  <a:ea typeface="Times New Roman" charset="0"/>
                </a:rPr>
                <a:t>Output</a:t>
              </a:r>
            </a:p>
          </p:txBody>
        </p:sp>
        <p:sp>
          <p:nvSpPr>
            <p:cNvPr id="2514969" name="Line 25"/>
            <p:cNvSpPr>
              <a:spLocks noChangeShapeType="1"/>
            </p:cNvSpPr>
            <p:nvPr/>
          </p:nvSpPr>
          <p:spPr bwMode="auto">
            <a:xfrm>
              <a:off x="3165208" y="4362602"/>
              <a:ext cx="759588" cy="48494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0" name="Line 26"/>
            <p:cNvSpPr>
              <a:spLocks noChangeShapeType="1"/>
            </p:cNvSpPr>
            <p:nvPr/>
          </p:nvSpPr>
          <p:spPr bwMode="auto">
            <a:xfrm>
              <a:off x="2045302" y="4093191"/>
              <a:ext cx="652467" cy="754352"/>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1" name="Line 27"/>
            <p:cNvSpPr>
              <a:spLocks noChangeShapeType="1"/>
            </p:cNvSpPr>
            <p:nvPr/>
          </p:nvSpPr>
          <p:spPr bwMode="auto">
            <a:xfrm flipV="1">
              <a:off x="2055040" y="3823779"/>
              <a:ext cx="642729" cy="269411"/>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2" name="Line 28"/>
            <p:cNvSpPr>
              <a:spLocks noChangeShapeType="1"/>
            </p:cNvSpPr>
            <p:nvPr/>
          </p:nvSpPr>
          <p:spPr bwMode="auto">
            <a:xfrm flipV="1">
              <a:off x="2055040" y="4362602"/>
              <a:ext cx="642729" cy="215529"/>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3" name="Line 29"/>
            <p:cNvSpPr>
              <a:spLocks noChangeShapeType="1"/>
            </p:cNvSpPr>
            <p:nvPr/>
          </p:nvSpPr>
          <p:spPr bwMode="auto">
            <a:xfrm>
              <a:off x="2045302" y="4578131"/>
              <a:ext cx="710897" cy="862116"/>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4" name="Line 30"/>
            <p:cNvSpPr>
              <a:spLocks noChangeShapeType="1"/>
            </p:cNvSpPr>
            <p:nvPr/>
          </p:nvSpPr>
          <p:spPr bwMode="auto">
            <a:xfrm flipV="1">
              <a:off x="2045302" y="3877662"/>
              <a:ext cx="652467" cy="1347057"/>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5" name="Line 31"/>
            <p:cNvSpPr>
              <a:spLocks noChangeShapeType="1"/>
            </p:cNvSpPr>
            <p:nvPr/>
          </p:nvSpPr>
          <p:spPr bwMode="auto">
            <a:xfrm flipV="1">
              <a:off x="2055040" y="4973268"/>
              <a:ext cx="642729" cy="215529"/>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8" name="Oval 34"/>
            <p:cNvSpPr>
              <a:spLocks noChangeArrowheads="1"/>
            </p:cNvSpPr>
            <p:nvPr/>
          </p:nvSpPr>
          <p:spPr bwMode="auto">
            <a:xfrm>
              <a:off x="3924796" y="4469996"/>
              <a:ext cx="409009" cy="377176"/>
            </a:xfrm>
            <a:prstGeom prst="ellipse">
              <a:avLst/>
            </a:prstGeom>
            <a:solidFill>
              <a:srgbClr val="C0504D"/>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9" name="Line 35"/>
            <p:cNvSpPr>
              <a:spLocks noChangeShapeType="1"/>
            </p:cNvSpPr>
            <p:nvPr/>
          </p:nvSpPr>
          <p:spPr bwMode="auto">
            <a:xfrm flipV="1">
              <a:off x="3165208" y="4416484"/>
              <a:ext cx="759588" cy="1077645"/>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80" name="Line 36"/>
            <p:cNvSpPr>
              <a:spLocks noChangeShapeType="1"/>
            </p:cNvSpPr>
            <p:nvPr/>
          </p:nvSpPr>
          <p:spPr bwMode="auto">
            <a:xfrm flipV="1">
              <a:off x="3165208" y="4362602"/>
              <a:ext cx="759588" cy="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81" name="Text Box 37"/>
            <p:cNvSpPr txBox="1">
              <a:spLocks noChangeArrowheads="1"/>
            </p:cNvSpPr>
            <p:nvPr/>
          </p:nvSpPr>
          <p:spPr bwMode="auto">
            <a:xfrm>
              <a:off x="1669403" y="3844883"/>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2" name="Text Box 38"/>
            <p:cNvSpPr txBox="1">
              <a:spLocks noChangeArrowheads="1"/>
            </p:cNvSpPr>
            <p:nvPr/>
          </p:nvSpPr>
          <p:spPr bwMode="auto">
            <a:xfrm>
              <a:off x="1689366" y="4382808"/>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3" name="Text Box 39"/>
            <p:cNvSpPr txBox="1">
              <a:spLocks noChangeArrowheads="1"/>
            </p:cNvSpPr>
            <p:nvPr/>
          </p:nvSpPr>
          <p:spPr bwMode="auto">
            <a:xfrm>
              <a:off x="1687905" y="4960695"/>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4" name="Text Box 40"/>
            <p:cNvSpPr txBox="1">
              <a:spLocks noChangeArrowheads="1"/>
            </p:cNvSpPr>
            <p:nvPr/>
          </p:nvSpPr>
          <p:spPr bwMode="auto">
            <a:xfrm>
              <a:off x="2814628" y="3604209"/>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5" name="Text Box 41"/>
            <p:cNvSpPr txBox="1">
              <a:spLocks noChangeArrowheads="1"/>
            </p:cNvSpPr>
            <p:nvPr/>
          </p:nvSpPr>
          <p:spPr bwMode="auto">
            <a:xfrm>
              <a:off x="2814628" y="4196914"/>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6" name="Text Box 42"/>
            <p:cNvSpPr txBox="1">
              <a:spLocks noChangeArrowheads="1"/>
            </p:cNvSpPr>
            <p:nvPr/>
          </p:nvSpPr>
          <p:spPr bwMode="auto">
            <a:xfrm>
              <a:off x="2814628" y="4735737"/>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grpSp>
      <p:sp>
        <p:nvSpPr>
          <p:cNvPr id="2" name="Title 1"/>
          <p:cNvSpPr>
            <a:spLocks noGrp="1"/>
          </p:cNvSpPr>
          <p:nvPr>
            <p:ph type="title"/>
          </p:nvPr>
        </p:nvSpPr>
        <p:spPr/>
        <p:txBody>
          <a:bodyPr/>
          <a:lstStyle/>
          <a:p>
            <a:r>
              <a:rPr lang="en-US" dirty="0" smtClean="0"/>
              <a:t>Proposed Technique</a:t>
            </a:r>
            <a:endParaRPr lang="en-US" dirty="0"/>
          </a:p>
        </p:txBody>
      </p:sp>
      <p:graphicFrame>
        <p:nvGraphicFramePr>
          <p:cNvPr id="564226" name="Object 2"/>
          <p:cNvGraphicFramePr>
            <a:graphicFrameLocks noChangeAspect="1"/>
          </p:cNvGraphicFramePr>
          <p:nvPr/>
        </p:nvGraphicFramePr>
        <p:xfrm>
          <a:off x="6921500" y="1020055"/>
          <a:ext cx="1917700" cy="1160289"/>
        </p:xfrm>
        <a:graphic>
          <a:graphicData uri="http://schemas.openxmlformats.org/presentationml/2006/ole">
            <p:oleObj spid="_x0000_s2514946" name="Document" r:id="rId4" imgW="3022600" imgH="1828800" progId="Word.Document.12">
              <p:link updateAutomatic="1"/>
            </p:oleObj>
          </a:graphicData>
        </a:graphic>
      </p:graphicFrame>
      <p:graphicFrame>
        <p:nvGraphicFramePr>
          <p:cNvPr id="2514947" name="Object 3"/>
          <p:cNvGraphicFramePr>
            <a:graphicFrameLocks noChangeAspect="1"/>
          </p:cNvGraphicFramePr>
          <p:nvPr/>
        </p:nvGraphicFramePr>
        <p:xfrm>
          <a:off x="5181599" y="2904419"/>
          <a:ext cx="3726235" cy="2251781"/>
        </p:xfrm>
        <a:graphic>
          <a:graphicData uri="http://schemas.openxmlformats.org/presentationml/2006/ole">
            <p:oleObj spid="_x0000_s2514947" name="Document" r:id="rId4" imgW="3022600" imgH="1828800" progId="Word.Document.12">
              <p:link updateAutomatic="1"/>
            </p:oleObj>
          </a:graphicData>
        </a:graphic>
      </p:graphicFrame>
      <p:grpSp>
        <p:nvGrpSpPr>
          <p:cNvPr id="90" name="Group 89"/>
          <p:cNvGrpSpPr/>
          <p:nvPr/>
        </p:nvGrpSpPr>
        <p:grpSpPr>
          <a:xfrm>
            <a:off x="2144423" y="3619500"/>
            <a:ext cx="1443502" cy="1447800"/>
            <a:chOff x="2144423" y="3873500"/>
            <a:chExt cx="1443502" cy="1447800"/>
          </a:xfrm>
        </p:grpSpPr>
        <p:sp>
          <p:nvSpPr>
            <p:cNvPr id="63" name="Oval 62"/>
            <p:cNvSpPr/>
            <p:nvPr/>
          </p:nvSpPr>
          <p:spPr>
            <a:xfrm>
              <a:off x="2207923" y="38735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2195223" y="4241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144423" y="4419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7923" y="45847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233323" y="48260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207923" y="50165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3465223" y="52070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325523" y="5054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3274723" y="48641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401723" y="4495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3414423" y="42672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34017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5471823" y="3657600"/>
            <a:ext cx="1037102" cy="1016000"/>
            <a:chOff x="5471823" y="3911600"/>
            <a:chExt cx="1037102" cy="1016000"/>
          </a:xfrm>
        </p:grpSpPr>
        <p:sp>
          <p:nvSpPr>
            <p:cNvPr id="75" name="Oval 74"/>
            <p:cNvSpPr/>
            <p:nvPr/>
          </p:nvSpPr>
          <p:spPr>
            <a:xfrm>
              <a:off x="5471823" y="42291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890923" y="42291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59671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54718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5471823" y="4673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5471823" y="4813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6373523" y="4813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373523" y="4673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5967123" y="4622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6183023" y="4622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6373523" y="3911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61703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6386223" y="44704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005223" y="44704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195723" y="44577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2" name="Content Placeholder 2"/>
          <p:cNvSpPr>
            <a:spLocks noGrp="1"/>
          </p:cNvSpPr>
          <p:nvPr>
            <p:ph idx="1"/>
          </p:nvPr>
        </p:nvSpPr>
        <p:spPr>
          <a:xfrm>
            <a:off x="457200" y="2138680"/>
            <a:ext cx="8229600" cy="4389120"/>
          </a:xfrm>
        </p:spPr>
        <p:txBody>
          <a:bodyPr/>
          <a:lstStyle/>
          <a:p>
            <a:pPr>
              <a:buNone/>
            </a:pPr>
            <a:r>
              <a:rPr lang="en-US" dirty="0" smtClean="0"/>
              <a:t>		LWPR vs. Moving Prototypes: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 name="Content Placeholder 2"/>
          <p:cNvSpPr>
            <a:spLocks noGrp="1"/>
          </p:cNvSpPr>
          <p:nvPr>
            <p:ph idx="1"/>
          </p:nvPr>
        </p:nvSpPr>
        <p:spPr>
          <a:xfrm>
            <a:off x="457200" y="2138680"/>
            <a:ext cx="8229600" cy="4389120"/>
          </a:xfrm>
        </p:spPr>
        <p:txBody>
          <a:bodyPr/>
          <a:lstStyle/>
          <a:p>
            <a:pPr>
              <a:buNone/>
            </a:pPr>
            <a:r>
              <a:rPr lang="en-US" dirty="0" smtClean="0"/>
              <a:t>		LWPR vs. Moving Prototypes:</a:t>
            </a:r>
            <a:endParaRPr lang="en-US" dirty="0"/>
          </a:p>
        </p:txBody>
      </p:sp>
      <p:grpSp>
        <p:nvGrpSpPr>
          <p:cNvPr id="3" name="Group 61"/>
          <p:cNvGrpSpPr/>
          <p:nvPr/>
        </p:nvGrpSpPr>
        <p:grpSpPr>
          <a:xfrm>
            <a:off x="1549501" y="2889133"/>
            <a:ext cx="3055481" cy="2463767"/>
            <a:chOff x="1587601" y="3181233"/>
            <a:chExt cx="3055481" cy="2463767"/>
          </a:xfrm>
        </p:grpSpPr>
        <p:sp>
          <p:nvSpPr>
            <p:cNvPr id="2514952" name="Text Box 8"/>
            <p:cNvSpPr txBox="1">
              <a:spLocks noChangeArrowheads="1"/>
            </p:cNvSpPr>
            <p:nvPr/>
          </p:nvSpPr>
          <p:spPr bwMode="auto">
            <a:xfrm>
              <a:off x="2639339" y="3181233"/>
              <a:ext cx="840461" cy="328682"/>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mbria" charset="0"/>
                  <a:ea typeface="Times New Roman" charset="0"/>
                </a:rPr>
                <a:t>Hidden</a:t>
              </a:r>
              <a:endParaRPr kumimoji="0" lang="en-US" sz="1400" b="1" i="0" u="none" strike="noStrike" cap="none" normalizeH="0" baseline="0" dirty="0">
                <a:ln>
                  <a:noFill/>
                </a:ln>
                <a:solidFill>
                  <a:schemeClr val="tx1"/>
                </a:solidFill>
                <a:effectLst/>
                <a:latin typeface="Times New Roman" charset="0"/>
                <a:ea typeface="Times New Roman" charset="0"/>
              </a:endParaRPr>
            </a:p>
          </p:txBody>
        </p:sp>
        <p:grpSp>
          <p:nvGrpSpPr>
            <p:cNvPr id="4" name="Group 11"/>
            <p:cNvGrpSpPr>
              <a:grpSpLocks/>
            </p:cNvGrpSpPr>
            <p:nvPr/>
          </p:nvGrpSpPr>
          <p:grpSpPr bwMode="auto">
            <a:xfrm>
              <a:off x="1616816" y="3857905"/>
              <a:ext cx="428486" cy="1499723"/>
              <a:chOff x="3261" y="4020"/>
              <a:chExt cx="880" cy="3340"/>
            </a:xfrm>
          </p:grpSpPr>
          <p:sp>
            <p:nvSpPr>
              <p:cNvPr id="2514956" name="Oval 12"/>
              <p:cNvSpPr>
                <a:spLocks noChangeArrowheads="1"/>
              </p:cNvSpPr>
              <p:nvPr/>
            </p:nvSpPr>
            <p:spPr bwMode="auto">
              <a:xfrm>
                <a:off x="3261" y="4020"/>
                <a:ext cx="840" cy="840"/>
              </a:xfrm>
              <a:prstGeom prst="ellipse">
                <a:avLst/>
              </a:prstGeom>
              <a:solidFill>
                <a:srgbClr val="9BBB59"/>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57" name="Oval 13"/>
              <p:cNvSpPr>
                <a:spLocks noChangeArrowheads="1"/>
              </p:cNvSpPr>
              <p:nvPr/>
            </p:nvSpPr>
            <p:spPr bwMode="auto">
              <a:xfrm>
                <a:off x="3301" y="5240"/>
                <a:ext cx="840" cy="840"/>
              </a:xfrm>
              <a:prstGeom prst="ellipse">
                <a:avLst/>
              </a:prstGeom>
              <a:solidFill>
                <a:srgbClr val="9BBB59"/>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58" name="Oval 14"/>
              <p:cNvSpPr>
                <a:spLocks noChangeArrowheads="1"/>
              </p:cNvSpPr>
              <p:nvPr/>
            </p:nvSpPr>
            <p:spPr bwMode="auto">
              <a:xfrm>
                <a:off x="3301" y="6520"/>
                <a:ext cx="840" cy="840"/>
              </a:xfrm>
              <a:prstGeom prst="ellipse">
                <a:avLst/>
              </a:prstGeom>
              <a:solidFill>
                <a:srgbClr val="9BBB59"/>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sp>
          <p:nvSpPr>
            <p:cNvPr id="2514959" name="Line 15"/>
            <p:cNvSpPr>
              <a:spLocks noChangeShapeType="1"/>
            </p:cNvSpPr>
            <p:nvPr/>
          </p:nvSpPr>
          <p:spPr bwMode="auto">
            <a:xfrm>
              <a:off x="3155469" y="3832760"/>
              <a:ext cx="769327" cy="422078"/>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0" name="Line 16"/>
            <p:cNvSpPr>
              <a:spLocks noChangeShapeType="1"/>
            </p:cNvSpPr>
            <p:nvPr/>
          </p:nvSpPr>
          <p:spPr bwMode="auto">
            <a:xfrm flipV="1">
              <a:off x="3165208" y="5063071"/>
              <a:ext cx="818018" cy="431058"/>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1" name="Line 17"/>
            <p:cNvSpPr>
              <a:spLocks noChangeShapeType="1"/>
            </p:cNvSpPr>
            <p:nvPr/>
          </p:nvSpPr>
          <p:spPr bwMode="auto">
            <a:xfrm flipV="1">
              <a:off x="3165208" y="4955307"/>
              <a:ext cx="759588" cy="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nvGrpSpPr>
            <p:cNvPr id="5" name="Group 18"/>
            <p:cNvGrpSpPr>
              <a:grpSpLocks/>
            </p:cNvGrpSpPr>
            <p:nvPr/>
          </p:nvGrpSpPr>
          <p:grpSpPr bwMode="auto">
            <a:xfrm>
              <a:off x="2717245" y="3604658"/>
              <a:ext cx="447962" cy="2040342"/>
              <a:chOff x="5341" y="3656"/>
              <a:chExt cx="920" cy="4544"/>
            </a:xfrm>
          </p:grpSpPr>
          <p:sp>
            <p:nvSpPr>
              <p:cNvPr id="2514963" name="Oval 19"/>
              <p:cNvSpPr>
                <a:spLocks noChangeArrowheads="1"/>
              </p:cNvSpPr>
              <p:nvPr/>
            </p:nvSpPr>
            <p:spPr bwMode="auto">
              <a:xfrm>
                <a:off x="5341" y="3656"/>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4" name="Oval 20"/>
              <p:cNvSpPr>
                <a:spLocks noChangeArrowheads="1"/>
              </p:cNvSpPr>
              <p:nvPr/>
            </p:nvSpPr>
            <p:spPr bwMode="auto">
              <a:xfrm>
                <a:off x="5381" y="4876"/>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5" name="Oval 21"/>
              <p:cNvSpPr>
                <a:spLocks noChangeArrowheads="1"/>
              </p:cNvSpPr>
              <p:nvPr/>
            </p:nvSpPr>
            <p:spPr bwMode="auto">
              <a:xfrm>
                <a:off x="5381" y="6156"/>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6" name="Oval 22"/>
              <p:cNvSpPr>
                <a:spLocks noChangeArrowheads="1"/>
              </p:cNvSpPr>
              <p:nvPr/>
            </p:nvSpPr>
            <p:spPr bwMode="auto">
              <a:xfrm>
                <a:off x="5421" y="7360"/>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sp>
          <p:nvSpPr>
            <p:cNvPr id="2514967" name="Text Box 23"/>
            <p:cNvSpPr txBox="1">
              <a:spLocks noChangeArrowheads="1"/>
            </p:cNvSpPr>
            <p:nvPr/>
          </p:nvSpPr>
          <p:spPr bwMode="auto">
            <a:xfrm>
              <a:off x="1587601" y="3231074"/>
              <a:ext cx="934878" cy="373584"/>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mbria" charset="0"/>
                  <a:ea typeface="Times New Roman" charset="0"/>
                </a:rPr>
                <a:t>Input</a:t>
              </a:r>
            </a:p>
          </p:txBody>
        </p:sp>
        <p:sp>
          <p:nvSpPr>
            <p:cNvPr id="2514968" name="Text Box 24"/>
            <p:cNvSpPr txBox="1">
              <a:spLocks noChangeArrowheads="1"/>
            </p:cNvSpPr>
            <p:nvPr/>
          </p:nvSpPr>
          <p:spPr bwMode="auto">
            <a:xfrm>
              <a:off x="3739366" y="3262639"/>
              <a:ext cx="903716" cy="4849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mbria" charset="0"/>
                  <a:ea typeface="Times New Roman" charset="0"/>
                </a:rPr>
                <a:t>Output</a:t>
              </a:r>
            </a:p>
          </p:txBody>
        </p:sp>
        <p:sp>
          <p:nvSpPr>
            <p:cNvPr id="2514969" name="Line 25"/>
            <p:cNvSpPr>
              <a:spLocks noChangeShapeType="1"/>
            </p:cNvSpPr>
            <p:nvPr/>
          </p:nvSpPr>
          <p:spPr bwMode="auto">
            <a:xfrm>
              <a:off x="3165208" y="4362602"/>
              <a:ext cx="759588" cy="48494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0" name="Line 26"/>
            <p:cNvSpPr>
              <a:spLocks noChangeShapeType="1"/>
            </p:cNvSpPr>
            <p:nvPr/>
          </p:nvSpPr>
          <p:spPr bwMode="auto">
            <a:xfrm>
              <a:off x="2045302" y="4093191"/>
              <a:ext cx="652467" cy="754352"/>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1" name="Line 27"/>
            <p:cNvSpPr>
              <a:spLocks noChangeShapeType="1"/>
            </p:cNvSpPr>
            <p:nvPr/>
          </p:nvSpPr>
          <p:spPr bwMode="auto">
            <a:xfrm flipV="1">
              <a:off x="2055040" y="3823779"/>
              <a:ext cx="642729" cy="269411"/>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2" name="Line 28"/>
            <p:cNvSpPr>
              <a:spLocks noChangeShapeType="1"/>
            </p:cNvSpPr>
            <p:nvPr/>
          </p:nvSpPr>
          <p:spPr bwMode="auto">
            <a:xfrm flipV="1">
              <a:off x="2055040" y="4362602"/>
              <a:ext cx="642729" cy="215529"/>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3" name="Line 29"/>
            <p:cNvSpPr>
              <a:spLocks noChangeShapeType="1"/>
            </p:cNvSpPr>
            <p:nvPr/>
          </p:nvSpPr>
          <p:spPr bwMode="auto">
            <a:xfrm>
              <a:off x="2045302" y="4578131"/>
              <a:ext cx="710897" cy="862116"/>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4" name="Line 30"/>
            <p:cNvSpPr>
              <a:spLocks noChangeShapeType="1"/>
            </p:cNvSpPr>
            <p:nvPr/>
          </p:nvSpPr>
          <p:spPr bwMode="auto">
            <a:xfrm flipV="1">
              <a:off x="2045302" y="3877662"/>
              <a:ext cx="652467" cy="1347057"/>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5" name="Line 31"/>
            <p:cNvSpPr>
              <a:spLocks noChangeShapeType="1"/>
            </p:cNvSpPr>
            <p:nvPr/>
          </p:nvSpPr>
          <p:spPr bwMode="auto">
            <a:xfrm flipV="1">
              <a:off x="2055040" y="4973268"/>
              <a:ext cx="642729" cy="215529"/>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8" name="Oval 34"/>
            <p:cNvSpPr>
              <a:spLocks noChangeArrowheads="1"/>
            </p:cNvSpPr>
            <p:nvPr/>
          </p:nvSpPr>
          <p:spPr bwMode="auto">
            <a:xfrm>
              <a:off x="3924796" y="4469996"/>
              <a:ext cx="409009" cy="377176"/>
            </a:xfrm>
            <a:prstGeom prst="ellipse">
              <a:avLst/>
            </a:prstGeom>
            <a:solidFill>
              <a:srgbClr val="C0504D"/>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9" name="Line 35"/>
            <p:cNvSpPr>
              <a:spLocks noChangeShapeType="1"/>
            </p:cNvSpPr>
            <p:nvPr/>
          </p:nvSpPr>
          <p:spPr bwMode="auto">
            <a:xfrm flipV="1">
              <a:off x="3165208" y="4416484"/>
              <a:ext cx="759588" cy="1077645"/>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80" name="Line 36"/>
            <p:cNvSpPr>
              <a:spLocks noChangeShapeType="1"/>
            </p:cNvSpPr>
            <p:nvPr/>
          </p:nvSpPr>
          <p:spPr bwMode="auto">
            <a:xfrm flipV="1">
              <a:off x="3165208" y="4362602"/>
              <a:ext cx="759588" cy="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81" name="Text Box 37"/>
            <p:cNvSpPr txBox="1">
              <a:spLocks noChangeArrowheads="1"/>
            </p:cNvSpPr>
            <p:nvPr/>
          </p:nvSpPr>
          <p:spPr bwMode="auto">
            <a:xfrm>
              <a:off x="1669403" y="3844883"/>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2" name="Text Box 38"/>
            <p:cNvSpPr txBox="1">
              <a:spLocks noChangeArrowheads="1"/>
            </p:cNvSpPr>
            <p:nvPr/>
          </p:nvSpPr>
          <p:spPr bwMode="auto">
            <a:xfrm>
              <a:off x="1689366" y="4382808"/>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3" name="Text Box 39"/>
            <p:cNvSpPr txBox="1">
              <a:spLocks noChangeArrowheads="1"/>
            </p:cNvSpPr>
            <p:nvPr/>
          </p:nvSpPr>
          <p:spPr bwMode="auto">
            <a:xfrm>
              <a:off x="1687905" y="4960695"/>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4" name="Text Box 40"/>
            <p:cNvSpPr txBox="1">
              <a:spLocks noChangeArrowheads="1"/>
            </p:cNvSpPr>
            <p:nvPr/>
          </p:nvSpPr>
          <p:spPr bwMode="auto">
            <a:xfrm>
              <a:off x="2814628" y="3604209"/>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5" name="Text Box 41"/>
            <p:cNvSpPr txBox="1">
              <a:spLocks noChangeArrowheads="1"/>
            </p:cNvSpPr>
            <p:nvPr/>
          </p:nvSpPr>
          <p:spPr bwMode="auto">
            <a:xfrm>
              <a:off x="2814628" y="4196914"/>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6" name="Text Box 42"/>
            <p:cNvSpPr txBox="1">
              <a:spLocks noChangeArrowheads="1"/>
            </p:cNvSpPr>
            <p:nvPr/>
          </p:nvSpPr>
          <p:spPr bwMode="auto">
            <a:xfrm>
              <a:off x="2814628" y="4735737"/>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grpSp>
      <p:sp>
        <p:nvSpPr>
          <p:cNvPr id="2" name="Title 1"/>
          <p:cNvSpPr>
            <a:spLocks noGrp="1"/>
          </p:cNvSpPr>
          <p:nvPr>
            <p:ph type="title"/>
          </p:nvPr>
        </p:nvSpPr>
        <p:spPr/>
        <p:txBody>
          <a:bodyPr/>
          <a:lstStyle/>
          <a:p>
            <a:r>
              <a:rPr lang="en-US" dirty="0" smtClean="0"/>
              <a:t>Proposed Technique</a:t>
            </a:r>
            <a:endParaRPr lang="en-US" dirty="0"/>
          </a:p>
        </p:txBody>
      </p:sp>
      <p:graphicFrame>
        <p:nvGraphicFramePr>
          <p:cNvPr id="564226" name="Object 2"/>
          <p:cNvGraphicFramePr>
            <a:graphicFrameLocks noChangeAspect="1"/>
          </p:cNvGraphicFramePr>
          <p:nvPr/>
        </p:nvGraphicFramePr>
        <p:xfrm>
          <a:off x="6921500" y="1020055"/>
          <a:ext cx="1917700" cy="1160289"/>
        </p:xfrm>
        <a:graphic>
          <a:graphicData uri="http://schemas.openxmlformats.org/presentationml/2006/ole">
            <p:oleObj spid="_x0000_s2516994" name="Document" r:id="rId4" imgW="3022600" imgH="1828800" progId="Word.Document.12">
              <p:link updateAutomatic="1"/>
            </p:oleObj>
          </a:graphicData>
        </a:graphic>
      </p:graphicFrame>
      <p:graphicFrame>
        <p:nvGraphicFramePr>
          <p:cNvPr id="2514947" name="Object 3"/>
          <p:cNvGraphicFramePr>
            <a:graphicFrameLocks noChangeAspect="1"/>
          </p:cNvGraphicFramePr>
          <p:nvPr/>
        </p:nvGraphicFramePr>
        <p:xfrm>
          <a:off x="5181599" y="2904419"/>
          <a:ext cx="3726235" cy="2251781"/>
        </p:xfrm>
        <a:graphic>
          <a:graphicData uri="http://schemas.openxmlformats.org/presentationml/2006/ole">
            <p:oleObj spid="_x0000_s2516995" name="Document" r:id="rId4" imgW="3022600" imgH="1828800" progId="Word.Document.12">
              <p:link updateAutomatic="1"/>
            </p:oleObj>
          </a:graphicData>
        </a:graphic>
      </p:graphicFrame>
      <p:grpSp>
        <p:nvGrpSpPr>
          <p:cNvPr id="7" name="Group 89"/>
          <p:cNvGrpSpPr/>
          <p:nvPr/>
        </p:nvGrpSpPr>
        <p:grpSpPr>
          <a:xfrm>
            <a:off x="2144423" y="3619500"/>
            <a:ext cx="1443502" cy="1447800"/>
            <a:chOff x="2144423" y="3873500"/>
            <a:chExt cx="1443502" cy="1447800"/>
          </a:xfrm>
        </p:grpSpPr>
        <p:sp>
          <p:nvSpPr>
            <p:cNvPr id="63" name="Oval 62"/>
            <p:cNvSpPr/>
            <p:nvPr/>
          </p:nvSpPr>
          <p:spPr>
            <a:xfrm>
              <a:off x="2207923" y="38735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2195223" y="4241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144423" y="4419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7923" y="45847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233323" y="48260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207923" y="50165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3465223" y="52070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325523" y="5054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3274723" y="48641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401723" y="4495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3414423" y="42672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34017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90"/>
          <p:cNvGrpSpPr/>
          <p:nvPr/>
        </p:nvGrpSpPr>
        <p:grpSpPr>
          <a:xfrm>
            <a:off x="5471823" y="3657600"/>
            <a:ext cx="1037102" cy="1016000"/>
            <a:chOff x="5471823" y="3911600"/>
            <a:chExt cx="1037102" cy="1016000"/>
          </a:xfrm>
        </p:grpSpPr>
        <p:sp>
          <p:nvSpPr>
            <p:cNvPr id="75" name="Oval 74"/>
            <p:cNvSpPr/>
            <p:nvPr/>
          </p:nvSpPr>
          <p:spPr>
            <a:xfrm>
              <a:off x="5471823" y="42291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890923" y="42291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59671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54718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5471823" y="4673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5471823" y="4813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6373523" y="4813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373523" y="4673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5967123" y="4622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6183023" y="4622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6373523" y="3911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61703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6386223" y="44704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005223" y="44704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195723" y="44577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0" name="TextBox 89"/>
          <p:cNvSpPr txBox="1"/>
          <p:nvPr/>
        </p:nvSpPr>
        <p:spPr>
          <a:xfrm>
            <a:off x="1992023" y="5549900"/>
            <a:ext cx="1836243" cy="369332"/>
          </a:xfrm>
          <a:prstGeom prst="rect">
            <a:avLst/>
          </a:prstGeom>
          <a:noFill/>
        </p:spPr>
        <p:txBody>
          <a:bodyPr wrap="square" rtlCol="0">
            <a:spAutoFit/>
          </a:bodyPr>
          <a:lstStyle/>
          <a:p>
            <a:pPr algn="ctr"/>
            <a:r>
              <a:rPr lang="en-US" b="1" dirty="0" smtClean="0"/>
              <a:t>O(n)</a:t>
            </a:r>
            <a:endParaRPr lang="en-US" b="1" dirty="0"/>
          </a:p>
        </p:txBody>
      </p:sp>
      <p:sp>
        <p:nvSpPr>
          <p:cNvPr id="91" name="TextBox 90"/>
          <p:cNvSpPr txBox="1"/>
          <p:nvPr/>
        </p:nvSpPr>
        <p:spPr>
          <a:xfrm>
            <a:off x="5890923" y="5549900"/>
            <a:ext cx="1836243" cy="369332"/>
          </a:xfrm>
          <a:prstGeom prst="rect">
            <a:avLst/>
          </a:prstGeom>
          <a:noFill/>
        </p:spPr>
        <p:txBody>
          <a:bodyPr wrap="square" rtlCol="0">
            <a:spAutoFit/>
          </a:bodyPr>
          <a:lstStyle/>
          <a:p>
            <a:pPr algn="ctr"/>
            <a:r>
              <a:rPr lang="en-US" b="1" dirty="0" err="1" smtClean="0"/>
              <a:t>O(log</a:t>
            </a:r>
            <a:r>
              <a:rPr lang="en-US" b="1" dirty="0" smtClean="0"/>
              <a:t> </a:t>
            </a:r>
            <a:r>
              <a:rPr lang="en-US" b="1" dirty="0" err="1" smtClean="0"/>
              <a:t>n</a:t>
            </a:r>
            <a:r>
              <a:rPr lang="en-US" b="1" dirty="0" smtClean="0"/>
              <a: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 name="Content Placeholder 2"/>
          <p:cNvSpPr>
            <a:spLocks noGrp="1"/>
          </p:cNvSpPr>
          <p:nvPr>
            <p:ph idx="1"/>
          </p:nvPr>
        </p:nvSpPr>
        <p:spPr>
          <a:xfrm>
            <a:off x="457200" y="2138680"/>
            <a:ext cx="8229600" cy="4389120"/>
          </a:xfrm>
        </p:spPr>
        <p:txBody>
          <a:bodyPr/>
          <a:lstStyle/>
          <a:p>
            <a:pPr>
              <a:buNone/>
            </a:pPr>
            <a:r>
              <a:rPr lang="en-US" dirty="0" smtClean="0"/>
              <a:t>		LWPR vs. Moving Prototypes:</a:t>
            </a:r>
            <a:endParaRPr lang="en-US" dirty="0"/>
          </a:p>
        </p:txBody>
      </p:sp>
      <p:grpSp>
        <p:nvGrpSpPr>
          <p:cNvPr id="3" name="Group 61"/>
          <p:cNvGrpSpPr/>
          <p:nvPr/>
        </p:nvGrpSpPr>
        <p:grpSpPr>
          <a:xfrm>
            <a:off x="1549501" y="2889133"/>
            <a:ext cx="3055481" cy="2463767"/>
            <a:chOff x="1587601" y="3181233"/>
            <a:chExt cx="3055481" cy="2463767"/>
          </a:xfrm>
        </p:grpSpPr>
        <p:sp>
          <p:nvSpPr>
            <p:cNvPr id="2514952" name="Text Box 8"/>
            <p:cNvSpPr txBox="1">
              <a:spLocks noChangeArrowheads="1"/>
            </p:cNvSpPr>
            <p:nvPr/>
          </p:nvSpPr>
          <p:spPr bwMode="auto">
            <a:xfrm>
              <a:off x="2639339" y="3181233"/>
              <a:ext cx="840461" cy="328682"/>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mbria" charset="0"/>
                  <a:ea typeface="Times New Roman" charset="0"/>
                </a:rPr>
                <a:t>Hidden</a:t>
              </a:r>
              <a:endParaRPr kumimoji="0" lang="en-US" sz="1400" b="1" i="0" u="none" strike="noStrike" cap="none" normalizeH="0" baseline="0" dirty="0">
                <a:ln>
                  <a:noFill/>
                </a:ln>
                <a:solidFill>
                  <a:schemeClr val="tx1"/>
                </a:solidFill>
                <a:effectLst/>
                <a:latin typeface="Times New Roman" charset="0"/>
                <a:ea typeface="Times New Roman" charset="0"/>
              </a:endParaRPr>
            </a:p>
          </p:txBody>
        </p:sp>
        <p:grpSp>
          <p:nvGrpSpPr>
            <p:cNvPr id="4" name="Group 11"/>
            <p:cNvGrpSpPr>
              <a:grpSpLocks/>
            </p:cNvGrpSpPr>
            <p:nvPr/>
          </p:nvGrpSpPr>
          <p:grpSpPr bwMode="auto">
            <a:xfrm>
              <a:off x="1616816" y="3857905"/>
              <a:ext cx="428486" cy="1499723"/>
              <a:chOff x="3261" y="4020"/>
              <a:chExt cx="880" cy="3340"/>
            </a:xfrm>
          </p:grpSpPr>
          <p:sp>
            <p:nvSpPr>
              <p:cNvPr id="2514956" name="Oval 12"/>
              <p:cNvSpPr>
                <a:spLocks noChangeArrowheads="1"/>
              </p:cNvSpPr>
              <p:nvPr/>
            </p:nvSpPr>
            <p:spPr bwMode="auto">
              <a:xfrm>
                <a:off x="3261" y="4020"/>
                <a:ext cx="840" cy="840"/>
              </a:xfrm>
              <a:prstGeom prst="ellipse">
                <a:avLst/>
              </a:prstGeom>
              <a:solidFill>
                <a:srgbClr val="9BBB59"/>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57" name="Oval 13"/>
              <p:cNvSpPr>
                <a:spLocks noChangeArrowheads="1"/>
              </p:cNvSpPr>
              <p:nvPr/>
            </p:nvSpPr>
            <p:spPr bwMode="auto">
              <a:xfrm>
                <a:off x="3301" y="5240"/>
                <a:ext cx="840" cy="840"/>
              </a:xfrm>
              <a:prstGeom prst="ellipse">
                <a:avLst/>
              </a:prstGeom>
              <a:solidFill>
                <a:srgbClr val="9BBB59"/>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58" name="Oval 14"/>
              <p:cNvSpPr>
                <a:spLocks noChangeArrowheads="1"/>
              </p:cNvSpPr>
              <p:nvPr/>
            </p:nvSpPr>
            <p:spPr bwMode="auto">
              <a:xfrm>
                <a:off x="3301" y="6520"/>
                <a:ext cx="840" cy="840"/>
              </a:xfrm>
              <a:prstGeom prst="ellipse">
                <a:avLst/>
              </a:prstGeom>
              <a:solidFill>
                <a:srgbClr val="9BBB59"/>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sp>
          <p:nvSpPr>
            <p:cNvPr id="2514959" name="Line 15"/>
            <p:cNvSpPr>
              <a:spLocks noChangeShapeType="1"/>
            </p:cNvSpPr>
            <p:nvPr/>
          </p:nvSpPr>
          <p:spPr bwMode="auto">
            <a:xfrm>
              <a:off x="3155469" y="3832760"/>
              <a:ext cx="769327" cy="422078"/>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0" name="Line 16"/>
            <p:cNvSpPr>
              <a:spLocks noChangeShapeType="1"/>
            </p:cNvSpPr>
            <p:nvPr/>
          </p:nvSpPr>
          <p:spPr bwMode="auto">
            <a:xfrm flipV="1">
              <a:off x="3165208" y="5063071"/>
              <a:ext cx="818018" cy="431058"/>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1" name="Line 17"/>
            <p:cNvSpPr>
              <a:spLocks noChangeShapeType="1"/>
            </p:cNvSpPr>
            <p:nvPr/>
          </p:nvSpPr>
          <p:spPr bwMode="auto">
            <a:xfrm flipV="1">
              <a:off x="3165208" y="4955307"/>
              <a:ext cx="759588" cy="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nvGrpSpPr>
            <p:cNvPr id="5" name="Group 18"/>
            <p:cNvGrpSpPr>
              <a:grpSpLocks/>
            </p:cNvGrpSpPr>
            <p:nvPr/>
          </p:nvGrpSpPr>
          <p:grpSpPr bwMode="auto">
            <a:xfrm>
              <a:off x="2717245" y="3604658"/>
              <a:ext cx="447962" cy="2040342"/>
              <a:chOff x="5341" y="3656"/>
              <a:chExt cx="920" cy="4544"/>
            </a:xfrm>
          </p:grpSpPr>
          <p:sp>
            <p:nvSpPr>
              <p:cNvPr id="2514963" name="Oval 19"/>
              <p:cNvSpPr>
                <a:spLocks noChangeArrowheads="1"/>
              </p:cNvSpPr>
              <p:nvPr/>
            </p:nvSpPr>
            <p:spPr bwMode="auto">
              <a:xfrm>
                <a:off x="5341" y="3656"/>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4" name="Oval 20"/>
              <p:cNvSpPr>
                <a:spLocks noChangeArrowheads="1"/>
              </p:cNvSpPr>
              <p:nvPr/>
            </p:nvSpPr>
            <p:spPr bwMode="auto">
              <a:xfrm>
                <a:off x="5381" y="4876"/>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5" name="Oval 21"/>
              <p:cNvSpPr>
                <a:spLocks noChangeArrowheads="1"/>
              </p:cNvSpPr>
              <p:nvPr/>
            </p:nvSpPr>
            <p:spPr bwMode="auto">
              <a:xfrm>
                <a:off x="5381" y="6156"/>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66" name="Oval 22"/>
              <p:cNvSpPr>
                <a:spLocks noChangeArrowheads="1"/>
              </p:cNvSpPr>
              <p:nvPr/>
            </p:nvSpPr>
            <p:spPr bwMode="auto">
              <a:xfrm>
                <a:off x="5421" y="7360"/>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sp>
          <p:nvSpPr>
            <p:cNvPr id="2514967" name="Text Box 23"/>
            <p:cNvSpPr txBox="1">
              <a:spLocks noChangeArrowheads="1"/>
            </p:cNvSpPr>
            <p:nvPr/>
          </p:nvSpPr>
          <p:spPr bwMode="auto">
            <a:xfrm>
              <a:off x="1587601" y="3231074"/>
              <a:ext cx="934878" cy="373584"/>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mbria" charset="0"/>
                  <a:ea typeface="Times New Roman" charset="0"/>
                </a:rPr>
                <a:t>Input</a:t>
              </a:r>
            </a:p>
          </p:txBody>
        </p:sp>
        <p:sp>
          <p:nvSpPr>
            <p:cNvPr id="2514968" name="Text Box 24"/>
            <p:cNvSpPr txBox="1">
              <a:spLocks noChangeArrowheads="1"/>
            </p:cNvSpPr>
            <p:nvPr/>
          </p:nvSpPr>
          <p:spPr bwMode="auto">
            <a:xfrm>
              <a:off x="3739366" y="3262639"/>
              <a:ext cx="903716" cy="4849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mbria" charset="0"/>
                  <a:ea typeface="Times New Roman" charset="0"/>
                </a:rPr>
                <a:t>Output</a:t>
              </a:r>
            </a:p>
          </p:txBody>
        </p:sp>
        <p:sp>
          <p:nvSpPr>
            <p:cNvPr id="2514969" name="Line 25"/>
            <p:cNvSpPr>
              <a:spLocks noChangeShapeType="1"/>
            </p:cNvSpPr>
            <p:nvPr/>
          </p:nvSpPr>
          <p:spPr bwMode="auto">
            <a:xfrm>
              <a:off x="3165208" y="4362602"/>
              <a:ext cx="759588" cy="48494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0" name="Line 26"/>
            <p:cNvSpPr>
              <a:spLocks noChangeShapeType="1"/>
            </p:cNvSpPr>
            <p:nvPr/>
          </p:nvSpPr>
          <p:spPr bwMode="auto">
            <a:xfrm>
              <a:off x="2045302" y="4093191"/>
              <a:ext cx="652467" cy="754352"/>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1" name="Line 27"/>
            <p:cNvSpPr>
              <a:spLocks noChangeShapeType="1"/>
            </p:cNvSpPr>
            <p:nvPr/>
          </p:nvSpPr>
          <p:spPr bwMode="auto">
            <a:xfrm flipV="1">
              <a:off x="2055040" y="3823779"/>
              <a:ext cx="642729" cy="269411"/>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2" name="Line 28"/>
            <p:cNvSpPr>
              <a:spLocks noChangeShapeType="1"/>
            </p:cNvSpPr>
            <p:nvPr/>
          </p:nvSpPr>
          <p:spPr bwMode="auto">
            <a:xfrm flipV="1">
              <a:off x="2055040" y="4362602"/>
              <a:ext cx="642729" cy="215529"/>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3" name="Line 29"/>
            <p:cNvSpPr>
              <a:spLocks noChangeShapeType="1"/>
            </p:cNvSpPr>
            <p:nvPr/>
          </p:nvSpPr>
          <p:spPr bwMode="auto">
            <a:xfrm>
              <a:off x="2045302" y="4578131"/>
              <a:ext cx="710897" cy="862116"/>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4" name="Line 30"/>
            <p:cNvSpPr>
              <a:spLocks noChangeShapeType="1"/>
            </p:cNvSpPr>
            <p:nvPr/>
          </p:nvSpPr>
          <p:spPr bwMode="auto">
            <a:xfrm flipV="1">
              <a:off x="2045302" y="3877662"/>
              <a:ext cx="652467" cy="1347057"/>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5" name="Line 31"/>
            <p:cNvSpPr>
              <a:spLocks noChangeShapeType="1"/>
            </p:cNvSpPr>
            <p:nvPr/>
          </p:nvSpPr>
          <p:spPr bwMode="auto">
            <a:xfrm flipV="1">
              <a:off x="2055040" y="4973268"/>
              <a:ext cx="642729" cy="215529"/>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8" name="Oval 34"/>
            <p:cNvSpPr>
              <a:spLocks noChangeArrowheads="1"/>
            </p:cNvSpPr>
            <p:nvPr/>
          </p:nvSpPr>
          <p:spPr bwMode="auto">
            <a:xfrm>
              <a:off x="3924796" y="4469996"/>
              <a:ext cx="409009" cy="377176"/>
            </a:xfrm>
            <a:prstGeom prst="ellipse">
              <a:avLst/>
            </a:prstGeom>
            <a:solidFill>
              <a:srgbClr val="C0504D"/>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79" name="Line 35"/>
            <p:cNvSpPr>
              <a:spLocks noChangeShapeType="1"/>
            </p:cNvSpPr>
            <p:nvPr/>
          </p:nvSpPr>
          <p:spPr bwMode="auto">
            <a:xfrm flipV="1">
              <a:off x="3165208" y="4416484"/>
              <a:ext cx="759588" cy="1077645"/>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80" name="Line 36"/>
            <p:cNvSpPr>
              <a:spLocks noChangeShapeType="1"/>
            </p:cNvSpPr>
            <p:nvPr/>
          </p:nvSpPr>
          <p:spPr bwMode="auto">
            <a:xfrm flipV="1">
              <a:off x="3165208" y="4362602"/>
              <a:ext cx="759588" cy="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14981" name="Text Box 37"/>
            <p:cNvSpPr txBox="1">
              <a:spLocks noChangeArrowheads="1"/>
            </p:cNvSpPr>
            <p:nvPr/>
          </p:nvSpPr>
          <p:spPr bwMode="auto">
            <a:xfrm>
              <a:off x="1669403" y="3844883"/>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2" name="Text Box 38"/>
            <p:cNvSpPr txBox="1">
              <a:spLocks noChangeArrowheads="1"/>
            </p:cNvSpPr>
            <p:nvPr/>
          </p:nvSpPr>
          <p:spPr bwMode="auto">
            <a:xfrm>
              <a:off x="1689366" y="4382808"/>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3" name="Text Box 39"/>
            <p:cNvSpPr txBox="1">
              <a:spLocks noChangeArrowheads="1"/>
            </p:cNvSpPr>
            <p:nvPr/>
          </p:nvSpPr>
          <p:spPr bwMode="auto">
            <a:xfrm>
              <a:off x="1687905" y="4960695"/>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4" name="Text Box 40"/>
            <p:cNvSpPr txBox="1">
              <a:spLocks noChangeArrowheads="1"/>
            </p:cNvSpPr>
            <p:nvPr/>
          </p:nvSpPr>
          <p:spPr bwMode="auto">
            <a:xfrm>
              <a:off x="2814628" y="3604209"/>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5" name="Text Box 41"/>
            <p:cNvSpPr txBox="1">
              <a:spLocks noChangeArrowheads="1"/>
            </p:cNvSpPr>
            <p:nvPr/>
          </p:nvSpPr>
          <p:spPr bwMode="auto">
            <a:xfrm>
              <a:off x="2814628" y="4196914"/>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514986" name="Text Box 42"/>
            <p:cNvSpPr txBox="1">
              <a:spLocks noChangeArrowheads="1"/>
            </p:cNvSpPr>
            <p:nvPr/>
          </p:nvSpPr>
          <p:spPr bwMode="auto">
            <a:xfrm>
              <a:off x="2814628" y="4735737"/>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grpSp>
      <p:sp>
        <p:nvSpPr>
          <p:cNvPr id="2" name="Title 1"/>
          <p:cNvSpPr>
            <a:spLocks noGrp="1"/>
          </p:cNvSpPr>
          <p:nvPr>
            <p:ph type="title"/>
          </p:nvPr>
        </p:nvSpPr>
        <p:spPr/>
        <p:txBody>
          <a:bodyPr/>
          <a:lstStyle/>
          <a:p>
            <a:r>
              <a:rPr lang="en-US" dirty="0" smtClean="0"/>
              <a:t>Proposed Technique</a:t>
            </a:r>
            <a:endParaRPr lang="en-US" dirty="0"/>
          </a:p>
        </p:txBody>
      </p:sp>
      <p:graphicFrame>
        <p:nvGraphicFramePr>
          <p:cNvPr id="564226" name="Object 2"/>
          <p:cNvGraphicFramePr>
            <a:graphicFrameLocks noChangeAspect="1"/>
          </p:cNvGraphicFramePr>
          <p:nvPr/>
        </p:nvGraphicFramePr>
        <p:xfrm>
          <a:off x="6921500" y="1020055"/>
          <a:ext cx="1917700" cy="1160289"/>
        </p:xfrm>
        <a:graphic>
          <a:graphicData uri="http://schemas.openxmlformats.org/presentationml/2006/ole">
            <p:oleObj spid="_x0000_s2519042" name="Document" r:id="rId4" imgW="3022600" imgH="1828800" progId="Word.Document.12">
              <p:link updateAutomatic="1"/>
            </p:oleObj>
          </a:graphicData>
        </a:graphic>
      </p:graphicFrame>
      <p:graphicFrame>
        <p:nvGraphicFramePr>
          <p:cNvPr id="2514947" name="Object 3"/>
          <p:cNvGraphicFramePr>
            <a:graphicFrameLocks noChangeAspect="1"/>
          </p:cNvGraphicFramePr>
          <p:nvPr/>
        </p:nvGraphicFramePr>
        <p:xfrm>
          <a:off x="5181599" y="2904419"/>
          <a:ext cx="3726235" cy="2251781"/>
        </p:xfrm>
        <a:graphic>
          <a:graphicData uri="http://schemas.openxmlformats.org/presentationml/2006/ole">
            <p:oleObj spid="_x0000_s2519043" name="Document" r:id="rId4" imgW="3022600" imgH="1828800" progId="Word.Document.12">
              <p:link updateAutomatic="1"/>
            </p:oleObj>
          </a:graphicData>
        </a:graphic>
      </p:graphicFrame>
      <p:grpSp>
        <p:nvGrpSpPr>
          <p:cNvPr id="7" name="Group 89"/>
          <p:cNvGrpSpPr/>
          <p:nvPr/>
        </p:nvGrpSpPr>
        <p:grpSpPr>
          <a:xfrm>
            <a:off x="2144423" y="3619500"/>
            <a:ext cx="1443502" cy="1447800"/>
            <a:chOff x="2144423" y="3873500"/>
            <a:chExt cx="1443502" cy="1447800"/>
          </a:xfrm>
        </p:grpSpPr>
        <p:sp>
          <p:nvSpPr>
            <p:cNvPr id="63" name="Oval 62"/>
            <p:cNvSpPr/>
            <p:nvPr/>
          </p:nvSpPr>
          <p:spPr>
            <a:xfrm>
              <a:off x="2207923" y="38735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2195223" y="4241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2144423" y="4419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2207923" y="45847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2233323" y="48260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2207923" y="50165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3465223" y="52070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3325523" y="5054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3274723" y="48641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3401723" y="4495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3414423" y="42672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34017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90"/>
          <p:cNvGrpSpPr/>
          <p:nvPr/>
        </p:nvGrpSpPr>
        <p:grpSpPr>
          <a:xfrm>
            <a:off x="5471823" y="3657600"/>
            <a:ext cx="1037102" cy="1016000"/>
            <a:chOff x="5471823" y="3911600"/>
            <a:chExt cx="1037102" cy="1016000"/>
          </a:xfrm>
        </p:grpSpPr>
        <p:sp>
          <p:nvSpPr>
            <p:cNvPr id="75" name="Oval 74"/>
            <p:cNvSpPr/>
            <p:nvPr/>
          </p:nvSpPr>
          <p:spPr>
            <a:xfrm>
              <a:off x="5471823" y="42291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5890923" y="42291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59671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54718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5471823" y="4673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5471823" y="4813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6373523" y="4813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6373523" y="4673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5967123" y="4622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6183023" y="4622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6373523" y="3911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61703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6386223" y="44704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005223" y="44704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195723" y="44577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0" name="TextBox 89"/>
          <p:cNvSpPr txBox="1"/>
          <p:nvPr/>
        </p:nvSpPr>
        <p:spPr>
          <a:xfrm>
            <a:off x="1992023" y="5549900"/>
            <a:ext cx="1836243" cy="646331"/>
          </a:xfrm>
          <a:prstGeom prst="rect">
            <a:avLst/>
          </a:prstGeom>
          <a:noFill/>
        </p:spPr>
        <p:txBody>
          <a:bodyPr wrap="square" rtlCol="0">
            <a:spAutoFit/>
          </a:bodyPr>
          <a:lstStyle/>
          <a:p>
            <a:pPr algn="ctr"/>
            <a:r>
              <a:rPr lang="en-US" b="1" dirty="0" smtClean="0"/>
              <a:t>One trillion interactions</a:t>
            </a:r>
            <a:endParaRPr lang="en-US" b="1" dirty="0"/>
          </a:p>
        </p:txBody>
      </p:sp>
      <p:sp>
        <p:nvSpPr>
          <p:cNvPr id="91" name="TextBox 90"/>
          <p:cNvSpPr txBox="1"/>
          <p:nvPr/>
        </p:nvSpPr>
        <p:spPr>
          <a:xfrm>
            <a:off x="5890923" y="5549900"/>
            <a:ext cx="1836243" cy="646331"/>
          </a:xfrm>
          <a:prstGeom prst="rect">
            <a:avLst/>
          </a:prstGeom>
          <a:noFill/>
        </p:spPr>
        <p:txBody>
          <a:bodyPr wrap="square" rtlCol="0">
            <a:spAutoFit/>
          </a:bodyPr>
          <a:lstStyle/>
          <a:p>
            <a:pPr algn="ctr"/>
            <a:r>
              <a:rPr lang="en-US" b="1" dirty="0" smtClean="0"/>
              <a:t>A few dozen interactions </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7100"/>
            <a:ext cx="8229600" cy="805688"/>
          </a:xfrm>
        </p:spPr>
        <p:txBody>
          <a:bodyPr>
            <a:normAutofit/>
          </a:bodyPr>
          <a:lstStyle/>
          <a:p>
            <a:r>
              <a:rPr lang="en-US" sz="4400" dirty="0" smtClean="0"/>
              <a:t>Centralized L.A. issue</a:t>
            </a:r>
            <a:endParaRPr lang="en-US" dirty="0"/>
          </a:p>
        </p:txBody>
      </p:sp>
      <p:sp>
        <p:nvSpPr>
          <p:cNvPr id="19" name="Right Arrow 18"/>
          <p:cNvSpPr/>
          <p:nvPr/>
        </p:nvSpPr>
        <p:spPr>
          <a:xfrm rot="16200000">
            <a:off x="2385769" y="3604886"/>
            <a:ext cx="346825" cy="193782"/>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26" name="Right Arrow 25"/>
          <p:cNvSpPr/>
          <p:nvPr/>
        </p:nvSpPr>
        <p:spPr>
          <a:xfrm>
            <a:off x="7130068" y="2970452"/>
            <a:ext cx="574267" cy="294996"/>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29" name="Right Arrow 28"/>
          <p:cNvSpPr/>
          <p:nvPr/>
        </p:nvSpPr>
        <p:spPr>
          <a:xfrm>
            <a:off x="5233857" y="2917865"/>
            <a:ext cx="853988" cy="246638"/>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28" name="Right Arrow 27"/>
          <p:cNvSpPr/>
          <p:nvPr/>
        </p:nvSpPr>
        <p:spPr>
          <a:xfrm rot="16200000">
            <a:off x="6407252" y="3692972"/>
            <a:ext cx="354865" cy="192936"/>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36" name="TextBox 35"/>
          <p:cNvSpPr txBox="1"/>
          <p:nvPr/>
        </p:nvSpPr>
        <p:spPr>
          <a:xfrm>
            <a:off x="4987880" y="2339460"/>
            <a:ext cx="1239448" cy="646331"/>
          </a:xfrm>
          <a:prstGeom prst="rect">
            <a:avLst/>
          </a:prstGeom>
          <a:noFill/>
        </p:spPr>
        <p:txBody>
          <a:bodyPr wrap="square" rtlCol="0">
            <a:spAutoFit/>
          </a:bodyPr>
          <a:lstStyle/>
          <a:p>
            <a:pPr algn="ctr"/>
            <a:r>
              <a:rPr lang="en-US" b="1" dirty="0" smtClean="0"/>
              <a:t>Steering</a:t>
            </a:r>
          </a:p>
          <a:p>
            <a:pPr algn="ctr"/>
            <a:r>
              <a:rPr lang="en-US" b="1" dirty="0" smtClean="0"/>
              <a:t>angle</a:t>
            </a:r>
            <a:endParaRPr lang="en-US" b="1" dirty="0"/>
          </a:p>
        </p:txBody>
      </p:sp>
      <p:grpSp>
        <p:nvGrpSpPr>
          <p:cNvPr id="3" name="Group 59"/>
          <p:cNvGrpSpPr/>
          <p:nvPr/>
        </p:nvGrpSpPr>
        <p:grpSpPr>
          <a:xfrm>
            <a:off x="724560" y="2386217"/>
            <a:ext cx="7873341" cy="2381180"/>
            <a:chOff x="724560" y="2386217"/>
            <a:chExt cx="7873341" cy="2381180"/>
          </a:xfrm>
        </p:grpSpPr>
        <p:sp>
          <p:nvSpPr>
            <p:cNvPr id="15" name="Right Arrow 14"/>
            <p:cNvSpPr/>
            <p:nvPr/>
          </p:nvSpPr>
          <p:spPr>
            <a:xfrm>
              <a:off x="1534716" y="2846132"/>
              <a:ext cx="445454" cy="255242"/>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pic>
          <p:nvPicPr>
            <p:cNvPr id="43" name="Picture 42"/>
            <p:cNvPicPr>
              <a:picLocks noChangeAspect="1"/>
            </p:cNvPicPr>
            <p:nvPr/>
          </p:nvPicPr>
          <p:blipFill>
            <a:blip r:embed="rId3"/>
            <a:stretch>
              <a:fillRect/>
            </a:stretch>
          </p:blipFill>
          <p:spPr>
            <a:xfrm>
              <a:off x="724560" y="2386217"/>
              <a:ext cx="810570" cy="879231"/>
            </a:xfrm>
            <a:prstGeom prst="rect">
              <a:avLst/>
            </a:prstGeom>
          </p:spPr>
        </p:pic>
        <p:grpSp>
          <p:nvGrpSpPr>
            <p:cNvPr id="7" name="Group 58"/>
            <p:cNvGrpSpPr/>
            <p:nvPr/>
          </p:nvGrpSpPr>
          <p:grpSpPr>
            <a:xfrm>
              <a:off x="2112009" y="2453272"/>
              <a:ext cx="6485892" cy="2314125"/>
              <a:chOff x="2112009" y="2453272"/>
              <a:chExt cx="6485892" cy="2314125"/>
            </a:xfrm>
          </p:grpSpPr>
          <p:sp>
            <p:nvSpPr>
              <p:cNvPr id="4" name="Rectangle 3"/>
              <p:cNvSpPr/>
              <p:nvPr/>
            </p:nvSpPr>
            <p:spPr>
              <a:xfrm>
                <a:off x="2112009" y="2453272"/>
                <a:ext cx="868331" cy="97216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229408" y="2742350"/>
                <a:ext cx="68743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sp>
            <p:nvSpPr>
              <p:cNvPr id="6" name="Rectangle 5"/>
              <p:cNvSpPr/>
              <p:nvPr/>
            </p:nvSpPr>
            <p:spPr>
              <a:xfrm>
                <a:off x="2321859" y="3987769"/>
                <a:ext cx="470348" cy="571863"/>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430397" y="4025891"/>
                <a:ext cx="253264" cy="646331"/>
              </a:xfrm>
              <a:prstGeom prst="rect">
                <a:avLst/>
              </a:prstGeom>
              <a:noFill/>
            </p:spPr>
            <p:txBody>
              <a:bodyPr wrap="square" rtlCol="0">
                <a:spAutoFit/>
              </a:bodyPr>
              <a:lstStyle/>
              <a:p>
                <a:r>
                  <a:rPr lang="en-US" b="1" dirty="0" smtClean="0">
                    <a:solidFill>
                      <a:schemeClr val="bg1"/>
                    </a:solidFill>
                  </a:rPr>
                  <a:t>R</a:t>
                </a:r>
                <a:endParaRPr lang="en-US" b="1" dirty="0">
                  <a:solidFill>
                    <a:schemeClr val="bg1"/>
                  </a:solidFill>
                </a:endParaRPr>
              </a:p>
            </p:txBody>
          </p:sp>
          <p:sp>
            <p:nvSpPr>
              <p:cNvPr id="34" name="Rectangle 3"/>
              <p:cNvSpPr/>
              <p:nvPr/>
            </p:nvSpPr>
            <p:spPr>
              <a:xfrm>
                <a:off x="6170438" y="2511991"/>
                <a:ext cx="864536" cy="99470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4"/>
              <p:cNvSpPr txBox="1"/>
              <p:nvPr/>
            </p:nvSpPr>
            <p:spPr>
              <a:xfrm>
                <a:off x="6299746" y="2819293"/>
                <a:ext cx="77952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sp>
            <p:nvSpPr>
              <p:cNvPr id="32" name="Rectangle 31"/>
              <p:cNvSpPr/>
              <p:nvPr/>
            </p:nvSpPr>
            <p:spPr>
              <a:xfrm>
                <a:off x="6348398" y="4082062"/>
                <a:ext cx="468295" cy="585120"/>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7"/>
              <p:cNvSpPr txBox="1"/>
              <p:nvPr/>
            </p:nvSpPr>
            <p:spPr>
              <a:xfrm>
                <a:off x="6456463" y="4121067"/>
                <a:ext cx="252158" cy="646330"/>
              </a:xfrm>
              <a:prstGeom prst="rect">
                <a:avLst/>
              </a:prstGeom>
              <a:noFill/>
            </p:spPr>
            <p:txBody>
              <a:bodyPr wrap="square" rtlCol="0">
                <a:spAutoFit/>
              </a:bodyPr>
              <a:lstStyle/>
              <a:p>
                <a:r>
                  <a:rPr lang="en-US" b="1" dirty="0" smtClean="0">
                    <a:solidFill>
                      <a:schemeClr val="bg1"/>
                    </a:solidFill>
                  </a:rPr>
                  <a:t>R</a:t>
                </a:r>
                <a:endParaRPr lang="en-US" b="1" dirty="0">
                  <a:solidFill>
                    <a:schemeClr val="bg1"/>
                  </a:solidFill>
                </a:endParaRPr>
              </a:p>
            </p:txBody>
          </p:sp>
          <p:grpSp>
            <p:nvGrpSpPr>
              <p:cNvPr id="9" name="Group 36"/>
              <p:cNvGrpSpPr/>
              <p:nvPr/>
            </p:nvGrpSpPr>
            <p:grpSpPr>
              <a:xfrm>
                <a:off x="7632715" y="2807758"/>
                <a:ext cx="965186" cy="769100"/>
                <a:chOff x="6959614" y="2808761"/>
                <a:chExt cx="1427705" cy="946400"/>
              </a:xfrm>
            </p:grpSpPr>
            <p:pic>
              <p:nvPicPr>
                <p:cNvPr id="40" name="Picture 39"/>
                <p:cNvPicPr>
                  <a:picLocks noChangeAspect="1"/>
                </p:cNvPicPr>
                <p:nvPr/>
              </p:nvPicPr>
              <p:blipFill>
                <a:blip r:embed="rId4"/>
                <a:stretch>
                  <a:fillRect/>
                </a:stretch>
              </p:blipFill>
              <p:spPr>
                <a:xfrm rot="20403713">
                  <a:off x="6959614" y="2827481"/>
                  <a:ext cx="1085489" cy="927680"/>
                </a:xfrm>
                <a:prstGeom prst="rect">
                  <a:avLst/>
                </a:prstGeom>
              </p:spPr>
            </p:pic>
            <p:pic>
              <p:nvPicPr>
                <p:cNvPr id="41" name="Picture 40"/>
                <p:cNvPicPr>
                  <a:picLocks noChangeAspect="1"/>
                </p:cNvPicPr>
                <p:nvPr/>
              </p:nvPicPr>
              <p:blipFill>
                <a:blip r:embed="rId4"/>
                <a:stretch>
                  <a:fillRect/>
                </a:stretch>
              </p:blipFill>
              <p:spPr>
                <a:xfrm rot="1268929">
                  <a:off x="7301830" y="2808761"/>
                  <a:ext cx="1085489" cy="927680"/>
                </a:xfrm>
                <a:prstGeom prst="rect">
                  <a:avLst/>
                </a:prstGeom>
              </p:spPr>
            </p:pic>
          </p:grpSp>
          <p:pic>
            <p:nvPicPr>
              <p:cNvPr id="39" name="Picture 38"/>
              <p:cNvPicPr>
                <a:picLocks noChangeAspect="1"/>
              </p:cNvPicPr>
              <p:nvPr/>
            </p:nvPicPr>
            <p:blipFill>
              <a:blip r:embed="rId4"/>
              <a:stretch>
                <a:fillRect/>
              </a:stretch>
            </p:blipFill>
            <p:spPr>
              <a:xfrm>
                <a:off x="7742964" y="2803409"/>
                <a:ext cx="733834" cy="753887"/>
              </a:xfrm>
              <a:prstGeom prst="rect">
                <a:avLst/>
              </a:prstGeom>
            </p:spPr>
          </p:pic>
          <p:sp>
            <p:nvSpPr>
              <p:cNvPr id="56" name="Rectangle 3"/>
              <p:cNvSpPr/>
              <p:nvPr/>
            </p:nvSpPr>
            <p:spPr>
              <a:xfrm>
                <a:off x="4201936" y="2511990"/>
                <a:ext cx="864535" cy="99470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4"/>
              <p:cNvSpPr txBox="1"/>
              <p:nvPr/>
            </p:nvSpPr>
            <p:spPr>
              <a:xfrm>
                <a:off x="4343945" y="2806592"/>
                <a:ext cx="851812"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sp>
            <p:nvSpPr>
              <p:cNvPr id="54" name="Rectangle 53"/>
              <p:cNvSpPr/>
              <p:nvPr/>
            </p:nvSpPr>
            <p:spPr>
              <a:xfrm>
                <a:off x="4379895" y="4082060"/>
                <a:ext cx="468294" cy="585120"/>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TextBox 7"/>
              <p:cNvSpPr txBox="1"/>
              <p:nvPr/>
            </p:nvSpPr>
            <p:spPr>
              <a:xfrm>
                <a:off x="4487960" y="4121065"/>
                <a:ext cx="252158" cy="646330"/>
              </a:xfrm>
              <a:prstGeom prst="rect">
                <a:avLst/>
              </a:prstGeom>
              <a:noFill/>
            </p:spPr>
            <p:txBody>
              <a:bodyPr wrap="square" rtlCol="0">
                <a:spAutoFit/>
              </a:bodyPr>
              <a:lstStyle/>
              <a:p>
                <a:r>
                  <a:rPr lang="en-US" b="1" dirty="0" smtClean="0">
                    <a:solidFill>
                      <a:schemeClr val="bg1"/>
                    </a:solidFill>
                  </a:rPr>
                  <a:t>R</a:t>
                </a:r>
                <a:endParaRPr lang="en-US" b="1" dirty="0">
                  <a:solidFill>
                    <a:schemeClr val="bg1"/>
                  </a:solidFill>
                </a:endParaRPr>
              </a:p>
            </p:txBody>
          </p:sp>
        </p:grpSp>
      </p:grpSp>
      <p:sp>
        <p:nvSpPr>
          <p:cNvPr id="51" name="Right Arrow 50"/>
          <p:cNvSpPr/>
          <p:nvPr/>
        </p:nvSpPr>
        <p:spPr>
          <a:xfrm>
            <a:off x="3265355" y="2917864"/>
            <a:ext cx="853988" cy="246638"/>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53" name="Right Arrow 52"/>
          <p:cNvSpPr/>
          <p:nvPr/>
        </p:nvSpPr>
        <p:spPr>
          <a:xfrm rot="16200000">
            <a:off x="4438749" y="3692971"/>
            <a:ext cx="354865" cy="192936"/>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58" name="TextBox 57"/>
          <p:cNvSpPr txBox="1"/>
          <p:nvPr/>
        </p:nvSpPr>
        <p:spPr>
          <a:xfrm>
            <a:off x="2892379" y="2339460"/>
            <a:ext cx="1373215" cy="646331"/>
          </a:xfrm>
          <a:prstGeom prst="rect">
            <a:avLst/>
          </a:prstGeom>
          <a:noFill/>
        </p:spPr>
        <p:txBody>
          <a:bodyPr wrap="square" rtlCol="0">
            <a:spAutoFit/>
          </a:bodyPr>
          <a:lstStyle/>
          <a:p>
            <a:pPr algn="ctr"/>
            <a:r>
              <a:rPr lang="en-US" b="1" dirty="0" smtClean="0"/>
              <a:t>Obstacles’ positions</a:t>
            </a:r>
            <a:endParaRPr lang="en-US" b="1"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5500"/>
            <a:ext cx="8229600" cy="805688"/>
          </a:xfrm>
        </p:spPr>
        <p:txBody>
          <a:bodyPr>
            <a:normAutofit/>
          </a:bodyPr>
          <a:lstStyle/>
          <a:p>
            <a:r>
              <a:rPr lang="en-US" sz="4000" dirty="0" smtClean="0"/>
              <a:t>Centralized L.A. issue</a:t>
            </a:r>
            <a:endParaRPr lang="en-US" sz="4000" dirty="0"/>
          </a:p>
        </p:txBody>
      </p:sp>
      <p:grpSp>
        <p:nvGrpSpPr>
          <p:cNvPr id="3" name="Group 48"/>
          <p:cNvGrpSpPr/>
          <p:nvPr/>
        </p:nvGrpSpPr>
        <p:grpSpPr>
          <a:xfrm>
            <a:off x="724560" y="1787190"/>
            <a:ext cx="7873341" cy="4622995"/>
            <a:chOff x="724560" y="1787190"/>
            <a:chExt cx="7873341" cy="4622995"/>
          </a:xfrm>
        </p:grpSpPr>
        <p:pic>
          <p:nvPicPr>
            <p:cNvPr id="48" name="Picture 47" descr="off-server-128x128.png"/>
            <p:cNvPicPr>
              <a:picLocks noChangeAspect="1"/>
            </p:cNvPicPr>
            <p:nvPr/>
          </p:nvPicPr>
          <p:blipFill>
            <a:blip r:embed="rId3"/>
            <a:stretch>
              <a:fillRect/>
            </a:stretch>
          </p:blipFill>
          <p:spPr>
            <a:xfrm>
              <a:off x="826160" y="1787190"/>
              <a:ext cx="7162139" cy="4622995"/>
            </a:xfrm>
            <a:prstGeom prst="rect">
              <a:avLst/>
            </a:prstGeom>
          </p:spPr>
        </p:pic>
        <p:grpSp>
          <p:nvGrpSpPr>
            <p:cNvPr id="7" name="Group 6"/>
            <p:cNvGrpSpPr/>
            <p:nvPr/>
          </p:nvGrpSpPr>
          <p:grpSpPr>
            <a:xfrm>
              <a:off x="2112009" y="2453271"/>
              <a:ext cx="868331" cy="972169"/>
              <a:chOff x="3435693" y="2834105"/>
              <a:chExt cx="1604211" cy="1363579"/>
            </a:xfrm>
          </p:grpSpPr>
          <p:sp>
            <p:nvSpPr>
              <p:cNvPr id="4" name="Rectangle 3"/>
              <p:cNvSpPr/>
              <p:nvPr/>
            </p:nvSpPr>
            <p:spPr>
              <a:xfrm>
                <a:off x="3435693" y="2834105"/>
                <a:ext cx="1604211" cy="136357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769899" y="3168317"/>
                <a:ext cx="1176429" cy="5180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nvGrpSpPr>
            <p:cNvPr id="9" name="Group 8"/>
            <p:cNvGrpSpPr/>
            <p:nvPr/>
          </p:nvGrpSpPr>
          <p:grpSpPr>
            <a:xfrm>
              <a:off x="2321859" y="3987770"/>
              <a:ext cx="470348" cy="684453"/>
              <a:chOff x="4144216" y="4665586"/>
              <a:chExt cx="868952" cy="960025"/>
            </a:xfrm>
          </p:grpSpPr>
          <p:sp>
            <p:nvSpPr>
              <p:cNvPr id="6" name="Rectangle 5"/>
              <p:cNvSpPr/>
              <p:nvPr/>
            </p:nvSpPr>
            <p:spPr>
              <a:xfrm>
                <a:off x="4144216" y="4665586"/>
                <a:ext cx="868952" cy="802105"/>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4344736" y="4719057"/>
                <a:ext cx="467897" cy="906554"/>
              </a:xfrm>
              <a:prstGeom prst="rect">
                <a:avLst/>
              </a:prstGeom>
              <a:noFill/>
            </p:spPr>
            <p:txBody>
              <a:bodyPr wrap="square" rtlCol="0">
                <a:spAutoFit/>
              </a:bodyPr>
              <a:lstStyle/>
              <a:p>
                <a:r>
                  <a:rPr lang="en-US" b="1" dirty="0" smtClean="0">
                    <a:solidFill>
                      <a:schemeClr val="bg1"/>
                    </a:solidFill>
                  </a:rPr>
                  <a:t>R</a:t>
                </a:r>
                <a:endParaRPr lang="en-US" b="1" dirty="0">
                  <a:solidFill>
                    <a:schemeClr val="bg1"/>
                  </a:solidFill>
                </a:endParaRPr>
              </a:p>
            </p:txBody>
          </p:sp>
        </p:grpSp>
        <p:sp>
          <p:nvSpPr>
            <p:cNvPr id="15" name="Right Arrow 14"/>
            <p:cNvSpPr/>
            <p:nvPr/>
          </p:nvSpPr>
          <p:spPr>
            <a:xfrm>
              <a:off x="1534716" y="2846133"/>
              <a:ext cx="445454" cy="255242"/>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19" name="Right Arrow 18"/>
            <p:cNvSpPr/>
            <p:nvPr/>
          </p:nvSpPr>
          <p:spPr>
            <a:xfrm rot="16200000">
              <a:off x="2385769" y="3604886"/>
              <a:ext cx="346825" cy="193782"/>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26" name="Right Arrow 25"/>
            <p:cNvSpPr/>
            <p:nvPr/>
          </p:nvSpPr>
          <p:spPr>
            <a:xfrm>
              <a:off x="7130068" y="2970452"/>
              <a:ext cx="574267" cy="294996"/>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grpSp>
          <p:nvGrpSpPr>
            <p:cNvPr id="10" name="Group 6"/>
            <p:cNvGrpSpPr/>
            <p:nvPr/>
          </p:nvGrpSpPr>
          <p:grpSpPr>
            <a:xfrm>
              <a:off x="6170438" y="2511991"/>
              <a:ext cx="864536" cy="994706"/>
              <a:chOff x="2209653" y="2834105"/>
              <a:chExt cx="1604208" cy="1363579"/>
            </a:xfrm>
          </p:grpSpPr>
          <p:sp>
            <p:nvSpPr>
              <p:cNvPr id="34" name="Rectangle 3"/>
              <p:cNvSpPr/>
              <p:nvPr/>
            </p:nvSpPr>
            <p:spPr>
              <a:xfrm>
                <a:off x="2209653" y="2834105"/>
                <a:ext cx="1604208" cy="136357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4"/>
              <p:cNvSpPr txBox="1"/>
              <p:nvPr/>
            </p:nvSpPr>
            <p:spPr>
              <a:xfrm>
                <a:off x="2543858" y="3168318"/>
                <a:ext cx="1176432" cy="5062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nvGrpSpPr>
            <p:cNvPr id="11" name="Group 8"/>
            <p:cNvGrpSpPr/>
            <p:nvPr/>
          </p:nvGrpSpPr>
          <p:grpSpPr>
            <a:xfrm>
              <a:off x="6348398" y="4082062"/>
              <a:ext cx="468295" cy="685335"/>
              <a:chOff x="4144216" y="4665586"/>
              <a:chExt cx="868952" cy="939483"/>
            </a:xfrm>
          </p:grpSpPr>
          <p:sp>
            <p:nvSpPr>
              <p:cNvPr id="32" name="Rectangle 31"/>
              <p:cNvSpPr/>
              <p:nvPr/>
            </p:nvSpPr>
            <p:spPr>
              <a:xfrm>
                <a:off x="4144216" y="4665586"/>
                <a:ext cx="868952" cy="802105"/>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7"/>
              <p:cNvSpPr txBox="1"/>
              <p:nvPr/>
            </p:nvSpPr>
            <p:spPr>
              <a:xfrm>
                <a:off x="4344738" y="4719055"/>
                <a:ext cx="467896" cy="886014"/>
              </a:xfrm>
              <a:prstGeom prst="rect">
                <a:avLst/>
              </a:prstGeom>
              <a:noFill/>
            </p:spPr>
            <p:txBody>
              <a:bodyPr wrap="square" rtlCol="0">
                <a:spAutoFit/>
              </a:bodyPr>
              <a:lstStyle/>
              <a:p>
                <a:r>
                  <a:rPr lang="en-US" b="1" dirty="0" smtClean="0">
                    <a:solidFill>
                      <a:schemeClr val="bg1"/>
                    </a:solidFill>
                  </a:rPr>
                  <a:t>R</a:t>
                </a:r>
                <a:endParaRPr lang="en-US" b="1" dirty="0">
                  <a:solidFill>
                    <a:schemeClr val="bg1"/>
                  </a:solidFill>
                </a:endParaRPr>
              </a:p>
            </p:txBody>
          </p:sp>
        </p:grpSp>
        <p:sp>
          <p:nvSpPr>
            <p:cNvPr id="29" name="Right Arrow 28"/>
            <p:cNvSpPr/>
            <p:nvPr/>
          </p:nvSpPr>
          <p:spPr>
            <a:xfrm>
              <a:off x="5233857" y="2917865"/>
              <a:ext cx="853988" cy="246638"/>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28" name="Right Arrow 27"/>
            <p:cNvSpPr/>
            <p:nvPr/>
          </p:nvSpPr>
          <p:spPr>
            <a:xfrm rot="16200000">
              <a:off x="6407252" y="3692972"/>
              <a:ext cx="354865" cy="192936"/>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grpSp>
          <p:nvGrpSpPr>
            <p:cNvPr id="12" name="Group 37"/>
            <p:cNvGrpSpPr/>
            <p:nvPr/>
          </p:nvGrpSpPr>
          <p:grpSpPr>
            <a:xfrm>
              <a:off x="7632715" y="2803409"/>
              <a:ext cx="965186" cy="773449"/>
              <a:chOff x="6959614" y="2803409"/>
              <a:chExt cx="1427705" cy="951752"/>
            </a:xfrm>
          </p:grpSpPr>
          <p:grpSp>
            <p:nvGrpSpPr>
              <p:cNvPr id="13" name="Group 36"/>
              <p:cNvGrpSpPr/>
              <p:nvPr/>
            </p:nvGrpSpPr>
            <p:grpSpPr>
              <a:xfrm>
                <a:off x="6959614" y="2808761"/>
                <a:ext cx="1427705" cy="946400"/>
                <a:chOff x="6959614" y="2808761"/>
                <a:chExt cx="1427705" cy="946400"/>
              </a:xfrm>
            </p:grpSpPr>
            <p:pic>
              <p:nvPicPr>
                <p:cNvPr id="40" name="Picture 39"/>
                <p:cNvPicPr>
                  <a:picLocks noChangeAspect="1"/>
                </p:cNvPicPr>
                <p:nvPr/>
              </p:nvPicPr>
              <p:blipFill>
                <a:blip r:embed="rId4"/>
                <a:stretch>
                  <a:fillRect/>
                </a:stretch>
              </p:blipFill>
              <p:spPr>
                <a:xfrm rot="20403713">
                  <a:off x="6959614" y="2827481"/>
                  <a:ext cx="1085489" cy="927680"/>
                </a:xfrm>
                <a:prstGeom prst="rect">
                  <a:avLst/>
                </a:prstGeom>
              </p:spPr>
            </p:pic>
            <p:pic>
              <p:nvPicPr>
                <p:cNvPr id="41" name="Picture 40"/>
                <p:cNvPicPr>
                  <a:picLocks noChangeAspect="1"/>
                </p:cNvPicPr>
                <p:nvPr/>
              </p:nvPicPr>
              <p:blipFill>
                <a:blip r:embed="rId4"/>
                <a:stretch>
                  <a:fillRect/>
                </a:stretch>
              </p:blipFill>
              <p:spPr>
                <a:xfrm rot="1268929">
                  <a:off x="7301830" y="2808761"/>
                  <a:ext cx="1085489" cy="927680"/>
                </a:xfrm>
                <a:prstGeom prst="rect">
                  <a:avLst/>
                </a:prstGeom>
              </p:spPr>
            </p:pic>
          </p:grpSp>
          <p:pic>
            <p:nvPicPr>
              <p:cNvPr id="39" name="Picture 38"/>
              <p:cNvPicPr>
                <a:picLocks noChangeAspect="1"/>
              </p:cNvPicPr>
              <p:nvPr/>
            </p:nvPicPr>
            <p:blipFill>
              <a:blip r:embed="rId4"/>
              <a:stretch>
                <a:fillRect/>
              </a:stretch>
            </p:blipFill>
            <p:spPr>
              <a:xfrm>
                <a:off x="7122694" y="2803409"/>
                <a:ext cx="1085489" cy="927680"/>
              </a:xfrm>
              <a:prstGeom prst="rect">
                <a:avLst/>
              </a:prstGeom>
            </p:spPr>
          </p:pic>
        </p:grpSp>
        <p:pic>
          <p:nvPicPr>
            <p:cNvPr id="43" name="Picture 42"/>
            <p:cNvPicPr>
              <a:picLocks noChangeAspect="1"/>
            </p:cNvPicPr>
            <p:nvPr/>
          </p:nvPicPr>
          <p:blipFill>
            <a:blip r:embed="rId5"/>
            <a:stretch>
              <a:fillRect/>
            </a:stretch>
          </p:blipFill>
          <p:spPr>
            <a:xfrm>
              <a:off x="724560" y="2386217"/>
              <a:ext cx="810570" cy="879231"/>
            </a:xfrm>
            <a:prstGeom prst="rect">
              <a:avLst/>
            </a:prstGeom>
          </p:spPr>
        </p:pic>
        <p:grpSp>
          <p:nvGrpSpPr>
            <p:cNvPr id="14" name="Group 6"/>
            <p:cNvGrpSpPr/>
            <p:nvPr/>
          </p:nvGrpSpPr>
          <p:grpSpPr>
            <a:xfrm>
              <a:off x="4201936" y="2511990"/>
              <a:ext cx="864535" cy="994706"/>
              <a:chOff x="2209653" y="2834105"/>
              <a:chExt cx="1604208" cy="1363579"/>
            </a:xfrm>
          </p:grpSpPr>
          <p:sp>
            <p:nvSpPr>
              <p:cNvPr id="56" name="Rectangle 3"/>
              <p:cNvSpPr/>
              <p:nvPr/>
            </p:nvSpPr>
            <p:spPr>
              <a:xfrm>
                <a:off x="2209653" y="2834105"/>
                <a:ext cx="1604208" cy="136357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4"/>
              <p:cNvSpPr txBox="1"/>
              <p:nvPr/>
            </p:nvSpPr>
            <p:spPr>
              <a:xfrm>
                <a:off x="2543858" y="3168318"/>
                <a:ext cx="1176432" cy="50629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nvGrpSpPr>
            <p:cNvPr id="16" name="Group 8"/>
            <p:cNvGrpSpPr/>
            <p:nvPr/>
          </p:nvGrpSpPr>
          <p:grpSpPr>
            <a:xfrm>
              <a:off x="4379895" y="4082060"/>
              <a:ext cx="468294" cy="685335"/>
              <a:chOff x="4144216" y="4665586"/>
              <a:chExt cx="868952" cy="939483"/>
            </a:xfrm>
          </p:grpSpPr>
          <p:sp>
            <p:nvSpPr>
              <p:cNvPr id="54" name="Rectangle 53"/>
              <p:cNvSpPr/>
              <p:nvPr/>
            </p:nvSpPr>
            <p:spPr>
              <a:xfrm>
                <a:off x="4144216" y="4665586"/>
                <a:ext cx="868952" cy="802105"/>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TextBox 7"/>
              <p:cNvSpPr txBox="1"/>
              <p:nvPr/>
            </p:nvSpPr>
            <p:spPr>
              <a:xfrm>
                <a:off x="4344738" y="4719055"/>
                <a:ext cx="467896" cy="886014"/>
              </a:xfrm>
              <a:prstGeom prst="rect">
                <a:avLst/>
              </a:prstGeom>
              <a:noFill/>
            </p:spPr>
            <p:txBody>
              <a:bodyPr wrap="square" rtlCol="0">
                <a:spAutoFit/>
              </a:bodyPr>
              <a:lstStyle/>
              <a:p>
                <a:r>
                  <a:rPr lang="en-US" b="1" dirty="0" smtClean="0">
                    <a:solidFill>
                      <a:schemeClr val="bg1"/>
                    </a:solidFill>
                  </a:rPr>
                  <a:t>R</a:t>
                </a:r>
                <a:endParaRPr lang="en-US" b="1" dirty="0">
                  <a:solidFill>
                    <a:schemeClr val="bg1"/>
                  </a:solidFill>
                </a:endParaRPr>
              </a:p>
            </p:txBody>
          </p:sp>
        </p:grpSp>
        <p:sp>
          <p:nvSpPr>
            <p:cNvPr id="51" name="Right Arrow 50"/>
            <p:cNvSpPr/>
            <p:nvPr/>
          </p:nvSpPr>
          <p:spPr>
            <a:xfrm>
              <a:off x="3227255" y="2917864"/>
              <a:ext cx="853988" cy="246638"/>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53" name="Right Arrow 52"/>
            <p:cNvSpPr/>
            <p:nvPr/>
          </p:nvSpPr>
          <p:spPr>
            <a:xfrm rot="16200000">
              <a:off x="4438749" y="3692971"/>
              <a:ext cx="354865" cy="192936"/>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40588"/>
          </a:xfrm>
        </p:spPr>
        <p:txBody>
          <a:bodyPr>
            <a:normAutofit fontScale="90000"/>
          </a:bodyPr>
          <a:lstStyle/>
          <a:p>
            <a:r>
              <a:rPr lang="en-US" sz="4400" dirty="0" smtClean="0"/>
              <a:t>Centralized L.A. issue</a:t>
            </a:r>
            <a:endParaRPr lang="en-US" dirty="0"/>
          </a:p>
        </p:txBody>
      </p:sp>
      <p:grpSp>
        <p:nvGrpSpPr>
          <p:cNvPr id="3" name="Group 71"/>
          <p:cNvGrpSpPr/>
          <p:nvPr/>
        </p:nvGrpSpPr>
        <p:grpSpPr>
          <a:xfrm>
            <a:off x="537408" y="1869395"/>
            <a:ext cx="8075157" cy="4293447"/>
            <a:chOff x="537408" y="1869395"/>
            <a:chExt cx="8075157" cy="4293447"/>
          </a:xfrm>
        </p:grpSpPr>
        <p:pic>
          <p:nvPicPr>
            <p:cNvPr id="53" name="Picture 52" descr="off-server-128x128.png"/>
            <p:cNvPicPr>
              <a:picLocks noChangeAspect="1"/>
            </p:cNvPicPr>
            <p:nvPr/>
          </p:nvPicPr>
          <p:blipFill>
            <a:blip r:embed="rId3"/>
            <a:stretch>
              <a:fillRect/>
            </a:stretch>
          </p:blipFill>
          <p:spPr>
            <a:xfrm>
              <a:off x="3234260" y="1869395"/>
              <a:ext cx="2366968" cy="2350347"/>
            </a:xfrm>
            <a:prstGeom prst="rect">
              <a:avLst/>
            </a:prstGeom>
          </p:spPr>
        </p:pic>
        <p:pic>
          <p:nvPicPr>
            <p:cNvPr id="54" name="Picture 53" descr="off-server-128x128.png"/>
            <p:cNvPicPr>
              <a:picLocks noChangeAspect="1"/>
            </p:cNvPicPr>
            <p:nvPr/>
          </p:nvPicPr>
          <p:blipFill>
            <a:blip r:embed="rId3"/>
            <a:stretch>
              <a:fillRect/>
            </a:stretch>
          </p:blipFill>
          <p:spPr>
            <a:xfrm>
              <a:off x="5329760" y="1869395"/>
              <a:ext cx="2366968" cy="2350347"/>
            </a:xfrm>
            <a:prstGeom prst="rect">
              <a:avLst/>
            </a:prstGeom>
          </p:spPr>
        </p:pic>
        <p:pic>
          <p:nvPicPr>
            <p:cNvPr id="7" name="Picture 6"/>
            <p:cNvPicPr>
              <a:picLocks noChangeAspect="1"/>
            </p:cNvPicPr>
            <p:nvPr/>
          </p:nvPicPr>
          <p:blipFill>
            <a:blip r:embed="rId4"/>
            <a:stretch>
              <a:fillRect/>
            </a:stretch>
          </p:blipFill>
          <p:spPr>
            <a:xfrm>
              <a:off x="2325382" y="4814971"/>
              <a:ext cx="4655382" cy="1347871"/>
            </a:xfrm>
            <a:prstGeom prst="rect">
              <a:avLst/>
            </a:prstGeom>
          </p:spPr>
        </p:pic>
        <p:pic>
          <p:nvPicPr>
            <p:cNvPr id="8" name="Picture 7"/>
            <p:cNvPicPr>
              <a:picLocks noChangeAspect="1"/>
            </p:cNvPicPr>
            <p:nvPr/>
          </p:nvPicPr>
          <p:blipFill>
            <a:blip r:embed="rId5"/>
            <a:stretch>
              <a:fillRect/>
            </a:stretch>
          </p:blipFill>
          <p:spPr>
            <a:xfrm>
              <a:off x="537408" y="1958442"/>
              <a:ext cx="880752" cy="955358"/>
            </a:xfrm>
            <a:prstGeom prst="rect">
              <a:avLst/>
            </a:prstGeom>
          </p:spPr>
        </p:pic>
        <p:grpSp>
          <p:nvGrpSpPr>
            <p:cNvPr id="5" name="Group 42"/>
            <p:cNvGrpSpPr/>
            <p:nvPr/>
          </p:nvGrpSpPr>
          <p:grpSpPr>
            <a:xfrm>
              <a:off x="7401435" y="2241953"/>
              <a:ext cx="1211130" cy="770137"/>
              <a:chOff x="7160134" y="2241953"/>
              <a:chExt cx="1414337" cy="951752"/>
            </a:xfrm>
          </p:grpSpPr>
          <p:pic>
            <p:nvPicPr>
              <p:cNvPr id="9" name="Picture 8"/>
              <p:cNvPicPr>
                <a:picLocks noChangeAspect="1"/>
              </p:cNvPicPr>
              <p:nvPr/>
            </p:nvPicPr>
            <p:blipFill>
              <a:blip r:embed="rId6"/>
              <a:stretch>
                <a:fillRect/>
              </a:stretch>
            </p:blipFill>
            <p:spPr>
              <a:xfrm>
                <a:off x="7323214" y="2241953"/>
                <a:ext cx="1085489" cy="927680"/>
              </a:xfrm>
              <a:prstGeom prst="rect">
                <a:avLst/>
              </a:prstGeom>
            </p:spPr>
          </p:pic>
          <p:pic>
            <p:nvPicPr>
              <p:cNvPr id="10" name="Picture 9"/>
              <p:cNvPicPr>
                <a:picLocks noChangeAspect="1"/>
              </p:cNvPicPr>
              <p:nvPr/>
            </p:nvPicPr>
            <p:blipFill>
              <a:blip r:embed="rId6"/>
              <a:stretch>
                <a:fillRect/>
              </a:stretch>
            </p:blipFill>
            <p:spPr>
              <a:xfrm rot="20403713">
                <a:off x="7160134" y="2266025"/>
                <a:ext cx="1085489" cy="927680"/>
              </a:xfrm>
              <a:prstGeom prst="rect">
                <a:avLst/>
              </a:prstGeom>
            </p:spPr>
          </p:pic>
          <p:pic>
            <p:nvPicPr>
              <p:cNvPr id="11" name="Picture 10"/>
              <p:cNvPicPr>
                <a:picLocks noChangeAspect="1"/>
              </p:cNvPicPr>
              <p:nvPr/>
            </p:nvPicPr>
            <p:blipFill>
              <a:blip r:embed="rId6"/>
              <a:stretch>
                <a:fillRect/>
              </a:stretch>
            </p:blipFill>
            <p:spPr>
              <a:xfrm rot="1268929">
                <a:off x="7488982" y="2247305"/>
                <a:ext cx="1085489" cy="927680"/>
              </a:xfrm>
              <a:prstGeom prst="rect">
                <a:avLst/>
              </a:prstGeom>
            </p:spPr>
          </p:pic>
        </p:grpSp>
        <p:pic>
          <p:nvPicPr>
            <p:cNvPr id="4" name="Picture 3" descr="off-server-128x128.png"/>
            <p:cNvPicPr>
              <a:picLocks noChangeAspect="1"/>
            </p:cNvPicPr>
            <p:nvPr/>
          </p:nvPicPr>
          <p:blipFill>
            <a:blip r:embed="rId3"/>
            <a:stretch>
              <a:fillRect/>
            </a:stretch>
          </p:blipFill>
          <p:spPr>
            <a:xfrm>
              <a:off x="1189560" y="1869395"/>
              <a:ext cx="2366968" cy="2350347"/>
            </a:xfrm>
            <a:prstGeom prst="rect">
              <a:avLst/>
            </a:prstGeom>
          </p:spPr>
        </p:pic>
        <p:sp>
          <p:nvSpPr>
            <p:cNvPr id="36" name="Rectangle 3"/>
            <p:cNvSpPr/>
            <p:nvPr/>
          </p:nvSpPr>
          <p:spPr>
            <a:xfrm>
              <a:off x="2197208" y="1985391"/>
              <a:ext cx="670760" cy="92840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4"/>
            <p:cNvSpPr txBox="1"/>
            <p:nvPr/>
          </p:nvSpPr>
          <p:spPr>
            <a:xfrm>
              <a:off x="2237312" y="2212943"/>
              <a:ext cx="75086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sp>
          <p:nvSpPr>
            <p:cNvPr id="34" name="Rectangle 33"/>
            <p:cNvSpPr/>
            <p:nvPr/>
          </p:nvSpPr>
          <p:spPr>
            <a:xfrm>
              <a:off x="2359312" y="3450817"/>
              <a:ext cx="363331" cy="546122"/>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7"/>
            <p:cNvSpPr txBox="1"/>
            <p:nvPr/>
          </p:nvSpPr>
          <p:spPr>
            <a:xfrm>
              <a:off x="2386046" y="3487220"/>
              <a:ext cx="469533" cy="369332"/>
            </a:xfrm>
            <a:prstGeom prst="rect">
              <a:avLst/>
            </a:prstGeom>
            <a:noFill/>
          </p:spPr>
          <p:txBody>
            <a:bodyPr wrap="square" rtlCol="0">
              <a:spAutoFit/>
            </a:bodyPr>
            <a:lstStyle/>
            <a:p>
              <a:r>
                <a:rPr lang="en-US" b="1" dirty="0" smtClean="0">
                  <a:solidFill>
                    <a:schemeClr val="bg1"/>
                  </a:solidFill>
                </a:rPr>
                <a:t>R</a:t>
              </a:r>
              <a:endParaRPr lang="en-US" b="1" dirty="0">
                <a:solidFill>
                  <a:schemeClr val="bg1"/>
                </a:solidFill>
              </a:endParaRPr>
            </a:p>
          </p:txBody>
        </p:sp>
        <p:sp>
          <p:nvSpPr>
            <p:cNvPr id="31" name="Right Arrow 30"/>
            <p:cNvSpPr/>
            <p:nvPr/>
          </p:nvSpPr>
          <p:spPr>
            <a:xfrm>
              <a:off x="1358899" y="2320468"/>
              <a:ext cx="745157" cy="243753"/>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19" name="Right Arrow 18"/>
            <p:cNvSpPr/>
            <p:nvPr/>
          </p:nvSpPr>
          <p:spPr>
            <a:xfrm rot="16200000">
              <a:off x="2377030" y="3102852"/>
              <a:ext cx="331213" cy="149691"/>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22" name="Right Arrow 21"/>
            <p:cNvSpPr/>
            <p:nvPr/>
          </p:nvSpPr>
          <p:spPr>
            <a:xfrm>
              <a:off x="7110026" y="2399365"/>
              <a:ext cx="454937" cy="203464"/>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grpSp>
          <p:nvGrpSpPr>
            <p:cNvPr id="6" name="Group 51"/>
            <p:cNvGrpSpPr/>
            <p:nvPr/>
          </p:nvGrpSpPr>
          <p:grpSpPr>
            <a:xfrm>
              <a:off x="6334329" y="1981775"/>
              <a:ext cx="737598" cy="2024918"/>
              <a:chOff x="5826329" y="2007175"/>
              <a:chExt cx="737598" cy="2024918"/>
            </a:xfrm>
          </p:grpSpPr>
          <p:grpSp>
            <p:nvGrpSpPr>
              <p:cNvPr id="12" name="Group 9"/>
              <p:cNvGrpSpPr/>
              <p:nvPr/>
            </p:nvGrpSpPr>
            <p:grpSpPr>
              <a:xfrm>
                <a:off x="5826329" y="2007175"/>
                <a:ext cx="689061" cy="928409"/>
                <a:chOff x="2209653" y="2834107"/>
                <a:chExt cx="1647980" cy="1363580"/>
              </a:xfrm>
            </p:grpSpPr>
            <p:sp>
              <p:nvSpPr>
                <p:cNvPr id="29" name="Rectangle 3"/>
                <p:cNvSpPr/>
                <p:nvPr/>
              </p:nvSpPr>
              <p:spPr>
                <a:xfrm>
                  <a:off x="2209653" y="2834107"/>
                  <a:ext cx="1604209" cy="136358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4"/>
                <p:cNvSpPr txBox="1"/>
                <p:nvPr/>
              </p:nvSpPr>
              <p:spPr>
                <a:xfrm>
                  <a:off x="2309855" y="3168317"/>
                  <a:ext cx="1547778" cy="5424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nvGrpSpPr>
              <p:cNvPr id="13" name="Group 8"/>
              <p:cNvGrpSpPr/>
              <p:nvPr/>
            </p:nvGrpSpPr>
            <p:grpSpPr>
              <a:xfrm>
                <a:off x="6004505" y="3485971"/>
                <a:ext cx="559422" cy="546122"/>
                <a:chOff x="4144218" y="4665582"/>
                <a:chExt cx="1337931" cy="802104"/>
              </a:xfrm>
            </p:grpSpPr>
            <p:sp>
              <p:nvSpPr>
                <p:cNvPr id="27" name="Rectangle 26"/>
                <p:cNvSpPr/>
                <p:nvPr/>
              </p:nvSpPr>
              <p:spPr>
                <a:xfrm>
                  <a:off x="4144218" y="4665582"/>
                  <a:ext cx="868951" cy="802104"/>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7"/>
                <p:cNvSpPr txBox="1"/>
                <p:nvPr/>
              </p:nvSpPr>
              <p:spPr>
                <a:xfrm>
                  <a:off x="4208163" y="4719052"/>
                  <a:ext cx="1273986" cy="542448"/>
                </a:xfrm>
                <a:prstGeom prst="rect">
                  <a:avLst/>
                </a:prstGeom>
                <a:noFill/>
              </p:spPr>
              <p:txBody>
                <a:bodyPr wrap="square" rtlCol="0">
                  <a:spAutoFit/>
                </a:bodyPr>
                <a:lstStyle/>
                <a:p>
                  <a:r>
                    <a:rPr lang="en-US" b="1" dirty="0" smtClean="0">
                      <a:solidFill>
                        <a:schemeClr val="bg1"/>
                      </a:solidFill>
                    </a:rPr>
                    <a:t>R</a:t>
                  </a:r>
                  <a:endParaRPr lang="en-US" b="1" dirty="0">
                    <a:solidFill>
                      <a:schemeClr val="bg1"/>
                    </a:solidFill>
                  </a:endParaRPr>
                </a:p>
              </p:txBody>
            </p:sp>
          </p:grpSp>
          <p:sp>
            <p:nvSpPr>
              <p:cNvPr id="26" name="Right Arrow 25"/>
              <p:cNvSpPr/>
              <p:nvPr/>
            </p:nvSpPr>
            <p:spPr>
              <a:xfrm rot="16200000">
                <a:off x="6022224" y="3138004"/>
                <a:ext cx="331213" cy="149691"/>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grpSp>
        <p:grpSp>
          <p:nvGrpSpPr>
            <p:cNvPr id="14" name="Group 70"/>
            <p:cNvGrpSpPr/>
            <p:nvPr/>
          </p:nvGrpSpPr>
          <p:grpSpPr>
            <a:xfrm>
              <a:off x="2985262" y="2404717"/>
              <a:ext cx="1078739" cy="2661916"/>
              <a:chOff x="2934462" y="2404717"/>
              <a:chExt cx="1078739" cy="2661916"/>
            </a:xfrm>
          </p:grpSpPr>
          <p:sp>
            <p:nvSpPr>
              <p:cNvPr id="38" name="Right Arrow 37"/>
              <p:cNvSpPr/>
              <p:nvPr/>
            </p:nvSpPr>
            <p:spPr>
              <a:xfrm>
                <a:off x="3708715" y="2404717"/>
                <a:ext cx="304486" cy="177557"/>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sp>
          <p:sp>
            <p:nvSpPr>
              <p:cNvPr id="39" name="Rectangle 38"/>
              <p:cNvSpPr/>
              <p:nvPr/>
            </p:nvSpPr>
            <p:spPr>
              <a:xfrm>
                <a:off x="3367460" y="2506182"/>
                <a:ext cx="86603" cy="2522349"/>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p:nvSpPr>
            <p:spPr>
              <a:xfrm rot="5400000">
                <a:off x="3540302" y="4809972"/>
                <a:ext cx="83820" cy="429502"/>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p:cNvSpPr/>
              <p:nvPr/>
            </p:nvSpPr>
            <p:spPr>
              <a:xfrm rot="5400000">
                <a:off x="3152359" y="2249103"/>
                <a:ext cx="82634" cy="518428"/>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p:nvSpPr>
            <p:spPr>
              <a:xfrm>
                <a:off x="3710360" y="2544282"/>
                <a:ext cx="86603" cy="2522349"/>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 name="Group 56"/>
            <p:cNvGrpSpPr/>
            <p:nvPr/>
          </p:nvGrpSpPr>
          <p:grpSpPr>
            <a:xfrm>
              <a:off x="4188029" y="1969075"/>
              <a:ext cx="737598" cy="2024918"/>
              <a:chOff x="5826329" y="2007175"/>
              <a:chExt cx="737598" cy="2024918"/>
            </a:xfrm>
          </p:grpSpPr>
          <p:grpSp>
            <p:nvGrpSpPr>
              <p:cNvPr id="16" name="Group 9"/>
              <p:cNvGrpSpPr/>
              <p:nvPr/>
            </p:nvGrpSpPr>
            <p:grpSpPr>
              <a:xfrm>
                <a:off x="5826329" y="2007175"/>
                <a:ext cx="689061" cy="928409"/>
                <a:chOff x="2209653" y="2834107"/>
                <a:chExt cx="1647980" cy="1363580"/>
              </a:xfrm>
            </p:grpSpPr>
            <p:sp>
              <p:nvSpPr>
                <p:cNvPr id="63" name="Rectangle 3"/>
                <p:cNvSpPr/>
                <p:nvPr/>
              </p:nvSpPr>
              <p:spPr>
                <a:xfrm>
                  <a:off x="2209653" y="2834107"/>
                  <a:ext cx="1604209" cy="136358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Box 4"/>
                <p:cNvSpPr txBox="1"/>
                <p:nvPr/>
              </p:nvSpPr>
              <p:spPr>
                <a:xfrm>
                  <a:off x="2309855" y="3168317"/>
                  <a:ext cx="1547778" cy="5424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nvGrpSpPr>
              <p:cNvPr id="17" name="Group 8"/>
              <p:cNvGrpSpPr/>
              <p:nvPr/>
            </p:nvGrpSpPr>
            <p:grpSpPr>
              <a:xfrm>
                <a:off x="6004505" y="3485971"/>
                <a:ext cx="559422" cy="546122"/>
                <a:chOff x="4144218" y="4665582"/>
                <a:chExt cx="1337931" cy="802104"/>
              </a:xfrm>
            </p:grpSpPr>
            <p:sp>
              <p:nvSpPr>
                <p:cNvPr id="61" name="Rectangle 60"/>
                <p:cNvSpPr/>
                <p:nvPr/>
              </p:nvSpPr>
              <p:spPr>
                <a:xfrm>
                  <a:off x="4144218" y="4665582"/>
                  <a:ext cx="868951" cy="802104"/>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TextBox 7"/>
                <p:cNvSpPr txBox="1"/>
                <p:nvPr/>
              </p:nvSpPr>
              <p:spPr>
                <a:xfrm>
                  <a:off x="4208163" y="4719052"/>
                  <a:ext cx="1273986" cy="542448"/>
                </a:xfrm>
                <a:prstGeom prst="rect">
                  <a:avLst/>
                </a:prstGeom>
                <a:noFill/>
              </p:spPr>
              <p:txBody>
                <a:bodyPr wrap="square" rtlCol="0">
                  <a:spAutoFit/>
                </a:bodyPr>
                <a:lstStyle/>
                <a:p>
                  <a:r>
                    <a:rPr lang="en-US" b="1" dirty="0" smtClean="0">
                      <a:solidFill>
                        <a:schemeClr val="bg1"/>
                      </a:solidFill>
                    </a:rPr>
                    <a:t>R</a:t>
                  </a:r>
                  <a:endParaRPr lang="en-US" b="1" dirty="0">
                    <a:solidFill>
                      <a:schemeClr val="bg1"/>
                    </a:solidFill>
                  </a:endParaRPr>
                </a:p>
              </p:txBody>
            </p:sp>
          </p:grpSp>
          <p:sp>
            <p:nvSpPr>
              <p:cNvPr id="60" name="Right Arrow 59"/>
              <p:cNvSpPr/>
              <p:nvPr/>
            </p:nvSpPr>
            <p:spPr>
              <a:xfrm rot="16200000">
                <a:off x="6022224" y="3138004"/>
                <a:ext cx="331213" cy="149691"/>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grpSp>
        <p:grpSp>
          <p:nvGrpSpPr>
            <p:cNvPr id="18" name="Group 69"/>
            <p:cNvGrpSpPr/>
            <p:nvPr/>
          </p:nvGrpSpPr>
          <p:grpSpPr>
            <a:xfrm>
              <a:off x="5042662" y="2392017"/>
              <a:ext cx="1078739" cy="2661916"/>
              <a:chOff x="5042662" y="2392017"/>
              <a:chExt cx="1078739" cy="2661916"/>
            </a:xfrm>
          </p:grpSpPr>
          <p:sp>
            <p:nvSpPr>
              <p:cNvPr id="65" name="Right Arrow 64"/>
              <p:cNvSpPr/>
              <p:nvPr/>
            </p:nvSpPr>
            <p:spPr>
              <a:xfrm>
                <a:off x="5816915" y="2392017"/>
                <a:ext cx="304486" cy="177557"/>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sp>
          <p:sp>
            <p:nvSpPr>
              <p:cNvPr id="66" name="Rectangle 65"/>
              <p:cNvSpPr/>
              <p:nvPr/>
            </p:nvSpPr>
            <p:spPr>
              <a:xfrm>
                <a:off x="5475660" y="2493482"/>
                <a:ext cx="86603" cy="2522349"/>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p:cNvSpPr/>
              <p:nvPr/>
            </p:nvSpPr>
            <p:spPr>
              <a:xfrm rot="5400000">
                <a:off x="5648502" y="4797272"/>
                <a:ext cx="83820" cy="429502"/>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p:cNvSpPr/>
              <p:nvPr/>
            </p:nvSpPr>
            <p:spPr>
              <a:xfrm rot="5400000">
                <a:off x="5260559" y="2236403"/>
                <a:ext cx="82634" cy="518428"/>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68"/>
              <p:cNvSpPr/>
              <p:nvPr/>
            </p:nvSpPr>
            <p:spPr>
              <a:xfrm>
                <a:off x="5818560" y="2531582"/>
                <a:ext cx="86603" cy="2522349"/>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704088"/>
            <a:ext cx="8623300" cy="1143000"/>
          </a:xfrm>
        </p:spPr>
        <p:txBody>
          <a:bodyPr>
            <a:normAutofit/>
          </a:bodyPr>
          <a:lstStyle/>
          <a:p>
            <a:pPr algn="ctr"/>
            <a:r>
              <a:rPr lang="en-US" sz="4200" dirty="0" smtClean="0"/>
              <a:t>Early Sensorimotor Neural Networks</a:t>
            </a:r>
            <a:endParaRPr lang="en-US" sz="4200"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grpSp>
        <p:nvGrpSpPr>
          <p:cNvPr id="6" name="Group 5"/>
          <p:cNvGrpSpPr/>
          <p:nvPr/>
        </p:nvGrpSpPr>
        <p:grpSpPr>
          <a:xfrm>
            <a:off x="977901" y="2502432"/>
            <a:ext cx="2813346" cy="2161195"/>
            <a:chOff x="1895621" y="2843677"/>
            <a:chExt cx="1630233" cy="1649332"/>
          </a:xfrm>
        </p:grpSpPr>
        <p:sp>
          <p:nvSpPr>
            <p:cNvPr id="4" name="Oval 3"/>
            <p:cNvSpPr/>
            <p:nvPr/>
          </p:nvSpPr>
          <p:spPr>
            <a:xfrm>
              <a:off x="1895621" y="2843677"/>
              <a:ext cx="1630233" cy="164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895621" y="3071171"/>
              <a:ext cx="1630233" cy="916039"/>
            </a:xfrm>
            <a:prstGeom prst="rect">
              <a:avLst/>
            </a:prstGeom>
            <a:noFill/>
          </p:spPr>
          <p:txBody>
            <a:bodyPr wrap="square" rtlCol="0">
              <a:spAutoFit/>
            </a:bodyPr>
            <a:lstStyle/>
            <a:p>
              <a:pPr algn="ctr"/>
              <a:r>
                <a:rPr lang="en-US" sz="2400" b="1" dirty="0" smtClean="0"/>
                <a:t>Sensory</a:t>
              </a:r>
            </a:p>
            <a:p>
              <a:pPr algn="ctr"/>
              <a:r>
                <a:rPr lang="en-US" sz="2400" b="1" dirty="0" smtClean="0"/>
                <a:t>System</a:t>
              </a:r>
            </a:p>
            <a:p>
              <a:pPr algn="ctr"/>
              <a:r>
                <a:rPr lang="en-US" sz="2400" b="1" dirty="0" smtClean="0"/>
                <a:t>(receptors)</a:t>
              </a:r>
              <a:endParaRPr lang="en-US" sz="2400" b="1" dirty="0"/>
            </a:p>
          </p:txBody>
        </p:sp>
      </p:grpSp>
      <p:grpSp>
        <p:nvGrpSpPr>
          <p:cNvPr id="7" name="Group 6"/>
          <p:cNvGrpSpPr/>
          <p:nvPr/>
        </p:nvGrpSpPr>
        <p:grpSpPr>
          <a:xfrm>
            <a:off x="5199688" y="2502432"/>
            <a:ext cx="3195012" cy="2161195"/>
            <a:chOff x="2130420" y="2843677"/>
            <a:chExt cx="1765253" cy="1649332"/>
          </a:xfrm>
        </p:grpSpPr>
        <p:sp>
          <p:nvSpPr>
            <p:cNvPr id="8" name="Oval 7"/>
            <p:cNvSpPr/>
            <p:nvPr/>
          </p:nvSpPr>
          <p:spPr>
            <a:xfrm>
              <a:off x="2199766" y="2843677"/>
              <a:ext cx="1630235" cy="16493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130420" y="3071170"/>
              <a:ext cx="1765253" cy="916039"/>
            </a:xfrm>
            <a:prstGeom prst="rect">
              <a:avLst/>
            </a:prstGeom>
            <a:noFill/>
          </p:spPr>
          <p:txBody>
            <a:bodyPr wrap="square" rtlCol="0">
              <a:spAutoFit/>
            </a:bodyPr>
            <a:lstStyle/>
            <a:p>
              <a:pPr algn="ctr"/>
              <a:r>
                <a:rPr lang="en-US" sz="2400" b="1" dirty="0" smtClean="0"/>
                <a:t>Motor</a:t>
              </a:r>
            </a:p>
            <a:p>
              <a:pPr algn="ctr"/>
              <a:r>
                <a:rPr lang="en-US" sz="2400" b="1" dirty="0" smtClean="0"/>
                <a:t>System</a:t>
              </a:r>
            </a:p>
            <a:p>
              <a:pPr algn="ctr"/>
              <a:r>
                <a:rPr lang="en-US" sz="2400" b="1" dirty="0" smtClean="0"/>
                <a:t>(motor executors</a:t>
              </a:r>
              <a:r>
                <a:rPr lang="en-US" sz="2000" b="1" dirty="0" smtClean="0"/>
                <a:t>)</a:t>
              </a:r>
              <a:endParaRPr lang="en-US" sz="2000" b="1" dirty="0"/>
            </a:p>
          </p:txBody>
        </p:sp>
      </p:grpSp>
      <p:sp>
        <p:nvSpPr>
          <p:cNvPr id="10" name="Right Arrow 9"/>
          <p:cNvSpPr/>
          <p:nvPr/>
        </p:nvSpPr>
        <p:spPr>
          <a:xfrm>
            <a:off x="4213835" y="3114682"/>
            <a:ext cx="822960" cy="822960"/>
          </a:xfrm>
          <a:prstGeom prst="rightArrow">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remove" nodeType="afterEffect">
                                  <p:stCondLst>
                                    <p:cond delay="0"/>
                                  </p:stCondLst>
                                  <p:endCondLst>
                                    <p:cond evt="onNext" delay="0">
                                      <p:tgtEl>
                                        <p:sldTgt/>
                                      </p:tgtEl>
                                    </p:cond>
                                  </p:endCondLst>
                                  <p:childTnLst>
                                    <p:animMotion origin="layout" path="M -0.07121 0.00486 L 0.05837 0.00486 " pathEditMode="relative" rAng="0" ptsTypes="AA">
                                      <p:cBhvr>
                                        <p:cTn id="6" dur="1000" fill="hold"/>
                                        <p:tgtEl>
                                          <p:spTgt spid="10"/>
                                        </p:tgtEl>
                                        <p:attrNameLst>
                                          <p:attrName>ppt_x</p:attrName>
                                          <p:attrName>ppt_y</p:attrName>
                                        </p:attrNameLst>
                                      </p:cBhvr>
                                      <p:rCtr x="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Centralized L.A. issue</a:t>
            </a:r>
            <a:endParaRPr lang="en-US" sz="4500" dirty="0"/>
          </a:p>
        </p:txBody>
      </p:sp>
      <p:grpSp>
        <p:nvGrpSpPr>
          <p:cNvPr id="3" name="Group 3"/>
          <p:cNvGrpSpPr/>
          <p:nvPr/>
        </p:nvGrpSpPr>
        <p:grpSpPr>
          <a:xfrm>
            <a:off x="537408" y="2136095"/>
            <a:ext cx="8075157" cy="4293447"/>
            <a:chOff x="537408" y="1869395"/>
            <a:chExt cx="8075157" cy="4293447"/>
          </a:xfrm>
        </p:grpSpPr>
        <p:pic>
          <p:nvPicPr>
            <p:cNvPr id="5" name="Picture 4" descr="off-server-128x128.png"/>
            <p:cNvPicPr>
              <a:picLocks noChangeAspect="1"/>
            </p:cNvPicPr>
            <p:nvPr/>
          </p:nvPicPr>
          <p:blipFill>
            <a:blip r:embed="rId3"/>
            <a:stretch>
              <a:fillRect/>
            </a:stretch>
          </p:blipFill>
          <p:spPr>
            <a:xfrm>
              <a:off x="3234260" y="1869395"/>
              <a:ext cx="2366968" cy="2350347"/>
            </a:xfrm>
            <a:prstGeom prst="rect">
              <a:avLst/>
            </a:prstGeom>
          </p:spPr>
        </p:pic>
        <p:pic>
          <p:nvPicPr>
            <p:cNvPr id="6" name="Picture 5" descr="off-server-128x128.png"/>
            <p:cNvPicPr>
              <a:picLocks noChangeAspect="1"/>
            </p:cNvPicPr>
            <p:nvPr/>
          </p:nvPicPr>
          <p:blipFill>
            <a:blip r:embed="rId3"/>
            <a:stretch>
              <a:fillRect/>
            </a:stretch>
          </p:blipFill>
          <p:spPr>
            <a:xfrm>
              <a:off x="5329760" y="1869395"/>
              <a:ext cx="2366968" cy="2350347"/>
            </a:xfrm>
            <a:prstGeom prst="rect">
              <a:avLst/>
            </a:prstGeom>
          </p:spPr>
        </p:pic>
        <p:pic>
          <p:nvPicPr>
            <p:cNvPr id="7" name="Picture 6"/>
            <p:cNvPicPr>
              <a:picLocks noChangeAspect="1"/>
            </p:cNvPicPr>
            <p:nvPr/>
          </p:nvPicPr>
          <p:blipFill>
            <a:blip r:embed="rId4"/>
            <a:stretch>
              <a:fillRect/>
            </a:stretch>
          </p:blipFill>
          <p:spPr>
            <a:xfrm>
              <a:off x="2325382" y="4814971"/>
              <a:ext cx="4655382" cy="1347871"/>
            </a:xfrm>
            <a:prstGeom prst="rect">
              <a:avLst/>
            </a:prstGeom>
          </p:spPr>
        </p:pic>
        <p:pic>
          <p:nvPicPr>
            <p:cNvPr id="8" name="Picture 7"/>
            <p:cNvPicPr>
              <a:picLocks noChangeAspect="1"/>
            </p:cNvPicPr>
            <p:nvPr/>
          </p:nvPicPr>
          <p:blipFill>
            <a:blip r:embed="rId5"/>
            <a:stretch>
              <a:fillRect/>
            </a:stretch>
          </p:blipFill>
          <p:spPr>
            <a:xfrm>
              <a:off x="537408" y="1958442"/>
              <a:ext cx="880752" cy="955358"/>
            </a:xfrm>
            <a:prstGeom prst="rect">
              <a:avLst/>
            </a:prstGeom>
          </p:spPr>
        </p:pic>
        <p:grpSp>
          <p:nvGrpSpPr>
            <p:cNvPr id="4" name="Group 42"/>
            <p:cNvGrpSpPr/>
            <p:nvPr/>
          </p:nvGrpSpPr>
          <p:grpSpPr>
            <a:xfrm>
              <a:off x="7401435" y="2241953"/>
              <a:ext cx="1211130" cy="770137"/>
              <a:chOff x="7160134" y="2241953"/>
              <a:chExt cx="1414337" cy="951752"/>
            </a:xfrm>
          </p:grpSpPr>
          <p:pic>
            <p:nvPicPr>
              <p:cNvPr id="46" name="Picture 8"/>
              <p:cNvPicPr>
                <a:picLocks noChangeAspect="1"/>
              </p:cNvPicPr>
              <p:nvPr/>
            </p:nvPicPr>
            <p:blipFill>
              <a:blip r:embed="rId6"/>
              <a:stretch>
                <a:fillRect/>
              </a:stretch>
            </p:blipFill>
            <p:spPr>
              <a:xfrm>
                <a:off x="7323214" y="2241953"/>
                <a:ext cx="1085489" cy="927680"/>
              </a:xfrm>
              <a:prstGeom prst="rect">
                <a:avLst/>
              </a:prstGeom>
            </p:spPr>
          </p:pic>
          <p:pic>
            <p:nvPicPr>
              <p:cNvPr id="47" name="Picture 46"/>
              <p:cNvPicPr>
                <a:picLocks noChangeAspect="1"/>
              </p:cNvPicPr>
              <p:nvPr/>
            </p:nvPicPr>
            <p:blipFill>
              <a:blip r:embed="rId6"/>
              <a:stretch>
                <a:fillRect/>
              </a:stretch>
            </p:blipFill>
            <p:spPr>
              <a:xfrm rot="20403713">
                <a:off x="7160134" y="2266025"/>
                <a:ext cx="1085489" cy="927680"/>
              </a:xfrm>
              <a:prstGeom prst="rect">
                <a:avLst/>
              </a:prstGeom>
            </p:spPr>
          </p:pic>
          <p:pic>
            <p:nvPicPr>
              <p:cNvPr id="48" name="Picture 47"/>
              <p:cNvPicPr>
                <a:picLocks noChangeAspect="1"/>
              </p:cNvPicPr>
              <p:nvPr/>
            </p:nvPicPr>
            <p:blipFill>
              <a:blip r:embed="rId6"/>
              <a:stretch>
                <a:fillRect/>
              </a:stretch>
            </p:blipFill>
            <p:spPr>
              <a:xfrm rot="1268929">
                <a:off x="7488982" y="2247305"/>
                <a:ext cx="1085489" cy="927680"/>
              </a:xfrm>
              <a:prstGeom prst="rect">
                <a:avLst/>
              </a:prstGeom>
            </p:spPr>
          </p:pic>
        </p:grpSp>
        <p:pic>
          <p:nvPicPr>
            <p:cNvPr id="10" name="Picture 9" descr="off-server-128x128.png"/>
            <p:cNvPicPr>
              <a:picLocks noChangeAspect="1"/>
            </p:cNvPicPr>
            <p:nvPr/>
          </p:nvPicPr>
          <p:blipFill>
            <a:blip r:embed="rId3"/>
            <a:stretch>
              <a:fillRect/>
            </a:stretch>
          </p:blipFill>
          <p:spPr>
            <a:xfrm>
              <a:off x="1189560" y="1869395"/>
              <a:ext cx="2366968" cy="2350347"/>
            </a:xfrm>
            <a:prstGeom prst="rect">
              <a:avLst/>
            </a:prstGeom>
          </p:spPr>
        </p:pic>
        <p:sp>
          <p:nvSpPr>
            <p:cNvPr id="11" name="Rectangle 3"/>
            <p:cNvSpPr/>
            <p:nvPr/>
          </p:nvSpPr>
          <p:spPr>
            <a:xfrm>
              <a:off x="2197208" y="1985391"/>
              <a:ext cx="670760" cy="92840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4"/>
            <p:cNvSpPr txBox="1"/>
            <p:nvPr/>
          </p:nvSpPr>
          <p:spPr>
            <a:xfrm>
              <a:off x="2237312" y="2212943"/>
              <a:ext cx="75086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sp>
          <p:nvSpPr>
            <p:cNvPr id="13" name="Rectangle 12"/>
            <p:cNvSpPr/>
            <p:nvPr/>
          </p:nvSpPr>
          <p:spPr>
            <a:xfrm>
              <a:off x="2359312" y="3450817"/>
              <a:ext cx="363331" cy="546122"/>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7"/>
            <p:cNvSpPr txBox="1"/>
            <p:nvPr/>
          </p:nvSpPr>
          <p:spPr>
            <a:xfrm>
              <a:off x="2386046" y="3499920"/>
              <a:ext cx="469533" cy="369332"/>
            </a:xfrm>
            <a:prstGeom prst="rect">
              <a:avLst/>
            </a:prstGeom>
            <a:noFill/>
          </p:spPr>
          <p:txBody>
            <a:bodyPr wrap="square" rtlCol="0">
              <a:spAutoFit/>
            </a:bodyPr>
            <a:lstStyle/>
            <a:p>
              <a:r>
                <a:rPr lang="en-US" b="1" dirty="0" smtClean="0">
                  <a:solidFill>
                    <a:schemeClr val="bg1"/>
                  </a:solidFill>
                </a:rPr>
                <a:t>R</a:t>
              </a:r>
              <a:endParaRPr lang="en-US" b="1" dirty="0">
                <a:solidFill>
                  <a:schemeClr val="bg1"/>
                </a:solidFill>
              </a:endParaRPr>
            </a:p>
          </p:txBody>
        </p:sp>
        <p:sp>
          <p:nvSpPr>
            <p:cNvPr id="15" name="Right Arrow 14"/>
            <p:cNvSpPr/>
            <p:nvPr/>
          </p:nvSpPr>
          <p:spPr>
            <a:xfrm>
              <a:off x="1358899" y="2320468"/>
              <a:ext cx="745157" cy="243753"/>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16" name="Right Arrow 15"/>
            <p:cNvSpPr/>
            <p:nvPr/>
          </p:nvSpPr>
          <p:spPr>
            <a:xfrm rot="16200000">
              <a:off x="2377030" y="3102852"/>
              <a:ext cx="331213" cy="149691"/>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17" name="Right Arrow 16"/>
            <p:cNvSpPr/>
            <p:nvPr/>
          </p:nvSpPr>
          <p:spPr>
            <a:xfrm>
              <a:off x="7110026" y="2399365"/>
              <a:ext cx="454937" cy="203464"/>
            </a:xfrm>
            <a:prstGeom prst="rightArrow">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grpSp>
          <p:nvGrpSpPr>
            <p:cNvPr id="9" name="Group 51"/>
            <p:cNvGrpSpPr/>
            <p:nvPr/>
          </p:nvGrpSpPr>
          <p:grpSpPr>
            <a:xfrm>
              <a:off x="6334329" y="1981775"/>
              <a:ext cx="775697" cy="2024918"/>
              <a:chOff x="5826329" y="2007175"/>
              <a:chExt cx="775697" cy="2024918"/>
            </a:xfrm>
          </p:grpSpPr>
          <p:grpSp>
            <p:nvGrpSpPr>
              <p:cNvPr id="18" name="Group 9"/>
              <p:cNvGrpSpPr/>
              <p:nvPr/>
            </p:nvGrpSpPr>
            <p:grpSpPr>
              <a:xfrm>
                <a:off x="5826329" y="2007175"/>
                <a:ext cx="775697" cy="928409"/>
                <a:chOff x="2209653" y="2834107"/>
                <a:chExt cx="1855181" cy="1363580"/>
              </a:xfrm>
            </p:grpSpPr>
            <p:sp>
              <p:nvSpPr>
                <p:cNvPr id="44" name="Rectangle 3"/>
                <p:cNvSpPr/>
                <p:nvPr/>
              </p:nvSpPr>
              <p:spPr>
                <a:xfrm>
                  <a:off x="2209653" y="2834107"/>
                  <a:ext cx="1604209" cy="136358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
                <p:cNvSpPr txBox="1"/>
                <p:nvPr/>
              </p:nvSpPr>
              <p:spPr>
                <a:xfrm>
                  <a:off x="2309855" y="3168317"/>
                  <a:ext cx="1754979" cy="5424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nvGrpSpPr>
              <p:cNvPr id="19" name="Group 8"/>
              <p:cNvGrpSpPr/>
              <p:nvPr/>
            </p:nvGrpSpPr>
            <p:grpSpPr>
              <a:xfrm>
                <a:off x="6004505" y="3485971"/>
                <a:ext cx="559422" cy="546122"/>
                <a:chOff x="4144218" y="4665582"/>
                <a:chExt cx="1337931" cy="802104"/>
              </a:xfrm>
            </p:grpSpPr>
            <p:sp>
              <p:nvSpPr>
                <p:cNvPr id="42" name="Rectangle 41"/>
                <p:cNvSpPr/>
                <p:nvPr/>
              </p:nvSpPr>
              <p:spPr>
                <a:xfrm>
                  <a:off x="4144218" y="4665582"/>
                  <a:ext cx="868951" cy="802104"/>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7"/>
                <p:cNvSpPr txBox="1"/>
                <p:nvPr/>
              </p:nvSpPr>
              <p:spPr>
                <a:xfrm>
                  <a:off x="4208163" y="4737705"/>
                  <a:ext cx="1273986" cy="542448"/>
                </a:xfrm>
                <a:prstGeom prst="rect">
                  <a:avLst/>
                </a:prstGeom>
                <a:noFill/>
              </p:spPr>
              <p:txBody>
                <a:bodyPr wrap="square" rtlCol="0">
                  <a:spAutoFit/>
                </a:bodyPr>
                <a:lstStyle/>
                <a:p>
                  <a:r>
                    <a:rPr lang="en-US" b="1" dirty="0" smtClean="0">
                      <a:solidFill>
                        <a:schemeClr val="bg1"/>
                      </a:solidFill>
                    </a:rPr>
                    <a:t>R</a:t>
                  </a:r>
                  <a:endParaRPr lang="en-US" b="1" dirty="0">
                    <a:solidFill>
                      <a:schemeClr val="bg1"/>
                    </a:solidFill>
                  </a:endParaRPr>
                </a:p>
              </p:txBody>
            </p:sp>
          </p:grpSp>
          <p:sp>
            <p:nvSpPr>
              <p:cNvPr id="41" name="Right Arrow 25"/>
              <p:cNvSpPr/>
              <p:nvPr/>
            </p:nvSpPr>
            <p:spPr>
              <a:xfrm rot="16200000">
                <a:off x="6022224" y="3138004"/>
                <a:ext cx="331213" cy="149691"/>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grpSp>
        <p:grpSp>
          <p:nvGrpSpPr>
            <p:cNvPr id="20" name="Group 70"/>
            <p:cNvGrpSpPr/>
            <p:nvPr/>
          </p:nvGrpSpPr>
          <p:grpSpPr>
            <a:xfrm>
              <a:off x="2985262" y="2404717"/>
              <a:ext cx="1078739" cy="2661916"/>
              <a:chOff x="2934462" y="2404717"/>
              <a:chExt cx="1078739" cy="2661916"/>
            </a:xfrm>
          </p:grpSpPr>
          <p:sp>
            <p:nvSpPr>
              <p:cNvPr id="34" name="Right Arrow 33"/>
              <p:cNvSpPr/>
              <p:nvPr/>
            </p:nvSpPr>
            <p:spPr>
              <a:xfrm>
                <a:off x="3708715" y="2404717"/>
                <a:ext cx="304486" cy="177557"/>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sp>
          <p:sp>
            <p:nvSpPr>
              <p:cNvPr id="35" name="Rectangle 34"/>
              <p:cNvSpPr/>
              <p:nvPr/>
            </p:nvSpPr>
            <p:spPr>
              <a:xfrm>
                <a:off x="3367460" y="2506182"/>
                <a:ext cx="86603" cy="2522349"/>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rot="5400000">
                <a:off x="3540302" y="4809972"/>
                <a:ext cx="83820" cy="429502"/>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rot="5400000">
                <a:off x="3152359" y="2249103"/>
                <a:ext cx="82634" cy="518428"/>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p:nvSpPr>
            <p:spPr>
              <a:xfrm>
                <a:off x="3710360" y="2544282"/>
                <a:ext cx="86603" cy="2522349"/>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56"/>
            <p:cNvGrpSpPr/>
            <p:nvPr/>
          </p:nvGrpSpPr>
          <p:grpSpPr>
            <a:xfrm>
              <a:off x="4188029" y="1969075"/>
              <a:ext cx="854633" cy="2024918"/>
              <a:chOff x="5826329" y="2007175"/>
              <a:chExt cx="854633" cy="2024918"/>
            </a:xfrm>
          </p:grpSpPr>
          <p:grpSp>
            <p:nvGrpSpPr>
              <p:cNvPr id="27" name="Group 9"/>
              <p:cNvGrpSpPr/>
              <p:nvPr/>
            </p:nvGrpSpPr>
            <p:grpSpPr>
              <a:xfrm>
                <a:off x="5826329" y="2007175"/>
                <a:ext cx="854633" cy="928409"/>
                <a:chOff x="2209653" y="2834107"/>
                <a:chExt cx="2043967" cy="1363580"/>
              </a:xfrm>
            </p:grpSpPr>
            <p:sp>
              <p:nvSpPr>
                <p:cNvPr id="32" name="Rectangle 3"/>
                <p:cNvSpPr/>
                <p:nvPr/>
              </p:nvSpPr>
              <p:spPr>
                <a:xfrm>
                  <a:off x="2209653" y="2834107"/>
                  <a:ext cx="1604209" cy="136358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4"/>
                <p:cNvSpPr txBox="1"/>
                <p:nvPr/>
              </p:nvSpPr>
              <p:spPr>
                <a:xfrm>
                  <a:off x="2309855" y="3168317"/>
                  <a:ext cx="1943765" cy="5424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nvGrpSpPr>
              <p:cNvPr id="28" name="Group 8"/>
              <p:cNvGrpSpPr/>
              <p:nvPr/>
            </p:nvGrpSpPr>
            <p:grpSpPr>
              <a:xfrm>
                <a:off x="6004505" y="3485971"/>
                <a:ext cx="559422" cy="546122"/>
                <a:chOff x="4144218" y="4665582"/>
                <a:chExt cx="1337931" cy="802104"/>
              </a:xfrm>
            </p:grpSpPr>
            <p:sp>
              <p:nvSpPr>
                <p:cNvPr id="30" name="Rectangle 29"/>
                <p:cNvSpPr/>
                <p:nvPr/>
              </p:nvSpPr>
              <p:spPr>
                <a:xfrm>
                  <a:off x="4144218" y="4665582"/>
                  <a:ext cx="868951" cy="802104"/>
                </a:xfrm>
                <a:prstGeom prst="rect">
                  <a:avLst/>
                </a:prstGeom>
                <a:solidFill>
                  <a:srgbClr val="7DD652"/>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7"/>
                <p:cNvSpPr txBox="1"/>
                <p:nvPr/>
              </p:nvSpPr>
              <p:spPr>
                <a:xfrm>
                  <a:off x="4208163" y="4737705"/>
                  <a:ext cx="1273986" cy="542448"/>
                </a:xfrm>
                <a:prstGeom prst="rect">
                  <a:avLst/>
                </a:prstGeom>
                <a:noFill/>
              </p:spPr>
              <p:txBody>
                <a:bodyPr wrap="square" rtlCol="0">
                  <a:spAutoFit/>
                </a:bodyPr>
                <a:lstStyle/>
                <a:p>
                  <a:r>
                    <a:rPr lang="en-US" b="1" dirty="0" smtClean="0">
                      <a:solidFill>
                        <a:schemeClr val="bg1"/>
                      </a:solidFill>
                    </a:rPr>
                    <a:t>R</a:t>
                  </a:r>
                  <a:endParaRPr lang="en-US" b="1" dirty="0">
                    <a:solidFill>
                      <a:schemeClr val="bg1"/>
                    </a:solidFill>
                  </a:endParaRPr>
                </a:p>
              </p:txBody>
            </p:sp>
          </p:grpSp>
          <p:sp>
            <p:nvSpPr>
              <p:cNvPr id="29" name="Right Arrow 28"/>
              <p:cNvSpPr/>
              <p:nvPr/>
            </p:nvSpPr>
            <p:spPr>
              <a:xfrm rot="16200000">
                <a:off x="6022224" y="3138004"/>
                <a:ext cx="331213" cy="149691"/>
              </a:xfrm>
              <a:prstGeom prst="rightArrow">
                <a:avLst>
                  <a:gd name="adj1" fmla="val 42532"/>
                  <a:gd name="adj2" fmla="val 50000"/>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sp>
        </p:grpSp>
        <p:grpSp>
          <p:nvGrpSpPr>
            <p:cNvPr id="39" name="Group 69"/>
            <p:cNvGrpSpPr/>
            <p:nvPr/>
          </p:nvGrpSpPr>
          <p:grpSpPr>
            <a:xfrm>
              <a:off x="5042662" y="2392017"/>
              <a:ext cx="1078739" cy="2661916"/>
              <a:chOff x="5042662" y="2392017"/>
              <a:chExt cx="1078739" cy="2661916"/>
            </a:xfrm>
          </p:grpSpPr>
          <p:sp>
            <p:nvSpPr>
              <p:cNvPr id="22" name="Right Arrow 21"/>
              <p:cNvSpPr/>
              <p:nvPr/>
            </p:nvSpPr>
            <p:spPr>
              <a:xfrm>
                <a:off x="5816915" y="2392017"/>
                <a:ext cx="304486" cy="177557"/>
              </a:xfrm>
              <a:prstGeom prst="rightArrow">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sp>
          <p:sp>
            <p:nvSpPr>
              <p:cNvPr id="23" name="Rectangle 22"/>
              <p:cNvSpPr/>
              <p:nvPr/>
            </p:nvSpPr>
            <p:spPr>
              <a:xfrm>
                <a:off x="5475660" y="2493482"/>
                <a:ext cx="86603" cy="2522349"/>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rot="5400000">
                <a:off x="5648502" y="4797272"/>
                <a:ext cx="83820" cy="429502"/>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rot="5400000">
                <a:off x="5260559" y="2236403"/>
                <a:ext cx="82634" cy="518428"/>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5818560" y="2531582"/>
                <a:ext cx="86603" cy="2522349"/>
              </a:xfrm>
              <a:prstGeom prst="rect">
                <a:avLst/>
              </a:prstGeom>
              <a:solidFill>
                <a:srgbClr val="FF66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Centralized L.A. issue (</a:t>
            </a:r>
            <a:r>
              <a:rPr lang="en-US" sz="3556" dirty="0" smtClean="0"/>
              <a:t>possible solution</a:t>
            </a:r>
            <a:r>
              <a:rPr lang="en-US" dirty="0" smtClean="0"/>
              <a:t>)</a:t>
            </a:r>
            <a:endParaRPr lang="en-US" dirty="0"/>
          </a:p>
        </p:txBody>
      </p:sp>
      <p:sp>
        <p:nvSpPr>
          <p:cNvPr id="3" name="Content Placeholder 2"/>
          <p:cNvSpPr>
            <a:spLocks noGrp="1"/>
          </p:cNvSpPr>
          <p:nvPr>
            <p:ph idx="1"/>
          </p:nvPr>
        </p:nvSpPr>
        <p:spPr>
          <a:xfrm>
            <a:off x="838200" y="2252980"/>
            <a:ext cx="6832600" cy="782320"/>
          </a:xfrm>
        </p:spPr>
        <p:txBody>
          <a:bodyPr/>
          <a:lstStyle/>
          <a:p>
            <a:pPr>
              <a:buNone/>
            </a:pPr>
            <a:r>
              <a:rPr lang="en-US" dirty="0" smtClean="0"/>
              <a:t>      Centralize L.A.:             Distributed L.A.:</a:t>
            </a:r>
            <a:endParaRPr lang="en-US" dirty="0"/>
          </a:p>
        </p:txBody>
      </p:sp>
      <p:grpSp>
        <p:nvGrpSpPr>
          <p:cNvPr id="4" name="Group 78"/>
          <p:cNvGrpSpPr/>
          <p:nvPr/>
        </p:nvGrpSpPr>
        <p:grpSpPr>
          <a:xfrm>
            <a:off x="1806777" y="4179444"/>
            <a:ext cx="1270864" cy="1245509"/>
            <a:chOff x="3168650" y="2628900"/>
            <a:chExt cx="2686050" cy="2857516"/>
          </a:xfrm>
        </p:grpSpPr>
        <p:sp>
          <p:nvSpPr>
            <p:cNvPr id="15" name="Rectangle 14"/>
            <p:cNvSpPr/>
            <p:nvPr/>
          </p:nvSpPr>
          <p:spPr>
            <a:xfrm>
              <a:off x="3187701" y="2628900"/>
              <a:ext cx="2666999" cy="2857500"/>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rot="16200000" flipH="1">
              <a:off x="2063743" y="4057656"/>
              <a:ext cx="285751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2362194" y="4064005"/>
              <a:ext cx="2844814"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2660645" y="4057654"/>
              <a:ext cx="2857512"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2959100" y="4063999"/>
              <a:ext cx="2844803"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H="1">
              <a:off x="3257546" y="4057653"/>
              <a:ext cx="2857510"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3555996" y="4064003"/>
              <a:ext cx="2844808" cy="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H="1">
              <a:off x="3854448" y="4057651"/>
              <a:ext cx="285750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H="1">
              <a:off x="4152899" y="4064000"/>
              <a:ext cx="2844804"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a:off x="3194050" y="5213350"/>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a:off x="3181350" y="48704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a:off x="3181350" y="45529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10800000" flipV="1">
              <a:off x="3194050" y="4248147"/>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0800000">
              <a:off x="3181350" y="3905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a:off x="3168650" y="3575050"/>
              <a:ext cx="26860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3181350" y="3270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flipV="1">
              <a:off x="3168650" y="2927347"/>
              <a:ext cx="26860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Right Arrow 6"/>
          <p:cNvSpPr/>
          <p:nvPr/>
        </p:nvSpPr>
        <p:spPr>
          <a:xfrm>
            <a:off x="3441700" y="3940196"/>
            <a:ext cx="457200" cy="795572"/>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2023109" y="2948572"/>
            <a:ext cx="868331" cy="97216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2140508" y="3237650"/>
            <a:ext cx="68743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nvGrpSpPr>
          <p:cNvPr id="5" name="Group 36"/>
          <p:cNvGrpSpPr/>
          <p:nvPr/>
        </p:nvGrpSpPr>
        <p:grpSpPr>
          <a:xfrm>
            <a:off x="4388408" y="3866457"/>
            <a:ext cx="687431" cy="1274374"/>
            <a:chOff x="4007408" y="4031557"/>
            <a:chExt cx="687431" cy="1274374"/>
          </a:xfrm>
        </p:grpSpPr>
        <p:grpSp>
          <p:nvGrpSpPr>
            <p:cNvPr id="6" name="Group 34"/>
            <p:cNvGrpSpPr/>
            <p:nvPr/>
          </p:nvGrpSpPr>
          <p:grpSpPr>
            <a:xfrm>
              <a:off x="4052716" y="4720821"/>
              <a:ext cx="567833" cy="585110"/>
              <a:chOff x="1059246" y="3524244"/>
              <a:chExt cx="1112454" cy="1093112"/>
            </a:xfrm>
          </p:grpSpPr>
          <p:sp>
            <p:nvSpPr>
              <p:cNvPr id="8" name="Rectangle 7"/>
              <p:cNvSpPr/>
              <p:nvPr/>
            </p:nvSpPr>
            <p:spPr>
              <a:xfrm>
                <a:off x="1062250" y="3524244"/>
                <a:ext cx="1109450" cy="1093111"/>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16200000" flipH="1">
                <a:off x="800876" y="4073566"/>
                <a:ext cx="1087577"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8" idx="2"/>
              </p:cNvCxnSpPr>
              <p:nvPr/>
            </p:nvCxnSpPr>
            <p:spPr>
              <a:xfrm rot="5400000">
                <a:off x="1078239" y="4068516"/>
                <a:ext cx="1087576" cy="101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1365710" y="4073561"/>
                <a:ext cx="108756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1059246" y="4362882"/>
                <a:ext cx="1112454" cy="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8" idx="3"/>
              </p:cNvCxnSpPr>
              <p:nvPr/>
            </p:nvCxnSpPr>
            <p:spPr>
              <a:xfrm flipH="1">
                <a:off x="1059246" y="4070800"/>
                <a:ext cx="1112454" cy="97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059246" y="3803790"/>
                <a:ext cx="1112454"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6" name="Group 35"/>
            <p:cNvGrpSpPr/>
            <p:nvPr/>
          </p:nvGrpSpPr>
          <p:grpSpPr>
            <a:xfrm>
              <a:off x="4007408" y="4031557"/>
              <a:ext cx="687431" cy="505540"/>
              <a:chOff x="3880408" y="3434657"/>
              <a:chExt cx="687431" cy="505540"/>
            </a:xfrm>
          </p:grpSpPr>
          <p:sp>
            <p:nvSpPr>
              <p:cNvPr id="34" name="Rectangle 33"/>
              <p:cNvSpPr/>
              <p:nvPr/>
            </p:nvSpPr>
            <p:spPr>
              <a:xfrm>
                <a:off x="3903235" y="3434657"/>
                <a:ext cx="583474" cy="50554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TextBox 34"/>
              <p:cNvSpPr txBox="1"/>
              <p:nvPr/>
            </p:nvSpPr>
            <p:spPr>
              <a:xfrm>
                <a:off x="3880408" y="3478950"/>
                <a:ext cx="68743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grpSp>
        <p:nvGrpSpPr>
          <p:cNvPr id="37" name="Group 37"/>
          <p:cNvGrpSpPr/>
          <p:nvPr/>
        </p:nvGrpSpPr>
        <p:grpSpPr>
          <a:xfrm>
            <a:off x="5125008" y="3879157"/>
            <a:ext cx="687431" cy="1274374"/>
            <a:chOff x="4007408" y="4031557"/>
            <a:chExt cx="687431" cy="1274374"/>
          </a:xfrm>
        </p:grpSpPr>
        <p:grpSp>
          <p:nvGrpSpPr>
            <p:cNvPr id="38" name="Group 34"/>
            <p:cNvGrpSpPr/>
            <p:nvPr/>
          </p:nvGrpSpPr>
          <p:grpSpPr>
            <a:xfrm>
              <a:off x="4052716" y="4720821"/>
              <a:ext cx="567833" cy="585110"/>
              <a:chOff x="1059246" y="3524244"/>
              <a:chExt cx="1112454" cy="1093112"/>
            </a:xfrm>
          </p:grpSpPr>
          <p:sp>
            <p:nvSpPr>
              <p:cNvPr id="43" name="Rectangle 42"/>
              <p:cNvSpPr/>
              <p:nvPr/>
            </p:nvSpPr>
            <p:spPr>
              <a:xfrm>
                <a:off x="1062250" y="3524244"/>
                <a:ext cx="1109450" cy="1093111"/>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p:nvPr/>
            </p:nvCxnSpPr>
            <p:spPr>
              <a:xfrm rot="16200000" flipH="1">
                <a:off x="800876" y="4073566"/>
                <a:ext cx="1087577"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endCxn id="43" idx="2"/>
              </p:cNvCxnSpPr>
              <p:nvPr/>
            </p:nvCxnSpPr>
            <p:spPr>
              <a:xfrm rot="5400000">
                <a:off x="1078239" y="4068516"/>
                <a:ext cx="1087576" cy="101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H="1">
                <a:off x="1365710" y="4073561"/>
                <a:ext cx="108756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a:off x="1059246" y="4362882"/>
                <a:ext cx="1112454" cy="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3" idx="3"/>
              </p:cNvCxnSpPr>
              <p:nvPr/>
            </p:nvCxnSpPr>
            <p:spPr>
              <a:xfrm flipH="1">
                <a:off x="1059246" y="4070800"/>
                <a:ext cx="1112454" cy="97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a:off x="1059246" y="3803790"/>
                <a:ext cx="1112454"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 name="Group 35"/>
            <p:cNvGrpSpPr/>
            <p:nvPr/>
          </p:nvGrpSpPr>
          <p:grpSpPr>
            <a:xfrm>
              <a:off x="4007408" y="4031557"/>
              <a:ext cx="687431" cy="505540"/>
              <a:chOff x="3880408" y="3434657"/>
              <a:chExt cx="687431" cy="505540"/>
            </a:xfrm>
          </p:grpSpPr>
          <p:sp>
            <p:nvSpPr>
              <p:cNvPr id="41" name="Rectangle 40"/>
              <p:cNvSpPr/>
              <p:nvPr/>
            </p:nvSpPr>
            <p:spPr>
              <a:xfrm>
                <a:off x="3903235" y="3434657"/>
                <a:ext cx="583474" cy="50554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3880408" y="3478950"/>
                <a:ext cx="68743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grpSp>
        <p:nvGrpSpPr>
          <p:cNvPr id="40" name="Group 49"/>
          <p:cNvGrpSpPr/>
          <p:nvPr/>
        </p:nvGrpSpPr>
        <p:grpSpPr>
          <a:xfrm>
            <a:off x="5848908" y="3879157"/>
            <a:ext cx="687431" cy="1274374"/>
            <a:chOff x="4007408" y="4031557"/>
            <a:chExt cx="687431" cy="1274374"/>
          </a:xfrm>
        </p:grpSpPr>
        <p:grpSp>
          <p:nvGrpSpPr>
            <p:cNvPr id="50" name="Group 34"/>
            <p:cNvGrpSpPr/>
            <p:nvPr/>
          </p:nvGrpSpPr>
          <p:grpSpPr>
            <a:xfrm>
              <a:off x="4052716" y="4720821"/>
              <a:ext cx="567833" cy="585110"/>
              <a:chOff x="1059246" y="3524244"/>
              <a:chExt cx="1112454" cy="1093112"/>
            </a:xfrm>
          </p:grpSpPr>
          <p:sp>
            <p:nvSpPr>
              <p:cNvPr id="55" name="Rectangle 54"/>
              <p:cNvSpPr/>
              <p:nvPr/>
            </p:nvSpPr>
            <p:spPr>
              <a:xfrm>
                <a:off x="1062250" y="3524244"/>
                <a:ext cx="1109450" cy="1093111"/>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p:nvPr/>
            </p:nvCxnSpPr>
            <p:spPr>
              <a:xfrm rot="16200000" flipH="1">
                <a:off x="800876" y="4073566"/>
                <a:ext cx="1087577"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5" idx="2"/>
              </p:cNvCxnSpPr>
              <p:nvPr/>
            </p:nvCxnSpPr>
            <p:spPr>
              <a:xfrm rot="5400000">
                <a:off x="1078239" y="4068516"/>
                <a:ext cx="1087576" cy="101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H="1">
                <a:off x="1365710" y="4073561"/>
                <a:ext cx="108756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1059246" y="4362882"/>
                <a:ext cx="1112454" cy="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55" idx="3"/>
              </p:cNvCxnSpPr>
              <p:nvPr/>
            </p:nvCxnSpPr>
            <p:spPr>
              <a:xfrm flipH="1">
                <a:off x="1059246" y="4070800"/>
                <a:ext cx="1112454" cy="97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a:off x="1059246" y="3803790"/>
                <a:ext cx="1112454"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 name="Group 35"/>
            <p:cNvGrpSpPr/>
            <p:nvPr/>
          </p:nvGrpSpPr>
          <p:grpSpPr>
            <a:xfrm>
              <a:off x="4007408" y="4031557"/>
              <a:ext cx="687431" cy="505540"/>
              <a:chOff x="3880408" y="3434657"/>
              <a:chExt cx="687431" cy="505540"/>
            </a:xfrm>
          </p:grpSpPr>
          <p:sp>
            <p:nvSpPr>
              <p:cNvPr id="53" name="Rectangle 52"/>
              <p:cNvSpPr/>
              <p:nvPr/>
            </p:nvSpPr>
            <p:spPr>
              <a:xfrm>
                <a:off x="3903235" y="3434657"/>
                <a:ext cx="583474" cy="50554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3880408" y="3478950"/>
                <a:ext cx="68743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grpSp>
        <p:nvGrpSpPr>
          <p:cNvPr id="52" name="Group 61"/>
          <p:cNvGrpSpPr/>
          <p:nvPr/>
        </p:nvGrpSpPr>
        <p:grpSpPr>
          <a:xfrm>
            <a:off x="6572808" y="3879157"/>
            <a:ext cx="687431" cy="1274374"/>
            <a:chOff x="4007408" y="4031557"/>
            <a:chExt cx="687431" cy="1274374"/>
          </a:xfrm>
        </p:grpSpPr>
        <p:grpSp>
          <p:nvGrpSpPr>
            <p:cNvPr id="62" name="Group 34"/>
            <p:cNvGrpSpPr/>
            <p:nvPr/>
          </p:nvGrpSpPr>
          <p:grpSpPr>
            <a:xfrm>
              <a:off x="4052716" y="4720821"/>
              <a:ext cx="567833" cy="585110"/>
              <a:chOff x="1059246" y="3524244"/>
              <a:chExt cx="1112454" cy="1093112"/>
            </a:xfrm>
          </p:grpSpPr>
          <p:sp>
            <p:nvSpPr>
              <p:cNvPr id="67" name="Rectangle 66"/>
              <p:cNvSpPr/>
              <p:nvPr/>
            </p:nvSpPr>
            <p:spPr>
              <a:xfrm>
                <a:off x="1062250" y="3524244"/>
                <a:ext cx="1109450" cy="1093111"/>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p:cNvCxnSpPr/>
              <p:nvPr/>
            </p:nvCxnSpPr>
            <p:spPr>
              <a:xfrm rot="16200000" flipH="1">
                <a:off x="800876" y="4073566"/>
                <a:ext cx="1087577"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endCxn id="67" idx="2"/>
              </p:cNvCxnSpPr>
              <p:nvPr/>
            </p:nvCxnSpPr>
            <p:spPr>
              <a:xfrm rot="5400000">
                <a:off x="1078239" y="4068516"/>
                <a:ext cx="1087576" cy="101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flipH="1">
                <a:off x="1365710" y="4073561"/>
                <a:ext cx="108756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0800000">
                <a:off x="1059246" y="4362882"/>
                <a:ext cx="1112454" cy="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67" idx="3"/>
              </p:cNvCxnSpPr>
              <p:nvPr/>
            </p:nvCxnSpPr>
            <p:spPr>
              <a:xfrm flipH="1">
                <a:off x="1059246" y="4070800"/>
                <a:ext cx="1112454" cy="97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0800000">
                <a:off x="1059246" y="3803790"/>
                <a:ext cx="1112454"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3" name="Group 35"/>
            <p:cNvGrpSpPr/>
            <p:nvPr/>
          </p:nvGrpSpPr>
          <p:grpSpPr>
            <a:xfrm>
              <a:off x="4007408" y="4031557"/>
              <a:ext cx="687431" cy="505540"/>
              <a:chOff x="3880408" y="3434657"/>
              <a:chExt cx="687431" cy="505540"/>
            </a:xfrm>
          </p:grpSpPr>
          <p:sp>
            <p:nvSpPr>
              <p:cNvPr id="65" name="Rectangle 64"/>
              <p:cNvSpPr/>
              <p:nvPr/>
            </p:nvSpPr>
            <p:spPr>
              <a:xfrm>
                <a:off x="3903235" y="3434657"/>
                <a:ext cx="583474" cy="50554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TextBox 65"/>
              <p:cNvSpPr txBox="1"/>
              <p:nvPr/>
            </p:nvSpPr>
            <p:spPr>
              <a:xfrm>
                <a:off x="3880408" y="3478950"/>
                <a:ext cx="68743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L.A.</a:t>
            </a:r>
            <a:endParaRPr lang="en-US" dirty="0"/>
          </a:p>
        </p:txBody>
      </p:sp>
      <p:sp>
        <p:nvSpPr>
          <p:cNvPr id="3" name="TextBox 2"/>
          <p:cNvSpPr txBox="1"/>
          <p:nvPr/>
        </p:nvSpPr>
        <p:spPr>
          <a:xfrm>
            <a:off x="787400" y="2222500"/>
            <a:ext cx="7899400" cy="523220"/>
          </a:xfrm>
          <a:prstGeom prst="rect">
            <a:avLst/>
          </a:prstGeom>
          <a:noFill/>
        </p:spPr>
        <p:txBody>
          <a:bodyPr wrap="square" rtlCol="0">
            <a:spAutoFit/>
          </a:bodyPr>
          <a:lstStyle/>
          <a:p>
            <a:r>
              <a:rPr lang="en-US" sz="2800" dirty="0" smtClean="0"/>
              <a:t>Additional Tasks:</a:t>
            </a:r>
          </a:p>
        </p:txBody>
      </p:sp>
      <p:sp>
        <p:nvSpPr>
          <p:cNvPr id="4" name="TextBox 3"/>
          <p:cNvSpPr txBox="1"/>
          <p:nvPr/>
        </p:nvSpPr>
        <p:spPr>
          <a:xfrm>
            <a:off x="787400" y="2870200"/>
            <a:ext cx="6959600" cy="492443"/>
          </a:xfrm>
          <a:prstGeom prst="rect">
            <a:avLst/>
          </a:prstGeom>
          <a:noFill/>
        </p:spPr>
        <p:txBody>
          <a:bodyPr wrap="square" rtlCol="0">
            <a:spAutoFit/>
          </a:bodyPr>
          <a:lstStyle/>
          <a:p>
            <a:r>
              <a:rPr lang="en-US" sz="2600" dirty="0" smtClean="0"/>
              <a:t>	1)	Analyze Distributed L.A. Systems.</a:t>
            </a:r>
            <a:endParaRPr lang="en-US" sz="2600" dirty="0"/>
          </a:p>
        </p:txBody>
      </p:sp>
      <p:sp>
        <p:nvSpPr>
          <p:cNvPr id="5" name="TextBox 4"/>
          <p:cNvSpPr txBox="1"/>
          <p:nvPr/>
        </p:nvSpPr>
        <p:spPr>
          <a:xfrm>
            <a:off x="774700" y="3441700"/>
            <a:ext cx="6959600" cy="492443"/>
          </a:xfrm>
          <a:prstGeom prst="rect">
            <a:avLst/>
          </a:prstGeom>
          <a:noFill/>
        </p:spPr>
        <p:txBody>
          <a:bodyPr wrap="square" rtlCol="0">
            <a:spAutoFit/>
          </a:bodyPr>
          <a:lstStyle/>
          <a:p>
            <a:r>
              <a:rPr lang="en-US" sz="2600" dirty="0" smtClean="0"/>
              <a:t>	2)	Identify most important bottlenecks.</a:t>
            </a:r>
            <a:endParaRPr lang="en-US" sz="2600" dirty="0"/>
          </a:p>
        </p:txBody>
      </p:sp>
      <p:sp>
        <p:nvSpPr>
          <p:cNvPr id="6" name="TextBox 5"/>
          <p:cNvSpPr txBox="1"/>
          <p:nvPr/>
        </p:nvSpPr>
        <p:spPr>
          <a:xfrm>
            <a:off x="774700" y="4013200"/>
            <a:ext cx="6959600" cy="492443"/>
          </a:xfrm>
          <a:prstGeom prst="rect">
            <a:avLst/>
          </a:prstGeom>
          <a:noFill/>
        </p:spPr>
        <p:txBody>
          <a:bodyPr wrap="square" rtlCol="0">
            <a:spAutoFit/>
          </a:bodyPr>
          <a:lstStyle/>
          <a:p>
            <a:r>
              <a:rPr lang="en-US" sz="2600" dirty="0" smtClean="0"/>
              <a:t>	3)	Propose amelioration techniques.</a:t>
            </a:r>
            <a:endParaRPr lang="en-US" sz="2600" dirty="0"/>
          </a:p>
        </p:txBody>
      </p:sp>
      <p:sp>
        <p:nvSpPr>
          <p:cNvPr id="7" name="TextBox 6"/>
          <p:cNvSpPr txBox="1"/>
          <p:nvPr/>
        </p:nvSpPr>
        <p:spPr>
          <a:xfrm>
            <a:off x="774700" y="4559300"/>
            <a:ext cx="6959600" cy="492443"/>
          </a:xfrm>
          <a:prstGeom prst="rect">
            <a:avLst/>
          </a:prstGeom>
          <a:noFill/>
        </p:spPr>
        <p:txBody>
          <a:bodyPr wrap="square" rtlCol="0">
            <a:spAutoFit/>
          </a:bodyPr>
          <a:lstStyle/>
          <a:p>
            <a:r>
              <a:rPr lang="en-US" sz="2600" dirty="0" smtClean="0"/>
              <a:t>	4)	Evaluate their performance.</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Distributed L.A.</a:t>
            </a:r>
            <a:endParaRPr lang="en-US" dirty="0"/>
          </a:p>
        </p:txBody>
      </p:sp>
      <p:graphicFrame>
        <p:nvGraphicFramePr>
          <p:cNvPr id="1691650" name="Object 2"/>
          <p:cNvGraphicFramePr>
            <a:graphicFrameLocks noChangeAspect="1"/>
          </p:cNvGraphicFramePr>
          <p:nvPr/>
        </p:nvGraphicFramePr>
        <p:xfrm>
          <a:off x="2628899" y="2971800"/>
          <a:ext cx="3987801" cy="3026037"/>
        </p:xfrm>
        <a:graphic>
          <a:graphicData uri="http://schemas.openxmlformats.org/presentationml/2006/ole">
            <p:oleObj spid="_x0000_s3776514" name="Document" r:id="rId4" imgW="4318000" imgH="3276600" progId="Word.Document.12">
              <p:link updateAutomatic="1"/>
            </p:oleObj>
          </a:graphicData>
        </a:graphic>
      </p:graphicFrame>
      <p:sp>
        <p:nvSpPr>
          <p:cNvPr id="8" name="TextBox 7"/>
          <p:cNvSpPr txBox="1"/>
          <p:nvPr/>
        </p:nvSpPr>
        <p:spPr>
          <a:xfrm>
            <a:off x="939800" y="2120900"/>
            <a:ext cx="3733800" cy="553998"/>
          </a:xfrm>
          <a:prstGeom prst="rect">
            <a:avLst/>
          </a:prstGeom>
          <a:noFill/>
        </p:spPr>
        <p:txBody>
          <a:bodyPr wrap="square" rtlCol="0">
            <a:spAutoFit/>
          </a:bodyPr>
          <a:lstStyle/>
          <a:p>
            <a:r>
              <a:rPr lang="en-US" sz="3000" dirty="0" smtClean="0"/>
              <a:t>DEVS Java:</a:t>
            </a:r>
            <a:endParaRPr lang="en-US" sz="30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Distributed L.A.</a:t>
            </a:r>
            <a:endParaRPr lang="en-US" dirty="0"/>
          </a:p>
        </p:txBody>
      </p:sp>
      <p:sp>
        <p:nvSpPr>
          <p:cNvPr id="8" name="TextBox 7"/>
          <p:cNvSpPr txBox="1"/>
          <p:nvPr/>
        </p:nvSpPr>
        <p:spPr>
          <a:xfrm>
            <a:off x="939800" y="2120900"/>
            <a:ext cx="5842000" cy="553998"/>
          </a:xfrm>
          <a:prstGeom prst="rect">
            <a:avLst/>
          </a:prstGeom>
          <a:noFill/>
        </p:spPr>
        <p:txBody>
          <a:bodyPr wrap="square" rtlCol="0">
            <a:spAutoFit/>
          </a:bodyPr>
          <a:lstStyle/>
          <a:p>
            <a:r>
              <a:rPr lang="en-US" sz="3000" dirty="0" smtClean="0"/>
              <a:t>Some DEVS Java details:</a:t>
            </a:r>
            <a:endParaRPr lang="en-US" sz="3000" dirty="0"/>
          </a:p>
        </p:txBody>
      </p:sp>
      <p:sp>
        <p:nvSpPr>
          <p:cNvPr id="6" name="TextBox 5"/>
          <p:cNvSpPr txBox="1"/>
          <p:nvPr/>
        </p:nvSpPr>
        <p:spPr>
          <a:xfrm>
            <a:off x="787400" y="2730500"/>
            <a:ext cx="6959600" cy="492443"/>
          </a:xfrm>
          <a:prstGeom prst="rect">
            <a:avLst/>
          </a:prstGeom>
          <a:noFill/>
        </p:spPr>
        <p:txBody>
          <a:bodyPr wrap="square" rtlCol="0">
            <a:spAutoFit/>
          </a:bodyPr>
          <a:lstStyle/>
          <a:p>
            <a:r>
              <a:rPr lang="en-US" sz="2600" dirty="0" smtClean="0"/>
              <a:t>	1)	Provides continuous time support.</a:t>
            </a:r>
            <a:endParaRPr lang="en-US" sz="2600" dirty="0"/>
          </a:p>
        </p:txBody>
      </p:sp>
      <p:sp>
        <p:nvSpPr>
          <p:cNvPr id="7" name="TextBox 6"/>
          <p:cNvSpPr txBox="1"/>
          <p:nvPr/>
        </p:nvSpPr>
        <p:spPr>
          <a:xfrm>
            <a:off x="787400" y="3263900"/>
            <a:ext cx="6959600" cy="492443"/>
          </a:xfrm>
          <a:prstGeom prst="rect">
            <a:avLst/>
          </a:prstGeom>
          <a:noFill/>
        </p:spPr>
        <p:txBody>
          <a:bodyPr wrap="square" rtlCol="0">
            <a:spAutoFit/>
          </a:bodyPr>
          <a:lstStyle/>
          <a:p>
            <a:r>
              <a:rPr lang="en-US" sz="2600" dirty="0" smtClean="0"/>
              <a:t>	2)	Models are easy to define.</a:t>
            </a:r>
            <a:endParaRPr lang="en-US" sz="2600" dirty="0"/>
          </a:p>
        </p:txBody>
      </p:sp>
      <p:sp>
        <p:nvSpPr>
          <p:cNvPr id="9" name="TextBox 8"/>
          <p:cNvSpPr txBox="1"/>
          <p:nvPr/>
        </p:nvSpPr>
        <p:spPr>
          <a:xfrm>
            <a:off x="800100" y="3771900"/>
            <a:ext cx="7340600" cy="492443"/>
          </a:xfrm>
          <a:prstGeom prst="rect">
            <a:avLst/>
          </a:prstGeom>
          <a:noFill/>
        </p:spPr>
        <p:txBody>
          <a:bodyPr wrap="square" rtlCol="0">
            <a:spAutoFit/>
          </a:bodyPr>
          <a:lstStyle/>
          <a:p>
            <a:r>
              <a:rPr lang="en-US" sz="2600" dirty="0" smtClean="0"/>
              <a:t>	3)	Do not need to worry about the simulator.</a:t>
            </a:r>
            <a:endParaRPr lang="en-US" sz="2600" dirty="0"/>
          </a:p>
        </p:txBody>
      </p:sp>
      <p:sp>
        <p:nvSpPr>
          <p:cNvPr id="10" name="TextBox 9"/>
          <p:cNvSpPr txBox="1"/>
          <p:nvPr/>
        </p:nvSpPr>
        <p:spPr>
          <a:xfrm>
            <a:off x="800100" y="4279900"/>
            <a:ext cx="7340600" cy="492443"/>
          </a:xfrm>
          <a:prstGeom prst="rect">
            <a:avLst/>
          </a:prstGeom>
          <a:noFill/>
        </p:spPr>
        <p:txBody>
          <a:bodyPr wrap="square" rtlCol="0">
            <a:spAutoFit/>
          </a:bodyPr>
          <a:lstStyle/>
          <a:p>
            <a:r>
              <a:rPr lang="en-US" sz="2600" dirty="0" smtClean="0"/>
              <a:t>	4)	Supports concurrency.</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L.A.</a:t>
            </a:r>
            <a:endParaRPr lang="en-US" dirty="0"/>
          </a:p>
        </p:txBody>
      </p:sp>
      <p:sp>
        <p:nvSpPr>
          <p:cNvPr id="3" name="Content Placeholder 2"/>
          <p:cNvSpPr>
            <a:spLocks noGrp="1"/>
          </p:cNvSpPr>
          <p:nvPr>
            <p:ph idx="1"/>
          </p:nvPr>
        </p:nvSpPr>
        <p:spPr/>
        <p:txBody>
          <a:bodyPr/>
          <a:lstStyle/>
          <a:p>
            <a:pPr>
              <a:buNone/>
            </a:pPr>
            <a:r>
              <a:rPr lang="en-US" dirty="0" smtClean="0"/>
              <a:t>First technique:</a:t>
            </a:r>
          </a:p>
          <a:p>
            <a:pPr>
              <a:buNone/>
            </a:pPr>
            <a:r>
              <a:rPr lang="en-US" sz="1000" dirty="0" smtClean="0"/>
              <a:t> </a:t>
            </a:r>
          </a:p>
          <a:p>
            <a:pPr>
              <a:buNone/>
            </a:pPr>
            <a:r>
              <a:rPr lang="en-US" sz="2200" i="1" dirty="0" smtClean="0"/>
              <a:t>	Learning will occur faster if we split the value function in slices along the “action” axis.</a:t>
            </a:r>
            <a:endParaRPr lang="en-US" sz="2200" dirty="0" smtClean="0"/>
          </a:p>
          <a:p>
            <a:pPr>
              <a:buNone/>
            </a:pPr>
            <a:endParaRPr lang="en-US" dirty="0"/>
          </a:p>
        </p:txBody>
      </p:sp>
      <p:grpSp>
        <p:nvGrpSpPr>
          <p:cNvPr id="4" name="Group 31"/>
          <p:cNvGrpSpPr/>
          <p:nvPr/>
        </p:nvGrpSpPr>
        <p:grpSpPr>
          <a:xfrm>
            <a:off x="812801" y="3610133"/>
            <a:ext cx="3022172" cy="2416188"/>
            <a:chOff x="2565400" y="3159938"/>
            <a:chExt cx="3301461" cy="2793302"/>
          </a:xfrm>
        </p:grpSpPr>
        <p:cxnSp>
          <p:nvCxnSpPr>
            <p:cNvPr id="31" name="Straight Arrow Connector 30"/>
            <p:cNvCxnSpPr/>
            <p:nvPr/>
          </p:nvCxnSpPr>
          <p:spPr>
            <a:xfrm rot="16200000" flipV="1">
              <a:off x="3166326" y="3354505"/>
              <a:ext cx="38913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5477726" y="5450005"/>
              <a:ext cx="38913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5" name="Group 3"/>
            <p:cNvGrpSpPr/>
            <p:nvPr/>
          </p:nvGrpSpPr>
          <p:grpSpPr>
            <a:xfrm>
              <a:off x="2565400" y="3378200"/>
              <a:ext cx="3190401" cy="2575040"/>
              <a:chOff x="2114675" y="2527300"/>
              <a:chExt cx="4362325" cy="3677877"/>
            </a:xfrm>
          </p:grpSpPr>
          <p:grpSp>
            <p:nvGrpSpPr>
              <p:cNvPr id="28" name="Group 78"/>
              <p:cNvGrpSpPr/>
              <p:nvPr/>
            </p:nvGrpSpPr>
            <p:grpSpPr>
              <a:xfrm>
                <a:off x="3168650" y="2628900"/>
                <a:ext cx="3067050" cy="2857516"/>
                <a:chOff x="3168650" y="2628900"/>
                <a:chExt cx="2686050" cy="2857516"/>
              </a:xfrm>
            </p:grpSpPr>
            <p:sp>
              <p:nvSpPr>
                <p:cNvPr id="10" name="Rectangle 9"/>
                <p:cNvSpPr/>
                <p:nvPr/>
              </p:nvSpPr>
              <p:spPr>
                <a:xfrm>
                  <a:off x="3187701" y="2628900"/>
                  <a:ext cx="2666999" cy="2857500"/>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rot="16200000" flipH="1">
                  <a:off x="2063743" y="4057656"/>
                  <a:ext cx="285751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2362194" y="4064005"/>
                  <a:ext cx="2844814"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2660645" y="4057654"/>
                  <a:ext cx="2857512"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flipH="1">
                  <a:off x="2959100" y="4063999"/>
                  <a:ext cx="2844803"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6200000" flipH="1">
                  <a:off x="3257546" y="4057653"/>
                  <a:ext cx="2857510"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3555996" y="4064003"/>
                  <a:ext cx="2844808" cy="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H="1">
                  <a:off x="3854448" y="4057651"/>
                  <a:ext cx="285750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H="1">
                  <a:off x="4152899" y="4064000"/>
                  <a:ext cx="2844804"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3194050" y="5213350"/>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3181350" y="48704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3181350" y="45529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flipV="1">
                  <a:off x="3194050" y="4248147"/>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0800000">
                  <a:off x="3181350" y="3923388"/>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10800000">
                  <a:off x="3168650" y="3575050"/>
                  <a:ext cx="26860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10800000">
                  <a:off x="3181350" y="3270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10800000" flipV="1">
                  <a:off x="3168650" y="2927347"/>
                  <a:ext cx="26860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a:off x="2114675" y="3752851"/>
                <a:ext cx="1187326" cy="609842"/>
              </a:xfrm>
              <a:prstGeom prst="rect">
                <a:avLst/>
              </a:prstGeom>
              <a:noFill/>
            </p:spPr>
            <p:txBody>
              <a:bodyPr wrap="square" rtlCol="0">
                <a:spAutoFit/>
              </a:bodyPr>
              <a:lstStyle/>
              <a:p>
                <a:r>
                  <a:rPr lang="en-US" dirty="0" smtClean="0"/>
                  <a:t>states</a:t>
                </a:r>
                <a:endParaRPr lang="en-US" dirty="0"/>
              </a:p>
            </p:txBody>
          </p:sp>
          <p:sp>
            <p:nvSpPr>
              <p:cNvPr id="7" name="TextBox 6"/>
              <p:cNvSpPr txBox="1"/>
              <p:nvPr/>
            </p:nvSpPr>
            <p:spPr>
              <a:xfrm>
                <a:off x="4064266" y="5595335"/>
                <a:ext cx="1518868" cy="609842"/>
              </a:xfrm>
              <a:prstGeom prst="rect">
                <a:avLst/>
              </a:prstGeom>
              <a:noFill/>
            </p:spPr>
            <p:txBody>
              <a:bodyPr wrap="square" rtlCol="0">
                <a:spAutoFit/>
              </a:bodyPr>
              <a:lstStyle/>
              <a:p>
                <a:r>
                  <a:rPr lang="en-US" dirty="0" smtClean="0"/>
                  <a:t>actions</a:t>
                </a:r>
                <a:endParaRPr lang="en-US" dirty="0"/>
              </a:p>
            </p:txBody>
          </p:sp>
          <p:sp>
            <p:nvSpPr>
              <p:cNvPr id="8" name="TextBox 7"/>
              <p:cNvSpPr txBox="1"/>
              <p:nvPr/>
            </p:nvSpPr>
            <p:spPr>
              <a:xfrm>
                <a:off x="2844800" y="2527300"/>
                <a:ext cx="457202" cy="593447"/>
              </a:xfrm>
              <a:prstGeom prst="rect">
                <a:avLst/>
              </a:prstGeom>
              <a:noFill/>
            </p:spPr>
            <p:txBody>
              <a:bodyPr wrap="square" rtlCol="0">
                <a:spAutoFit/>
              </a:bodyPr>
              <a:lstStyle/>
              <a:p>
                <a:endParaRPr lang="en-US" sz="2100" dirty="0" smtClean="0"/>
              </a:p>
            </p:txBody>
          </p:sp>
          <p:sp>
            <p:nvSpPr>
              <p:cNvPr id="9" name="TextBox 8"/>
              <p:cNvSpPr txBox="1"/>
              <p:nvPr/>
            </p:nvSpPr>
            <p:spPr>
              <a:xfrm>
                <a:off x="3168651" y="5486399"/>
                <a:ext cx="3308349" cy="527509"/>
              </a:xfrm>
              <a:prstGeom prst="rect">
                <a:avLst/>
              </a:prstGeom>
              <a:noFill/>
            </p:spPr>
            <p:txBody>
              <a:bodyPr wrap="square" rtlCol="0">
                <a:spAutoFit/>
              </a:bodyPr>
              <a:lstStyle/>
              <a:p>
                <a:endParaRPr lang="en-US" dirty="0"/>
              </a:p>
            </p:txBody>
          </p:sp>
        </p:grpSp>
      </p:grpSp>
      <p:sp>
        <p:nvSpPr>
          <p:cNvPr id="27" name="Right Arrow 26"/>
          <p:cNvSpPr/>
          <p:nvPr/>
        </p:nvSpPr>
        <p:spPr>
          <a:xfrm>
            <a:off x="4253961" y="4495955"/>
            <a:ext cx="978408"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93"/>
          <p:cNvGrpSpPr/>
          <p:nvPr/>
        </p:nvGrpSpPr>
        <p:grpSpPr>
          <a:xfrm>
            <a:off x="4991101" y="3378356"/>
            <a:ext cx="2803639" cy="1447458"/>
            <a:chOff x="2217941" y="3159938"/>
            <a:chExt cx="3648920" cy="2846029"/>
          </a:xfrm>
        </p:grpSpPr>
        <p:cxnSp>
          <p:nvCxnSpPr>
            <p:cNvPr id="95" name="Straight Arrow Connector 94"/>
            <p:cNvCxnSpPr/>
            <p:nvPr/>
          </p:nvCxnSpPr>
          <p:spPr>
            <a:xfrm rot="16200000" flipV="1">
              <a:off x="3166326" y="3354505"/>
              <a:ext cx="38913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5477726" y="5270739"/>
              <a:ext cx="389135" cy="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4" name="Group 3"/>
            <p:cNvGrpSpPr/>
            <p:nvPr/>
          </p:nvGrpSpPr>
          <p:grpSpPr>
            <a:xfrm>
              <a:off x="2217941" y="3378201"/>
              <a:ext cx="3537859" cy="2627766"/>
              <a:chOff x="1639585" y="2527300"/>
              <a:chExt cx="4837415" cy="3753183"/>
            </a:xfrm>
          </p:grpSpPr>
          <p:grpSp>
            <p:nvGrpSpPr>
              <p:cNvPr id="65" name="Group 78"/>
              <p:cNvGrpSpPr/>
              <p:nvPr/>
            </p:nvGrpSpPr>
            <p:grpSpPr>
              <a:xfrm>
                <a:off x="3183154" y="2628898"/>
                <a:ext cx="3052549" cy="2584476"/>
                <a:chOff x="3181350" y="2628898"/>
                <a:chExt cx="2673350" cy="2584476"/>
              </a:xfrm>
            </p:grpSpPr>
            <p:sp>
              <p:nvSpPr>
                <p:cNvPr id="103" name="Rectangle 102"/>
                <p:cNvSpPr/>
                <p:nvPr/>
              </p:nvSpPr>
              <p:spPr>
                <a:xfrm>
                  <a:off x="3187700" y="2628900"/>
                  <a:ext cx="2666999" cy="2584451"/>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p:cNvCxnSpPr/>
                <p:nvPr/>
              </p:nvCxnSpPr>
              <p:spPr>
                <a:xfrm rot="16200000" flipH="1">
                  <a:off x="2200272" y="3921125"/>
                  <a:ext cx="2584458" cy="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6200000" flipH="1">
                  <a:off x="2498718" y="3927481"/>
                  <a:ext cx="2571762" cy="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6200000" flipH="1">
                  <a:off x="2797172" y="3921128"/>
                  <a:ext cx="2584454" cy="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5400000">
                  <a:off x="3096621" y="3927526"/>
                  <a:ext cx="2569760" cy="19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6200000" flipH="1">
                  <a:off x="3394071" y="3921126"/>
                  <a:ext cx="2584457" cy="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16200000" flipH="1">
                  <a:off x="3692516" y="3927481"/>
                  <a:ext cx="2571771" cy="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6200000" flipH="1">
                  <a:off x="3990974" y="3921123"/>
                  <a:ext cx="2584455" cy="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16200000" flipH="1">
                  <a:off x="4289415" y="3927484"/>
                  <a:ext cx="2571772" cy="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10800000">
                  <a:off x="3194050" y="5213350"/>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a:off x="3181350" y="4584957"/>
                  <a:ext cx="267334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10800000">
                  <a:off x="3181350" y="3923388"/>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0800000">
                  <a:off x="3181350" y="3270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9" name="TextBox 5"/>
              <p:cNvSpPr txBox="1"/>
              <p:nvPr/>
            </p:nvSpPr>
            <p:spPr>
              <a:xfrm>
                <a:off x="1639585" y="3752850"/>
                <a:ext cx="1562790" cy="1037202"/>
              </a:xfrm>
              <a:prstGeom prst="rect">
                <a:avLst/>
              </a:prstGeom>
              <a:noFill/>
            </p:spPr>
            <p:txBody>
              <a:bodyPr wrap="square" rtlCol="0">
                <a:spAutoFit/>
              </a:bodyPr>
              <a:lstStyle/>
              <a:p>
                <a:r>
                  <a:rPr lang="en-US" dirty="0" smtClean="0"/>
                  <a:t>states</a:t>
                </a:r>
                <a:endParaRPr lang="en-US" dirty="0"/>
              </a:p>
            </p:txBody>
          </p:sp>
          <p:sp>
            <p:nvSpPr>
              <p:cNvPr id="100" name="TextBox 99"/>
              <p:cNvSpPr txBox="1"/>
              <p:nvPr/>
            </p:nvSpPr>
            <p:spPr>
              <a:xfrm>
                <a:off x="4064265" y="5243281"/>
                <a:ext cx="2032512" cy="1037202"/>
              </a:xfrm>
              <a:prstGeom prst="rect">
                <a:avLst/>
              </a:prstGeom>
              <a:noFill/>
            </p:spPr>
            <p:txBody>
              <a:bodyPr wrap="square" rtlCol="0">
                <a:spAutoFit/>
              </a:bodyPr>
              <a:lstStyle/>
              <a:p>
                <a:r>
                  <a:rPr lang="en-US" dirty="0" smtClean="0"/>
                  <a:t>actions</a:t>
                </a:r>
                <a:endParaRPr lang="en-US" dirty="0"/>
              </a:p>
            </p:txBody>
          </p:sp>
          <p:sp>
            <p:nvSpPr>
              <p:cNvPr id="101" name="TextBox 100"/>
              <p:cNvSpPr txBox="1"/>
              <p:nvPr/>
            </p:nvSpPr>
            <p:spPr>
              <a:xfrm>
                <a:off x="2844800" y="2527300"/>
                <a:ext cx="457202" cy="593447"/>
              </a:xfrm>
              <a:prstGeom prst="rect">
                <a:avLst/>
              </a:prstGeom>
              <a:noFill/>
            </p:spPr>
            <p:txBody>
              <a:bodyPr wrap="square" rtlCol="0">
                <a:spAutoFit/>
              </a:bodyPr>
              <a:lstStyle/>
              <a:p>
                <a:endParaRPr lang="en-US" sz="2100" dirty="0" smtClean="0"/>
              </a:p>
            </p:txBody>
          </p:sp>
          <p:sp>
            <p:nvSpPr>
              <p:cNvPr id="102" name="TextBox 101"/>
              <p:cNvSpPr txBox="1"/>
              <p:nvPr/>
            </p:nvSpPr>
            <p:spPr>
              <a:xfrm>
                <a:off x="3168651" y="5486399"/>
                <a:ext cx="3308349" cy="527509"/>
              </a:xfrm>
              <a:prstGeom prst="rect">
                <a:avLst/>
              </a:prstGeom>
              <a:noFill/>
            </p:spPr>
            <p:txBody>
              <a:bodyPr wrap="square" rtlCol="0">
                <a:spAutoFit/>
              </a:bodyPr>
              <a:lstStyle/>
              <a:p>
                <a:endParaRPr lang="en-US" dirty="0"/>
              </a:p>
            </p:txBody>
          </p:sp>
        </p:grpSp>
      </p:grpSp>
      <p:grpSp>
        <p:nvGrpSpPr>
          <p:cNvPr id="66" name="Group 74"/>
          <p:cNvGrpSpPr/>
          <p:nvPr/>
        </p:nvGrpSpPr>
        <p:grpSpPr>
          <a:xfrm>
            <a:off x="4991101" y="4864256"/>
            <a:ext cx="2803639" cy="1447458"/>
            <a:chOff x="2217941" y="3159938"/>
            <a:chExt cx="3648920" cy="2846029"/>
          </a:xfrm>
        </p:grpSpPr>
        <p:cxnSp>
          <p:nvCxnSpPr>
            <p:cNvPr id="76" name="Straight Arrow Connector 75"/>
            <p:cNvCxnSpPr/>
            <p:nvPr/>
          </p:nvCxnSpPr>
          <p:spPr>
            <a:xfrm rot="16200000" flipV="1">
              <a:off x="3166326" y="3354505"/>
              <a:ext cx="389135" cy="1"/>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5477726" y="5270739"/>
              <a:ext cx="389135" cy="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7" name="Group 3"/>
            <p:cNvGrpSpPr/>
            <p:nvPr/>
          </p:nvGrpSpPr>
          <p:grpSpPr>
            <a:xfrm>
              <a:off x="2217941" y="3378203"/>
              <a:ext cx="3537860" cy="2627766"/>
              <a:chOff x="1639585" y="2527300"/>
              <a:chExt cx="4837415" cy="3753183"/>
            </a:xfrm>
          </p:grpSpPr>
          <p:grpSp>
            <p:nvGrpSpPr>
              <p:cNvPr id="68" name="Group 78"/>
              <p:cNvGrpSpPr/>
              <p:nvPr/>
            </p:nvGrpSpPr>
            <p:grpSpPr>
              <a:xfrm>
                <a:off x="3183156" y="2628898"/>
                <a:ext cx="3052549" cy="2584476"/>
                <a:chOff x="3181350" y="2628898"/>
                <a:chExt cx="2673350" cy="2584476"/>
              </a:xfrm>
            </p:grpSpPr>
            <p:sp>
              <p:nvSpPr>
                <p:cNvPr id="84" name="Rectangle 83"/>
                <p:cNvSpPr/>
                <p:nvPr/>
              </p:nvSpPr>
              <p:spPr>
                <a:xfrm>
                  <a:off x="3187700" y="2628900"/>
                  <a:ext cx="2666999" cy="2584451"/>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5" name="Straight Connector 84"/>
                <p:cNvCxnSpPr/>
                <p:nvPr/>
              </p:nvCxnSpPr>
              <p:spPr>
                <a:xfrm rot="16200000" flipH="1">
                  <a:off x="2200272" y="3921125"/>
                  <a:ext cx="2584458" cy="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16200000" flipH="1">
                  <a:off x="2498718" y="3927481"/>
                  <a:ext cx="2571762" cy="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16200000" flipH="1">
                  <a:off x="2797172" y="3921128"/>
                  <a:ext cx="2584454" cy="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3096621" y="3927526"/>
                  <a:ext cx="2569760" cy="19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rot="16200000" flipH="1">
                  <a:off x="3394071" y="3921126"/>
                  <a:ext cx="2584457" cy="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6200000" flipH="1">
                  <a:off x="3692516" y="3927481"/>
                  <a:ext cx="2571771" cy="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H="1">
                  <a:off x="3990974" y="3921123"/>
                  <a:ext cx="2584455" cy="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16200000" flipH="1">
                  <a:off x="4289415" y="3927484"/>
                  <a:ext cx="2571772" cy="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0800000">
                  <a:off x="3194050" y="5213350"/>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10800000">
                  <a:off x="3181350" y="4584957"/>
                  <a:ext cx="2673349"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10800000">
                  <a:off x="3181350" y="3923388"/>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10800000">
                  <a:off x="3181350" y="3270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80" name="TextBox 5"/>
              <p:cNvSpPr txBox="1"/>
              <p:nvPr/>
            </p:nvSpPr>
            <p:spPr>
              <a:xfrm>
                <a:off x="1639585" y="3752850"/>
                <a:ext cx="1562790" cy="1037202"/>
              </a:xfrm>
              <a:prstGeom prst="rect">
                <a:avLst/>
              </a:prstGeom>
              <a:noFill/>
            </p:spPr>
            <p:txBody>
              <a:bodyPr wrap="square" rtlCol="0">
                <a:spAutoFit/>
              </a:bodyPr>
              <a:lstStyle/>
              <a:p>
                <a:r>
                  <a:rPr lang="en-US" dirty="0" smtClean="0"/>
                  <a:t>states</a:t>
                </a:r>
                <a:endParaRPr lang="en-US" dirty="0"/>
              </a:p>
            </p:txBody>
          </p:sp>
          <p:sp>
            <p:nvSpPr>
              <p:cNvPr id="81" name="TextBox 80"/>
              <p:cNvSpPr txBox="1"/>
              <p:nvPr/>
            </p:nvSpPr>
            <p:spPr>
              <a:xfrm>
                <a:off x="4064265" y="5243281"/>
                <a:ext cx="2032512" cy="1037202"/>
              </a:xfrm>
              <a:prstGeom prst="rect">
                <a:avLst/>
              </a:prstGeom>
              <a:noFill/>
            </p:spPr>
            <p:txBody>
              <a:bodyPr wrap="square" rtlCol="0">
                <a:spAutoFit/>
              </a:bodyPr>
              <a:lstStyle/>
              <a:p>
                <a:r>
                  <a:rPr lang="en-US" dirty="0" smtClean="0"/>
                  <a:t>actions</a:t>
                </a:r>
                <a:endParaRPr lang="en-US" dirty="0"/>
              </a:p>
            </p:txBody>
          </p:sp>
          <p:sp>
            <p:nvSpPr>
              <p:cNvPr id="82" name="TextBox 81"/>
              <p:cNvSpPr txBox="1"/>
              <p:nvPr/>
            </p:nvSpPr>
            <p:spPr>
              <a:xfrm>
                <a:off x="2844800" y="2527300"/>
                <a:ext cx="457202" cy="593447"/>
              </a:xfrm>
              <a:prstGeom prst="rect">
                <a:avLst/>
              </a:prstGeom>
              <a:noFill/>
            </p:spPr>
            <p:txBody>
              <a:bodyPr wrap="square" rtlCol="0">
                <a:spAutoFit/>
              </a:bodyPr>
              <a:lstStyle/>
              <a:p>
                <a:endParaRPr lang="en-US" sz="2100" dirty="0" smtClean="0"/>
              </a:p>
            </p:txBody>
          </p:sp>
          <p:sp>
            <p:nvSpPr>
              <p:cNvPr id="83" name="TextBox 82"/>
              <p:cNvSpPr txBox="1"/>
              <p:nvPr/>
            </p:nvSpPr>
            <p:spPr>
              <a:xfrm>
                <a:off x="3168651" y="5486399"/>
                <a:ext cx="3308349" cy="527509"/>
              </a:xfrm>
              <a:prstGeom prst="rect">
                <a:avLst/>
              </a:prstGeom>
              <a:noFill/>
            </p:spPr>
            <p:txBody>
              <a:bodyPr wrap="square" rtlCol="0">
                <a:spAutoFit/>
              </a:bodyPr>
              <a:lstStyle/>
              <a:p>
                <a:endParaRPr lang="en-US" dirty="0"/>
              </a:p>
            </p:txBody>
          </p:sp>
        </p:gr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L.A.</a:t>
            </a:r>
            <a:endParaRPr lang="en-US" dirty="0"/>
          </a:p>
        </p:txBody>
      </p:sp>
      <p:sp>
        <p:nvSpPr>
          <p:cNvPr id="3" name="Content Placeholder 2"/>
          <p:cNvSpPr>
            <a:spLocks noGrp="1"/>
          </p:cNvSpPr>
          <p:nvPr>
            <p:ph idx="1"/>
          </p:nvPr>
        </p:nvSpPr>
        <p:spPr>
          <a:xfrm>
            <a:off x="457200" y="2095500"/>
            <a:ext cx="8420100" cy="4525963"/>
          </a:xfrm>
        </p:spPr>
        <p:txBody>
          <a:bodyPr>
            <a:normAutofit/>
          </a:bodyPr>
          <a:lstStyle/>
          <a:p>
            <a:pPr>
              <a:buNone/>
            </a:pPr>
            <a:r>
              <a:rPr lang="en-US" dirty="0" smtClean="0"/>
              <a:t>First Technique Results:</a:t>
            </a:r>
          </a:p>
          <a:p>
            <a:pPr>
              <a:buNone/>
            </a:pPr>
            <a:endParaRPr lang="en-US" dirty="0" smtClean="0"/>
          </a:p>
          <a:p>
            <a:pPr>
              <a:buNone/>
            </a:pPr>
            <a:r>
              <a:rPr lang="en-US" dirty="0" smtClean="0"/>
              <a:t>       1) 	3500 time units to learn to balance pole.</a:t>
            </a:r>
          </a:p>
          <a:p>
            <a:pPr>
              <a:buNone/>
            </a:pPr>
            <a:r>
              <a:rPr lang="en-US" dirty="0" smtClean="0"/>
              <a:t>	   2) 	1700 time units to learn to balance pole.</a:t>
            </a:r>
          </a:p>
          <a:p>
            <a:pPr>
              <a:buNone/>
            </a:pPr>
            <a:endParaRPr lang="en-US" dirty="0" smtClean="0"/>
          </a:p>
          <a:p>
            <a:pPr>
              <a:buNone/>
            </a:pPr>
            <a:r>
              <a:rPr lang="en-US" dirty="0" smtClean="0"/>
              <a:t>					~ 50% improvement. </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L.A.</a:t>
            </a:r>
            <a:endParaRPr lang="en-US" dirty="0"/>
          </a:p>
        </p:txBody>
      </p:sp>
      <p:sp>
        <p:nvSpPr>
          <p:cNvPr id="3" name="Content Placeholder 2"/>
          <p:cNvSpPr>
            <a:spLocks noGrp="1"/>
          </p:cNvSpPr>
          <p:nvPr>
            <p:ph idx="1"/>
          </p:nvPr>
        </p:nvSpPr>
        <p:spPr/>
        <p:txBody>
          <a:bodyPr/>
          <a:lstStyle/>
          <a:p>
            <a:pPr>
              <a:buNone/>
            </a:pPr>
            <a:r>
              <a:rPr lang="en-US" dirty="0" smtClean="0"/>
              <a:t>Second technique:</a:t>
            </a:r>
          </a:p>
          <a:p>
            <a:pPr>
              <a:buNone/>
            </a:pPr>
            <a:r>
              <a:rPr lang="en-US" sz="1000" dirty="0" smtClean="0"/>
              <a:t> </a:t>
            </a:r>
          </a:p>
          <a:p>
            <a:pPr>
              <a:buNone/>
            </a:pPr>
            <a:r>
              <a:rPr lang="en-US" sz="2200" i="1" dirty="0" smtClean="0"/>
              <a:t>	</a:t>
            </a:r>
            <a:r>
              <a:rPr lang="en-US" sz="2400" i="1" dirty="0" smtClean="0"/>
              <a:t>We suspect that we may be able to ameliorate this problem by making “sluggish” learning agents pass some of their load to “speedy” learning agents. </a:t>
            </a:r>
            <a:endParaRPr lang="en-US" sz="2400" dirty="0" smtClean="0"/>
          </a:p>
          <a:p>
            <a:pPr>
              <a:buNone/>
            </a:pPr>
            <a:r>
              <a:rPr lang="en-US" sz="2200" i="1" dirty="0" smtClean="0"/>
              <a:t>.</a:t>
            </a:r>
            <a:endParaRPr lang="en-US" sz="2200" dirty="0" smtClean="0"/>
          </a:p>
          <a:p>
            <a:pPr>
              <a:buNone/>
            </a:pPr>
            <a:endParaRPr lang="en-US" dirty="0"/>
          </a:p>
        </p:txBody>
      </p:sp>
      <p:sp>
        <p:nvSpPr>
          <p:cNvPr id="27" name="Right Arrow 26"/>
          <p:cNvSpPr/>
          <p:nvPr/>
        </p:nvSpPr>
        <p:spPr>
          <a:xfrm>
            <a:off x="4220095" y="4546754"/>
            <a:ext cx="978408"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TextBox 74"/>
          <p:cNvSpPr txBox="1"/>
          <p:nvPr/>
        </p:nvSpPr>
        <p:spPr>
          <a:xfrm>
            <a:off x="1761067" y="4495955"/>
            <a:ext cx="1862666" cy="769441"/>
          </a:xfrm>
          <a:prstGeom prst="rect">
            <a:avLst/>
          </a:prstGeom>
          <a:noFill/>
        </p:spPr>
        <p:txBody>
          <a:bodyPr wrap="square" rtlCol="0">
            <a:spAutoFit/>
          </a:bodyPr>
          <a:lstStyle/>
          <a:p>
            <a:pPr algn="ctr"/>
            <a:r>
              <a:rPr lang="en-US" sz="2200" b="1" dirty="0" smtClean="0"/>
              <a:t>Sluggish agent</a:t>
            </a:r>
            <a:endParaRPr lang="en-US" sz="2200" b="1" dirty="0"/>
          </a:p>
        </p:txBody>
      </p:sp>
      <p:sp>
        <p:nvSpPr>
          <p:cNvPr id="78" name="TextBox 77"/>
          <p:cNvSpPr txBox="1"/>
          <p:nvPr/>
        </p:nvSpPr>
        <p:spPr>
          <a:xfrm>
            <a:off x="5317000" y="4495958"/>
            <a:ext cx="1862666" cy="769441"/>
          </a:xfrm>
          <a:prstGeom prst="rect">
            <a:avLst/>
          </a:prstGeom>
          <a:noFill/>
        </p:spPr>
        <p:txBody>
          <a:bodyPr wrap="square" rtlCol="0">
            <a:spAutoFit/>
          </a:bodyPr>
          <a:lstStyle/>
          <a:p>
            <a:pPr algn="ctr"/>
            <a:r>
              <a:rPr lang="en-US" sz="2200" b="1" dirty="0" smtClean="0"/>
              <a:t>Speedy agent</a:t>
            </a:r>
            <a:endParaRPr lang="en-US" sz="22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L.A.</a:t>
            </a:r>
            <a:endParaRPr lang="en-US" dirty="0"/>
          </a:p>
        </p:txBody>
      </p:sp>
      <p:sp>
        <p:nvSpPr>
          <p:cNvPr id="3" name="Content Placeholder 2"/>
          <p:cNvSpPr>
            <a:spLocks noGrp="1"/>
          </p:cNvSpPr>
          <p:nvPr>
            <p:ph idx="1"/>
          </p:nvPr>
        </p:nvSpPr>
        <p:spPr>
          <a:xfrm>
            <a:off x="457200" y="1930400"/>
            <a:ext cx="8420100" cy="4525963"/>
          </a:xfrm>
        </p:spPr>
        <p:txBody>
          <a:bodyPr>
            <a:normAutofit/>
          </a:bodyPr>
          <a:lstStyle/>
          <a:p>
            <a:pPr>
              <a:buNone/>
            </a:pPr>
            <a:r>
              <a:rPr lang="en-US" dirty="0" smtClean="0"/>
              <a:t>Second Technique Results:</a:t>
            </a:r>
          </a:p>
          <a:p>
            <a:pPr>
              <a:buNone/>
            </a:pPr>
            <a:endParaRPr lang="en-US" dirty="0" smtClean="0"/>
          </a:p>
          <a:p>
            <a:pPr>
              <a:buNone/>
            </a:pPr>
            <a:r>
              <a:rPr lang="en-US" dirty="0" smtClean="0"/>
              <a:t>       1) 	52000 time units to learn to balance 			pole.</a:t>
            </a:r>
          </a:p>
          <a:p>
            <a:pPr>
              <a:buNone/>
            </a:pPr>
            <a:r>
              <a:rPr lang="en-US" dirty="0" smtClean="0"/>
              <a:t>	   2) 	42000 time units to learn to balance 			pole.</a:t>
            </a:r>
          </a:p>
          <a:p>
            <a:pPr>
              <a:buNone/>
            </a:pPr>
            <a:endParaRPr lang="en-US" dirty="0" smtClean="0"/>
          </a:p>
          <a:p>
            <a:pPr>
              <a:buNone/>
            </a:pPr>
            <a:r>
              <a:rPr lang="en-US" dirty="0" smtClean="0"/>
              <a:t>					~ 20% improvement. </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L.A.</a:t>
            </a:r>
            <a:endParaRPr lang="en-US" dirty="0"/>
          </a:p>
        </p:txBody>
      </p:sp>
      <p:sp>
        <p:nvSpPr>
          <p:cNvPr id="3" name="Content Placeholder 2"/>
          <p:cNvSpPr>
            <a:spLocks noGrp="1"/>
          </p:cNvSpPr>
          <p:nvPr>
            <p:ph idx="1"/>
          </p:nvPr>
        </p:nvSpPr>
        <p:spPr/>
        <p:txBody>
          <a:bodyPr>
            <a:normAutofit/>
          </a:bodyPr>
          <a:lstStyle/>
          <a:p>
            <a:pPr>
              <a:buNone/>
            </a:pPr>
            <a:r>
              <a:rPr lang="en-US" dirty="0" smtClean="0"/>
              <a:t>Third Technique:</a:t>
            </a:r>
          </a:p>
          <a:p>
            <a:pPr>
              <a:buNone/>
            </a:pPr>
            <a:endParaRPr lang="en-US" dirty="0" smtClean="0"/>
          </a:p>
          <a:p>
            <a:pPr>
              <a:buNone/>
            </a:pPr>
            <a:r>
              <a:rPr lang="en-US" i="1" dirty="0" smtClean="0"/>
              <a:t>	Giving each distributed LA its own local simulator should improve learning performance significantly.</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a:normAutofit/>
          </a:bodyPr>
          <a:lstStyle/>
          <a:p>
            <a:pPr algn="ctr"/>
            <a:r>
              <a:rPr lang="en-US" sz="4200" dirty="0" smtClean="0"/>
              <a:t>Modern Sensorimotor Neural Networks</a:t>
            </a:r>
            <a:endParaRPr lang="en-US" sz="4200"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grpSp>
        <p:nvGrpSpPr>
          <p:cNvPr id="6" name="Group 5"/>
          <p:cNvGrpSpPr/>
          <p:nvPr/>
        </p:nvGrpSpPr>
        <p:grpSpPr>
          <a:xfrm>
            <a:off x="749301" y="2502433"/>
            <a:ext cx="2340564" cy="1857872"/>
            <a:chOff x="1895621" y="2843678"/>
            <a:chExt cx="1291141" cy="1417849"/>
          </a:xfrm>
        </p:grpSpPr>
        <p:sp>
          <p:nvSpPr>
            <p:cNvPr id="4" name="Oval 3"/>
            <p:cNvSpPr/>
            <p:nvPr/>
          </p:nvSpPr>
          <p:spPr>
            <a:xfrm>
              <a:off x="1895621" y="2843678"/>
              <a:ext cx="1291141" cy="14178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895621" y="3157978"/>
              <a:ext cx="1291141" cy="634182"/>
            </a:xfrm>
            <a:prstGeom prst="rect">
              <a:avLst/>
            </a:prstGeom>
            <a:noFill/>
          </p:spPr>
          <p:txBody>
            <a:bodyPr wrap="square" rtlCol="0">
              <a:spAutoFit/>
            </a:bodyPr>
            <a:lstStyle/>
            <a:p>
              <a:pPr algn="ctr"/>
              <a:r>
                <a:rPr lang="en-US" sz="2400" b="1" dirty="0" smtClean="0"/>
                <a:t>Sensory</a:t>
              </a:r>
            </a:p>
            <a:p>
              <a:pPr algn="ctr"/>
              <a:r>
                <a:rPr lang="en-US" sz="2400" b="1" dirty="0" smtClean="0"/>
                <a:t>System</a:t>
              </a:r>
            </a:p>
          </p:txBody>
        </p:sp>
      </p:grpSp>
      <p:grpSp>
        <p:nvGrpSpPr>
          <p:cNvPr id="7" name="Group 6"/>
          <p:cNvGrpSpPr/>
          <p:nvPr/>
        </p:nvGrpSpPr>
        <p:grpSpPr>
          <a:xfrm>
            <a:off x="5686852" y="2502432"/>
            <a:ext cx="2999948" cy="1857873"/>
            <a:chOff x="2211928" y="2843676"/>
            <a:chExt cx="1630234" cy="1417849"/>
          </a:xfrm>
        </p:grpSpPr>
        <p:sp>
          <p:nvSpPr>
            <p:cNvPr id="8" name="Oval 7"/>
            <p:cNvSpPr/>
            <p:nvPr/>
          </p:nvSpPr>
          <p:spPr>
            <a:xfrm>
              <a:off x="2406586" y="2843676"/>
              <a:ext cx="1277421" cy="14178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211928" y="3186914"/>
              <a:ext cx="1630234" cy="634182"/>
            </a:xfrm>
            <a:prstGeom prst="rect">
              <a:avLst/>
            </a:prstGeom>
            <a:noFill/>
          </p:spPr>
          <p:txBody>
            <a:bodyPr wrap="square" rtlCol="0">
              <a:spAutoFit/>
            </a:bodyPr>
            <a:lstStyle/>
            <a:p>
              <a:pPr algn="ctr"/>
              <a:r>
                <a:rPr lang="en-US" sz="2400" b="1" dirty="0" smtClean="0"/>
                <a:t>Motor</a:t>
              </a:r>
            </a:p>
            <a:p>
              <a:pPr algn="ctr"/>
              <a:r>
                <a:rPr lang="en-US" sz="2400" b="1" dirty="0" smtClean="0"/>
                <a:t>System</a:t>
              </a:r>
            </a:p>
          </p:txBody>
        </p:sp>
      </p:grpSp>
      <p:sp>
        <p:nvSpPr>
          <p:cNvPr id="11" name="Right Arrow 10"/>
          <p:cNvSpPr/>
          <p:nvPr/>
        </p:nvSpPr>
        <p:spPr>
          <a:xfrm>
            <a:off x="3089865" y="3077502"/>
            <a:ext cx="829278" cy="822960"/>
          </a:xfrm>
          <a:prstGeom prst="rightArrow">
            <a:avLst/>
          </a:prstGeom>
          <a:solidFill>
            <a:srgbClr val="FF0000"/>
          </a:solidFill>
          <a:ln/>
        </p:spPr>
        <p:style>
          <a:lnRef idx="1">
            <a:schemeClr val="accent1"/>
          </a:lnRef>
          <a:fillRef idx="3">
            <a:schemeClr val="accent1"/>
          </a:fillRef>
          <a:effectRef idx="2">
            <a:schemeClr val="accent1"/>
          </a:effectRef>
          <a:fontRef idx="minor">
            <a:schemeClr val="lt1"/>
          </a:fontRef>
        </p:style>
      </p:sp>
      <p:sp>
        <p:nvSpPr>
          <p:cNvPr id="13" name="TextBox 12"/>
          <p:cNvSpPr txBox="1"/>
          <p:nvPr/>
        </p:nvSpPr>
        <p:spPr>
          <a:xfrm>
            <a:off x="3805406" y="4170733"/>
            <a:ext cx="2184750" cy="461665"/>
          </a:xfrm>
          <a:prstGeom prst="rect">
            <a:avLst/>
          </a:prstGeom>
          <a:noFill/>
        </p:spPr>
        <p:txBody>
          <a:bodyPr wrap="square" rtlCol="0">
            <a:spAutoFit/>
          </a:bodyPr>
          <a:lstStyle/>
          <a:p>
            <a:r>
              <a:rPr lang="en-US" sz="2400" b="1" dirty="0" smtClean="0"/>
              <a:t>Cerebellum</a:t>
            </a:r>
            <a:endParaRPr lang="en-US" sz="2400" b="1" dirty="0"/>
          </a:p>
        </p:txBody>
      </p:sp>
      <p:sp>
        <p:nvSpPr>
          <p:cNvPr id="14" name="Regular Pentagon 13"/>
          <p:cNvSpPr/>
          <p:nvPr/>
        </p:nvSpPr>
        <p:spPr>
          <a:xfrm>
            <a:off x="4232788" y="3038849"/>
            <a:ext cx="822960" cy="822960"/>
          </a:xfrm>
          <a:prstGeom prst="pentagon">
            <a:avLst/>
          </a:prstGeom>
          <a:solidFill>
            <a:srgbClr val="FFFF00"/>
          </a:solidFill>
          <a:ln w="50800">
            <a:solidFill>
              <a:schemeClr val="tx1"/>
            </a:solidFill>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remove" nodeType="withEffect">
                                  <p:stCondLst>
                                    <p:cond delay="0"/>
                                  </p:stCondLst>
                                  <p:endCondLst>
                                    <p:cond evt="onNext" delay="0">
                                      <p:tgtEl>
                                        <p:sldTgt/>
                                      </p:tgtEl>
                                    </p:cond>
                                  </p:endCondLst>
                                  <p:childTnLst>
                                    <p:animMotion origin="layout" path="M -0.06653 0.00046 L 0.24978 0.00046 " pathEditMode="relative" rAng="0" ptsTypes="AA">
                                      <p:cBhvr>
                                        <p:cTn id="6" dur="1000" fill="hold"/>
                                        <p:tgtEl>
                                          <p:spTgt spid="11"/>
                                        </p:tgtEl>
                                        <p:attrNameLst>
                                          <p:attrName>ppt_x</p:attrName>
                                          <p:attrName>ppt_y</p:attrName>
                                        </p:attrNameLst>
                                      </p:cBhvr>
                                      <p:rCtr x="15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L.A.</a:t>
            </a:r>
            <a:endParaRPr lang="en-US" dirty="0"/>
          </a:p>
        </p:txBody>
      </p:sp>
      <p:sp>
        <p:nvSpPr>
          <p:cNvPr id="3" name="Content Placeholder 2"/>
          <p:cNvSpPr>
            <a:spLocks noGrp="1"/>
          </p:cNvSpPr>
          <p:nvPr>
            <p:ph idx="1"/>
          </p:nvPr>
        </p:nvSpPr>
        <p:spPr>
          <a:xfrm>
            <a:off x="457200" y="1917700"/>
            <a:ext cx="8420100" cy="4525963"/>
          </a:xfrm>
        </p:spPr>
        <p:txBody>
          <a:bodyPr>
            <a:normAutofit/>
          </a:bodyPr>
          <a:lstStyle/>
          <a:p>
            <a:pPr>
              <a:buNone/>
            </a:pPr>
            <a:r>
              <a:rPr lang="en-US" dirty="0" smtClean="0"/>
              <a:t>Third Technique Results:</a:t>
            </a:r>
          </a:p>
          <a:p>
            <a:pPr>
              <a:buNone/>
            </a:pPr>
            <a:endParaRPr lang="en-US" dirty="0" smtClean="0"/>
          </a:p>
          <a:p>
            <a:pPr>
              <a:buNone/>
            </a:pPr>
            <a:r>
              <a:rPr lang="en-US" dirty="0" smtClean="0"/>
              <a:t>       1) 	29000 time units to learn to balance 			pole.</a:t>
            </a:r>
          </a:p>
          <a:p>
            <a:pPr>
              <a:buNone/>
            </a:pPr>
            <a:r>
              <a:rPr lang="en-US" dirty="0" smtClean="0"/>
              <a:t>      2) 	14000 time units to learn to balance 			pole.</a:t>
            </a:r>
          </a:p>
          <a:p>
            <a:pPr>
              <a:buNone/>
            </a:pPr>
            <a:endParaRPr lang="en-US" dirty="0" smtClean="0"/>
          </a:p>
          <a:p>
            <a:pPr>
              <a:buNone/>
            </a:pPr>
            <a:r>
              <a:rPr lang="en-US" dirty="0" smtClean="0"/>
              <a:t>					~ 50% improvement. </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L.A.</a:t>
            </a:r>
            <a:endParaRPr lang="en-US" dirty="0"/>
          </a:p>
        </p:txBody>
      </p:sp>
      <p:sp>
        <p:nvSpPr>
          <p:cNvPr id="3" name="Content Placeholder 2"/>
          <p:cNvSpPr>
            <a:spLocks noGrp="1"/>
          </p:cNvSpPr>
          <p:nvPr>
            <p:ph idx="1"/>
          </p:nvPr>
        </p:nvSpPr>
        <p:spPr/>
        <p:txBody>
          <a:bodyPr>
            <a:normAutofit/>
          </a:bodyPr>
          <a:lstStyle/>
          <a:p>
            <a:pPr>
              <a:buNone/>
            </a:pPr>
            <a:r>
              <a:rPr lang="en-US" dirty="0" smtClean="0"/>
              <a:t>Fourth </a:t>
            </a:r>
            <a:r>
              <a:rPr lang="en-US" dirty="0" err="1" smtClean="0"/>
              <a:t>Thechnique</a:t>
            </a:r>
            <a:r>
              <a:rPr lang="en-US" dirty="0" smtClean="0"/>
              <a:t>:</a:t>
            </a:r>
          </a:p>
          <a:p>
            <a:pPr>
              <a:buNone/>
            </a:pPr>
            <a:endParaRPr lang="en-US" dirty="0" smtClean="0"/>
          </a:p>
          <a:p>
            <a:pPr>
              <a:buNone/>
            </a:pPr>
            <a:r>
              <a:rPr lang="en-US" i="1" dirty="0" smtClean="0"/>
              <a:t>	Using a push policy instead of a poll policy to propagate max-values among the learning agents should improve learning performance significantly.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L.A.</a:t>
            </a:r>
            <a:endParaRPr lang="en-US" dirty="0"/>
          </a:p>
        </p:txBody>
      </p:sp>
      <p:sp>
        <p:nvSpPr>
          <p:cNvPr id="3" name="Content Placeholder 2"/>
          <p:cNvSpPr>
            <a:spLocks noGrp="1"/>
          </p:cNvSpPr>
          <p:nvPr>
            <p:ph idx="1"/>
          </p:nvPr>
        </p:nvSpPr>
        <p:spPr>
          <a:xfrm>
            <a:off x="457200" y="2006600"/>
            <a:ext cx="8420100" cy="4525963"/>
          </a:xfrm>
        </p:spPr>
        <p:txBody>
          <a:bodyPr>
            <a:normAutofit/>
          </a:bodyPr>
          <a:lstStyle/>
          <a:p>
            <a:pPr>
              <a:buNone/>
            </a:pPr>
            <a:r>
              <a:rPr lang="en-US" dirty="0" smtClean="0"/>
              <a:t>Fourth Technique Results:</a:t>
            </a:r>
          </a:p>
          <a:p>
            <a:pPr>
              <a:buNone/>
            </a:pPr>
            <a:endParaRPr lang="en-US" dirty="0" smtClean="0"/>
          </a:p>
          <a:p>
            <a:pPr>
              <a:buNone/>
            </a:pPr>
            <a:r>
              <a:rPr lang="en-US" dirty="0" smtClean="0"/>
              <a:t>       1) 	14000 time units to learn to balance 			pole.</a:t>
            </a:r>
          </a:p>
          <a:p>
            <a:pPr>
              <a:buNone/>
            </a:pPr>
            <a:r>
              <a:rPr lang="en-US" dirty="0" smtClean="0"/>
              <a:t>      2) 	6000 time units to learn to balance 			</a:t>
            </a:r>
          </a:p>
          <a:p>
            <a:pPr>
              <a:buNone/>
            </a:pPr>
            <a:r>
              <a:rPr lang="en-US" dirty="0" smtClean="0"/>
              <a:t>		pole.</a:t>
            </a:r>
          </a:p>
          <a:p>
            <a:pPr>
              <a:buNone/>
            </a:pPr>
            <a:endParaRPr lang="en-US" dirty="0" smtClean="0"/>
          </a:p>
          <a:p>
            <a:pPr>
              <a:buNone/>
            </a:pPr>
            <a:r>
              <a:rPr lang="en-US" dirty="0" smtClean="0"/>
              <a:t>					~ 60% improvement. </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L.A.</a:t>
            </a:r>
            <a:endParaRPr lang="en-US" dirty="0"/>
          </a:p>
        </p:txBody>
      </p:sp>
      <p:sp>
        <p:nvSpPr>
          <p:cNvPr id="3" name="Content Placeholder 2"/>
          <p:cNvSpPr>
            <a:spLocks noGrp="1"/>
          </p:cNvSpPr>
          <p:nvPr>
            <p:ph idx="1"/>
          </p:nvPr>
        </p:nvSpPr>
        <p:spPr>
          <a:xfrm>
            <a:off x="457200" y="2006600"/>
            <a:ext cx="8420100" cy="4525963"/>
          </a:xfrm>
        </p:spPr>
        <p:txBody>
          <a:bodyPr>
            <a:normAutofit/>
          </a:bodyPr>
          <a:lstStyle/>
          <a:p>
            <a:pPr>
              <a:buNone/>
            </a:pPr>
            <a:endParaRPr lang="en-US" dirty="0" smtClean="0"/>
          </a:p>
          <a:p>
            <a:pPr>
              <a:buNone/>
            </a:pPr>
            <a:r>
              <a:rPr lang="en-US" dirty="0" smtClean="0"/>
              <a:t>            How does the Push policy scale?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L.A.</a:t>
            </a:r>
            <a:endParaRPr lang="en-US" dirty="0"/>
          </a:p>
        </p:txBody>
      </p:sp>
      <p:sp>
        <p:nvSpPr>
          <p:cNvPr id="3" name="Content Placeholder 2"/>
          <p:cNvSpPr>
            <a:spLocks noGrp="1"/>
          </p:cNvSpPr>
          <p:nvPr>
            <p:ph idx="1"/>
          </p:nvPr>
        </p:nvSpPr>
        <p:spPr>
          <a:xfrm>
            <a:off x="457200" y="2032000"/>
            <a:ext cx="8420100" cy="4525963"/>
          </a:xfrm>
        </p:spPr>
        <p:txBody>
          <a:bodyPr>
            <a:normAutofit/>
          </a:bodyPr>
          <a:lstStyle/>
          <a:p>
            <a:pPr>
              <a:buNone/>
            </a:pPr>
            <a:r>
              <a:rPr lang="en-US" dirty="0" smtClean="0"/>
              <a:t>Results:</a:t>
            </a:r>
          </a:p>
          <a:p>
            <a:pPr>
              <a:buNone/>
            </a:pPr>
            <a:endParaRPr lang="en-US" dirty="0" smtClean="0"/>
          </a:p>
          <a:p>
            <a:pPr>
              <a:buNone/>
            </a:pPr>
            <a:r>
              <a:rPr lang="en-US" dirty="0" smtClean="0"/>
              <a:t>       1) 	24000 time units to learn to balance 		</a:t>
            </a:r>
          </a:p>
          <a:p>
            <a:pPr>
              <a:buNone/>
            </a:pPr>
            <a:r>
              <a:rPr lang="en-US" dirty="0" smtClean="0"/>
              <a:t>		pole.</a:t>
            </a:r>
          </a:p>
          <a:p>
            <a:pPr>
              <a:buNone/>
            </a:pPr>
            <a:r>
              <a:rPr lang="en-US" dirty="0" smtClean="0"/>
              <a:t>	   2) 	12000 time units to learn to balance 			</a:t>
            </a:r>
          </a:p>
          <a:p>
            <a:pPr>
              <a:buNone/>
            </a:pPr>
            <a:r>
              <a:rPr lang="en-US" dirty="0" smtClean="0"/>
              <a:t>		pole.</a:t>
            </a:r>
          </a:p>
          <a:p>
            <a:pPr>
              <a:buNone/>
            </a:pPr>
            <a:endParaRPr lang="en-US" dirty="0" smtClean="0"/>
          </a:p>
          <a:p>
            <a:pPr>
              <a:buNone/>
            </a:pPr>
            <a:r>
              <a:rPr lang="en-US" dirty="0" smtClean="0"/>
              <a:t>					~ 50% improvement. </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L.A.</a:t>
            </a:r>
            <a:endParaRPr lang="en-US" dirty="0"/>
          </a:p>
        </p:txBody>
      </p:sp>
      <p:sp>
        <p:nvSpPr>
          <p:cNvPr id="3" name="Content Placeholder 2"/>
          <p:cNvSpPr>
            <a:spLocks noGrp="1"/>
          </p:cNvSpPr>
          <p:nvPr>
            <p:ph idx="1"/>
          </p:nvPr>
        </p:nvSpPr>
        <p:spPr/>
        <p:txBody>
          <a:bodyPr>
            <a:normAutofit/>
          </a:bodyPr>
          <a:lstStyle/>
          <a:p>
            <a:pPr>
              <a:buNone/>
            </a:pPr>
            <a:r>
              <a:rPr lang="en-US" dirty="0" smtClean="0"/>
              <a:t>Results Suggest the use of a distributed system that:</a:t>
            </a:r>
          </a:p>
          <a:p>
            <a:pPr>
              <a:buNone/>
            </a:pPr>
            <a:r>
              <a:rPr lang="en-US" sz="1000" dirty="0" smtClean="0"/>
              <a:t>  </a:t>
            </a:r>
          </a:p>
          <a:p>
            <a:pPr>
              <a:buNone/>
            </a:pPr>
            <a:endParaRPr lang="en-US" sz="1000" dirty="0" smtClean="0"/>
          </a:p>
          <a:p>
            <a:pPr>
              <a:buNone/>
            </a:pPr>
            <a:r>
              <a:rPr lang="en-US" dirty="0" smtClean="0"/>
              <a:t>	1) divides value function along “action axis”.</a:t>
            </a:r>
          </a:p>
          <a:p>
            <a:pPr>
              <a:buNone/>
            </a:pPr>
            <a:endParaRPr lang="en-US" sz="1000" dirty="0" smtClean="0"/>
          </a:p>
          <a:p>
            <a:pPr>
              <a:buNone/>
            </a:pPr>
            <a:r>
              <a:rPr lang="en-US" dirty="0" smtClean="0"/>
              <a:t>	2) auto balances load from slow agents to fast ones.</a:t>
            </a:r>
          </a:p>
          <a:p>
            <a:pPr>
              <a:buNone/>
            </a:pPr>
            <a:r>
              <a:rPr lang="en-US" sz="1000" dirty="0" smtClean="0"/>
              <a:t>   </a:t>
            </a:r>
          </a:p>
          <a:p>
            <a:pPr>
              <a:buNone/>
            </a:pPr>
            <a:r>
              <a:rPr lang="en-US" dirty="0" smtClean="0"/>
              <a:t>	3) allows each agent access to its own simulator.</a:t>
            </a:r>
          </a:p>
          <a:p>
            <a:pPr>
              <a:buNone/>
            </a:pPr>
            <a:r>
              <a:rPr lang="en-US" sz="1000" dirty="0" smtClean="0"/>
              <a:t>  </a:t>
            </a:r>
          </a:p>
          <a:p>
            <a:pPr>
              <a:buNone/>
            </a:pPr>
            <a:r>
              <a:rPr lang="en-US" dirty="0" smtClean="0"/>
              <a:t>   4) uses a Push policy to  propagate </a:t>
            </a:r>
            <a:r>
              <a:rPr lang="en-US" dirty="0" err="1" smtClean="0"/>
              <a:t>maxQ(s’,a</a:t>
            </a:r>
            <a:r>
              <a:rPr lang="en-US" dirty="0" smtClean="0"/>
              <a:t>’)      </a:t>
            </a:r>
          </a:p>
          <a:p>
            <a:pPr>
              <a:buNone/>
            </a:pPr>
            <a:r>
              <a:rPr lang="en-US" dirty="0" smtClean="0"/>
              <a:t>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3"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3" grpId="2" uiExpand="1" build="p"/>
      <p:bldP spid="3" grpId="3" build="p"/>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457200" y="2075180"/>
            <a:ext cx="8229600" cy="693420"/>
          </a:xfrm>
        </p:spPr>
        <p:txBody>
          <a:bodyPr>
            <a:normAutofit/>
          </a:bodyPr>
          <a:lstStyle/>
          <a:p>
            <a:pPr>
              <a:buNone/>
            </a:pPr>
            <a:r>
              <a:rPr lang="en-US" sz="3000" dirty="0" smtClean="0"/>
              <a:t>Explained importance of Artificial Cerebellums:</a:t>
            </a:r>
            <a:endParaRPr lang="en-US" sz="2600" b="1" dirty="0" smtClean="0">
              <a:solidFill>
                <a:schemeClr val="accent1"/>
              </a:solidFill>
            </a:endParaRPr>
          </a:p>
          <a:p>
            <a:pPr>
              <a:buFontTx/>
              <a:buChar char="•"/>
            </a:pPr>
            <a:endParaRPr lang="en-US" dirty="0" smtClean="0"/>
          </a:p>
          <a:p>
            <a:pPr>
              <a:buNone/>
            </a:pPr>
            <a:endParaRPr lang="en-US" dirty="0" smtClean="0"/>
          </a:p>
        </p:txBody>
      </p:sp>
      <p:pic>
        <p:nvPicPr>
          <p:cNvPr id="5" name="Picture 4"/>
          <p:cNvPicPr>
            <a:picLocks noChangeAspect="1"/>
          </p:cNvPicPr>
          <p:nvPr/>
        </p:nvPicPr>
        <p:blipFill>
          <a:blip r:embed="rId3"/>
          <a:stretch>
            <a:fillRect/>
          </a:stretch>
        </p:blipFill>
        <p:spPr>
          <a:xfrm>
            <a:off x="1095973" y="3238499"/>
            <a:ext cx="3310927" cy="1966553"/>
          </a:xfrm>
          <a:prstGeom prst="rect">
            <a:avLst/>
          </a:prstGeom>
        </p:spPr>
      </p:pic>
      <p:pic>
        <p:nvPicPr>
          <p:cNvPr id="6" name="Picture 5"/>
          <p:cNvPicPr>
            <a:picLocks noChangeAspect="1"/>
          </p:cNvPicPr>
          <p:nvPr/>
        </p:nvPicPr>
        <p:blipFill>
          <a:blip r:embed="rId4"/>
          <a:stretch>
            <a:fillRect/>
          </a:stretch>
        </p:blipFill>
        <p:spPr>
          <a:xfrm>
            <a:off x="4756392" y="3238499"/>
            <a:ext cx="3432853" cy="192104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457200" y="2075180"/>
            <a:ext cx="8229600" cy="3944620"/>
          </a:xfrm>
        </p:spPr>
        <p:txBody>
          <a:bodyPr>
            <a:normAutofit/>
          </a:bodyPr>
          <a:lstStyle/>
          <a:p>
            <a:pPr>
              <a:buNone/>
            </a:pPr>
            <a:r>
              <a:rPr lang="en-US" sz="3500" dirty="0" smtClean="0"/>
              <a:t>Provided Analysis of previous work:</a:t>
            </a:r>
          </a:p>
          <a:p>
            <a:pPr>
              <a:buNone/>
            </a:pPr>
            <a:endParaRPr lang="en-US" dirty="0" smtClean="0"/>
          </a:p>
          <a:p>
            <a:pPr lvl="1"/>
            <a:r>
              <a:rPr lang="en-US" sz="2600" b="1" dirty="0" smtClean="0">
                <a:solidFill>
                  <a:srgbClr val="008000"/>
                </a:solidFill>
              </a:rPr>
              <a:t>Cerebellatron</a:t>
            </a:r>
          </a:p>
          <a:p>
            <a:pPr lvl="1"/>
            <a:r>
              <a:rPr lang="en-US" sz="2600" b="1" dirty="0" smtClean="0">
                <a:solidFill>
                  <a:srgbClr val="FF6600"/>
                </a:solidFill>
              </a:rPr>
              <a:t>CMAC</a:t>
            </a:r>
          </a:p>
          <a:p>
            <a:pPr lvl="1"/>
            <a:r>
              <a:rPr lang="en-US" sz="2600" b="1" dirty="0" smtClean="0">
                <a:solidFill>
                  <a:srgbClr val="7B0D7F"/>
                </a:solidFill>
              </a:rPr>
              <a:t>FOX</a:t>
            </a:r>
          </a:p>
          <a:p>
            <a:pPr lvl="1"/>
            <a:r>
              <a:rPr lang="en-US" sz="2600" b="1" dirty="0" smtClean="0">
                <a:solidFill>
                  <a:srgbClr val="FF0000"/>
                </a:solidFill>
              </a:rPr>
              <a:t>SpikeFORCE</a:t>
            </a:r>
          </a:p>
          <a:p>
            <a:pPr lvl="1"/>
            <a:r>
              <a:rPr lang="en-US" sz="2600" b="1" dirty="0" smtClean="0">
                <a:solidFill>
                  <a:schemeClr val="accent1"/>
                </a:solidFill>
              </a:rPr>
              <a:t>SENSOPAC</a:t>
            </a:r>
          </a:p>
          <a:p>
            <a:pPr>
              <a:buFontTx/>
              <a:buChar char="•"/>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pPr>
              <a:buNone/>
            </a:pPr>
            <a:r>
              <a:rPr lang="en-US" dirty="0" smtClean="0"/>
              <a:t>Extracted most important shortcomings:</a:t>
            </a:r>
          </a:p>
          <a:p>
            <a:pPr>
              <a:buNone/>
            </a:pPr>
            <a:endParaRPr lang="en-US" dirty="0" smtClean="0"/>
          </a:p>
          <a:p>
            <a:pPr>
              <a:buNone/>
            </a:pPr>
            <a:r>
              <a:rPr lang="en-US" sz="1000" dirty="0" smtClean="0"/>
              <a:t> </a:t>
            </a:r>
          </a:p>
          <a:p>
            <a:pPr>
              <a:buNone/>
            </a:pPr>
            <a:r>
              <a:rPr lang="en-US" dirty="0" smtClean="0"/>
              <a:t>    1) Framework usability.</a:t>
            </a:r>
          </a:p>
          <a:p>
            <a:pPr>
              <a:buNone/>
            </a:pPr>
            <a:endParaRPr lang="en-US" dirty="0" smtClean="0"/>
          </a:p>
          <a:p>
            <a:pPr>
              <a:buNone/>
            </a:pPr>
            <a:endParaRPr lang="en-US" dirty="0" smtClean="0"/>
          </a:p>
          <a:p>
            <a:pPr>
              <a:buNone/>
            </a:pPr>
            <a:endParaRPr lang="en-US" dirty="0" smtClean="0"/>
          </a:p>
          <a:p>
            <a:pPr>
              <a:buNone/>
            </a:pPr>
            <a:r>
              <a:rPr lang="en-US" dirty="0" smtClean="0"/>
              <a:t>	2) Building blocks incompatibility.</a:t>
            </a:r>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3"/>
          <a:stretch>
            <a:fillRect/>
          </a:stretch>
        </p:blipFill>
        <p:spPr>
          <a:xfrm>
            <a:off x="6159500" y="4583111"/>
            <a:ext cx="1790700" cy="1474789"/>
          </a:xfrm>
          <a:prstGeom prst="rect">
            <a:avLst/>
          </a:prstGeom>
        </p:spPr>
      </p:pic>
      <p:pic>
        <p:nvPicPr>
          <p:cNvPr id="5" name="Picture 4"/>
          <p:cNvPicPr>
            <a:picLocks noChangeAspect="1"/>
          </p:cNvPicPr>
          <p:nvPr/>
        </p:nvPicPr>
        <p:blipFill>
          <a:blip r:embed="rId4"/>
          <a:stretch>
            <a:fillRect/>
          </a:stretch>
        </p:blipFill>
        <p:spPr>
          <a:xfrm>
            <a:off x="4587476" y="2771775"/>
            <a:ext cx="1876824" cy="1363017"/>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pPr>
              <a:buNone/>
            </a:pPr>
            <a:r>
              <a:rPr lang="en-US" dirty="0" smtClean="0"/>
              <a:t>Proposed to use a new framework</a:t>
            </a:r>
          </a:p>
          <a:p>
            <a:pPr>
              <a:buNone/>
            </a:pPr>
            <a:endParaRPr lang="en-US" dirty="0" smtClean="0"/>
          </a:p>
          <a:p>
            <a:pPr>
              <a:buNone/>
            </a:pPr>
            <a:endParaRPr lang="en-US" dirty="0" smtClean="0"/>
          </a:p>
          <a:p>
            <a:pPr>
              <a:buNone/>
            </a:pPr>
            <a:endParaRPr lang="en-US" dirty="0"/>
          </a:p>
        </p:txBody>
      </p:sp>
      <p:pic>
        <p:nvPicPr>
          <p:cNvPr id="5" name="Picture 4"/>
          <p:cNvPicPr>
            <a:picLocks noChangeAspect="1"/>
          </p:cNvPicPr>
          <p:nvPr/>
        </p:nvPicPr>
        <p:blipFill>
          <a:blip r:embed="rId3"/>
          <a:stretch>
            <a:fillRect/>
          </a:stretch>
        </p:blipFill>
        <p:spPr>
          <a:xfrm>
            <a:off x="6809976" y="981075"/>
            <a:ext cx="1876824" cy="1363017"/>
          </a:xfrm>
          <a:prstGeom prst="rect">
            <a:avLst/>
          </a:prstGeom>
        </p:spPr>
      </p:pic>
      <p:grpSp>
        <p:nvGrpSpPr>
          <p:cNvPr id="4" name="Group 5"/>
          <p:cNvGrpSpPr/>
          <p:nvPr/>
        </p:nvGrpSpPr>
        <p:grpSpPr>
          <a:xfrm>
            <a:off x="1009280" y="3285198"/>
            <a:ext cx="1754987" cy="1314298"/>
            <a:chOff x="2311400" y="2306638"/>
            <a:chExt cx="4673600" cy="3679825"/>
          </a:xfrm>
        </p:grpSpPr>
        <p:sp>
          <p:nvSpPr>
            <p:cNvPr id="7" name="Rectangle 6"/>
            <p:cNvSpPr/>
            <p:nvPr/>
          </p:nvSpPr>
          <p:spPr>
            <a:xfrm>
              <a:off x="2311400" y="2306638"/>
              <a:ext cx="4673600" cy="36798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2"/>
            <p:cNvGrpSpPr>
              <a:grpSpLocks noChangeAspect="1"/>
            </p:cNvGrpSpPr>
            <p:nvPr/>
          </p:nvGrpSpPr>
          <p:grpSpPr bwMode="auto">
            <a:xfrm>
              <a:off x="2908299" y="2446339"/>
              <a:ext cx="3435815" cy="3347257"/>
              <a:chOff x="3546" y="3028"/>
              <a:chExt cx="6825" cy="6276"/>
            </a:xfrm>
          </p:grpSpPr>
          <p:grpSp>
            <p:nvGrpSpPr>
              <p:cNvPr id="8" name="Group 3"/>
              <p:cNvGrpSpPr>
                <a:grpSpLocks noChangeAspect="1"/>
              </p:cNvGrpSpPr>
              <p:nvPr/>
            </p:nvGrpSpPr>
            <p:grpSpPr bwMode="auto">
              <a:xfrm>
                <a:off x="4941" y="3928"/>
                <a:ext cx="1440" cy="1680"/>
                <a:chOff x="2886" y="10564"/>
                <a:chExt cx="315" cy="315"/>
              </a:xfrm>
            </p:grpSpPr>
            <p:sp>
              <p:nvSpPr>
                <p:cNvPr id="143"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4"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Oval 6"/>
              <p:cNvSpPr>
                <a:spLocks noChangeAspect="1" noChangeArrowheads="1"/>
              </p:cNvSpPr>
              <p:nvPr/>
            </p:nvSpPr>
            <p:spPr bwMode="auto">
              <a:xfrm>
                <a:off x="6321" y="302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AutoShape 7"/>
              <p:cNvSpPr>
                <a:spLocks noChangeAspect="1" noChangeArrowheads="1"/>
              </p:cNvSpPr>
              <p:nvPr/>
            </p:nvSpPr>
            <p:spPr bwMode="auto">
              <a:xfrm>
                <a:off x="4701" y="6451"/>
                <a:ext cx="480" cy="600"/>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p:nvGrpSpPr>
            <p:grpSpPr bwMode="auto">
              <a:xfrm rot="18900000">
                <a:off x="4793" y="6058"/>
                <a:ext cx="315" cy="315"/>
                <a:chOff x="2886" y="10564"/>
                <a:chExt cx="315" cy="315"/>
              </a:xfrm>
            </p:grpSpPr>
            <p:sp>
              <p:nvSpPr>
                <p:cNvPr id="141" name="Line 9"/>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2" name="Line 10"/>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AutoShape 11"/>
              <p:cNvSpPr>
                <a:spLocks noChangeAspect="1" noChangeArrowheads="1"/>
              </p:cNvSpPr>
              <p:nvPr/>
            </p:nvSpPr>
            <p:spPr bwMode="auto">
              <a:xfrm flipH="1">
                <a:off x="4611" y="5608"/>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2" name="Group 12"/>
              <p:cNvGrpSpPr>
                <a:grpSpLocks noChangeAspect="1"/>
              </p:cNvGrpSpPr>
              <p:nvPr/>
            </p:nvGrpSpPr>
            <p:grpSpPr bwMode="auto">
              <a:xfrm rot="40500000">
                <a:off x="4793" y="6057"/>
                <a:ext cx="315" cy="315"/>
                <a:chOff x="2886" y="10564"/>
                <a:chExt cx="315" cy="315"/>
              </a:xfrm>
            </p:grpSpPr>
            <p:sp>
              <p:nvSpPr>
                <p:cNvPr id="139"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0"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15"/>
              <p:cNvGrpSpPr>
                <a:grpSpLocks noChangeAspect="1"/>
              </p:cNvGrpSpPr>
              <p:nvPr/>
            </p:nvGrpSpPr>
            <p:grpSpPr bwMode="auto">
              <a:xfrm>
                <a:off x="5181" y="4768"/>
                <a:ext cx="1200" cy="840"/>
                <a:chOff x="2886" y="10564"/>
                <a:chExt cx="315" cy="315"/>
              </a:xfrm>
            </p:grpSpPr>
            <p:sp>
              <p:nvSpPr>
                <p:cNvPr id="137"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8"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 name="Oval 18"/>
              <p:cNvSpPr>
                <a:spLocks noChangeAspect="1" noChangeArrowheads="1"/>
              </p:cNvSpPr>
              <p:nvPr/>
            </p:nvSpPr>
            <p:spPr bwMode="auto">
              <a:xfrm>
                <a:off x="6321" y="4708"/>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19"/>
              <p:cNvGrpSpPr>
                <a:grpSpLocks noChangeAspect="1"/>
              </p:cNvGrpSpPr>
              <p:nvPr/>
            </p:nvGrpSpPr>
            <p:grpSpPr bwMode="auto">
              <a:xfrm>
                <a:off x="4701" y="3088"/>
                <a:ext cx="1680" cy="2520"/>
                <a:chOff x="2886" y="10564"/>
                <a:chExt cx="315" cy="315"/>
              </a:xfrm>
            </p:grpSpPr>
            <p:sp>
              <p:nvSpPr>
                <p:cNvPr id="135"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6"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22"/>
              <p:cNvGrpSpPr>
                <a:grpSpLocks noChangeAspect="1"/>
              </p:cNvGrpSpPr>
              <p:nvPr/>
            </p:nvGrpSpPr>
            <p:grpSpPr bwMode="auto">
              <a:xfrm>
                <a:off x="4101" y="8274"/>
                <a:ext cx="403" cy="310"/>
                <a:chOff x="2781" y="2824"/>
                <a:chExt cx="403" cy="310"/>
              </a:xfrm>
            </p:grpSpPr>
            <p:sp>
              <p:nvSpPr>
                <p:cNvPr id="130"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28"/>
              <p:cNvGrpSpPr>
                <a:grpSpLocks noChangeAspect="1"/>
              </p:cNvGrpSpPr>
              <p:nvPr/>
            </p:nvGrpSpPr>
            <p:grpSpPr bwMode="auto">
              <a:xfrm rot="-3210301">
                <a:off x="4041" y="7131"/>
                <a:ext cx="1125" cy="795"/>
                <a:chOff x="2376" y="8886"/>
                <a:chExt cx="1125" cy="795"/>
              </a:xfrm>
            </p:grpSpPr>
            <p:sp>
              <p:nvSpPr>
                <p:cNvPr id="117"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9" name="Group 30"/>
                <p:cNvGrpSpPr>
                  <a:grpSpLocks noChangeAspect="1"/>
                </p:cNvGrpSpPr>
                <p:nvPr/>
              </p:nvGrpSpPr>
              <p:grpSpPr bwMode="auto">
                <a:xfrm rot="24300000">
                  <a:off x="2391" y="8886"/>
                  <a:ext cx="315" cy="315"/>
                  <a:chOff x="2886" y="10564"/>
                  <a:chExt cx="315" cy="315"/>
                </a:xfrm>
              </p:grpSpPr>
              <p:sp>
                <p:nvSpPr>
                  <p:cNvPr id="128"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9"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33"/>
                <p:cNvGrpSpPr>
                  <a:grpSpLocks noChangeAspect="1"/>
                </p:cNvGrpSpPr>
                <p:nvPr/>
              </p:nvGrpSpPr>
              <p:grpSpPr bwMode="auto">
                <a:xfrm rot="24300000">
                  <a:off x="2376" y="9126"/>
                  <a:ext cx="315" cy="315"/>
                  <a:chOff x="2886" y="10564"/>
                  <a:chExt cx="315" cy="315"/>
                </a:xfrm>
              </p:grpSpPr>
              <p:sp>
                <p:nvSpPr>
                  <p:cNvPr id="126"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7"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36"/>
                <p:cNvGrpSpPr>
                  <a:grpSpLocks noChangeAspect="1"/>
                </p:cNvGrpSpPr>
                <p:nvPr/>
              </p:nvGrpSpPr>
              <p:grpSpPr bwMode="auto">
                <a:xfrm rot="24300000">
                  <a:off x="2376" y="9366"/>
                  <a:ext cx="315" cy="315"/>
                  <a:chOff x="2886" y="10564"/>
                  <a:chExt cx="315" cy="315"/>
                </a:xfrm>
              </p:grpSpPr>
              <p:sp>
                <p:nvSpPr>
                  <p:cNvPr id="124"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5"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 name="Group 39"/>
                <p:cNvGrpSpPr>
                  <a:grpSpLocks noChangeAspect="1"/>
                </p:cNvGrpSpPr>
                <p:nvPr/>
              </p:nvGrpSpPr>
              <p:grpSpPr bwMode="auto">
                <a:xfrm rot="24300000">
                  <a:off x="3186" y="9111"/>
                  <a:ext cx="315" cy="315"/>
                  <a:chOff x="2886" y="10564"/>
                  <a:chExt cx="315" cy="315"/>
                </a:xfrm>
              </p:grpSpPr>
              <p:sp>
                <p:nvSpPr>
                  <p:cNvPr id="122"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3"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 name="Group 42"/>
              <p:cNvGrpSpPr>
                <a:grpSpLocks noChangeAspect="1"/>
              </p:cNvGrpSpPr>
              <p:nvPr/>
            </p:nvGrpSpPr>
            <p:grpSpPr bwMode="auto">
              <a:xfrm>
                <a:off x="3546" y="7789"/>
                <a:ext cx="403" cy="310"/>
                <a:chOff x="2781" y="2824"/>
                <a:chExt cx="403" cy="310"/>
              </a:xfrm>
            </p:grpSpPr>
            <p:sp>
              <p:nvSpPr>
                <p:cNvPr id="112"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48"/>
              <p:cNvGrpSpPr>
                <a:grpSpLocks noChangeAspect="1"/>
              </p:cNvGrpSpPr>
              <p:nvPr/>
            </p:nvGrpSpPr>
            <p:grpSpPr bwMode="auto">
              <a:xfrm>
                <a:off x="3801" y="8044"/>
                <a:ext cx="403" cy="310"/>
                <a:chOff x="2781" y="2824"/>
                <a:chExt cx="403" cy="310"/>
              </a:xfrm>
            </p:grpSpPr>
            <p:sp>
              <p:nvSpPr>
                <p:cNvPr id="107"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54"/>
              <p:cNvGrpSpPr>
                <a:grpSpLocks noChangeAspect="1"/>
              </p:cNvGrpSpPr>
              <p:nvPr/>
            </p:nvGrpSpPr>
            <p:grpSpPr bwMode="auto">
              <a:xfrm rot="10800000" flipH="1">
                <a:off x="6381" y="3928"/>
                <a:ext cx="1680" cy="1656"/>
                <a:chOff x="2886" y="10564"/>
                <a:chExt cx="315" cy="315"/>
              </a:xfrm>
            </p:grpSpPr>
            <p:sp>
              <p:nvSpPr>
                <p:cNvPr id="105"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6"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57"/>
              <p:cNvGrpSpPr>
                <a:grpSpLocks noChangeAspect="1"/>
              </p:cNvGrpSpPr>
              <p:nvPr/>
            </p:nvGrpSpPr>
            <p:grpSpPr bwMode="auto">
              <a:xfrm rot="10800000" flipH="1">
                <a:off x="6381" y="3088"/>
                <a:ext cx="2160" cy="816"/>
                <a:chOff x="2886" y="10564"/>
                <a:chExt cx="315" cy="315"/>
              </a:xfrm>
            </p:grpSpPr>
            <p:sp>
              <p:nvSpPr>
                <p:cNvPr id="103"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4"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 name="Group 60"/>
              <p:cNvGrpSpPr>
                <a:grpSpLocks noChangeAspect="1"/>
              </p:cNvGrpSpPr>
              <p:nvPr/>
            </p:nvGrpSpPr>
            <p:grpSpPr bwMode="auto">
              <a:xfrm rot="10800000" flipH="1">
                <a:off x="6381" y="4768"/>
                <a:ext cx="1200" cy="2496"/>
                <a:chOff x="2886" y="10564"/>
                <a:chExt cx="315" cy="315"/>
              </a:xfrm>
            </p:grpSpPr>
            <p:sp>
              <p:nvSpPr>
                <p:cNvPr id="101" name="Line 6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2" name="Line 6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Oval 63"/>
              <p:cNvSpPr>
                <a:spLocks noChangeAspect="1" noChangeArrowheads="1"/>
              </p:cNvSpPr>
              <p:nvPr/>
            </p:nvSpPr>
            <p:spPr bwMode="auto">
              <a:xfrm flipH="1">
                <a:off x="6321" y="3883"/>
                <a:ext cx="120" cy="12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0" name="Group 64"/>
              <p:cNvGrpSpPr>
                <a:grpSpLocks noChangeAspect="1"/>
              </p:cNvGrpSpPr>
              <p:nvPr/>
            </p:nvGrpSpPr>
            <p:grpSpPr bwMode="auto">
              <a:xfrm>
                <a:off x="7341" y="7220"/>
                <a:ext cx="2070" cy="2084"/>
                <a:chOff x="7341" y="6449"/>
                <a:chExt cx="2070" cy="2084"/>
              </a:xfrm>
            </p:grpSpPr>
            <p:sp>
              <p:nvSpPr>
                <p:cNvPr id="77" name="Rectangle 6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1" name="Group 66"/>
                <p:cNvGrpSpPr>
                  <a:grpSpLocks noChangeAspect="1"/>
                </p:cNvGrpSpPr>
                <p:nvPr/>
              </p:nvGrpSpPr>
              <p:grpSpPr bwMode="auto">
                <a:xfrm>
                  <a:off x="8790" y="7333"/>
                  <a:ext cx="621" cy="360"/>
                  <a:chOff x="2781" y="4864"/>
                  <a:chExt cx="621" cy="360"/>
                </a:xfrm>
              </p:grpSpPr>
              <p:sp>
                <p:nvSpPr>
                  <p:cNvPr id="99" name="Rectangle 6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Rectangle 6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69"/>
                <p:cNvGrpSpPr>
                  <a:grpSpLocks noChangeAspect="1"/>
                </p:cNvGrpSpPr>
                <p:nvPr/>
              </p:nvGrpSpPr>
              <p:grpSpPr bwMode="auto">
                <a:xfrm rot="2653686">
                  <a:off x="7461" y="6975"/>
                  <a:ext cx="1125" cy="795"/>
                  <a:chOff x="2421" y="10911"/>
                  <a:chExt cx="1125" cy="795"/>
                </a:xfrm>
              </p:grpSpPr>
              <p:sp>
                <p:nvSpPr>
                  <p:cNvPr id="86" name="AutoShape 7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33" name="Group 71"/>
                  <p:cNvGrpSpPr>
                    <a:grpSpLocks noChangeAspect="1"/>
                  </p:cNvGrpSpPr>
                  <p:nvPr/>
                </p:nvGrpSpPr>
                <p:grpSpPr bwMode="auto">
                  <a:xfrm rot="24300000">
                    <a:off x="3231" y="10911"/>
                    <a:ext cx="315" cy="315"/>
                    <a:chOff x="2886" y="10564"/>
                    <a:chExt cx="315" cy="315"/>
                  </a:xfrm>
                </p:grpSpPr>
                <p:sp>
                  <p:nvSpPr>
                    <p:cNvPr id="97" name="Line 7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8" name="Line 7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 name="Group 74"/>
                  <p:cNvGrpSpPr>
                    <a:grpSpLocks noChangeAspect="1"/>
                  </p:cNvGrpSpPr>
                  <p:nvPr/>
                </p:nvGrpSpPr>
                <p:grpSpPr bwMode="auto">
                  <a:xfrm rot="24300000">
                    <a:off x="2421" y="11151"/>
                    <a:ext cx="315" cy="315"/>
                    <a:chOff x="2886" y="10564"/>
                    <a:chExt cx="315" cy="315"/>
                  </a:xfrm>
                </p:grpSpPr>
                <p:sp>
                  <p:nvSpPr>
                    <p:cNvPr id="95" name="Line 7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6" name="Line 7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 name="Group 77"/>
                  <p:cNvGrpSpPr>
                    <a:grpSpLocks noChangeAspect="1"/>
                  </p:cNvGrpSpPr>
                  <p:nvPr/>
                </p:nvGrpSpPr>
                <p:grpSpPr bwMode="auto">
                  <a:xfrm rot="24300000">
                    <a:off x="3231" y="11391"/>
                    <a:ext cx="315" cy="315"/>
                    <a:chOff x="2886" y="10564"/>
                    <a:chExt cx="315" cy="315"/>
                  </a:xfrm>
                </p:grpSpPr>
                <p:sp>
                  <p:nvSpPr>
                    <p:cNvPr id="93" name="Line 7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4" name="Line 7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80"/>
                  <p:cNvGrpSpPr>
                    <a:grpSpLocks noChangeAspect="1"/>
                  </p:cNvGrpSpPr>
                  <p:nvPr/>
                </p:nvGrpSpPr>
                <p:grpSpPr bwMode="auto">
                  <a:xfrm rot="24300000">
                    <a:off x="3231" y="11136"/>
                    <a:ext cx="315" cy="315"/>
                    <a:chOff x="2886" y="10564"/>
                    <a:chExt cx="315" cy="315"/>
                  </a:xfrm>
                </p:grpSpPr>
                <p:sp>
                  <p:nvSpPr>
                    <p:cNvPr id="91" name="Line 8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2" name="Line 8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42" name="Group 83"/>
                <p:cNvGrpSpPr>
                  <a:grpSpLocks noChangeAspect="1"/>
                </p:cNvGrpSpPr>
                <p:nvPr/>
              </p:nvGrpSpPr>
              <p:grpSpPr bwMode="auto">
                <a:xfrm>
                  <a:off x="8571" y="7753"/>
                  <a:ext cx="621" cy="360"/>
                  <a:chOff x="2781" y="4864"/>
                  <a:chExt cx="621" cy="360"/>
                </a:xfrm>
              </p:grpSpPr>
              <p:sp>
                <p:nvSpPr>
                  <p:cNvPr id="84" name="Rectangle 8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8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86"/>
                <p:cNvGrpSpPr>
                  <a:grpSpLocks noChangeAspect="1"/>
                </p:cNvGrpSpPr>
                <p:nvPr/>
              </p:nvGrpSpPr>
              <p:grpSpPr bwMode="auto">
                <a:xfrm>
                  <a:off x="8211" y="8173"/>
                  <a:ext cx="621" cy="360"/>
                  <a:chOff x="2781" y="4864"/>
                  <a:chExt cx="621" cy="360"/>
                </a:xfrm>
              </p:grpSpPr>
              <p:sp>
                <p:nvSpPr>
                  <p:cNvPr id="82" name="Rectangle 8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3" name="Rectangle 8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 name="Group 89"/>
              <p:cNvGrpSpPr>
                <a:grpSpLocks noChangeAspect="1"/>
              </p:cNvGrpSpPr>
              <p:nvPr/>
            </p:nvGrpSpPr>
            <p:grpSpPr bwMode="auto">
              <a:xfrm>
                <a:off x="7821" y="5540"/>
                <a:ext cx="2070" cy="2084"/>
                <a:chOff x="7341" y="6449"/>
                <a:chExt cx="2070" cy="2084"/>
              </a:xfrm>
            </p:grpSpPr>
            <p:sp>
              <p:nvSpPr>
                <p:cNvPr id="53"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6" name="Group 91"/>
                <p:cNvGrpSpPr>
                  <a:grpSpLocks noChangeAspect="1"/>
                </p:cNvGrpSpPr>
                <p:nvPr/>
              </p:nvGrpSpPr>
              <p:grpSpPr bwMode="auto">
                <a:xfrm>
                  <a:off x="8790" y="7333"/>
                  <a:ext cx="621" cy="360"/>
                  <a:chOff x="2781" y="4864"/>
                  <a:chExt cx="621" cy="360"/>
                </a:xfrm>
              </p:grpSpPr>
              <p:sp>
                <p:nvSpPr>
                  <p:cNvPr id="75"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7" name="Group 94"/>
                <p:cNvGrpSpPr>
                  <a:grpSpLocks noChangeAspect="1"/>
                </p:cNvGrpSpPr>
                <p:nvPr/>
              </p:nvGrpSpPr>
              <p:grpSpPr bwMode="auto">
                <a:xfrm rot="2653686">
                  <a:off x="7461" y="6975"/>
                  <a:ext cx="1125" cy="795"/>
                  <a:chOff x="2421" y="10911"/>
                  <a:chExt cx="1125" cy="795"/>
                </a:xfrm>
              </p:grpSpPr>
              <p:sp>
                <p:nvSpPr>
                  <p:cNvPr id="62"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3" name="Group 96"/>
                  <p:cNvGrpSpPr>
                    <a:grpSpLocks noChangeAspect="1"/>
                  </p:cNvGrpSpPr>
                  <p:nvPr/>
                </p:nvGrpSpPr>
                <p:grpSpPr bwMode="auto">
                  <a:xfrm rot="24300000">
                    <a:off x="3231" y="10911"/>
                    <a:ext cx="315" cy="315"/>
                    <a:chOff x="2886" y="10564"/>
                    <a:chExt cx="315" cy="315"/>
                  </a:xfrm>
                </p:grpSpPr>
                <p:sp>
                  <p:nvSpPr>
                    <p:cNvPr id="73"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4"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4" name="Group 99"/>
                  <p:cNvGrpSpPr>
                    <a:grpSpLocks noChangeAspect="1"/>
                  </p:cNvGrpSpPr>
                  <p:nvPr/>
                </p:nvGrpSpPr>
                <p:grpSpPr bwMode="auto">
                  <a:xfrm rot="24300000">
                    <a:off x="2421" y="11151"/>
                    <a:ext cx="315" cy="315"/>
                    <a:chOff x="2886" y="10564"/>
                    <a:chExt cx="315" cy="315"/>
                  </a:xfrm>
                </p:grpSpPr>
                <p:sp>
                  <p:nvSpPr>
                    <p:cNvPr id="71"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2"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5" name="Group 102"/>
                  <p:cNvGrpSpPr>
                    <a:grpSpLocks noChangeAspect="1"/>
                  </p:cNvGrpSpPr>
                  <p:nvPr/>
                </p:nvGrpSpPr>
                <p:grpSpPr bwMode="auto">
                  <a:xfrm rot="24300000">
                    <a:off x="3231" y="11391"/>
                    <a:ext cx="315" cy="315"/>
                    <a:chOff x="2886" y="10564"/>
                    <a:chExt cx="315" cy="315"/>
                  </a:xfrm>
                </p:grpSpPr>
                <p:sp>
                  <p:nvSpPr>
                    <p:cNvPr id="69"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0"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6" name="Group 105"/>
                  <p:cNvGrpSpPr>
                    <a:grpSpLocks noChangeAspect="1"/>
                  </p:cNvGrpSpPr>
                  <p:nvPr/>
                </p:nvGrpSpPr>
                <p:grpSpPr bwMode="auto">
                  <a:xfrm rot="24300000">
                    <a:off x="3231" y="11136"/>
                    <a:ext cx="315" cy="315"/>
                    <a:chOff x="2886" y="10564"/>
                    <a:chExt cx="315" cy="315"/>
                  </a:xfrm>
                </p:grpSpPr>
                <p:sp>
                  <p:nvSpPr>
                    <p:cNvPr id="67"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8"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8" name="Group 108"/>
                <p:cNvGrpSpPr>
                  <a:grpSpLocks noChangeAspect="1"/>
                </p:cNvGrpSpPr>
                <p:nvPr/>
              </p:nvGrpSpPr>
              <p:grpSpPr bwMode="auto">
                <a:xfrm>
                  <a:off x="8571" y="7753"/>
                  <a:ext cx="621" cy="360"/>
                  <a:chOff x="2781" y="4864"/>
                  <a:chExt cx="621" cy="360"/>
                </a:xfrm>
              </p:grpSpPr>
              <p:sp>
                <p:nvSpPr>
                  <p:cNvPr id="60"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111"/>
                <p:cNvGrpSpPr>
                  <a:grpSpLocks noChangeAspect="1"/>
                </p:cNvGrpSpPr>
                <p:nvPr/>
              </p:nvGrpSpPr>
              <p:grpSpPr bwMode="auto">
                <a:xfrm>
                  <a:off x="8211" y="8173"/>
                  <a:ext cx="621" cy="360"/>
                  <a:chOff x="2781" y="4864"/>
                  <a:chExt cx="621" cy="360"/>
                </a:xfrm>
              </p:grpSpPr>
              <p:sp>
                <p:nvSpPr>
                  <p:cNvPr id="58"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80" name="Group 114"/>
              <p:cNvGrpSpPr>
                <a:grpSpLocks noChangeAspect="1"/>
              </p:cNvGrpSpPr>
              <p:nvPr/>
            </p:nvGrpSpPr>
            <p:grpSpPr bwMode="auto">
              <a:xfrm>
                <a:off x="8301" y="3904"/>
                <a:ext cx="2070" cy="2084"/>
                <a:chOff x="7341" y="6449"/>
                <a:chExt cx="2070" cy="2084"/>
              </a:xfrm>
            </p:grpSpPr>
            <p:sp>
              <p:nvSpPr>
                <p:cNvPr id="29" name="Rectangle 115"/>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1" name="Group 116"/>
                <p:cNvGrpSpPr>
                  <a:grpSpLocks noChangeAspect="1"/>
                </p:cNvGrpSpPr>
                <p:nvPr/>
              </p:nvGrpSpPr>
              <p:grpSpPr bwMode="auto">
                <a:xfrm>
                  <a:off x="8790" y="7333"/>
                  <a:ext cx="621" cy="360"/>
                  <a:chOff x="2781" y="4864"/>
                  <a:chExt cx="621" cy="360"/>
                </a:xfrm>
              </p:grpSpPr>
              <p:sp>
                <p:nvSpPr>
                  <p:cNvPr id="51" name="Rectangle 11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11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7" name="Group 119"/>
                <p:cNvGrpSpPr>
                  <a:grpSpLocks noChangeAspect="1"/>
                </p:cNvGrpSpPr>
                <p:nvPr/>
              </p:nvGrpSpPr>
              <p:grpSpPr bwMode="auto">
                <a:xfrm rot="2653686">
                  <a:off x="7461" y="6975"/>
                  <a:ext cx="1125" cy="795"/>
                  <a:chOff x="2421" y="10911"/>
                  <a:chExt cx="1125" cy="795"/>
                </a:xfrm>
              </p:grpSpPr>
              <p:sp>
                <p:nvSpPr>
                  <p:cNvPr id="38" name="AutoShape 120"/>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8" name="Group 121"/>
                  <p:cNvGrpSpPr>
                    <a:grpSpLocks noChangeAspect="1"/>
                  </p:cNvGrpSpPr>
                  <p:nvPr/>
                </p:nvGrpSpPr>
                <p:grpSpPr bwMode="auto">
                  <a:xfrm rot="24300000">
                    <a:off x="3231" y="10911"/>
                    <a:ext cx="315" cy="315"/>
                    <a:chOff x="2886" y="10564"/>
                    <a:chExt cx="315" cy="315"/>
                  </a:xfrm>
                </p:grpSpPr>
                <p:sp>
                  <p:nvSpPr>
                    <p:cNvPr id="49"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0"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9" name="Group 124"/>
                  <p:cNvGrpSpPr>
                    <a:grpSpLocks noChangeAspect="1"/>
                  </p:cNvGrpSpPr>
                  <p:nvPr/>
                </p:nvGrpSpPr>
                <p:grpSpPr bwMode="auto">
                  <a:xfrm rot="24300000">
                    <a:off x="2421" y="11151"/>
                    <a:ext cx="315" cy="315"/>
                    <a:chOff x="2886" y="10564"/>
                    <a:chExt cx="315" cy="315"/>
                  </a:xfrm>
                </p:grpSpPr>
                <p:sp>
                  <p:nvSpPr>
                    <p:cNvPr id="47" name="Line 12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 name="Line 12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 name="Group 127"/>
                  <p:cNvGrpSpPr>
                    <a:grpSpLocks noChangeAspect="1"/>
                  </p:cNvGrpSpPr>
                  <p:nvPr/>
                </p:nvGrpSpPr>
                <p:grpSpPr bwMode="auto">
                  <a:xfrm rot="24300000">
                    <a:off x="3231" y="11391"/>
                    <a:ext cx="315" cy="315"/>
                    <a:chOff x="2886" y="10564"/>
                    <a:chExt cx="315" cy="315"/>
                  </a:xfrm>
                </p:grpSpPr>
                <p:sp>
                  <p:nvSpPr>
                    <p:cNvPr id="45" name="Line 12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 name="Line 12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8" name="Group 130"/>
                  <p:cNvGrpSpPr>
                    <a:grpSpLocks noChangeAspect="1"/>
                  </p:cNvGrpSpPr>
                  <p:nvPr/>
                </p:nvGrpSpPr>
                <p:grpSpPr bwMode="auto">
                  <a:xfrm rot="24300000">
                    <a:off x="3231" y="11136"/>
                    <a:ext cx="315" cy="315"/>
                    <a:chOff x="2886" y="10564"/>
                    <a:chExt cx="315" cy="315"/>
                  </a:xfrm>
                </p:grpSpPr>
                <p:sp>
                  <p:nvSpPr>
                    <p:cNvPr id="43" name="Line 1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 name="Line 1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19" name="Group 133"/>
                <p:cNvGrpSpPr>
                  <a:grpSpLocks noChangeAspect="1"/>
                </p:cNvGrpSpPr>
                <p:nvPr/>
              </p:nvGrpSpPr>
              <p:grpSpPr bwMode="auto">
                <a:xfrm>
                  <a:off x="8571" y="7753"/>
                  <a:ext cx="621" cy="360"/>
                  <a:chOff x="2781" y="4864"/>
                  <a:chExt cx="621" cy="360"/>
                </a:xfrm>
              </p:grpSpPr>
              <p:sp>
                <p:nvSpPr>
                  <p:cNvPr id="36" name="Rectangle 134"/>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135"/>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0" name="Group 136"/>
                <p:cNvGrpSpPr>
                  <a:grpSpLocks noChangeAspect="1"/>
                </p:cNvGrpSpPr>
                <p:nvPr/>
              </p:nvGrpSpPr>
              <p:grpSpPr bwMode="auto">
                <a:xfrm>
                  <a:off x="8211" y="8173"/>
                  <a:ext cx="621" cy="360"/>
                  <a:chOff x="2781" y="4864"/>
                  <a:chExt cx="621" cy="360"/>
                </a:xfrm>
              </p:grpSpPr>
              <p:sp>
                <p:nvSpPr>
                  <p:cNvPr id="34" name="Rectangle 137"/>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138"/>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121" name="Group 256"/>
          <p:cNvGrpSpPr/>
          <p:nvPr/>
        </p:nvGrpSpPr>
        <p:grpSpPr>
          <a:xfrm>
            <a:off x="5780745" y="3307392"/>
            <a:ext cx="2058461" cy="1223219"/>
            <a:chOff x="939800" y="2463800"/>
            <a:chExt cx="6350000" cy="3289300"/>
          </a:xfrm>
        </p:grpSpPr>
        <p:sp>
          <p:nvSpPr>
            <p:cNvPr id="146" name="Rectangle 145"/>
            <p:cNvSpPr/>
            <p:nvPr/>
          </p:nvSpPr>
          <p:spPr>
            <a:xfrm>
              <a:off x="939800" y="2463800"/>
              <a:ext cx="6350000" cy="3289300"/>
            </a:xfrm>
            <a:prstGeom prst="rect">
              <a:avLst/>
            </a:pr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5" name="Group 154"/>
            <p:cNvGrpSpPr/>
            <p:nvPr/>
          </p:nvGrpSpPr>
          <p:grpSpPr>
            <a:xfrm>
              <a:off x="1193800" y="2725739"/>
              <a:ext cx="2548396" cy="2449941"/>
              <a:chOff x="1714499" y="2446339"/>
              <a:chExt cx="3168784" cy="2963250"/>
            </a:xfrm>
          </p:grpSpPr>
          <p:grpSp>
            <p:nvGrpSpPr>
              <p:cNvPr id="147" name="Group 153"/>
              <p:cNvGrpSpPr/>
              <p:nvPr/>
            </p:nvGrpSpPr>
            <p:grpSpPr>
              <a:xfrm>
                <a:off x="1714499" y="2478374"/>
                <a:ext cx="3168784" cy="2931215"/>
                <a:chOff x="1727199" y="2478374"/>
                <a:chExt cx="3168784" cy="2931215"/>
              </a:xfrm>
            </p:grpSpPr>
            <p:grpSp>
              <p:nvGrpSpPr>
                <p:cNvPr id="148" name="Group 152"/>
                <p:cNvGrpSpPr/>
                <p:nvPr/>
              </p:nvGrpSpPr>
              <p:grpSpPr>
                <a:xfrm>
                  <a:off x="1727199" y="2478374"/>
                  <a:ext cx="3168784" cy="2931215"/>
                  <a:chOff x="1727199" y="2478374"/>
                  <a:chExt cx="3168784" cy="2931215"/>
                </a:xfrm>
              </p:grpSpPr>
              <p:grpSp>
                <p:nvGrpSpPr>
                  <p:cNvPr id="150" name="Group 151"/>
                  <p:cNvGrpSpPr/>
                  <p:nvPr/>
                </p:nvGrpSpPr>
                <p:grpSpPr>
                  <a:xfrm>
                    <a:off x="2073782" y="2478374"/>
                    <a:ext cx="2822201" cy="2901804"/>
                    <a:chOff x="2073782" y="2478374"/>
                    <a:chExt cx="2822201" cy="2901804"/>
                  </a:xfrm>
                </p:grpSpPr>
                <p:grpSp>
                  <p:nvGrpSpPr>
                    <p:cNvPr id="151" name="Group 150"/>
                    <p:cNvGrpSpPr/>
                    <p:nvPr/>
                  </p:nvGrpSpPr>
                  <p:grpSpPr>
                    <a:xfrm>
                      <a:off x="2073782" y="2850037"/>
                      <a:ext cx="2822201" cy="2530141"/>
                      <a:chOff x="2061082" y="2850037"/>
                      <a:chExt cx="2822201" cy="2530141"/>
                    </a:xfrm>
                  </p:grpSpPr>
                  <p:grpSp>
                    <p:nvGrpSpPr>
                      <p:cNvPr id="153" name="Group 149"/>
                      <p:cNvGrpSpPr/>
                      <p:nvPr/>
                    </p:nvGrpSpPr>
                    <p:grpSpPr>
                      <a:xfrm>
                        <a:off x="2061082" y="2850037"/>
                        <a:ext cx="2822201" cy="2530141"/>
                        <a:chOff x="2061082" y="2850037"/>
                        <a:chExt cx="2822201" cy="2530141"/>
                      </a:xfrm>
                    </p:grpSpPr>
                    <p:grpSp>
                      <p:nvGrpSpPr>
                        <p:cNvPr id="154" name="Group 121"/>
                        <p:cNvGrpSpPr>
                          <a:grpSpLocks noChangeAspect="1"/>
                        </p:cNvGrpSpPr>
                        <p:nvPr/>
                      </p:nvGrpSpPr>
                      <p:grpSpPr bwMode="auto">
                        <a:xfrm rot="16953334" flipH="1" flipV="1">
                          <a:off x="3772937" y="4037192"/>
                          <a:ext cx="325637" cy="123943"/>
                          <a:chOff x="2886" y="10564"/>
                          <a:chExt cx="315" cy="315"/>
                        </a:xfrm>
                      </p:grpSpPr>
                      <p:sp>
                        <p:nvSpPr>
                          <p:cNvPr id="309" name="Line 122"/>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10" name="Line 123"/>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5" name="Group 148"/>
                        <p:cNvGrpSpPr/>
                        <p:nvPr/>
                      </p:nvGrpSpPr>
                      <p:grpSpPr>
                        <a:xfrm>
                          <a:off x="2061082" y="2850037"/>
                          <a:ext cx="2822201" cy="2530141"/>
                          <a:chOff x="2061082" y="2850037"/>
                          <a:chExt cx="2822201" cy="2530141"/>
                        </a:xfrm>
                      </p:grpSpPr>
                      <p:grpSp>
                        <p:nvGrpSpPr>
                          <p:cNvPr id="156" name="Group 3"/>
                          <p:cNvGrpSpPr>
                            <a:grpSpLocks noChangeAspect="1"/>
                          </p:cNvGrpSpPr>
                          <p:nvPr/>
                        </p:nvGrpSpPr>
                        <p:grpSpPr bwMode="auto">
                          <a:xfrm>
                            <a:off x="2429464" y="2926347"/>
                            <a:ext cx="724919" cy="896015"/>
                            <a:chOff x="2886" y="10564"/>
                            <a:chExt cx="315" cy="315"/>
                          </a:xfrm>
                        </p:grpSpPr>
                        <p:sp>
                          <p:nvSpPr>
                            <p:cNvPr id="307" name="Line 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8" name="Line 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7" name="Group 147"/>
                          <p:cNvGrpSpPr/>
                          <p:nvPr/>
                        </p:nvGrpSpPr>
                        <p:grpSpPr>
                          <a:xfrm>
                            <a:off x="3103585" y="2951745"/>
                            <a:ext cx="837569" cy="916235"/>
                            <a:chOff x="3103585" y="2951745"/>
                            <a:chExt cx="837569" cy="916235"/>
                          </a:xfrm>
                        </p:grpSpPr>
                        <p:grpSp>
                          <p:nvGrpSpPr>
                            <p:cNvPr id="175" name="Group 54"/>
                            <p:cNvGrpSpPr>
                              <a:grpSpLocks noChangeAspect="1"/>
                            </p:cNvGrpSpPr>
                            <p:nvPr/>
                          </p:nvGrpSpPr>
                          <p:grpSpPr bwMode="auto">
                            <a:xfrm rot="11192602" flipH="1">
                              <a:off x="3103585" y="2951745"/>
                              <a:ext cx="837569" cy="874683"/>
                              <a:chOff x="2886" y="10564"/>
                              <a:chExt cx="315" cy="315"/>
                            </a:xfrm>
                          </p:grpSpPr>
                          <p:sp>
                            <p:nvSpPr>
                              <p:cNvPr id="305"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6"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6" name="Group 54"/>
                            <p:cNvGrpSpPr>
                              <a:grpSpLocks noChangeAspect="1"/>
                            </p:cNvGrpSpPr>
                            <p:nvPr/>
                          </p:nvGrpSpPr>
                          <p:grpSpPr bwMode="auto">
                            <a:xfrm rot="10506779" flipH="1">
                              <a:off x="3153143" y="3334585"/>
                              <a:ext cx="510763" cy="533395"/>
                              <a:chOff x="2886" y="10564"/>
                              <a:chExt cx="315" cy="315"/>
                            </a:xfrm>
                          </p:grpSpPr>
                          <p:sp>
                            <p:nvSpPr>
                              <p:cNvPr id="303"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4"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77" name="Group 146"/>
                          <p:cNvGrpSpPr/>
                          <p:nvPr/>
                        </p:nvGrpSpPr>
                        <p:grpSpPr>
                          <a:xfrm>
                            <a:off x="2061082" y="2850037"/>
                            <a:ext cx="2822201" cy="2530141"/>
                            <a:chOff x="2061082" y="2850037"/>
                            <a:chExt cx="2822201" cy="2530141"/>
                          </a:xfrm>
                        </p:grpSpPr>
                        <p:sp>
                          <p:nvSpPr>
                            <p:cNvPr id="252" name="AutoShape 7"/>
                            <p:cNvSpPr>
                              <a:spLocks noChangeAspect="1" noChangeArrowheads="1"/>
                            </p:cNvSpPr>
                            <p:nvPr/>
                          </p:nvSpPr>
                          <p:spPr bwMode="auto">
                            <a:xfrm>
                              <a:off x="2308645" y="4271970"/>
                              <a:ext cx="241640" cy="320005"/>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AutoShape 11"/>
                            <p:cNvSpPr>
                              <a:spLocks noChangeAspect="1" noChangeArrowheads="1"/>
                            </p:cNvSpPr>
                            <p:nvPr/>
                          </p:nvSpPr>
                          <p:spPr bwMode="auto">
                            <a:xfrm flipH="1">
                              <a:off x="2263337" y="3822362"/>
                              <a:ext cx="332255" cy="19200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78" name="Group 15"/>
                            <p:cNvGrpSpPr>
                              <a:grpSpLocks noChangeAspect="1"/>
                            </p:cNvGrpSpPr>
                            <p:nvPr/>
                          </p:nvGrpSpPr>
                          <p:grpSpPr bwMode="auto">
                            <a:xfrm>
                              <a:off x="2550284" y="3374322"/>
                              <a:ext cx="604099" cy="448007"/>
                              <a:chOff x="2886" y="10564"/>
                              <a:chExt cx="315" cy="315"/>
                            </a:xfrm>
                          </p:grpSpPr>
                          <p:sp>
                            <p:nvSpPr>
                              <p:cNvPr id="299" name="Line 1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00" name="Line 1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4" name="Group 28"/>
                            <p:cNvGrpSpPr>
                              <a:grpSpLocks noChangeAspect="1"/>
                            </p:cNvGrpSpPr>
                            <p:nvPr/>
                          </p:nvGrpSpPr>
                          <p:grpSpPr bwMode="auto">
                            <a:xfrm rot="18389699">
                              <a:off x="1961186" y="4647747"/>
                              <a:ext cx="600009" cy="400217"/>
                              <a:chOff x="2376" y="8890"/>
                              <a:chExt cx="1125" cy="795"/>
                            </a:xfrm>
                          </p:grpSpPr>
                          <p:sp>
                            <p:nvSpPr>
                              <p:cNvPr id="286"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85" name="Group 30"/>
                              <p:cNvGrpSpPr>
                                <a:grpSpLocks noChangeAspect="1"/>
                              </p:cNvGrpSpPr>
                              <p:nvPr/>
                            </p:nvGrpSpPr>
                            <p:grpSpPr bwMode="auto">
                              <a:xfrm rot="24300000">
                                <a:off x="2391" y="8890"/>
                                <a:ext cx="315" cy="315"/>
                                <a:chOff x="2886" y="10564"/>
                                <a:chExt cx="315" cy="315"/>
                              </a:xfrm>
                            </p:grpSpPr>
                            <p:sp>
                              <p:nvSpPr>
                                <p:cNvPr id="297"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8"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6" name="Group 33"/>
                              <p:cNvGrpSpPr>
                                <a:grpSpLocks noChangeAspect="1"/>
                              </p:cNvGrpSpPr>
                              <p:nvPr/>
                            </p:nvGrpSpPr>
                            <p:grpSpPr bwMode="auto">
                              <a:xfrm rot="24300000">
                                <a:off x="2376" y="9130"/>
                                <a:ext cx="315" cy="315"/>
                                <a:chOff x="2886" y="10564"/>
                                <a:chExt cx="315" cy="315"/>
                              </a:xfrm>
                            </p:grpSpPr>
                            <p:sp>
                              <p:nvSpPr>
                                <p:cNvPr id="295"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6"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7" name="Group 36"/>
                              <p:cNvGrpSpPr>
                                <a:grpSpLocks noChangeAspect="1"/>
                              </p:cNvGrpSpPr>
                              <p:nvPr/>
                            </p:nvGrpSpPr>
                            <p:grpSpPr bwMode="auto">
                              <a:xfrm rot="24300000">
                                <a:off x="2376" y="9370"/>
                                <a:ext cx="315" cy="315"/>
                                <a:chOff x="2886" y="10564"/>
                                <a:chExt cx="315" cy="315"/>
                              </a:xfrm>
                            </p:grpSpPr>
                            <p:sp>
                              <p:nvSpPr>
                                <p:cNvPr id="293"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4"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9" name="Group 39"/>
                              <p:cNvGrpSpPr>
                                <a:grpSpLocks noChangeAspect="1"/>
                              </p:cNvGrpSpPr>
                              <p:nvPr/>
                            </p:nvGrpSpPr>
                            <p:grpSpPr bwMode="auto">
                              <a:xfrm rot="24300000">
                                <a:off x="3186" y="9115"/>
                                <a:ext cx="315" cy="315"/>
                                <a:chOff x="2886" y="10564"/>
                                <a:chExt cx="315" cy="315"/>
                              </a:xfrm>
                            </p:grpSpPr>
                            <p:sp>
                              <p:nvSpPr>
                                <p:cNvPr id="291"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2"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00" name="Group 57"/>
                            <p:cNvGrpSpPr>
                              <a:grpSpLocks noChangeAspect="1"/>
                            </p:cNvGrpSpPr>
                            <p:nvPr/>
                          </p:nvGrpSpPr>
                          <p:grpSpPr bwMode="auto">
                            <a:xfrm rot="13075850" flipH="1">
                              <a:off x="2793182" y="2850037"/>
                              <a:ext cx="1532860" cy="613505"/>
                              <a:chOff x="2886" y="10564"/>
                              <a:chExt cx="315" cy="315"/>
                            </a:xfrm>
                          </p:grpSpPr>
                          <p:sp>
                            <p:nvSpPr>
                              <p:cNvPr id="284" name="Line 58"/>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5" name="Line 59"/>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1" name="Group 145"/>
                            <p:cNvGrpSpPr/>
                            <p:nvPr/>
                          </p:nvGrpSpPr>
                          <p:grpSpPr>
                            <a:xfrm>
                              <a:off x="3699504" y="3803384"/>
                              <a:ext cx="1183779" cy="1576794"/>
                              <a:chOff x="3699504" y="3803384"/>
                              <a:chExt cx="1183779" cy="1576794"/>
                            </a:xfrm>
                          </p:grpSpPr>
                          <p:grpSp>
                            <p:nvGrpSpPr>
                              <p:cNvPr id="202" name="Group 89"/>
                              <p:cNvGrpSpPr>
                                <a:grpSpLocks noChangeAspect="1"/>
                              </p:cNvGrpSpPr>
                              <p:nvPr/>
                            </p:nvGrpSpPr>
                            <p:grpSpPr bwMode="auto">
                              <a:xfrm>
                                <a:off x="3841210" y="4268693"/>
                                <a:ext cx="1042073" cy="1111485"/>
                                <a:chOff x="7341" y="6449"/>
                                <a:chExt cx="2070" cy="2084"/>
                              </a:xfrm>
                            </p:grpSpPr>
                            <p:sp>
                              <p:nvSpPr>
                                <p:cNvPr id="260"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15" name="Group 91"/>
                                <p:cNvGrpSpPr>
                                  <a:grpSpLocks noChangeAspect="1"/>
                                </p:cNvGrpSpPr>
                                <p:nvPr/>
                              </p:nvGrpSpPr>
                              <p:grpSpPr bwMode="auto">
                                <a:xfrm>
                                  <a:off x="8790" y="7333"/>
                                  <a:ext cx="621" cy="360"/>
                                  <a:chOff x="2781" y="4864"/>
                                  <a:chExt cx="621" cy="360"/>
                                </a:xfrm>
                              </p:grpSpPr>
                              <p:sp>
                                <p:nvSpPr>
                                  <p:cNvPr id="282"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9" name="Group 94"/>
                                <p:cNvGrpSpPr>
                                  <a:grpSpLocks noChangeAspect="1"/>
                                </p:cNvGrpSpPr>
                                <p:nvPr/>
                              </p:nvGrpSpPr>
                              <p:grpSpPr bwMode="auto">
                                <a:xfrm rot="2653686">
                                  <a:off x="7459" y="6980"/>
                                  <a:ext cx="1125" cy="795"/>
                                  <a:chOff x="2421" y="10915"/>
                                  <a:chExt cx="1125" cy="795"/>
                                </a:xfrm>
                              </p:grpSpPr>
                              <p:sp>
                                <p:nvSpPr>
                                  <p:cNvPr id="269"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0" name="Group 96"/>
                                  <p:cNvGrpSpPr>
                                    <a:grpSpLocks noChangeAspect="1"/>
                                  </p:cNvGrpSpPr>
                                  <p:nvPr/>
                                </p:nvGrpSpPr>
                                <p:grpSpPr bwMode="auto">
                                  <a:xfrm rot="24300000">
                                    <a:off x="3231" y="10915"/>
                                    <a:ext cx="315" cy="315"/>
                                    <a:chOff x="2886" y="10564"/>
                                    <a:chExt cx="315" cy="315"/>
                                  </a:xfrm>
                                </p:grpSpPr>
                                <p:sp>
                                  <p:nvSpPr>
                                    <p:cNvPr id="280"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81"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6" name="Group 99"/>
                                  <p:cNvGrpSpPr>
                                    <a:grpSpLocks noChangeAspect="1"/>
                                  </p:cNvGrpSpPr>
                                  <p:nvPr/>
                                </p:nvGrpSpPr>
                                <p:grpSpPr bwMode="auto">
                                  <a:xfrm rot="24300000">
                                    <a:off x="2421" y="11155"/>
                                    <a:ext cx="315" cy="315"/>
                                    <a:chOff x="2886" y="10564"/>
                                    <a:chExt cx="315" cy="315"/>
                                  </a:xfrm>
                                </p:grpSpPr>
                                <p:sp>
                                  <p:nvSpPr>
                                    <p:cNvPr id="278"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9"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7" name="Group 102"/>
                                  <p:cNvGrpSpPr>
                                    <a:grpSpLocks noChangeAspect="1"/>
                                  </p:cNvGrpSpPr>
                                  <p:nvPr/>
                                </p:nvGrpSpPr>
                                <p:grpSpPr bwMode="auto">
                                  <a:xfrm rot="24300000">
                                    <a:off x="3231" y="11395"/>
                                    <a:ext cx="315" cy="315"/>
                                    <a:chOff x="2886" y="10564"/>
                                    <a:chExt cx="315" cy="315"/>
                                  </a:xfrm>
                                </p:grpSpPr>
                                <p:sp>
                                  <p:nvSpPr>
                                    <p:cNvPr id="276"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7"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8" name="Group 105"/>
                                  <p:cNvGrpSpPr>
                                    <a:grpSpLocks noChangeAspect="1"/>
                                  </p:cNvGrpSpPr>
                                  <p:nvPr/>
                                </p:nvGrpSpPr>
                                <p:grpSpPr bwMode="auto">
                                  <a:xfrm rot="24300000">
                                    <a:off x="3231" y="11140"/>
                                    <a:ext cx="315" cy="315"/>
                                    <a:chOff x="2886" y="10564"/>
                                    <a:chExt cx="315" cy="315"/>
                                  </a:xfrm>
                                </p:grpSpPr>
                                <p:sp>
                                  <p:nvSpPr>
                                    <p:cNvPr id="274"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75"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9" name="Group 108"/>
                                <p:cNvGrpSpPr>
                                  <a:grpSpLocks noChangeAspect="1"/>
                                </p:cNvGrpSpPr>
                                <p:nvPr/>
                              </p:nvGrpSpPr>
                              <p:grpSpPr bwMode="auto">
                                <a:xfrm>
                                  <a:off x="8571" y="7753"/>
                                  <a:ext cx="621" cy="360"/>
                                  <a:chOff x="2781" y="4864"/>
                                  <a:chExt cx="621" cy="360"/>
                                </a:xfrm>
                              </p:grpSpPr>
                              <p:sp>
                                <p:nvSpPr>
                                  <p:cNvPr id="267"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0" name="Group 111"/>
                                <p:cNvGrpSpPr>
                                  <a:grpSpLocks noChangeAspect="1"/>
                                </p:cNvGrpSpPr>
                                <p:nvPr/>
                              </p:nvGrpSpPr>
                              <p:grpSpPr bwMode="auto">
                                <a:xfrm>
                                  <a:off x="8211" y="8173"/>
                                  <a:ext cx="621" cy="360"/>
                                  <a:chOff x="2781" y="4864"/>
                                  <a:chExt cx="621" cy="360"/>
                                </a:xfrm>
                              </p:grpSpPr>
                              <p:sp>
                                <p:nvSpPr>
                                  <p:cNvPr id="265"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59" name="AutoShape 120"/>
                              <p:cNvSpPr>
                                <a:spLocks noChangeAspect="1" noChangeArrowheads="1"/>
                              </p:cNvSpPr>
                              <p:nvPr/>
                            </p:nvSpPr>
                            <p:spPr bwMode="auto">
                              <a:xfrm rot="20689103" flipH="1">
                                <a:off x="3699504" y="3803384"/>
                                <a:ext cx="352006" cy="18123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243" name="Group 12"/>
                      <p:cNvGrpSpPr>
                        <a:grpSpLocks noChangeAspect="1"/>
                      </p:cNvGrpSpPr>
                      <p:nvPr/>
                    </p:nvGrpSpPr>
                    <p:grpSpPr bwMode="auto">
                      <a:xfrm rot="18900000">
                        <a:off x="2354959" y="4061833"/>
                        <a:ext cx="158576" cy="168003"/>
                        <a:chOff x="2886" y="10564"/>
                        <a:chExt cx="315" cy="315"/>
                      </a:xfrm>
                    </p:grpSpPr>
                    <p:sp>
                      <p:nvSpPr>
                        <p:cNvPr id="245" name="Line 1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6" name="Line 1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44" name="Group 19"/>
                    <p:cNvGrpSpPr>
                      <a:grpSpLocks noChangeAspect="1"/>
                    </p:cNvGrpSpPr>
                    <p:nvPr/>
                  </p:nvGrpSpPr>
                  <p:grpSpPr bwMode="auto">
                    <a:xfrm>
                      <a:off x="2308654" y="2478374"/>
                      <a:ext cx="845740" cy="1344024"/>
                      <a:chOff x="2886" y="10564"/>
                      <a:chExt cx="315" cy="315"/>
                    </a:xfrm>
                  </p:grpSpPr>
                  <p:sp>
                    <p:nvSpPr>
                      <p:cNvPr id="241" name="Line 2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42" name="Line 2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47" name="Group 22"/>
                  <p:cNvGrpSpPr>
                    <a:grpSpLocks noChangeAspect="1"/>
                  </p:cNvGrpSpPr>
                  <p:nvPr/>
                </p:nvGrpSpPr>
                <p:grpSpPr bwMode="auto">
                  <a:xfrm>
                    <a:off x="2006595" y="5244253"/>
                    <a:ext cx="202877" cy="165336"/>
                    <a:chOff x="2781" y="2824"/>
                    <a:chExt cx="403" cy="310"/>
                  </a:xfrm>
                </p:grpSpPr>
                <p:sp>
                  <p:nvSpPr>
                    <p:cNvPr id="234"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8" name="Group 42"/>
                  <p:cNvGrpSpPr>
                    <a:grpSpLocks noChangeAspect="1"/>
                  </p:cNvGrpSpPr>
                  <p:nvPr/>
                </p:nvGrpSpPr>
                <p:grpSpPr bwMode="auto">
                  <a:xfrm>
                    <a:off x="1727199" y="4985582"/>
                    <a:ext cx="202877" cy="165336"/>
                    <a:chOff x="2781" y="2824"/>
                    <a:chExt cx="403" cy="310"/>
                  </a:xfrm>
                </p:grpSpPr>
                <p:sp>
                  <p:nvSpPr>
                    <p:cNvPr id="229"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49" name="Group 48"/>
                <p:cNvGrpSpPr>
                  <a:grpSpLocks noChangeAspect="1"/>
                </p:cNvGrpSpPr>
                <p:nvPr/>
              </p:nvGrpSpPr>
              <p:grpSpPr bwMode="auto">
                <a:xfrm>
                  <a:off x="1855570" y="5121585"/>
                  <a:ext cx="202877" cy="165336"/>
                  <a:chOff x="2781" y="2824"/>
                  <a:chExt cx="403" cy="310"/>
                </a:xfrm>
              </p:grpSpPr>
              <p:sp>
                <p:nvSpPr>
                  <p:cNvPr id="221"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16" name="Oval 6"/>
              <p:cNvSpPr>
                <a:spLocks noChangeAspect="1" noChangeArrowheads="1"/>
              </p:cNvSpPr>
              <p:nvPr/>
            </p:nvSpPr>
            <p:spPr bwMode="auto">
              <a:xfrm>
                <a:off x="3124179" y="2446339"/>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
              <p:cNvSpPr>
                <a:spLocks noChangeAspect="1" noChangeArrowheads="1"/>
              </p:cNvSpPr>
              <p:nvPr/>
            </p:nvSpPr>
            <p:spPr bwMode="auto">
              <a:xfrm>
                <a:off x="3124179" y="3342354"/>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Oval 63"/>
              <p:cNvSpPr>
                <a:spLocks noChangeAspect="1" noChangeArrowheads="1"/>
              </p:cNvSpPr>
              <p:nvPr/>
            </p:nvSpPr>
            <p:spPr bwMode="auto">
              <a:xfrm flipH="1">
                <a:off x="3124179" y="2902347"/>
                <a:ext cx="60410" cy="64001"/>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0" name="Group 253"/>
            <p:cNvGrpSpPr/>
            <p:nvPr/>
          </p:nvGrpSpPr>
          <p:grpSpPr>
            <a:xfrm>
              <a:off x="4483100" y="3090055"/>
              <a:ext cx="2548385" cy="2072935"/>
              <a:chOff x="4216400" y="3115455"/>
              <a:chExt cx="2548385" cy="2072935"/>
            </a:xfrm>
          </p:grpSpPr>
          <p:grpSp>
            <p:nvGrpSpPr>
              <p:cNvPr id="251" name="Group 252"/>
              <p:cNvGrpSpPr/>
              <p:nvPr/>
            </p:nvGrpSpPr>
            <p:grpSpPr>
              <a:xfrm rot="20981492">
                <a:off x="4695699" y="3166165"/>
                <a:ext cx="801054" cy="1023923"/>
                <a:chOff x="4800045" y="3135298"/>
                <a:chExt cx="574336" cy="729801"/>
              </a:xfrm>
            </p:grpSpPr>
            <p:sp>
              <p:nvSpPr>
                <p:cNvPr id="213" name="Line 4"/>
                <p:cNvSpPr>
                  <a:spLocks noChangeAspect="1" noChangeShapeType="1"/>
                </p:cNvSpPr>
                <p:nvPr/>
              </p:nvSpPr>
              <p:spPr bwMode="auto">
                <a:xfrm flipV="1">
                  <a:off x="4800045" y="3311678"/>
                  <a:ext cx="435528" cy="553421"/>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4" name="Line 5"/>
                <p:cNvSpPr>
                  <a:spLocks noChangeAspect="1" noChangeShapeType="1"/>
                </p:cNvSpPr>
                <p:nvPr/>
              </p:nvSpPr>
              <p:spPr bwMode="auto">
                <a:xfrm flipV="1">
                  <a:off x="4930196" y="3135298"/>
                  <a:ext cx="444185" cy="564421"/>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4" name="Group 54"/>
              <p:cNvGrpSpPr>
                <a:grpSpLocks noChangeAspect="1"/>
              </p:cNvGrpSpPr>
              <p:nvPr/>
            </p:nvGrpSpPr>
            <p:grpSpPr bwMode="auto">
              <a:xfrm rot="11572591" flipH="1">
                <a:off x="5271418" y="3212663"/>
                <a:ext cx="880446" cy="945248"/>
                <a:chOff x="2886" y="10564"/>
                <a:chExt cx="315" cy="315"/>
              </a:xfrm>
            </p:grpSpPr>
            <p:sp>
              <p:nvSpPr>
                <p:cNvPr id="211" name="Line 55"/>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2" name="Line 56"/>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2" name="AutoShape 7"/>
              <p:cNvSpPr>
                <a:spLocks noChangeAspect="1" noChangeArrowheads="1"/>
              </p:cNvSpPr>
              <p:nvPr/>
            </p:nvSpPr>
            <p:spPr bwMode="auto">
              <a:xfrm>
                <a:off x="4694223" y="4247825"/>
                <a:ext cx="194331" cy="264572"/>
              </a:xfrm>
              <a:prstGeom prst="diamond">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55" name="Group 28"/>
              <p:cNvGrpSpPr>
                <a:grpSpLocks noChangeAspect="1"/>
              </p:cNvGrpSpPr>
              <p:nvPr/>
            </p:nvGrpSpPr>
            <p:grpSpPr bwMode="auto">
              <a:xfrm rot="18389699">
                <a:off x="4408652" y="4563479"/>
                <a:ext cx="496072" cy="321860"/>
                <a:chOff x="2376" y="8892"/>
                <a:chExt cx="1125" cy="795"/>
              </a:xfrm>
            </p:grpSpPr>
            <p:sp>
              <p:nvSpPr>
                <p:cNvPr id="198" name="AutoShape 29"/>
                <p:cNvSpPr>
                  <a:spLocks noChangeAspect="1"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56" name="Group 30"/>
                <p:cNvGrpSpPr>
                  <a:grpSpLocks noChangeAspect="1"/>
                </p:cNvGrpSpPr>
                <p:nvPr/>
              </p:nvGrpSpPr>
              <p:grpSpPr bwMode="auto">
                <a:xfrm rot="24300000">
                  <a:off x="2391" y="8892"/>
                  <a:ext cx="315" cy="315"/>
                  <a:chOff x="2886" y="10564"/>
                  <a:chExt cx="315" cy="315"/>
                </a:xfrm>
              </p:grpSpPr>
              <p:sp>
                <p:nvSpPr>
                  <p:cNvPr id="209" name="Line 31"/>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10" name="Line 32"/>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7" name="Group 33"/>
                <p:cNvGrpSpPr>
                  <a:grpSpLocks noChangeAspect="1"/>
                </p:cNvGrpSpPr>
                <p:nvPr/>
              </p:nvGrpSpPr>
              <p:grpSpPr bwMode="auto">
                <a:xfrm rot="24300000">
                  <a:off x="2376" y="9132"/>
                  <a:ext cx="315" cy="315"/>
                  <a:chOff x="2886" y="10564"/>
                  <a:chExt cx="315" cy="315"/>
                </a:xfrm>
              </p:grpSpPr>
              <p:sp>
                <p:nvSpPr>
                  <p:cNvPr id="207" name="Line 34"/>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8" name="Line 35"/>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8" name="Group 36"/>
                <p:cNvGrpSpPr>
                  <a:grpSpLocks noChangeAspect="1"/>
                </p:cNvGrpSpPr>
                <p:nvPr/>
              </p:nvGrpSpPr>
              <p:grpSpPr bwMode="auto">
                <a:xfrm rot="24300000">
                  <a:off x="2376" y="9372"/>
                  <a:ext cx="315" cy="315"/>
                  <a:chOff x="2886" y="10564"/>
                  <a:chExt cx="315" cy="315"/>
                </a:xfrm>
              </p:grpSpPr>
              <p:sp>
                <p:nvSpPr>
                  <p:cNvPr id="205" name="Line 3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6" name="Line 3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1" name="Group 39"/>
                <p:cNvGrpSpPr>
                  <a:grpSpLocks noChangeAspect="1"/>
                </p:cNvGrpSpPr>
                <p:nvPr/>
              </p:nvGrpSpPr>
              <p:grpSpPr bwMode="auto">
                <a:xfrm rot="24300000">
                  <a:off x="3186" y="9117"/>
                  <a:ext cx="315" cy="315"/>
                  <a:chOff x="2886" y="10564"/>
                  <a:chExt cx="315" cy="315"/>
                </a:xfrm>
              </p:grpSpPr>
              <p:sp>
                <p:nvSpPr>
                  <p:cNvPr id="203" name="Line 4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04" name="Line 4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62" name="Group 89"/>
              <p:cNvGrpSpPr>
                <a:grpSpLocks noChangeAspect="1"/>
              </p:cNvGrpSpPr>
              <p:nvPr/>
            </p:nvGrpSpPr>
            <p:grpSpPr bwMode="auto">
              <a:xfrm>
                <a:off x="5926733" y="4245116"/>
                <a:ext cx="838052" cy="918949"/>
                <a:chOff x="7341" y="6449"/>
                <a:chExt cx="2070" cy="2084"/>
              </a:xfrm>
            </p:grpSpPr>
            <p:sp>
              <p:nvSpPr>
                <p:cNvPr id="174" name="Rectangle 90"/>
                <p:cNvSpPr>
                  <a:spLocks noChangeAspect="1" noChangeArrowheads="1"/>
                </p:cNvSpPr>
                <p:nvPr/>
              </p:nvSpPr>
              <p:spPr bwMode="auto">
                <a:xfrm>
                  <a:off x="7341" y="6449"/>
                  <a:ext cx="480" cy="48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63" name="Group 91"/>
                <p:cNvGrpSpPr>
                  <a:grpSpLocks noChangeAspect="1"/>
                </p:cNvGrpSpPr>
                <p:nvPr/>
              </p:nvGrpSpPr>
              <p:grpSpPr bwMode="auto">
                <a:xfrm>
                  <a:off x="8790" y="7333"/>
                  <a:ext cx="621" cy="360"/>
                  <a:chOff x="2781" y="4864"/>
                  <a:chExt cx="621" cy="360"/>
                </a:xfrm>
              </p:grpSpPr>
              <p:sp>
                <p:nvSpPr>
                  <p:cNvPr id="196" name="Rectangle 9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7" name="Rectangle 9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4" name="Group 94"/>
                <p:cNvGrpSpPr>
                  <a:grpSpLocks noChangeAspect="1"/>
                </p:cNvGrpSpPr>
                <p:nvPr/>
              </p:nvGrpSpPr>
              <p:grpSpPr bwMode="auto">
                <a:xfrm rot="2653686">
                  <a:off x="7458" y="6983"/>
                  <a:ext cx="1125" cy="795"/>
                  <a:chOff x="2421" y="10917"/>
                  <a:chExt cx="1125" cy="795"/>
                </a:xfrm>
              </p:grpSpPr>
              <p:sp>
                <p:nvSpPr>
                  <p:cNvPr id="183" name="AutoShape 95"/>
                  <p:cNvSpPr>
                    <a:spLocks noChangeAspect="1"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0" name="Group 96"/>
                  <p:cNvGrpSpPr>
                    <a:grpSpLocks noChangeAspect="1"/>
                  </p:cNvGrpSpPr>
                  <p:nvPr/>
                </p:nvGrpSpPr>
                <p:grpSpPr bwMode="auto">
                  <a:xfrm rot="24300000">
                    <a:off x="3231" y="10917"/>
                    <a:ext cx="315" cy="315"/>
                    <a:chOff x="2886" y="10564"/>
                    <a:chExt cx="315" cy="315"/>
                  </a:xfrm>
                </p:grpSpPr>
                <p:sp>
                  <p:nvSpPr>
                    <p:cNvPr id="194" name="Line 97"/>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5" name="Line 98"/>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1" name="Group 99"/>
                  <p:cNvGrpSpPr>
                    <a:grpSpLocks noChangeAspect="1"/>
                  </p:cNvGrpSpPr>
                  <p:nvPr/>
                </p:nvGrpSpPr>
                <p:grpSpPr bwMode="auto">
                  <a:xfrm rot="24300000">
                    <a:off x="2421" y="11157"/>
                    <a:ext cx="315" cy="315"/>
                    <a:chOff x="2886" y="10564"/>
                    <a:chExt cx="315" cy="315"/>
                  </a:xfrm>
                </p:grpSpPr>
                <p:sp>
                  <p:nvSpPr>
                    <p:cNvPr id="192" name="Line 100"/>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3" name="Line 101"/>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2" name="Group 102"/>
                  <p:cNvGrpSpPr>
                    <a:grpSpLocks noChangeAspect="1"/>
                  </p:cNvGrpSpPr>
                  <p:nvPr/>
                </p:nvGrpSpPr>
                <p:grpSpPr bwMode="auto">
                  <a:xfrm rot="24300000">
                    <a:off x="3231" y="11397"/>
                    <a:ext cx="315" cy="315"/>
                    <a:chOff x="2886" y="10564"/>
                    <a:chExt cx="315" cy="315"/>
                  </a:xfrm>
                </p:grpSpPr>
                <p:sp>
                  <p:nvSpPr>
                    <p:cNvPr id="190" name="Line 103"/>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91" name="Line 104"/>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3" name="Group 105"/>
                  <p:cNvGrpSpPr>
                    <a:grpSpLocks noChangeAspect="1"/>
                  </p:cNvGrpSpPr>
                  <p:nvPr/>
                </p:nvGrpSpPr>
                <p:grpSpPr bwMode="auto">
                  <a:xfrm rot="24300000">
                    <a:off x="3231" y="11142"/>
                    <a:ext cx="315" cy="315"/>
                    <a:chOff x="2886" y="10564"/>
                    <a:chExt cx="315" cy="315"/>
                  </a:xfrm>
                </p:grpSpPr>
                <p:sp>
                  <p:nvSpPr>
                    <p:cNvPr id="188" name="Line 106"/>
                    <p:cNvSpPr>
                      <a:spLocks noChangeAspect="1"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9" name="Line 107"/>
                    <p:cNvSpPr>
                      <a:spLocks noChangeAspect="1"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87" name="Group 108"/>
                <p:cNvGrpSpPr>
                  <a:grpSpLocks noChangeAspect="1"/>
                </p:cNvGrpSpPr>
                <p:nvPr/>
              </p:nvGrpSpPr>
              <p:grpSpPr bwMode="auto">
                <a:xfrm>
                  <a:off x="8571" y="7753"/>
                  <a:ext cx="621" cy="360"/>
                  <a:chOff x="2781" y="4864"/>
                  <a:chExt cx="621" cy="360"/>
                </a:xfrm>
              </p:grpSpPr>
              <p:sp>
                <p:nvSpPr>
                  <p:cNvPr id="181" name="Rectangle 109"/>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2" name="Rectangle 110"/>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8" name="Group 111"/>
                <p:cNvGrpSpPr>
                  <a:grpSpLocks noChangeAspect="1"/>
                </p:cNvGrpSpPr>
                <p:nvPr/>
              </p:nvGrpSpPr>
              <p:grpSpPr bwMode="auto">
                <a:xfrm>
                  <a:off x="8211" y="8173"/>
                  <a:ext cx="621" cy="360"/>
                  <a:chOff x="2781" y="4864"/>
                  <a:chExt cx="621" cy="360"/>
                </a:xfrm>
              </p:grpSpPr>
              <p:sp>
                <p:nvSpPr>
                  <p:cNvPr id="179" name="Rectangle 112"/>
                  <p:cNvSpPr>
                    <a:spLocks noChangeAspect="1" noChangeArrowheads="1"/>
                  </p:cNvSpPr>
                  <p:nvPr/>
                </p:nvSpPr>
                <p:spPr bwMode="auto">
                  <a:xfrm>
                    <a:off x="2781" y="4864"/>
                    <a:ext cx="480" cy="360"/>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0" name="Rectangle 113"/>
                  <p:cNvSpPr>
                    <a:spLocks noChangeAspect="1" noChangeArrowheads="1"/>
                  </p:cNvSpPr>
                  <p:nvPr/>
                </p:nvSpPr>
                <p:spPr bwMode="auto">
                  <a:xfrm>
                    <a:off x="3261" y="4980"/>
                    <a:ext cx="141" cy="124"/>
                  </a:xfrm>
                  <a:prstGeom prst="rect">
                    <a:avLst/>
                  </a:prstGeom>
                  <a:solidFill>
                    <a:srgbClr val="FFFFFF"/>
                  </a:solid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89" name="Group 22"/>
              <p:cNvGrpSpPr>
                <a:grpSpLocks noChangeAspect="1"/>
              </p:cNvGrpSpPr>
              <p:nvPr/>
            </p:nvGrpSpPr>
            <p:grpSpPr bwMode="auto">
              <a:xfrm>
                <a:off x="4441095" y="5051693"/>
                <a:ext cx="163157" cy="136697"/>
                <a:chOff x="2781" y="2824"/>
                <a:chExt cx="403" cy="310"/>
              </a:xfrm>
            </p:grpSpPr>
            <p:sp>
              <p:nvSpPr>
                <p:cNvPr id="169" name="Line 2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Line 2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Arc 2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Arc 2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Oval 2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90" name="Group 42"/>
              <p:cNvGrpSpPr>
                <a:grpSpLocks noChangeAspect="1"/>
              </p:cNvGrpSpPr>
              <p:nvPr/>
            </p:nvGrpSpPr>
            <p:grpSpPr bwMode="auto">
              <a:xfrm>
                <a:off x="4216400" y="4837831"/>
                <a:ext cx="163157" cy="136697"/>
                <a:chOff x="2781" y="2824"/>
                <a:chExt cx="403" cy="310"/>
              </a:xfrm>
            </p:grpSpPr>
            <p:sp>
              <p:nvSpPr>
                <p:cNvPr id="164" name="Line 43"/>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Line 44"/>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Arc 45"/>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Arc 46"/>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Oval 47"/>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1" name="Group 48"/>
              <p:cNvGrpSpPr>
                <a:grpSpLocks noChangeAspect="1"/>
              </p:cNvGrpSpPr>
              <p:nvPr/>
            </p:nvGrpSpPr>
            <p:grpSpPr bwMode="auto">
              <a:xfrm>
                <a:off x="4319638" y="4950275"/>
                <a:ext cx="163157" cy="136697"/>
                <a:chOff x="2781" y="2824"/>
                <a:chExt cx="403" cy="310"/>
              </a:xfrm>
            </p:grpSpPr>
            <p:sp>
              <p:nvSpPr>
                <p:cNvPr id="159" name="Line 49"/>
                <p:cNvSpPr>
                  <a:spLocks noChangeAspect="1"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Line 50"/>
                <p:cNvSpPr>
                  <a:spLocks noChangeAspect="1"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Arc 51"/>
                <p:cNvSpPr>
                  <a:spLocks noChangeAspect="1"/>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Arc 52"/>
                <p:cNvSpPr>
                  <a:spLocks noChangeAspect="1"/>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Oval 53"/>
                <p:cNvSpPr>
                  <a:spLocks noChangeAspect="1"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8" name="Oval 63"/>
              <p:cNvSpPr>
                <a:spLocks noChangeAspect="1" noChangeArrowheads="1"/>
              </p:cNvSpPr>
              <p:nvPr/>
            </p:nvSpPr>
            <p:spPr bwMode="auto">
              <a:xfrm flipH="1">
                <a:off x="5362791" y="3115455"/>
                <a:ext cx="48583" cy="52914"/>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9" name="Right Arrow 148"/>
            <p:cNvSpPr/>
            <p:nvPr/>
          </p:nvSpPr>
          <p:spPr>
            <a:xfrm>
              <a:off x="3711168" y="3598829"/>
              <a:ext cx="978408" cy="484632"/>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11" name="Picture 310"/>
          <p:cNvPicPr>
            <a:picLocks noChangeAspect="1"/>
          </p:cNvPicPr>
          <p:nvPr/>
        </p:nvPicPr>
        <p:blipFill>
          <a:blip r:embed="rId4"/>
          <a:stretch>
            <a:fillRect/>
          </a:stretch>
        </p:blipFill>
        <p:spPr>
          <a:xfrm>
            <a:off x="3615589" y="3208411"/>
            <a:ext cx="1385673" cy="151584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989"/>
            <a:ext cx="8229600" cy="667512"/>
          </a:xfrm>
        </p:spPr>
        <p:txBody>
          <a:bodyPr>
            <a:noAutofit/>
          </a:bodyPr>
          <a:lstStyle/>
          <a:p>
            <a:pPr algn="ctr"/>
            <a:r>
              <a:rPr lang="en-US" dirty="0" smtClean="0"/>
              <a:t>Natural Cerebellum</a:t>
            </a:r>
            <a:endParaRPr lang="en-US" dirty="0"/>
          </a:p>
        </p:txBody>
      </p:sp>
      <p:pic>
        <p:nvPicPr>
          <p:cNvPr id="4" name="Picture 3"/>
          <p:cNvPicPr>
            <a:picLocks noChangeAspect="1"/>
          </p:cNvPicPr>
          <p:nvPr/>
        </p:nvPicPr>
        <p:blipFill>
          <a:blip r:embed="rId3"/>
          <a:stretch>
            <a:fillRect/>
          </a:stretch>
        </p:blipFill>
        <p:spPr>
          <a:xfrm>
            <a:off x="816573" y="1600199"/>
            <a:ext cx="7620000" cy="4525963"/>
          </a:xfrm>
          <a:prstGeom prst="rect">
            <a:avLst/>
          </a:prstGeom>
        </p:spPr>
      </p:pic>
      <p:sp>
        <p:nvSpPr>
          <p:cNvPr id="5" name="TextBox 4"/>
          <p:cNvSpPr txBox="1"/>
          <p:nvPr/>
        </p:nvSpPr>
        <p:spPr>
          <a:xfrm>
            <a:off x="6900818" y="1683759"/>
            <a:ext cx="1136212" cy="461665"/>
          </a:xfrm>
          <a:prstGeom prst="rect">
            <a:avLst/>
          </a:prstGeom>
          <a:noFill/>
        </p:spPr>
        <p:txBody>
          <a:bodyPr wrap="square" rtlCol="0">
            <a:spAutoFit/>
          </a:bodyPr>
          <a:lstStyle/>
          <a:p>
            <a:r>
              <a:rPr lang="en-US" sz="2400" b="1" cap="all" dirty="0" smtClean="0">
                <a:solidFill>
                  <a:srgbClr val="FFFF00"/>
                </a:solidFill>
                <a:effectLst>
                  <a:outerShdw blurRad="50800" dist="38100" dir="840000" algn="tl" rotWithShape="0">
                    <a:srgbClr val="000000">
                      <a:alpha val="43000"/>
                    </a:srgbClr>
                  </a:outerShdw>
                </a:effectLst>
              </a:rPr>
              <a:t>Fast</a:t>
            </a:r>
            <a:endParaRPr lang="en-US" sz="2400" b="1" cap="all" dirty="0">
              <a:solidFill>
                <a:srgbClr val="FFFF00"/>
              </a:solidFill>
              <a:effectLst>
                <a:outerShdw blurRad="50800" dist="38100" dir="840000" algn="tl" rotWithShape="0">
                  <a:srgbClr val="000000">
                    <a:alpha val="43000"/>
                  </a:srgbClr>
                </a:outerShdw>
              </a:effectLst>
            </a:endParaRPr>
          </a:p>
        </p:txBody>
      </p:sp>
      <p:sp>
        <p:nvSpPr>
          <p:cNvPr id="6" name="TextBox 5"/>
          <p:cNvSpPr txBox="1"/>
          <p:nvPr/>
        </p:nvSpPr>
        <p:spPr>
          <a:xfrm>
            <a:off x="935704" y="5432250"/>
            <a:ext cx="4544848" cy="461665"/>
          </a:xfrm>
          <a:prstGeom prst="rect">
            <a:avLst/>
          </a:prstGeom>
          <a:noFill/>
        </p:spPr>
        <p:txBody>
          <a:bodyPr wrap="square" rtlCol="0">
            <a:spAutoFit/>
          </a:bodyPr>
          <a:lstStyle/>
          <a:p>
            <a:r>
              <a:rPr lang="en-US" sz="2400" b="1" cap="all" dirty="0" smtClean="0">
                <a:solidFill>
                  <a:srgbClr val="FFFF00"/>
                </a:solidFill>
                <a:effectLst>
                  <a:outerShdw blurRad="50800" dist="38100" dir="840000" algn="tl" rotWithShape="0">
                    <a:srgbClr val="000000">
                      <a:alpha val="43000"/>
                    </a:srgbClr>
                  </a:outerShdw>
                </a:effectLst>
              </a:rPr>
              <a:t>Precisely Synchronized</a:t>
            </a:r>
            <a:endParaRPr lang="en-US" sz="2400" b="1" cap="all" dirty="0">
              <a:solidFill>
                <a:srgbClr val="FFFF00"/>
              </a:solidFill>
              <a:effectLst>
                <a:outerShdw blurRad="50800" dist="38100" dir="840000" algn="tl" rotWithShape="0">
                  <a:srgbClr val="000000">
                    <a:alpha val="43000"/>
                  </a:srgbClr>
                </a:outerShdw>
              </a:effectLst>
            </a:endParaRPr>
          </a:p>
        </p:txBody>
      </p:sp>
      <p:sp>
        <p:nvSpPr>
          <p:cNvPr id="7" name="Oval 6"/>
          <p:cNvSpPr/>
          <p:nvPr/>
        </p:nvSpPr>
        <p:spPr>
          <a:xfrm rot="938261">
            <a:off x="1303302" y="2456594"/>
            <a:ext cx="6466383" cy="2875384"/>
          </a:xfrm>
          <a:prstGeom prst="ellipse">
            <a:avLst/>
          </a:prstGeom>
          <a:noFill/>
          <a:ln w="1016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1" nodeType="afterEffect">
                                  <p:stCondLst>
                                    <p:cond delay="0"/>
                                  </p:stCondLst>
                                  <p:childTnLst>
                                    <p:animMotion origin="layout" path="M 3.14226E-6 9.47173E-6 C -0.05541 0.0153 -0.11065 0.03082 -0.14626 0.07067 C -0.18187 0.11052 -0.20167 0.2083 -0.21383 0.23888 C -0.22599 0.26947 -0.22269 0.26159 -0.21939 0.25371 " pathEditMode="relative" ptsTypes="aaaA">
                                      <p:cBhvr>
                                        <p:cTn id="9" dur="1000" fill="hold"/>
                                        <p:tgtEl>
                                          <p:spTgt spid="5"/>
                                        </p:tgtEl>
                                        <p:attrNameLst>
                                          <p:attrName>ppt_x</p:attrName>
                                          <p:attrName>ppt_y</p:attrName>
                                        </p:attrNameLst>
                                      </p:cBhvr>
                                    </p:animMotion>
                                  </p:childTnLst>
                                </p:cTn>
                              </p:par>
                            </p:childTnLst>
                          </p:cTn>
                        </p:par>
                        <p:par>
                          <p:cTn id="10" fill="hold">
                            <p:stCondLst>
                              <p:cond delay="1000"/>
                            </p:stCondLst>
                            <p:childTnLst>
                              <p:par>
                                <p:cTn id="11" presetID="10" presetClass="exit" presetSubtype="0" fill="hold" grpId="2" nodeType="after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par>
                          <p:cTn id="14" fill="hold">
                            <p:stCondLst>
                              <p:cond delay="1500"/>
                            </p:stCondLst>
                            <p:childTnLst>
                              <p:par>
                                <p:cTn id="15" presetID="23" presetClass="entr" presetSubtype="16" fill="hold" grpId="2"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9" presetClass="exit" presetSubtype="0" fill="hold" grpId="3" nodeType="afterEffect">
                                  <p:stCondLst>
                                    <p:cond delay="0"/>
                                  </p:stCondLst>
                                  <p:childTnLst>
                                    <p:animEffect transition="out" filter="dissolv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p:stCondLst>
                              <p:cond delay="0"/>
                            </p:stCondLst>
                            <p:childTnLst>
                              <p:par>
                                <p:cTn id="28" presetID="0" presetClass="path" presetSubtype="0" accel="50000" decel="50000" fill="hold" grpId="1" nodeType="afterEffect">
                                  <p:stCondLst>
                                    <p:cond delay="0"/>
                                  </p:stCondLst>
                                  <p:childTnLst>
                                    <p:animMotion origin="layout" path="M 2.1539E-7 1.76089E-7 C 0.0792 -0.01946 0.15859 -0.03869 0.1975 -0.0709 C 0.2364 -0.10311 0.22755 -0.17238 0.23397 -0.19277 " pathEditMode="relative" ptsTypes="aaA">
                                      <p:cBhvr>
                                        <p:cTn id="29" dur="1000" fill="hold"/>
                                        <p:tgtEl>
                                          <p:spTgt spid="6"/>
                                        </p:tgtEl>
                                        <p:attrNameLst>
                                          <p:attrName>ppt_x</p:attrName>
                                          <p:attrName>ppt_y</p:attrName>
                                        </p:attrNameLst>
                                      </p:cBhvr>
                                    </p:animMotion>
                                  </p:childTnLst>
                                </p:cTn>
                              </p:par>
                            </p:childTnLst>
                          </p:cTn>
                        </p:par>
                        <p:par>
                          <p:cTn id="30" fill="hold">
                            <p:stCondLst>
                              <p:cond delay="1000"/>
                            </p:stCondLst>
                            <p:childTnLst>
                              <p:par>
                                <p:cTn id="31" presetID="1" presetClass="exit" presetSubtype="0" fill="hold" grpId="2" nodeType="afterEffect">
                                  <p:stCondLst>
                                    <p:cond delay="0"/>
                                  </p:stCondLst>
                                  <p:childTnLst>
                                    <p:set>
                                      <p:cBhvr>
                                        <p:cTn id="32" dur="1" fill="hold">
                                          <p:stCondLst>
                                            <p:cond delay="0"/>
                                          </p:stCondLst>
                                        </p:cTn>
                                        <p:tgtEl>
                                          <p:spTgt spid="6"/>
                                        </p:tgtEl>
                                        <p:attrNameLst>
                                          <p:attrName>style.visibility</p:attrName>
                                        </p:attrNameLst>
                                      </p:cBhvr>
                                      <p:to>
                                        <p:strVal val="hidden"/>
                                      </p:to>
                                    </p:set>
                                  </p:childTnLst>
                                </p:cTn>
                              </p:par>
                            </p:childTnLst>
                          </p:cTn>
                        </p:par>
                        <p:par>
                          <p:cTn id="33" fill="hold">
                            <p:stCondLst>
                              <p:cond delay="1000"/>
                            </p:stCondLst>
                            <p:childTnLst>
                              <p:par>
                                <p:cTn id="34" presetID="23" presetClass="entr" presetSubtype="16"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childTnLst>
                                </p:cTn>
                              </p:par>
                            </p:childTnLst>
                          </p:cTn>
                        </p:par>
                        <p:par>
                          <p:cTn id="38" fill="hold">
                            <p:stCondLst>
                              <p:cond delay="1500"/>
                            </p:stCondLst>
                            <p:childTnLst>
                              <p:par>
                                <p:cTn id="39" presetID="9" presetClass="exit" presetSubtype="0" fill="hold" grpId="1" nodeType="afterEffect">
                                  <p:stCondLst>
                                    <p:cond delay="0"/>
                                  </p:stCondLst>
                                  <p:childTnLst>
                                    <p:animEffect transition="out" filter="dissolv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7" grpId="0" animBg="1"/>
      <p:bldP spid="7" grpId="1" animBg="1"/>
      <p:bldP spid="7" grpId="2" animBg="1"/>
      <p:bldP spid="7" grpId="3" animBg="1"/>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pPr>
              <a:buNone/>
            </a:pPr>
            <a:r>
              <a:rPr lang="en-US" dirty="0" smtClean="0"/>
              <a:t>Proposed the use of Moving Prototypes:</a:t>
            </a:r>
          </a:p>
          <a:p>
            <a:pPr>
              <a:buNone/>
            </a:pPr>
            <a:endParaRPr lang="en-US" dirty="0" smtClean="0"/>
          </a:p>
          <a:p>
            <a:pPr lvl="1">
              <a:buNone/>
            </a:pPr>
            <a:r>
              <a:rPr lang="en-US" sz="2600" b="1" dirty="0" smtClean="0">
                <a:solidFill>
                  <a:srgbClr val="FF6600"/>
                </a:solidFill>
              </a:rPr>
              <a:t>          CMAC, </a:t>
            </a:r>
            <a:r>
              <a:rPr lang="en-US" sz="2600" b="1" dirty="0" smtClean="0">
                <a:solidFill>
                  <a:srgbClr val="7B0D7F"/>
                </a:solidFill>
              </a:rPr>
              <a:t>FOX</a:t>
            </a:r>
            <a:r>
              <a:rPr lang="en-US" sz="2600" b="1" dirty="0" smtClean="0"/>
              <a:t>                      Moving Prototypes </a:t>
            </a:r>
            <a:endParaRPr lang="en-US" sz="2600" b="1" dirty="0" smtClean="0">
              <a:solidFill>
                <a:srgbClr val="7B0D7F"/>
              </a:solidFill>
            </a:endParaRPr>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4"/>
          <a:stretch>
            <a:fillRect/>
          </a:stretch>
        </p:blipFill>
        <p:spPr>
          <a:xfrm>
            <a:off x="6896100" y="981075"/>
            <a:ext cx="1790700" cy="1474789"/>
          </a:xfrm>
          <a:prstGeom prst="rect">
            <a:avLst/>
          </a:prstGeom>
        </p:spPr>
      </p:pic>
      <p:graphicFrame>
        <p:nvGraphicFramePr>
          <p:cNvPr id="38" name="Object 3"/>
          <p:cNvGraphicFramePr>
            <a:graphicFrameLocks noChangeAspect="1"/>
          </p:cNvGraphicFramePr>
          <p:nvPr/>
        </p:nvGraphicFramePr>
        <p:xfrm>
          <a:off x="4952999" y="3450519"/>
          <a:ext cx="3726235" cy="2251781"/>
        </p:xfrm>
        <a:graphic>
          <a:graphicData uri="http://schemas.openxmlformats.org/presentationml/2006/ole">
            <p:oleObj spid="_x0000_s3813378" name="Document" r:id="rId5" imgW="3022600" imgH="1828800" progId="Word.Document.12">
              <p:link updateAutomatic="1"/>
            </p:oleObj>
          </a:graphicData>
        </a:graphic>
      </p:graphicFrame>
      <p:grpSp>
        <p:nvGrpSpPr>
          <p:cNvPr id="5" name="Group 87"/>
          <p:cNvGrpSpPr/>
          <p:nvPr/>
        </p:nvGrpSpPr>
        <p:grpSpPr>
          <a:xfrm>
            <a:off x="2072317" y="3984703"/>
            <a:ext cx="1297118" cy="1222188"/>
            <a:chOff x="3168650" y="2616200"/>
            <a:chExt cx="3308350" cy="3060700"/>
          </a:xfrm>
        </p:grpSpPr>
        <p:sp>
          <p:nvSpPr>
            <p:cNvPr id="89" name="Rectangle 88"/>
            <p:cNvSpPr/>
            <p:nvPr/>
          </p:nvSpPr>
          <p:spPr>
            <a:xfrm>
              <a:off x="3187700" y="2628900"/>
              <a:ext cx="3276601" cy="3035300"/>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a:xfrm rot="16200000" flipH="1">
              <a:off x="16700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H="1">
              <a:off x="18224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16200000" flipH="1">
              <a:off x="19748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H="1">
              <a:off x="21145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16200000" flipH="1">
              <a:off x="22669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16200000" flipH="1">
              <a:off x="24193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16200000" flipH="1">
              <a:off x="25717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16200000" flipH="1">
              <a:off x="27114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flipH="1">
              <a:off x="28638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flipH="1">
              <a:off x="30162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6200000" flipH="1">
              <a:off x="31686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16200000" flipH="1">
              <a:off x="33083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flipH="1">
              <a:off x="34607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16200000" flipH="1">
              <a:off x="36131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16200000" flipH="1">
              <a:off x="37655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6200000" flipH="1">
              <a:off x="39052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16200000" flipH="1">
              <a:off x="4057650" y="41592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rot="16200000" flipH="1">
              <a:off x="4197350" y="41338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16200000" flipH="1">
              <a:off x="4349750" y="41338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16200000" flipH="1">
              <a:off x="44894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16200000" flipH="1">
              <a:off x="4641850" y="41465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16200000" flipH="1">
              <a:off x="4794250" y="41338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16200000" flipH="1">
              <a:off x="4946650" y="4133849"/>
              <a:ext cx="303530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0800000" flipV="1">
              <a:off x="3181350" y="55181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10800000" flipV="1">
              <a:off x="3181350" y="53784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0800000" flipV="1">
              <a:off x="3194050" y="5213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10800000" flipV="1">
              <a:off x="3181350" y="50355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10800000" flipV="1">
              <a:off x="3181350" y="48704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10800000" flipV="1">
              <a:off x="3194050" y="4705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10800000" flipV="1">
              <a:off x="3181350" y="45529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10800000" flipV="1">
              <a:off x="3181350" y="44132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10800000" flipV="1">
              <a:off x="3194050" y="42481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0800000" flipV="1">
              <a:off x="3181350" y="4070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0800000" flipV="1">
              <a:off x="3181350" y="39052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10800000" flipV="1">
              <a:off x="3194050" y="37401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10800000" flipV="1">
              <a:off x="3168650" y="35750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10800000" flipV="1">
              <a:off x="3168650" y="3435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10800000" flipV="1">
              <a:off x="3181350" y="32702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10800000" flipV="1">
              <a:off x="3168650" y="30924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10800000" flipV="1">
              <a:off x="3168650" y="29273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10800000" flipV="1">
              <a:off x="3181350" y="2762248"/>
              <a:ext cx="32829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pPr>
              <a:buNone/>
            </a:pPr>
            <a:r>
              <a:rPr lang="en-US" dirty="0" smtClean="0"/>
              <a:t>Proposed the use of Moving Prototypes</a:t>
            </a:r>
          </a:p>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4"/>
          <a:stretch>
            <a:fillRect/>
          </a:stretch>
        </p:blipFill>
        <p:spPr>
          <a:xfrm>
            <a:off x="6896100" y="981075"/>
            <a:ext cx="1790700" cy="1474789"/>
          </a:xfrm>
          <a:prstGeom prst="rect">
            <a:avLst/>
          </a:prstGeom>
        </p:spPr>
      </p:pic>
      <p:grpSp>
        <p:nvGrpSpPr>
          <p:cNvPr id="5" name="Group 61"/>
          <p:cNvGrpSpPr/>
          <p:nvPr/>
        </p:nvGrpSpPr>
        <p:grpSpPr>
          <a:xfrm>
            <a:off x="1549501" y="2889133"/>
            <a:ext cx="3055481" cy="2463767"/>
            <a:chOff x="1587601" y="3181233"/>
            <a:chExt cx="3055481" cy="2463767"/>
          </a:xfrm>
        </p:grpSpPr>
        <p:sp>
          <p:nvSpPr>
            <p:cNvPr id="7" name="Text Box 8"/>
            <p:cNvSpPr txBox="1">
              <a:spLocks noChangeArrowheads="1"/>
            </p:cNvSpPr>
            <p:nvPr/>
          </p:nvSpPr>
          <p:spPr bwMode="auto">
            <a:xfrm>
              <a:off x="2639339" y="3181233"/>
              <a:ext cx="840461" cy="328682"/>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mbria" charset="0"/>
                  <a:ea typeface="Times New Roman" charset="0"/>
                </a:rPr>
                <a:t>Hidden</a:t>
              </a:r>
              <a:endParaRPr kumimoji="0" lang="en-US" sz="1400" b="1" i="0" u="none" strike="noStrike" cap="none" normalizeH="0" baseline="0" dirty="0">
                <a:ln>
                  <a:noFill/>
                </a:ln>
                <a:solidFill>
                  <a:schemeClr val="tx1"/>
                </a:solidFill>
                <a:effectLst/>
                <a:latin typeface="Times New Roman" charset="0"/>
                <a:ea typeface="Times New Roman" charset="0"/>
              </a:endParaRPr>
            </a:p>
          </p:txBody>
        </p:sp>
        <p:grpSp>
          <p:nvGrpSpPr>
            <p:cNvPr id="6" name="Group 11"/>
            <p:cNvGrpSpPr>
              <a:grpSpLocks/>
            </p:cNvGrpSpPr>
            <p:nvPr/>
          </p:nvGrpSpPr>
          <p:grpSpPr bwMode="auto">
            <a:xfrm>
              <a:off x="1616816" y="3857907"/>
              <a:ext cx="428486" cy="1499723"/>
              <a:chOff x="3261" y="4020"/>
              <a:chExt cx="880" cy="3340"/>
            </a:xfrm>
          </p:grpSpPr>
          <p:sp>
            <p:nvSpPr>
              <p:cNvPr id="35" name="Oval 12"/>
              <p:cNvSpPr>
                <a:spLocks noChangeArrowheads="1"/>
              </p:cNvSpPr>
              <p:nvPr/>
            </p:nvSpPr>
            <p:spPr bwMode="auto">
              <a:xfrm>
                <a:off x="3261" y="4020"/>
                <a:ext cx="840" cy="840"/>
              </a:xfrm>
              <a:prstGeom prst="ellipse">
                <a:avLst/>
              </a:prstGeom>
              <a:solidFill>
                <a:srgbClr val="9BBB59"/>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36" name="Oval 13"/>
              <p:cNvSpPr>
                <a:spLocks noChangeArrowheads="1"/>
              </p:cNvSpPr>
              <p:nvPr/>
            </p:nvSpPr>
            <p:spPr bwMode="auto">
              <a:xfrm>
                <a:off x="3301" y="5240"/>
                <a:ext cx="840" cy="840"/>
              </a:xfrm>
              <a:prstGeom prst="ellipse">
                <a:avLst/>
              </a:prstGeom>
              <a:solidFill>
                <a:srgbClr val="9BBB59"/>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37" name="Oval 14"/>
              <p:cNvSpPr>
                <a:spLocks noChangeArrowheads="1"/>
              </p:cNvSpPr>
              <p:nvPr/>
            </p:nvSpPr>
            <p:spPr bwMode="auto">
              <a:xfrm>
                <a:off x="3301" y="6520"/>
                <a:ext cx="840" cy="840"/>
              </a:xfrm>
              <a:prstGeom prst="ellipse">
                <a:avLst/>
              </a:prstGeom>
              <a:solidFill>
                <a:srgbClr val="9BBB59"/>
              </a:solidFill>
              <a:ln w="19050">
                <a:solidFill>
                  <a:srgbClr val="008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sp>
          <p:nvSpPr>
            <p:cNvPr id="9" name="Line 15"/>
            <p:cNvSpPr>
              <a:spLocks noChangeShapeType="1"/>
            </p:cNvSpPr>
            <p:nvPr/>
          </p:nvSpPr>
          <p:spPr bwMode="auto">
            <a:xfrm>
              <a:off x="3155469" y="3832760"/>
              <a:ext cx="769327" cy="422078"/>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0" name="Line 16"/>
            <p:cNvSpPr>
              <a:spLocks noChangeShapeType="1"/>
            </p:cNvSpPr>
            <p:nvPr/>
          </p:nvSpPr>
          <p:spPr bwMode="auto">
            <a:xfrm flipV="1">
              <a:off x="3165208" y="5063071"/>
              <a:ext cx="818018" cy="431058"/>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1" name="Line 17"/>
            <p:cNvSpPr>
              <a:spLocks noChangeShapeType="1"/>
            </p:cNvSpPr>
            <p:nvPr/>
          </p:nvSpPr>
          <p:spPr bwMode="auto">
            <a:xfrm flipV="1">
              <a:off x="3165208" y="4955307"/>
              <a:ext cx="759588" cy="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nvGrpSpPr>
            <p:cNvPr id="8" name="Group 18"/>
            <p:cNvGrpSpPr>
              <a:grpSpLocks/>
            </p:cNvGrpSpPr>
            <p:nvPr/>
          </p:nvGrpSpPr>
          <p:grpSpPr bwMode="auto">
            <a:xfrm>
              <a:off x="2717256" y="3604658"/>
              <a:ext cx="447964" cy="2040342"/>
              <a:chOff x="5341" y="3656"/>
              <a:chExt cx="920" cy="4544"/>
            </a:xfrm>
          </p:grpSpPr>
          <p:sp>
            <p:nvSpPr>
              <p:cNvPr id="31" name="Oval 19"/>
              <p:cNvSpPr>
                <a:spLocks noChangeArrowheads="1"/>
              </p:cNvSpPr>
              <p:nvPr/>
            </p:nvSpPr>
            <p:spPr bwMode="auto">
              <a:xfrm>
                <a:off x="5341" y="3656"/>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32" name="Oval 20"/>
              <p:cNvSpPr>
                <a:spLocks noChangeArrowheads="1"/>
              </p:cNvSpPr>
              <p:nvPr/>
            </p:nvSpPr>
            <p:spPr bwMode="auto">
              <a:xfrm>
                <a:off x="5381" y="4876"/>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33" name="Oval 21"/>
              <p:cNvSpPr>
                <a:spLocks noChangeArrowheads="1"/>
              </p:cNvSpPr>
              <p:nvPr/>
            </p:nvSpPr>
            <p:spPr bwMode="auto">
              <a:xfrm>
                <a:off x="5381" y="6156"/>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34" name="Oval 22"/>
              <p:cNvSpPr>
                <a:spLocks noChangeArrowheads="1"/>
              </p:cNvSpPr>
              <p:nvPr/>
            </p:nvSpPr>
            <p:spPr bwMode="auto">
              <a:xfrm>
                <a:off x="5421" y="7360"/>
                <a:ext cx="840" cy="840"/>
              </a:xfrm>
              <a:prstGeom prst="ellipse">
                <a:avLst/>
              </a:prstGeom>
              <a:solidFill>
                <a:srgbClr val="F79646"/>
              </a:solidFill>
              <a:ln w="19050">
                <a:solidFill>
                  <a:srgbClr val="FF66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sp>
          <p:nvSpPr>
            <p:cNvPr id="13" name="Text Box 23"/>
            <p:cNvSpPr txBox="1">
              <a:spLocks noChangeArrowheads="1"/>
            </p:cNvSpPr>
            <p:nvPr/>
          </p:nvSpPr>
          <p:spPr bwMode="auto">
            <a:xfrm>
              <a:off x="1587601" y="3231074"/>
              <a:ext cx="934878" cy="373584"/>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mbria" charset="0"/>
                  <a:ea typeface="Times New Roman" charset="0"/>
                </a:rPr>
                <a:t>Input</a:t>
              </a:r>
            </a:p>
          </p:txBody>
        </p:sp>
        <p:sp>
          <p:nvSpPr>
            <p:cNvPr id="14" name="Text Box 24"/>
            <p:cNvSpPr txBox="1">
              <a:spLocks noChangeArrowheads="1"/>
            </p:cNvSpPr>
            <p:nvPr/>
          </p:nvSpPr>
          <p:spPr bwMode="auto">
            <a:xfrm>
              <a:off x="3739366" y="3262639"/>
              <a:ext cx="903716" cy="484940"/>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mbria" charset="0"/>
                  <a:ea typeface="Times New Roman" charset="0"/>
                </a:rPr>
                <a:t>Output</a:t>
              </a:r>
            </a:p>
          </p:txBody>
        </p:sp>
        <p:sp>
          <p:nvSpPr>
            <p:cNvPr id="15" name="Line 25"/>
            <p:cNvSpPr>
              <a:spLocks noChangeShapeType="1"/>
            </p:cNvSpPr>
            <p:nvPr/>
          </p:nvSpPr>
          <p:spPr bwMode="auto">
            <a:xfrm>
              <a:off x="3165208" y="4362602"/>
              <a:ext cx="759588" cy="48494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6" name="Line 26"/>
            <p:cNvSpPr>
              <a:spLocks noChangeShapeType="1"/>
            </p:cNvSpPr>
            <p:nvPr/>
          </p:nvSpPr>
          <p:spPr bwMode="auto">
            <a:xfrm>
              <a:off x="2045302" y="4093191"/>
              <a:ext cx="652467" cy="754352"/>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7" name="Line 27"/>
            <p:cNvSpPr>
              <a:spLocks noChangeShapeType="1"/>
            </p:cNvSpPr>
            <p:nvPr/>
          </p:nvSpPr>
          <p:spPr bwMode="auto">
            <a:xfrm flipV="1">
              <a:off x="2055040" y="3823779"/>
              <a:ext cx="642729" cy="269411"/>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8" name="Line 28"/>
            <p:cNvSpPr>
              <a:spLocks noChangeShapeType="1"/>
            </p:cNvSpPr>
            <p:nvPr/>
          </p:nvSpPr>
          <p:spPr bwMode="auto">
            <a:xfrm flipV="1">
              <a:off x="2055040" y="4362602"/>
              <a:ext cx="642729" cy="215529"/>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19" name="Line 29"/>
            <p:cNvSpPr>
              <a:spLocks noChangeShapeType="1"/>
            </p:cNvSpPr>
            <p:nvPr/>
          </p:nvSpPr>
          <p:spPr bwMode="auto">
            <a:xfrm>
              <a:off x="2045302" y="4578131"/>
              <a:ext cx="710897" cy="862116"/>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0" name="Line 30"/>
            <p:cNvSpPr>
              <a:spLocks noChangeShapeType="1"/>
            </p:cNvSpPr>
            <p:nvPr/>
          </p:nvSpPr>
          <p:spPr bwMode="auto">
            <a:xfrm flipV="1">
              <a:off x="2045302" y="3877662"/>
              <a:ext cx="652467" cy="1347057"/>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1" name="Line 31"/>
            <p:cNvSpPr>
              <a:spLocks noChangeShapeType="1"/>
            </p:cNvSpPr>
            <p:nvPr/>
          </p:nvSpPr>
          <p:spPr bwMode="auto">
            <a:xfrm flipV="1">
              <a:off x="2055040" y="4973268"/>
              <a:ext cx="642729" cy="215529"/>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2" name="Oval 34"/>
            <p:cNvSpPr>
              <a:spLocks noChangeArrowheads="1"/>
            </p:cNvSpPr>
            <p:nvPr/>
          </p:nvSpPr>
          <p:spPr bwMode="auto">
            <a:xfrm>
              <a:off x="3924796" y="4469996"/>
              <a:ext cx="409009" cy="377176"/>
            </a:xfrm>
            <a:prstGeom prst="ellipse">
              <a:avLst/>
            </a:prstGeom>
            <a:solidFill>
              <a:srgbClr val="C0504D"/>
            </a:solidFill>
            <a:ln w="19050">
              <a:solidFill>
                <a:srgbClr val="FF0000"/>
              </a:solidFill>
              <a:round/>
              <a:headEnd/>
              <a:tailEn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3" name="Line 35"/>
            <p:cNvSpPr>
              <a:spLocks noChangeShapeType="1"/>
            </p:cNvSpPr>
            <p:nvPr/>
          </p:nvSpPr>
          <p:spPr bwMode="auto">
            <a:xfrm flipV="1">
              <a:off x="3165208" y="4416484"/>
              <a:ext cx="759588" cy="1077645"/>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4" name="Line 36"/>
            <p:cNvSpPr>
              <a:spLocks noChangeShapeType="1"/>
            </p:cNvSpPr>
            <p:nvPr/>
          </p:nvSpPr>
          <p:spPr bwMode="auto">
            <a:xfrm flipV="1">
              <a:off x="3165208" y="4362602"/>
              <a:ext cx="759588" cy="0"/>
            </a:xfrm>
            <a:prstGeom prst="line">
              <a:avLst/>
            </a:prstGeom>
            <a:noFill/>
            <a:ln w="44450">
              <a:solidFill>
                <a:srgbClr val="4A7EBB"/>
              </a:solidFill>
              <a:round/>
              <a:headEnd/>
              <a:tailEnd type="triangle" w="med" len="med"/>
            </a:ln>
            <a:effectLst>
              <a:outerShdw blurRad="38100" dist="25400" dir="5400000" algn="ctr" rotWithShape="0">
                <a:srgbClr val="00000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25" name="Text Box 37"/>
            <p:cNvSpPr txBox="1">
              <a:spLocks noChangeArrowheads="1"/>
            </p:cNvSpPr>
            <p:nvPr/>
          </p:nvSpPr>
          <p:spPr bwMode="auto">
            <a:xfrm>
              <a:off x="1669403" y="3844883"/>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6" name="Text Box 38"/>
            <p:cNvSpPr txBox="1">
              <a:spLocks noChangeArrowheads="1"/>
            </p:cNvSpPr>
            <p:nvPr/>
          </p:nvSpPr>
          <p:spPr bwMode="auto">
            <a:xfrm>
              <a:off x="1689366" y="4382808"/>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7" name="Text Box 39"/>
            <p:cNvSpPr txBox="1">
              <a:spLocks noChangeArrowheads="1"/>
            </p:cNvSpPr>
            <p:nvPr/>
          </p:nvSpPr>
          <p:spPr bwMode="auto">
            <a:xfrm>
              <a:off x="1687905" y="4960695"/>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8" name="Text Box 40"/>
            <p:cNvSpPr txBox="1">
              <a:spLocks noChangeArrowheads="1"/>
            </p:cNvSpPr>
            <p:nvPr/>
          </p:nvSpPr>
          <p:spPr bwMode="auto">
            <a:xfrm>
              <a:off x="2814628" y="3604209"/>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29" name="Text Box 41"/>
            <p:cNvSpPr txBox="1">
              <a:spLocks noChangeArrowheads="1"/>
            </p:cNvSpPr>
            <p:nvPr/>
          </p:nvSpPr>
          <p:spPr bwMode="auto">
            <a:xfrm>
              <a:off x="2814628" y="4196914"/>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sp>
          <p:nvSpPr>
            <p:cNvPr id="30" name="Text Box 42"/>
            <p:cNvSpPr txBox="1">
              <a:spLocks noChangeArrowheads="1"/>
            </p:cNvSpPr>
            <p:nvPr/>
          </p:nvSpPr>
          <p:spPr bwMode="auto">
            <a:xfrm>
              <a:off x="2814628" y="4735737"/>
              <a:ext cx="233720" cy="269411"/>
            </a:xfrm>
            <a:prstGeom prst="rect">
              <a:avLst/>
            </a:prstGeom>
            <a:noFill/>
            <a:ln w="9525">
              <a:noFill/>
              <a:miter lim="800000"/>
              <a:headEnd/>
              <a:tailEnd/>
            </a:ln>
          </p:spPr>
          <p:txBody>
            <a:bodyPr vert="horz" wrap="square" lIns="91440" tIns="91440" rIns="91440" bIns="9144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charset="0"/>
                <a:ea typeface="Times New Roman" charset="0"/>
              </a:endParaRPr>
            </a:p>
          </p:txBody>
        </p:sp>
      </p:grpSp>
      <p:graphicFrame>
        <p:nvGraphicFramePr>
          <p:cNvPr id="38" name="Object 3"/>
          <p:cNvGraphicFramePr>
            <a:graphicFrameLocks noChangeAspect="1"/>
          </p:cNvGraphicFramePr>
          <p:nvPr/>
        </p:nvGraphicFramePr>
        <p:xfrm>
          <a:off x="5181599" y="2904419"/>
          <a:ext cx="3726235" cy="2251781"/>
        </p:xfrm>
        <a:graphic>
          <a:graphicData uri="http://schemas.openxmlformats.org/presentationml/2006/ole">
            <p:oleObj spid="_x0000_s3815426" name="Document" r:id="rId5" imgW="3022600" imgH="1828800" progId="Word.Document.12">
              <p:link updateAutomatic="1"/>
            </p:oleObj>
          </a:graphicData>
        </a:graphic>
      </p:graphicFrame>
      <p:grpSp>
        <p:nvGrpSpPr>
          <p:cNvPr id="12" name="Group 89"/>
          <p:cNvGrpSpPr/>
          <p:nvPr/>
        </p:nvGrpSpPr>
        <p:grpSpPr>
          <a:xfrm>
            <a:off x="2144423" y="3619500"/>
            <a:ext cx="1443502" cy="1447800"/>
            <a:chOff x="2144423" y="3873500"/>
            <a:chExt cx="1443502" cy="1447800"/>
          </a:xfrm>
        </p:grpSpPr>
        <p:sp>
          <p:nvSpPr>
            <p:cNvPr id="40" name="Oval 39"/>
            <p:cNvSpPr/>
            <p:nvPr/>
          </p:nvSpPr>
          <p:spPr>
            <a:xfrm>
              <a:off x="2207923" y="38735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2195223" y="4241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2144423" y="4419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2207923" y="45847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2233323" y="48260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207923" y="50165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3465223" y="52070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3325523" y="5054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3274723" y="48641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401723" y="4495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3414423" y="42672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34017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90"/>
          <p:cNvGrpSpPr/>
          <p:nvPr/>
        </p:nvGrpSpPr>
        <p:grpSpPr>
          <a:xfrm>
            <a:off x="5471823" y="3657600"/>
            <a:ext cx="1037102" cy="1016000"/>
            <a:chOff x="5471823" y="3911600"/>
            <a:chExt cx="1037102" cy="1016000"/>
          </a:xfrm>
        </p:grpSpPr>
        <p:sp>
          <p:nvSpPr>
            <p:cNvPr id="53" name="Oval 52"/>
            <p:cNvSpPr/>
            <p:nvPr/>
          </p:nvSpPr>
          <p:spPr>
            <a:xfrm>
              <a:off x="5471823" y="42291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5890923" y="42291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671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4718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471823" y="4673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471823" y="4813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6373523" y="4813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6373523" y="4673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967123" y="4622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6183023" y="46228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6373523" y="39116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6170323" y="39243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386223" y="44704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6005223" y="44704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6195723" y="4457700"/>
              <a:ext cx="122702" cy="11430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8" name="TextBox 67"/>
          <p:cNvSpPr txBox="1"/>
          <p:nvPr/>
        </p:nvSpPr>
        <p:spPr>
          <a:xfrm>
            <a:off x="1992023" y="5549900"/>
            <a:ext cx="1836243" cy="369332"/>
          </a:xfrm>
          <a:prstGeom prst="rect">
            <a:avLst/>
          </a:prstGeom>
          <a:noFill/>
        </p:spPr>
        <p:txBody>
          <a:bodyPr wrap="square" rtlCol="0">
            <a:spAutoFit/>
          </a:bodyPr>
          <a:lstStyle/>
          <a:p>
            <a:pPr algn="ctr"/>
            <a:r>
              <a:rPr lang="en-US" b="1" dirty="0" smtClean="0"/>
              <a:t>O(n)</a:t>
            </a:r>
            <a:endParaRPr lang="en-US" b="1" dirty="0"/>
          </a:p>
        </p:txBody>
      </p:sp>
      <p:sp>
        <p:nvSpPr>
          <p:cNvPr id="69" name="TextBox 68"/>
          <p:cNvSpPr txBox="1"/>
          <p:nvPr/>
        </p:nvSpPr>
        <p:spPr>
          <a:xfrm>
            <a:off x="5890923" y="5549900"/>
            <a:ext cx="1836243" cy="369332"/>
          </a:xfrm>
          <a:prstGeom prst="rect">
            <a:avLst/>
          </a:prstGeom>
          <a:noFill/>
        </p:spPr>
        <p:txBody>
          <a:bodyPr wrap="square" rtlCol="0">
            <a:spAutoFit/>
          </a:bodyPr>
          <a:lstStyle/>
          <a:p>
            <a:pPr algn="ctr"/>
            <a:r>
              <a:rPr lang="en-US" b="1" dirty="0" err="1" smtClean="0"/>
              <a:t>O(log</a:t>
            </a:r>
            <a:r>
              <a:rPr lang="en-US" b="1" dirty="0" smtClean="0"/>
              <a:t> </a:t>
            </a:r>
            <a:r>
              <a:rPr lang="en-US" b="1" dirty="0" err="1" smtClean="0"/>
              <a:t>n</a:t>
            </a:r>
            <a:r>
              <a:rPr lang="en-US" b="1" dirty="0" smtClean="0"/>
              <a:t>)</a:t>
            </a:r>
            <a:endParaRPr lang="en-US"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pPr>
              <a:buNone/>
            </a:pPr>
            <a:r>
              <a:rPr lang="en-US" dirty="0" smtClean="0"/>
              <a:t>Illustrated new technique using a real-life problem</a:t>
            </a:r>
          </a:p>
          <a:p>
            <a:pPr>
              <a:buNone/>
            </a:pPr>
            <a:endParaRPr lang="en-US" dirty="0" smtClean="0"/>
          </a:p>
          <a:p>
            <a:pPr>
              <a:buNone/>
            </a:pPr>
            <a:endParaRPr lang="en-US" dirty="0" smtClean="0"/>
          </a:p>
          <a:p>
            <a:pPr>
              <a:buNone/>
            </a:pPr>
            <a:endParaRPr lang="en-US" dirty="0"/>
          </a:p>
        </p:txBody>
      </p:sp>
      <p:graphicFrame>
        <p:nvGraphicFramePr>
          <p:cNvPr id="2927619" name="Object 3"/>
          <p:cNvGraphicFramePr>
            <a:graphicFrameLocks noChangeAspect="1"/>
          </p:cNvGraphicFramePr>
          <p:nvPr/>
        </p:nvGraphicFramePr>
        <p:xfrm>
          <a:off x="1962150" y="2641600"/>
          <a:ext cx="4552950" cy="3035300"/>
        </p:xfrm>
        <a:graphic>
          <a:graphicData uri="http://schemas.openxmlformats.org/presentationml/2006/ole">
            <p:oleObj spid="_x0000_s3817474" name="Document" r:id="rId4" imgW="2857500" imgH="1905000" progId="Word.Document.12">
              <p:link updateAutomatic="1"/>
            </p:oleObj>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pPr>
              <a:buNone/>
            </a:pPr>
            <a:r>
              <a:rPr lang="en-US" dirty="0" smtClean="0"/>
              <a:t>Proposed using distributed agent system</a:t>
            </a:r>
          </a:p>
          <a:p>
            <a:pPr>
              <a:buNone/>
            </a:pPr>
            <a:endParaRPr lang="en-US" dirty="0" smtClean="0"/>
          </a:p>
          <a:p>
            <a:pPr>
              <a:buNone/>
            </a:pPr>
            <a:endParaRPr lang="en-US" dirty="0" smtClean="0"/>
          </a:p>
          <a:p>
            <a:pPr>
              <a:buNone/>
            </a:pPr>
            <a:endParaRPr lang="en-US" dirty="0"/>
          </a:p>
        </p:txBody>
      </p:sp>
      <p:grpSp>
        <p:nvGrpSpPr>
          <p:cNvPr id="4" name="Group 78"/>
          <p:cNvGrpSpPr/>
          <p:nvPr/>
        </p:nvGrpSpPr>
        <p:grpSpPr>
          <a:xfrm>
            <a:off x="1806777" y="4179444"/>
            <a:ext cx="1270864" cy="1245509"/>
            <a:chOff x="3168650" y="2628900"/>
            <a:chExt cx="2686050" cy="2857516"/>
          </a:xfrm>
        </p:grpSpPr>
        <p:sp>
          <p:nvSpPr>
            <p:cNvPr id="6" name="Rectangle 5"/>
            <p:cNvSpPr/>
            <p:nvPr/>
          </p:nvSpPr>
          <p:spPr>
            <a:xfrm>
              <a:off x="3187701" y="2628900"/>
              <a:ext cx="2666999" cy="2857500"/>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rot="16200000" flipH="1">
              <a:off x="2063743" y="4057656"/>
              <a:ext cx="285751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2362194" y="4064005"/>
              <a:ext cx="2844814"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H="1">
              <a:off x="2660645" y="4057654"/>
              <a:ext cx="2857512"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6200000" flipH="1">
              <a:off x="2959100" y="4063999"/>
              <a:ext cx="2844803"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6200000" flipH="1">
              <a:off x="3257546" y="4057653"/>
              <a:ext cx="2857510"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3555996" y="4064003"/>
              <a:ext cx="2844808" cy="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3854448" y="4057651"/>
              <a:ext cx="285750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flipH="1">
              <a:off x="4152899" y="4064000"/>
              <a:ext cx="2844804"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3194050" y="5213350"/>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a:off x="3181350" y="48704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3181350" y="45529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flipV="1">
              <a:off x="3194050" y="4248147"/>
              <a:ext cx="26606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3181350" y="3905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0800000">
              <a:off x="3168650" y="3575050"/>
              <a:ext cx="26860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0800000">
              <a:off x="3181350" y="3270250"/>
              <a:ext cx="26733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0800000" flipV="1">
              <a:off x="3168650" y="2927347"/>
              <a:ext cx="2686050"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Right Arrow 22"/>
          <p:cNvSpPr/>
          <p:nvPr/>
        </p:nvSpPr>
        <p:spPr>
          <a:xfrm>
            <a:off x="3441700" y="3940196"/>
            <a:ext cx="457200" cy="795572"/>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023109" y="2948572"/>
            <a:ext cx="868331" cy="97216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2140508" y="3237650"/>
            <a:ext cx="68743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nvGrpSpPr>
          <p:cNvPr id="5" name="Group 25"/>
          <p:cNvGrpSpPr/>
          <p:nvPr/>
        </p:nvGrpSpPr>
        <p:grpSpPr>
          <a:xfrm>
            <a:off x="4388408" y="3866457"/>
            <a:ext cx="687431" cy="1274374"/>
            <a:chOff x="4007408" y="4031557"/>
            <a:chExt cx="687431" cy="1274374"/>
          </a:xfrm>
        </p:grpSpPr>
        <p:grpSp>
          <p:nvGrpSpPr>
            <p:cNvPr id="26" name="Group 34"/>
            <p:cNvGrpSpPr/>
            <p:nvPr/>
          </p:nvGrpSpPr>
          <p:grpSpPr>
            <a:xfrm>
              <a:off x="4052716" y="4720821"/>
              <a:ext cx="567833" cy="585110"/>
              <a:chOff x="1059246" y="3524244"/>
              <a:chExt cx="1112454" cy="1093112"/>
            </a:xfrm>
          </p:grpSpPr>
          <p:sp>
            <p:nvSpPr>
              <p:cNvPr id="31" name="Rectangle 30"/>
              <p:cNvSpPr/>
              <p:nvPr/>
            </p:nvSpPr>
            <p:spPr>
              <a:xfrm>
                <a:off x="1062250" y="3524244"/>
                <a:ext cx="1109450" cy="1093111"/>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p:nvCxnSpPr>
            <p:spPr>
              <a:xfrm rot="16200000" flipH="1">
                <a:off x="800876" y="4073566"/>
                <a:ext cx="1087577"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31" idx="2"/>
              </p:cNvCxnSpPr>
              <p:nvPr/>
            </p:nvCxnSpPr>
            <p:spPr>
              <a:xfrm rot="5400000">
                <a:off x="1078239" y="4068516"/>
                <a:ext cx="1087576" cy="101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rot="16200000" flipH="1">
                <a:off x="1365710" y="4073561"/>
                <a:ext cx="108756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a:off x="1059246" y="4362882"/>
                <a:ext cx="1112454" cy="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31" idx="3"/>
              </p:cNvCxnSpPr>
              <p:nvPr/>
            </p:nvCxnSpPr>
            <p:spPr>
              <a:xfrm flipH="1">
                <a:off x="1059246" y="4070800"/>
                <a:ext cx="1112454" cy="97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0800000">
                <a:off x="1059246" y="3803790"/>
                <a:ext cx="1112454"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 name="Group 35"/>
            <p:cNvGrpSpPr/>
            <p:nvPr/>
          </p:nvGrpSpPr>
          <p:grpSpPr>
            <a:xfrm>
              <a:off x="4007408" y="4031557"/>
              <a:ext cx="687431" cy="505540"/>
              <a:chOff x="3880408" y="3434657"/>
              <a:chExt cx="687431" cy="505540"/>
            </a:xfrm>
          </p:grpSpPr>
          <p:sp>
            <p:nvSpPr>
              <p:cNvPr id="29" name="Rectangle 33"/>
              <p:cNvSpPr/>
              <p:nvPr/>
            </p:nvSpPr>
            <p:spPr>
              <a:xfrm>
                <a:off x="3903235" y="3434657"/>
                <a:ext cx="583474" cy="50554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34"/>
              <p:cNvSpPr txBox="1"/>
              <p:nvPr/>
            </p:nvSpPr>
            <p:spPr>
              <a:xfrm>
                <a:off x="3880408" y="3478950"/>
                <a:ext cx="68743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grpSp>
        <p:nvGrpSpPr>
          <p:cNvPr id="28" name="Group 37"/>
          <p:cNvGrpSpPr/>
          <p:nvPr/>
        </p:nvGrpSpPr>
        <p:grpSpPr>
          <a:xfrm>
            <a:off x="5125008" y="3879157"/>
            <a:ext cx="687431" cy="1274374"/>
            <a:chOff x="4007408" y="4031557"/>
            <a:chExt cx="687431" cy="1274374"/>
          </a:xfrm>
        </p:grpSpPr>
        <p:grpSp>
          <p:nvGrpSpPr>
            <p:cNvPr id="38" name="Group 34"/>
            <p:cNvGrpSpPr/>
            <p:nvPr/>
          </p:nvGrpSpPr>
          <p:grpSpPr>
            <a:xfrm>
              <a:off x="4052716" y="4720821"/>
              <a:ext cx="567833" cy="585110"/>
              <a:chOff x="1059246" y="3524244"/>
              <a:chExt cx="1112454" cy="1093112"/>
            </a:xfrm>
          </p:grpSpPr>
          <p:sp>
            <p:nvSpPr>
              <p:cNvPr id="43" name="Rectangle 42"/>
              <p:cNvSpPr/>
              <p:nvPr/>
            </p:nvSpPr>
            <p:spPr>
              <a:xfrm>
                <a:off x="1062250" y="3524244"/>
                <a:ext cx="1109450" cy="1093111"/>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p:nvPr/>
            </p:nvCxnSpPr>
            <p:spPr>
              <a:xfrm rot="16200000" flipH="1">
                <a:off x="800876" y="4073566"/>
                <a:ext cx="1087577"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endCxn id="43" idx="2"/>
              </p:cNvCxnSpPr>
              <p:nvPr/>
            </p:nvCxnSpPr>
            <p:spPr>
              <a:xfrm rot="5400000">
                <a:off x="1078239" y="4068516"/>
                <a:ext cx="1087576" cy="101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H="1">
                <a:off x="1365710" y="4073561"/>
                <a:ext cx="108756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a:off x="1059246" y="4362882"/>
                <a:ext cx="1112454" cy="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43" idx="3"/>
              </p:cNvCxnSpPr>
              <p:nvPr/>
            </p:nvCxnSpPr>
            <p:spPr>
              <a:xfrm flipH="1">
                <a:off x="1059246" y="4070800"/>
                <a:ext cx="1112454" cy="97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0800000">
                <a:off x="1059246" y="3803790"/>
                <a:ext cx="1112454"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9" name="Group 35"/>
            <p:cNvGrpSpPr/>
            <p:nvPr/>
          </p:nvGrpSpPr>
          <p:grpSpPr>
            <a:xfrm>
              <a:off x="4007408" y="4031557"/>
              <a:ext cx="687431" cy="505540"/>
              <a:chOff x="3880408" y="3434657"/>
              <a:chExt cx="687431" cy="505540"/>
            </a:xfrm>
          </p:grpSpPr>
          <p:sp>
            <p:nvSpPr>
              <p:cNvPr id="41" name="Rectangle 40"/>
              <p:cNvSpPr/>
              <p:nvPr/>
            </p:nvSpPr>
            <p:spPr>
              <a:xfrm>
                <a:off x="3903235" y="3434657"/>
                <a:ext cx="583474" cy="50554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TextBox 41"/>
              <p:cNvSpPr txBox="1"/>
              <p:nvPr/>
            </p:nvSpPr>
            <p:spPr>
              <a:xfrm>
                <a:off x="3880408" y="3478950"/>
                <a:ext cx="68743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grpSp>
        <p:nvGrpSpPr>
          <p:cNvPr id="40" name="Group 49"/>
          <p:cNvGrpSpPr/>
          <p:nvPr/>
        </p:nvGrpSpPr>
        <p:grpSpPr>
          <a:xfrm>
            <a:off x="5848908" y="3879157"/>
            <a:ext cx="687431" cy="1274374"/>
            <a:chOff x="4007408" y="4031557"/>
            <a:chExt cx="687431" cy="1274374"/>
          </a:xfrm>
        </p:grpSpPr>
        <p:grpSp>
          <p:nvGrpSpPr>
            <p:cNvPr id="50" name="Group 34"/>
            <p:cNvGrpSpPr/>
            <p:nvPr/>
          </p:nvGrpSpPr>
          <p:grpSpPr>
            <a:xfrm>
              <a:off x="4052716" y="4720821"/>
              <a:ext cx="567833" cy="585110"/>
              <a:chOff x="1059246" y="3524244"/>
              <a:chExt cx="1112454" cy="1093112"/>
            </a:xfrm>
          </p:grpSpPr>
          <p:sp>
            <p:nvSpPr>
              <p:cNvPr id="55" name="Rectangle 54"/>
              <p:cNvSpPr/>
              <p:nvPr/>
            </p:nvSpPr>
            <p:spPr>
              <a:xfrm>
                <a:off x="1062250" y="3524244"/>
                <a:ext cx="1109450" cy="1093111"/>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Connector 55"/>
              <p:cNvCxnSpPr/>
              <p:nvPr/>
            </p:nvCxnSpPr>
            <p:spPr>
              <a:xfrm rot="16200000" flipH="1">
                <a:off x="800876" y="4073566"/>
                <a:ext cx="1087577"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5" idx="2"/>
              </p:cNvCxnSpPr>
              <p:nvPr/>
            </p:nvCxnSpPr>
            <p:spPr>
              <a:xfrm rot="5400000">
                <a:off x="1078239" y="4068516"/>
                <a:ext cx="1087576" cy="101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6200000" flipH="1">
                <a:off x="1365710" y="4073561"/>
                <a:ext cx="108756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1059246" y="4362882"/>
                <a:ext cx="1112454" cy="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55" idx="3"/>
              </p:cNvCxnSpPr>
              <p:nvPr/>
            </p:nvCxnSpPr>
            <p:spPr>
              <a:xfrm flipH="1">
                <a:off x="1059246" y="4070800"/>
                <a:ext cx="1112454" cy="97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10800000">
                <a:off x="1059246" y="3803790"/>
                <a:ext cx="1112454"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1" name="Group 35"/>
            <p:cNvGrpSpPr/>
            <p:nvPr/>
          </p:nvGrpSpPr>
          <p:grpSpPr>
            <a:xfrm>
              <a:off x="4007408" y="4031557"/>
              <a:ext cx="687431" cy="505540"/>
              <a:chOff x="3880408" y="3434657"/>
              <a:chExt cx="687431" cy="505540"/>
            </a:xfrm>
          </p:grpSpPr>
          <p:sp>
            <p:nvSpPr>
              <p:cNvPr id="53" name="Rectangle 52"/>
              <p:cNvSpPr/>
              <p:nvPr/>
            </p:nvSpPr>
            <p:spPr>
              <a:xfrm>
                <a:off x="3903235" y="3434657"/>
                <a:ext cx="583474" cy="50554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3880408" y="3478950"/>
                <a:ext cx="68743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grpSp>
        <p:nvGrpSpPr>
          <p:cNvPr id="52" name="Group 61"/>
          <p:cNvGrpSpPr/>
          <p:nvPr/>
        </p:nvGrpSpPr>
        <p:grpSpPr>
          <a:xfrm>
            <a:off x="6572808" y="3879157"/>
            <a:ext cx="687431" cy="1274374"/>
            <a:chOff x="4007408" y="4031557"/>
            <a:chExt cx="687431" cy="1274374"/>
          </a:xfrm>
        </p:grpSpPr>
        <p:grpSp>
          <p:nvGrpSpPr>
            <p:cNvPr id="62" name="Group 34"/>
            <p:cNvGrpSpPr/>
            <p:nvPr/>
          </p:nvGrpSpPr>
          <p:grpSpPr>
            <a:xfrm>
              <a:off x="4052716" y="4720821"/>
              <a:ext cx="567833" cy="585110"/>
              <a:chOff x="1059246" y="3524244"/>
              <a:chExt cx="1112454" cy="1093112"/>
            </a:xfrm>
          </p:grpSpPr>
          <p:sp>
            <p:nvSpPr>
              <p:cNvPr id="67" name="Rectangle 66"/>
              <p:cNvSpPr/>
              <p:nvPr/>
            </p:nvSpPr>
            <p:spPr>
              <a:xfrm>
                <a:off x="1062250" y="3524244"/>
                <a:ext cx="1109450" cy="1093111"/>
              </a:xfrm>
              <a:prstGeom prst="rect">
                <a:avLst/>
              </a:prstGeom>
              <a:solidFill>
                <a:srgbClr val="2EB58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Connector 67"/>
              <p:cNvCxnSpPr/>
              <p:nvPr/>
            </p:nvCxnSpPr>
            <p:spPr>
              <a:xfrm rot="16200000" flipH="1">
                <a:off x="800876" y="4073566"/>
                <a:ext cx="1087577" cy="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endCxn id="67" idx="2"/>
              </p:cNvCxnSpPr>
              <p:nvPr/>
            </p:nvCxnSpPr>
            <p:spPr>
              <a:xfrm rot="5400000">
                <a:off x="1078239" y="4068516"/>
                <a:ext cx="1087576" cy="10103"/>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flipH="1">
                <a:off x="1365710" y="4073561"/>
                <a:ext cx="1087566" cy="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0800000">
                <a:off x="1059246" y="4362882"/>
                <a:ext cx="1112454" cy="47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stCxn id="67" idx="3"/>
              </p:cNvCxnSpPr>
              <p:nvPr/>
            </p:nvCxnSpPr>
            <p:spPr>
              <a:xfrm flipH="1">
                <a:off x="1059246" y="4070800"/>
                <a:ext cx="1112454" cy="976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0800000">
                <a:off x="1059246" y="3803790"/>
                <a:ext cx="1112454" cy="158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3" name="Group 35"/>
            <p:cNvGrpSpPr/>
            <p:nvPr/>
          </p:nvGrpSpPr>
          <p:grpSpPr>
            <a:xfrm>
              <a:off x="4007408" y="4031557"/>
              <a:ext cx="687431" cy="505540"/>
              <a:chOff x="3880408" y="3434657"/>
              <a:chExt cx="687431" cy="505540"/>
            </a:xfrm>
          </p:grpSpPr>
          <p:sp>
            <p:nvSpPr>
              <p:cNvPr id="65" name="Rectangle 64"/>
              <p:cNvSpPr/>
              <p:nvPr/>
            </p:nvSpPr>
            <p:spPr>
              <a:xfrm>
                <a:off x="3903235" y="3434657"/>
                <a:ext cx="583474" cy="50554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TextBox 65"/>
              <p:cNvSpPr txBox="1"/>
              <p:nvPr/>
            </p:nvSpPr>
            <p:spPr>
              <a:xfrm>
                <a:off x="3880408" y="3478950"/>
                <a:ext cx="687431" cy="3693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1" dirty="0" smtClean="0"/>
                  <a:t>L. A.</a:t>
                </a:r>
                <a:endParaRPr lang="en-US" b="1" dirty="0"/>
              </a:p>
            </p:txBody>
          </p:sp>
        </p:gr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lstStyle/>
          <a:p>
            <a:pPr>
              <a:buNone/>
            </a:pPr>
            <a:r>
              <a:rPr lang="en-US" dirty="0" smtClean="0"/>
              <a:t>Proposed a set of techniques to ameliorate bottlenecks.</a:t>
            </a:r>
          </a:p>
          <a:p>
            <a:pPr>
              <a:buNone/>
            </a:pPr>
            <a:endParaRPr lang="en-US" dirty="0" smtClean="0"/>
          </a:p>
          <a:p>
            <a:pPr>
              <a:buNone/>
            </a:pPr>
            <a:endParaRPr lang="en-US" dirty="0" smtClean="0"/>
          </a:p>
          <a:p>
            <a:pPr>
              <a:buNone/>
            </a:pPr>
            <a:endParaRPr lang="en-US" dirty="0"/>
          </a:p>
        </p:txBody>
      </p:sp>
      <p:graphicFrame>
        <p:nvGraphicFramePr>
          <p:cNvPr id="2931714" name="Object 2"/>
          <p:cNvGraphicFramePr>
            <a:graphicFrameLocks noChangeAspect="1"/>
          </p:cNvGraphicFramePr>
          <p:nvPr/>
        </p:nvGraphicFramePr>
        <p:xfrm>
          <a:off x="2628900" y="2971800"/>
          <a:ext cx="3987800" cy="3025775"/>
        </p:xfrm>
        <a:graphic>
          <a:graphicData uri="http://schemas.openxmlformats.org/presentationml/2006/ole">
            <p:oleObj spid="_x0000_s3821570" name="Document" r:id="rId4" imgW="4318000" imgH="3276600" progId="Word.Document.12">
              <p:link updateAutomatic="1"/>
            </p:oleObj>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Development Tool:</a:t>
            </a:r>
          </a:p>
          <a:p>
            <a:pPr>
              <a:buNone/>
            </a:pPr>
            <a:endParaRPr lang="en-US" dirty="0" smtClean="0"/>
          </a:p>
        </p:txBody>
      </p:sp>
      <p:pic>
        <p:nvPicPr>
          <p:cNvPr id="4" name="Picture 3"/>
          <p:cNvPicPr>
            <a:picLocks noChangeAspect="1"/>
          </p:cNvPicPr>
          <p:nvPr/>
        </p:nvPicPr>
        <p:blipFill>
          <a:blip r:embed="rId3"/>
          <a:stretch>
            <a:fillRect/>
          </a:stretch>
        </p:blipFill>
        <p:spPr>
          <a:xfrm>
            <a:off x="1397000" y="2519823"/>
            <a:ext cx="6172200" cy="3804777"/>
          </a:xfrm>
          <a:prstGeom prst="rect">
            <a:avLst/>
          </a:prstGeom>
        </p:spPr>
      </p:pic>
      <p:grpSp>
        <p:nvGrpSpPr>
          <p:cNvPr id="5" name="Group 4"/>
          <p:cNvGrpSpPr/>
          <p:nvPr/>
        </p:nvGrpSpPr>
        <p:grpSpPr>
          <a:xfrm>
            <a:off x="3214602" y="4080540"/>
            <a:ext cx="2728997" cy="1508969"/>
            <a:chOff x="1246102" y="2480340"/>
            <a:chExt cx="6463355" cy="3266639"/>
          </a:xfrm>
        </p:grpSpPr>
        <p:sp>
          <p:nvSpPr>
            <p:cNvPr id="6" name="AutoShape 12"/>
            <p:cNvSpPr>
              <a:spLocks noChangeArrowheads="1"/>
            </p:cNvSpPr>
            <p:nvPr/>
          </p:nvSpPr>
          <p:spPr bwMode="auto">
            <a:xfrm rot="13413539">
              <a:off x="3692159" y="27997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22"/>
            <p:cNvGrpSpPr>
              <a:grpSpLocks/>
            </p:cNvGrpSpPr>
            <p:nvPr/>
          </p:nvGrpSpPr>
          <p:grpSpPr bwMode="auto">
            <a:xfrm rot="21513539">
              <a:off x="4157395" y="2541331"/>
              <a:ext cx="315396" cy="281354"/>
              <a:chOff x="2886" y="10564"/>
              <a:chExt cx="315" cy="315"/>
            </a:xfrm>
          </p:grpSpPr>
          <p:sp>
            <p:nvSpPr>
              <p:cNvPr id="77"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31"/>
            <p:cNvGrpSpPr>
              <a:grpSpLocks/>
            </p:cNvGrpSpPr>
            <p:nvPr/>
          </p:nvGrpSpPr>
          <p:grpSpPr bwMode="auto">
            <a:xfrm>
              <a:off x="3621753" y="3656971"/>
              <a:ext cx="402759" cy="277123"/>
              <a:chOff x="2781" y="2824"/>
              <a:chExt cx="403" cy="310"/>
            </a:xfrm>
          </p:grpSpPr>
          <p:sp>
            <p:nvSpPr>
              <p:cNvPr id="72" name="Line 32"/>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33"/>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36"/>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Oval 37"/>
            <p:cNvSpPr>
              <a:spLocks noChangeArrowheads="1"/>
            </p:cNvSpPr>
            <p:nvPr/>
          </p:nvSpPr>
          <p:spPr bwMode="auto">
            <a:xfrm>
              <a:off x="4404723" y="2480340"/>
              <a:ext cx="123025" cy="12058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50"/>
            <p:cNvGrpSpPr>
              <a:grpSpLocks/>
            </p:cNvGrpSpPr>
            <p:nvPr/>
          </p:nvGrpSpPr>
          <p:grpSpPr bwMode="auto">
            <a:xfrm rot="5365897">
              <a:off x="4506136" y="2564646"/>
              <a:ext cx="315999" cy="322941"/>
              <a:chOff x="2886" y="10564"/>
              <a:chExt cx="315" cy="315"/>
            </a:xfrm>
          </p:grpSpPr>
          <p:sp>
            <p:nvSpPr>
              <p:cNvPr id="70" name="Line 5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1" name="Line 5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66"/>
            <p:cNvGrpSpPr/>
            <p:nvPr/>
          </p:nvGrpSpPr>
          <p:grpSpPr>
            <a:xfrm>
              <a:off x="6151319" y="4127851"/>
              <a:ext cx="1558138" cy="1544397"/>
              <a:chOff x="5770319" y="3188051"/>
              <a:chExt cx="1558138" cy="1544397"/>
            </a:xfrm>
          </p:grpSpPr>
          <p:grpSp>
            <p:nvGrpSpPr>
              <p:cNvPr id="14" name="Group 56"/>
              <p:cNvGrpSpPr>
                <a:grpSpLocks/>
              </p:cNvGrpSpPr>
              <p:nvPr/>
            </p:nvGrpSpPr>
            <p:grpSpPr bwMode="auto">
              <a:xfrm>
                <a:off x="6692098" y="4371413"/>
                <a:ext cx="636359" cy="361035"/>
                <a:chOff x="2781" y="4864"/>
                <a:chExt cx="621" cy="360"/>
              </a:xfrm>
            </p:grpSpPr>
            <p:sp>
              <p:nvSpPr>
                <p:cNvPr id="68" name="Rectangle 57"/>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58"/>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65"/>
              <p:cNvGrpSpPr/>
              <p:nvPr/>
            </p:nvGrpSpPr>
            <p:grpSpPr>
              <a:xfrm>
                <a:off x="5770319" y="3188051"/>
                <a:ext cx="1031962" cy="1056446"/>
                <a:chOff x="4996004" y="2757446"/>
                <a:chExt cx="1031962" cy="1056446"/>
              </a:xfrm>
            </p:grpSpPr>
            <p:grpSp>
              <p:nvGrpSpPr>
                <p:cNvPr id="16" name="Group 44"/>
                <p:cNvGrpSpPr>
                  <a:grpSpLocks/>
                </p:cNvGrpSpPr>
                <p:nvPr/>
              </p:nvGrpSpPr>
              <p:grpSpPr bwMode="auto">
                <a:xfrm rot="5365897">
                  <a:off x="4999475" y="2753975"/>
                  <a:ext cx="315999" cy="322941"/>
                  <a:chOff x="2886" y="10564"/>
                  <a:chExt cx="315" cy="315"/>
                </a:xfrm>
              </p:grpSpPr>
              <p:sp>
                <p:nvSpPr>
                  <p:cNvPr id="66" name="Line 45"/>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7" name="Line 46"/>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47"/>
                <p:cNvGrpSpPr>
                  <a:grpSpLocks/>
                </p:cNvGrpSpPr>
                <p:nvPr/>
              </p:nvGrpSpPr>
              <p:grpSpPr bwMode="auto">
                <a:xfrm rot="5365897">
                  <a:off x="5708496" y="3494422"/>
                  <a:ext cx="315999" cy="322941"/>
                  <a:chOff x="2886" y="10564"/>
                  <a:chExt cx="315" cy="315"/>
                </a:xfrm>
              </p:grpSpPr>
              <p:sp>
                <p:nvSpPr>
                  <p:cNvPr id="64"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5"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Rectangle 62"/>
                <p:cNvSpPr/>
                <p:nvPr/>
              </p:nvSpPr>
              <p:spPr>
                <a:xfrm rot="19050621">
                  <a:off x="5245100" y="3021258"/>
                  <a:ext cx="534599" cy="50479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2" name="Oval 34"/>
            <p:cNvSpPr/>
            <p:nvPr/>
          </p:nvSpPr>
          <p:spPr>
            <a:xfrm>
              <a:off x="4732019" y="2827021"/>
              <a:ext cx="576579" cy="60199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2995521" y="3128015"/>
              <a:ext cx="576579" cy="60199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sp>
        <p:grpSp>
          <p:nvGrpSpPr>
            <p:cNvPr id="19" name="Group 13"/>
            <p:cNvGrpSpPr>
              <a:grpSpLocks/>
            </p:cNvGrpSpPr>
            <p:nvPr/>
          </p:nvGrpSpPr>
          <p:grpSpPr bwMode="auto">
            <a:xfrm rot="20262898">
              <a:off x="3784693" y="3262630"/>
              <a:ext cx="315396" cy="281354"/>
              <a:chOff x="2886" y="10564"/>
              <a:chExt cx="315" cy="315"/>
            </a:xfrm>
          </p:grpSpPr>
          <p:sp>
            <p:nvSpPr>
              <p:cNvPr id="57"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3"/>
            <p:cNvGrpSpPr>
              <a:grpSpLocks/>
            </p:cNvGrpSpPr>
            <p:nvPr/>
          </p:nvGrpSpPr>
          <p:grpSpPr bwMode="auto">
            <a:xfrm rot="21513539">
              <a:off x="3441793" y="2932430"/>
              <a:ext cx="315396" cy="281354"/>
              <a:chOff x="2886" y="10564"/>
              <a:chExt cx="315" cy="315"/>
            </a:xfrm>
          </p:grpSpPr>
          <p:sp>
            <p:nvSpPr>
              <p:cNvPr id="55"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6"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13"/>
            <p:cNvGrpSpPr>
              <a:grpSpLocks/>
            </p:cNvGrpSpPr>
            <p:nvPr/>
          </p:nvGrpSpPr>
          <p:grpSpPr bwMode="auto">
            <a:xfrm rot="21513539">
              <a:off x="2759640" y="3648821"/>
              <a:ext cx="315396" cy="281354"/>
              <a:chOff x="2886" y="10564"/>
              <a:chExt cx="315" cy="315"/>
            </a:xfrm>
          </p:grpSpPr>
          <p:sp>
            <p:nvSpPr>
              <p:cNvPr id="53"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4"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AutoShape 12"/>
            <p:cNvSpPr>
              <a:spLocks noChangeArrowheads="1"/>
            </p:cNvSpPr>
            <p:nvPr/>
          </p:nvSpPr>
          <p:spPr bwMode="auto">
            <a:xfrm rot="19997259">
              <a:off x="5780795" y="38488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113"/>
            <p:cNvGrpSpPr>
              <a:grpSpLocks/>
            </p:cNvGrpSpPr>
            <p:nvPr/>
          </p:nvGrpSpPr>
          <p:grpSpPr bwMode="auto">
            <a:xfrm rot="4551157" flipV="1">
              <a:off x="6026772" y="3460563"/>
              <a:ext cx="446278" cy="132765"/>
              <a:chOff x="2886" y="10564"/>
              <a:chExt cx="315" cy="315"/>
            </a:xfrm>
          </p:grpSpPr>
          <p:sp>
            <p:nvSpPr>
              <p:cNvPr id="51"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2"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2"/>
            <p:cNvGrpSpPr>
              <a:grpSpLocks/>
            </p:cNvGrpSpPr>
            <p:nvPr/>
          </p:nvGrpSpPr>
          <p:grpSpPr bwMode="auto">
            <a:xfrm rot="5400000">
              <a:off x="5223582" y="3374329"/>
              <a:ext cx="587764" cy="646328"/>
              <a:chOff x="2886" y="10564"/>
              <a:chExt cx="315" cy="315"/>
            </a:xfrm>
          </p:grpSpPr>
          <p:sp>
            <p:nvSpPr>
              <p:cNvPr id="49"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0"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31"/>
            <p:cNvGrpSpPr>
              <a:grpSpLocks/>
            </p:cNvGrpSpPr>
            <p:nvPr/>
          </p:nvGrpSpPr>
          <p:grpSpPr bwMode="auto">
            <a:xfrm>
              <a:off x="6183681" y="2999488"/>
              <a:ext cx="402759" cy="277123"/>
              <a:chOff x="2781" y="2824"/>
              <a:chExt cx="403" cy="310"/>
            </a:xfrm>
          </p:grpSpPr>
          <p:sp>
            <p:nvSpPr>
              <p:cNvPr id="44" name="Line 32"/>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33"/>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6"/>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5"/>
            <p:cNvGrpSpPr>
              <a:grpSpLocks/>
            </p:cNvGrpSpPr>
            <p:nvPr/>
          </p:nvGrpSpPr>
          <p:grpSpPr bwMode="auto">
            <a:xfrm>
              <a:off x="1246102" y="5469856"/>
              <a:ext cx="403492" cy="277123"/>
              <a:chOff x="2781" y="2824"/>
              <a:chExt cx="403" cy="310"/>
            </a:xfrm>
          </p:grpSpPr>
          <p:sp>
            <p:nvSpPr>
              <p:cNvPr id="39" name="Line 6"/>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7"/>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10"/>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47"/>
            <p:cNvGrpSpPr>
              <a:grpSpLocks/>
            </p:cNvGrpSpPr>
            <p:nvPr/>
          </p:nvGrpSpPr>
          <p:grpSpPr bwMode="auto">
            <a:xfrm>
              <a:off x="1685406" y="5051388"/>
              <a:ext cx="314342" cy="314916"/>
              <a:chOff x="2886" y="10564"/>
              <a:chExt cx="315" cy="315"/>
            </a:xfrm>
          </p:grpSpPr>
          <p:sp>
            <p:nvSpPr>
              <p:cNvPr id="37"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Diamond 22"/>
            <p:cNvSpPr/>
            <p:nvPr/>
          </p:nvSpPr>
          <p:spPr>
            <a:xfrm rot="2156838">
              <a:off x="1822027" y="4557838"/>
              <a:ext cx="654816" cy="600676"/>
            </a:xfrm>
            <a:prstGeom prst="diamond">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13"/>
            <p:cNvGrpSpPr>
              <a:grpSpLocks/>
            </p:cNvGrpSpPr>
            <p:nvPr/>
          </p:nvGrpSpPr>
          <p:grpSpPr bwMode="auto">
            <a:xfrm rot="21513539">
              <a:off x="2340540" y="4321921"/>
              <a:ext cx="315396" cy="281354"/>
              <a:chOff x="2886" y="10564"/>
              <a:chExt cx="315" cy="315"/>
            </a:xfrm>
          </p:grpSpPr>
          <p:sp>
            <p:nvSpPr>
              <p:cNvPr id="35"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AutoShape 12"/>
            <p:cNvSpPr>
              <a:spLocks noChangeArrowheads="1"/>
            </p:cNvSpPr>
            <p:nvPr/>
          </p:nvSpPr>
          <p:spPr bwMode="auto">
            <a:xfrm rot="13413539">
              <a:off x="2307859" y="38919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1" name="Group 13"/>
            <p:cNvGrpSpPr>
              <a:grpSpLocks/>
            </p:cNvGrpSpPr>
            <p:nvPr/>
          </p:nvGrpSpPr>
          <p:grpSpPr bwMode="auto">
            <a:xfrm rot="21513539">
              <a:off x="2035740" y="4017121"/>
              <a:ext cx="315396" cy="281354"/>
              <a:chOff x="2886" y="10564"/>
              <a:chExt cx="315" cy="315"/>
            </a:xfrm>
          </p:grpSpPr>
          <p:sp>
            <p:nvSpPr>
              <p:cNvPr id="33"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5"/>
            <p:cNvGrpSpPr>
              <a:grpSpLocks/>
            </p:cNvGrpSpPr>
            <p:nvPr/>
          </p:nvGrpSpPr>
          <p:grpSpPr bwMode="auto">
            <a:xfrm>
              <a:off x="1512802" y="4237956"/>
              <a:ext cx="403492" cy="277123"/>
              <a:chOff x="2781" y="2824"/>
              <a:chExt cx="403" cy="310"/>
            </a:xfrm>
          </p:grpSpPr>
          <p:sp>
            <p:nvSpPr>
              <p:cNvPr id="28" name="Line 6"/>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7"/>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10"/>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err="1" smtClean="0"/>
              <a:t>Automatization</a:t>
            </a:r>
            <a:r>
              <a:rPr lang="en-US" dirty="0" smtClean="0"/>
              <a:t>:</a:t>
            </a:r>
          </a:p>
          <a:p>
            <a:pPr>
              <a:buNone/>
            </a:pPr>
            <a:endParaRPr lang="en-US" dirty="0" smtClean="0"/>
          </a:p>
        </p:txBody>
      </p:sp>
      <p:pic>
        <p:nvPicPr>
          <p:cNvPr id="4" name="Picture 3"/>
          <p:cNvPicPr>
            <a:picLocks noChangeAspect="1"/>
          </p:cNvPicPr>
          <p:nvPr/>
        </p:nvPicPr>
        <p:blipFill>
          <a:blip r:embed="rId3"/>
          <a:stretch>
            <a:fillRect/>
          </a:stretch>
        </p:blipFill>
        <p:spPr>
          <a:xfrm>
            <a:off x="1397000" y="2519823"/>
            <a:ext cx="6172200" cy="3804777"/>
          </a:xfrm>
          <a:prstGeom prst="rect">
            <a:avLst/>
          </a:prstGeom>
        </p:spPr>
      </p:pic>
      <p:grpSp>
        <p:nvGrpSpPr>
          <p:cNvPr id="5" name="Group 4"/>
          <p:cNvGrpSpPr/>
          <p:nvPr/>
        </p:nvGrpSpPr>
        <p:grpSpPr>
          <a:xfrm>
            <a:off x="3214602" y="4080540"/>
            <a:ext cx="2728997" cy="1508969"/>
            <a:chOff x="1246102" y="2480340"/>
            <a:chExt cx="6463355" cy="3266639"/>
          </a:xfrm>
        </p:grpSpPr>
        <p:sp>
          <p:nvSpPr>
            <p:cNvPr id="6" name="AutoShape 12"/>
            <p:cNvSpPr>
              <a:spLocks noChangeArrowheads="1"/>
            </p:cNvSpPr>
            <p:nvPr/>
          </p:nvSpPr>
          <p:spPr bwMode="auto">
            <a:xfrm rot="13413539">
              <a:off x="3692159" y="27997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22"/>
            <p:cNvGrpSpPr>
              <a:grpSpLocks/>
            </p:cNvGrpSpPr>
            <p:nvPr/>
          </p:nvGrpSpPr>
          <p:grpSpPr bwMode="auto">
            <a:xfrm rot="21513539">
              <a:off x="4157395" y="2541331"/>
              <a:ext cx="315396" cy="281354"/>
              <a:chOff x="2886" y="10564"/>
              <a:chExt cx="315" cy="315"/>
            </a:xfrm>
          </p:grpSpPr>
          <p:sp>
            <p:nvSpPr>
              <p:cNvPr id="77"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31"/>
            <p:cNvGrpSpPr>
              <a:grpSpLocks/>
            </p:cNvGrpSpPr>
            <p:nvPr/>
          </p:nvGrpSpPr>
          <p:grpSpPr bwMode="auto">
            <a:xfrm>
              <a:off x="3621753" y="3656971"/>
              <a:ext cx="402759" cy="277123"/>
              <a:chOff x="2781" y="2824"/>
              <a:chExt cx="403" cy="310"/>
            </a:xfrm>
          </p:grpSpPr>
          <p:sp>
            <p:nvSpPr>
              <p:cNvPr id="72" name="Line 32"/>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33"/>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36"/>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Oval 37"/>
            <p:cNvSpPr>
              <a:spLocks noChangeArrowheads="1"/>
            </p:cNvSpPr>
            <p:nvPr/>
          </p:nvSpPr>
          <p:spPr bwMode="auto">
            <a:xfrm>
              <a:off x="4404723" y="2480340"/>
              <a:ext cx="123025" cy="12058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50"/>
            <p:cNvGrpSpPr>
              <a:grpSpLocks/>
            </p:cNvGrpSpPr>
            <p:nvPr/>
          </p:nvGrpSpPr>
          <p:grpSpPr bwMode="auto">
            <a:xfrm rot="5365897">
              <a:off x="4506136" y="2564646"/>
              <a:ext cx="315999" cy="322941"/>
              <a:chOff x="2886" y="10564"/>
              <a:chExt cx="315" cy="315"/>
            </a:xfrm>
          </p:grpSpPr>
          <p:sp>
            <p:nvSpPr>
              <p:cNvPr id="70" name="Line 5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1" name="Line 5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66"/>
            <p:cNvGrpSpPr/>
            <p:nvPr/>
          </p:nvGrpSpPr>
          <p:grpSpPr>
            <a:xfrm>
              <a:off x="6151319" y="4127851"/>
              <a:ext cx="1558138" cy="1544397"/>
              <a:chOff x="5770319" y="3188051"/>
              <a:chExt cx="1558138" cy="1544397"/>
            </a:xfrm>
          </p:grpSpPr>
          <p:grpSp>
            <p:nvGrpSpPr>
              <p:cNvPr id="14" name="Group 56"/>
              <p:cNvGrpSpPr>
                <a:grpSpLocks/>
              </p:cNvGrpSpPr>
              <p:nvPr/>
            </p:nvGrpSpPr>
            <p:grpSpPr bwMode="auto">
              <a:xfrm>
                <a:off x="6692098" y="4371413"/>
                <a:ext cx="636359" cy="361035"/>
                <a:chOff x="2781" y="4864"/>
                <a:chExt cx="621" cy="360"/>
              </a:xfrm>
            </p:grpSpPr>
            <p:sp>
              <p:nvSpPr>
                <p:cNvPr id="68" name="Rectangle 57"/>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58"/>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65"/>
              <p:cNvGrpSpPr/>
              <p:nvPr/>
            </p:nvGrpSpPr>
            <p:grpSpPr>
              <a:xfrm>
                <a:off x="5770319" y="3188051"/>
                <a:ext cx="1031962" cy="1056446"/>
                <a:chOff x="4996004" y="2757446"/>
                <a:chExt cx="1031962" cy="1056446"/>
              </a:xfrm>
            </p:grpSpPr>
            <p:grpSp>
              <p:nvGrpSpPr>
                <p:cNvPr id="16" name="Group 44"/>
                <p:cNvGrpSpPr>
                  <a:grpSpLocks/>
                </p:cNvGrpSpPr>
                <p:nvPr/>
              </p:nvGrpSpPr>
              <p:grpSpPr bwMode="auto">
                <a:xfrm rot="5365897">
                  <a:off x="4999475" y="2753975"/>
                  <a:ext cx="315999" cy="322941"/>
                  <a:chOff x="2886" y="10564"/>
                  <a:chExt cx="315" cy="315"/>
                </a:xfrm>
              </p:grpSpPr>
              <p:sp>
                <p:nvSpPr>
                  <p:cNvPr id="66" name="Line 45"/>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7" name="Line 46"/>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47"/>
                <p:cNvGrpSpPr>
                  <a:grpSpLocks/>
                </p:cNvGrpSpPr>
                <p:nvPr/>
              </p:nvGrpSpPr>
              <p:grpSpPr bwMode="auto">
                <a:xfrm rot="5365897">
                  <a:off x="5708496" y="3494422"/>
                  <a:ext cx="315999" cy="322941"/>
                  <a:chOff x="2886" y="10564"/>
                  <a:chExt cx="315" cy="315"/>
                </a:xfrm>
              </p:grpSpPr>
              <p:sp>
                <p:nvSpPr>
                  <p:cNvPr id="64"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5"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Rectangle 62"/>
                <p:cNvSpPr/>
                <p:nvPr/>
              </p:nvSpPr>
              <p:spPr>
                <a:xfrm rot="19050621">
                  <a:off x="5245100" y="3021258"/>
                  <a:ext cx="534599" cy="50479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2" name="Oval 34"/>
            <p:cNvSpPr/>
            <p:nvPr/>
          </p:nvSpPr>
          <p:spPr>
            <a:xfrm>
              <a:off x="4732019" y="2827021"/>
              <a:ext cx="576579" cy="60199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2995521" y="3128015"/>
              <a:ext cx="576579" cy="60199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sp>
        <p:grpSp>
          <p:nvGrpSpPr>
            <p:cNvPr id="19" name="Group 13"/>
            <p:cNvGrpSpPr>
              <a:grpSpLocks/>
            </p:cNvGrpSpPr>
            <p:nvPr/>
          </p:nvGrpSpPr>
          <p:grpSpPr bwMode="auto">
            <a:xfrm rot="20262898">
              <a:off x="3784693" y="3262630"/>
              <a:ext cx="315396" cy="281354"/>
              <a:chOff x="2886" y="10564"/>
              <a:chExt cx="315" cy="315"/>
            </a:xfrm>
          </p:grpSpPr>
          <p:sp>
            <p:nvSpPr>
              <p:cNvPr id="57"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3"/>
            <p:cNvGrpSpPr>
              <a:grpSpLocks/>
            </p:cNvGrpSpPr>
            <p:nvPr/>
          </p:nvGrpSpPr>
          <p:grpSpPr bwMode="auto">
            <a:xfrm rot="21513539">
              <a:off x="3441793" y="2932430"/>
              <a:ext cx="315396" cy="281354"/>
              <a:chOff x="2886" y="10564"/>
              <a:chExt cx="315" cy="315"/>
            </a:xfrm>
          </p:grpSpPr>
          <p:sp>
            <p:nvSpPr>
              <p:cNvPr id="55"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6"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13"/>
            <p:cNvGrpSpPr>
              <a:grpSpLocks/>
            </p:cNvGrpSpPr>
            <p:nvPr/>
          </p:nvGrpSpPr>
          <p:grpSpPr bwMode="auto">
            <a:xfrm rot="21513539">
              <a:off x="2759640" y="3648821"/>
              <a:ext cx="315396" cy="281354"/>
              <a:chOff x="2886" y="10564"/>
              <a:chExt cx="315" cy="315"/>
            </a:xfrm>
          </p:grpSpPr>
          <p:sp>
            <p:nvSpPr>
              <p:cNvPr id="53"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4"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AutoShape 12"/>
            <p:cNvSpPr>
              <a:spLocks noChangeArrowheads="1"/>
            </p:cNvSpPr>
            <p:nvPr/>
          </p:nvSpPr>
          <p:spPr bwMode="auto">
            <a:xfrm rot="19997259">
              <a:off x="5780795" y="38488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113"/>
            <p:cNvGrpSpPr>
              <a:grpSpLocks/>
            </p:cNvGrpSpPr>
            <p:nvPr/>
          </p:nvGrpSpPr>
          <p:grpSpPr bwMode="auto">
            <a:xfrm rot="4551157" flipV="1">
              <a:off x="6026772" y="3460563"/>
              <a:ext cx="446278" cy="132765"/>
              <a:chOff x="2886" y="10564"/>
              <a:chExt cx="315" cy="315"/>
            </a:xfrm>
          </p:grpSpPr>
          <p:sp>
            <p:nvSpPr>
              <p:cNvPr id="51"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2"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2"/>
            <p:cNvGrpSpPr>
              <a:grpSpLocks/>
            </p:cNvGrpSpPr>
            <p:nvPr/>
          </p:nvGrpSpPr>
          <p:grpSpPr bwMode="auto">
            <a:xfrm rot="5400000">
              <a:off x="5223582" y="3374329"/>
              <a:ext cx="587764" cy="646328"/>
              <a:chOff x="2886" y="10564"/>
              <a:chExt cx="315" cy="315"/>
            </a:xfrm>
          </p:grpSpPr>
          <p:sp>
            <p:nvSpPr>
              <p:cNvPr id="49"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0"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31"/>
            <p:cNvGrpSpPr>
              <a:grpSpLocks/>
            </p:cNvGrpSpPr>
            <p:nvPr/>
          </p:nvGrpSpPr>
          <p:grpSpPr bwMode="auto">
            <a:xfrm>
              <a:off x="6183681" y="2999488"/>
              <a:ext cx="402759" cy="277123"/>
              <a:chOff x="2781" y="2824"/>
              <a:chExt cx="403" cy="310"/>
            </a:xfrm>
          </p:grpSpPr>
          <p:sp>
            <p:nvSpPr>
              <p:cNvPr id="44" name="Line 32"/>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33"/>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6"/>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5"/>
            <p:cNvGrpSpPr>
              <a:grpSpLocks/>
            </p:cNvGrpSpPr>
            <p:nvPr/>
          </p:nvGrpSpPr>
          <p:grpSpPr bwMode="auto">
            <a:xfrm>
              <a:off x="1246102" y="5469856"/>
              <a:ext cx="403492" cy="277123"/>
              <a:chOff x="2781" y="2824"/>
              <a:chExt cx="403" cy="310"/>
            </a:xfrm>
          </p:grpSpPr>
          <p:sp>
            <p:nvSpPr>
              <p:cNvPr id="39" name="Line 6"/>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7"/>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10"/>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47"/>
            <p:cNvGrpSpPr>
              <a:grpSpLocks/>
            </p:cNvGrpSpPr>
            <p:nvPr/>
          </p:nvGrpSpPr>
          <p:grpSpPr bwMode="auto">
            <a:xfrm>
              <a:off x="1685406" y="5051388"/>
              <a:ext cx="314342" cy="314916"/>
              <a:chOff x="2886" y="10564"/>
              <a:chExt cx="315" cy="315"/>
            </a:xfrm>
          </p:grpSpPr>
          <p:sp>
            <p:nvSpPr>
              <p:cNvPr id="37"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Diamond 22"/>
            <p:cNvSpPr/>
            <p:nvPr/>
          </p:nvSpPr>
          <p:spPr>
            <a:xfrm rot="2156838">
              <a:off x="1822027" y="4557838"/>
              <a:ext cx="654816" cy="600676"/>
            </a:xfrm>
            <a:prstGeom prst="diamond">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13"/>
            <p:cNvGrpSpPr>
              <a:grpSpLocks/>
            </p:cNvGrpSpPr>
            <p:nvPr/>
          </p:nvGrpSpPr>
          <p:grpSpPr bwMode="auto">
            <a:xfrm rot="21513539">
              <a:off x="2340540" y="4321921"/>
              <a:ext cx="315396" cy="281354"/>
              <a:chOff x="2886" y="10564"/>
              <a:chExt cx="315" cy="315"/>
            </a:xfrm>
          </p:grpSpPr>
          <p:sp>
            <p:nvSpPr>
              <p:cNvPr id="35"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AutoShape 12"/>
            <p:cNvSpPr>
              <a:spLocks noChangeArrowheads="1"/>
            </p:cNvSpPr>
            <p:nvPr/>
          </p:nvSpPr>
          <p:spPr bwMode="auto">
            <a:xfrm rot="13413539">
              <a:off x="2307859" y="38919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1" name="Group 13"/>
            <p:cNvGrpSpPr>
              <a:grpSpLocks/>
            </p:cNvGrpSpPr>
            <p:nvPr/>
          </p:nvGrpSpPr>
          <p:grpSpPr bwMode="auto">
            <a:xfrm rot="21513539">
              <a:off x="2035740" y="4017121"/>
              <a:ext cx="315396" cy="281354"/>
              <a:chOff x="2886" y="10564"/>
              <a:chExt cx="315" cy="315"/>
            </a:xfrm>
          </p:grpSpPr>
          <p:sp>
            <p:nvSpPr>
              <p:cNvPr id="33"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5"/>
            <p:cNvGrpSpPr>
              <a:grpSpLocks/>
            </p:cNvGrpSpPr>
            <p:nvPr/>
          </p:nvGrpSpPr>
          <p:grpSpPr bwMode="auto">
            <a:xfrm>
              <a:off x="1512802" y="4237956"/>
              <a:ext cx="403492" cy="277123"/>
              <a:chOff x="2781" y="2824"/>
              <a:chExt cx="403" cy="310"/>
            </a:xfrm>
          </p:grpSpPr>
          <p:sp>
            <p:nvSpPr>
              <p:cNvPr id="28" name="Line 6"/>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7"/>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10"/>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9" name="TextBox 78"/>
          <p:cNvSpPr txBox="1"/>
          <p:nvPr/>
        </p:nvSpPr>
        <p:spPr>
          <a:xfrm>
            <a:off x="2628900" y="2768600"/>
            <a:ext cx="1646784" cy="369332"/>
          </a:xfrm>
          <a:prstGeom prst="rect">
            <a:avLst/>
          </a:prstGeom>
          <a:solidFill>
            <a:schemeClr val="bg1"/>
          </a:solidFill>
          <a:ln w="50800">
            <a:solidFill>
              <a:srgbClr val="FF6600"/>
            </a:solidFill>
          </a:ln>
        </p:spPr>
        <p:txBody>
          <a:bodyPr wrap="square" rtlCol="0">
            <a:spAutoFit/>
          </a:bodyPr>
          <a:lstStyle/>
          <a:p>
            <a:r>
              <a:rPr lang="en-US" dirty="0" smtClean="0"/>
              <a:t> Extract Policy</a:t>
            </a:r>
            <a:endParaRPr lang="en-US" dirty="0"/>
          </a:p>
        </p:txBody>
      </p:sp>
      <p:sp>
        <p:nvSpPr>
          <p:cNvPr id="80" name="TextBox 79"/>
          <p:cNvSpPr txBox="1"/>
          <p:nvPr/>
        </p:nvSpPr>
        <p:spPr>
          <a:xfrm>
            <a:off x="1676400" y="2755900"/>
            <a:ext cx="774700" cy="369332"/>
          </a:xfrm>
          <a:prstGeom prst="rect">
            <a:avLst/>
          </a:prstGeom>
          <a:solidFill>
            <a:schemeClr val="bg1"/>
          </a:solidFill>
          <a:ln w="50800">
            <a:solidFill>
              <a:srgbClr val="FF6600"/>
            </a:solidFill>
          </a:ln>
        </p:spPr>
        <p:txBody>
          <a:bodyPr wrap="square" rtlCol="0">
            <a:spAutoFit/>
          </a:bodyPr>
          <a:lstStyle/>
          <a:p>
            <a:r>
              <a:rPr lang="en-US" dirty="0" smtClean="0"/>
              <a:t> Train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97000" y="2519823"/>
            <a:ext cx="6172200" cy="3804777"/>
          </a:xfrm>
          <a:prstGeom prst="rect">
            <a:avLst/>
          </a:prstGeom>
        </p:spPr>
      </p:pic>
      <p:grpSp>
        <p:nvGrpSpPr>
          <p:cNvPr id="5" name="Group 4"/>
          <p:cNvGrpSpPr/>
          <p:nvPr/>
        </p:nvGrpSpPr>
        <p:grpSpPr>
          <a:xfrm>
            <a:off x="3214602" y="4080540"/>
            <a:ext cx="2728997" cy="1508969"/>
            <a:chOff x="1246102" y="2480340"/>
            <a:chExt cx="6463355" cy="3266639"/>
          </a:xfrm>
        </p:grpSpPr>
        <p:sp>
          <p:nvSpPr>
            <p:cNvPr id="6" name="AutoShape 12"/>
            <p:cNvSpPr>
              <a:spLocks noChangeArrowheads="1"/>
            </p:cNvSpPr>
            <p:nvPr/>
          </p:nvSpPr>
          <p:spPr bwMode="auto">
            <a:xfrm rot="13413539">
              <a:off x="3692159" y="27997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22"/>
            <p:cNvGrpSpPr>
              <a:grpSpLocks/>
            </p:cNvGrpSpPr>
            <p:nvPr/>
          </p:nvGrpSpPr>
          <p:grpSpPr bwMode="auto">
            <a:xfrm rot="21513539">
              <a:off x="4157395" y="2541331"/>
              <a:ext cx="315396" cy="281354"/>
              <a:chOff x="2886" y="10564"/>
              <a:chExt cx="315" cy="315"/>
            </a:xfrm>
          </p:grpSpPr>
          <p:sp>
            <p:nvSpPr>
              <p:cNvPr id="77"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31"/>
            <p:cNvGrpSpPr>
              <a:grpSpLocks/>
            </p:cNvGrpSpPr>
            <p:nvPr/>
          </p:nvGrpSpPr>
          <p:grpSpPr bwMode="auto">
            <a:xfrm>
              <a:off x="3621753" y="3656971"/>
              <a:ext cx="402759" cy="277123"/>
              <a:chOff x="2781" y="2824"/>
              <a:chExt cx="403" cy="310"/>
            </a:xfrm>
          </p:grpSpPr>
          <p:sp>
            <p:nvSpPr>
              <p:cNvPr id="72" name="Line 32"/>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33"/>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36"/>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Oval 37"/>
            <p:cNvSpPr>
              <a:spLocks noChangeArrowheads="1"/>
            </p:cNvSpPr>
            <p:nvPr/>
          </p:nvSpPr>
          <p:spPr bwMode="auto">
            <a:xfrm>
              <a:off x="4404723" y="2480340"/>
              <a:ext cx="123025" cy="12058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50"/>
            <p:cNvGrpSpPr>
              <a:grpSpLocks/>
            </p:cNvGrpSpPr>
            <p:nvPr/>
          </p:nvGrpSpPr>
          <p:grpSpPr bwMode="auto">
            <a:xfrm rot="5365897">
              <a:off x="4506136" y="2564646"/>
              <a:ext cx="315999" cy="322941"/>
              <a:chOff x="2886" y="10564"/>
              <a:chExt cx="315" cy="315"/>
            </a:xfrm>
          </p:grpSpPr>
          <p:sp>
            <p:nvSpPr>
              <p:cNvPr id="70" name="Line 5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1" name="Line 5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66"/>
            <p:cNvGrpSpPr/>
            <p:nvPr/>
          </p:nvGrpSpPr>
          <p:grpSpPr>
            <a:xfrm>
              <a:off x="6151319" y="4127851"/>
              <a:ext cx="1558138" cy="1544397"/>
              <a:chOff x="5770319" y="3188051"/>
              <a:chExt cx="1558138" cy="1544397"/>
            </a:xfrm>
          </p:grpSpPr>
          <p:grpSp>
            <p:nvGrpSpPr>
              <p:cNvPr id="14" name="Group 56"/>
              <p:cNvGrpSpPr>
                <a:grpSpLocks/>
              </p:cNvGrpSpPr>
              <p:nvPr/>
            </p:nvGrpSpPr>
            <p:grpSpPr bwMode="auto">
              <a:xfrm>
                <a:off x="6692098" y="4371413"/>
                <a:ext cx="636359" cy="361035"/>
                <a:chOff x="2781" y="4864"/>
                <a:chExt cx="621" cy="360"/>
              </a:xfrm>
            </p:grpSpPr>
            <p:sp>
              <p:nvSpPr>
                <p:cNvPr id="68" name="Rectangle 57"/>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58"/>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65"/>
              <p:cNvGrpSpPr/>
              <p:nvPr/>
            </p:nvGrpSpPr>
            <p:grpSpPr>
              <a:xfrm>
                <a:off x="5770319" y="3188051"/>
                <a:ext cx="1031962" cy="1056446"/>
                <a:chOff x="4996004" y="2757446"/>
                <a:chExt cx="1031962" cy="1056446"/>
              </a:xfrm>
            </p:grpSpPr>
            <p:grpSp>
              <p:nvGrpSpPr>
                <p:cNvPr id="16" name="Group 44"/>
                <p:cNvGrpSpPr>
                  <a:grpSpLocks/>
                </p:cNvGrpSpPr>
                <p:nvPr/>
              </p:nvGrpSpPr>
              <p:grpSpPr bwMode="auto">
                <a:xfrm rot="5365897">
                  <a:off x="4999475" y="2753975"/>
                  <a:ext cx="315999" cy="322941"/>
                  <a:chOff x="2886" y="10564"/>
                  <a:chExt cx="315" cy="315"/>
                </a:xfrm>
              </p:grpSpPr>
              <p:sp>
                <p:nvSpPr>
                  <p:cNvPr id="66" name="Line 45"/>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7" name="Line 46"/>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47"/>
                <p:cNvGrpSpPr>
                  <a:grpSpLocks/>
                </p:cNvGrpSpPr>
                <p:nvPr/>
              </p:nvGrpSpPr>
              <p:grpSpPr bwMode="auto">
                <a:xfrm rot="5365897">
                  <a:off x="5708496" y="3494422"/>
                  <a:ext cx="315999" cy="322941"/>
                  <a:chOff x="2886" y="10564"/>
                  <a:chExt cx="315" cy="315"/>
                </a:xfrm>
              </p:grpSpPr>
              <p:sp>
                <p:nvSpPr>
                  <p:cNvPr id="64"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5"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Rectangle 62"/>
                <p:cNvSpPr/>
                <p:nvPr/>
              </p:nvSpPr>
              <p:spPr>
                <a:xfrm rot="19050621">
                  <a:off x="5245100" y="3021258"/>
                  <a:ext cx="534599" cy="50479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2" name="Oval 34"/>
            <p:cNvSpPr/>
            <p:nvPr/>
          </p:nvSpPr>
          <p:spPr>
            <a:xfrm>
              <a:off x="4732019" y="2827021"/>
              <a:ext cx="576579" cy="60199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2995521" y="3128015"/>
              <a:ext cx="576579" cy="60199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sp>
        <p:grpSp>
          <p:nvGrpSpPr>
            <p:cNvPr id="19" name="Group 13"/>
            <p:cNvGrpSpPr>
              <a:grpSpLocks/>
            </p:cNvGrpSpPr>
            <p:nvPr/>
          </p:nvGrpSpPr>
          <p:grpSpPr bwMode="auto">
            <a:xfrm rot="20262898">
              <a:off x="3784693" y="3262630"/>
              <a:ext cx="315396" cy="281354"/>
              <a:chOff x="2886" y="10564"/>
              <a:chExt cx="315" cy="315"/>
            </a:xfrm>
          </p:grpSpPr>
          <p:sp>
            <p:nvSpPr>
              <p:cNvPr id="57"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3"/>
            <p:cNvGrpSpPr>
              <a:grpSpLocks/>
            </p:cNvGrpSpPr>
            <p:nvPr/>
          </p:nvGrpSpPr>
          <p:grpSpPr bwMode="auto">
            <a:xfrm rot="21513539">
              <a:off x="3441793" y="2932430"/>
              <a:ext cx="315396" cy="281354"/>
              <a:chOff x="2886" y="10564"/>
              <a:chExt cx="315" cy="315"/>
            </a:xfrm>
          </p:grpSpPr>
          <p:sp>
            <p:nvSpPr>
              <p:cNvPr id="55"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6"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13"/>
            <p:cNvGrpSpPr>
              <a:grpSpLocks/>
            </p:cNvGrpSpPr>
            <p:nvPr/>
          </p:nvGrpSpPr>
          <p:grpSpPr bwMode="auto">
            <a:xfrm rot="21513539">
              <a:off x="2759640" y="3648821"/>
              <a:ext cx="315396" cy="281354"/>
              <a:chOff x="2886" y="10564"/>
              <a:chExt cx="315" cy="315"/>
            </a:xfrm>
          </p:grpSpPr>
          <p:sp>
            <p:nvSpPr>
              <p:cNvPr id="53"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4"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AutoShape 12"/>
            <p:cNvSpPr>
              <a:spLocks noChangeArrowheads="1"/>
            </p:cNvSpPr>
            <p:nvPr/>
          </p:nvSpPr>
          <p:spPr bwMode="auto">
            <a:xfrm rot="19997259">
              <a:off x="5780795" y="38488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113"/>
            <p:cNvGrpSpPr>
              <a:grpSpLocks/>
            </p:cNvGrpSpPr>
            <p:nvPr/>
          </p:nvGrpSpPr>
          <p:grpSpPr bwMode="auto">
            <a:xfrm rot="4551157" flipV="1">
              <a:off x="6026772" y="3460563"/>
              <a:ext cx="446278" cy="132765"/>
              <a:chOff x="2886" y="10564"/>
              <a:chExt cx="315" cy="315"/>
            </a:xfrm>
          </p:grpSpPr>
          <p:sp>
            <p:nvSpPr>
              <p:cNvPr id="51"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2"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2"/>
            <p:cNvGrpSpPr>
              <a:grpSpLocks/>
            </p:cNvGrpSpPr>
            <p:nvPr/>
          </p:nvGrpSpPr>
          <p:grpSpPr bwMode="auto">
            <a:xfrm rot="5400000">
              <a:off x="5223582" y="3374329"/>
              <a:ext cx="587764" cy="646328"/>
              <a:chOff x="2886" y="10564"/>
              <a:chExt cx="315" cy="315"/>
            </a:xfrm>
          </p:grpSpPr>
          <p:sp>
            <p:nvSpPr>
              <p:cNvPr id="49"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0"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31"/>
            <p:cNvGrpSpPr>
              <a:grpSpLocks/>
            </p:cNvGrpSpPr>
            <p:nvPr/>
          </p:nvGrpSpPr>
          <p:grpSpPr bwMode="auto">
            <a:xfrm>
              <a:off x="6183681" y="2999488"/>
              <a:ext cx="402759" cy="277123"/>
              <a:chOff x="2781" y="2824"/>
              <a:chExt cx="403" cy="310"/>
            </a:xfrm>
          </p:grpSpPr>
          <p:sp>
            <p:nvSpPr>
              <p:cNvPr id="44" name="Line 32"/>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33"/>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6"/>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5"/>
            <p:cNvGrpSpPr>
              <a:grpSpLocks/>
            </p:cNvGrpSpPr>
            <p:nvPr/>
          </p:nvGrpSpPr>
          <p:grpSpPr bwMode="auto">
            <a:xfrm>
              <a:off x="1246102" y="5469856"/>
              <a:ext cx="403492" cy="277123"/>
              <a:chOff x="2781" y="2824"/>
              <a:chExt cx="403" cy="310"/>
            </a:xfrm>
          </p:grpSpPr>
          <p:sp>
            <p:nvSpPr>
              <p:cNvPr id="39" name="Line 6"/>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7"/>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10"/>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47"/>
            <p:cNvGrpSpPr>
              <a:grpSpLocks/>
            </p:cNvGrpSpPr>
            <p:nvPr/>
          </p:nvGrpSpPr>
          <p:grpSpPr bwMode="auto">
            <a:xfrm>
              <a:off x="1685406" y="5051388"/>
              <a:ext cx="314342" cy="314916"/>
              <a:chOff x="2886" y="10564"/>
              <a:chExt cx="315" cy="315"/>
            </a:xfrm>
          </p:grpSpPr>
          <p:sp>
            <p:nvSpPr>
              <p:cNvPr id="37"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Diamond 22"/>
            <p:cNvSpPr/>
            <p:nvPr/>
          </p:nvSpPr>
          <p:spPr>
            <a:xfrm rot="2156838">
              <a:off x="1822027" y="4557838"/>
              <a:ext cx="654816" cy="600676"/>
            </a:xfrm>
            <a:prstGeom prst="diamond">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13"/>
            <p:cNvGrpSpPr>
              <a:grpSpLocks/>
            </p:cNvGrpSpPr>
            <p:nvPr/>
          </p:nvGrpSpPr>
          <p:grpSpPr bwMode="auto">
            <a:xfrm rot="21513539">
              <a:off x="2340540" y="4321921"/>
              <a:ext cx="315396" cy="281354"/>
              <a:chOff x="2886" y="10564"/>
              <a:chExt cx="315" cy="315"/>
            </a:xfrm>
          </p:grpSpPr>
          <p:sp>
            <p:nvSpPr>
              <p:cNvPr id="35"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AutoShape 12"/>
            <p:cNvSpPr>
              <a:spLocks noChangeArrowheads="1"/>
            </p:cNvSpPr>
            <p:nvPr/>
          </p:nvSpPr>
          <p:spPr bwMode="auto">
            <a:xfrm rot="13413539">
              <a:off x="2307859" y="38919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1" name="Group 13"/>
            <p:cNvGrpSpPr>
              <a:grpSpLocks/>
            </p:cNvGrpSpPr>
            <p:nvPr/>
          </p:nvGrpSpPr>
          <p:grpSpPr bwMode="auto">
            <a:xfrm rot="21513539">
              <a:off x="2035740" y="4017121"/>
              <a:ext cx="315396" cy="281354"/>
              <a:chOff x="2886" y="10564"/>
              <a:chExt cx="315" cy="315"/>
            </a:xfrm>
          </p:grpSpPr>
          <p:sp>
            <p:nvSpPr>
              <p:cNvPr id="33"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5"/>
            <p:cNvGrpSpPr>
              <a:grpSpLocks/>
            </p:cNvGrpSpPr>
            <p:nvPr/>
          </p:nvGrpSpPr>
          <p:grpSpPr bwMode="auto">
            <a:xfrm>
              <a:off x="1512802" y="4237956"/>
              <a:ext cx="403492" cy="277123"/>
              <a:chOff x="2781" y="2824"/>
              <a:chExt cx="403" cy="310"/>
            </a:xfrm>
          </p:grpSpPr>
          <p:sp>
            <p:nvSpPr>
              <p:cNvPr id="28" name="Line 6"/>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7"/>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10"/>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64" name="Group 163"/>
          <p:cNvGrpSpPr/>
          <p:nvPr/>
        </p:nvGrpSpPr>
        <p:grpSpPr>
          <a:xfrm>
            <a:off x="4472694" y="3125232"/>
            <a:ext cx="895021" cy="3046968"/>
            <a:chOff x="4472694" y="3125232"/>
            <a:chExt cx="895021" cy="3046968"/>
          </a:xfrm>
        </p:grpSpPr>
        <p:grpSp>
          <p:nvGrpSpPr>
            <p:cNvPr id="163" name="Group 162"/>
            <p:cNvGrpSpPr/>
            <p:nvPr/>
          </p:nvGrpSpPr>
          <p:grpSpPr>
            <a:xfrm>
              <a:off x="4472694" y="3125232"/>
              <a:ext cx="895021" cy="3046968"/>
              <a:chOff x="4472694" y="3125232"/>
              <a:chExt cx="895021" cy="3046968"/>
            </a:xfrm>
          </p:grpSpPr>
          <p:sp>
            <p:nvSpPr>
              <p:cNvPr id="83" name="Rectangle 82"/>
              <p:cNvSpPr/>
              <p:nvPr/>
            </p:nvSpPr>
            <p:spPr>
              <a:xfrm>
                <a:off x="4472694" y="3125232"/>
                <a:ext cx="894076" cy="3046968"/>
              </a:xfrm>
              <a:prstGeom prst="rect">
                <a:avLst/>
              </a:prstGeom>
              <a:solidFill>
                <a:schemeClr val="bg1">
                  <a:lumMod val="7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4472694" y="3468907"/>
                <a:ext cx="895021"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472694" y="3811807"/>
                <a:ext cx="895021"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4472694" y="4561107"/>
                <a:ext cx="895021"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4472694" y="4180107"/>
                <a:ext cx="895021"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472694" y="4929407"/>
                <a:ext cx="895021"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4472694" y="5348507"/>
                <a:ext cx="895021"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4472694" y="5754907"/>
                <a:ext cx="895021"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82" name="Group 10"/>
              <p:cNvGrpSpPr>
                <a:grpSpLocks/>
              </p:cNvGrpSpPr>
              <p:nvPr/>
            </p:nvGrpSpPr>
            <p:grpSpPr bwMode="auto">
              <a:xfrm>
                <a:off x="4766005" y="3216111"/>
                <a:ext cx="228807" cy="176596"/>
                <a:chOff x="2781" y="2824"/>
                <a:chExt cx="403" cy="310"/>
              </a:xfrm>
            </p:grpSpPr>
            <p:sp>
              <p:nvSpPr>
                <p:cNvPr id="85" name="Line 11"/>
                <p:cNvSpPr>
                  <a:spLocks noChangeShapeType="1"/>
                </p:cNvSpPr>
                <p:nvPr/>
              </p:nvSpPr>
              <p:spPr bwMode="auto">
                <a:xfrm flipH="1">
                  <a:off x="2781" y="2824"/>
                  <a:ext cx="389" cy="187"/>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Line 12"/>
                <p:cNvSpPr>
                  <a:spLocks noChangeShapeType="1"/>
                </p:cNvSpPr>
                <p:nvPr/>
              </p:nvSpPr>
              <p:spPr bwMode="auto">
                <a:xfrm rot="16200000" flipH="1">
                  <a:off x="2925" y="2875"/>
                  <a:ext cx="115" cy="403"/>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Arc 13"/>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Arc 14"/>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Oval 15"/>
                <p:cNvSpPr>
                  <a:spLocks noChangeArrowheads="1"/>
                </p:cNvSpPr>
                <p:nvPr/>
              </p:nvSpPr>
              <p:spPr bwMode="auto">
                <a:xfrm>
                  <a:off x="3036" y="2869"/>
                  <a:ext cx="120" cy="240"/>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0" name="Group 154"/>
              <p:cNvGrpSpPr/>
              <p:nvPr/>
            </p:nvGrpSpPr>
            <p:grpSpPr>
              <a:xfrm rot="16200000">
                <a:off x="4815619" y="5319148"/>
                <a:ext cx="194310" cy="452064"/>
                <a:chOff x="4140200" y="3916573"/>
                <a:chExt cx="647700" cy="1506881"/>
              </a:xfrm>
            </p:grpSpPr>
            <p:grpSp>
              <p:nvGrpSpPr>
                <p:cNvPr id="141" name="Group 10"/>
                <p:cNvGrpSpPr>
                  <a:grpSpLocks/>
                </p:cNvGrpSpPr>
                <p:nvPr/>
              </p:nvGrpSpPr>
              <p:grpSpPr bwMode="auto">
                <a:xfrm rot="7289513">
                  <a:off x="4266477" y="3988036"/>
                  <a:ext cx="389281" cy="246320"/>
                  <a:chOff x="2886" y="10564"/>
                  <a:chExt cx="315" cy="315"/>
                </a:xfrm>
              </p:grpSpPr>
              <p:sp>
                <p:nvSpPr>
                  <p:cNvPr id="153" name="Line 11"/>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4" name="Line 12"/>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2" name="Group 10"/>
                <p:cNvGrpSpPr>
                  <a:grpSpLocks/>
                </p:cNvGrpSpPr>
                <p:nvPr/>
              </p:nvGrpSpPr>
              <p:grpSpPr bwMode="auto">
                <a:xfrm rot="7289513">
                  <a:off x="4279177" y="5105636"/>
                  <a:ext cx="389281" cy="246320"/>
                  <a:chOff x="2886" y="10564"/>
                  <a:chExt cx="315" cy="315"/>
                </a:xfrm>
              </p:grpSpPr>
              <p:sp>
                <p:nvSpPr>
                  <p:cNvPr id="151" name="Line 11"/>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52" name="Line 12"/>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0" name="Diamond 149"/>
                <p:cNvSpPr/>
                <p:nvPr/>
              </p:nvSpPr>
              <p:spPr>
                <a:xfrm>
                  <a:off x="4140200" y="4368800"/>
                  <a:ext cx="647700" cy="625075"/>
                </a:xfrm>
                <a:prstGeom prst="diamond">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7" name="Group 152"/>
              <p:cNvGrpSpPr/>
              <p:nvPr/>
            </p:nvGrpSpPr>
            <p:grpSpPr>
              <a:xfrm rot="16200000">
                <a:off x="4801014" y="5733529"/>
                <a:ext cx="224790" cy="455874"/>
                <a:chOff x="4089400" y="3903873"/>
                <a:chExt cx="749300" cy="1519581"/>
              </a:xfrm>
            </p:grpSpPr>
            <p:grpSp>
              <p:nvGrpSpPr>
                <p:cNvPr id="148" name="Group 10"/>
                <p:cNvGrpSpPr>
                  <a:grpSpLocks/>
                </p:cNvGrpSpPr>
                <p:nvPr/>
              </p:nvGrpSpPr>
              <p:grpSpPr bwMode="auto">
                <a:xfrm rot="7289513">
                  <a:off x="4266477" y="3975336"/>
                  <a:ext cx="389281" cy="246320"/>
                  <a:chOff x="2886" y="10564"/>
                  <a:chExt cx="315" cy="315"/>
                </a:xfrm>
              </p:grpSpPr>
              <p:sp>
                <p:nvSpPr>
                  <p:cNvPr id="161" name="Line 11"/>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2" name="Line 12"/>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9" name="Group 10"/>
                <p:cNvGrpSpPr>
                  <a:grpSpLocks/>
                </p:cNvGrpSpPr>
                <p:nvPr/>
              </p:nvGrpSpPr>
              <p:grpSpPr bwMode="auto">
                <a:xfrm rot="7289513">
                  <a:off x="4279177" y="5105636"/>
                  <a:ext cx="389281" cy="246320"/>
                  <a:chOff x="2886" y="10564"/>
                  <a:chExt cx="315" cy="315"/>
                </a:xfrm>
              </p:grpSpPr>
              <p:sp>
                <p:nvSpPr>
                  <p:cNvPr id="159" name="Line 11"/>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60" name="Line 12"/>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8" name="Rectangle 157"/>
                <p:cNvSpPr/>
                <p:nvPr/>
              </p:nvSpPr>
              <p:spPr>
                <a:xfrm>
                  <a:off x="4089400" y="4328823"/>
                  <a:ext cx="749300" cy="669681"/>
                </a:xfrm>
                <a:prstGeom prst="rect">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84" name="Group 4"/>
            <p:cNvGrpSpPr>
              <a:grpSpLocks/>
            </p:cNvGrpSpPr>
            <p:nvPr/>
          </p:nvGrpSpPr>
          <p:grpSpPr bwMode="auto">
            <a:xfrm>
              <a:off x="4737100" y="3517901"/>
              <a:ext cx="368161" cy="230406"/>
              <a:chOff x="2781" y="4864"/>
              <a:chExt cx="621" cy="360"/>
            </a:xfrm>
          </p:grpSpPr>
          <p:sp>
            <p:nvSpPr>
              <p:cNvPr id="98" name="Rectangle 5"/>
              <p:cNvSpPr>
                <a:spLocks noChangeArrowheads="1"/>
              </p:cNvSpPr>
              <p:nvPr/>
            </p:nvSpPr>
            <p:spPr bwMode="auto">
              <a:xfrm>
                <a:off x="2781" y="4864"/>
                <a:ext cx="480" cy="360"/>
              </a:xfrm>
              <a:prstGeom prst="rect">
                <a:avLst/>
              </a:prstGeom>
              <a:no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9" name="Rectangle 6"/>
              <p:cNvSpPr>
                <a:spLocks noChangeArrowheads="1"/>
              </p:cNvSpPr>
              <p:nvPr/>
            </p:nvSpPr>
            <p:spPr bwMode="auto">
              <a:xfrm>
                <a:off x="3261" y="4980"/>
                <a:ext cx="141" cy="124"/>
              </a:xfrm>
              <a:prstGeom prst="rect">
                <a:avLst/>
              </a:prstGeom>
              <a:no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0" name="Group 162"/>
            <p:cNvGrpSpPr/>
            <p:nvPr/>
          </p:nvGrpSpPr>
          <p:grpSpPr>
            <a:xfrm>
              <a:off x="4765562" y="3915410"/>
              <a:ext cx="294028" cy="199898"/>
              <a:chOff x="3851162" y="4258310"/>
              <a:chExt cx="538162" cy="396863"/>
            </a:xfrm>
          </p:grpSpPr>
          <p:grpSp>
            <p:nvGrpSpPr>
              <p:cNvPr id="97" name="Group 7"/>
              <p:cNvGrpSpPr>
                <a:grpSpLocks/>
              </p:cNvGrpSpPr>
              <p:nvPr/>
            </p:nvGrpSpPr>
            <p:grpSpPr bwMode="auto">
              <a:xfrm rot="5400000">
                <a:off x="4094512" y="4360361"/>
                <a:ext cx="320543" cy="269081"/>
                <a:chOff x="2886" y="10564"/>
                <a:chExt cx="315" cy="315"/>
              </a:xfrm>
            </p:grpSpPr>
            <p:sp>
              <p:nvSpPr>
                <p:cNvPr id="106" name="Line 8"/>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7" name="Line 9"/>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0" name="Group 16"/>
              <p:cNvGrpSpPr>
                <a:grpSpLocks/>
              </p:cNvGrpSpPr>
              <p:nvPr/>
            </p:nvGrpSpPr>
            <p:grpSpPr bwMode="auto">
              <a:xfrm>
                <a:off x="3851162" y="4334630"/>
                <a:ext cx="269081" cy="320543"/>
                <a:chOff x="2886" y="10564"/>
                <a:chExt cx="315" cy="315"/>
              </a:xfrm>
            </p:grpSpPr>
            <p:sp>
              <p:nvSpPr>
                <p:cNvPr id="104" name="Line 17"/>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05" name="Line 18"/>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 name="Oval 19"/>
              <p:cNvSpPr>
                <a:spLocks noChangeArrowheads="1"/>
              </p:cNvSpPr>
              <p:nvPr/>
            </p:nvSpPr>
            <p:spPr bwMode="auto">
              <a:xfrm>
                <a:off x="4068989" y="4258310"/>
                <a:ext cx="102507" cy="122112"/>
              </a:xfrm>
              <a:prstGeom prst="ellipse">
                <a:avLst/>
              </a:prstGeom>
              <a:solidFill>
                <a:srgbClr val="000000"/>
              </a:solid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1" name="Group 11"/>
            <p:cNvGrpSpPr>
              <a:grpSpLocks/>
            </p:cNvGrpSpPr>
            <p:nvPr/>
          </p:nvGrpSpPr>
          <p:grpSpPr bwMode="auto">
            <a:xfrm>
              <a:off x="4715821" y="4269120"/>
              <a:ext cx="395416" cy="256156"/>
              <a:chOff x="2376" y="8884"/>
              <a:chExt cx="1125" cy="795"/>
            </a:xfrm>
          </p:grpSpPr>
          <p:sp>
            <p:nvSpPr>
              <p:cNvPr id="109" name="AutoShape 12"/>
              <p:cNvSpPr>
                <a:spLocks noChangeArrowheads="1"/>
              </p:cNvSpPr>
              <p:nvPr/>
            </p:nvSpPr>
            <p:spPr bwMode="auto">
              <a:xfrm rot="16200000">
                <a:off x="2631" y="9094"/>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2" name="Group 13"/>
              <p:cNvGrpSpPr>
                <a:grpSpLocks/>
              </p:cNvGrpSpPr>
              <p:nvPr/>
            </p:nvGrpSpPr>
            <p:grpSpPr bwMode="auto">
              <a:xfrm rot="24300000">
                <a:off x="2391" y="8886"/>
                <a:ext cx="315" cy="315"/>
                <a:chOff x="2886" y="10564"/>
                <a:chExt cx="315" cy="315"/>
              </a:xfrm>
            </p:grpSpPr>
            <p:sp>
              <p:nvSpPr>
                <p:cNvPr id="120" name="Line 14"/>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1" name="Line 15"/>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8" name="Group 16"/>
              <p:cNvGrpSpPr>
                <a:grpSpLocks/>
              </p:cNvGrpSpPr>
              <p:nvPr/>
            </p:nvGrpSpPr>
            <p:grpSpPr bwMode="auto">
              <a:xfrm rot="24300000">
                <a:off x="2376" y="9126"/>
                <a:ext cx="315" cy="315"/>
                <a:chOff x="2886" y="10564"/>
                <a:chExt cx="315" cy="315"/>
              </a:xfrm>
            </p:grpSpPr>
            <p:sp>
              <p:nvSpPr>
                <p:cNvPr id="118" name="Line 17"/>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9" name="Line 18"/>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0" name="Group 19"/>
              <p:cNvGrpSpPr>
                <a:grpSpLocks/>
              </p:cNvGrpSpPr>
              <p:nvPr/>
            </p:nvGrpSpPr>
            <p:grpSpPr bwMode="auto">
              <a:xfrm rot="24300000">
                <a:off x="2376" y="9366"/>
                <a:ext cx="315" cy="315"/>
                <a:chOff x="2886" y="10564"/>
                <a:chExt cx="315" cy="315"/>
              </a:xfrm>
            </p:grpSpPr>
            <p:sp>
              <p:nvSpPr>
                <p:cNvPr id="116" name="Line 20"/>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7" name="Line 21"/>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1" name="Group 22"/>
              <p:cNvGrpSpPr>
                <a:grpSpLocks/>
              </p:cNvGrpSpPr>
              <p:nvPr/>
            </p:nvGrpSpPr>
            <p:grpSpPr bwMode="auto">
              <a:xfrm rot="24300000">
                <a:off x="3186" y="9111"/>
                <a:ext cx="315" cy="315"/>
                <a:chOff x="2886" y="10564"/>
                <a:chExt cx="315" cy="315"/>
              </a:xfrm>
            </p:grpSpPr>
            <p:sp>
              <p:nvSpPr>
                <p:cNvPr id="114" name="Line 23"/>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15" name="Line 24"/>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12" name="Group 42"/>
            <p:cNvGrpSpPr>
              <a:grpSpLocks/>
            </p:cNvGrpSpPr>
            <p:nvPr/>
          </p:nvGrpSpPr>
          <p:grpSpPr bwMode="auto">
            <a:xfrm>
              <a:off x="4715123" y="4610585"/>
              <a:ext cx="352375" cy="266603"/>
              <a:chOff x="2421" y="10909"/>
              <a:chExt cx="1125" cy="795"/>
            </a:xfrm>
          </p:grpSpPr>
          <p:sp>
            <p:nvSpPr>
              <p:cNvPr id="123" name="AutoShape 43"/>
              <p:cNvSpPr>
                <a:spLocks noChangeArrowheads="1"/>
              </p:cNvSpPr>
              <p:nvPr/>
            </p:nvSpPr>
            <p:spPr bwMode="auto">
              <a:xfrm rot="5400000" flipH="1">
                <a:off x="2676" y="11119"/>
                <a:ext cx="660" cy="36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254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13" name="Group 44"/>
              <p:cNvGrpSpPr>
                <a:grpSpLocks/>
              </p:cNvGrpSpPr>
              <p:nvPr/>
            </p:nvGrpSpPr>
            <p:grpSpPr bwMode="auto">
              <a:xfrm rot="24300000">
                <a:off x="3231" y="10911"/>
                <a:ext cx="315" cy="315"/>
                <a:chOff x="2886" y="10564"/>
                <a:chExt cx="315" cy="315"/>
              </a:xfrm>
            </p:grpSpPr>
            <p:sp>
              <p:nvSpPr>
                <p:cNvPr id="134" name="Line 45"/>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5" name="Line 46"/>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2" name="Group 47"/>
              <p:cNvGrpSpPr>
                <a:grpSpLocks/>
              </p:cNvGrpSpPr>
              <p:nvPr/>
            </p:nvGrpSpPr>
            <p:grpSpPr bwMode="auto">
              <a:xfrm rot="24300000">
                <a:off x="2421" y="11151"/>
                <a:ext cx="315" cy="315"/>
                <a:chOff x="2886" y="10564"/>
                <a:chExt cx="315" cy="315"/>
              </a:xfrm>
            </p:grpSpPr>
            <p:sp>
              <p:nvSpPr>
                <p:cNvPr id="132" name="Line 48"/>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3" name="Line 49"/>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4" name="Group 50"/>
              <p:cNvGrpSpPr>
                <a:grpSpLocks/>
              </p:cNvGrpSpPr>
              <p:nvPr/>
            </p:nvGrpSpPr>
            <p:grpSpPr bwMode="auto">
              <a:xfrm rot="24300000">
                <a:off x="3231" y="11391"/>
                <a:ext cx="315" cy="315"/>
                <a:chOff x="2886" y="10564"/>
                <a:chExt cx="315" cy="315"/>
              </a:xfrm>
            </p:grpSpPr>
            <p:sp>
              <p:nvSpPr>
                <p:cNvPr id="130" name="Line 51"/>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31" name="Line 52"/>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5" name="Group 53"/>
              <p:cNvGrpSpPr>
                <a:grpSpLocks/>
              </p:cNvGrpSpPr>
              <p:nvPr/>
            </p:nvGrpSpPr>
            <p:grpSpPr bwMode="auto">
              <a:xfrm rot="24300000">
                <a:off x="3231" y="11136"/>
                <a:ext cx="315" cy="315"/>
                <a:chOff x="2886" y="10564"/>
                <a:chExt cx="315" cy="315"/>
              </a:xfrm>
            </p:grpSpPr>
            <p:sp>
              <p:nvSpPr>
                <p:cNvPr id="128" name="Line 54"/>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29" name="Line 55"/>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6" name="Group 220"/>
            <p:cNvGrpSpPr/>
            <p:nvPr/>
          </p:nvGrpSpPr>
          <p:grpSpPr>
            <a:xfrm rot="5400000">
              <a:off x="4797333" y="4904537"/>
              <a:ext cx="211455" cy="455874"/>
              <a:chOff x="4121150" y="3903855"/>
              <a:chExt cx="704850" cy="1519581"/>
            </a:xfrm>
          </p:grpSpPr>
          <p:sp>
            <p:nvSpPr>
              <p:cNvPr id="139" name="Oval 8"/>
              <p:cNvSpPr>
                <a:spLocks noChangeArrowheads="1"/>
              </p:cNvSpPr>
              <p:nvPr/>
            </p:nvSpPr>
            <p:spPr bwMode="auto">
              <a:xfrm>
                <a:off x="4121150" y="4313189"/>
                <a:ext cx="704850" cy="680686"/>
              </a:xfrm>
              <a:prstGeom prst="ellips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7" name="Group 10"/>
              <p:cNvGrpSpPr>
                <a:grpSpLocks/>
              </p:cNvGrpSpPr>
              <p:nvPr/>
            </p:nvGrpSpPr>
            <p:grpSpPr bwMode="auto">
              <a:xfrm rot="7289513">
                <a:off x="4279177" y="3975336"/>
                <a:ext cx="389281" cy="246320"/>
                <a:chOff x="2886" y="10564"/>
                <a:chExt cx="315" cy="315"/>
              </a:xfrm>
            </p:grpSpPr>
            <p:sp>
              <p:nvSpPr>
                <p:cNvPr id="145" name="Line 11"/>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6" name="Line 12"/>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8" name="Group 10"/>
              <p:cNvGrpSpPr>
                <a:grpSpLocks/>
              </p:cNvGrpSpPr>
              <p:nvPr/>
            </p:nvGrpSpPr>
            <p:grpSpPr bwMode="auto">
              <a:xfrm rot="7289513">
                <a:off x="4304577" y="5105636"/>
                <a:ext cx="389281" cy="246320"/>
                <a:chOff x="2886" y="10564"/>
                <a:chExt cx="315" cy="315"/>
              </a:xfrm>
            </p:grpSpPr>
            <p:sp>
              <p:nvSpPr>
                <p:cNvPr id="143" name="Line 11"/>
                <p:cNvSpPr>
                  <a:spLocks noChangeShapeType="1"/>
                </p:cNvSpPr>
                <p:nvPr/>
              </p:nvSpPr>
              <p:spPr bwMode="auto">
                <a:xfrm flipV="1">
                  <a:off x="2886" y="10639"/>
                  <a:ext cx="240" cy="240"/>
                </a:xfrm>
                <a:prstGeom prst="line">
                  <a:avLst/>
                </a:prstGeom>
                <a:noFill/>
                <a:ln w="254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44" name="Line 12"/>
                <p:cNvSpPr>
                  <a:spLocks noChangeShapeType="1"/>
                </p:cNvSpPr>
                <p:nvPr/>
              </p:nvSpPr>
              <p:spPr bwMode="auto">
                <a:xfrm flipV="1">
                  <a:off x="2961" y="10564"/>
                  <a:ext cx="240" cy="24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Intuitive:</a:t>
            </a:r>
          </a:p>
          <a:p>
            <a:pPr>
              <a:buNone/>
            </a:pPr>
            <a:endParaRPr lang="en-US" dirty="0" smtClean="0"/>
          </a:p>
        </p:txBody>
      </p:sp>
      <p:sp>
        <p:nvSpPr>
          <p:cNvPr id="79" name="TextBox 78"/>
          <p:cNvSpPr txBox="1"/>
          <p:nvPr/>
        </p:nvSpPr>
        <p:spPr>
          <a:xfrm>
            <a:off x="2628900" y="2768600"/>
            <a:ext cx="1646784" cy="369332"/>
          </a:xfrm>
          <a:prstGeom prst="rect">
            <a:avLst/>
          </a:prstGeom>
          <a:solidFill>
            <a:schemeClr val="bg1"/>
          </a:solidFill>
          <a:ln w="50800">
            <a:solidFill>
              <a:srgbClr val="FF6600"/>
            </a:solidFill>
          </a:ln>
        </p:spPr>
        <p:txBody>
          <a:bodyPr wrap="square" rtlCol="0">
            <a:spAutoFit/>
          </a:bodyPr>
          <a:lstStyle/>
          <a:p>
            <a:r>
              <a:rPr lang="en-US" dirty="0" smtClean="0"/>
              <a:t> Extract Policy</a:t>
            </a:r>
            <a:endParaRPr lang="en-US" dirty="0"/>
          </a:p>
        </p:txBody>
      </p:sp>
      <p:sp>
        <p:nvSpPr>
          <p:cNvPr id="80" name="TextBox 79"/>
          <p:cNvSpPr txBox="1"/>
          <p:nvPr/>
        </p:nvSpPr>
        <p:spPr>
          <a:xfrm>
            <a:off x="1676400" y="2755900"/>
            <a:ext cx="774700" cy="369332"/>
          </a:xfrm>
          <a:prstGeom prst="rect">
            <a:avLst/>
          </a:prstGeom>
          <a:solidFill>
            <a:schemeClr val="bg1"/>
          </a:solidFill>
          <a:ln w="50800">
            <a:solidFill>
              <a:srgbClr val="FF6600"/>
            </a:solidFill>
          </a:ln>
        </p:spPr>
        <p:txBody>
          <a:bodyPr wrap="square" rtlCol="0">
            <a:spAutoFit/>
          </a:bodyPr>
          <a:lstStyle/>
          <a:p>
            <a:r>
              <a:rPr lang="en-US" dirty="0" smtClean="0"/>
              <a:t> Train</a:t>
            </a:r>
            <a:endParaRPr lang="en-US" dirty="0"/>
          </a:p>
        </p:txBody>
      </p:sp>
      <p:sp>
        <p:nvSpPr>
          <p:cNvPr id="81" name="TextBox 80"/>
          <p:cNvSpPr txBox="1"/>
          <p:nvPr/>
        </p:nvSpPr>
        <p:spPr>
          <a:xfrm>
            <a:off x="4483100" y="2768600"/>
            <a:ext cx="1646784" cy="369332"/>
          </a:xfrm>
          <a:prstGeom prst="rect">
            <a:avLst/>
          </a:prstGeom>
          <a:solidFill>
            <a:schemeClr val="bg1"/>
          </a:solidFill>
          <a:ln w="50800">
            <a:solidFill>
              <a:srgbClr val="FF6600"/>
            </a:solidFill>
          </a:ln>
        </p:spPr>
        <p:txBody>
          <a:bodyPr wrap="square" rtlCol="0">
            <a:spAutoFit/>
          </a:bodyPr>
          <a:lstStyle/>
          <a:p>
            <a:r>
              <a:rPr lang="en-US" dirty="0" smtClean="0"/>
              <a:t> Components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Simple component configuration:</a:t>
            </a:r>
          </a:p>
          <a:p>
            <a:pPr>
              <a:buNone/>
            </a:pPr>
            <a:endParaRPr lang="en-US" dirty="0" smtClean="0"/>
          </a:p>
        </p:txBody>
      </p:sp>
      <p:pic>
        <p:nvPicPr>
          <p:cNvPr id="4" name="Picture 3"/>
          <p:cNvPicPr>
            <a:picLocks noChangeAspect="1"/>
          </p:cNvPicPr>
          <p:nvPr/>
        </p:nvPicPr>
        <p:blipFill>
          <a:blip r:embed="rId3"/>
          <a:stretch>
            <a:fillRect/>
          </a:stretch>
        </p:blipFill>
        <p:spPr>
          <a:xfrm>
            <a:off x="1397000" y="2519823"/>
            <a:ext cx="6172200" cy="3804777"/>
          </a:xfrm>
          <a:prstGeom prst="rect">
            <a:avLst/>
          </a:prstGeom>
        </p:spPr>
      </p:pic>
      <p:grpSp>
        <p:nvGrpSpPr>
          <p:cNvPr id="5" name="Group 4"/>
          <p:cNvGrpSpPr/>
          <p:nvPr/>
        </p:nvGrpSpPr>
        <p:grpSpPr>
          <a:xfrm>
            <a:off x="3214602" y="4080540"/>
            <a:ext cx="2728997" cy="1508969"/>
            <a:chOff x="1246102" y="2480340"/>
            <a:chExt cx="6463355" cy="3266639"/>
          </a:xfrm>
        </p:grpSpPr>
        <p:sp>
          <p:nvSpPr>
            <p:cNvPr id="6" name="AutoShape 12"/>
            <p:cNvSpPr>
              <a:spLocks noChangeArrowheads="1"/>
            </p:cNvSpPr>
            <p:nvPr/>
          </p:nvSpPr>
          <p:spPr bwMode="auto">
            <a:xfrm rot="13413539">
              <a:off x="3692159" y="27997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22"/>
            <p:cNvGrpSpPr>
              <a:grpSpLocks/>
            </p:cNvGrpSpPr>
            <p:nvPr/>
          </p:nvGrpSpPr>
          <p:grpSpPr bwMode="auto">
            <a:xfrm rot="21513539">
              <a:off x="4157395" y="2541331"/>
              <a:ext cx="315396" cy="281354"/>
              <a:chOff x="2886" y="10564"/>
              <a:chExt cx="315" cy="315"/>
            </a:xfrm>
          </p:grpSpPr>
          <p:sp>
            <p:nvSpPr>
              <p:cNvPr id="77"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31"/>
            <p:cNvGrpSpPr>
              <a:grpSpLocks/>
            </p:cNvGrpSpPr>
            <p:nvPr/>
          </p:nvGrpSpPr>
          <p:grpSpPr bwMode="auto">
            <a:xfrm>
              <a:off x="3621753" y="3656971"/>
              <a:ext cx="402759" cy="277123"/>
              <a:chOff x="2781" y="2824"/>
              <a:chExt cx="403" cy="310"/>
            </a:xfrm>
          </p:grpSpPr>
          <p:sp>
            <p:nvSpPr>
              <p:cNvPr id="72" name="Line 32"/>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33"/>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36"/>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Oval 37"/>
            <p:cNvSpPr>
              <a:spLocks noChangeArrowheads="1"/>
            </p:cNvSpPr>
            <p:nvPr/>
          </p:nvSpPr>
          <p:spPr bwMode="auto">
            <a:xfrm>
              <a:off x="4404723" y="2480340"/>
              <a:ext cx="123025" cy="12058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50"/>
            <p:cNvGrpSpPr>
              <a:grpSpLocks/>
            </p:cNvGrpSpPr>
            <p:nvPr/>
          </p:nvGrpSpPr>
          <p:grpSpPr bwMode="auto">
            <a:xfrm rot="5365897">
              <a:off x="4506136" y="2564646"/>
              <a:ext cx="315999" cy="322941"/>
              <a:chOff x="2886" y="10564"/>
              <a:chExt cx="315" cy="315"/>
            </a:xfrm>
          </p:grpSpPr>
          <p:sp>
            <p:nvSpPr>
              <p:cNvPr id="70" name="Line 5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1" name="Line 5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66"/>
            <p:cNvGrpSpPr/>
            <p:nvPr/>
          </p:nvGrpSpPr>
          <p:grpSpPr>
            <a:xfrm>
              <a:off x="6151319" y="4127851"/>
              <a:ext cx="1558138" cy="1544397"/>
              <a:chOff x="5770319" y="3188051"/>
              <a:chExt cx="1558138" cy="1544397"/>
            </a:xfrm>
          </p:grpSpPr>
          <p:grpSp>
            <p:nvGrpSpPr>
              <p:cNvPr id="14" name="Group 56"/>
              <p:cNvGrpSpPr>
                <a:grpSpLocks/>
              </p:cNvGrpSpPr>
              <p:nvPr/>
            </p:nvGrpSpPr>
            <p:grpSpPr bwMode="auto">
              <a:xfrm>
                <a:off x="6692098" y="4371413"/>
                <a:ext cx="636359" cy="361035"/>
                <a:chOff x="2781" y="4864"/>
                <a:chExt cx="621" cy="360"/>
              </a:xfrm>
            </p:grpSpPr>
            <p:sp>
              <p:nvSpPr>
                <p:cNvPr id="68" name="Rectangle 57"/>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58"/>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65"/>
              <p:cNvGrpSpPr/>
              <p:nvPr/>
            </p:nvGrpSpPr>
            <p:grpSpPr>
              <a:xfrm>
                <a:off x="5770319" y="3188051"/>
                <a:ext cx="1031962" cy="1056446"/>
                <a:chOff x="4996004" y="2757446"/>
                <a:chExt cx="1031962" cy="1056446"/>
              </a:xfrm>
            </p:grpSpPr>
            <p:grpSp>
              <p:nvGrpSpPr>
                <p:cNvPr id="16" name="Group 44"/>
                <p:cNvGrpSpPr>
                  <a:grpSpLocks/>
                </p:cNvGrpSpPr>
                <p:nvPr/>
              </p:nvGrpSpPr>
              <p:grpSpPr bwMode="auto">
                <a:xfrm rot="5365897">
                  <a:off x="4999475" y="2753975"/>
                  <a:ext cx="315999" cy="322941"/>
                  <a:chOff x="2886" y="10564"/>
                  <a:chExt cx="315" cy="315"/>
                </a:xfrm>
              </p:grpSpPr>
              <p:sp>
                <p:nvSpPr>
                  <p:cNvPr id="66" name="Line 45"/>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7" name="Line 46"/>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47"/>
                <p:cNvGrpSpPr>
                  <a:grpSpLocks/>
                </p:cNvGrpSpPr>
                <p:nvPr/>
              </p:nvGrpSpPr>
              <p:grpSpPr bwMode="auto">
                <a:xfrm rot="5365897">
                  <a:off x="5708496" y="3494422"/>
                  <a:ext cx="315999" cy="322941"/>
                  <a:chOff x="2886" y="10564"/>
                  <a:chExt cx="315" cy="315"/>
                </a:xfrm>
              </p:grpSpPr>
              <p:sp>
                <p:nvSpPr>
                  <p:cNvPr id="64"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5"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Rectangle 62"/>
                <p:cNvSpPr/>
                <p:nvPr/>
              </p:nvSpPr>
              <p:spPr>
                <a:xfrm rot="19050621">
                  <a:off x="5245100" y="3021258"/>
                  <a:ext cx="534599" cy="50479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2" name="Oval 34"/>
            <p:cNvSpPr/>
            <p:nvPr/>
          </p:nvSpPr>
          <p:spPr>
            <a:xfrm>
              <a:off x="4732019" y="2827021"/>
              <a:ext cx="576579" cy="60199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2995521" y="3128015"/>
              <a:ext cx="576579" cy="60199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sp>
        <p:grpSp>
          <p:nvGrpSpPr>
            <p:cNvPr id="19" name="Group 13"/>
            <p:cNvGrpSpPr>
              <a:grpSpLocks/>
            </p:cNvGrpSpPr>
            <p:nvPr/>
          </p:nvGrpSpPr>
          <p:grpSpPr bwMode="auto">
            <a:xfrm rot="20262898">
              <a:off x="3784693" y="3262630"/>
              <a:ext cx="315396" cy="281354"/>
              <a:chOff x="2886" y="10564"/>
              <a:chExt cx="315" cy="315"/>
            </a:xfrm>
          </p:grpSpPr>
          <p:sp>
            <p:nvSpPr>
              <p:cNvPr id="57"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3"/>
            <p:cNvGrpSpPr>
              <a:grpSpLocks/>
            </p:cNvGrpSpPr>
            <p:nvPr/>
          </p:nvGrpSpPr>
          <p:grpSpPr bwMode="auto">
            <a:xfrm rot="21513539">
              <a:off x="3441793" y="2932430"/>
              <a:ext cx="315396" cy="281354"/>
              <a:chOff x="2886" y="10564"/>
              <a:chExt cx="315" cy="315"/>
            </a:xfrm>
          </p:grpSpPr>
          <p:sp>
            <p:nvSpPr>
              <p:cNvPr id="55"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6"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13"/>
            <p:cNvGrpSpPr>
              <a:grpSpLocks/>
            </p:cNvGrpSpPr>
            <p:nvPr/>
          </p:nvGrpSpPr>
          <p:grpSpPr bwMode="auto">
            <a:xfrm rot="21513539">
              <a:off x="2759640" y="3648821"/>
              <a:ext cx="315396" cy="281354"/>
              <a:chOff x="2886" y="10564"/>
              <a:chExt cx="315" cy="315"/>
            </a:xfrm>
          </p:grpSpPr>
          <p:sp>
            <p:nvSpPr>
              <p:cNvPr id="53"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4"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AutoShape 12"/>
            <p:cNvSpPr>
              <a:spLocks noChangeArrowheads="1"/>
            </p:cNvSpPr>
            <p:nvPr/>
          </p:nvSpPr>
          <p:spPr bwMode="auto">
            <a:xfrm rot="19997259">
              <a:off x="5780795" y="38488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113"/>
            <p:cNvGrpSpPr>
              <a:grpSpLocks/>
            </p:cNvGrpSpPr>
            <p:nvPr/>
          </p:nvGrpSpPr>
          <p:grpSpPr bwMode="auto">
            <a:xfrm rot="4551157" flipV="1">
              <a:off x="6026772" y="3460563"/>
              <a:ext cx="446278" cy="132765"/>
              <a:chOff x="2886" y="10564"/>
              <a:chExt cx="315" cy="315"/>
            </a:xfrm>
          </p:grpSpPr>
          <p:sp>
            <p:nvSpPr>
              <p:cNvPr id="51"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2"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2"/>
            <p:cNvGrpSpPr>
              <a:grpSpLocks/>
            </p:cNvGrpSpPr>
            <p:nvPr/>
          </p:nvGrpSpPr>
          <p:grpSpPr bwMode="auto">
            <a:xfrm rot="5400000">
              <a:off x="5223582" y="3374329"/>
              <a:ext cx="587764" cy="646328"/>
              <a:chOff x="2886" y="10564"/>
              <a:chExt cx="315" cy="315"/>
            </a:xfrm>
          </p:grpSpPr>
          <p:sp>
            <p:nvSpPr>
              <p:cNvPr id="49"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0"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31"/>
            <p:cNvGrpSpPr>
              <a:grpSpLocks/>
            </p:cNvGrpSpPr>
            <p:nvPr/>
          </p:nvGrpSpPr>
          <p:grpSpPr bwMode="auto">
            <a:xfrm>
              <a:off x="6183681" y="2999488"/>
              <a:ext cx="402759" cy="277123"/>
              <a:chOff x="2781" y="2824"/>
              <a:chExt cx="403" cy="310"/>
            </a:xfrm>
          </p:grpSpPr>
          <p:sp>
            <p:nvSpPr>
              <p:cNvPr id="44" name="Line 32"/>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33"/>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6"/>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5"/>
            <p:cNvGrpSpPr>
              <a:grpSpLocks/>
            </p:cNvGrpSpPr>
            <p:nvPr/>
          </p:nvGrpSpPr>
          <p:grpSpPr bwMode="auto">
            <a:xfrm>
              <a:off x="1246102" y="5469856"/>
              <a:ext cx="403492" cy="277123"/>
              <a:chOff x="2781" y="2824"/>
              <a:chExt cx="403" cy="310"/>
            </a:xfrm>
          </p:grpSpPr>
          <p:sp>
            <p:nvSpPr>
              <p:cNvPr id="39" name="Line 6"/>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7"/>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10"/>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47"/>
            <p:cNvGrpSpPr>
              <a:grpSpLocks/>
            </p:cNvGrpSpPr>
            <p:nvPr/>
          </p:nvGrpSpPr>
          <p:grpSpPr bwMode="auto">
            <a:xfrm>
              <a:off x="1685406" y="5051388"/>
              <a:ext cx="314342" cy="314916"/>
              <a:chOff x="2886" y="10564"/>
              <a:chExt cx="315" cy="315"/>
            </a:xfrm>
          </p:grpSpPr>
          <p:sp>
            <p:nvSpPr>
              <p:cNvPr id="37"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Diamond 22"/>
            <p:cNvSpPr/>
            <p:nvPr/>
          </p:nvSpPr>
          <p:spPr>
            <a:xfrm rot="2156838">
              <a:off x="1822027" y="4557838"/>
              <a:ext cx="654816" cy="600676"/>
            </a:xfrm>
            <a:prstGeom prst="diamond">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13"/>
            <p:cNvGrpSpPr>
              <a:grpSpLocks/>
            </p:cNvGrpSpPr>
            <p:nvPr/>
          </p:nvGrpSpPr>
          <p:grpSpPr bwMode="auto">
            <a:xfrm rot="21513539">
              <a:off x="2340540" y="4321921"/>
              <a:ext cx="315396" cy="281354"/>
              <a:chOff x="2886" y="10564"/>
              <a:chExt cx="315" cy="315"/>
            </a:xfrm>
          </p:grpSpPr>
          <p:sp>
            <p:nvSpPr>
              <p:cNvPr id="35"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AutoShape 12"/>
            <p:cNvSpPr>
              <a:spLocks noChangeArrowheads="1"/>
            </p:cNvSpPr>
            <p:nvPr/>
          </p:nvSpPr>
          <p:spPr bwMode="auto">
            <a:xfrm rot="13413539">
              <a:off x="2307859" y="38919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1" name="Group 13"/>
            <p:cNvGrpSpPr>
              <a:grpSpLocks/>
            </p:cNvGrpSpPr>
            <p:nvPr/>
          </p:nvGrpSpPr>
          <p:grpSpPr bwMode="auto">
            <a:xfrm rot="21513539">
              <a:off x="2035740" y="4017121"/>
              <a:ext cx="315396" cy="281354"/>
              <a:chOff x="2886" y="10564"/>
              <a:chExt cx="315" cy="315"/>
            </a:xfrm>
          </p:grpSpPr>
          <p:sp>
            <p:nvSpPr>
              <p:cNvPr id="33"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5"/>
            <p:cNvGrpSpPr>
              <a:grpSpLocks/>
            </p:cNvGrpSpPr>
            <p:nvPr/>
          </p:nvGrpSpPr>
          <p:grpSpPr bwMode="auto">
            <a:xfrm>
              <a:off x="1512802" y="4237956"/>
              <a:ext cx="403492" cy="277123"/>
              <a:chOff x="2781" y="2824"/>
              <a:chExt cx="403" cy="310"/>
            </a:xfrm>
          </p:grpSpPr>
          <p:sp>
            <p:nvSpPr>
              <p:cNvPr id="28" name="Line 6"/>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7"/>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10"/>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9" name="TextBox 78"/>
          <p:cNvSpPr txBox="1"/>
          <p:nvPr/>
        </p:nvSpPr>
        <p:spPr>
          <a:xfrm>
            <a:off x="2628900" y="2768600"/>
            <a:ext cx="1646784" cy="369332"/>
          </a:xfrm>
          <a:prstGeom prst="rect">
            <a:avLst/>
          </a:prstGeom>
          <a:solidFill>
            <a:schemeClr val="bg1"/>
          </a:solidFill>
          <a:ln w="50800">
            <a:solidFill>
              <a:srgbClr val="FF6600"/>
            </a:solidFill>
          </a:ln>
        </p:spPr>
        <p:txBody>
          <a:bodyPr wrap="square" rtlCol="0">
            <a:spAutoFit/>
          </a:bodyPr>
          <a:lstStyle/>
          <a:p>
            <a:r>
              <a:rPr lang="en-US" dirty="0" smtClean="0"/>
              <a:t> Extract Policy</a:t>
            </a:r>
            <a:endParaRPr lang="en-US" dirty="0"/>
          </a:p>
        </p:txBody>
      </p:sp>
      <p:sp>
        <p:nvSpPr>
          <p:cNvPr id="80" name="TextBox 79"/>
          <p:cNvSpPr txBox="1"/>
          <p:nvPr/>
        </p:nvSpPr>
        <p:spPr>
          <a:xfrm>
            <a:off x="1676400" y="2755900"/>
            <a:ext cx="774700" cy="369332"/>
          </a:xfrm>
          <a:prstGeom prst="rect">
            <a:avLst/>
          </a:prstGeom>
          <a:solidFill>
            <a:schemeClr val="bg1"/>
          </a:solidFill>
          <a:ln w="50800">
            <a:solidFill>
              <a:srgbClr val="FF6600"/>
            </a:solidFill>
          </a:ln>
        </p:spPr>
        <p:txBody>
          <a:bodyPr wrap="square" rtlCol="0">
            <a:spAutoFit/>
          </a:bodyPr>
          <a:lstStyle/>
          <a:p>
            <a:r>
              <a:rPr lang="en-US" dirty="0" smtClean="0"/>
              <a:t> Train</a:t>
            </a:r>
            <a:endParaRPr lang="en-US" dirty="0"/>
          </a:p>
        </p:txBody>
      </p:sp>
      <p:grpSp>
        <p:nvGrpSpPr>
          <p:cNvPr id="84" name="Group 90"/>
          <p:cNvGrpSpPr/>
          <p:nvPr/>
        </p:nvGrpSpPr>
        <p:grpSpPr>
          <a:xfrm>
            <a:off x="3431689" y="4433332"/>
            <a:ext cx="3032611" cy="1663543"/>
            <a:chOff x="3431689" y="4433332"/>
            <a:chExt cx="3032611" cy="1663543"/>
          </a:xfrm>
        </p:grpSpPr>
        <p:grpSp>
          <p:nvGrpSpPr>
            <p:cNvPr id="86" name="Group 87"/>
            <p:cNvGrpSpPr/>
            <p:nvPr/>
          </p:nvGrpSpPr>
          <p:grpSpPr>
            <a:xfrm>
              <a:off x="3926594" y="4433332"/>
              <a:ext cx="2537706" cy="1663543"/>
              <a:chOff x="4472694" y="3112532"/>
              <a:chExt cx="2537706" cy="1663543"/>
            </a:xfrm>
          </p:grpSpPr>
          <p:grpSp>
            <p:nvGrpSpPr>
              <p:cNvPr id="87" name="Group 86"/>
              <p:cNvGrpSpPr/>
              <p:nvPr/>
            </p:nvGrpSpPr>
            <p:grpSpPr>
              <a:xfrm>
                <a:off x="4472694" y="3112532"/>
                <a:ext cx="2537706" cy="1663543"/>
                <a:chOff x="4472694" y="3125232"/>
                <a:chExt cx="2537706" cy="1663543"/>
              </a:xfrm>
            </p:grpSpPr>
            <p:sp>
              <p:nvSpPr>
                <p:cNvPr id="81" name="Rectangle 80"/>
                <p:cNvSpPr/>
                <p:nvPr/>
              </p:nvSpPr>
              <p:spPr>
                <a:xfrm>
                  <a:off x="4472694" y="3125232"/>
                  <a:ext cx="2537706" cy="1663543"/>
                </a:xfrm>
                <a:prstGeom prst="rect">
                  <a:avLst/>
                </a:prstGeom>
                <a:solidFill>
                  <a:schemeClr val="bg1">
                    <a:lumMod val="7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a:off x="4508647" y="3200399"/>
                  <a:ext cx="2323953" cy="1477328"/>
                </a:xfrm>
                <a:prstGeom prst="rect">
                  <a:avLst/>
                </a:prstGeom>
                <a:noFill/>
              </p:spPr>
              <p:txBody>
                <a:bodyPr wrap="square" rtlCol="0">
                  <a:spAutoFit/>
                </a:bodyPr>
                <a:lstStyle/>
                <a:p>
                  <a:r>
                    <a:rPr lang="en-US" dirty="0" smtClean="0"/>
                    <a:t>Hardware Details</a:t>
                  </a:r>
                </a:p>
                <a:p>
                  <a:endParaRPr lang="en-US" dirty="0" smtClean="0"/>
                </a:p>
                <a:p>
                  <a:r>
                    <a:rPr lang="en-US" dirty="0" smtClean="0"/>
                    <a:t>Signal Table Details</a:t>
                  </a:r>
                </a:p>
                <a:p>
                  <a:endParaRPr lang="en-US" dirty="0" smtClean="0"/>
                </a:p>
                <a:p>
                  <a:r>
                    <a:rPr lang="en-US" dirty="0" smtClean="0"/>
                    <a:t>                ….</a:t>
                  </a:r>
                  <a:endParaRPr lang="en-US" dirty="0"/>
                </a:p>
              </p:txBody>
            </p:sp>
          </p:grpSp>
          <p:cxnSp>
            <p:nvCxnSpPr>
              <p:cNvPr id="83" name="Straight Connector 82"/>
              <p:cNvCxnSpPr/>
              <p:nvPr/>
            </p:nvCxnSpPr>
            <p:spPr>
              <a:xfrm>
                <a:off x="4472694" y="3646707"/>
                <a:ext cx="253770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472694" y="4218207"/>
                <a:ext cx="253770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cxnSp>
          <p:nvCxnSpPr>
            <p:cNvPr id="90" name="Straight Arrow Connector 89"/>
            <p:cNvCxnSpPr>
              <a:endCxn id="81" idx="1"/>
            </p:cNvCxnSpPr>
            <p:nvPr/>
          </p:nvCxnSpPr>
          <p:spPr>
            <a:xfrm flipV="1">
              <a:off x="3431689" y="5265104"/>
              <a:ext cx="494905" cy="234292"/>
            </a:xfrm>
            <a:prstGeom prst="straightConnector1">
              <a:avLst/>
            </a:prstGeom>
            <a:ln w="50800">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sp>
        <p:nvSpPr>
          <p:cNvPr id="92" name="TextBox 91"/>
          <p:cNvSpPr txBox="1"/>
          <p:nvPr/>
        </p:nvSpPr>
        <p:spPr>
          <a:xfrm>
            <a:off x="4483100" y="2768600"/>
            <a:ext cx="1646784" cy="369332"/>
          </a:xfrm>
          <a:prstGeom prst="rect">
            <a:avLst/>
          </a:prstGeom>
          <a:solidFill>
            <a:schemeClr val="bg1"/>
          </a:solidFill>
          <a:ln w="50800">
            <a:solidFill>
              <a:srgbClr val="FF6600"/>
            </a:solidFill>
          </a:ln>
        </p:spPr>
        <p:txBody>
          <a:bodyPr wrap="square" rtlCol="0">
            <a:spAutoFit/>
          </a:bodyPr>
          <a:lstStyle/>
          <a:p>
            <a:r>
              <a:rPr lang="en-US" dirty="0" smtClean="0"/>
              <a:t> Components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Integrated simulator:</a:t>
            </a:r>
          </a:p>
          <a:p>
            <a:pPr>
              <a:buNone/>
            </a:pPr>
            <a:endParaRPr lang="en-US" dirty="0" smtClean="0"/>
          </a:p>
        </p:txBody>
      </p:sp>
      <p:pic>
        <p:nvPicPr>
          <p:cNvPr id="4" name="Picture 3"/>
          <p:cNvPicPr>
            <a:picLocks noChangeAspect="1"/>
          </p:cNvPicPr>
          <p:nvPr/>
        </p:nvPicPr>
        <p:blipFill>
          <a:blip r:embed="rId3"/>
          <a:stretch>
            <a:fillRect/>
          </a:stretch>
        </p:blipFill>
        <p:spPr>
          <a:xfrm>
            <a:off x="1397000" y="2519823"/>
            <a:ext cx="6172200" cy="3804777"/>
          </a:xfrm>
          <a:prstGeom prst="rect">
            <a:avLst/>
          </a:prstGeom>
        </p:spPr>
      </p:pic>
      <p:grpSp>
        <p:nvGrpSpPr>
          <p:cNvPr id="5" name="Group 4"/>
          <p:cNvGrpSpPr/>
          <p:nvPr/>
        </p:nvGrpSpPr>
        <p:grpSpPr>
          <a:xfrm>
            <a:off x="2122403" y="3940840"/>
            <a:ext cx="1939930" cy="1508969"/>
            <a:chOff x="1246102" y="2480340"/>
            <a:chExt cx="6463355" cy="3266639"/>
          </a:xfrm>
        </p:grpSpPr>
        <p:sp>
          <p:nvSpPr>
            <p:cNvPr id="6" name="AutoShape 12"/>
            <p:cNvSpPr>
              <a:spLocks noChangeArrowheads="1"/>
            </p:cNvSpPr>
            <p:nvPr/>
          </p:nvSpPr>
          <p:spPr bwMode="auto">
            <a:xfrm rot="13413539">
              <a:off x="3692159" y="27997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22"/>
            <p:cNvGrpSpPr>
              <a:grpSpLocks/>
            </p:cNvGrpSpPr>
            <p:nvPr/>
          </p:nvGrpSpPr>
          <p:grpSpPr bwMode="auto">
            <a:xfrm rot="21513539">
              <a:off x="4157395" y="2541331"/>
              <a:ext cx="315396" cy="281354"/>
              <a:chOff x="2886" y="10564"/>
              <a:chExt cx="315" cy="315"/>
            </a:xfrm>
          </p:grpSpPr>
          <p:sp>
            <p:nvSpPr>
              <p:cNvPr id="77"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31"/>
            <p:cNvGrpSpPr>
              <a:grpSpLocks/>
            </p:cNvGrpSpPr>
            <p:nvPr/>
          </p:nvGrpSpPr>
          <p:grpSpPr bwMode="auto">
            <a:xfrm>
              <a:off x="3621753" y="3656971"/>
              <a:ext cx="402759" cy="277123"/>
              <a:chOff x="2781" y="2824"/>
              <a:chExt cx="403" cy="310"/>
            </a:xfrm>
          </p:grpSpPr>
          <p:sp>
            <p:nvSpPr>
              <p:cNvPr id="72" name="Line 32"/>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Line 33"/>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Oval 36"/>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Oval 37"/>
            <p:cNvSpPr>
              <a:spLocks noChangeArrowheads="1"/>
            </p:cNvSpPr>
            <p:nvPr/>
          </p:nvSpPr>
          <p:spPr bwMode="auto">
            <a:xfrm>
              <a:off x="4404723" y="2480340"/>
              <a:ext cx="123025" cy="12058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0" name="Group 50"/>
            <p:cNvGrpSpPr>
              <a:grpSpLocks/>
            </p:cNvGrpSpPr>
            <p:nvPr/>
          </p:nvGrpSpPr>
          <p:grpSpPr bwMode="auto">
            <a:xfrm rot="5365897">
              <a:off x="4506136" y="2564646"/>
              <a:ext cx="315999" cy="322941"/>
              <a:chOff x="2886" y="10564"/>
              <a:chExt cx="315" cy="315"/>
            </a:xfrm>
          </p:grpSpPr>
          <p:sp>
            <p:nvSpPr>
              <p:cNvPr id="70" name="Line 51"/>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1" name="Line 52"/>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66"/>
            <p:cNvGrpSpPr/>
            <p:nvPr/>
          </p:nvGrpSpPr>
          <p:grpSpPr>
            <a:xfrm>
              <a:off x="6151319" y="4127851"/>
              <a:ext cx="1558138" cy="1544397"/>
              <a:chOff x="5770319" y="3188051"/>
              <a:chExt cx="1558138" cy="1544397"/>
            </a:xfrm>
          </p:grpSpPr>
          <p:grpSp>
            <p:nvGrpSpPr>
              <p:cNvPr id="14" name="Group 56"/>
              <p:cNvGrpSpPr>
                <a:grpSpLocks/>
              </p:cNvGrpSpPr>
              <p:nvPr/>
            </p:nvGrpSpPr>
            <p:grpSpPr bwMode="auto">
              <a:xfrm>
                <a:off x="6692098" y="4371413"/>
                <a:ext cx="636359" cy="361035"/>
                <a:chOff x="2781" y="4864"/>
                <a:chExt cx="621" cy="360"/>
              </a:xfrm>
            </p:grpSpPr>
            <p:sp>
              <p:nvSpPr>
                <p:cNvPr id="68" name="Rectangle 57"/>
                <p:cNvSpPr>
                  <a:spLocks noChangeArrowheads="1"/>
                </p:cNvSpPr>
                <p:nvPr/>
              </p:nvSpPr>
              <p:spPr bwMode="auto">
                <a:xfrm>
                  <a:off x="2781" y="4864"/>
                  <a:ext cx="480" cy="360"/>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58"/>
                <p:cNvSpPr>
                  <a:spLocks noChangeArrowheads="1"/>
                </p:cNvSpPr>
                <p:nvPr/>
              </p:nvSpPr>
              <p:spPr bwMode="auto">
                <a:xfrm>
                  <a:off x="3261" y="4980"/>
                  <a:ext cx="141" cy="124"/>
                </a:xfrm>
                <a:prstGeom prst="rect">
                  <a:avLst/>
                </a:pr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5" name="Group 65"/>
              <p:cNvGrpSpPr/>
              <p:nvPr/>
            </p:nvGrpSpPr>
            <p:grpSpPr>
              <a:xfrm>
                <a:off x="5770319" y="3188051"/>
                <a:ext cx="1031962" cy="1056446"/>
                <a:chOff x="4996004" y="2757446"/>
                <a:chExt cx="1031962" cy="1056446"/>
              </a:xfrm>
            </p:grpSpPr>
            <p:grpSp>
              <p:nvGrpSpPr>
                <p:cNvPr id="16" name="Group 44"/>
                <p:cNvGrpSpPr>
                  <a:grpSpLocks/>
                </p:cNvGrpSpPr>
                <p:nvPr/>
              </p:nvGrpSpPr>
              <p:grpSpPr bwMode="auto">
                <a:xfrm rot="5365897">
                  <a:off x="4999475" y="2753975"/>
                  <a:ext cx="315999" cy="322941"/>
                  <a:chOff x="2886" y="10564"/>
                  <a:chExt cx="315" cy="315"/>
                </a:xfrm>
              </p:grpSpPr>
              <p:sp>
                <p:nvSpPr>
                  <p:cNvPr id="66" name="Line 45"/>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7" name="Line 46"/>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8" name="Group 47"/>
                <p:cNvGrpSpPr>
                  <a:grpSpLocks/>
                </p:cNvGrpSpPr>
                <p:nvPr/>
              </p:nvGrpSpPr>
              <p:grpSpPr bwMode="auto">
                <a:xfrm rot="5365897">
                  <a:off x="5708496" y="3494422"/>
                  <a:ext cx="315999" cy="322941"/>
                  <a:chOff x="2886" y="10564"/>
                  <a:chExt cx="315" cy="315"/>
                </a:xfrm>
              </p:grpSpPr>
              <p:sp>
                <p:nvSpPr>
                  <p:cNvPr id="64"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65"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3" name="Rectangle 62"/>
                <p:cNvSpPr/>
                <p:nvPr/>
              </p:nvSpPr>
              <p:spPr>
                <a:xfrm rot="19050621">
                  <a:off x="5245100" y="3021258"/>
                  <a:ext cx="534599" cy="504793"/>
                </a:xfrm>
                <a:prstGeom prst="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2" name="Oval 34"/>
            <p:cNvSpPr/>
            <p:nvPr/>
          </p:nvSpPr>
          <p:spPr>
            <a:xfrm>
              <a:off x="4732019" y="2827021"/>
              <a:ext cx="576579" cy="60199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2995521" y="3128015"/>
              <a:ext cx="576579" cy="601991"/>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sp>
        <p:grpSp>
          <p:nvGrpSpPr>
            <p:cNvPr id="19" name="Group 13"/>
            <p:cNvGrpSpPr>
              <a:grpSpLocks/>
            </p:cNvGrpSpPr>
            <p:nvPr/>
          </p:nvGrpSpPr>
          <p:grpSpPr bwMode="auto">
            <a:xfrm rot="20262898">
              <a:off x="3784693" y="3262630"/>
              <a:ext cx="315396" cy="281354"/>
              <a:chOff x="2886" y="10564"/>
              <a:chExt cx="315" cy="315"/>
            </a:xfrm>
          </p:grpSpPr>
          <p:sp>
            <p:nvSpPr>
              <p:cNvPr id="57"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 name="Group 13"/>
            <p:cNvGrpSpPr>
              <a:grpSpLocks/>
            </p:cNvGrpSpPr>
            <p:nvPr/>
          </p:nvGrpSpPr>
          <p:grpSpPr bwMode="auto">
            <a:xfrm rot="21513539">
              <a:off x="3441793" y="2932430"/>
              <a:ext cx="315396" cy="281354"/>
              <a:chOff x="2886" y="10564"/>
              <a:chExt cx="315" cy="315"/>
            </a:xfrm>
          </p:grpSpPr>
          <p:sp>
            <p:nvSpPr>
              <p:cNvPr id="55"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6"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1" name="Group 13"/>
            <p:cNvGrpSpPr>
              <a:grpSpLocks/>
            </p:cNvGrpSpPr>
            <p:nvPr/>
          </p:nvGrpSpPr>
          <p:grpSpPr bwMode="auto">
            <a:xfrm rot="21513539">
              <a:off x="2759640" y="3648821"/>
              <a:ext cx="315396" cy="281354"/>
              <a:chOff x="2886" y="10564"/>
              <a:chExt cx="315" cy="315"/>
            </a:xfrm>
          </p:grpSpPr>
          <p:sp>
            <p:nvSpPr>
              <p:cNvPr id="53"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4"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AutoShape 12"/>
            <p:cNvSpPr>
              <a:spLocks noChangeArrowheads="1"/>
            </p:cNvSpPr>
            <p:nvPr/>
          </p:nvSpPr>
          <p:spPr bwMode="auto">
            <a:xfrm rot="19997259">
              <a:off x="5780795" y="3848825"/>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2" name="Group 113"/>
            <p:cNvGrpSpPr>
              <a:grpSpLocks/>
            </p:cNvGrpSpPr>
            <p:nvPr/>
          </p:nvGrpSpPr>
          <p:grpSpPr bwMode="auto">
            <a:xfrm rot="4551157" flipV="1">
              <a:off x="6026772" y="3460563"/>
              <a:ext cx="446278" cy="132765"/>
              <a:chOff x="2886" y="10564"/>
              <a:chExt cx="315" cy="315"/>
            </a:xfrm>
          </p:grpSpPr>
          <p:sp>
            <p:nvSpPr>
              <p:cNvPr id="51"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2"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 name="Group 22"/>
            <p:cNvGrpSpPr>
              <a:grpSpLocks/>
            </p:cNvGrpSpPr>
            <p:nvPr/>
          </p:nvGrpSpPr>
          <p:grpSpPr bwMode="auto">
            <a:xfrm rot="5400000">
              <a:off x="5223582" y="3374329"/>
              <a:ext cx="587764" cy="646328"/>
              <a:chOff x="2886" y="10564"/>
              <a:chExt cx="315" cy="315"/>
            </a:xfrm>
          </p:grpSpPr>
          <p:sp>
            <p:nvSpPr>
              <p:cNvPr id="49" name="Line 23"/>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0" name="Line 24"/>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6" name="Group 31"/>
            <p:cNvGrpSpPr>
              <a:grpSpLocks/>
            </p:cNvGrpSpPr>
            <p:nvPr/>
          </p:nvGrpSpPr>
          <p:grpSpPr bwMode="auto">
            <a:xfrm>
              <a:off x="6183681" y="2999488"/>
              <a:ext cx="402759" cy="277123"/>
              <a:chOff x="2781" y="2824"/>
              <a:chExt cx="403" cy="310"/>
            </a:xfrm>
          </p:grpSpPr>
          <p:sp>
            <p:nvSpPr>
              <p:cNvPr id="44" name="Line 32"/>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33"/>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Arc 34"/>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Arc 35"/>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36"/>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7" name="Group 5"/>
            <p:cNvGrpSpPr>
              <a:grpSpLocks/>
            </p:cNvGrpSpPr>
            <p:nvPr/>
          </p:nvGrpSpPr>
          <p:grpSpPr bwMode="auto">
            <a:xfrm>
              <a:off x="1246102" y="5469856"/>
              <a:ext cx="403492" cy="277123"/>
              <a:chOff x="2781" y="2824"/>
              <a:chExt cx="403" cy="310"/>
            </a:xfrm>
          </p:grpSpPr>
          <p:sp>
            <p:nvSpPr>
              <p:cNvPr id="39" name="Line 6"/>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7"/>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Oval 10"/>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9" name="Group 47"/>
            <p:cNvGrpSpPr>
              <a:grpSpLocks/>
            </p:cNvGrpSpPr>
            <p:nvPr/>
          </p:nvGrpSpPr>
          <p:grpSpPr bwMode="auto">
            <a:xfrm>
              <a:off x="1685406" y="5051388"/>
              <a:ext cx="314342" cy="314916"/>
              <a:chOff x="2886" y="10564"/>
              <a:chExt cx="315" cy="315"/>
            </a:xfrm>
          </p:grpSpPr>
          <p:sp>
            <p:nvSpPr>
              <p:cNvPr id="37" name="Line 48"/>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 name="Line 49"/>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Diamond 22"/>
            <p:cNvSpPr/>
            <p:nvPr/>
          </p:nvSpPr>
          <p:spPr>
            <a:xfrm rot="2156838">
              <a:off x="1822027" y="4557838"/>
              <a:ext cx="654816" cy="600676"/>
            </a:xfrm>
            <a:prstGeom prst="diamond">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13"/>
            <p:cNvGrpSpPr>
              <a:grpSpLocks/>
            </p:cNvGrpSpPr>
            <p:nvPr/>
          </p:nvGrpSpPr>
          <p:grpSpPr bwMode="auto">
            <a:xfrm rot="21513539">
              <a:off x="2340540" y="4321921"/>
              <a:ext cx="315396" cy="281354"/>
              <a:chOff x="2886" y="10564"/>
              <a:chExt cx="315" cy="315"/>
            </a:xfrm>
          </p:grpSpPr>
          <p:sp>
            <p:nvSpPr>
              <p:cNvPr id="35"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6"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5" name="AutoShape 12"/>
            <p:cNvSpPr>
              <a:spLocks noChangeArrowheads="1"/>
            </p:cNvSpPr>
            <p:nvPr/>
          </p:nvSpPr>
          <p:spPr bwMode="auto">
            <a:xfrm rot="13413539">
              <a:off x="2307859" y="3891979"/>
              <a:ext cx="660830" cy="32154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FFFFF"/>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1" name="Group 13"/>
            <p:cNvGrpSpPr>
              <a:grpSpLocks/>
            </p:cNvGrpSpPr>
            <p:nvPr/>
          </p:nvGrpSpPr>
          <p:grpSpPr bwMode="auto">
            <a:xfrm rot="21513539">
              <a:off x="2035740" y="4017121"/>
              <a:ext cx="315396" cy="281354"/>
              <a:chOff x="2886" y="10564"/>
              <a:chExt cx="315" cy="315"/>
            </a:xfrm>
          </p:grpSpPr>
          <p:sp>
            <p:nvSpPr>
              <p:cNvPr id="33" name="Line 14"/>
              <p:cNvSpPr>
                <a:spLocks noChangeShapeType="1"/>
              </p:cNvSpPr>
              <p:nvPr/>
            </p:nvSpPr>
            <p:spPr bwMode="auto">
              <a:xfrm flipV="1">
                <a:off x="2886" y="10639"/>
                <a:ext cx="240" cy="240"/>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 name="Line 15"/>
              <p:cNvSpPr>
                <a:spLocks noChangeShapeType="1"/>
              </p:cNvSpPr>
              <p:nvPr/>
            </p:nvSpPr>
            <p:spPr bwMode="auto">
              <a:xfrm flipV="1">
                <a:off x="2961" y="10564"/>
                <a:ext cx="240" cy="240"/>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5"/>
            <p:cNvGrpSpPr>
              <a:grpSpLocks/>
            </p:cNvGrpSpPr>
            <p:nvPr/>
          </p:nvGrpSpPr>
          <p:grpSpPr bwMode="auto">
            <a:xfrm>
              <a:off x="1512802" y="4237956"/>
              <a:ext cx="403492" cy="277123"/>
              <a:chOff x="2781" y="2824"/>
              <a:chExt cx="403" cy="310"/>
            </a:xfrm>
          </p:grpSpPr>
          <p:sp>
            <p:nvSpPr>
              <p:cNvPr id="28" name="Line 6"/>
              <p:cNvSpPr>
                <a:spLocks noChangeShapeType="1"/>
              </p:cNvSpPr>
              <p:nvPr/>
            </p:nvSpPr>
            <p:spPr bwMode="auto">
              <a:xfrm flipH="1">
                <a:off x="2781" y="2824"/>
                <a:ext cx="389" cy="187"/>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7"/>
              <p:cNvSpPr>
                <a:spLocks noChangeShapeType="1"/>
              </p:cNvSpPr>
              <p:nvPr/>
            </p:nvSpPr>
            <p:spPr bwMode="auto">
              <a:xfrm rot="16200000" flipH="1">
                <a:off x="2925" y="2875"/>
                <a:ext cx="115" cy="403"/>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Arc 8"/>
              <p:cNvSpPr>
                <a:spLocks/>
              </p:cNvSpPr>
              <p:nvPr/>
            </p:nvSpPr>
            <p:spPr bwMode="auto">
              <a:xfrm>
                <a:off x="3051" y="286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Arc 9"/>
              <p:cNvSpPr>
                <a:spLocks/>
              </p:cNvSpPr>
              <p:nvPr/>
            </p:nvSpPr>
            <p:spPr bwMode="auto">
              <a:xfrm rot="-5400000" flipH="1" flipV="1">
                <a:off x="3051" y="2989"/>
                <a:ext cx="120" cy="12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Oval 10"/>
              <p:cNvSpPr>
                <a:spLocks noChangeArrowheads="1"/>
              </p:cNvSpPr>
              <p:nvPr/>
            </p:nvSpPr>
            <p:spPr bwMode="auto">
              <a:xfrm>
                <a:off x="3036" y="2869"/>
                <a:ext cx="120" cy="240"/>
              </a:xfrm>
              <a:prstGeom prst="ellipse">
                <a:avLst/>
              </a:prstGeom>
              <a:solidFill>
                <a:srgbClr val="000000"/>
              </a:solid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9" name="TextBox 78"/>
          <p:cNvSpPr txBox="1"/>
          <p:nvPr/>
        </p:nvSpPr>
        <p:spPr>
          <a:xfrm>
            <a:off x="2628900" y="2768600"/>
            <a:ext cx="1646784" cy="369332"/>
          </a:xfrm>
          <a:prstGeom prst="rect">
            <a:avLst/>
          </a:prstGeom>
          <a:solidFill>
            <a:schemeClr val="bg1"/>
          </a:solidFill>
          <a:ln w="50800">
            <a:solidFill>
              <a:srgbClr val="FF6600"/>
            </a:solidFill>
          </a:ln>
        </p:spPr>
        <p:txBody>
          <a:bodyPr wrap="square" rtlCol="0">
            <a:spAutoFit/>
          </a:bodyPr>
          <a:lstStyle/>
          <a:p>
            <a:r>
              <a:rPr lang="en-US" dirty="0" smtClean="0"/>
              <a:t> Extract Policy</a:t>
            </a:r>
            <a:endParaRPr lang="en-US" dirty="0"/>
          </a:p>
        </p:txBody>
      </p:sp>
      <p:sp>
        <p:nvSpPr>
          <p:cNvPr id="80" name="TextBox 79"/>
          <p:cNvSpPr txBox="1"/>
          <p:nvPr/>
        </p:nvSpPr>
        <p:spPr>
          <a:xfrm>
            <a:off x="1676400" y="2755900"/>
            <a:ext cx="774700" cy="369332"/>
          </a:xfrm>
          <a:prstGeom prst="rect">
            <a:avLst/>
          </a:prstGeom>
          <a:solidFill>
            <a:schemeClr val="bg1"/>
          </a:solidFill>
          <a:ln w="50800">
            <a:solidFill>
              <a:srgbClr val="FF6600"/>
            </a:solidFill>
          </a:ln>
        </p:spPr>
        <p:txBody>
          <a:bodyPr wrap="square" rtlCol="0">
            <a:spAutoFit/>
          </a:bodyPr>
          <a:lstStyle/>
          <a:p>
            <a:r>
              <a:rPr lang="en-US" dirty="0" smtClean="0"/>
              <a:t> Train</a:t>
            </a:r>
            <a:endParaRPr lang="en-US" dirty="0"/>
          </a:p>
        </p:txBody>
      </p:sp>
      <p:pic>
        <p:nvPicPr>
          <p:cNvPr id="81" name="Picture 80"/>
          <p:cNvPicPr>
            <a:picLocks noChangeAspect="1"/>
          </p:cNvPicPr>
          <p:nvPr/>
        </p:nvPicPr>
        <p:blipFill>
          <a:blip r:embed="rId4"/>
          <a:stretch>
            <a:fillRect/>
          </a:stretch>
        </p:blipFill>
        <p:spPr>
          <a:xfrm>
            <a:off x="4679950" y="3581400"/>
            <a:ext cx="1949450" cy="2169823"/>
          </a:xfrm>
          <a:prstGeom prst="rect">
            <a:avLst/>
          </a:prstGeom>
        </p:spPr>
      </p:pic>
      <p:sp>
        <p:nvSpPr>
          <p:cNvPr id="82" name="TextBox 81"/>
          <p:cNvSpPr txBox="1"/>
          <p:nvPr/>
        </p:nvSpPr>
        <p:spPr>
          <a:xfrm>
            <a:off x="4483100" y="2768600"/>
            <a:ext cx="1646784" cy="369332"/>
          </a:xfrm>
          <a:prstGeom prst="rect">
            <a:avLst/>
          </a:prstGeom>
          <a:solidFill>
            <a:schemeClr val="bg1"/>
          </a:solidFill>
          <a:ln w="50800">
            <a:solidFill>
              <a:srgbClr val="FF6600"/>
            </a:solidFill>
          </a:ln>
        </p:spPr>
        <p:txBody>
          <a:bodyPr wrap="square" rtlCol="0">
            <a:spAutoFit/>
          </a:bodyPr>
          <a:lstStyle/>
          <a:p>
            <a:r>
              <a:rPr lang="en-US" dirty="0" smtClean="0"/>
              <a:t> Components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7897</TotalTime>
  <Words>15723</Words>
  <Application>Microsoft Macintosh PowerPoint</Application>
  <PresentationFormat>On-screen Show (4:3)</PresentationFormat>
  <Paragraphs>2214</Paragraphs>
  <Slides>179</Slides>
  <Notes>176</Notes>
  <HiddenSlides>0</HiddenSlides>
  <MMClips>0</MMClips>
  <ScaleCrop>false</ScaleCrop>
  <HeadingPairs>
    <vt:vector size="6" baseType="variant">
      <vt:variant>
        <vt:lpstr>Design Template</vt:lpstr>
      </vt:variant>
      <vt:variant>
        <vt:i4>1</vt:i4>
      </vt:variant>
      <vt:variant>
        <vt:lpstr>Links</vt:lpstr>
      </vt:variant>
      <vt:variant>
        <vt:i4>31</vt:i4>
      </vt:variant>
      <vt:variant>
        <vt:lpstr>Slide Titles</vt:lpstr>
      </vt:variant>
      <vt:variant>
        <vt:i4>179</vt:i4>
      </vt:variant>
    </vt:vector>
  </HeadingPairs>
  <TitlesOfParts>
    <vt:vector size="211" baseType="lpstr">
      <vt:lpstr>Flow</vt:lpstr>
      <vt:lpstr>???</vt:lpstr>
      <vt:lpstr>???</vt:lpstr>
      <vt:lpstr>???</vt:lpstr>
      <vt:lpstr>???</vt:lpstr>
      <vt:lpstr>???</vt:lpstr>
      <vt:lpstr>???</vt:lpstr>
      <vt:lpstr>???</vt:lpstr>
      <vt:lpstr>???</vt:lpstr>
      <vt:lpstr>???</vt:lpstr>
      <vt:lpstr>???</vt:lpstr>
      <vt:lpstr>???</vt:lpstr>
      <vt:lpstr>???</vt:lpstr>
      <vt:lpstr>???</vt:lpstr>
      <vt:lpstr>Macintosh HD:Users:msoto:Desktop:FirstPaper.doc!OLE_LINK2</vt:lpstr>
      <vt:lpstr>???</vt:lpstr>
      <vt:lpstr>???</vt:lpstr>
      <vt:lpstr>???</vt:lpstr>
      <vt:lpstr>???</vt:lpstr>
      <vt:lpstr>???</vt:lpstr>
      <vt:lpstr>???</vt:lpstr>
      <vt:lpstr>???</vt:lpstr>
      <vt:lpstr>???</vt:lpstr>
      <vt:lpstr>???</vt:lpstr>
      <vt:lpstr>???</vt:lpstr>
      <vt:lpstr>???</vt:lpstr>
      <vt:lpstr>???</vt:lpstr>
      <vt:lpstr>???</vt:lpstr>
      <vt:lpstr>???</vt:lpstr>
      <vt:lpstr>???</vt:lpstr>
      <vt:lpstr>???</vt:lpstr>
      <vt:lpstr>???</vt:lpstr>
      <vt:lpstr>Building an Artificial Cerebellum  using a System of  Distributed Q-Learning Agents</vt:lpstr>
      <vt:lpstr>Overview</vt:lpstr>
      <vt:lpstr>Overview</vt:lpstr>
      <vt:lpstr>Overview</vt:lpstr>
      <vt:lpstr>Overview</vt:lpstr>
      <vt:lpstr>Overview</vt:lpstr>
      <vt:lpstr>Early Sensorimotor Neural Networks</vt:lpstr>
      <vt:lpstr>Modern Sensorimotor Neural Networks</vt:lpstr>
      <vt:lpstr>Natural Cerebellum</vt:lpstr>
      <vt:lpstr>Artificial Cerebellum</vt:lpstr>
      <vt:lpstr>Previous Work</vt:lpstr>
      <vt:lpstr>Previous work strengths</vt:lpstr>
      <vt:lpstr>Previous work strengths</vt:lpstr>
      <vt:lpstr>Previous work strengths</vt:lpstr>
      <vt:lpstr>Previous work strengths</vt:lpstr>
      <vt:lpstr>Previous work strengths</vt:lpstr>
      <vt:lpstr>Previous work strengths</vt:lpstr>
      <vt:lpstr>Previous work issues</vt:lpstr>
      <vt:lpstr>Previous work issues</vt:lpstr>
      <vt:lpstr>Previous work issues</vt:lpstr>
      <vt:lpstr>Previous work issues</vt:lpstr>
      <vt:lpstr>Previous work issues</vt:lpstr>
      <vt:lpstr>Previous work issues</vt:lpstr>
      <vt:lpstr>Previous work issues</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vt:lpstr>
      <vt:lpstr>Proposed Technique </vt:lpstr>
      <vt:lpstr>Proposed Technique</vt:lpstr>
      <vt:lpstr>Proposed Technique</vt:lpstr>
      <vt:lpstr>Proposed Technique</vt:lpstr>
      <vt:lpstr>Proposed Technique</vt:lpstr>
      <vt:lpstr>Proposed Technique</vt:lpstr>
      <vt:lpstr>Proposed Technique</vt:lpstr>
      <vt:lpstr>Centralized L.A. issue</vt:lpstr>
      <vt:lpstr>Centralized L.A. issue</vt:lpstr>
      <vt:lpstr>Centralized L.A. issue</vt:lpstr>
      <vt:lpstr>Centralized L.A. issue</vt:lpstr>
      <vt:lpstr>Centralized L.A. issue (possible solution)</vt:lpstr>
      <vt:lpstr>Distributed L.A.</vt:lpstr>
      <vt:lpstr>Distributed L.A.</vt:lpstr>
      <vt:lpstr>Distributed L.A.</vt:lpstr>
      <vt:lpstr>Distributed L.A.</vt:lpstr>
      <vt:lpstr>Distributed L.A.</vt:lpstr>
      <vt:lpstr>Distributed L.A.</vt:lpstr>
      <vt:lpstr>Distributed L.A.</vt:lpstr>
      <vt:lpstr>Distributed L.A.</vt:lpstr>
      <vt:lpstr>Distributed L.A.</vt:lpstr>
      <vt:lpstr>Distributed L.A.</vt:lpstr>
      <vt:lpstr>Distributed L.A.</vt:lpstr>
      <vt:lpstr>Distributed L.A.</vt:lpstr>
      <vt:lpstr>Distributed L.A.</vt:lpstr>
      <vt:lpstr>Distributed L.A.</vt:lpstr>
      <vt:lpstr>Contributions</vt:lpstr>
      <vt:lpstr>Contributions</vt:lpstr>
      <vt:lpstr>Contributions</vt:lpstr>
      <vt:lpstr>Contributions</vt:lpstr>
      <vt:lpstr>Contributions</vt:lpstr>
      <vt:lpstr>Contributions</vt:lpstr>
      <vt:lpstr>Contributions</vt:lpstr>
      <vt:lpstr>Contributions</vt:lpstr>
      <vt:lpstr>Contributions</vt:lpstr>
      <vt:lpstr>Future Work</vt:lpstr>
      <vt:lpstr>Future Work</vt:lpstr>
      <vt:lpstr>Future Work</vt:lpstr>
      <vt:lpstr>Future Work</vt:lpstr>
      <vt:lpstr>Future Work</vt:lpstr>
      <vt:lpstr>Future Work</vt:lpstr>
      <vt:lpstr>Slide 101</vt:lpstr>
      <vt:lpstr>Slide 102</vt:lpstr>
      <vt:lpstr>Slide 103</vt:lpstr>
      <vt:lpstr>Asteroids Problem</vt:lpstr>
      <vt:lpstr>Asteroids Problem (step 1)</vt:lpstr>
      <vt:lpstr>Asteroids Problem (step 1)</vt:lpstr>
      <vt:lpstr>Asteroids Problem (step 1)</vt:lpstr>
      <vt:lpstr>Asteroids Problem (step 2)</vt:lpstr>
      <vt:lpstr>Asteroids Problem (step 3)</vt:lpstr>
      <vt:lpstr>Asteroids Problem (step 3)</vt:lpstr>
      <vt:lpstr>Asteroids Problem (step 3)</vt:lpstr>
      <vt:lpstr>Asteroids Problem (step 3)</vt:lpstr>
      <vt:lpstr>Asteroids Problem (step 3)</vt:lpstr>
      <vt:lpstr>Asteroids Problem (step 3)</vt:lpstr>
      <vt:lpstr>Asteroids Problem (step 4)</vt:lpstr>
      <vt:lpstr>Asteroids Problem (step 5)</vt:lpstr>
      <vt:lpstr>Asteroids Problem (step 6)</vt:lpstr>
      <vt:lpstr>Asteroids Problem (step 6)</vt:lpstr>
      <vt:lpstr>Asteroids Problem (step 6)</vt:lpstr>
      <vt:lpstr>Asteroids Problem (step 6)</vt:lpstr>
      <vt:lpstr>Asteroids Problem</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7)</vt:lpstr>
      <vt:lpstr>Asteroids Problem (step 8)</vt:lpstr>
      <vt:lpstr>Asteroids Problem (step 8)</vt:lpstr>
      <vt:lpstr>Asteroids Problem (step 8)</vt:lpstr>
      <vt:lpstr>Asteroids Problem (step 8)</vt:lpstr>
      <vt:lpstr>Asteroids Problem (training)</vt:lpstr>
      <vt:lpstr>Asteroids Problem (training)</vt:lpstr>
      <vt:lpstr>Asteroids Problem (issues)</vt:lpstr>
      <vt:lpstr>Asteroids Problem (issues)</vt:lpstr>
      <vt:lpstr>Asteroids Problem (issues)</vt:lpstr>
      <vt:lpstr>Asteroids Problem (issues)</vt:lpstr>
      <vt:lpstr>Asteroids Problem (possible solutions)</vt:lpstr>
      <vt:lpstr>Asteroids Problem (possible solutions)</vt:lpstr>
      <vt:lpstr>Asteroids Problem (possible solutions)</vt:lpstr>
      <vt:lpstr>Asteroids Problem (step 1)</vt:lpstr>
      <vt:lpstr>Asteroids Problem (step 1)</vt:lpstr>
      <vt:lpstr>Asteroids Problem (step 2)</vt:lpstr>
      <vt:lpstr>Asteroids Problem (step 3)</vt:lpstr>
      <vt:lpstr>Asteroids Problem (step 3)</vt:lpstr>
      <vt:lpstr>Asteroids Problem (step 3)</vt:lpstr>
      <vt:lpstr>Asteroids Problem (step 4)</vt:lpstr>
      <vt:lpstr>Asteroids Problem (step 4)</vt:lpstr>
      <vt:lpstr>Asteroids Problem (step 5)</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6)</vt:lpstr>
      <vt:lpstr>Asteroids Problem (step 7)</vt:lpstr>
      <vt:lpstr>Asteroids Problem (step 8)</vt:lpstr>
      <vt:lpstr>Asteroids Problem (step 8)</vt:lpstr>
      <vt:lpstr>Asteroids Problem (step 8)</vt:lpstr>
      <vt:lpstr>Asteroids Problem (step 8)</vt:lpstr>
      <vt:lpstr>Asteroids Problem (step 8)</vt:lpstr>
      <vt:lpstr>Asteroids Problem (step 8)</vt:lpstr>
      <vt:lpstr>Asteroids Problem (step 8)</vt:lpstr>
      <vt:lpstr>Asteroids Problem</vt:lpstr>
      <vt:lpstr>Slide 179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Cerebellum using a distributed Q-learning System</dc:title>
  <dc:creator>Office 2004 Test Drive User</dc:creator>
  <cp:lastModifiedBy>aaa</cp:lastModifiedBy>
  <cp:revision>928</cp:revision>
  <cp:lastPrinted>2010-10-10T21:48:18Z</cp:lastPrinted>
  <dcterms:created xsi:type="dcterms:W3CDTF">2010-11-22T02:58:35Z</dcterms:created>
  <dcterms:modified xsi:type="dcterms:W3CDTF">2010-11-22T03:38:06Z</dcterms:modified>
</cp:coreProperties>
</file>